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628" r:id="rId3"/>
    <p:sldId id="660" r:id="rId4"/>
    <p:sldId id="616" r:id="rId5"/>
    <p:sldId id="617" r:id="rId6"/>
    <p:sldId id="618" r:id="rId7"/>
    <p:sldId id="621" r:id="rId8"/>
    <p:sldId id="622" r:id="rId9"/>
    <p:sldId id="623" r:id="rId10"/>
    <p:sldId id="624" r:id="rId11"/>
    <p:sldId id="625" r:id="rId12"/>
    <p:sldId id="626" r:id="rId1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4" d="100"/>
          <a:sy n="94" d="100"/>
        </p:scale>
        <p:origin x="-10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 Type="http://schemas.openxmlformats.org/officeDocument/2006/relationships/image" Target="../media/image11.emf"/><Relationship Id="rId2"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wmf"/><Relationship Id="rId6" Type="http://schemas.openxmlformats.org/officeDocument/2006/relationships/image" Target="../media/image25.emf"/><Relationship Id="rId1" Type="http://schemas.openxmlformats.org/officeDocument/2006/relationships/image" Target="../media/image20.emf"/><Relationship Id="rId2"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1" Type="http://schemas.openxmlformats.org/officeDocument/2006/relationships/image" Target="../media/image28.wmf"/><Relationship Id="rId2"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4.wmf"/><Relationship Id="rId12" Type="http://schemas.openxmlformats.org/officeDocument/2006/relationships/image" Target="../media/image45.wmf"/><Relationship Id="rId13" Type="http://schemas.openxmlformats.org/officeDocument/2006/relationships/image" Target="../media/image46.wmf"/><Relationship Id="rId14" Type="http://schemas.openxmlformats.org/officeDocument/2006/relationships/image" Target="../media/image47.emf"/><Relationship Id="rId1" Type="http://schemas.openxmlformats.org/officeDocument/2006/relationships/image" Target="../media/image29.wmf"/><Relationship Id="rId2" Type="http://schemas.openxmlformats.org/officeDocument/2006/relationships/image" Target="../media/image36.wmf"/><Relationship Id="rId3" Type="http://schemas.openxmlformats.org/officeDocument/2006/relationships/image" Target="../media/image28.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image" Target="../media/image40.wmf"/><Relationship Id="rId8" Type="http://schemas.openxmlformats.org/officeDocument/2006/relationships/image" Target="../media/image41.wmf"/><Relationship Id="rId9" Type="http://schemas.openxmlformats.org/officeDocument/2006/relationships/image" Target="../media/image42.wmf"/><Relationship Id="rId10"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0" Type="http://schemas.openxmlformats.org/officeDocument/2006/relationships/image" Target="../media/image60.wmf"/><Relationship Id="rId11" Type="http://schemas.openxmlformats.org/officeDocument/2006/relationships/image" Target="../media/image61.wmf"/><Relationship Id="rId1" Type="http://schemas.openxmlformats.org/officeDocument/2006/relationships/image" Target="../media/image51.wmf"/><Relationship Id="rId2"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1207B9-10E3-4647-878C-4D4DCCD9A3D4}" type="slidenum">
              <a:rPr lang="en-US" sz="1200"/>
              <a:pPr eaLnBrk="1" hangingPunct="1"/>
              <a:t>4</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1EA29B-60F4-DB45-A333-E2B9D1C1CC1D}" type="slidenum">
              <a:rPr lang="en-US" sz="1200"/>
              <a:pPr eaLnBrk="1" hangingPunct="1"/>
              <a:t>5</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CE9C8D-7F3F-EA48-A7E9-6DD48350418D}" type="slidenum">
              <a:rPr lang="en-US" sz="1200"/>
              <a:pPr eaLnBrk="1" hangingPunct="1"/>
              <a:t>6</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C1D8A8-F586-AA47-A139-99E1C7E33707}" type="slidenum">
              <a:rPr lang="en-US" sz="1200"/>
              <a:pPr eaLnBrk="1" hangingPunct="1"/>
              <a:t>10</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E62F4F-6BE6-3C44-9B69-E530B33C4758}" type="slidenum">
              <a:rPr lang="en-US" sz="1200"/>
              <a:pPr eaLnBrk="1" hangingPunct="1"/>
              <a:t>11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82015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June 19,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0.jpeg"/></Relationships>
</file>

<file path=ppt/slides/_rels/slide12.xml.rels><?xml version="1.0" encoding="UTF-8" standalone="yes"?>
<Relationships xmlns="http://schemas.openxmlformats.org/package/2006/relationships"><Relationship Id="rId9" Type="http://schemas.openxmlformats.org/officeDocument/2006/relationships/image" Target="../media/image50.jpeg"/><Relationship Id="rId20" Type="http://schemas.openxmlformats.org/officeDocument/2006/relationships/oleObject" Target="../embeddings/oleObject53.bin"/><Relationship Id="rId21" Type="http://schemas.openxmlformats.org/officeDocument/2006/relationships/image" Target="../media/image59.wmf"/><Relationship Id="rId22" Type="http://schemas.openxmlformats.org/officeDocument/2006/relationships/oleObject" Target="../embeddings/oleObject54.bin"/><Relationship Id="rId23" Type="http://schemas.openxmlformats.org/officeDocument/2006/relationships/image" Target="../media/image60.wmf"/><Relationship Id="rId24" Type="http://schemas.openxmlformats.org/officeDocument/2006/relationships/oleObject" Target="../embeddings/oleObject55.bin"/><Relationship Id="rId25" Type="http://schemas.openxmlformats.org/officeDocument/2006/relationships/image" Target="../media/image61.wmf"/><Relationship Id="rId10" Type="http://schemas.openxmlformats.org/officeDocument/2006/relationships/oleObject" Target="../embeddings/oleObject48.bin"/><Relationship Id="rId11" Type="http://schemas.openxmlformats.org/officeDocument/2006/relationships/image" Target="../media/image54.wmf"/><Relationship Id="rId12" Type="http://schemas.openxmlformats.org/officeDocument/2006/relationships/oleObject" Target="../embeddings/oleObject49.bin"/><Relationship Id="rId13" Type="http://schemas.openxmlformats.org/officeDocument/2006/relationships/image" Target="../media/image55.wmf"/><Relationship Id="rId14" Type="http://schemas.openxmlformats.org/officeDocument/2006/relationships/oleObject" Target="../embeddings/oleObject50.bin"/><Relationship Id="rId15" Type="http://schemas.openxmlformats.org/officeDocument/2006/relationships/image" Target="../media/image56.wmf"/><Relationship Id="rId16" Type="http://schemas.openxmlformats.org/officeDocument/2006/relationships/oleObject" Target="../embeddings/oleObject51.bin"/><Relationship Id="rId17" Type="http://schemas.openxmlformats.org/officeDocument/2006/relationships/image" Target="../media/image57.wmf"/><Relationship Id="rId18" Type="http://schemas.openxmlformats.org/officeDocument/2006/relationships/oleObject" Target="../embeddings/oleObject52.bin"/><Relationship Id="rId19" Type="http://schemas.openxmlformats.org/officeDocument/2006/relationships/image" Target="../media/image58.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51.wmf"/><Relationship Id="rId5" Type="http://schemas.openxmlformats.org/officeDocument/2006/relationships/oleObject" Target="../embeddings/oleObject46.bin"/><Relationship Id="rId6" Type="http://schemas.openxmlformats.org/officeDocument/2006/relationships/image" Target="../media/image52.wmf"/><Relationship Id="rId7" Type="http://schemas.openxmlformats.org/officeDocument/2006/relationships/oleObject" Target="../embeddings/oleObject47.bin"/><Relationship Id="rId8" Type="http://schemas.openxmlformats.org/officeDocument/2006/relationships/image" Target="../media/image5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8.emf"/><Relationship Id="rId13" Type="http://schemas.openxmlformats.org/officeDocument/2006/relationships/oleObject" Target="../embeddings/oleObject7.bin"/><Relationship Id="rId14" Type="http://schemas.openxmlformats.org/officeDocument/2006/relationships/image" Target="../media/image9.emf"/><Relationship Id="rId15" Type="http://schemas.openxmlformats.org/officeDocument/2006/relationships/oleObject" Target="../embeddings/oleObject8.bin"/><Relationship Id="rId16"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notesSlide" Target="../notesSlides/notesSlide2.xml"/><Relationship Id="rId4" Type="http://schemas.openxmlformats.org/officeDocument/2006/relationships/image" Target="../media/image4.jpeg"/><Relationship Id="rId5" Type="http://schemas.openxmlformats.org/officeDocument/2006/relationships/oleObject" Target="../embeddings/oleObject3.bin"/><Relationship Id="rId6" Type="http://schemas.openxmlformats.org/officeDocument/2006/relationships/image" Target="../media/image5.wmf"/><Relationship Id="rId7" Type="http://schemas.openxmlformats.org/officeDocument/2006/relationships/oleObject" Target="../embeddings/oleObject4.bin"/><Relationship Id="rId8" Type="http://schemas.openxmlformats.org/officeDocument/2006/relationships/image" Target="../media/image6.wmf"/><Relationship Id="rId9" Type="http://schemas.openxmlformats.org/officeDocument/2006/relationships/oleObject" Target="../embeddings/oleObject5.bin"/><Relationship Id="rId10" Type="http://schemas.openxmlformats.org/officeDocument/2006/relationships/image" Target="../media/image7.emf"/></Relationships>
</file>

<file path=ppt/slides/_rels/slide6.xml.rels><?xml version="1.0" encoding="UTF-8" standalone="yes"?>
<Relationships xmlns="http://schemas.openxmlformats.org/package/2006/relationships"><Relationship Id="rId9" Type="http://schemas.openxmlformats.org/officeDocument/2006/relationships/image" Target="../media/image13.wmf"/><Relationship Id="rId20" Type="http://schemas.openxmlformats.org/officeDocument/2006/relationships/oleObject" Target="../embeddings/oleObject17.bin"/><Relationship Id="rId21" Type="http://schemas.openxmlformats.org/officeDocument/2006/relationships/image" Target="../media/image19.emf"/><Relationship Id="rId10" Type="http://schemas.openxmlformats.org/officeDocument/2006/relationships/oleObject" Target="../embeddings/oleObject12.bin"/><Relationship Id="rId11" Type="http://schemas.openxmlformats.org/officeDocument/2006/relationships/image" Target="../media/image14.emf"/><Relationship Id="rId12" Type="http://schemas.openxmlformats.org/officeDocument/2006/relationships/oleObject" Target="../embeddings/oleObject13.bin"/><Relationship Id="rId13" Type="http://schemas.openxmlformats.org/officeDocument/2006/relationships/image" Target="../media/image15.emf"/><Relationship Id="rId14" Type="http://schemas.openxmlformats.org/officeDocument/2006/relationships/oleObject" Target="../embeddings/oleObject14.bin"/><Relationship Id="rId15" Type="http://schemas.openxmlformats.org/officeDocument/2006/relationships/image" Target="../media/image16.emf"/><Relationship Id="rId16" Type="http://schemas.openxmlformats.org/officeDocument/2006/relationships/oleObject" Target="../embeddings/oleObject15.bin"/><Relationship Id="rId17" Type="http://schemas.openxmlformats.org/officeDocument/2006/relationships/image" Target="../media/image17.emf"/><Relationship Id="rId18" Type="http://schemas.openxmlformats.org/officeDocument/2006/relationships/oleObject" Target="../embeddings/oleObject16.bin"/><Relationship Id="rId19"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9.bin"/><Relationship Id="rId5" Type="http://schemas.openxmlformats.org/officeDocument/2006/relationships/image" Target="../media/image11.emf"/><Relationship Id="rId6" Type="http://schemas.openxmlformats.org/officeDocument/2006/relationships/oleObject" Target="../embeddings/oleObject10.bin"/><Relationship Id="rId7" Type="http://schemas.openxmlformats.org/officeDocument/2006/relationships/image" Target="../media/image12.wmf"/><Relationship Id="rId8"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oleObject" Target="../embeddings/oleObject22.bin"/><Relationship Id="rId13" Type="http://schemas.openxmlformats.org/officeDocument/2006/relationships/image" Target="../media/image24.wmf"/><Relationship Id="rId14" Type="http://schemas.openxmlformats.org/officeDocument/2006/relationships/oleObject" Target="../embeddings/oleObject23.bin"/><Relationship Id="rId15" Type="http://schemas.openxmlformats.org/officeDocument/2006/relationships/image" Target="../media/image25.emf"/><Relationship Id="rId16" Type="http://schemas.openxmlformats.org/officeDocument/2006/relationships/image" Target="../media/image27.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6.jpeg"/><Relationship Id="rId4" Type="http://schemas.openxmlformats.org/officeDocument/2006/relationships/oleObject" Target="../embeddings/oleObject18.bin"/><Relationship Id="rId5" Type="http://schemas.openxmlformats.org/officeDocument/2006/relationships/image" Target="../media/image20.emf"/><Relationship Id="rId6" Type="http://schemas.openxmlformats.org/officeDocument/2006/relationships/oleObject" Target="../embeddings/oleObject19.bin"/><Relationship Id="rId7" Type="http://schemas.openxmlformats.org/officeDocument/2006/relationships/image" Target="../media/image21.emf"/><Relationship Id="rId8" Type="http://schemas.openxmlformats.org/officeDocument/2006/relationships/oleObject" Target="../embeddings/oleObject20.bin"/><Relationship Id="rId9" Type="http://schemas.openxmlformats.org/officeDocument/2006/relationships/image" Target="../media/image22.emf"/><Relationship Id="rId10"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8.bin"/><Relationship Id="rId13" Type="http://schemas.openxmlformats.org/officeDocument/2006/relationships/image" Target="../media/image32.emf"/><Relationship Id="rId14" Type="http://schemas.openxmlformats.org/officeDocument/2006/relationships/oleObject" Target="../embeddings/oleObject29.bin"/><Relationship Id="rId15" Type="http://schemas.openxmlformats.org/officeDocument/2006/relationships/image" Target="../media/image33.emf"/><Relationship Id="rId16" Type="http://schemas.openxmlformats.org/officeDocument/2006/relationships/oleObject" Target="../embeddings/oleObject30.bin"/><Relationship Id="rId17"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28.wmf"/><Relationship Id="rId5" Type="http://schemas.openxmlformats.org/officeDocument/2006/relationships/image" Target="../media/image35.jpeg"/><Relationship Id="rId6" Type="http://schemas.openxmlformats.org/officeDocument/2006/relationships/oleObject" Target="../embeddings/oleObject25.bin"/><Relationship Id="rId7" Type="http://schemas.openxmlformats.org/officeDocument/2006/relationships/image" Target="../media/image29.wmf"/><Relationship Id="rId8" Type="http://schemas.openxmlformats.org/officeDocument/2006/relationships/oleObject" Target="../embeddings/oleObject26.bin"/><Relationship Id="rId9" Type="http://schemas.openxmlformats.org/officeDocument/2006/relationships/image" Target="../media/image30.wmf"/><Relationship Id="rId10"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4.bin"/><Relationship Id="rId20" Type="http://schemas.openxmlformats.org/officeDocument/2006/relationships/oleObject" Target="../embeddings/oleObject39.bin"/><Relationship Id="rId21" Type="http://schemas.openxmlformats.org/officeDocument/2006/relationships/image" Target="../media/image42.wmf"/><Relationship Id="rId22" Type="http://schemas.openxmlformats.org/officeDocument/2006/relationships/oleObject" Target="../embeddings/oleObject40.bin"/><Relationship Id="rId23" Type="http://schemas.openxmlformats.org/officeDocument/2006/relationships/image" Target="../media/image43.wmf"/><Relationship Id="rId24" Type="http://schemas.openxmlformats.org/officeDocument/2006/relationships/oleObject" Target="../embeddings/oleObject41.bin"/><Relationship Id="rId25" Type="http://schemas.openxmlformats.org/officeDocument/2006/relationships/image" Target="../media/image44.wmf"/><Relationship Id="rId26" Type="http://schemas.openxmlformats.org/officeDocument/2006/relationships/oleObject" Target="../embeddings/oleObject42.bin"/><Relationship Id="rId27" Type="http://schemas.openxmlformats.org/officeDocument/2006/relationships/image" Target="../media/image45.wmf"/><Relationship Id="rId28" Type="http://schemas.openxmlformats.org/officeDocument/2006/relationships/oleObject" Target="../embeddings/oleObject43.bin"/><Relationship Id="rId29" Type="http://schemas.openxmlformats.org/officeDocument/2006/relationships/image" Target="../media/image46.wmf"/><Relationship Id="rId30" Type="http://schemas.openxmlformats.org/officeDocument/2006/relationships/oleObject" Target="../embeddings/oleObject44.bin"/><Relationship Id="rId31" Type="http://schemas.openxmlformats.org/officeDocument/2006/relationships/image" Target="../media/image47.emf"/><Relationship Id="rId10" Type="http://schemas.openxmlformats.org/officeDocument/2006/relationships/image" Target="../media/image37.wmf"/><Relationship Id="rId11" Type="http://schemas.openxmlformats.org/officeDocument/2006/relationships/oleObject" Target="../embeddings/oleObject35.bin"/><Relationship Id="rId12" Type="http://schemas.openxmlformats.org/officeDocument/2006/relationships/image" Target="../media/image38.wmf"/><Relationship Id="rId13" Type="http://schemas.openxmlformats.org/officeDocument/2006/relationships/oleObject" Target="../embeddings/oleObject36.bin"/><Relationship Id="rId14" Type="http://schemas.openxmlformats.org/officeDocument/2006/relationships/image" Target="../media/image39.wmf"/><Relationship Id="rId15" Type="http://schemas.openxmlformats.org/officeDocument/2006/relationships/oleObject" Target="../embeddings/oleObject37.bin"/><Relationship Id="rId16" Type="http://schemas.openxmlformats.org/officeDocument/2006/relationships/image" Target="../media/image40.wmf"/><Relationship Id="rId17" Type="http://schemas.openxmlformats.org/officeDocument/2006/relationships/oleObject" Target="../embeddings/oleObject38.bin"/><Relationship Id="rId18" Type="http://schemas.openxmlformats.org/officeDocument/2006/relationships/image" Target="../media/image41.wmf"/><Relationship Id="rId19" Type="http://schemas.openxmlformats.org/officeDocument/2006/relationships/image" Target="../media/image48.jpeg"/><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29.wmf"/><Relationship Id="rId5" Type="http://schemas.openxmlformats.org/officeDocument/2006/relationships/oleObject" Target="../embeddings/oleObject32.bin"/><Relationship Id="rId6" Type="http://schemas.openxmlformats.org/officeDocument/2006/relationships/image" Target="../media/image36.wmf"/><Relationship Id="rId7" Type="http://schemas.openxmlformats.org/officeDocument/2006/relationships/oleObject" Target="../embeddings/oleObject33.bin"/><Relationship Id="rId8"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June 19,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6704" y="1447800"/>
            <a:ext cx="294261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19, 2014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362200"/>
            <a:ext cx="66294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rgbClr val="0000FF"/>
                </a:solidFill>
                <a:latin typeface="Arial Narrow" charset="0"/>
              </a:rPr>
              <a:t>Uniform Circular Motion</a:t>
            </a:r>
            <a:endParaRPr lang="en-US" sz="3200" dirty="0">
              <a:solidFill>
                <a:srgbClr val="0000FF"/>
              </a:solidFill>
              <a:latin typeface="Arial Narrow" charset="0"/>
            </a:endParaRPr>
          </a:p>
          <a:p>
            <a:pPr marL="609600" lvl="1" indent="-609600">
              <a:buFontTx/>
              <a:buChar char="•"/>
            </a:pPr>
            <a:r>
              <a:rPr lang="en-US" sz="3200" dirty="0">
                <a:solidFill>
                  <a:srgbClr val="0000FF"/>
                </a:solidFill>
                <a:latin typeface="Arial Narrow" charset="0"/>
              </a:rPr>
              <a:t>Centripetal Acceleration</a:t>
            </a:r>
          </a:p>
          <a:p>
            <a:pPr marL="609600" lvl="1" indent="-609600">
              <a:buFontTx/>
              <a:buChar char="•"/>
            </a:pPr>
            <a:r>
              <a:rPr lang="en-US" sz="3200" dirty="0" smtClean="0">
                <a:solidFill>
                  <a:srgbClr val="0000FF"/>
                </a:solidFill>
                <a:latin typeface="Arial Narrow" charset="0"/>
              </a:rPr>
              <a:t>Unbanked </a:t>
            </a:r>
            <a:r>
              <a:rPr lang="en-US" sz="3200" dirty="0">
                <a:solidFill>
                  <a:srgbClr val="0000FF"/>
                </a:solidFill>
                <a:latin typeface="Arial Narrow" charset="0"/>
              </a:rPr>
              <a:t>and Banked </a:t>
            </a:r>
            <a:r>
              <a:rPr lang="en-US" sz="3200" dirty="0" smtClean="0">
                <a:solidFill>
                  <a:srgbClr val="0000FF"/>
                </a:solidFill>
                <a:latin typeface="Arial Narrow" charset="0"/>
              </a:rPr>
              <a:t>highways</a:t>
            </a:r>
            <a:endParaRPr lang="en-US" sz="3200" dirty="0">
              <a:solidFill>
                <a:srgbClr val="0000FF"/>
              </a:solidFill>
              <a:latin typeface="Arial Narrow" charset="0"/>
            </a:endParaRPr>
          </a:p>
        </p:txBody>
      </p:sp>
      <p:sp>
        <p:nvSpPr>
          <p:cNvPr id="9" name="Text Box 9"/>
          <p:cNvSpPr txBox="1">
            <a:spLocks noChangeArrowheads="1"/>
          </p:cNvSpPr>
          <p:nvPr/>
        </p:nvSpPr>
        <p:spPr bwMode="auto">
          <a:xfrm>
            <a:off x="1066800" y="5562600"/>
            <a:ext cx="7607972"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#6,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Tuesday</a:t>
            </a:r>
            <a:r>
              <a:rPr lang="en-US" dirty="0">
                <a:solidFill>
                  <a:srgbClr val="003300"/>
                </a:solidFill>
                <a:latin typeface="Arial Narrow" pitchFamily="-84" charset="0"/>
              </a:rPr>
              <a:t>, June </a:t>
            </a:r>
            <a:r>
              <a:rPr lang="en-US" dirty="0" smtClean="0">
                <a:solidFill>
                  <a:srgbClr val="003300"/>
                </a:solidFill>
                <a:latin typeface="Arial Narrow" pitchFamily="-84" charset="0"/>
              </a:rPr>
              <a:t>24!</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Thursday, June 19, 2014</a:t>
            </a:r>
            <a:endParaRPr lang="en-US"/>
          </a:p>
        </p:txBody>
      </p:sp>
      <p:sp>
        <p:nvSpPr>
          <p:cNvPr id="6" name="Footer Placeholder 6"/>
          <p:cNvSpPr>
            <a:spLocks noGrp="1"/>
          </p:cNvSpPr>
          <p:nvPr>
            <p:ph type="ftr" sz="quarter" idx="11"/>
          </p:nvPr>
        </p:nvSpPr>
        <p:spPr/>
        <p:txBody>
          <a:bodyPr/>
          <a:lstStyle/>
          <a:p>
            <a:pPr>
              <a:defRPr/>
            </a:pPr>
            <a:r>
              <a:rPr lang="nl-NL" smtClean="0"/>
              <a:t>PHYS 1441-001, Summer 2014             Dr. Jaehoon Yu</a:t>
            </a:r>
            <a:endParaRPr lang="en-US"/>
          </a:p>
        </p:txBody>
      </p:sp>
      <p:pic>
        <p:nvPicPr>
          <p:cNvPr id="532483" name="Picture 3" descr="F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640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4" name="Text Box 4"/>
          <p:cNvSpPr txBox="1">
            <a:spLocks noChangeArrowheads="1"/>
          </p:cNvSpPr>
          <p:nvPr/>
        </p:nvSpPr>
        <p:spPr bwMode="auto">
          <a:xfrm>
            <a:off x="228600" y="8382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On an unbanked curve, the static frictional force provides the centripetal force.</a:t>
            </a:r>
          </a:p>
        </p:txBody>
      </p:sp>
      <p:sp>
        <p:nvSpPr>
          <p:cNvPr id="25606" name="Rectangle 5"/>
          <p:cNvSpPr>
            <a:spLocks noGrp="1" noChangeArrowheads="1"/>
          </p:cNvSpPr>
          <p:nvPr>
            <p:ph type="title"/>
          </p:nvPr>
        </p:nvSpPr>
        <p:spPr>
          <a:xfrm>
            <a:off x="609600" y="76200"/>
            <a:ext cx="8077200" cy="914400"/>
          </a:xfrm>
        </p:spPr>
        <p:txBody>
          <a:bodyPr/>
          <a:lstStyle/>
          <a:p>
            <a:r>
              <a:rPr lang="en-US" sz="4000">
                <a:latin typeface="Arial Narrow" charset="0"/>
                <a:ea typeface="ＭＳ Ｐゴシック" charset="0"/>
                <a:cs typeface="ＭＳ Ｐゴシック" charset="0"/>
              </a:rPr>
              <a:t>Unbanked Curve and Centripetal Force</a:t>
            </a:r>
          </a:p>
        </p:txBody>
      </p:sp>
      <p:sp>
        <p:nvSpPr>
          <p:cNvPr id="256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1C4D4F-5AEB-A34F-B3C0-3C4DE1C90952}"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3901787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2484"/>
                                        </p:tgtEl>
                                        <p:attrNameLst>
                                          <p:attrName>style.visibility</p:attrName>
                                        </p:attrNameLst>
                                      </p:cBhvr>
                                      <p:to>
                                        <p:strVal val="visible"/>
                                      </p:to>
                                    </p:set>
                                    <p:animEffect transition="in" filter="wipe(left)">
                                      <p:cBhvr>
                                        <p:cTn id="7" dur="500"/>
                                        <p:tgtEl>
                                          <p:spTgt spid="532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32483"/>
                                        </p:tgtEl>
                                        <p:attrNameLst>
                                          <p:attrName>style.visibility</p:attrName>
                                        </p:attrNameLst>
                                      </p:cBhvr>
                                      <p:to>
                                        <p:strVal val="visible"/>
                                      </p:to>
                                    </p:set>
                                    <p:animEffect transition="in" filter="wipe(down)">
                                      <p:cBhvr>
                                        <p:cTn id="12" dur="500"/>
                                        <p:tgtEl>
                                          <p:spTgt spid="53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Thursday, June 19, 2014</a:t>
            </a:r>
            <a:endParaRPr lang="en-US"/>
          </a:p>
        </p:txBody>
      </p:sp>
      <p:sp>
        <p:nvSpPr>
          <p:cNvPr id="7"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34531" name="Text Box 3"/>
          <p:cNvSpPr txBox="1">
            <a:spLocks noChangeArrowheads="1"/>
          </p:cNvSpPr>
          <p:nvPr/>
        </p:nvSpPr>
        <p:spPr bwMode="auto">
          <a:xfrm>
            <a:off x="228600" y="844550"/>
            <a:ext cx="8753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dirty="0">
                <a:solidFill>
                  <a:srgbClr val="333399"/>
                </a:solidFill>
                <a:latin typeface="Arial Narrow" charset="0"/>
              </a:rPr>
              <a:t>On a frictionless banked curve, the centripetal force is the </a:t>
            </a:r>
          </a:p>
          <a:p>
            <a:pPr algn="just" eaLnBrk="1" hangingPunct="1"/>
            <a:r>
              <a:rPr lang="en-US" sz="3200" dirty="0">
                <a:solidFill>
                  <a:srgbClr val="333399"/>
                </a:solidFill>
                <a:latin typeface="Arial Narrow" charset="0"/>
              </a:rPr>
              <a:t>horizontal component of the normal force.  The vertical </a:t>
            </a:r>
          </a:p>
          <a:p>
            <a:pPr algn="just" eaLnBrk="1" hangingPunct="1"/>
            <a:r>
              <a:rPr lang="en-US" sz="3200" dirty="0">
                <a:solidFill>
                  <a:srgbClr val="333399"/>
                </a:solidFill>
                <a:latin typeface="Arial Narrow" charset="0"/>
              </a:rPr>
              <a:t>component of the normal force balances the </a:t>
            </a:r>
            <a:r>
              <a:rPr lang="en-US" sz="3200" dirty="0" smtClean="0">
                <a:solidFill>
                  <a:srgbClr val="333399"/>
                </a:solidFill>
                <a:latin typeface="Arial Narrow" charset="0"/>
              </a:rPr>
              <a:t>car’s </a:t>
            </a:r>
            <a:r>
              <a:rPr lang="en-US" sz="3200" dirty="0">
                <a:solidFill>
                  <a:srgbClr val="333399"/>
                </a:solidFill>
                <a:latin typeface="Arial Narrow" charset="0"/>
              </a:rPr>
              <a:t>weight.</a:t>
            </a:r>
          </a:p>
        </p:txBody>
      </p:sp>
      <p:pic>
        <p:nvPicPr>
          <p:cNvPr id="534532" name="Picture 4" descr="afg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5344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Banked Curves</a:t>
            </a:r>
          </a:p>
        </p:txBody>
      </p:sp>
      <p:sp>
        <p:nvSpPr>
          <p:cNvPr id="9" name="Rectangle 6"/>
          <p:cNvSpPr>
            <a:spLocks noChangeArrowheads="1"/>
          </p:cNvSpPr>
          <p:nvPr/>
        </p:nvSpPr>
        <p:spPr bwMode="auto">
          <a:xfrm>
            <a:off x="4572000" y="2362200"/>
            <a:ext cx="43434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ED7019-98D1-D84B-9817-7161E2D86F56}"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Tree>
    <p:extLst>
      <p:ext uri="{BB962C8B-B14F-4D97-AF65-F5344CB8AC3E}">
        <p14:creationId xmlns:p14="http://schemas.microsoft.com/office/powerpoint/2010/main" val="1278527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4531"/>
                                        </p:tgtEl>
                                        <p:attrNameLst>
                                          <p:attrName>style.visibility</p:attrName>
                                        </p:attrNameLst>
                                      </p:cBhvr>
                                      <p:to>
                                        <p:strVal val="visible"/>
                                      </p:to>
                                    </p:set>
                                    <p:animEffect transition="in" filter="wipe(left)">
                                      <p:cBhvr>
                                        <p:cTn id="7" dur="500"/>
                                        <p:tgtEl>
                                          <p:spTgt spid="534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34532"/>
                                        </p:tgtEl>
                                        <p:attrNameLst>
                                          <p:attrName>style.visibility</p:attrName>
                                        </p:attrNameLst>
                                      </p:cBhvr>
                                      <p:to>
                                        <p:strVal val="visible"/>
                                      </p:to>
                                    </p:set>
                                    <p:animEffect transition="in" filter="wipe(right)">
                                      <p:cBhvr>
                                        <p:cTn id="12" dur="500"/>
                                        <p:tgtEl>
                                          <p:spTgt spid="534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quarter" idx="10"/>
          </p:nvPr>
        </p:nvSpPr>
        <p:spPr/>
        <p:txBody>
          <a:bodyPr/>
          <a:lstStyle/>
          <a:p>
            <a:pPr>
              <a:defRPr/>
            </a:pPr>
            <a:r>
              <a:rPr lang="en-US" smtClean="0"/>
              <a:t>Thursday, June 19, 2014</a:t>
            </a:r>
            <a:endParaRPr lang="en-US"/>
          </a:p>
        </p:txBody>
      </p:sp>
      <p:sp>
        <p:nvSpPr>
          <p:cNvPr id="2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9711" name="Rectangle 3"/>
          <p:cNvSpPr>
            <a:spLocks noGrp="1" noChangeArrowheads="1"/>
          </p:cNvSpPr>
          <p:nvPr>
            <p:ph type="title"/>
          </p:nvPr>
        </p:nvSpPr>
        <p:spPr>
          <a:xfrm>
            <a:off x="685800" y="76200"/>
            <a:ext cx="7772400" cy="762000"/>
          </a:xfrm>
        </p:spPr>
        <p:txBody>
          <a:bodyPr/>
          <a:lstStyle/>
          <a:p>
            <a:r>
              <a:rPr lang="en-US" dirty="0" smtClean="0">
                <a:latin typeface="Arial Narrow" charset="0"/>
                <a:ea typeface="ＭＳ Ｐゴシック" charset="0"/>
                <a:cs typeface="ＭＳ Ｐゴシック" charset="0"/>
              </a:rPr>
              <a:t>Ex. </a:t>
            </a:r>
            <a:r>
              <a:rPr lang="en-US" dirty="0">
                <a:latin typeface="Arial Narrow" charset="0"/>
                <a:ea typeface="ＭＳ Ｐゴシック" charset="0"/>
                <a:cs typeface="ＭＳ Ｐゴシック" charset="0"/>
              </a:rPr>
              <a:t>The Daytona 500</a:t>
            </a:r>
          </a:p>
        </p:txBody>
      </p:sp>
      <p:sp>
        <p:nvSpPr>
          <p:cNvPr id="516100" name="Text Box 4"/>
          <p:cNvSpPr txBox="1">
            <a:spLocks noChangeArrowheads="1"/>
          </p:cNvSpPr>
          <p:nvPr/>
        </p:nvSpPr>
        <p:spPr bwMode="auto">
          <a:xfrm>
            <a:off x="609600" y="793750"/>
            <a:ext cx="8153400" cy="16446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Daytona 500 is the major event of the NASCAR season.  It is held at the Daytona International Speedway in Daytona, Florida.  The turns in this oval track have a maximum radius (at the top) of r=316m and are banked steeply, with  </a:t>
            </a:r>
            <a:r>
              <a:rPr lang="en-US" sz="2000" dirty="0" err="1">
                <a:solidFill>
                  <a:schemeClr val="accent2"/>
                </a:solidFill>
                <a:latin typeface="Arial Narrow" charset="0"/>
              </a:rPr>
              <a:t>θ</a:t>
            </a:r>
            <a:r>
              <a:rPr lang="en-US" sz="2000" dirty="0">
                <a:solidFill>
                  <a:schemeClr val="accent2"/>
                </a:solidFill>
                <a:latin typeface="Arial Narrow" charset="0"/>
              </a:rPr>
              <a:t>=31</a:t>
            </a:r>
            <a:r>
              <a:rPr lang="en-US" sz="2000" baseline="30000" dirty="0">
                <a:solidFill>
                  <a:schemeClr val="accent2"/>
                </a:solidFill>
                <a:latin typeface="Arial Narrow" charset="0"/>
              </a:rPr>
              <a:t>o</a:t>
            </a:r>
            <a:r>
              <a:rPr lang="en-US" sz="2000" dirty="0">
                <a:solidFill>
                  <a:schemeClr val="accent2"/>
                </a:solidFill>
                <a:latin typeface="Arial Narrow" charset="0"/>
              </a:rPr>
              <a:t>.  Suppose these maximum radius turns were frictionless.  At what speed would the cars have to travel around them?</a:t>
            </a:r>
            <a:endParaRPr lang="en-US" sz="2000" dirty="0"/>
          </a:p>
        </p:txBody>
      </p:sp>
      <p:graphicFrame>
        <p:nvGraphicFramePr>
          <p:cNvPr id="516101" name="Object 2"/>
          <p:cNvGraphicFramePr>
            <a:graphicFrameLocks noChangeAspect="1"/>
          </p:cNvGraphicFramePr>
          <p:nvPr/>
        </p:nvGraphicFramePr>
        <p:xfrm>
          <a:off x="5610225" y="3657600"/>
          <a:ext cx="1628775" cy="760413"/>
        </p:xfrm>
        <a:graphic>
          <a:graphicData uri="http://schemas.openxmlformats.org/presentationml/2006/ole">
            <mc:AlternateContent xmlns:mc="http://schemas.openxmlformats.org/markup-compatibility/2006">
              <mc:Choice xmlns:v="urn:schemas-microsoft-com:vml" Requires="v">
                <p:oleObj spid="_x0000_s152019" name="Equation" r:id="rId3" imgW="901440" imgH="444240" progId="Equation.DSMT4">
                  <p:embed/>
                </p:oleObj>
              </mc:Choice>
              <mc:Fallback>
                <p:oleObj name="Equation" r:id="rId3" imgW="9014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3657600"/>
                        <a:ext cx="1628775"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03" name="Object 3"/>
          <p:cNvGraphicFramePr>
            <a:graphicFrameLocks noChangeAspect="1"/>
          </p:cNvGraphicFramePr>
          <p:nvPr/>
        </p:nvGraphicFramePr>
        <p:xfrm>
          <a:off x="5427663" y="2590800"/>
          <a:ext cx="896937" cy="438150"/>
        </p:xfrm>
        <a:graphic>
          <a:graphicData uri="http://schemas.openxmlformats.org/presentationml/2006/ole">
            <mc:AlternateContent xmlns:mc="http://schemas.openxmlformats.org/markup-compatibility/2006">
              <mc:Choice xmlns:v="urn:schemas-microsoft-com:vml" Requires="v">
                <p:oleObj spid="_x0000_s152020" name="Equation" r:id="rId5" imgW="495000" imgH="253800" progId="Equation.DSMT4">
                  <p:embed/>
                </p:oleObj>
              </mc:Choice>
              <mc:Fallback>
                <p:oleObj name="Equation" r:id="rId5" imgW="495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663" y="25908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05" name="Text Box 9"/>
          <p:cNvSpPr txBox="1">
            <a:spLocks noChangeArrowheads="1"/>
          </p:cNvSpPr>
          <p:nvPr/>
        </p:nvSpPr>
        <p:spPr bwMode="auto">
          <a:xfrm>
            <a:off x="4311650" y="26527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graphicFrame>
        <p:nvGraphicFramePr>
          <p:cNvPr id="516113" name="Object 4"/>
          <p:cNvGraphicFramePr>
            <a:graphicFrameLocks noChangeAspect="1"/>
          </p:cNvGraphicFramePr>
          <p:nvPr/>
        </p:nvGraphicFramePr>
        <p:xfrm>
          <a:off x="6380163" y="2427288"/>
          <a:ext cx="2133600" cy="719137"/>
        </p:xfrm>
        <a:graphic>
          <a:graphicData uri="http://schemas.openxmlformats.org/presentationml/2006/ole">
            <mc:AlternateContent xmlns:mc="http://schemas.openxmlformats.org/markup-compatibility/2006">
              <mc:Choice xmlns:v="urn:schemas-microsoft-com:vml" Requires="v">
                <p:oleObj spid="_x0000_s152021" name="Equation" r:id="rId7" imgW="1180800" imgH="419040" progId="Equation.DSMT4">
                  <p:embed/>
                </p:oleObj>
              </mc:Choice>
              <mc:Fallback>
                <p:oleObj name="Equation" r:id="rId7" imgW="1180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2427288"/>
                        <a:ext cx="2133600" cy="719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6129" name="Picture 33" descr="afg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673475" y="3276600"/>
            <a:ext cx="1889125" cy="1371600"/>
            <a:chOff x="3312" y="1200"/>
            <a:chExt cx="1190" cy="864"/>
          </a:xfrm>
        </p:grpSpPr>
        <p:grpSp>
          <p:nvGrpSpPr>
            <p:cNvPr id="29720" name="Group 12"/>
            <p:cNvGrpSpPr>
              <a:grpSpLocks/>
            </p:cNvGrpSpPr>
            <p:nvPr/>
          </p:nvGrpSpPr>
          <p:grpSpPr bwMode="auto">
            <a:xfrm>
              <a:off x="3312" y="1344"/>
              <a:ext cx="1190" cy="720"/>
              <a:chOff x="2506" y="1344"/>
              <a:chExt cx="1190" cy="720"/>
            </a:xfrm>
          </p:grpSpPr>
          <p:sp>
            <p:nvSpPr>
              <p:cNvPr id="29722"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29721"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16130" name="Text Box 34"/>
          <p:cNvSpPr txBox="1">
            <a:spLocks noChangeArrowheads="1"/>
          </p:cNvSpPr>
          <p:nvPr/>
        </p:nvSpPr>
        <p:spPr bwMode="auto">
          <a:xfrm>
            <a:off x="4311650" y="31242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aphicFrame>
        <p:nvGraphicFramePr>
          <p:cNvPr id="516131" name="Object 5"/>
          <p:cNvGraphicFramePr>
            <a:graphicFrameLocks noChangeAspect="1"/>
          </p:cNvGraphicFramePr>
          <p:nvPr/>
        </p:nvGraphicFramePr>
        <p:xfrm>
          <a:off x="5480050" y="3124200"/>
          <a:ext cx="920750" cy="438150"/>
        </p:xfrm>
        <a:graphic>
          <a:graphicData uri="http://schemas.openxmlformats.org/presentationml/2006/ole">
            <mc:AlternateContent xmlns:mc="http://schemas.openxmlformats.org/markup-compatibility/2006">
              <mc:Choice xmlns:v="urn:schemas-microsoft-com:vml" Requires="v">
                <p:oleObj spid="_x0000_s152022"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0" y="3124200"/>
                        <a:ext cx="920750"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2" name="Object 6"/>
          <p:cNvGraphicFramePr>
            <a:graphicFrameLocks noChangeAspect="1"/>
          </p:cNvGraphicFramePr>
          <p:nvPr/>
        </p:nvGraphicFramePr>
        <p:xfrm>
          <a:off x="5868988" y="4637088"/>
          <a:ext cx="1446212" cy="392112"/>
        </p:xfrm>
        <a:graphic>
          <a:graphicData uri="http://schemas.openxmlformats.org/presentationml/2006/ole">
            <mc:AlternateContent xmlns:mc="http://schemas.openxmlformats.org/markup-compatibility/2006">
              <mc:Choice xmlns:v="urn:schemas-microsoft-com:vml" Requires="v">
                <p:oleObj spid="_x0000_s152023" name="Equation" r:id="rId12" imgW="799920" imgH="228600" progId="Equation.DSMT4">
                  <p:embed/>
                </p:oleObj>
              </mc:Choice>
              <mc:Fallback>
                <p:oleObj name="Equation" r:id="rId12" imgW="7999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988" y="4637088"/>
                        <a:ext cx="1446212" cy="392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3" name="Object 7"/>
          <p:cNvGraphicFramePr>
            <a:graphicFrameLocks noChangeAspect="1"/>
          </p:cNvGraphicFramePr>
          <p:nvPr/>
        </p:nvGraphicFramePr>
        <p:xfrm>
          <a:off x="5791200" y="5257800"/>
          <a:ext cx="436563" cy="239713"/>
        </p:xfrm>
        <a:graphic>
          <a:graphicData uri="http://schemas.openxmlformats.org/presentationml/2006/ole">
            <mc:AlternateContent xmlns:mc="http://schemas.openxmlformats.org/markup-compatibility/2006">
              <mc:Choice xmlns:v="urn:schemas-microsoft-com:vml" Requires="v">
                <p:oleObj spid="_x0000_s152024" name="Equation" r:id="rId14" imgW="241200" imgH="139680" progId="Equation.DSMT4">
                  <p:embed/>
                </p:oleObj>
              </mc:Choice>
              <mc:Fallback>
                <p:oleObj name="Equation" r:id="rId14" imgW="24120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257800"/>
                        <a:ext cx="436563" cy="23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4" name="Object 8"/>
          <p:cNvGraphicFramePr>
            <a:graphicFrameLocks noChangeAspect="1"/>
          </p:cNvGraphicFramePr>
          <p:nvPr/>
        </p:nvGraphicFramePr>
        <p:xfrm>
          <a:off x="6324600" y="5127625"/>
          <a:ext cx="1354138" cy="434975"/>
        </p:xfrm>
        <a:graphic>
          <a:graphicData uri="http://schemas.openxmlformats.org/presentationml/2006/ole">
            <mc:AlternateContent xmlns:mc="http://schemas.openxmlformats.org/markup-compatibility/2006">
              <mc:Choice xmlns:v="urn:schemas-microsoft-com:vml" Requires="v">
                <p:oleObj spid="_x0000_s152025" name="Equation" r:id="rId16" imgW="749160" imgH="253800" progId="Equation.DSMT4">
                  <p:embed/>
                </p:oleObj>
              </mc:Choice>
              <mc:Fallback>
                <p:oleObj name="Equation" r:id="rId16" imgW="7491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5127625"/>
                        <a:ext cx="1354138"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5" name="Object 9"/>
          <p:cNvGraphicFramePr>
            <a:graphicFrameLocks noChangeAspect="1"/>
          </p:cNvGraphicFramePr>
          <p:nvPr/>
        </p:nvGraphicFramePr>
        <p:xfrm>
          <a:off x="4648200" y="5683250"/>
          <a:ext cx="3349625" cy="565150"/>
        </p:xfrm>
        <a:graphic>
          <a:graphicData uri="http://schemas.openxmlformats.org/presentationml/2006/ole">
            <mc:AlternateContent xmlns:mc="http://schemas.openxmlformats.org/markup-compatibility/2006">
              <mc:Choice xmlns:v="urn:schemas-microsoft-com:vml" Requires="v">
                <p:oleObj spid="_x0000_s152026" name="Equation" r:id="rId18" imgW="1854000" imgH="330120" progId="Equation.DSMT4">
                  <p:embed/>
                </p:oleObj>
              </mc:Choice>
              <mc:Fallback>
                <p:oleObj name="Equation" r:id="rId18" imgW="1854000" imgH="33012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83250"/>
                        <a:ext cx="3349625"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6" name="Object 10"/>
          <p:cNvGraphicFramePr>
            <a:graphicFrameLocks noChangeAspect="1"/>
          </p:cNvGraphicFramePr>
          <p:nvPr/>
        </p:nvGraphicFramePr>
        <p:xfrm>
          <a:off x="8001000" y="5791200"/>
          <a:ext cx="1031875" cy="369888"/>
        </p:xfrm>
        <a:graphic>
          <a:graphicData uri="http://schemas.openxmlformats.org/presentationml/2006/ole">
            <mc:AlternateContent xmlns:mc="http://schemas.openxmlformats.org/markup-compatibility/2006">
              <mc:Choice xmlns:v="urn:schemas-microsoft-com:vml" Requires="v">
                <p:oleObj spid="_x0000_s152027" name="Equation" r:id="rId20" imgW="571320" imgH="215640" progId="Equation.DSMT4">
                  <p:embed/>
                </p:oleObj>
              </mc:Choice>
              <mc:Fallback>
                <p:oleObj name="Equation" r:id="rId20" imgW="571320" imgH="215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5791200"/>
                        <a:ext cx="10318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7" name="Object 11"/>
          <p:cNvGraphicFramePr>
            <a:graphicFrameLocks noChangeAspect="1"/>
          </p:cNvGraphicFramePr>
          <p:nvPr/>
        </p:nvGraphicFramePr>
        <p:xfrm>
          <a:off x="7239000" y="3657600"/>
          <a:ext cx="412750" cy="760413"/>
        </p:xfrm>
        <a:graphic>
          <a:graphicData uri="http://schemas.openxmlformats.org/presentationml/2006/ole">
            <mc:AlternateContent xmlns:mc="http://schemas.openxmlformats.org/markup-compatibility/2006">
              <mc:Choice xmlns:v="urn:schemas-microsoft-com:vml" Requires="v">
                <p:oleObj spid="_x0000_s152028" name="Equation" r:id="rId22" imgW="228600" imgH="444240" progId="Equation.DSMT4">
                  <p:embed/>
                </p:oleObj>
              </mc:Choice>
              <mc:Fallback>
                <p:oleObj name="Equation" r:id="rId22" imgW="2286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0" y="3657600"/>
                        <a:ext cx="412750"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8" name="Object 12"/>
          <p:cNvGraphicFramePr>
            <a:graphicFrameLocks noChangeAspect="1"/>
          </p:cNvGraphicFramePr>
          <p:nvPr/>
        </p:nvGraphicFramePr>
        <p:xfrm>
          <a:off x="6381750" y="3109913"/>
          <a:ext cx="2000250" cy="395287"/>
        </p:xfrm>
        <a:graphic>
          <a:graphicData uri="http://schemas.openxmlformats.org/presentationml/2006/ole">
            <mc:AlternateContent xmlns:mc="http://schemas.openxmlformats.org/markup-compatibility/2006">
              <mc:Choice xmlns:v="urn:schemas-microsoft-com:vml" Requires="v">
                <p:oleObj spid="_x0000_s152029" name="Equation" r:id="rId24" imgW="1104840" imgH="228600" progId="Equation.DSMT4">
                  <p:embed/>
                </p:oleObj>
              </mc:Choice>
              <mc:Fallback>
                <p:oleObj name="Equation" r:id="rId24" imgW="110484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81750" y="3109913"/>
                        <a:ext cx="200025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39" name="Line 43"/>
          <p:cNvSpPr>
            <a:spLocks noChangeShapeType="1"/>
          </p:cNvSpPr>
          <p:nvPr/>
        </p:nvSpPr>
        <p:spPr bwMode="auto">
          <a:xfrm rot="20837719" flipH="1">
            <a:off x="6477000" y="3733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40" name="Line 44"/>
          <p:cNvSpPr>
            <a:spLocks noChangeShapeType="1"/>
          </p:cNvSpPr>
          <p:nvPr/>
        </p:nvSpPr>
        <p:spPr bwMode="auto">
          <a:xfrm rot="20837719" flipH="1">
            <a:off x="6477000" y="4114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08332F-9407-8F43-947A-6C5D7F012989}"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Tree>
    <p:extLst>
      <p:ext uri="{BB962C8B-B14F-4D97-AF65-F5344CB8AC3E}">
        <p14:creationId xmlns:p14="http://schemas.microsoft.com/office/powerpoint/2010/main" val="425959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6100"/>
                                        </p:tgtEl>
                                        <p:attrNameLst>
                                          <p:attrName>style.visibility</p:attrName>
                                        </p:attrNameLst>
                                      </p:cBhvr>
                                      <p:to>
                                        <p:strVal val="visible"/>
                                      </p:to>
                                    </p:set>
                                    <p:animEffect transition="in" filter="wipe(left)">
                                      <p:cBhvr>
                                        <p:cTn id="7" dur="500"/>
                                        <p:tgtEl>
                                          <p:spTgt spid="516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16129"/>
                                        </p:tgtEl>
                                        <p:attrNameLst>
                                          <p:attrName>style.visibility</p:attrName>
                                        </p:attrNameLst>
                                      </p:cBhvr>
                                      <p:to>
                                        <p:strVal val="visible"/>
                                      </p:to>
                                    </p:set>
                                    <p:animEffect transition="in" filter="wipe(right)">
                                      <p:cBhvr>
                                        <p:cTn id="12" dur="500"/>
                                        <p:tgtEl>
                                          <p:spTgt spid="516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16105"/>
                                        </p:tgtEl>
                                        <p:attrNameLst>
                                          <p:attrName>style.visibility</p:attrName>
                                        </p:attrNameLst>
                                      </p:cBhvr>
                                      <p:to>
                                        <p:strVal val="visible"/>
                                      </p:to>
                                    </p:set>
                                    <p:animEffect transition="in" filter="wipe(left)">
                                      <p:cBhvr>
                                        <p:cTn id="24" dur="500"/>
                                        <p:tgtEl>
                                          <p:spTgt spid="5161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16103"/>
                                        </p:tgtEl>
                                        <p:attrNameLst>
                                          <p:attrName>style.visibility</p:attrName>
                                        </p:attrNameLst>
                                      </p:cBhvr>
                                      <p:to>
                                        <p:strVal val="visible"/>
                                      </p:to>
                                    </p:set>
                                    <p:animEffect transition="in" filter="wipe(left)">
                                      <p:cBhvr>
                                        <p:cTn id="29" dur="500"/>
                                        <p:tgtEl>
                                          <p:spTgt spid="516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16113"/>
                                        </p:tgtEl>
                                        <p:attrNameLst>
                                          <p:attrName>style.visibility</p:attrName>
                                        </p:attrNameLst>
                                      </p:cBhvr>
                                      <p:to>
                                        <p:strVal val="visible"/>
                                      </p:to>
                                    </p:set>
                                    <p:animEffect transition="in" filter="wipe(left)">
                                      <p:cBhvr>
                                        <p:cTn id="34" dur="500"/>
                                        <p:tgtEl>
                                          <p:spTgt spid="5161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16130"/>
                                        </p:tgtEl>
                                        <p:attrNameLst>
                                          <p:attrName>style.visibility</p:attrName>
                                        </p:attrNameLst>
                                      </p:cBhvr>
                                      <p:to>
                                        <p:strVal val="visible"/>
                                      </p:to>
                                    </p:set>
                                    <p:animEffect transition="in" filter="wipe(left)">
                                      <p:cBhvr>
                                        <p:cTn id="39" dur="500"/>
                                        <p:tgtEl>
                                          <p:spTgt spid="5161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16131"/>
                                        </p:tgtEl>
                                        <p:attrNameLst>
                                          <p:attrName>style.visibility</p:attrName>
                                        </p:attrNameLst>
                                      </p:cBhvr>
                                      <p:to>
                                        <p:strVal val="visible"/>
                                      </p:to>
                                    </p:set>
                                    <p:animEffect transition="in" filter="wipe(left)">
                                      <p:cBhvr>
                                        <p:cTn id="44" dur="500"/>
                                        <p:tgtEl>
                                          <p:spTgt spid="51613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16138"/>
                                        </p:tgtEl>
                                        <p:attrNameLst>
                                          <p:attrName>style.visibility</p:attrName>
                                        </p:attrNameLst>
                                      </p:cBhvr>
                                      <p:to>
                                        <p:strVal val="visible"/>
                                      </p:to>
                                    </p:set>
                                    <p:animEffect transition="in" filter="wipe(left)">
                                      <p:cBhvr>
                                        <p:cTn id="49" dur="500"/>
                                        <p:tgtEl>
                                          <p:spTgt spid="5161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16101"/>
                                        </p:tgtEl>
                                        <p:attrNameLst>
                                          <p:attrName>style.visibility</p:attrName>
                                        </p:attrNameLst>
                                      </p:cBhvr>
                                      <p:to>
                                        <p:strVal val="visible"/>
                                      </p:to>
                                    </p:set>
                                    <p:animEffect transition="in" filter="wipe(left)">
                                      <p:cBhvr>
                                        <p:cTn id="54" dur="500"/>
                                        <p:tgtEl>
                                          <p:spTgt spid="5161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516139"/>
                                        </p:tgtEl>
                                        <p:attrNameLst>
                                          <p:attrName>style.visibility</p:attrName>
                                        </p:attrNameLst>
                                      </p:cBhvr>
                                      <p:to>
                                        <p:strVal val="visible"/>
                                      </p:to>
                                    </p:set>
                                    <p:animEffect transition="in" filter="wipe(up)">
                                      <p:cBhvr>
                                        <p:cTn id="59" dur="500"/>
                                        <p:tgtEl>
                                          <p:spTgt spid="516139"/>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516140"/>
                                        </p:tgtEl>
                                        <p:attrNameLst>
                                          <p:attrName>style.visibility</p:attrName>
                                        </p:attrNameLst>
                                      </p:cBhvr>
                                      <p:to>
                                        <p:strVal val="visible"/>
                                      </p:to>
                                    </p:set>
                                    <p:animEffect transition="in" filter="wipe(up)">
                                      <p:cBhvr>
                                        <p:cTn id="63" dur="500"/>
                                        <p:tgtEl>
                                          <p:spTgt spid="51614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516137"/>
                                        </p:tgtEl>
                                        <p:attrNameLst>
                                          <p:attrName>style.visibility</p:attrName>
                                        </p:attrNameLst>
                                      </p:cBhvr>
                                      <p:to>
                                        <p:strVal val="visible"/>
                                      </p:to>
                                    </p:set>
                                    <p:animEffect transition="in" filter="wipe(left)">
                                      <p:cBhvr>
                                        <p:cTn id="68" dur="500"/>
                                        <p:tgtEl>
                                          <p:spTgt spid="51613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516132"/>
                                        </p:tgtEl>
                                        <p:attrNameLst>
                                          <p:attrName>style.visibility</p:attrName>
                                        </p:attrNameLst>
                                      </p:cBhvr>
                                      <p:to>
                                        <p:strVal val="visible"/>
                                      </p:to>
                                    </p:set>
                                    <p:animEffect transition="in" filter="wipe(left)">
                                      <p:cBhvr>
                                        <p:cTn id="73" dur="500"/>
                                        <p:tgtEl>
                                          <p:spTgt spid="5161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516133"/>
                                        </p:tgtEl>
                                        <p:attrNameLst>
                                          <p:attrName>style.visibility</p:attrName>
                                        </p:attrNameLst>
                                      </p:cBhvr>
                                      <p:to>
                                        <p:strVal val="visible"/>
                                      </p:to>
                                    </p:set>
                                    <p:animEffect transition="in" filter="wipe(left)">
                                      <p:cBhvr>
                                        <p:cTn id="78" dur="500"/>
                                        <p:tgtEl>
                                          <p:spTgt spid="5161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516134"/>
                                        </p:tgtEl>
                                        <p:attrNameLst>
                                          <p:attrName>style.visibility</p:attrName>
                                        </p:attrNameLst>
                                      </p:cBhvr>
                                      <p:to>
                                        <p:strVal val="visible"/>
                                      </p:to>
                                    </p:set>
                                    <p:animEffect transition="in" filter="wipe(left)">
                                      <p:cBhvr>
                                        <p:cTn id="83" dur="500"/>
                                        <p:tgtEl>
                                          <p:spTgt spid="51613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516135"/>
                                        </p:tgtEl>
                                        <p:attrNameLst>
                                          <p:attrName>style.visibility</p:attrName>
                                        </p:attrNameLst>
                                      </p:cBhvr>
                                      <p:to>
                                        <p:strVal val="visible"/>
                                      </p:to>
                                    </p:set>
                                    <p:animEffect transition="in" filter="wipe(left)">
                                      <p:cBhvr>
                                        <p:cTn id="88" dur="500"/>
                                        <p:tgtEl>
                                          <p:spTgt spid="51613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516136"/>
                                        </p:tgtEl>
                                        <p:attrNameLst>
                                          <p:attrName>style.visibility</p:attrName>
                                        </p:attrNameLst>
                                      </p:cBhvr>
                                      <p:to>
                                        <p:strVal val="visible"/>
                                      </p:to>
                                    </p:set>
                                    <p:animEffect transition="in" filter="wipe(left)">
                                      <p:cBhvr>
                                        <p:cTn id="93" dur="500"/>
                                        <p:tgtEl>
                                          <p:spTgt spid="51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animBg="1" autoUpdateAnimBg="0"/>
      <p:bldP spid="516105" grpId="0" animBg="1" autoUpdateAnimBg="0"/>
      <p:bldP spid="516130" grpId="0" animBg="1" autoUpdateAnimBg="0"/>
      <p:bldP spid="516139" grpId="0" animBg="1"/>
      <p:bldP spid="5161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457200"/>
            <a:ext cx="8458200" cy="5486400"/>
          </a:xfrm>
        </p:spPr>
        <p:txBody>
          <a:bodyPr/>
          <a:lstStyle/>
          <a:p>
            <a:r>
              <a:rPr lang="en-US" dirty="0" smtClean="0">
                <a:latin typeface="Arial Narrow" charset="0"/>
                <a:ea typeface="ＭＳ Ｐゴシック" charset="0"/>
                <a:cs typeface="ＭＳ Ｐゴシック" charset="0"/>
                <a:sym typeface="Wingdings"/>
              </a:rPr>
              <a:t>Quiz 3</a:t>
            </a:r>
          </a:p>
          <a:p>
            <a:pPr lvl="1"/>
            <a:r>
              <a:rPr lang="en-US" sz="2400" dirty="0" smtClean="0">
                <a:latin typeface="Arial Narrow" charset="0"/>
                <a:ea typeface="ＭＳ Ｐゴシック" charset="0"/>
                <a:cs typeface="ＭＳ Ｐゴシック" charset="0"/>
                <a:sym typeface="Wingdings"/>
              </a:rPr>
              <a:t>Beginning of the class Monday, June 23</a:t>
            </a:r>
          </a:p>
          <a:p>
            <a:pPr lvl="1"/>
            <a:r>
              <a:rPr lang="en-US" sz="2400" dirty="0" smtClean="0">
                <a:latin typeface="Arial Narrow" charset="0"/>
                <a:ea typeface="ＭＳ Ｐゴシック" charset="0"/>
                <a:cs typeface="ＭＳ Ｐゴシック" charset="0"/>
                <a:sym typeface="Wingdings"/>
              </a:rPr>
              <a:t>Covers CH 4.7 to what we finish today</a:t>
            </a:r>
          </a:p>
          <a:p>
            <a:pPr lvl="1" eaLnBrk="1" hangingPunct="1">
              <a:spcBef>
                <a:spcPts val="72"/>
              </a:spcBef>
            </a:pPr>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r>
              <a:rPr lang="en-US" sz="2400" dirty="0">
                <a:sym typeface="Wingdings"/>
              </a:rPr>
              <a:t> no solutions, derivations or definitions!</a:t>
            </a:r>
            <a:endParaRPr lang="en-US" sz="2400" dirty="0"/>
          </a:p>
          <a:p>
            <a:pPr lvl="2" eaLnBrk="1" hangingPunct="1">
              <a:spcBef>
                <a:spcPts val="72"/>
              </a:spcBef>
            </a:pPr>
            <a:r>
              <a:rPr lang="en-US" sz="2000" dirty="0"/>
              <a:t>No additional formulae or values of constants will be provided</a:t>
            </a:r>
            <a:r>
              <a:rPr lang="en-US" sz="2000" dirty="0" smtClean="0"/>
              <a:t>!</a:t>
            </a:r>
          </a:p>
          <a:p>
            <a:pPr eaLnBrk="1" hangingPunct="1">
              <a:spcBef>
                <a:spcPts val="72"/>
              </a:spcBef>
            </a:pPr>
            <a:r>
              <a:rPr lang="en-US" sz="2800" dirty="0" smtClean="0"/>
              <a:t>Mid-term result</a:t>
            </a:r>
          </a:p>
          <a:p>
            <a:pPr lvl="1" eaLnBrk="1" hangingPunct="1">
              <a:spcBef>
                <a:spcPts val="72"/>
              </a:spcBef>
            </a:pPr>
            <a:r>
              <a:rPr lang="en-US" sz="2400" dirty="0" smtClean="0"/>
              <a:t>Class average: 67/97</a:t>
            </a:r>
          </a:p>
          <a:p>
            <a:pPr lvl="2" eaLnBrk="1" hangingPunct="1">
              <a:spcBef>
                <a:spcPts val="72"/>
              </a:spcBef>
            </a:pPr>
            <a:r>
              <a:rPr lang="en-US" sz="2000" dirty="0" smtClean="0"/>
              <a:t>Equivalent to 69.1/100</a:t>
            </a:r>
          </a:p>
          <a:p>
            <a:pPr lvl="2" eaLnBrk="1" hangingPunct="1">
              <a:spcBef>
                <a:spcPts val="72"/>
              </a:spcBef>
            </a:pPr>
            <a:r>
              <a:rPr lang="en-US" sz="2000" dirty="0" smtClean="0"/>
              <a:t>Previous exam: 61.8/100</a:t>
            </a:r>
          </a:p>
          <a:p>
            <a:pPr lvl="1" eaLnBrk="1" hangingPunct="1">
              <a:spcBef>
                <a:spcPts val="72"/>
              </a:spcBef>
            </a:pPr>
            <a:r>
              <a:rPr lang="en-US" sz="2400" dirty="0" smtClean="0"/>
              <a:t>Top score: 89/97</a:t>
            </a:r>
          </a:p>
          <a:p>
            <a:pPr eaLnBrk="1" hangingPunct="1">
              <a:spcBef>
                <a:spcPts val="72"/>
              </a:spcBef>
            </a:pPr>
            <a:r>
              <a:rPr lang="en-US" sz="2800" dirty="0" smtClean="0"/>
              <a:t>Mid-term grade discussion bottom half of </a:t>
            </a:r>
            <a:r>
              <a:rPr lang="en-US" sz="2800" smtClean="0"/>
              <a:t>the class (CPB342)</a:t>
            </a:r>
            <a:endParaRPr lang="en-US" sz="2800" dirty="0"/>
          </a:p>
        </p:txBody>
      </p:sp>
      <p:sp>
        <p:nvSpPr>
          <p:cNvPr id="2" name="Date Placeholder 1"/>
          <p:cNvSpPr>
            <a:spLocks noGrp="1"/>
          </p:cNvSpPr>
          <p:nvPr>
            <p:ph type="dt" sz="half" idx="10"/>
          </p:nvPr>
        </p:nvSpPr>
        <p:spPr/>
        <p:txBody>
          <a:bodyPr/>
          <a:lstStyle/>
          <a:p>
            <a:pPr>
              <a:defRPr/>
            </a:pPr>
            <a:r>
              <a:rPr lang="en-US" smtClean="0"/>
              <a:t>Thursday, June 19,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4240571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6" name="Rectangle 2"/>
          <p:cNvSpPr>
            <a:spLocks noGrp="1" noChangeArrowheads="1"/>
          </p:cNvSpPr>
          <p:nvPr>
            <p:ph type="title"/>
          </p:nvPr>
        </p:nvSpPr>
        <p:spPr>
          <a:xfrm>
            <a:off x="685800" y="0"/>
            <a:ext cx="7772400" cy="914400"/>
          </a:xfrm>
        </p:spPr>
        <p:txBody>
          <a:bodyPr/>
          <a:lstStyle/>
          <a:p>
            <a:r>
              <a:rPr lang="en-US" dirty="0" smtClean="0">
                <a:latin typeface="Arial Narrow" charset="0"/>
                <a:ea typeface="ＭＳ Ｐゴシック" charset="0"/>
                <a:cs typeface="ＭＳ Ｐゴシック" charset="0"/>
              </a:rPr>
              <a:t>Reminder: Special Project #3</a:t>
            </a:r>
            <a:endParaRPr lang="en-US" dirty="0">
              <a:latin typeface="Arial Narrow" charset="0"/>
              <a:ea typeface="ＭＳ Ｐゴシック" charset="0"/>
              <a:cs typeface="ＭＳ Ｐゴシック" charset="0"/>
            </a:endParaRPr>
          </a:p>
        </p:txBody>
      </p:sp>
      <p:sp>
        <p:nvSpPr>
          <p:cNvPr id="482307" name="Rectangle 3"/>
          <p:cNvSpPr>
            <a:spLocks noGrp="1" noChangeArrowheads="1"/>
          </p:cNvSpPr>
          <p:nvPr>
            <p:ph type="body" idx="1"/>
          </p:nvPr>
        </p:nvSpPr>
        <p:spPr>
          <a:xfrm>
            <a:off x="685800" y="762000"/>
            <a:ext cx="7772400" cy="5334000"/>
          </a:xfrm>
        </p:spPr>
        <p:txBody>
          <a:bodyPr/>
          <a:lstStyle/>
          <a:p>
            <a:r>
              <a:rPr lang="en-US" dirty="0">
                <a:latin typeface="Arial Narrow" charset="0"/>
                <a:ea typeface="ＭＳ Ｐゴシック" charset="0"/>
                <a:cs typeface="ＭＳ Ｐゴシック" charset="0"/>
              </a:rPr>
              <a:t>Using the fact that g=9.80m/s</a:t>
            </a:r>
            <a:r>
              <a:rPr lang="en-US" baseline="30000" dirty="0">
                <a:latin typeface="Arial Narrow" charset="0"/>
                <a:ea typeface="ＭＳ Ｐゴシック" charset="0"/>
                <a:cs typeface="ＭＳ Ｐゴシック" charset="0"/>
              </a:rPr>
              <a:t>2</a:t>
            </a:r>
            <a:r>
              <a:rPr lang="en-US" dirty="0">
                <a:latin typeface="Arial Narrow" charset="0"/>
                <a:ea typeface="ＭＳ Ｐゴシック" charset="0"/>
                <a:cs typeface="ＭＳ Ｐゴシック" charset="0"/>
              </a:rPr>
              <a:t> on the </a:t>
            </a:r>
            <a:r>
              <a:rPr lang="en-US" dirty="0" smtClean="0">
                <a:latin typeface="Arial Narrow" charset="0"/>
                <a:ea typeface="ＭＳ Ｐゴシック" charset="0"/>
                <a:cs typeface="ＭＳ Ｐゴシック" charset="0"/>
              </a:rPr>
              <a:t>Earth’s </a:t>
            </a:r>
            <a:r>
              <a:rPr lang="en-US" dirty="0">
                <a:latin typeface="Arial Narrow" charset="0"/>
                <a:ea typeface="ＭＳ Ｐゴシック" charset="0"/>
                <a:cs typeface="ＭＳ Ｐゴシック" charset="0"/>
              </a:rPr>
              <a:t>surface, find the average density of the Earth.</a:t>
            </a:r>
          </a:p>
          <a:p>
            <a:pPr lvl="1"/>
            <a:r>
              <a:rPr lang="en-US" dirty="0">
                <a:latin typeface="Arial Narrow" charset="0"/>
                <a:ea typeface="ＭＳ Ｐゴシック" charset="0"/>
              </a:rPr>
              <a:t>Use the following information </a:t>
            </a:r>
            <a:r>
              <a:rPr lang="en-US" dirty="0" smtClean="0">
                <a:latin typeface="Arial Narrow" charset="0"/>
                <a:ea typeface="ＭＳ Ｐゴシック" charset="0"/>
              </a:rPr>
              <a:t>only but without computing the volume explicitly</a:t>
            </a:r>
            <a:endParaRPr lang="en-US" dirty="0">
              <a:latin typeface="Arial Narrow" charset="0"/>
              <a:ea typeface="ＭＳ Ｐゴシック" charset="0"/>
            </a:endParaRPr>
          </a:p>
          <a:p>
            <a:pPr lvl="2"/>
            <a:r>
              <a:rPr lang="en-US" dirty="0">
                <a:latin typeface="Arial Narrow" charset="0"/>
                <a:ea typeface="ＭＳ Ｐゴシック" charset="0"/>
              </a:rPr>
              <a:t>The gravitational constant </a:t>
            </a:r>
          </a:p>
          <a:p>
            <a:pPr lvl="2"/>
            <a:r>
              <a:rPr lang="en-US" dirty="0">
                <a:latin typeface="Arial Narrow" charset="0"/>
                <a:ea typeface="ＭＳ Ｐゴシック" charset="0"/>
              </a:rPr>
              <a:t>The radius of the Earth</a:t>
            </a:r>
          </a:p>
          <a:p>
            <a:r>
              <a:rPr lang="en-US" dirty="0">
                <a:latin typeface="Arial Narrow" charset="0"/>
                <a:ea typeface="ＭＳ Ｐゴシック" charset="0"/>
                <a:cs typeface="ＭＳ Ｐゴシック" charset="0"/>
              </a:rPr>
              <a:t>20 point extra credit</a:t>
            </a:r>
          </a:p>
          <a:p>
            <a:r>
              <a:rPr lang="en-US" dirty="0">
                <a:latin typeface="Arial Narrow" charset="0"/>
                <a:ea typeface="ＭＳ Ｐゴシック" charset="0"/>
                <a:cs typeface="ＭＳ Ｐゴシック" charset="0"/>
              </a:rPr>
              <a:t>Due:  </a:t>
            </a:r>
            <a:r>
              <a:rPr lang="en-US" dirty="0" smtClean="0">
                <a:latin typeface="Arial Narrow" charset="0"/>
                <a:ea typeface="ＭＳ Ｐゴシック" charset="0"/>
                <a:cs typeface="ＭＳ Ｐゴシック" charset="0"/>
              </a:rPr>
              <a:t>Monday</a:t>
            </a:r>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June 23</a:t>
            </a:r>
            <a:endParaRPr lang="en-US" dirty="0">
              <a:latin typeface="Arial Narrow" charset="0"/>
              <a:ea typeface="ＭＳ Ｐゴシック" charset="0"/>
              <a:cs typeface="ＭＳ Ｐゴシック" charset="0"/>
            </a:endParaRPr>
          </a:p>
          <a:p>
            <a:r>
              <a:rPr lang="en-US" dirty="0">
                <a:latin typeface="Arial Narrow" charset="0"/>
                <a:ea typeface="ＭＳ Ｐゴシック" charset="0"/>
                <a:cs typeface="ＭＳ Ｐゴシック" charset="0"/>
              </a:rPr>
              <a:t>You must show your OWN, detailed work to obtain any credit!!  </a:t>
            </a:r>
            <a:r>
              <a:rPr lang="en-US" dirty="0" smtClean="0">
                <a:latin typeface="Arial Narrow" charset="0"/>
                <a:ea typeface="ＭＳ Ｐゴシック" charset="0"/>
                <a:cs typeface="ＭＳ Ｐゴシック" charset="0"/>
              </a:rPr>
              <a:t> Much more than in this lecture note!</a:t>
            </a:r>
            <a:endParaRPr lang="en-US" dirty="0">
              <a:latin typeface="Arial Narrow" charset="0"/>
              <a:ea typeface="ＭＳ Ｐゴシック" charset="0"/>
              <a:cs typeface="ＭＳ Ｐゴシック" charset="0"/>
            </a:endParaRPr>
          </a:p>
        </p:txBody>
      </p:sp>
      <p:graphicFrame>
        <p:nvGraphicFramePr>
          <p:cNvPr id="77835" name="Object 6"/>
          <p:cNvGraphicFramePr>
            <a:graphicFrameLocks noChangeAspect="1"/>
          </p:cNvGraphicFramePr>
          <p:nvPr>
            <p:extLst>
              <p:ext uri="{D42A27DB-BD31-4B8C-83A1-F6EECF244321}">
                <p14:modId xmlns:p14="http://schemas.microsoft.com/office/powerpoint/2010/main" val="673044315"/>
              </p:ext>
            </p:extLst>
          </p:nvPr>
        </p:nvGraphicFramePr>
        <p:xfrm>
          <a:off x="4953000" y="2706687"/>
          <a:ext cx="3852863" cy="493713"/>
        </p:xfrm>
        <a:graphic>
          <a:graphicData uri="http://schemas.openxmlformats.org/presentationml/2006/ole">
            <mc:AlternateContent xmlns:mc="http://schemas.openxmlformats.org/markup-compatibility/2006">
              <mc:Choice xmlns:v="urn:schemas-microsoft-com:vml" Requires="v">
                <p:oleObj spid="_x0000_s177208" name="Equation" r:id="rId3" imgW="1714500" imgH="241300" progId="Equation.DSMT4">
                  <p:embed/>
                </p:oleObj>
              </mc:Choice>
              <mc:Fallback>
                <p:oleObj name="Equation" r:id="rId3" imgW="1714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06687"/>
                        <a:ext cx="3852863"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1338329466"/>
              </p:ext>
            </p:extLst>
          </p:nvPr>
        </p:nvGraphicFramePr>
        <p:xfrm>
          <a:off x="4918075" y="3214687"/>
          <a:ext cx="2625725" cy="519113"/>
        </p:xfrm>
        <a:graphic>
          <a:graphicData uri="http://schemas.openxmlformats.org/presentationml/2006/ole">
            <mc:AlternateContent xmlns:mc="http://schemas.openxmlformats.org/markup-compatibility/2006">
              <mc:Choice xmlns:v="urn:schemas-microsoft-com:vml" Requires="v">
                <p:oleObj spid="_x0000_s177209" name="Equation" r:id="rId5" imgW="1168400" imgH="254000" progId="Equation.DSMT4">
                  <p:embed/>
                </p:oleObj>
              </mc:Choice>
              <mc:Fallback>
                <p:oleObj name="Equation" r:id="rId5" imgW="11684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75" y="3214687"/>
                        <a:ext cx="2625725"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48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A111BA-02FD-8D43-859D-3F83D255584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2026349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wipe(left)">
                                      <p:cBhvr>
                                        <p:cTn id="7" dur="500"/>
                                        <p:tgtEl>
                                          <p:spTgt spid="482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2307">
                                            <p:txEl>
                                              <p:pRg st="1" end="1"/>
                                            </p:txEl>
                                          </p:spTgt>
                                        </p:tgtEl>
                                        <p:attrNameLst>
                                          <p:attrName>style.visibility</p:attrName>
                                        </p:attrNameLst>
                                      </p:cBhvr>
                                      <p:to>
                                        <p:strVal val="visible"/>
                                      </p:to>
                                    </p:set>
                                    <p:animEffect transition="in" filter="wipe(left)">
                                      <p:cBhvr>
                                        <p:cTn id="12" dur="500"/>
                                        <p:tgtEl>
                                          <p:spTgt spid="482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82307">
                                            <p:txEl>
                                              <p:pRg st="2" end="2"/>
                                            </p:txEl>
                                          </p:spTgt>
                                        </p:tgtEl>
                                        <p:attrNameLst>
                                          <p:attrName>style.visibility</p:attrName>
                                        </p:attrNameLst>
                                      </p:cBhvr>
                                      <p:to>
                                        <p:strVal val="visible"/>
                                      </p:to>
                                    </p:set>
                                    <p:animEffect transition="in" filter="wipe(left)">
                                      <p:cBhvr>
                                        <p:cTn id="17" dur="500"/>
                                        <p:tgtEl>
                                          <p:spTgt spid="482307">
                                            <p:txEl>
                                              <p:pRg st="2" end="2"/>
                                            </p:txEl>
                                          </p:spTgt>
                                        </p:tgtEl>
                                      </p:cBhvr>
                                    </p:animEffect>
                                  </p:childTnLst>
                                </p:cTn>
                              </p:par>
                            </p:childTnLst>
                          </p:cTn>
                        </p:par>
                        <p:par>
                          <p:cTn id="18" fill="hold" nodeType="afterGroup">
                            <p:stCondLst>
                              <p:cond delay="6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77835"/>
                                        </p:tgtEl>
                                        <p:attrNameLst>
                                          <p:attrName>style.visibility</p:attrName>
                                        </p:attrNameLst>
                                      </p:cBhvr>
                                      <p:to>
                                        <p:strVal val="visible"/>
                                      </p:to>
                                    </p:set>
                                    <p:animEffect transition="in" filter="wipe(left)">
                                      <p:cBhvr>
                                        <p:cTn id="21" dur="500"/>
                                        <p:tgtEl>
                                          <p:spTgt spid="778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482307">
                                            <p:txEl>
                                              <p:pRg st="3" end="3"/>
                                            </p:txEl>
                                          </p:spTgt>
                                        </p:tgtEl>
                                        <p:attrNameLst>
                                          <p:attrName>style.visibility</p:attrName>
                                        </p:attrNameLst>
                                      </p:cBhvr>
                                      <p:to>
                                        <p:strVal val="visible"/>
                                      </p:to>
                                    </p:set>
                                    <p:animEffect transition="in" filter="wipe(left)">
                                      <p:cBhvr>
                                        <p:cTn id="26" dur="500"/>
                                        <p:tgtEl>
                                          <p:spTgt spid="482307">
                                            <p:txEl>
                                              <p:pRg st="3" end="3"/>
                                            </p:txEl>
                                          </p:spTgt>
                                        </p:tgtEl>
                                      </p:cBhvr>
                                    </p:animEffect>
                                  </p:childTnLst>
                                </p:cTn>
                              </p:par>
                            </p:childTnLst>
                          </p:cTn>
                        </p:par>
                        <p:par>
                          <p:cTn id="27" fill="hold" nodeType="afterGroup">
                            <p:stCondLst>
                              <p:cond delay="7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82307">
                                            <p:txEl>
                                              <p:pRg st="4" end="4"/>
                                            </p:txEl>
                                          </p:spTgt>
                                        </p:tgtEl>
                                        <p:attrNameLst>
                                          <p:attrName>style.visibility</p:attrName>
                                        </p:attrNameLst>
                                      </p:cBhvr>
                                      <p:to>
                                        <p:strVal val="visible"/>
                                      </p:to>
                                    </p:set>
                                    <p:animEffect transition="in" filter="wipe(left)">
                                      <p:cBhvr>
                                        <p:cTn id="35" dur="500"/>
                                        <p:tgtEl>
                                          <p:spTgt spid="482307">
                                            <p:txEl>
                                              <p:pRg st="4" end="4"/>
                                            </p:txEl>
                                          </p:spTgt>
                                        </p:tgtEl>
                                      </p:cBhvr>
                                    </p:animEffect>
                                  </p:childTnLst>
                                </p:cTn>
                              </p:par>
                            </p:childTnLst>
                          </p:cTn>
                        </p:par>
                      </p:childTnLst>
                    </p:cTn>
                  </p:par>
                  <p:par>
                    <p:cTn id="36" fill="hold">
                      <p:stCondLst>
                        <p:cond delay="indefinite"/>
                      </p:stCondLst>
                      <p:childTnLst>
                        <p:par>
                          <p:cTn id="37" fill="hold" nodeType="after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82307">
                                            <p:txEl>
                                              <p:pRg st="5" end="5"/>
                                            </p:txEl>
                                          </p:spTgt>
                                        </p:tgtEl>
                                        <p:attrNameLst>
                                          <p:attrName>style.visibility</p:attrName>
                                        </p:attrNameLst>
                                      </p:cBhvr>
                                      <p:to>
                                        <p:strVal val="visible"/>
                                      </p:to>
                                    </p:set>
                                    <p:animEffect transition="in" filter="wipe(left)">
                                      <p:cBhvr>
                                        <p:cTn id="40" dur="500"/>
                                        <p:tgtEl>
                                          <p:spTgt spid="482307">
                                            <p:txEl>
                                              <p:pRg st="5" end="5"/>
                                            </p:txEl>
                                          </p:spTgt>
                                        </p:tgtEl>
                                      </p:cBhvr>
                                    </p:animEffect>
                                  </p:childTnLst>
                                </p:cTn>
                              </p:par>
                            </p:childTnLst>
                          </p:cTn>
                        </p:par>
                      </p:childTnLst>
                    </p:cTn>
                  </p:par>
                  <p:par>
                    <p:cTn id="41" fill="hold">
                      <p:stCondLst>
                        <p:cond delay="indefinite"/>
                      </p:stCondLst>
                      <p:childTnLst>
                        <p:par>
                          <p:cTn id="42" fill="hold" nodeType="after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82307">
                                            <p:txEl>
                                              <p:pRg st="6" end="6"/>
                                            </p:txEl>
                                          </p:spTgt>
                                        </p:tgtEl>
                                        <p:attrNameLst>
                                          <p:attrName>style.visibility</p:attrName>
                                        </p:attrNameLst>
                                      </p:cBhvr>
                                      <p:to>
                                        <p:strVal val="visible"/>
                                      </p:to>
                                    </p:set>
                                    <p:animEffect transition="in" filter="wipe(left)">
                                      <p:cBhvr>
                                        <p:cTn id="45" dur="500"/>
                                        <p:tgtEl>
                                          <p:spTgt spid="482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18147" name="Picture 3" descr="F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057400"/>
            <a:ext cx="65341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8" name="Text Box 4"/>
          <p:cNvSpPr txBox="1">
            <a:spLocks noChangeArrowheads="1"/>
          </p:cNvSpPr>
          <p:nvPr/>
        </p:nvSpPr>
        <p:spPr bwMode="auto">
          <a:xfrm>
            <a:off x="838200" y="91440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Uniform circular motion is the motion of an object traveling at a constant </a:t>
            </a:r>
            <a:r>
              <a:rPr lang="en-US" sz="3200" b="1" u="sng" dirty="0">
                <a:solidFill>
                  <a:srgbClr val="333399"/>
                </a:solidFill>
                <a:latin typeface="Arial Narrow" charset="0"/>
              </a:rPr>
              <a:t>speed</a:t>
            </a:r>
            <a:r>
              <a:rPr lang="en-US" sz="3200" dirty="0">
                <a:solidFill>
                  <a:srgbClr val="333399"/>
                </a:solidFill>
                <a:latin typeface="Arial Narrow" charset="0"/>
              </a:rPr>
              <a:t> on a circular path.</a:t>
            </a:r>
          </a:p>
        </p:txBody>
      </p:sp>
      <p:sp>
        <p:nvSpPr>
          <p:cNvPr id="24582" name="Rectangle 5"/>
          <p:cNvSpPr>
            <a:spLocks noGrp="1" noChangeArrowheads="1"/>
          </p:cNvSpPr>
          <p:nvPr>
            <p:ph type="title"/>
          </p:nvPr>
        </p:nvSpPr>
        <p:spPr>
          <a:xfrm>
            <a:off x="304800" y="76200"/>
            <a:ext cx="8763000" cy="914400"/>
          </a:xfrm>
        </p:spPr>
        <p:txBody>
          <a:bodyPr/>
          <a:lstStyle/>
          <a:p>
            <a:r>
              <a:rPr lang="en-US">
                <a:latin typeface="Arial Narrow" charset="0"/>
                <a:ea typeface="ＭＳ Ｐゴシック" charset="0"/>
                <a:cs typeface="ＭＳ Ｐゴシック" charset="0"/>
              </a:rPr>
              <a:t>Definition of the Uniform Circular Motion</a:t>
            </a:r>
          </a:p>
        </p:txBody>
      </p:sp>
      <p:sp>
        <p:nvSpPr>
          <p:cNvPr id="245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C47CD1-B52A-FC4E-9889-87F79646EF1E}"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945434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8148"/>
                                        </p:tgtEl>
                                        <p:attrNameLst>
                                          <p:attrName>style.visibility</p:attrName>
                                        </p:attrNameLst>
                                      </p:cBhvr>
                                      <p:to>
                                        <p:strVal val="visible"/>
                                      </p:to>
                                    </p:set>
                                    <p:animEffect transition="in" filter="wipe(left)">
                                      <p:cBhvr>
                                        <p:cTn id="7" dur="500"/>
                                        <p:tgtEl>
                                          <p:spTgt spid="518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18147"/>
                                        </p:tgtEl>
                                        <p:attrNameLst>
                                          <p:attrName>style.visibility</p:attrName>
                                        </p:attrNameLst>
                                      </p:cBhvr>
                                      <p:to>
                                        <p:strVal val="visible"/>
                                      </p:to>
                                    </p:set>
                                    <p:anim calcmode="lin" valueType="num">
                                      <p:cBhvr>
                                        <p:cTn id="12" dur="500" fill="hold"/>
                                        <p:tgtEl>
                                          <p:spTgt spid="518147"/>
                                        </p:tgtEl>
                                        <p:attrNameLst>
                                          <p:attrName>ppt_w</p:attrName>
                                        </p:attrNameLst>
                                      </p:cBhvr>
                                      <p:tavLst>
                                        <p:tav tm="0">
                                          <p:val>
                                            <p:fltVal val="0"/>
                                          </p:val>
                                        </p:tav>
                                        <p:tav tm="100000">
                                          <p:val>
                                            <p:strVal val="#ppt_w"/>
                                          </p:val>
                                        </p:tav>
                                      </p:tavLst>
                                    </p:anim>
                                    <p:anim calcmode="lin" valueType="num">
                                      <p:cBhvr>
                                        <p:cTn id="13" dur="500" fill="hold"/>
                                        <p:tgtEl>
                                          <p:spTgt spid="518147"/>
                                        </p:tgtEl>
                                        <p:attrNameLst>
                                          <p:attrName>ppt_h</p:attrName>
                                        </p:attrNameLst>
                                      </p:cBhvr>
                                      <p:tavLst>
                                        <p:tav tm="0">
                                          <p:val>
                                            <p:fltVal val="0"/>
                                          </p:val>
                                        </p:tav>
                                        <p:tav tm="100000">
                                          <p:val>
                                            <p:strVal val="#ppt_h"/>
                                          </p:val>
                                        </p:tav>
                                      </p:tavLst>
                                    </p:anim>
                                    <p:animEffect transition="in" filter="fade">
                                      <p:cBhvr>
                                        <p:cTn id="14" dur="500"/>
                                        <p:tgtEl>
                                          <p:spTgt spid="51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663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20195" name="Picture 3" descr="F0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73275"/>
            <a:ext cx="6096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6" name="Text Box 4"/>
          <p:cNvSpPr txBox="1">
            <a:spLocks noChangeArrowheads="1"/>
          </p:cNvSpPr>
          <p:nvPr/>
        </p:nvSpPr>
        <p:spPr bwMode="auto">
          <a:xfrm>
            <a:off x="381000" y="914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Let </a:t>
            </a:r>
            <a:r>
              <a:rPr lang="en-US" sz="2800" i="1">
                <a:solidFill>
                  <a:srgbClr val="333399"/>
                </a:solidFill>
                <a:latin typeface="Arial Narrow" charset="0"/>
              </a:rPr>
              <a:t>T</a:t>
            </a:r>
            <a:r>
              <a:rPr lang="en-US" sz="2800">
                <a:solidFill>
                  <a:srgbClr val="333399"/>
                </a:solidFill>
                <a:latin typeface="Arial Narrow" charset="0"/>
              </a:rPr>
              <a:t> be the period of this motion, the time it takes for the object to travel once around the complete circle whose radius is r.</a:t>
            </a:r>
          </a:p>
        </p:txBody>
      </p:sp>
      <p:graphicFrame>
        <p:nvGraphicFramePr>
          <p:cNvPr id="520197" name="Object 2"/>
          <p:cNvGraphicFramePr>
            <a:graphicFrameLocks noGrp="1" noChangeAspect="1"/>
          </p:cNvGraphicFramePr>
          <p:nvPr>
            <p:ph sz="quarter" idx="3"/>
          </p:nvPr>
        </p:nvGraphicFramePr>
        <p:xfrm>
          <a:off x="6324600" y="2819400"/>
          <a:ext cx="928688" cy="536575"/>
        </p:xfrm>
        <a:graphic>
          <a:graphicData uri="http://schemas.openxmlformats.org/presentationml/2006/ole">
            <mc:AlternateContent xmlns:mc="http://schemas.openxmlformats.org/markup-compatibility/2006">
              <mc:Choice xmlns:v="urn:schemas-microsoft-com:vml" Requires="v">
                <p:oleObj spid="_x0000_s144641"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928688"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20198" name="Object 3"/>
          <p:cNvGraphicFramePr>
            <a:graphicFrameLocks noGrp="1" noChangeAspect="1"/>
          </p:cNvGraphicFramePr>
          <p:nvPr>
            <p:ph sz="quarter" idx="2"/>
          </p:nvPr>
        </p:nvGraphicFramePr>
        <p:xfrm>
          <a:off x="3886200" y="2971800"/>
          <a:ext cx="465138" cy="496888"/>
        </p:xfrm>
        <a:graphic>
          <a:graphicData uri="http://schemas.openxmlformats.org/presentationml/2006/ole">
            <mc:AlternateContent xmlns:mc="http://schemas.openxmlformats.org/markup-compatibility/2006">
              <mc:Choice xmlns:v="urn:schemas-microsoft-com:vml" Requires="v">
                <p:oleObj spid="_x0000_s144642" name="Equation" r:id="rId7" imgW="114120" imgH="126720" progId="Equation.DSMT4">
                  <p:embed/>
                </p:oleObj>
              </mc:Choice>
              <mc:Fallback>
                <p:oleObj name="Equation" r:id="rId7" imgW="114120" imgH="126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71800"/>
                        <a:ext cx="465138"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6636" name="Rectangle 7"/>
          <p:cNvSpPr>
            <a:spLocks noGrp="1" noChangeArrowheads="1"/>
          </p:cNvSpPr>
          <p:nvPr>
            <p:ph type="title"/>
          </p:nvPr>
        </p:nvSpPr>
        <p:spPr>
          <a:xfrm>
            <a:off x="685800" y="76200"/>
            <a:ext cx="7772400" cy="914400"/>
          </a:xfrm>
        </p:spPr>
        <p:txBody>
          <a:bodyPr/>
          <a:lstStyle/>
          <a:p>
            <a:r>
              <a:rPr lang="en-US" dirty="0">
                <a:latin typeface="Arial Narrow" charset="0"/>
                <a:ea typeface="ＭＳ Ｐゴシック" charset="0"/>
                <a:cs typeface="ＭＳ Ｐゴシック" charset="0"/>
              </a:rPr>
              <a:t>Speed of a uniform circular motion?</a:t>
            </a:r>
          </a:p>
        </p:txBody>
      </p:sp>
      <p:graphicFrame>
        <p:nvGraphicFramePr>
          <p:cNvPr id="520200" name="Object 4"/>
          <p:cNvGraphicFramePr>
            <a:graphicFrameLocks noChangeAspect="1"/>
          </p:cNvGraphicFramePr>
          <p:nvPr/>
        </p:nvGraphicFramePr>
        <p:xfrm>
          <a:off x="7472363" y="3752850"/>
          <a:ext cx="965200" cy="601663"/>
        </p:xfrm>
        <a:graphic>
          <a:graphicData uri="http://schemas.openxmlformats.org/presentationml/2006/ole">
            <mc:AlternateContent xmlns:mc="http://schemas.openxmlformats.org/markup-compatibility/2006">
              <mc:Choice xmlns:v="urn:schemas-microsoft-com:vml" Requires="v">
                <p:oleObj spid="_x0000_s144643" name="Equation" r:id="rId9" imgW="304800" imgH="190500" progId="Equation.DSMT4">
                  <p:embed/>
                </p:oleObj>
              </mc:Choice>
              <mc:Fallback>
                <p:oleObj name="Equation" r:id="rId9" imgW="3048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752850"/>
                        <a:ext cx="9652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1" name="Object 5"/>
          <p:cNvGraphicFramePr>
            <a:graphicFrameLocks noChangeAspect="1"/>
          </p:cNvGraphicFramePr>
          <p:nvPr/>
        </p:nvGraphicFramePr>
        <p:xfrm>
          <a:off x="7373938" y="3629025"/>
          <a:ext cx="1084262" cy="1323975"/>
        </p:xfrm>
        <a:graphic>
          <a:graphicData uri="http://schemas.openxmlformats.org/presentationml/2006/ole">
            <mc:AlternateContent xmlns:mc="http://schemas.openxmlformats.org/markup-compatibility/2006">
              <mc:Choice xmlns:v="urn:schemas-microsoft-com:vml" Requires="v">
                <p:oleObj spid="_x0000_s144644" name="Equation" r:id="rId11" imgW="342900" imgH="419100" progId="Equation.DSMT4">
                  <p:embed/>
                </p:oleObj>
              </mc:Choice>
              <mc:Fallback>
                <p:oleObj name="Equation" r:id="rId11" imgW="342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3629025"/>
                        <a:ext cx="1084262"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2" name="Object 6"/>
          <p:cNvGraphicFramePr>
            <a:graphicFrameLocks noChangeAspect="1"/>
          </p:cNvGraphicFramePr>
          <p:nvPr/>
        </p:nvGraphicFramePr>
        <p:xfrm>
          <a:off x="7204075" y="2398713"/>
          <a:ext cx="1766888" cy="1325562"/>
        </p:xfrm>
        <a:graphic>
          <a:graphicData uri="http://schemas.openxmlformats.org/presentationml/2006/ole">
            <mc:AlternateContent xmlns:mc="http://schemas.openxmlformats.org/markup-compatibility/2006">
              <mc:Choice xmlns:v="urn:schemas-microsoft-com:vml" Requires="v">
                <p:oleObj spid="_x0000_s144645" name="Equation" r:id="rId13" imgW="558800" imgH="419100" progId="Equation.DSMT4">
                  <p:embed/>
                </p:oleObj>
              </mc:Choice>
              <mc:Fallback>
                <p:oleObj name="Equation" r:id="rId13" imgW="558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075" y="2398713"/>
                        <a:ext cx="1766888"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3" name="Object 7"/>
          <p:cNvGraphicFramePr>
            <a:graphicFrameLocks noChangeAspect="1"/>
          </p:cNvGraphicFramePr>
          <p:nvPr/>
        </p:nvGraphicFramePr>
        <p:xfrm>
          <a:off x="7086600" y="4191000"/>
          <a:ext cx="401638" cy="361950"/>
        </p:xfrm>
        <a:graphic>
          <a:graphicData uri="http://schemas.openxmlformats.org/presentationml/2006/ole">
            <mc:AlternateContent xmlns:mc="http://schemas.openxmlformats.org/markup-compatibility/2006">
              <mc:Choice xmlns:v="urn:schemas-microsoft-com:vml" Requires="v">
                <p:oleObj spid="_x0000_s144646" name="Equation" r:id="rId15" imgW="126720" imgH="114120" progId="Equation.DSMT4">
                  <p:embed/>
                </p:oleObj>
              </mc:Choice>
              <mc:Fallback>
                <p:oleObj name="Equation" r:id="rId15" imgW="126720" imgH="1141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91000"/>
                        <a:ext cx="4016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37"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468B4E-33FA-344B-9513-9F2A9C2DF53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Tree>
    <p:extLst>
      <p:ext uri="{BB962C8B-B14F-4D97-AF65-F5344CB8AC3E}">
        <p14:creationId xmlns:p14="http://schemas.microsoft.com/office/powerpoint/2010/main" val="1532559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0196"/>
                                        </p:tgtEl>
                                        <p:attrNameLst>
                                          <p:attrName>style.visibility</p:attrName>
                                        </p:attrNameLst>
                                      </p:cBhvr>
                                      <p:to>
                                        <p:strVal val="visible"/>
                                      </p:to>
                                    </p:set>
                                    <p:animEffect transition="in" filter="wipe(left)">
                                      <p:cBhvr>
                                        <p:cTn id="7" dur="500"/>
                                        <p:tgtEl>
                                          <p:spTgt spid="520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20195"/>
                                        </p:tgtEl>
                                        <p:attrNameLst>
                                          <p:attrName>style.visibility</p:attrName>
                                        </p:attrNameLst>
                                      </p:cBhvr>
                                      <p:to>
                                        <p:strVal val="visible"/>
                                      </p:to>
                                    </p:set>
                                    <p:anim calcmode="lin" valueType="num">
                                      <p:cBhvr>
                                        <p:cTn id="12" dur="500" fill="hold"/>
                                        <p:tgtEl>
                                          <p:spTgt spid="520195"/>
                                        </p:tgtEl>
                                        <p:attrNameLst>
                                          <p:attrName>ppt_w</p:attrName>
                                        </p:attrNameLst>
                                      </p:cBhvr>
                                      <p:tavLst>
                                        <p:tav tm="0">
                                          <p:val>
                                            <p:fltVal val="0"/>
                                          </p:val>
                                        </p:tav>
                                        <p:tav tm="100000">
                                          <p:val>
                                            <p:strVal val="#ppt_w"/>
                                          </p:val>
                                        </p:tav>
                                      </p:tavLst>
                                    </p:anim>
                                    <p:anim calcmode="lin" valueType="num">
                                      <p:cBhvr>
                                        <p:cTn id="13" dur="500" fill="hold"/>
                                        <p:tgtEl>
                                          <p:spTgt spid="520195"/>
                                        </p:tgtEl>
                                        <p:attrNameLst>
                                          <p:attrName>ppt_h</p:attrName>
                                        </p:attrNameLst>
                                      </p:cBhvr>
                                      <p:tavLst>
                                        <p:tav tm="0">
                                          <p:val>
                                            <p:fltVal val="0"/>
                                          </p:val>
                                        </p:tav>
                                        <p:tav tm="100000">
                                          <p:val>
                                            <p:strVal val="#ppt_h"/>
                                          </p:val>
                                        </p:tav>
                                      </p:tavLst>
                                    </p:anim>
                                    <p:animEffect transition="in" filter="fade">
                                      <p:cBhvr>
                                        <p:cTn id="14" dur="500"/>
                                        <p:tgtEl>
                                          <p:spTgt spid="5201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20198"/>
                                        </p:tgtEl>
                                        <p:attrNameLst>
                                          <p:attrName>style.visibility</p:attrName>
                                        </p:attrNameLst>
                                      </p:cBhvr>
                                      <p:to>
                                        <p:strVal val="visible"/>
                                      </p:to>
                                    </p:set>
                                    <p:anim calcmode="lin" valueType="num">
                                      <p:cBhvr>
                                        <p:cTn id="19" dur="500" fill="hold"/>
                                        <p:tgtEl>
                                          <p:spTgt spid="520198"/>
                                        </p:tgtEl>
                                        <p:attrNameLst>
                                          <p:attrName>ppt_w</p:attrName>
                                        </p:attrNameLst>
                                      </p:cBhvr>
                                      <p:tavLst>
                                        <p:tav tm="0">
                                          <p:val>
                                            <p:fltVal val="0"/>
                                          </p:val>
                                        </p:tav>
                                        <p:tav tm="100000">
                                          <p:val>
                                            <p:strVal val="#ppt_w"/>
                                          </p:val>
                                        </p:tav>
                                      </p:tavLst>
                                    </p:anim>
                                    <p:anim calcmode="lin" valueType="num">
                                      <p:cBhvr>
                                        <p:cTn id="20" dur="500" fill="hold"/>
                                        <p:tgtEl>
                                          <p:spTgt spid="520198"/>
                                        </p:tgtEl>
                                        <p:attrNameLst>
                                          <p:attrName>ppt_h</p:attrName>
                                        </p:attrNameLst>
                                      </p:cBhvr>
                                      <p:tavLst>
                                        <p:tav tm="0">
                                          <p:val>
                                            <p:fltVal val="0"/>
                                          </p:val>
                                        </p:tav>
                                        <p:tav tm="100000">
                                          <p:val>
                                            <p:strVal val="#ppt_h"/>
                                          </p:val>
                                        </p:tav>
                                      </p:tavLst>
                                    </p:anim>
                                    <p:animEffect transition="in" filter="fade">
                                      <p:cBhvr>
                                        <p:cTn id="21" dur="500"/>
                                        <p:tgtEl>
                                          <p:spTgt spid="5201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20197"/>
                                        </p:tgtEl>
                                        <p:attrNameLst>
                                          <p:attrName>style.visibility</p:attrName>
                                        </p:attrNameLst>
                                      </p:cBhvr>
                                      <p:to>
                                        <p:strVal val="visible"/>
                                      </p:to>
                                    </p:set>
                                    <p:animEffect transition="in" filter="wipe(left)">
                                      <p:cBhvr>
                                        <p:cTn id="26" dur="500"/>
                                        <p:tgtEl>
                                          <p:spTgt spid="5201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20202"/>
                                        </p:tgtEl>
                                        <p:attrNameLst>
                                          <p:attrName>style.visibility</p:attrName>
                                        </p:attrNameLst>
                                      </p:cBhvr>
                                      <p:to>
                                        <p:strVal val="visible"/>
                                      </p:to>
                                    </p:set>
                                    <p:animEffect transition="in" filter="wipe(left)">
                                      <p:cBhvr>
                                        <p:cTn id="31" dur="500"/>
                                        <p:tgtEl>
                                          <p:spTgt spid="52020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20203"/>
                                        </p:tgtEl>
                                        <p:attrNameLst>
                                          <p:attrName>style.visibility</p:attrName>
                                        </p:attrNameLst>
                                      </p:cBhvr>
                                      <p:to>
                                        <p:strVal val="visible"/>
                                      </p:to>
                                    </p:set>
                                    <p:animEffect transition="in" filter="wipe(left)">
                                      <p:cBhvr>
                                        <p:cTn id="36" dur="500"/>
                                        <p:tgtEl>
                                          <p:spTgt spid="520203"/>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520200"/>
                                        </p:tgtEl>
                                        <p:attrNameLst>
                                          <p:attrName>style.visibility</p:attrName>
                                        </p:attrNameLst>
                                      </p:cBhvr>
                                      <p:to>
                                        <p:strVal val="visible"/>
                                      </p:to>
                                    </p:set>
                                    <p:animEffect transition="in" filter="wipe(left)">
                                      <p:cBhvr>
                                        <p:cTn id="40" dur="500"/>
                                        <p:tgtEl>
                                          <p:spTgt spid="5202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520201"/>
                                        </p:tgtEl>
                                        <p:attrNameLst>
                                          <p:attrName>style.visibility</p:attrName>
                                        </p:attrNameLst>
                                      </p:cBhvr>
                                      <p:to>
                                        <p:strVal val="visible"/>
                                      </p:to>
                                    </p:set>
                                    <p:animEffect transition="in" filter="wipe(left)">
                                      <p:cBhvr>
                                        <p:cTn id="45" dur="500"/>
                                        <p:tgtEl>
                                          <p:spTgt spid="520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8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22243" name="Text Box 3"/>
          <p:cNvSpPr txBox="1">
            <a:spLocks noChangeArrowheads="1"/>
          </p:cNvSpPr>
          <p:nvPr/>
        </p:nvSpPr>
        <p:spPr bwMode="auto">
          <a:xfrm>
            <a:off x="282575" y="985838"/>
            <a:ext cx="8709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The wheel of a car has a radius of 0.29m and is being rotated at 830 revolutions per minute on a tire-balancing machine. Determine the speed at which the outer edge of the wheel is moving.</a:t>
            </a:r>
          </a:p>
        </p:txBody>
      </p:sp>
      <p:graphicFrame>
        <p:nvGraphicFramePr>
          <p:cNvPr id="522244" name="Object 2"/>
          <p:cNvGraphicFramePr>
            <a:graphicFrameLocks noChangeAspect="1"/>
          </p:cNvGraphicFramePr>
          <p:nvPr/>
        </p:nvGraphicFramePr>
        <p:xfrm>
          <a:off x="963613" y="2803525"/>
          <a:ext cx="3455987" cy="1090613"/>
        </p:xfrm>
        <a:graphic>
          <a:graphicData uri="http://schemas.openxmlformats.org/presentationml/2006/ole">
            <mc:AlternateContent xmlns:mc="http://schemas.openxmlformats.org/markup-compatibility/2006">
              <mc:Choice xmlns:v="urn:schemas-microsoft-com:vml" Requires="v">
                <p:oleObj spid="_x0000_s145791" name="Equation" r:id="rId4" imgW="1409700" imgH="444500" progId="Equation.DSMT4">
                  <p:embed/>
                </p:oleObj>
              </mc:Choice>
              <mc:Fallback>
                <p:oleObj name="Equation" r:id="rId4" imgW="1409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803525"/>
                        <a:ext cx="3455987"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5" name="Object 3"/>
          <p:cNvGraphicFramePr>
            <a:graphicFrameLocks noChangeAspect="1"/>
          </p:cNvGraphicFramePr>
          <p:nvPr/>
        </p:nvGraphicFramePr>
        <p:xfrm>
          <a:off x="1981200" y="4160838"/>
          <a:ext cx="654050" cy="404812"/>
        </p:xfrm>
        <a:graphic>
          <a:graphicData uri="http://schemas.openxmlformats.org/presentationml/2006/ole">
            <mc:AlternateContent xmlns:mc="http://schemas.openxmlformats.org/markup-compatibility/2006">
              <mc:Choice xmlns:v="urn:schemas-microsoft-com:vml" Requires="v">
                <p:oleObj spid="_x0000_s145792" name="Equation" r:id="rId6" imgW="266400" imgH="164880" progId="Equation.DSMT4">
                  <p:embed/>
                </p:oleObj>
              </mc:Choice>
              <mc:Fallback>
                <p:oleObj name="Equation" r:id="rId6" imgW="26640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160838"/>
                        <a:ext cx="6540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6" name="Object 4"/>
          <p:cNvGraphicFramePr>
            <a:graphicFrameLocks noChangeAspect="1"/>
          </p:cNvGraphicFramePr>
          <p:nvPr/>
        </p:nvGraphicFramePr>
        <p:xfrm>
          <a:off x="1676400" y="5289550"/>
          <a:ext cx="592138" cy="342900"/>
        </p:xfrm>
        <a:graphic>
          <a:graphicData uri="http://schemas.openxmlformats.org/presentationml/2006/ole">
            <mc:AlternateContent xmlns:mc="http://schemas.openxmlformats.org/markup-compatibility/2006">
              <mc:Choice xmlns:v="urn:schemas-microsoft-com:vml" Requires="v">
                <p:oleObj spid="_x0000_s145793"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89550"/>
                        <a:ext cx="59213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6" name="Rectangle 7"/>
          <p:cNvSpPr>
            <a:spLocks noGrp="1" noChangeArrowheads="1"/>
          </p:cNvSpPr>
          <p:nvPr>
            <p:ph type="title"/>
          </p:nvPr>
        </p:nvSpPr>
        <p:spPr>
          <a:xfrm>
            <a:off x="685800" y="0"/>
            <a:ext cx="7772400" cy="1143000"/>
          </a:xfrm>
        </p:spPr>
        <p:txBody>
          <a:bodyPr/>
          <a:lstStyle/>
          <a:p>
            <a:r>
              <a:rPr lang="en-US">
                <a:latin typeface="Arial Narrow" charset="0"/>
                <a:ea typeface="ＭＳ Ｐゴシック" charset="0"/>
                <a:cs typeface="ＭＳ Ｐゴシック" charset="0"/>
              </a:rPr>
              <a:t>Ex. :  A Tire-Balancing Machine</a:t>
            </a:r>
          </a:p>
        </p:txBody>
      </p:sp>
      <p:graphicFrame>
        <p:nvGraphicFramePr>
          <p:cNvPr id="522248" name="Object 5"/>
          <p:cNvGraphicFramePr>
            <a:graphicFrameLocks noChangeAspect="1"/>
          </p:cNvGraphicFramePr>
          <p:nvPr/>
        </p:nvGraphicFramePr>
        <p:xfrm>
          <a:off x="4506913" y="3006725"/>
          <a:ext cx="3830637" cy="590550"/>
        </p:xfrm>
        <a:graphic>
          <a:graphicData uri="http://schemas.openxmlformats.org/presentationml/2006/ole">
            <mc:AlternateContent xmlns:mc="http://schemas.openxmlformats.org/markup-compatibility/2006">
              <mc:Choice xmlns:v="urn:schemas-microsoft-com:vml" Requires="v">
                <p:oleObj spid="_x0000_s145794" name="Equation" r:id="rId10" imgW="1562100" imgH="241300" progId="Equation.DSMT4">
                  <p:embed/>
                </p:oleObj>
              </mc:Choice>
              <mc:Fallback>
                <p:oleObj name="Equation" r:id="rId10" imgW="1562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913" y="3006725"/>
                        <a:ext cx="3830637"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9" name="Object 6"/>
          <p:cNvGraphicFramePr>
            <a:graphicFrameLocks noChangeAspect="1"/>
          </p:cNvGraphicFramePr>
          <p:nvPr/>
        </p:nvGraphicFramePr>
        <p:xfrm>
          <a:off x="2636838" y="4098925"/>
          <a:ext cx="2495550" cy="530225"/>
        </p:xfrm>
        <a:graphic>
          <a:graphicData uri="http://schemas.openxmlformats.org/presentationml/2006/ole">
            <mc:AlternateContent xmlns:mc="http://schemas.openxmlformats.org/markup-compatibility/2006">
              <mc:Choice xmlns:v="urn:schemas-microsoft-com:vml" Requires="v">
                <p:oleObj spid="_x0000_s145795" name="Equation" r:id="rId12" imgW="1016000" imgH="215900" progId="Equation.DSMT4">
                  <p:embed/>
                </p:oleObj>
              </mc:Choice>
              <mc:Fallback>
                <p:oleObj name="Equation" r:id="rId12" imgW="10160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38" y="4098925"/>
                        <a:ext cx="24955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0" name="Object 7"/>
          <p:cNvGraphicFramePr>
            <a:graphicFrameLocks noChangeAspect="1"/>
          </p:cNvGraphicFramePr>
          <p:nvPr/>
        </p:nvGraphicFramePr>
        <p:xfrm>
          <a:off x="5105400" y="4205288"/>
          <a:ext cx="1216025" cy="406400"/>
        </p:xfrm>
        <a:graphic>
          <a:graphicData uri="http://schemas.openxmlformats.org/presentationml/2006/ole">
            <mc:AlternateContent xmlns:mc="http://schemas.openxmlformats.org/markup-compatibility/2006">
              <mc:Choice xmlns:v="urn:schemas-microsoft-com:vml" Requires="v">
                <p:oleObj spid="_x0000_s145796" name="Equation" r:id="rId14" imgW="495300" imgH="165100" progId="Equation.DSMT4">
                  <p:embed/>
                </p:oleObj>
              </mc:Choice>
              <mc:Fallback>
                <p:oleObj name="Equation" r:id="rId14" imgW="4953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205288"/>
                        <a:ext cx="12160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1" name="Object 8"/>
          <p:cNvGraphicFramePr>
            <a:graphicFrameLocks noChangeAspect="1"/>
          </p:cNvGraphicFramePr>
          <p:nvPr/>
        </p:nvGraphicFramePr>
        <p:xfrm>
          <a:off x="2262188" y="4946650"/>
          <a:ext cx="1090612" cy="1028700"/>
        </p:xfrm>
        <a:graphic>
          <a:graphicData uri="http://schemas.openxmlformats.org/presentationml/2006/ole">
            <mc:AlternateContent xmlns:mc="http://schemas.openxmlformats.org/markup-compatibility/2006">
              <mc:Choice xmlns:v="urn:schemas-microsoft-com:vml" Requires="v">
                <p:oleObj spid="_x0000_s145797" name="Equation" r:id="rId16" imgW="444500" imgH="419100" progId="Equation.DSMT4">
                  <p:embed/>
                </p:oleObj>
              </mc:Choice>
              <mc:Fallback>
                <p:oleObj name="Equation" r:id="rId16" imgW="444500" imgH="419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188" y="4946650"/>
                        <a:ext cx="10906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2" name="Object 9"/>
          <p:cNvGraphicFramePr>
            <a:graphicFrameLocks noChangeAspect="1"/>
          </p:cNvGraphicFramePr>
          <p:nvPr/>
        </p:nvGraphicFramePr>
        <p:xfrm>
          <a:off x="3290888" y="4906963"/>
          <a:ext cx="2212975" cy="1119187"/>
        </p:xfrm>
        <a:graphic>
          <a:graphicData uri="http://schemas.openxmlformats.org/presentationml/2006/ole">
            <mc:AlternateContent xmlns:mc="http://schemas.openxmlformats.org/markup-compatibility/2006">
              <mc:Choice xmlns:v="urn:schemas-microsoft-com:vml" Requires="v">
                <p:oleObj spid="_x0000_s145798" name="Equation" r:id="rId18" imgW="901700" imgH="457200" progId="Equation.DSMT4">
                  <p:embed/>
                </p:oleObj>
              </mc:Choice>
              <mc:Fallback>
                <p:oleObj name="Equation" r:id="rId18" imgW="9017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888" y="4906963"/>
                        <a:ext cx="221297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3" name="Object 10"/>
          <p:cNvGraphicFramePr>
            <a:graphicFrameLocks noChangeAspect="1"/>
          </p:cNvGraphicFramePr>
          <p:nvPr/>
        </p:nvGraphicFramePr>
        <p:xfrm>
          <a:off x="5486400" y="5230813"/>
          <a:ext cx="1122363" cy="560387"/>
        </p:xfrm>
        <a:graphic>
          <a:graphicData uri="http://schemas.openxmlformats.org/presentationml/2006/ole">
            <mc:AlternateContent xmlns:mc="http://schemas.openxmlformats.org/markup-compatibility/2006">
              <mc:Choice xmlns:v="urn:schemas-microsoft-com:vml" Requires="v">
                <p:oleObj spid="_x0000_s145799" name="Equation" r:id="rId20" imgW="457200" imgH="228600" progId="Equation.DSMT4">
                  <p:embed/>
                </p:oleObj>
              </mc:Choice>
              <mc:Fallback>
                <p:oleObj name="Equation" r:id="rId20" imgW="4572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6400" y="5230813"/>
                        <a:ext cx="112236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7"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7FB61A-4F8D-FC46-94B4-092063C1AB1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Tree>
    <p:extLst>
      <p:ext uri="{BB962C8B-B14F-4D97-AF65-F5344CB8AC3E}">
        <p14:creationId xmlns:p14="http://schemas.microsoft.com/office/powerpoint/2010/main" val="1259630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2243"/>
                                        </p:tgtEl>
                                        <p:attrNameLst>
                                          <p:attrName>style.visibility</p:attrName>
                                        </p:attrNameLst>
                                      </p:cBhvr>
                                      <p:to>
                                        <p:strVal val="visible"/>
                                      </p:to>
                                    </p:set>
                                    <p:animEffect transition="in" filter="wipe(left)">
                                      <p:cBhvr>
                                        <p:cTn id="7" dur="500"/>
                                        <p:tgtEl>
                                          <p:spTgt spid="522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22244"/>
                                        </p:tgtEl>
                                        <p:attrNameLst>
                                          <p:attrName>style.visibility</p:attrName>
                                        </p:attrNameLst>
                                      </p:cBhvr>
                                      <p:to>
                                        <p:strVal val="visible"/>
                                      </p:to>
                                    </p:set>
                                    <p:animEffect transition="in" filter="wipe(left)">
                                      <p:cBhvr>
                                        <p:cTn id="12" dur="500"/>
                                        <p:tgtEl>
                                          <p:spTgt spid="522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wipe(left)">
                                      <p:cBhvr>
                                        <p:cTn id="17" dur="500"/>
                                        <p:tgtEl>
                                          <p:spTgt spid="5222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22245"/>
                                        </p:tgtEl>
                                        <p:attrNameLst>
                                          <p:attrName>style.visibility</p:attrName>
                                        </p:attrNameLst>
                                      </p:cBhvr>
                                      <p:to>
                                        <p:strVal val="visible"/>
                                      </p:to>
                                    </p:set>
                                    <p:animEffect transition="in" filter="wipe(left)">
                                      <p:cBhvr>
                                        <p:cTn id="22" dur="500"/>
                                        <p:tgtEl>
                                          <p:spTgt spid="522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22249"/>
                                        </p:tgtEl>
                                        <p:attrNameLst>
                                          <p:attrName>style.visibility</p:attrName>
                                        </p:attrNameLst>
                                      </p:cBhvr>
                                      <p:to>
                                        <p:strVal val="visible"/>
                                      </p:to>
                                    </p:set>
                                    <p:animEffect transition="in" filter="wipe(left)">
                                      <p:cBhvr>
                                        <p:cTn id="27" dur="500"/>
                                        <p:tgtEl>
                                          <p:spTgt spid="5222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22250"/>
                                        </p:tgtEl>
                                        <p:attrNameLst>
                                          <p:attrName>style.visibility</p:attrName>
                                        </p:attrNameLst>
                                      </p:cBhvr>
                                      <p:to>
                                        <p:strVal val="visible"/>
                                      </p:to>
                                    </p:set>
                                    <p:animEffect transition="in" filter="wipe(left)">
                                      <p:cBhvr>
                                        <p:cTn id="32" dur="500"/>
                                        <p:tgtEl>
                                          <p:spTgt spid="5222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22246"/>
                                        </p:tgtEl>
                                        <p:attrNameLst>
                                          <p:attrName>style.visibility</p:attrName>
                                        </p:attrNameLst>
                                      </p:cBhvr>
                                      <p:to>
                                        <p:strVal val="visible"/>
                                      </p:to>
                                    </p:set>
                                    <p:animEffect transition="in" filter="wipe(left)">
                                      <p:cBhvr>
                                        <p:cTn id="37" dur="500"/>
                                        <p:tgtEl>
                                          <p:spTgt spid="5222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22251"/>
                                        </p:tgtEl>
                                        <p:attrNameLst>
                                          <p:attrName>style.visibility</p:attrName>
                                        </p:attrNameLst>
                                      </p:cBhvr>
                                      <p:to>
                                        <p:strVal val="visible"/>
                                      </p:to>
                                    </p:set>
                                    <p:animEffect transition="in" filter="wipe(left)">
                                      <p:cBhvr>
                                        <p:cTn id="42" dur="500"/>
                                        <p:tgtEl>
                                          <p:spTgt spid="5222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22252"/>
                                        </p:tgtEl>
                                        <p:attrNameLst>
                                          <p:attrName>style.visibility</p:attrName>
                                        </p:attrNameLst>
                                      </p:cBhvr>
                                      <p:to>
                                        <p:strVal val="visible"/>
                                      </p:to>
                                    </p:set>
                                    <p:animEffect transition="in" filter="wipe(left)">
                                      <p:cBhvr>
                                        <p:cTn id="47" dur="500"/>
                                        <p:tgtEl>
                                          <p:spTgt spid="5222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22253"/>
                                        </p:tgtEl>
                                        <p:attrNameLst>
                                          <p:attrName>style.visibility</p:attrName>
                                        </p:attrNameLst>
                                      </p:cBhvr>
                                      <p:to>
                                        <p:strVal val="visible"/>
                                      </p:to>
                                    </p:set>
                                    <p:animEffect transition="in" filter="wipe(left)">
                                      <p:cBhvr>
                                        <p:cTn id="52" dur="500"/>
                                        <p:tgtEl>
                                          <p:spTgt spid="52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Thursday, June 19, 2014</a:t>
            </a:r>
            <a:endParaRPr lang="en-US"/>
          </a:p>
        </p:txBody>
      </p:sp>
      <p:sp>
        <p:nvSpPr>
          <p:cNvPr id="19"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514050" name="Rectangle 2"/>
          <p:cNvSpPr>
            <a:spLocks noChangeArrowheads="1"/>
          </p:cNvSpPr>
          <p:nvPr/>
        </p:nvSpPr>
        <p:spPr bwMode="auto">
          <a:xfrm>
            <a:off x="3581400" y="4038600"/>
            <a:ext cx="1828800" cy="3810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1405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14052" name="Picture 4"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6113"/>
            <a:ext cx="3429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5"/>
          <p:cNvSpPr>
            <a:spLocks noGrp="1" noChangeArrowheads="1"/>
          </p:cNvSpPr>
          <p:nvPr>
            <p:ph type="title"/>
          </p:nvPr>
        </p:nvSpPr>
        <p:spPr>
          <a:xfrm>
            <a:off x="381000" y="76200"/>
            <a:ext cx="8382000" cy="4572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Second Law &amp; </a:t>
            </a:r>
            <a:r>
              <a:rPr lang="en-US" sz="3600" dirty="0" smtClean="0">
                <a:latin typeface="Arial Narrow" charset="0"/>
                <a:ea typeface="ＭＳ Ｐゴシック" charset="0"/>
                <a:cs typeface="ＭＳ Ｐゴシック" charset="0"/>
              </a:rPr>
              <a:t>Centripetal Force</a:t>
            </a:r>
            <a:endParaRPr lang="en-US" sz="3600" dirty="0">
              <a:latin typeface="Arial Narrow" charset="0"/>
              <a:ea typeface="ＭＳ Ｐゴシック" charset="0"/>
              <a:cs typeface="ＭＳ Ｐゴシック" charset="0"/>
            </a:endParaRPr>
          </a:p>
        </p:txBody>
      </p:sp>
      <p:graphicFrame>
        <p:nvGraphicFramePr>
          <p:cNvPr id="514054" name="Object 2"/>
          <p:cNvGraphicFramePr>
            <a:graphicFrameLocks noChangeAspect="1"/>
          </p:cNvGraphicFramePr>
          <p:nvPr>
            <p:extLst>
              <p:ext uri="{D42A27DB-BD31-4B8C-83A1-F6EECF244321}">
                <p14:modId xmlns:p14="http://schemas.microsoft.com/office/powerpoint/2010/main" val="2764182986"/>
              </p:ext>
            </p:extLst>
          </p:nvPr>
        </p:nvGraphicFramePr>
        <p:xfrm>
          <a:off x="5314950" y="1735138"/>
          <a:ext cx="901700" cy="644525"/>
        </p:xfrm>
        <a:graphic>
          <a:graphicData uri="http://schemas.openxmlformats.org/presentationml/2006/ole">
            <mc:AlternateContent xmlns:mc="http://schemas.openxmlformats.org/markup-compatibility/2006">
              <mc:Choice xmlns:v="urn:schemas-microsoft-com:vml" Requires="v">
                <p:oleObj spid="_x0000_s148737" name="Equation" r:id="rId4" imgW="304800" imgH="241300" progId="Equation.3">
                  <p:embed/>
                </p:oleObj>
              </mc:Choice>
              <mc:Fallback>
                <p:oleObj name="Equation" r:id="rId4" imgW="304800" imgH="241300" progId="Equation.3">
                  <p:embed/>
                  <p:pic>
                    <p:nvPicPr>
                      <p:cNvPr id="0" name=""/>
                      <p:cNvPicPr>
                        <a:picLocks noChangeAspect="1" noChangeArrowheads="1"/>
                      </p:cNvPicPr>
                      <p:nvPr/>
                    </p:nvPicPr>
                    <p:blipFill>
                      <a:blip r:embed="rId5"/>
                      <a:srcRect/>
                      <a:stretch>
                        <a:fillRect/>
                      </a:stretch>
                    </p:blipFill>
                    <p:spPr bwMode="auto">
                      <a:xfrm>
                        <a:off x="5314950" y="1735138"/>
                        <a:ext cx="901700" cy="644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5" name="Text Box 7"/>
          <p:cNvSpPr txBox="1">
            <a:spLocks noChangeArrowheads="1"/>
          </p:cNvSpPr>
          <p:nvPr/>
        </p:nvSpPr>
        <p:spPr bwMode="auto">
          <a:xfrm>
            <a:off x="3352800" y="609600"/>
            <a:ext cx="556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a:t>
            </a:r>
            <a:r>
              <a:rPr lang="en-US" sz="2000" b="1" u="sng">
                <a:solidFill>
                  <a:srgbClr val="A50021"/>
                </a:solidFill>
                <a:latin typeface="Monotype Corsiva" charset="0"/>
              </a:rPr>
              <a:t>centripetal *</a:t>
            </a:r>
            <a:r>
              <a:rPr lang="en-US" sz="2000">
                <a:solidFill>
                  <a:schemeClr val="accent2"/>
                </a:solidFill>
                <a:latin typeface="Monotype Corsiva" charset="0"/>
              </a:rPr>
              <a:t> acceleration is always perpendicular to the velocity vector, </a:t>
            </a:r>
            <a:r>
              <a:rPr lang="en-US" sz="2000" b="1">
                <a:solidFill>
                  <a:schemeClr val="accent2"/>
                </a:solidFill>
                <a:latin typeface="Monotype Corsiva" charset="0"/>
              </a:rPr>
              <a:t>v</a:t>
            </a:r>
            <a:r>
              <a:rPr lang="en-US" sz="2000">
                <a:solidFill>
                  <a:schemeClr val="accent2"/>
                </a:solidFill>
                <a:latin typeface="Monotype Corsiva" charset="0"/>
              </a:rPr>
              <a:t>, and points to the center of the axis (radial direction) in a uniform circular motion. </a:t>
            </a:r>
          </a:p>
        </p:txBody>
      </p:sp>
      <p:sp>
        <p:nvSpPr>
          <p:cNvPr id="514056" name="Text Box 8"/>
          <p:cNvSpPr txBox="1">
            <a:spLocks noChangeArrowheads="1"/>
          </p:cNvSpPr>
          <p:nvPr/>
        </p:nvSpPr>
        <p:spPr bwMode="auto">
          <a:xfrm>
            <a:off x="304800" y="2971800"/>
            <a:ext cx="525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charset="0"/>
              </a:rPr>
              <a:t>centripetal force.</a:t>
            </a:r>
          </a:p>
        </p:txBody>
      </p:sp>
      <p:sp>
        <p:nvSpPr>
          <p:cNvPr id="514057" name="Text Box 9"/>
          <p:cNvSpPr txBox="1">
            <a:spLocks noChangeArrowheads="1"/>
          </p:cNvSpPr>
          <p:nvPr/>
        </p:nvSpPr>
        <p:spPr bwMode="auto">
          <a:xfrm>
            <a:off x="2971800" y="251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3399"/>
                </a:solidFill>
                <a:latin typeface="Monotype Corsiva" charset="0"/>
              </a:rPr>
              <a:t>Are there forces in this motion?  If so, what do they do?</a:t>
            </a:r>
          </a:p>
        </p:txBody>
      </p:sp>
      <p:graphicFrame>
        <p:nvGraphicFramePr>
          <p:cNvPr id="514058" name="Object 3"/>
          <p:cNvGraphicFramePr>
            <a:graphicFrameLocks noChangeAspect="1"/>
          </p:cNvGraphicFramePr>
          <p:nvPr>
            <p:extLst>
              <p:ext uri="{D42A27DB-BD31-4B8C-83A1-F6EECF244321}">
                <p14:modId xmlns:p14="http://schemas.microsoft.com/office/powerpoint/2010/main" val="2266265610"/>
              </p:ext>
            </p:extLst>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148738" name="Equation" r:id="rId6" imgW="495300" imgH="254000" progId="Equation.3">
                  <p:embed/>
                </p:oleObj>
              </mc:Choice>
              <mc:Fallback>
                <p:oleObj name="Equation" r:id="rId6" imgW="495300" imgH="254000" progId="Equation.3">
                  <p:embed/>
                  <p:pic>
                    <p:nvPicPr>
                      <p:cNvPr id="0" name=""/>
                      <p:cNvPicPr>
                        <a:picLocks noChangeAspect="1" noChangeArrowheads="1"/>
                      </p:cNvPicPr>
                      <p:nvPr/>
                    </p:nvPicPr>
                    <p:blipFill>
                      <a:blip r:embed="rId7"/>
                      <a:srcRect/>
                      <a:stretch>
                        <a:fillRect/>
                      </a:stretch>
                    </p:blipFill>
                    <p:spPr bwMode="auto">
                      <a:xfrm>
                        <a:off x="5638800" y="3403600"/>
                        <a:ext cx="1322388"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9" name="Text Box 11"/>
          <p:cNvSpPr txBox="1">
            <a:spLocks noChangeArrowheads="1"/>
          </p:cNvSpPr>
          <p:nvPr/>
        </p:nvSpPr>
        <p:spPr bwMode="auto">
          <a:xfrm>
            <a:off x="381000" y="43434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3399"/>
                </a:solidFill>
                <a:latin typeface="Arial Narrow" charset="0"/>
              </a:rPr>
              <a:t>What do you think will happen to the ball if the string that holds the ball breaks? </a:t>
            </a:r>
          </a:p>
        </p:txBody>
      </p:sp>
      <p:sp>
        <p:nvSpPr>
          <p:cNvPr id="514060" name="Text Box 12"/>
          <p:cNvSpPr txBox="1">
            <a:spLocks noChangeArrowheads="1"/>
          </p:cNvSpPr>
          <p:nvPr/>
        </p:nvSpPr>
        <p:spPr bwMode="auto">
          <a:xfrm>
            <a:off x="381000" y="50292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990000"/>
                </a:solidFill>
                <a:latin typeface="Arial Narrow" charset="0"/>
              </a:rPr>
              <a:t>The external force no longer exist. Therefore, based on </a:t>
            </a:r>
            <a:r>
              <a:rPr lang="en-US" sz="2000" dirty="0" smtClean="0">
                <a:solidFill>
                  <a:srgbClr val="990000"/>
                </a:solidFill>
                <a:latin typeface="Arial Narrow" charset="0"/>
              </a:rPr>
              <a:t>Newton’s </a:t>
            </a:r>
            <a:r>
              <a:rPr lang="en-US" sz="2000" dirty="0">
                <a:solidFill>
                  <a:srgbClr val="990000"/>
                </a:solidFill>
                <a:latin typeface="Arial Narrow" charset="0"/>
              </a:rPr>
              <a:t>1st law,</a:t>
            </a:r>
            <a:r>
              <a:rPr lang="en-US" sz="2000" dirty="0"/>
              <a:t> </a:t>
            </a:r>
            <a:r>
              <a:rPr lang="en-US" sz="2000" dirty="0">
                <a:solidFill>
                  <a:srgbClr val="990000"/>
                </a:solidFill>
                <a:latin typeface="Arial Narrow" charset="0"/>
              </a:rPr>
              <a:t>the ball will continue its motion without changing its velocity and will fly away following the tangential direction to the circle.</a:t>
            </a:r>
          </a:p>
        </p:txBody>
      </p:sp>
      <p:graphicFrame>
        <p:nvGraphicFramePr>
          <p:cNvPr id="514061" name="Object 4"/>
          <p:cNvGraphicFramePr>
            <a:graphicFrameLocks noChangeAspect="1"/>
          </p:cNvGraphicFramePr>
          <p:nvPr>
            <p:extLst>
              <p:ext uri="{D42A27DB-BD31-4B8C-83A1-F6EECF244321}">
                <p14:modId xmlns:p14="http://schemas.microsoft.com/office/powerpoint/2010/main" val="3721872812"/>
              </p:ext>
            </p:extLst>
          </p:nvPr>
        </p:nvGraphicFramePr>
        <p:xfrm>
          <a:off x="7010400" y="3421063"/>
          <a:ext cx="1084263" cy="676275"/>
        </p:xfrm>
        <a:graphic>
          <a:graphicData uri="http://schemas.openxmlformats.org/presentationml/2006/ole">
            <mc:AlternateContent xmlns:mc="http://schemas.openxmlformats.org/markup-compatibility/2006">
              <mc:Choice xmlns:v="urn:schemas-microsoft-com:vml" Requires="v">
                <p:oleObj spid="_x0000_s148739" name="Equation" r:id="rId8" imgW="406400" imgH="241300" progId="Equation.3">
                  <p:embed/>
                </p:oleObj>
              </mc:Choice>
              <mc:Fallback>
                <p:oleObj name="Equation" r:id="rId8" imgW="406400" imgH="241300" progId="Equation.3">
                  <p:embed/>
                  <p:pic>
                    <p:nvPicPr>
                      <p:cNvPr id="0" name=""/>
                      <p:cNvPicPr>
                        <a:picLocks noChangeAspect="1" noChangeArrowheads="1"/>
                      </p:cNvPicPr>
                      <p:nvPr/>
                    </p:nvPicPr>
                    <p:blipFill>
                      <a:blip r:embed="rId9"/>
                      <a:srcRect/>
                      <a:stretch>
                        <a:fillRect/>
                      </a:stretch>
                    </p:blipFill>
                    <p:spPr bwMode="auto">
                      <a:xfrm>
                        <a:off x="7010400" y="3421063"/>
                        <a:ext cx="1084263"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2" name="Object 5"/>
          <p:cNvGraphicFramePr>
            <a:graphicFrameLocks noChangeAspect="1"/>
          </p:cNvGraphicFramePr>
          <p:nvPr>
            <p:extLst>
              <p:ext uri="{D42A27DB-BD31-4B8C-83A1-F6EECF244321}">
                <p14:modId xmlns:p14="http://schemas.microsoft.com/office/powerpoint/2010/main" val="3158986827"/>
              </p:ext>
            </p:extLst>
          </p:nvPr>
        </p:nvGraphicFramePr>
        <p:xfrm>
          <a:off x="8094663" y="3106738"/>
          <a:ext cx="879475" cy="1208087"/>
        </p:xfrm>
        <a:graphic>
          <a:graphicData uri="http://schemas.openxmlformats.org/presentationml/2006/ole">
            <mc:AlternateContent xmlns:mc="http://schemas.openxmlformats.org/markup-compatibility/2006">
              <mc:Choice xmlns:v="urn:schemas-microsoft-com:vml" Requires="v">
                <p:oleObj spid="_x0000_s148740" name="Equation" r:id="rId10" imgW="330200" imgH="431800" progId="Equation.3">
                  <p:embed/>
                </p:oleObj>
              </mc:Choice>
              <mc:Fallback>
                <p:oleObj name="Equation" r:id="rId10" imgW="330200" imgH="431800" progId="Equation.3">
                  <p:embed/>
                  <p:pic>
                    <p:nvPicPr>
                      <p:cNvPr id="0" name=""/>
                      <p:cNvPicPr>
                        <a:picLocks noChangeAspect="1" noChangeArrowheads="1"/>
                      </p:cNvPicPr>
                      <p:nvPr/>
                    </p:nvPicPr>
                    <p:blipFill>
                      <a:blip r:embed="rId11"/>
                      <a:srcRect/>
                      <a:stretch>
                        <a:fillRect/>
                      </a:stretch>
                    </p:blipFill>
                    <p:spPr bwMode="auto">
                      <a:xfrm>
                        <a:off x="8094663" y="3106738"/>
                        <a:ext cx="879475" cy="1208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3" name="Object 6"/>
          <p:cNvGraphicFramePr>
            <a:graphicFrameLocks noChangeAspect="1"/>
          </p:cNvGraphicFramePr>
          <p:nvPr/>
        </p:nvGraphicFramePr>
        <p:xfrm>
          <a:off x="6311900" y="2174875"/>
          <a:ext cx="338138" cy="339725"/>
        </p:xfrm>
        <a:graphic>
          <a:graphicData uri="http://schemas.openxmlformats.org/presentationml/2006/ole">
            <mc:AlternateContent xmlns:mc="http://schemas.openxmlformats.org/markup-compatibility/2006">
              <mc:Choice xmlns:v="urn:schemas-microsoft-com:vml" Requires="v">
                <p:oleObj spid="_x0000_s148741"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1900" y="2174875"/>
                        <a:ext cx="338138"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4" name="Object 7"/>
          <p:cNvGraphicFramePr>
            <a:graphicFrameLocks noChangeAspect="1"/>
          </p:cNvGraphicFramePr>
          <p:nvPr>
            <p:extLst>
              <p:ext uri="{D42A27DB-BD31-4B8C-83A1-F6EECF244321}">
                <p14:modId xmlns:p14="http://schemas.microsoft.com/office/powerpoint/2010/main" val="3004183532"/>
              </p:ext>
            </p:extLst>
          </p:nvPr>
        </p:nvGraphicFramePr>
        <p:xfrm>
          <a:off x="6248400" y="1585913"/>
          <a:ext cx="533400" cy="1019175"/>
        </p:xfrm>
        <a:graphic>
          <a:graphicData uri="http://schemas.openxmlformats.org/presentationml/2006/ole">
            <mc:AlternateContent xmlns:mc="http://schemas.openxmlformats.org/markup-compatibility/2006">
              <mc:Choice xmlns:v="urn:schemas-microsoft-com:vml" Requires="v">
                <p:oleObj spid="_x0000_s148742" name="Equation" r:id="rId14" imgW="203200" imgH="431800" progId="Equation.DSMT4">
                  <p:embed/>
                </p:oleObj>
              </mc:Choice>
              <mc:Fallback>
                <p:oleObj name="Equation" r:id="rId14" imgW="203200" imgH="431800" progId="Equation.DSMT4">
                  <p:embed/>
                  <p:pic>
                    <p:nvPicPr>
                      <p:cNvPr id="0" name=""/>
                      <p:cNvPicPr>
                        <a:picLocks noChangeAspect="1" noChangeArrowheads="1"/>
                      </p:cNvPicPr>
                      <p:nvPr/>
                    </p:nvPicPr>
                    <p:blipFill>
                      <a:blip r:embed="rId15"/>
                      <a:srcRect/>
                      <a:stretch>
                        <a:fillRect/>
                      </a:stretch>
                    </p:blipFill>
                    <p:spPr bwMode="auto">
                      <a:xfrm>
                        <a:off x="6248400" y="1585913"/>
                        <a:ext cx="533400" cy="101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65" name="Rectangle 17"/>
          <p:cNvSpPr>
            <a:spLocks noChangeArrowheads="1"/>
          </p:cNvSpPr>
          <p:nvPr/>
        </p:nvSpPr>
        <p:spPr bwMode="auto">
          <a:xfrm>
            <a:off x="1069975" y="6094512"/>
            <a:ext cx="5839998"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dirty="0">
                <a:solidFill>
                  <a:srgbClr val="FF0066"/>
                </a:solidFill>
                <a:latin typeface="Arial Narrow" charset="0"/>
              </a:rPr>
              <a:t>*</a:t>
            </a:r>
            <a:r>
              <a:rPr lang="en-US" sz="1400" b="1" dirty="0" err="1">
                <a:solidFill>
                  <a:srgbClr val="FF0066"/>
                </a:solidFill>
                <a:latin typeface="Arial Narrow" charset="0"/>
              </a:rPr>
              <a:t>Mirriam</a:t>
            </a:r>
            <a:r>
              <a:rPr lang="en-US" sz="1400" b="1" dirty="0">
                <a:solidFill>
                  <a:srgbClr val="FF0066"/>
                </a:solidFill>
                <a:latin typeface="Arial Narrow" charset="0"/>
              </a:rPr>
              <a:t> Webster: Proceeding or acting in </a:t>
            </a:r>
            <a:r>
              <a:rPr lang="en-US" sz="1400" b="1" dirty="0" smtClean="0">
                <a:solidFill>
                  <a:srgbClr val="FF0066"/>
                </a:solidFill>
                <a:latin typeface="Arial Narrow" charset="0"/>
              </a:rPr>
              <a:t>the </a:t>
            </a:r>
            <a:r>
              <a:rPr lang="en-US" sz="1400" b="1" dirty="0">
                <a:solidFill>
                  <a:srgbClr val="FF0066"/>
                </a:solidFill>
                <a:latin typeface="Arial Narrow" charset="0"/>
              </a:rPr>
              <a:t>direction toward </a:t>
            </a:r>
            <a:r>
              <a:rPr lang="en-US" sz="1400" b="1" dirty="0" smtClean="0">
                <a:solidFill>
                  <a:srgbClr val="FF0066"/>
                </a:solidFill>
                <a:latin typeface="Arial Narrow" charset="0"/>
              </a:rPr>
              <a:t>the </a:t>
            </a:r>
            <a:r>
              <a:rPr lang="en-US" sz="1400" b="1" dirty="0">
                <a:solidFill>
                  <a:srgbClr val="FF0066"/>
                </a:solidFill>
                <a:latin typeface="Arial Narrow" charset="0"/>
              </a:rPr>
              <a:t>center or axis </a:t>
            </a:r>
          </a:p>
        </p:txBody>
      </p:sp>
      <p:sp>
        <p:nvSpPr>
          <p:cNvPr id="2254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FDB400-A737-824E-A3F7-CF49AECB8B04}"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1" name="Picture 3" descr="Figure_05_16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143697"/>
            <a:ext cx="2187575" cy="25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36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514052"/>
                                        </p:tgtEl>
                                        <p:attrNameLst>
                                          <p:attrName>style.visibility</p:attrName>
                                        </p:attrNameLst>
                                      </p:cBhvr>
                                      <p:to>
                                        <p:strVal val="visible"/>
                                      </p:to>
                                    </p:set>
                                    <p:anim calcmode="lin" valueType="num">
                                      <p:cBhvr>
                                        <p:cTn id="7" dur="500" fill="hold"/>
                                        <p:tgtEl>
                                          <p:spTgt spid="514052"/>
                                        </p:tgtEl>
                                        <p:attrNameLst>
                                          <p:attrName>ppt_w</p:attrName>
                                        </p:attrNameLst>
                                      </p:cBhvr>
                                      <p:tavLst>
                                        <p:tav tm="0">
                                          <p:val>
                                            <p:fltVal val="0"/>
                                          </p:val>
                                        </p:tav>
                                        <p:tav tm="100000">
                                          <p:val>
                                            <p:strVal val="#ppt_w"/>
                                          </p:val>
                                        </p:tav>
                                      </p:tavLst>
                                    </p:anim>
                                    <p:anim calcmode="lin" valueType="num">
                                      <p:cBhvr>
                                        <p:cTn id="8" dur="500" fill="hold"/>
                                        <p:tgtEl>
                                          <p:spTgt spid="514052"/>
                                        </p:tgtEl>
                                        <p:attrNameLst>
                                          <p:attrName>ppt_h</p:attrName>
                                        </p:attrNameLst>
                                      </p:cBhvr>
                                      <p:tavLst>
                                        <p:tav tm="0">
                                          <p:val>
                                            <p:fltVal val="0"/>
                                          </p:val>
                                        </p:tav>
                                        <p:tav tm="100000">
                                          <p:val>
                                            <p:strVal val="#ppt_h"/>
                                          </p:val>
                                        </p:tav>
                                      </p:tavLst>
                                    </p:anim>
                                    <p:animEffect transition="in" filter="fade">
                                      <p:cBhvr>
                                        <p:cTn id="9" dur="500"/>
                                        <p:tgtEl>
                                          <p:spTgt spid="514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14055"/>
                                        </p:tgtEl>
                                        <p:attrNameLst>
                                          <p:attrName>style.visibility</p:attrName>
                                        </p:attrNameLst>
                                      </p:cBhvr>
                                      <p:to>
                                        <p:strVal val="visible"/>
                                      </p:to>
                                    </p:set>
                                    <p:animEffect transition="in" filter="wipe(left)">
                                      <p:cBhvr>
                                        <p:cTn id="14" dur="500"/>
                                        <p:tgtEl>
                                          <p:spTgt spid="514055"/>
                                        </p:tgtEl>
                                      </p:cBhvr>
                                    </p:animEffect>
                                  </p:childTnLst>
                                </p:cTn>
                              </p:par>
                            </p:childTnLst>
                          </p:cTn>
                        </p:par>
                        <p:par>
                          <p:cTn id="15" fill="hold" nodeType="afterGroup">
                            <p:stCondLst>
                              <p:cond delay="2050"/>
                            </p:stCondLst>
                            <p:childTnLst>
                              <p:par>
                                <p:cTn id="16" presetID="22" presetClass="entr" presetSubtype="8" fill="hold" grpId="0" nodeType="afterEffect">
                                  <p:stCondLst>
                                    <p:cond delay="0"/>
                                  </p:stCondLst>
                                  <p:iterate type="wd">
                                    <p:tmPct val="10000"/>
                                  </p:iterate>
                                  <p:childTnLst>
                                    <p:set>
                                      <p:cBhvr>
                                        <p:cTn id="17" dur="1" fill="hold">
                                          <p:stCondLst>
                                            <p:cond delay="0"/>
                                          </p:stCondLst>
                                        </p:cTn>
                                        <p:tgtEl>
                                          <p:spTgt spid="514065"/>
                                        </p:tgtEl>
                                        <p:attrNameLst>
                                          <p:attrName>style.visibility</p:attrName>
                                        </p:attrNameLst>
                                      </p:cBhvr>
                                      <p:to>
                                        <p:strVal val="visible"/>
                                      </p:to>
                                    </p:set>
                                    <p:animEffect transition="in" filter="wipe(left)">
                                      <p:cBhvr>
                                        <p:cTn id="18" dur="500"/>
                                        <p:tgtEl>
                                          <p:spTgt spid="5140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514054"/>
                                        </p:tgtEl>
                                        <p:attrNameLst>
                                          <p:attrName>style.visibility</p:attrName>
                                        </p:attrNameLst>
                                      </p:cBhvr>
                                      <p:to>
                                        <p:strVal val="visible"/>
                                      </p:to>
                                    </p:set>
                                    <p:animEffect transition="in" filter="wipe(left)">
                                      <p:cBhvr>
                                        <p:cTn id="23" dur="500"/>
                                        <p:tgtEl>
                                          <p:spTgt spid="514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514064"/>
                                        </p:tgtEl>
                                        <p:attrNameLst>
                                          <p:attrName>style.visibility</p:attrName>
                                        </p:attrNameLst>
                                      </p:cBhvr>
                                      <p:to>
                                        <p:strVal val="visible"/>
                                      </p:to>
                                    </p:set>
                                    <p:animEffect transition="in" filter="wipe(left)">
                                      <p:cBhvr>
                                        <p:cTn id="28" dur="500"/>
                                        <p:tgtEl>
                                          <p:spTgt spid="5140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514063"/>
                                        </p:tgtEl>
                                        <p:attrNameLst>
                                          <p:attrName>style.visibility</p:attrName>
                                        </p:attrNameLst>
                                      </p:cBhvr>
                                      <p:to>
                                        <p:strVal val="visible"/>
                                      </p:to>
                                    </p:set>
                                    <p:animEffect transition="in" filter="wipe(left)">
                                      <p:cBhvr>
                                        <p:cTn id="33" dur="500"/>
                                        <p:tgtEl>
                                          <p:spTgt spid="514063"/>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iterate type="wd">
                                    <p:tmPct val="10000"/>
                                  </p:iterate>
                                  <p:childTnLst>
                                    <p:set>
                                      <p:cBhvr>
                                        <p:cTn id="36" dur="1" fill="hold">
                                          <p:stCondLst>
                                            <p:cond delay="0"/>
                                          </p:stCondLst>
                                        </p:cTn>
                                        <p:tgtEl>
                                          <p:spTgt spid="514051"/>
                                        </p:tgtEl>
                                        <p:attrNameLst>
                                          <p:attrName>style.visibility</p:attrName>
                                        </p:attrNameLst>
                                      </p:cBhvr>
                                      <p:to>
                                        <p:strVal val="visible"/>
                                      </p:to>
                                    </p:set>
                                    <p:anim calcmode="lin" valueType="num">
                                      <p:cBhvr>
                                        <p:cTn id="37" dur="500" fill="hold"/>
                                        <p:tgtEl>
                                          <p:spTgt spid="514051"/>
                                        </p:tgtEl>
                                        <p:attrNameLst>
                                          <p:attrName>ppt_w</p:attrName>
                                        </p:attrNameLst>
                                      </p:cBhvr>
                                      <p:tavLst>
                                        <p:tav tm="0">
                                          <p:val>
                                            <p:fltVal val="0"/>
                                          </p:val>
                                        </p:tav>
                                        <p:tav tm="100000">
                                          <p:val>
                                            <p:strVal val="#ppt_w"/>
                                          </p:val>
                                        </p:tav>
                                      </p:tavLst>
                                    </p:anim>
                                    <p:anim calcmode="lin" valueType="num">
                                      <p:cBhvr>
                                        <p:cTn id="38" dur="500" fill="hold"/>
                                        <p:tgtEl>
                                          <p:spTgt spid="514051"/>
                                        </p:tgtEl>
                                        <p:attrNameLst>
                                          <p:attrName>ppt_h</p:attrName>
                                        </p:attrNameLst>
                                      </p:cBhvr>
                                      <p:tavLst>
                                        <p:tav tm="0">
                                          <p:val>
                                            <p:fltVal val="0"/>
                                          </p:val>
                                        </p:tav>
                                        <p:tav tm="100000">
                                          <p:val>
                                            <p:strVal val="#ppt_h"/>
                                          </p:val>
                                        </p:tav>
                                      </p:tavLst>
                                    </p:anim>
                                    <p:animEffect transition="in" filter="fade">
                                      <p:cBhvr>
                                        <p:cTn id="39" dur="500"/>
                                        <p:tgtEl>
                                          <p:spTgt spid="5140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514057"/>
                                        </p:tgtEl>
                                        <p:attrNameLst>
                                          <p:attrName>style.visibility</p:attrName>
                                        </p:attrNameLst>
                                      </p:cBhvr>
                                      <p:to>
                                        <p:strVal val="visible"/>
                                      </p:to>
                                    </p:set>
                                    <p:animEffect transition="in" filter="wipe(left)">
                                      <p:cBhvr>
                                        <p:cTn id="44" dur="500"/>
                                        <p:tgtEl>
                                          <p:spTgt spid="5140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514056"/>
                                        </p:tgtEl>
                                        <p:attrNameLst>
                                          <p:attrName>style.visibility</p:attrName>
                                        </p:attrNameLst>
                                      </p:cBhvr>
                                      <p:to>
                                        <p:strVal val="visible"/>
                                      </p:to>
                                    </p:set>
                                    <p:animEffect transition="in" filter="wipe(left)">
                                      <p:cBhvr>
                                        <p:cTn id="49" dur="500"/>
                                        <p:tgtEl>
                                          <p:spTgt spid="514056"/>
                                        </p:tgtEl>
                                      </p:cBhvr>
                                    </p:animEffect>
                                  </p:childTnLst>
                                </p:cTn>
                              </p:par>
                            </p:childTnLst>
                          </p:cTn>
                        </p:par>
                        <p:par>
                          <p:cTn id="50" fill="hold" nodeType="afterGroup">
                            <p:stCondLst>
                              <p:cond delay="2200"/>
                            </p:stCondLst>
                            <p:childTnLst>
                              <p:par>
                                <p:cTn id="51" presetID="53" presetClass="entr" presetSubtype="0" fill="hold" grpId="0" nodeType="afterEffect">
                                  <p:stCondLst>
                                    <p:cond delay="0"/>
                                  </p:stCondLst>
                                  <p:iterate type="wd">
                                    <p:tmPct val="10000"/>
                                  </p:iterate>
                                  <p:childTnLst>
                                    <p:set>
                                      <p:cBhvr>
                                        <p:cTn id="52" dur="1" fill="hold">
                                          <p:stCondLst>
                                            <p:cond delay="0"/>
                                          </p:stCondLst>
                                        </p:cTn>
                                        <p:tgtEl>
                                          <p:spTgt spid="514050"/>
                                        </p:tgtEl>
                                        <p:attrNameLst>
                                          <p:attrName>style.visibility</p:attrName>
                                        </p:attrNameLst>
                                      </p:cBhvr>
                                      <p:to>
                                        <p:strVal val="visible"/>
                                      </p:to>
                                    </p:set>
                                    <p:anim calcmode="lin" valueType="num">
                                      <p:cBhvr>
                                        <p:cTn id="53" dur="500" fill="hold"/>
                                        <p:tgtEl>
                                          <p:spTgt spid="514050"/>
                                        </p:tgtEl>
                                        <p:attrNameLst>
                                          <p:attrName>ppt_w</p:attrName>
                                        </p:attrNameLst>
                                      </p:cBhvr>
                                      <p:tavLst>
                                        <p:tav tm="0">
                                          <p:val>
                                            <p:fltVal val="0"/>
                                          </p:val>
                                        </p:tav>
                                        <p:tav tm="100000">
                                          <p:val>
                                            <p:strVal val="#ppt_w"/>
                                          </p:val>
                                        </p:tav>
                                      </p:tavLst>
                                    </p:anim>
                                    <p:anim calcmode="lin" valueType="num">
                                      <p:cBhvr>
                                        <p:cTn id="54" dur="500" fill="hold"/>
                                        <p:tgtEl>
                                          <p:spTgt spid="514050"/>
                                        </p:tgtEl>
                                        <p:attrNameLst>
                                          <p:attrName>ppt_h</p:attrName>
                                        </p:attrNameLst>
                                      </p:cBhvr>
                                      <p:tavLst>
                                        <p:tav tm="0">
                                          <p:val>
                                            <p:fltVal val="0"/>
                                          </p:val>
                                        </p:tav>
                                        <p:tav tm="100000">
                                          <p:val>
                                            <p:strVal val="#ppt_h"/>
                                          </p:val>
                                        </p:tav>
                                      </p:tavLst>
                                    </p:anim>
                                    <p:animEffect transition="in" filter="fade">
                                      <p:cBhvr>
                                        <p:cTn id="55" dur="500"/>
                                        <p:tgtEl>
                                          <p:spTgt spid="5140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514058"/>
                                        </p:tgtEl>
                                        <p:attrNameLst>
                                          <p:attrName>style.visibility</p:attrName>
                                        </p:attrNameLst>
                                      </p:cBhvr>
                                      <p:to>
                                        <p:strVal val="visible"/>
                                      </p:to>
                                    </p:set>
                                    <p:animEffect transition="in" filter="wipe(left)">
                                      <p:cBhvr>
                                        <p:cTn id="60" dur="500"/>
                                        <p:tgtEl>
                                          <p:spTgt spid="51405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514061"/>
                                        </p:tgtEl>
                                        <p:attrNameLst>
                                          <p:attrName>style.visibility</p:attrName>
                                        </p:attrNameLst>
                                      </p:cBhvr>
                                      <p:to>
                                        <p:strVal val="visible"/>
                                      </p:to>
                                    </p:set>
                                    <p:animEffect transition="in" filter="wipe(left)">
                                      <p:cBhvr>
                                        <p:cTn id="65" dur="500"/>
                                        <p:tgtEl>
                                          <p:spTgt spid="51406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514062"/>
                                        </p:tgtEl>
                                        <p:attrNameLst>
                                          <p:attrName>style.visibility</p:attrName>
                                        </p:attrNameLst>
                                      </p:cBhvr>
                                      <p:to>
                                        <p:strVal val="visible"/>
                                      </p:to>
                                    </p:set>
                                    <p:animEffect transition="in" filter="wipe(left)">
                                      <p:cBhvr>
                                        <p:cTn id="70" dur="500"/>
                                        <p:tgtEl>
                                          <p:spTgt spid="51406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514059"/>
                                        </p:tgtEl>
                                        <p:attrNameLst>
                                          <p:attrName>style.visibility</p:attrName>
                                        </p:attrNameLst>
                                      </p:cBhvr>
                                      <p:to>
                                        <p:strVal val="visible"/>
                                      </p:to>
                                    </p:set>
                                    <p:animEffect transition="in" filter="wipe(left)">
                                      <p:cBhvr>
                                        <p:cTn id="75" dur="500"/>
                                        <p:tgtEl>
                                          <p:spTgt spid="5140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514060"/>
                                        </p:tgtEl>
                                        <p:attrNameLst>
                                          <p:attrName>style.visibility</p:attrName>
                                        </p:attrNameLst>
                                      </p:cBhvr>
                                      <p:to>
                                        <p:strVal val="visible"/>
                                      </p:to>
                                    </p:set>
                                    <p:animEffect transition="in" filter="wipe(left)">
                                      <p:cBhvr>
                                        <p:cTn id="80" dur="500"/>
                                        <p:tgtEl>
                                          <p:spTgt spid="51406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nimBg="1"/>
      <p:bldP spid="514051" grpId="0" animBg="1"/>
      <p:bldP spid="514055" grpId="0"/>
      <p:bldP spid="514056" grpId="0"/>
      <p:bldP spid="514057" grpId="0"/>
      <p:bldP spid="514059" grpId="0"/>
      <p:bldP spid="514060" grpId="0"/>
      <p:bldP spid="51406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Thursday, June 19, 2014</a:t>
            </a:r>
            <a:endParaRPr lang="en-US"/>
          </a:p>
        </p:txBody>
      </p:sp>
      <p:sp>
        <p:nvSpPr>
          <p:cNvPr id="16"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3563" name="Rectangle 2"/>
          <p:cNvSpPr>
            <a:spLocks noGrp="1" noChangeArrowheads="1"/>
          </p:cNvSpPr>
          <p:nvPr>
            <p:ph type="title"/>
          </p:nvPr>
        </p:nvSpPr>
        <p:spPr>
          <a:xfrm>
            <a:off x="381000" y="76200"/>
            <a:ext cx="8458200" cy="609600"/>
          </a:xfrm>
        </p:spPr>
        <p:txBody>
          <a:bodyPr/>
          <a:lstStyle/>
          <a:p>
            <a:r>
              <a:rPr lang="en-US" sz="3600">
                <a:latin typeface="Arial Narrow" charset="0"/>
                <a:ea typeface="ＭＳ Ｐゴシック" charset="0"/>
                <a:cs typeface="ＭＳ Ｐゴシック" charset="0"/>
              </a:rPr>
              <a:t>Ex. Effect of Radius on Centripetal Acceleration</a:t>
            </a:r>
          </a:p>
        </p:txBody>
      </p:sp>
      <p:sp>
        <p:nvSpPr>
          <p:cNvPr id="575491" name="Text Box 3"/>
          <p:cNvSpPr txBox="1">
            <a:spLocks noChangeArrowheads="1"/>
          </p:cNvSpPr>
          <p:nvPr/>
        </p:nvSpPr>
        <p:spPr bwMode="auto">
          <a:xfrm>
            <a:off x="609600" y="762000"/>
            <a:ext cx="8077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bobsled track at the 1994 Olympics in Lillehammer, Norway, contain turns with radii of 33m and 23m.  Find the centripetal acceleration at each turn for a speed of 34m/s, a speed that was achieved in the </a:t>
            </a:r>
            <a:r>
              <a:rPr lang="en-US" sz="2000" dirty="0" smtClean="0">
                <a:solidFill>
                  <a:schemeClr val="accent2"/>
                </a:solidFill>
                <a:latin typeface="Arial Narrow" charset="0"/>
              </a:rPr>
              <a:t>two–</a:t>
            </a:r>
            <a:r>
              <a:rPr lang="en-US" sz="2000" dirty="0">
                <a:solidFill>
                  <a:schemeClr val="accent2"/>
                </a:solidFill>
                <a:latin typeface="Arial Narrow" charset="0"/>
              </a:rPr>
              <a:t>man event.  Express answers as multiples of g=9.8m/s</a:t>
            </a:r>
            <a:r>
              <a:rPr lang="en-US" sz="2000" baseline="30000" dirty="0">
                <a:solidFill>
                  <a:schemeClr val="accent2"/>
                </a:solidFill>
                <a:latin typeface="Arial Narrow" charset="0"/>
              </a:rPr>
              <a:t>2</a:t>
            </a:r>
            <a:r>
              <a:rPr lang="en-US" sz="2000" dirty="0">
                <a:solidFill>
                  <a:schemeClr val="accent2"/>
                </a:solidFill>
                <a:latin typeface="Arial Narrow" charset="0"/>
              </a:rPr>
              <a:t>.</a:t>
            </a:r>
          </a:p>
        </p:txBody>
      </p:sp>
      <p:sp>
        <p:nvSpPr>
          <p:cNvPr id="575493" name="Text Box 5"/>
          <p:cNvSpPr txBox="1">
            <a:spLocks noChangeArrowheads="1"/>
          </p:cNvSpPr>
          <p:nvPr/>
        </p:nvSpPr>
        <p:spPr bwMode="auto">
          <a:xfrm>
            <a:off x="3276600" y="21971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sp>
        <p:nvSpPr>
          <p:cNvPr id="575495" name="Text Box 7"/>
          <p:cNvSpPr txBox="1">
            <a:spLocks noChangeArrowheads="1"/>
          </p:cNvSpPr>
          <p:nvPr/>
        </p:nvSpPr>
        <p:spPr bwMode="auto">
          <a:xfrm>
            <a:off x="3429000" y="3581400"/>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R=33m</a:t>
            </a:r>
            <a:endParaRPr lang="en-US" sz="2000" b="1">
              <a:solidFill>
                <a:srgbClr val="990000"/>
              </a:solidFill>
              <a:latin typeface="Monotype Corsiva" charset="0"/>
            </a:endParaRPr>
          </a:p>
        </p:txBody>
      </p:sp>
      <p:graphicFrame>
        <p:nvGraphicFramePr>
          <p:cNvPr id="575497" name="Object 2"/>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149803" name="Equation" r:id="rId3" imgW="457200" imgH="419040" progId="Equation.DSMT4">
                  <p:embed/>
                </p:oleObj>
              </mc:Choice>
              <mc:Fallback>
                <p:oleObj name="Equation" r:id="rId3" imgW="4572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75512" name="Picture 24" descr="cutnell7e_ch05_fig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747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5513" name="Object 3"/>
          <p:cNvGraphicFramePr>
            <a:graphicFrameLocks noChangeAspect="1"/>
          </p:cNvGraphicFramePr>
          <p:nvPr/>
        </p:nvGraphicFramePr>
        <p:xfrm>
          <a:off x="4953000" y="2957513"/>
          <a:ext cx="808038" cy="547687"/>
        </p:xfrm>
        <a:graphic>
          <a:graphicData uri="http://schemas.openxmlformats.org/presentationml/2006/ole">
            <mc:AlternateContent xmlns:mc="http://schemas.openxmlformats.org/markup-compatibility/2006">
              <mc:Choice xmlns:v="urn:schemas-microsoft-com:vml" Requires="v">
                <p:oleObj spid="_x0000_s149804" name="Equation" r:id="rId6" imgW="304560" imgH="228600" progId="Equation.DSMT4">
                  <p:embed/>
                </p:oleObj>
              </mc:Choice>
              <mc:Fallback>
                <p:oleObj name="Equation" r:id="rId6" imgW="3045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9575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4" name="Object 4"/>
          <p:cNvGraphicFramePr>
            <a:graphicFrameLocks noChangeAspect="1"/>
          </p:cNvGraphicFramePr>
          <p:nvPr/>
        </p:nvGraphicFramePr>
        <p:xfrm>
          <a:off x="5710238" y="2667000"/>
          <a:ext cx="538162" cy="1003300"/>
        </p:xfrm>
        <a:graphic>
          <a:graphicData uri="http://schemas.openxmlformats.org/presentationml/2006/ole">
            <mc:AlternateContent xmlns:mc="http://schemas.openxmlformats.org/markup-compatibility/2006">
              <mc:Choice xmlns:v="urn:schemas-microsoft-com:vml" Requires="v">
                <p:oleObj spid="_x0000_s149805" name="Equation" r:id="rId8" imgW="203040" imgH="419040" progId="Equation.DSMT4">
                  <p:embed/>
                </p:oleObj>
              </mc:Choice>
              <mc:Fallback>
                <p:oleObj name="Equation" r:id="rId8" imgW="2030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238" y="26670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5" name="Object 5"/>
          <p:cNvGraphicFramePr>
            <a:graphicFrameLocks noChangeAspect="1"/>
          </p:cNvGraphicFramePr>
          <p:nvPr>
            <p:extLst>
              <p:ext uri="{D42A27DB-BD31-4B8C-83A1-F6EECF244321}">
                <p14:modId xmlns:p14="http://schemas.microsoft.com/office/powerpoint/2010/main" val="1535966658"/>
              </p:ext>
            </p:extLst>
          </p:nvPr>
        </p:nvGraphicFramePr>
        <p:xfrm>
          <a:off x="3462338" y="4008438"/>
          <a:ext cx="3973512" cy="762000"/>
        </p:xfrm>
        <a:graphic>
          <a:graphicData uri="http://schemas.openxmlformats.org/presentationml/2006/ole">
            <mc:AlternateContent xmlns:mc="http://schemas.openxmlformats.org/markup-compatibility/2006">
              <mc:Choice xmlns:v="urn:schemas-microsoft-com:vml" Requires="v">
                <p:oleObj spid="_x0000_s149806" name="Equation" r:id="rId10" imgW="1498600" imgH="317500" progId="Equation.3">
                  <p:embed/>
                </p:oleObj>
              </mc:Choice>
              <mc:Fallback>
                <p:oleObj name="Equation" r:id="rId10" imgW="1498600" imgH="317500" progId="Equation.3">
                  <p:embed/>
                  <p:pic>
                    <p:nvPicPr>
                      <p:cNvPr id="0" name=""/>
                      <p:cNvPicPr>
                        <a:picLocks noChangeAspect="1" noChangeArrowheads="1"/>
                      </p:cNvPicPr>
                      <p:nvPr/>
                    </p:nvPicPr>
                    <p:blipFill>
                      <a:blip r:embed="rId11"/>
                      <a:srcRect/>
                      <a:stretch>
                        <a:fillRect/>
                      </a:stretch>
                    </p:blipFill>
                    <p:spPr bwMode="auto">
                      <a:xfrm>
                        <a:off x="3462338" y="4008438"/>
                        <a:ext cx="3973512"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7" name="Object 6"/>
          <p:cNvGraphicFramePr>
            <a:graphicFrameLocks noChangeAspect="1"/>
          </p:cNvGraphicFramePr>
          <p:nvPr>
            <p:extLst>
              <p:ext uri="{D42A27DB-BD31-4B8C-83A1-F6EECF244321}">
                <p14:modId xmlns:p14="http://schemas.microsoft.com/office/powerpoint/2010/main" val="1958216517"/>
              </p:ext>
            </p:extLst>
          </p:nvPr>
        </p:nvGraphicFramePr>
        <p:xfrm>
          <a:off x="3522663" y="5303838"/>
          <a:ext cx="4003675" cy="762000"/>
        </p:xfrm>
        <a:graphic>
          <a:graphicData uri="http://schemas.openxmlformats.org/presentationml/2006/ole">
            <mc:AlternateContent xmlns:mc="http://schemas.openxmlformats.org/markup-compatibility/2006">
              <mc:Choice xmlns:v="urn:schemas-microsoft-com:vml" Requires="v">
                <p:oleObj spid="_x0000_s149807" name="Equation" r:id="rId12" imgW="1511300" imgH="317500" progId="Equation.3">
                  <p:embed/>
                </p:oleObj>
              </mc:Choice>
              <mc:Fallback>
                <p:oleObj name="Equation" r:id="rId12" imgW="1511300" imgH="317500" progId="Equation.3">
                  <p:embed/>
                  <p:pic>
                    <p:nvPicPr>
                      <p:cNvPr id="0" name=""/>
                      <p:cNvPicPr>
                        <a:picLocks noChangeAspect="1" noChangeArrowheads="1"/>
                      </p:cNvPicPr>
                      <p:nvPr/>
                    </p:nvPicPr>
                    <p:blipFill>
                      <a:blip r:embed="rId13"/>
                      <a:srcRect/>
                      <a:stretch>
                        <a:fillRect/>
                      </a:stretch>
                    </p:blipFill>
                    <p:spPr bwMode="auto">
                      <a:xfrm>
                        <a:off x="3522663" y="5303838"/>
                        <a:ext cx="4003675"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5518" name="Text Box 30"/>
          <p:cNvSpPr txBox="1">
            <a:spLocks noChangeArrowheads="1"/>
          </p:cNvSpPr>
          <p:nvPr/>
        </p:nvSpPr>
        <p:spPr bwMode="auto">
          <a:xfrm>
            <a:off x="3505200" y="5013325"/>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R=24m</a:t>
            </a:r>
            <a:endParaRPr lang="en-US" sz="2000" b="1">
              <a:solidFill>
                <a:srgbClr val="990000"/>
              </a:solidFill>
              <a:latin typeface="Monotype Corsiva" charset="0"/>
            </a:endParaRPr>
          </a:p>
        </p:txBody>
      </p:sp>
      <p:graphicFrame>
        <p:nvGraphicFramePr>
          <p:cNvPr id="575519" name="Object 7"/>
          <p:cNvGraphicFramePr>
            <a:graphicFrameLocks noChangeAspect="1"/>
          </p:cNvGraphicFramePr>
          <p:nvPr>
            <p:extLst>
              <p:ext uri="{D42A27DB-BD31-4B8C-83A1-F6EECF244321}">
                <p14:modId xmlns:p14="http://schemas.microsoft.com/office/powerpoint/2010/main" val="2493248209"/>
              </p:ext>
            </p:extLst>
          </p:nvPr>
        </p:nvGraphicFramePr>
        <p:xfrm>
          <a:off x="7429500" y="4238625"/>
          <a:ext cx="876300" cy="485775"/>
        </p:xfrm>
        <a:graphic>
          <a:graphicData uri="http://schemas.openxmlformats.org/presentationml/2006/ole">
            <mc:AlternateContent xmlns:mc="http://schemas.openxmlformats.org/markup-compatibility/2006">
              <mc:Choice xmlns:v="urn:schemas-microsoft-com:vml" Requires="v">
                <p:oleObj spid="_x0000_s149808" name="Equation" r:id="rId14" imgW="330200" imgH="203200" progId="Equation.3">
                  <p:embed/>
                </p:oleObj>
              </mc:Choice>
              <mc:Fallback>
                <p:oleObj name="Equation" r:id="rId14" imgW="330200" imgH="203200" progId="Equation.3">
                  <p:embed/>
                  <p:pic>
                    <p:nvPicPr>
                      <p:cNvPr id="0" name=""/>
                      <p:cNvPicPr>
                        <a:picLocks noChangeAspect="1" noChangeArrowheads="1"/>
                      </p:cNvPicPr>
                      <p:nvPr/>
                    </p:nvPicPr>
                    <p:blipFill>
                      <a:blip r:embed="rId15"/>
                      <a:srcRect/>
                      <a:stretch>
                        <a:fillRect/>
                      </a:stretch>
                    </p:blipFill>
                    <p:spPr bwMode="auto">
                      <a:xfrm>
                        <a:off x="7429500" y="4238625"/>
                        <a:ext cx="87630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20" name="Object 8"/>
          <p:cNvGraphicFramePr>
            <a:graphicFrameLocks noChangeAspect="1"/>
          </p:cNvGraphicFramePr>
          <p:nvPr>
            <p:extLst>
              <p:ext uri="{D42A27DB-BD31-4B8C-83A1-F6EECF244321}">
                <p14:modId xmlns:p14="http://schemas.microsoft.com/office/powerpoint/2010/main" val="964383588"/>
              </p:ext>
            </p:extLst>
          </p:nvPr>
        </p:nvGraphicFramePr>
        <p:xfrm>
          <a:off x="7505700" y="5546725"/>
          <a:ext cx="876300" cy="457200"/>
        </p:xfrm>
        <a:graphic>
          <a:graphicData uri="http://schemas.openxmlformats.org/presentationml/2006/ole">
            <mc:AlternateContent xmlns:mc="http://schemas.openxmlformats.org/markup-compatibility/2006">
              <mc:Choice xmlns:v="urn:schemas-microsoft-com:vml" Requires="v">
                <p:oleObj spid="_x0000_s149809" name="Equation" r:id="rId16" imgW="330200" imgH="190500" progId="Equation.DSMT4">
                  <p:embed/>
                </p:oleObj>
              </mc:Choice>
              <mc:Fallback>
                <p:oleObj name="Equation" r:id="rId16" imgW="330200" imgH="190500" progId="Equation.DSMT4">
                  <p:embed/>
                  <p:pic>
                    <p:nvPicPr>
                      <p:cNvPr id="0" name=""/>
                      <p:cNvPicPr>
                        <a:picLocks noChangeAspect="1" noChangeArrowheads="1"/>
                      </p:cNvPicPr>
                      <p:nvPr/>
                    </p:nvPicPr>
                    <p:blipFill>
                      <a:blip r:embed="rId17"/>
                      <a:srcRect/>
                      <a:stretch>
                        <a:fillRect/>
                      </a:stretch>
                    </p:blipFill>
                    <p:spPr bwMode="auto">
                      <a:xfrm>
                        <a:off x="7505700" y="5546725"/>
                        <a:ext cx="876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BF878A-285C-5D42-82E7-78D99AD833DA}"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Tree>
    <p:extLst>
      <p:ext uri="{BB962C8B-B14F-4D97-AF65-F5344CB8AC3E}">
        <p14:creationId xmlns:p14="http://schemas.microsoft.com/office/powerpoint/2010/main" val="2740753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5491"/>
                                        </p:tgtEl>
                                        <p:attrNameLst>
                                          <p:attrName>style.visibility</p:attrName>
                                        </p:attrNameLst>
                                      </p:cBhvr>
                                      <p:to>
                                        <p:strVal val="visible"/>
                                      </p:to>
                                    </p:set>
                                    <p:animEffect transition="in" filter="wipe(left)">
                                      <p:cBhvr>
                                        <p:cTn id="7" dur="500"/>
                                        <p:tgtEl>
                                          <p:spTgt spid="575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75512"/>
                                        </p:tgtEl>
                                        <p:attrNameLst>
                                          <p:attrName>style.visibility</p:attrName>
                                        </p:attrNameLst>
                                      </p:cBhvr>
                                      <p:to>
                                        <p:strVal val="visible"/>
                                      </p:to>
                                    </p:set>
                                    <p:anim calcmode="lin" valueType="num">
                                      <p:cBhvr>
                                        <p:cTn id="12" dur="500" fill="hold"/>
                                        <p:tgtEl>
                                          <p:spTgt spid="575512"/>
                                        </p:tgtEl>
                                        <p:attrNameLst>
                                          <p:attrName>ppt_w</p:attrName>
                                        </p:attrNameLst>
                                      </p:cBhvr>
                                      <p:tavLst>
                                        <p:tav tm="0">
                                          <p:val>
                                            <p:fltVal val="0"/>
                                          </p:val>
                                        </p:tav>
                                        <p:tav tm="100000">
                                          <p:val>
                                            <p:strVal val="#ppt_w"/>
                                          </p:val>
                                        </p:tav>
                                      </p:tavLst>
                                    </p:anim>
                                    <p:anim calcmode="lin" valueType="num">
                                      <p:cBhvr>
                                        <p:cTn id="13" dur="500" fill="hold"/>
                                        <p:tgtEl>
                                          <p:spTgt spid="575512"/>
                                        </p:tgtEl>
                                        <p:attrNameLst>
                                          <p:attrName>ppt_h</p:attrName>
                                        </p:attrNameLst>
                                      </p:cBhvr>
                                      <p:tavLst>
                                        <p:tav tm="0">
                                          <p:val>
                                            <p:fltVal val="0"/>
                                          </p:val>
                                        </p:tav>
                                        <p:tav tm="100000">
                                          <p:val>
                                            <p:strVal val="#ppt_h"/>
                                          </p:val>
                                        </p:tav>
                                      </p:tavLst>
                                    </p:anim>
                                    <p:animEffect transition="in" filter="fade">
                                      <p:cBhvr>
                                        <p:cTn id="14" dur="500"/>
                                        <p:tgtEl>
                                          <p:spTgt spid="5755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75493"/>
                                        </p:tgtEl>
                                        <p:attrNameLst>
                                          <p:attrName>style.visibility</p:attrName>
                                        </p:attrNameLst>
                                      </p:cBhvr>
                                      <p:to>
                                        <p:strVal val="visible"/>
                                      </p:to>
                                    </p:set>
                                    <p:animEffect transition="in" filter="wipe(left)">
                                      <p:cBhvr>
                                        <p:cTn id="19" dur="500"/>
                                        <p:tgtEl>
                                          <p:spTgt spid="5754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575497"/>
                                        </p:tgtEl>
                                        <p:attrNameLst>
                                          <p:attrName>style.visibility</p:attrName>
                                        </p:attrNameLst>
                                      </p:cBhvr>
                                      <p:to>
                                        <p:strVal val="visible"/>
                                      </p:to>
                                    </p:set>
                                    <p:animEffect transition="in" filter="wipe(left)">
                                      <p:cBhvr>
                                        <p:cTn id="24" dur="500"/>
                                        <p:tgtEl>
                                          <p:spTgt spid="5754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75513"/>
                                        </p:tgtEl>
                                        <p:attrNameLst>
                                          <p:attrName>style.visibility</p:attrName>
                                        </p:attrNameLst>
                                      </p:cBhvr>
                                      <p:to>
                                        <p:strVal val="visible"/>
                                      </p:to>
                                    </p:set>
                                    <p:animEffect transition="in" filter="wipe(left)">
                                      <p:cBhvr>
                                        <p:cTn id="29" dur="500"/>
                                        <p:tgtEl>
                                          <p:spTgt spid="5755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75514"/>
                                        </p:tgtEl>
                                        <p:attrNameLst>
                                          <p:attrName>style.visibility</p:attrName>
                                        </p:attrNameLst>
                                      </p:cBhvr>
                                      <p:to>
                                        <p:strVal val="visible"/>
                                      </p:to>
                                    </p:set>
                                    <p:animEffect transition="in" filter="wipe(left)">
                                      <p:cBhvr>
                                        <p:cTn id="34" dur="500"/>
                                        <p:tgtEl>
                                          <p:spTgt spid="5755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75495"/>
                                        </p:tgtEl>
                                        <p:attrNameLst>
                                          <p:attrName>style.visibility</p:attrName>
                                        </p:attrNameLst>
                                      </p:cBhvr>
                                      <p:to>
                                        <p:strVal val="visible"/>
                                      </p:to>
                                    </p:set>
                                    <p:animEffect transition="in" filter="wipe(left)">
                                      <p:cBhvr>
                                        <p:cTn id="39" dur="500"/>
                                        <p:tgtEl>
                                          <p:spTgt spid="5754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75515"/>
                                        </p:tgtEl>
                                        <p:attrNameLst>
                                          <p:attrName>style.visibility</p:attrName>
                                        </p:attrNameLst>
                                      </p:cBhvr>
                                      <p:to>
                                        <p:strVal val="visible"/>
                                      </p:to>
                                    </p:set>
                                    <p:animEffect transition="in" filter="wipe(left)">
                                      <p:cBhvr>
                                        <p:cTn id="44" dur="500"/>
                                        <p:tgtEl>
                                          <p:spTgt spid="5755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75519"/>
                                        </p:tgtEl>
                                        <p:attrNameLst>
                                          <p:attrName>style.visibility</p:attrName>
                                        </p:attrNameLst>
                                      </p:cBhvr>
                                      <p:to>
                                        <p:strVal val="visible"/>
                                      </p:to>
                                    </p:set>
                                    <p:animEffect transition="in" filter="wipe(left)">
                                      <p:cBhvr>
                                        <p:cTn id="49" dur="500"/>
                                        <p:tgtEl>
                                          <p:spTgt spid="57551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575518"/>
                                        </p:tgtEl>
                                        <p:attrNameLst>
                                          <p:attrName>style.visibility</p:attrName>
                                        </p:attrNameLst>
                                      </p:cBhvr>
                                      <p:to>
                                        <p:strVal val="visible"/>
                                      </p:to>
                                    </p:set>
                                    <p:animEffect transition="in" filter="wipe(left)">
                                      <p:cBhvr>
                                        <p:cTn id="54" dur="500"/>
                                        <p:tgtEl>
                                          <p:spTgt spid="5755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75517"/>
                                        </p:tgtEl>
                                        <p:attrNameLst>
                                          <p:attrName>style.visibility</p:attrName>
                                        </p:attrNameLst>
                                      </p:cBhvr>
                                      <p:to>
                                        <p:strVal val="visible"/>
                                      </p:to>
                                    </p:set>
                                    <p:animEffect transition="in" filter="wipe(left)">
                                      <p:cBhvr>
                                        <p:cTn id="59" dur="500"/>
                                        <p:tgtEl>
                                          <p:spTgt spid="5755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75520"/>
                                        </p:tgtEl>
                                        <p:attrNameLst>
                                          <p:attrName>style.visibility</p:attrName>
                                        </p:attrNameLst>
                                      </p:cBhvr>
                                      <p:to>
                                        <p:strVal val="visible"/>
                                      </p:to>
                                    </p:set>
                                    <p:animEffect transition="in" filter="wipe(left)">
                                      <p:cBhvr>
                                        <p:cTn id="64" dur="500"/>
                                        <p:tgtEl>
                                          <p:spTgt spid="575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animBg="1" autoUpdateAnimBg="0"/>
      <p:bldP spid="575493" grpId="0" animBg="1" autoUpdateAnimBg="0"/>
      <p:bldP spid="575495" grpId="0" animBg="1" autoUpdateAnimBg="0"/>
      <p:bldP spid="57551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Thursday, June 19, 2014</a:t>
            </a:r>
            <a:endParaRPr lang="en-US"/>
          </a:p>
        </p:txBody>
      </p:sp>
      <p:sp>
        <p:nvSpPr>
          <p:cNvPr id="24"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4594" name="Rectangle 2"/>
          <p:cNvSpPr>
            <a:spLocks noGrp="1" noChangeArrowheads="1"/>
          </p:cNvSpPr>
          <p:nvPr>
            <p:ph type="title"/>
          </p:nvPr>
        </p:nvSpPr>
        <p:spPr>
          <a:xfrm>
            <a:off x="533400" y="76200"/>
            <a:ext cx="8077200" cy="609600"/>
          </a:xfrm>
        </p:spPr>
        <p:txBody>
          <a:bodyPr/>
          <a:lstStyle/>
          <a:p>
            <a:r>
              <a:rPr lang="en-US" dirty="0" smtClean="0">
                <a:latin typeface="Arial Narrow" charset="0"/>
                <a:ea typeface="ＭＳ Ｐゴシック" charset="0"/>
                <a:cs typeface="ＭＳ Ｐゴシック" charset="0"/>
              </a:rPr>
              <a:t>Example 5.1: Uniform </a:t>
            </a:r>
            <a:r>
              <a:rPr lang="en-US" dirty="0">
                <a:latin typeface="Arial Narrow" charset="0"/>
                <a:ea typeface="ＭＳ Ｐゴシック" charset="0"/>
                <a:cs typeface="ＭＳ Ｐゴシック" charset="0"/>
              </a:rPr>
              <a:t>Circular Motion</a:t>
            </a:r>
          </a:p>
        </p:txBody>
      </p:sp>
      <p:sp>
        <p:nvSpPr>
          <p:cNvPr id="515075" name="Text Box 3"/>
          <p:cNvSpPr txBox="1">
            <a:spLocks noChangeArrowheads="1"/>
          </p:cNvSpPr>
          <p:nvPr/>
        </p:nvSpPr>
        <p:spPr bwMode="auto">
          <a:xfrm>
            <a:off x="609600" y="762000"/>
            <a:ext cx="80772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ball of mass 0.500kg is attached to the end of a 1.50m long cord.  The ball is moving in a horizontal circle.   If the string can withstand maximum tension of 50.0 N, what is the maximum speed the ball can attain before the cord breaks? </a:t>
            </a:r>
          </a:p>
        </p:txBody>
      </p:sp>
      <p:graphicFrame>
        <p:nvGraphicFramePr>
          <p:cNvPr id="51507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151121"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7" name="Text Box 5"/>
          <p:cNvSpPr txBox="1">
            <a:spLocks noChangeArrowheads="1"/>
          </p:cNvSpPr>
          <p:nvPr/>
        </p:nvSpPr>
        <p:spPr bwMode="auto">
          <a:xfrm>
            <a:off x="3200400" y="1981200"/>
            <a:ext cx="1371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graphicFrame>
        <p:nvGraphicFramePr>
          <p:cNvPr id="51507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151122"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9" name="Text Box 7"/>
          <p:cNvSpPr txBox="1">
            <a:spLocks noChangeArrowheads="1"/>
          </p:cNvSpPr>
          <p:nvPr/>
        </p:nvSpPr>
        <p:spPr bwMode="auto">
          <a:xfrm>
            <a:off x="2819400" y="2879725"/>
            <a:ext cx="1752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does the string break?</a:t>
            </a:r>
            <a:endParaRPr lang="en-US" sz="2000" b="1">
              <a:solidFill>
                <a:srgbClr val="990000"/>
              </a:solidFill>
              <a:latin typeface="Monotype Corsiva" charset="0"/>
            </a:endParaRPr>
          </a:p>
        </p:txBody>
      </p:sp>
      <p:sp>
        <p:nvSpPr>
          <p:cNvPr id="515080" name="Text Box 8"/>
          <p:cNvSpPr txBox="1">
            <a:spLocks noChangeArrowheads="1"/>
          </p:cNvSpPr>
          <p:nvPr/>
        </p:nvSpPr>
        <p:spPr bwMode="auto">
          <a:xfrm>
            <a:off x="1981200" y="3810000"/>
            <a:ext cx="6781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the required centripetal force is greater than the sustainable tension.</a:t>
            </a:r>
            <a:endParaRPr lang="en-US" sz="2000" b="1">
              <a:solidFill>
                <a:srgbClr val="990000"/>
              </a:solidFill>
              <a:latin typeface="Monotype Corsiva" charset="0"/>
            </a:endParaRPr>
          </a:p>
        </p:txBody>
      </p:sp>
      <p:graphicFrame>
        <p:nvGraphicFramePr>
          <p:cNvPr id="51508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151123"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82" name="Text Box 10"/>
          <p:cNvSpPr txBox="1">
            <a:spLocks noChangeArrowheads="1"/>
          </p:cNvSpPr>
          <p:nvPr/>
        </p:nvSpPr>
        <p:spPr bwMode="auto">
          <a:xfrm>
            <a:off x="685800" y="5181600"/>
            <a:ext cx="3429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chemeClr val="accent2"/>
                </a:solidFill>
                <a:latin typeface="Arial Narrow" charset="0"/>
              </a:rPr>
              <a:t>Calculate the tension of the cord when speed of the ball is 5.00m/s.</a:t>
            </a:r>
            <a:endParaRPr lang="en-US" sz="2000"/>
          </a:p>
        </p:txBody>
      </p:sp>
      <p:graphicFrame>
        <p:nvGraphicFramePr>
          <p:cNvPr id="51508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151124"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151125"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151126"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151127"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151128"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5088" name="Picture 16" descr="FG05_0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905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508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151129"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151130"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151131"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151132"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151133"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4" name="Object 15"/>
          <p:cNvGraphicFramePr>
            <a:graphicFrameLocks noChangeAspect="1"/>
          </p:cNvGraphicFramePr>
          <p:nvPr>
            <p:extLst>
              <p:ext uri="{D42A27DB-BD31-4B8C-83A1-F6EECF244321}">
                <p14:modId xmlns:p14="http://schemas.microsoft.com/office/powerpoint/2010/main" val="1193820911"/>
              </p:ext>
            </p:extLst>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151134" name="Equation" r:id="rId30" imgW="203200" imgH="419100" progId="Equation.DSMT4">
                  <p:embed/>
                </p:oleObj>
              </mc:Choice>
              <mc:Fallback>
                <p:oleObj name="Equation" r:id="rId30" imgW="203200" imgH="419100" progId="Equation.DSMT4">
                  <p:embed/>
                  <p:pic>
                    <p:nvPicPr>
                      <p:cNvPr id="0" name=""/>
                      <p:cNvPicPr>
                        <a:picLocks noChangeAspect="1" noChangeArrowheads="1"/>
                      </p:cNvPicPr>
                      <p:nvPr/>
                    </p:nvPicPr>
                    <p:blipFill>
                      <a:blip r:embed="rId31"/>
                      <a:srcRect/>
                      <a:stretch>
                        <a:fillRect/>
                      </a:stretch>
                    </p:blipFill>
                    <p:spPr bwMode="auto">
                      <a:xfrm>
                        <a:off x="5634038" y="17526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601"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7B67F-5DC6-A343-A1C6-A44A4BAB07C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2174694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5075"/>
                                        </p:tgtEl>
                                        <p:attrNameLst>
                                          <p:attrName>style.visibility</p:attrName>
                                        </p:attrNameLst>
                                      </p:cBhvr>
                                      <p:to>
                                        <p:strVal val="visible"/>
                                      </p:to>
                                    </p:set>
                                    <p:animEffect transition="in" filter="wipe(left)">
                                      <p:cBhvr>
                                        <p:cTn id="7" dur="500"/>
                                        <p:tgtEl>
                                          <p:spTgt spid="515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515088"/>
                                        </p:tgtEl>
                                        <p:attrNameLst>
                                          <p:attrName>style.visibility</p:attrName>
                                        </p:attrNameLst>
                                      </p:cBhvr>
                                      <p:to>
                                        <p:strVal val="visible"/>
                                      </p:to>
                                    </p:set>
                                    <p:anim calcmode="lin" valueType="num">
                                      <p:cBhvr>
                                        <p:cTn id="12" dur="500" fill="hold"/>
                                        <p:tgtEl>
                                          <p:spTgt spid="515088"/>
                                        </p:tgtEl>
                                        <p:attrNameLst>
                                          <p:attrName>ppt_w</p:attrName>
                                        </p:attrNameLst>
                                      </p:cBhvr>
                                      <p:tavLst>
                                        <p:tav tm="0">
                                          <p:val>
                                            <p:fltVal val="0"/>
                                          </p:val>
                                        </p:tav>
                                        <p:tav tm="100000">
                                          <p:val>
                                            <p:strVal val="#ppt_w"/>
                                          </p:val>
                                        </p:tav>
                                      </p:tavLst>
                                    </p:anim>
                                    <p:anim calcmode="lin" valueType="num">
                                      <p:cBhvr>
                                        <p:cTn id="13" dur="500" fill="hold"/>
                                        <p:tgtEl>
                                          <p:spTgt spid="515088"/>
                                        </p:tgtEl>
                                        <p:attrNameLst>
                                          <p:attrName>ppt_h</p:attrName>
                                        </p:attrNameLst>
                                      </p:cBhvr>
                                      <p:tavLst>
                                        <p:tav tm="0">
                                          <p:val>
                                            <p:fltVal val="0"/>
                                          </p:val>
                                        </p:tav>
                                        <p:tav tm="100000">
                                          <p:val>
                                            <p:strVal val="#ppt_h"/>
                                          </p:val>
                                        </p:tav>
                                      </p:tavLst>
                                    </p:anim>
                                    <p:animEffect transition="in" filter="fade">
                                      <p:cBhvr>
                                        <p:cTn id="14" dur="500"/>
                                        <p:tgtEl>
                                          <p:spTgt spid="5150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15077"/>
                                        </p:tgtEl>
                                        <p:attrNameLst>
                                          <p:attrName>style.visibility</p:attrName>
                                        </p:attrNameLst>
                                      </p:cBhvr>
                                      <p:to>
                                        <p:strVal val="visible"/>
                                      </p:to>
                                    </p:set>
                                    <p:animEffect transition="in" filter="wipe(left)">
                                      <p:cBhvr>
                                        <p:cTn id="19" dur="500"/>
                                        <p:tgtEl>
                                          <p:spTgt spid="5150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515076"/>
                                        </p:tgtEl>
                                        <p:attrNameLst>
                                          <p:attrName>style.visibility</p:attrName>
                                        </p:attrNameLst>
                                      </p:cBhvr>
                                      <p:to>
                                        <p:strVal val="visible"/>
                                      </p:to>
                                    </p:set>
                                    <p:animEffect transition="in" filter="wipe(left)">
                                      <p:cBhvr>
                                        <p:cTn id="24" dur="500"/>
                                        <p:tgtEl>
                                          <p:spTgt spid="5150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15094"/>
                                        </p:tgtEl>
                                        <p:attrNameLst>
                                          <p:attrName>style.visibility</p:attrName>
                                        </p:attrNameLst>
                                      </p:cBhvr>
                                      <p:to>
                                        <p:strVal val="visible"/>
                                      </p:to>
                                    </p:set>
                                    <p:animEffect transition="in" filter="wipe(left)">
                                      <p:cBhvr>
                                        <p:cTn id="29" dur="500"/>
                                        <p:tgtEl>
                                          <p:spTgt spid="5150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515079"/>
                                        </p:tgtEl>
                                        <p:attrNameLst>
                                          <p:attrName>style.visibility</p:attrName>
                                        </p:attrNameLst>
                                      </p:cBhvr>
                                      <p:to>
                                        <p:strVal val="visible"/>
                                      </p:to>
                                    </p:set>
                                    <p:animEffect transition="in" filter="wipe(left)">
                                      <p:cBhvr>
                                        <p:cTn id="34" dur="500"/>
                                        <p:tgtEl>
                                          <p:spTgt spid="51507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15080"/>
                                        </p:tgtEl>
                                        <p:attrNameLst>
                                          <p:attrName>style.visibility</p:attrName>
                                        </p:attrNameLst>
                                      </p:cBhvr>
                                      <p:to>
                                        <p:strVal val="visible"/>
                                      </p:to>
                                    </p:set>
                                    <p:animEffect transition="in" filter="wipe(left)">
                                      <p:cBhvr>
                                        <p:cTn id="39" dur="500"/>
                                        <p:tgtEl>
                                          <p:spTgt spid="5150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15078"/>
                                        </p:tgtEl>
                                        <p:attrNameLst>
                                          <p:attrName>style.visibility</p:attrName>
                                        </p:attrNameLst>
                                      </p:cBhvr>
                                      <p:to>
                                        <p:strVal val="visible"/>
                                      </p:to>
                                    </p:set>
                                    <p:animEffect transition="in" filter="wipe(left)">
                                      <p:cBhvr>
                                        <p:cTn id="44" dur="500"/>
                                        <p:tgtEl>
                                          <p:spTgt spid="5150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15085"/>
                                        </p:tgtEl>
                                        <p:attrNameLst>
                                          <p:attrName>style.visibility</p:attrName>
                                        </p:attrNameLst>
                                      </p:cBhvr>
                                      <p:to>
                                        <p:strVal val="visible"/>
                                      </p:to>
                                    </p:set>
                                    <p:animEffect transition="in" filter="wipe(left)">
                                      <p:cBhvr>
                                        <p:cTn id="49" dur="500"/>
                                        <p:tgtEl>
                                          <p:spTgt spid="5150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15086"/>
                                        </p:tgtEl>
                                        <p:attrNameLst>
                                          <p:attrName>style.visibility</p:attrName>
                                        </p:attrNameLst>
                                      </p:cBhvr>
                                      <p:to>
                                        <p:strVal val="visible"/>
                                      </p:to>
                                    </p:set>
                                    <p:animEffect transition="in" filter="wipe(left)">
                                      <p:cBhvr>
                                        <p:cTn id="54" dur="500"/>
                                        <p:tgtEl>
                                          <p:spTgt spid="515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15087"/>
                                        </p:tgtEl>
                                        <p:attrNameLst>
                                          <p:attrName>style.visibility</p:attrName>
                                        </p:attrNameLst>
                                      </p:cBhvr>
                                      <p:to>
                                        <p:strVal val="visible"/>
                                      </p:to>
                                    </p:set>
                                    <p:animEffect transition="in" filter="wipe(left)">
                                      <p:cBhvr>
                                        <p:cTn id="59" dur="500"/>
                                        <p:tgtEl>
                                          <p:spTgt spid="51508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15081"/>
                                        </p:tgtEl>
                                        <p:attrNameLst>
                                          <p:attrName>style.visibility</p:attrName>
                                        </p:attrNameLst>
                                      </p:cBhvr>
                                      <p:to>
                                        <p:strVal val="visible"/>
                                      </p:to>
                                    </p:set>
                                    <p:animEffect transition="in" filter="wipe(left)">
                                      <p:cBhvr>
                                        <p:cTn id="64" dur="500"/>
                                        <p:tgtEl>
                                          <p:spTgt spid="51508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515089"/>
                                        </p:tgtEl>
                                        <p:attrNameLst>
                                          <p:attrName>style.visibility</p:attrName>
                                        </p:attrNameLst>
                                      </p:cBhvr>
                                      <p:to>
                                        <p:strVal val="visible"/>
                                      </p:to>
                                    </p:set>
                                    <p:animEffect transition="in" filter="wipe(left)">
                                      <p:cBhvr>
                                        <p:cTn id="69" dur="500"/>
                                        <p:tgtEl>
                                          <p:spTgt spid="51508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515084"/>
                                        </p:tgtEl>
                                        <p:attrNameLst>
                                          <p:attrName>style.visibility</p:attrName>
                                        </p:attrNameLst>
                                      </p:cBhvr>
                                      <p:to>
                                        <p:strVal val="visible"/>
                                      </p:to>
                                    </p:set>
                                    <p:animEffect transition="in" filter="wipe(left)">
                                      <p:cBhvr>
                                        <p:cTn id="74" dur="500"/>
                                        <p:tgtEl>
                                          <p:spTgt spid="51508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15090"/>
                                        </p:tgtEl>
                                        <p:attrNameLst>
                                          <p:attrName>style.visibility</p:attrName>
                                        </p:attrNameLst>
                                      </p:cBhvr>
                                      <p:to>
                                        <p:strVal val="visible"/>
                                      </p:to>
                                    </p:set>
                                    <p:animEffect transition="in" filter="wipe(left)">
                                      <p:cBhvr>
                                        <p:cTn id="79" dur="500"/>
                                        <p:tgtEl>
                                          <p:spTgt spid="51509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515091"/>
                                        </p:tgtEl>
                                        <p:attrNameLst>
                                          <p:attrName>style.visibility</p:attrName>
                                        </p:attrNameLst>
                                      </p:cBhvr>
                                      <p:to>
                                        <p:strVal val="visible"/>
                                      </p:to>
                                    </p:set>
                                    <p:animEffect transition="in" filter="wipe(left)">
                                      <p:cBhvr>
                                        <p:cTn id="84" dur="500"/>
                                        <p:tgtEl>
                                          <p:spTgt spid="51509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515082"/>
                                        </p:tgtEl>
                                        <p:attrNameLst>
                                          <p:attrName>style.visibility</p:attrName>
                                        </p:attrNameLst>
                                      </p:cBhvr>
                                      <p:to>
                                        <p:strVal val="visible"/>
                                      </p:to>
                                    </p:set>
                                    <p:animEffect transition="in" filter="wipe(left)">
                                      <p:cBhvr>
                                        <p:cTn id="89" dur="500"/>
                                        <p:tgtEl>
                                          <p:spTgt spid="51508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515083"/>
                                        </p:tgtEl>
                                        <p:attrNameLst>
                                          <p:attrName>style.visibility</p:attrName>
                                        </p:attrNameLst>
                                      </p:cBhvr>
                                      <p:to>
                                        <p:strVal val="visible"/>
                                      </p:to>
                                    </p:set>
                                    <p:animEffect transition="in" filter="wipe(left)">
                                      <p:cBhvr>
                                        <p:cTn id="94" dur="500"/>
                                        <p:tgtEl>
                                          <p:spTgt spid="51508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515092"/>
                                        </p:tgtEl>
                                        <p:attrNameLst>
                                          <p:attrName>style.visibility</p:attrName>
                                        </p:attrNameLst>
                                      </p:cBhvr>
                                      <p:to>
                                        <p:strVal val="visible"/>
                                      </p:to>
                                    </p:set>
                                    <p:animEffect transition="in" filter="wipe(left)">
                                      <p:cBhvr>
                                        <p:cTn id="99" dur="500"/>
                                        <p:tgtEl>
                                          <p:spTgt spid="51509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515093"/>
                                        </p:tgtEl>
                                        <p:attrNameLst>
                                          <p:attrName>style.visibility</p:attrName>
                                        </p:attrNameLst>
                                      </p:cBhvr>
                                      <p:to>
                                        <p:strVal val="visible"/>
                                      </p:to>
                                    </p:set>
                                    <p:animEffect transition="in" filter="wipe(left)">
                                      <p:cBhvr>
                                        <p:cTn id="104" dur="500"/>
                                        <p:tgtEl>
                                          <p:spTgt spid="515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animBg="1" autoUpdateAnimBg="0"/>
      <p:bldP spid="515077" grpId="0" animBg="1" autoUpdateAnimBg="0"/>
      <p:bldP spid="515079" grpId="0" animBg="1" autoUpdateAnimBg="0"/>
      <p:bldP spid="515080" grpId="0" animBg="1" autoUpdateAnimBg="0"/>
      <p:bldP spid="515082"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16905</TotalTime>
  <Words>1036</Words>
  <Application>Microsoft Macintosh PowerPoint</Application>
  <PresentationFormat>On-screen Show (4:3)</PresentationFormat>
  <Paragraphs>106</Paragraphs>
  <Slides>12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phys1443-spring02</vt:lpstr>
      <vt:lpstr>Equation</vt:lpstr>
      <vt:lpstr>PHYS 1441 – Section 001 Lecture #10</vt:lpstr>
      <vt:lpstr>Announcements</vt:lpstr>
      <vt:lpstr>Reminder: Special Project #3</vt:lpstr>
      <vt:lpstr>Definition of the Uniform Circular Motion</vt:lpstr>
      <vt:lpstr>Speed of a uniform circular motion?</vt:lpstr>
      <vt:lpstr>Ex. :  A Tire-Balancing Machine</vt:lpstr>
      <vt:lpstr>Newton’s Second Law &amp; Centripetal Force</vt:lpstr>
      <vt:lpstr>Ex. Effect of Radius on Centripetal Acceleration</vt:lpstr>
      <vt:lpstr>Example 5.1: Uniform Circular Motion</vt:lpstr>
      <vt:lpstr>Unbanked Curve and Centripetal Force</vt:lpstr>
      <vt:lpstr>Banked Curves</vt:lpstr>
      <vt:lpstr>Ex. The Daytona 500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509</cp:revision>
  <dcterms:created xsi:type="dcterms:W3CDTF">2012-06-05T17:02:23Z</dcterms:created>
  <dcterms:modified xsi:type="dcterms:W3CDTF">2014-06-19T20:24:06Z</dcterms:modified>
</cp:coreProperties>
</file>