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5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6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7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28" r:id="rId3"/>
    <p:sldId id="629" r:id="rId4"/>
    <p:sldId id="630" r:id="rId5"/>
    <p:sldId id="631" r:id="rId6"/>
    <p:sldId id="632" r:id="rId7"/>
    <p:sldId id="633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1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1" Type="http://schemas.openxmlformats.org/officeDocument/2006/relationships/image" Target="../media/image12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emf"/><Relationship Id="rId1" Type="http://schemas.openxmlformats.org/officeDocument/2006/relationships/image" Target="../media/image67.emf"/><Relationship Id="rId2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w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emf"/><Relationship Id="rId1" Type="http://schemas.openxmlformats.org/officeDocument/2006/relationships/image" Target="../media/image33.w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1" Type="http://schemas.openxmlformats.org/officeDocument/2006/relationships/image" Target="../media/image62.wmf"/><Relationship Id="rId2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79979-F0FB-D54D-B728-B7A347EAC61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007E9-CA06-6A4E-AB3D-2C6CDF863C3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EF643C-E7E5-8840-8CC7-AC4CF77BD2B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A7CC0-4BB9-7144-8E14-F1A1D274D79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BC304-8A86-0741-BB53-911827E76FE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1AA2CB-9A84-1941-B81E-FADF52C43E9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B05FF8-7AB1-504F-BF91-D4BE87516B9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C682C2-876F-154E-961E-7212A330CCA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CF9A63-9DA4-5B4C-AFF8-04989EAE05F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787DCB-5FFB-7447-B83F-71C40B9C33D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1.jpeg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oleObject" Target="../embeddings/oleObject68.bin"/><Relationship Id="rId13" Type="http://schemas.openxmlformats.org/officeDocument/2006/relationships/image" Target="../media/image7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69.wmf"/><Relationship Id="rId10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8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9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6.emf"/><Relationship Id="rId8" Type="http://schemas.openxmlformats.org/officeDocument/2006/relationships/image" Target="../media/image81.jpeg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6" Type="http://schemas.openxmlformats.org/officeDocument/2006/relationships/image" Target="../media/image17.jpe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9.wmf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0.w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wmf"/><Relationship Id="rId10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20" Type="http://schemas.openxmlformats.org/officeDocument/2006/relationships/oleObject" Target="../embeddings/oleObject39.bin"/><Relationship Id="rId21" Type="http://schemas.openxmlformats.org/officeDocument/2006/relationships/image" Target="../media/image41.emf"/><Relationship Id="rId10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39.wmf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50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51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52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7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8.w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23, 2014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Law of Universal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Weightlessness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done by a constant force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Multiplication of Vectors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Work-Kinetic Energy Theorem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36592" name="Rectangle 16"/>
          <p:cNvSpPr>
            <a:spLocks noChangeArrowheads="1"/>
          </p:cNvSpPr>
          <p:nvPr/>
        </p:nvSpPr>
        <p:spPr bwMode="auto">
          <a:xfrm>
            <a:off x="5715000" y="5257800"/>
            <a:ext cx="2133600" cy="1295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6579" name="Picture 3" descr="F05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75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There is only one speed that a satellite can have if the satellite is to remain in an orbit with a fixed radius.</a:t>
            </a:r>
          </a:p>
        </p:txBody>
      </p:sp>
      <p:sp>
        <p:nvSpPr>
          <p:cNvPr id="430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Satellite in Circular Orbits</a:t>
            </a:r>
          </a:p>
        </p:txBody>
      </p:sp>
      <p:graphicFrame>
        <p:nvGraphicFramePr>
          <p:cNvPr id="536582" name="Object 2"/>
          <p:cNvGraphicFramePr>
            <a:graphicFrameLocks noChangeAspect="1"/>
          </p:cNvGraphicFramePr>
          <p:nvPr/>
        </p:nvGraphicFramePr>
        <p:xfrm>
          <a:off x="5075238" y="3386138"/>
          <a:ext cx="868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3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6138"/>
                        <a:ext cx="86836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4" name="Object 3"/>
          <p:cNvGraphicFramePr>
            <a:graphicFrameLocks noChangeAspect="1"/>
          </p:cNvGraphicFramePr>
          <p:nvPr/>
        </p:nvGraphicFramePr>
        <p:xfrm>
          <a:off x="6324600" y="5283200"/>
          <a:ext cx="14493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4" name="Equation" r:id="rId7" imgW="507960" imgH="444240" progId="Equation.DSMT4">
                  <p:embed/>
                </p:oleObj>
              </mc:Choice>
              <mc:Fallback>
                <p:oleObj name="Equation" r:id="rId7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83200"/>
                        <a:ext cx="14493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4800600" y="17526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acts as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the centripetal force?</a:t>
            </a:r>
          </a:p>
        </p:txBody>
      </p:sp>
      <p:sp>
        <p:nvSpPr>
          <p:cNvPr id="536587" name="Text Box 11"/>
          <p:cNvSpPr txBox="1">
            <a:spLocks noChangeArrowheads="1"/>
          </p:cNvSpPr>
          <p:nvPr/>
        </p:nvSpPr>
        <p:spPr bwMode="auto">
          <a:xfrm>
            <a:off x="4800600" y="21336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gravitational force of the earth pulling the satellite!</a:t>
            </a:r>
          </a:p>
        </p:txBody>
      </p:sp>
      <p:graphicFrame>
        <p:nvGraphicFramePr>
          <p:cNvPr id="536588" name="Object 4"/>
          <p:cNvGraphicFramePr>
            <a:graphicFrameLocks noChangeAspect="1"/>
          </p:cNvGraphicFramePr>
          <p:nvPr/>
        </p:nvGraphicFramePr>
        <p:xfrm>
          <a:off x="5924550" y="3143250"/>
          <a:ext cx="1847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5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143250"/>
                        <a:ext cx="18478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9" name="Object 5"/>
          <p:cNvGraphicFramePr>
            <a:graphicFrameLocks noChangeAspect="1"/>
          </p:cNvGraphicFramePr>
          <p:nvPr/>
        </p:nvGraphicFramePr>
        <p:xfrm>
          <a:off x="7743825" y="3048000"/>
          <a:ext cx="9429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6" name="Equation" r:id="rId11" imgW="330120" imgH="419040" progId="Equation.DSMT4">
                  <p:embed/>
                </p:oleObj>
              </mc:Choice>
              <mc:Fallback>
                <p:oleObj name="Equation" r:id="rId11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3048000"/>
                        <a:ext cx="9429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0" name="Object 6"/>
          <p:cNvGraphicFramePr>
            <a:graphicFrameLocks noChangeAspect="1"/>
          </p:cNvGraphicFramePr>
          <p:nvPr/>
        </p:nvGraphicFramePr>
        <p:xfrm>
          <a:off x="5713413" y="5715000"/>
          <a:ext cx="687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7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715000"/>
                        <a:ext cx="687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1" name="Object 7"/>
          <p:cNvGraphicFramePr>
            <a:graphicFrameLocks noChangeAspect="1"/>
          </p:cNvGraphicFramePr>
          <p:nvPr/>
        </p:nvGraphicFramePr>
        <p:xfrm>
          <a:off x="5791200" y="4294188"/>
          <a:ext cx="1676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8" name="Equation" r:id="rId15" imgW="685800" imgH="393480" progId="Equation.DSMT4">
                  <p:embed/>
                </p:oleObj>
              </mc:Choice>
              <mc:Fallback>
                <p:oleObj name="Equation" r:id="rId15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94188"/>
                        <a:ext cx="1676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3E15E5-B7DB-1143-9B72-42D2252E0C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Determine the speed of the Hubble Space Telescope orbiting at a height of 598 km above the </a:t>
            </a:r>
            <a:r>
              <a:rPr lang="en-US" sz="3200" dirty="0" smtClean="0">
                <a:solidFill>
                  <a:srgbClr val="333399"/>
                </a:solidFill>
                <a:latin typeface="Arial Narrow" charset="0"/>
              </a:rPr>
              <a:t>earth’s 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surface.</a:t>
            </a:r>
          </a:p>
        </p:txBody>
      </p:sp>
      <p:graphicFrame>
        <p:nvGraphicFramePr>
          <p:cNvPr id="540676" name="Object 2"/>
          <p:cNvGraphicFramePr>
            <a:graphicFrameLocks noChangeAspect="1"/>
          </p:cNvGraphicFramePr>
          <p:nvPr/>
        </p:nvGraphicFramePr>
        <p:xfrm>
          <a:off x="1608138" y="3505200"/>
          <a:ext cx="6697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6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505200"/>
                        <a:ext cx="66976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Ex.  Orbital Speed of the Hubble Space Telescope</a:t>
            </a:r>
          </a:p>
        </p:txBody>
      </p:sp>
      <p:graphicFrame>
        <p:nvGraphicFramePr>
          <p:cNvPr id="5406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10779"/>
              </p:ext>
            </p:extLst>
          </p:nvPr>
        </p:nvGraphicFramePr>
        <p:xfrm>
          <a:off x="2439988" y="1884363"/>
          <a:ext cx="182721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7" name="Equation" r:id="rId6" imgW="508000" imgH="469900" progId="Equation.3">
                  <p:embed/>
                </p:oleObj>
              </mc:Choice>
              <mc:Fallback>
                <p:oleObj name="Equation" r:id="rId6" imgW="50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884363"/>
                        <a:ext cx="1827212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0" name="Object 4"/>
          <p:cNvGraphicFramePr>
            <a:graphicFrameLocks noChangeAspect="1"/>
          </p:cNvGraphicFramePr>
          <p:nvPr/>
        </p:nvGraphicFramePr>
        <p:xfrm>
          <a:off x="1600200" y="2362200"/>
          <a:ext cx="866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8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8667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1" name="Object 5"/>
          <p:cNvGraphicFramePr>
            <a:graphicFrameLocks noChangeAspect="1"/>
          </p:cNvGraphicFramePr>
          <p:nvPr/>
        </p:nvGraphicFramePr>
        <p:xfrm>
          <a:off x="1676400" y="5105400"/>
          <a:ext cx="24971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9"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971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2" name="Object 6"/>
          <p:cNvGraphicFramePr>
            <a:graphicFrameLocks noChangeAspect="1"/>
          </p:cNvGraphicFramePr>
          <p:nvPr/>
        </p:nvGraphicFramePr>
        <p:xfrm>
          <a:off x="4589463" y="5105400"/>
          <a:ext cx="21161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0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05400"/>
                        <a:ext cx="21161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2FCBD-1648-3F46-927A-9D8AA65C7C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8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graphicFrame>
        <p:nvGraphicFramePr>
          <p:cNvPr id="5427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1333"/>
              </p:ext>
            </p:extLst>
          </p:nvPr>
        </p:nvGraphicFramePr>
        <p:xfrm>
          <a:off x="3962400" y="1054100"/>
          <a:ext cx="24272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09" name="Equation" r:id="rId4" imgW="850900" imgH="457200" progId="Equation.DSMT4">
                  <p:embed/>
                </p:oleObj>
              </mc:Choice>
              <mc:Fallback>
                <p:oleObj name="Equation" r:id="rId4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2427287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5" name="Object 3"/>
          <p:cNvGraphicFramePr>
            <a:graphicFrameLocks noChangeAspect="1"/>
          </p:cNvGraphicFramePr>
          <p:nvPr/>
        </p:nvGraphicFramePr>
        <p:xfrm>
          <a:off x="3886200" y="4030663"/>
          <a:ext cx="21732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0" name="Equation" r:id="rId6" imgW="761760" imgH="482400" progId="Equation.DSMT4">
                  <p:embed/>
                </p:oleObj>
              </mc:Choice>
              <mc:Fallback>
                <p:oleObj name="Equation" r:id="rId6" imgW="76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0663"/>
                        <a:ext cx="217328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Period of a Satellite in an Orbit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533400" y="1438275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Speed of a satellite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Period of a satellite</a:t>
            </a:r>
          </a:p>
        </p:txBody>
      </p:sp>
      <p:graphicFrame>
        <p:nvGraphicFramePr>
          <p:cNvPr id="542729" name="Object 4"/>
          <p:cNvGraphicFramePr>
            <a:graphicFrameLocks noChangeAspect="1"/>
          </p:cNvGraphicFramePr>
          <p:nvPr/>
        </p:nvGraphicFramePr>
        <p:xfrm>
          <a:off x="762000" y="2435225"/>
          <a:ext cx="28971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1" name="Equation" r:id="rId8" imgW="1015920" imgH="469800" progId="Equation.DSMT4">
                  <p:embed/>
                </p:oleObj>
              </mc:Choice>
              <mc:Fallback>
                <p:oleObj name="Equation" r:id="rId8" imgW="101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5225"/>
                        <a:ext cx="289718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5"/>
          <p:cNvGraphicFramePr>
            <a:graphicFrameLocks noChangeAspect="1"/>
          </p:cNvGraphicFramePr>
          <p:nvPr/>
        </p:nvGraphicFramePr>
        <p:xfrm>
          <a:off x="5888038" y="2286000"/>
          <a:ext cx="257016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2" name="Equation" r:id="rId10" imgW="901440" imgH="495000" progId="Equation.DSMT4">
                  <p:embed/>
                </p:oleObj>
              </mc:Choice>
              <mc:Fallback>
                <p:oleObj name="Equation" r:id="rId10" imgW="901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2286000"/>
                        <a:ext cx="257016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32" name="AutoShape 12"/>
          <p:cNvSpPr>
            <a:spLocks noChangeArrowheads="1"/>
          </p:cNvSpPr>
          <p:nvPr/>
        </p:nvSpPr>
        <p:spPr bwMode="auto">
          <a:xfrm>
            <a:off x="3776663" y="2560638"/>
            <a:ext cx="1862137" cy="1098550"/>
          </a:xfrm>
          <a:prstGeom prst="rightArrow">
            <a:avLst>
              <a:gd name="adj1" fmla="val 50000"/>
              <a:gd name="adj2" fmla="val 42377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Square either side and solve for T2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04800" y="5500688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This is applicable to any satellite or even for planets and moons.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77000" y="45053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333399"/>
                </a:solidFill>
                <a:latin typeface="Arial Narrow" charset="0"/>
              </a:rPr>
              <a:t>Kepler’s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3</a:t>
            </a:r>
            <a:r>
              <a:rPr lang="en-US" sz="2800" baseline="30000" dirty="0">
                <a:solidFill>
                  <a:srgbClr val="333399"/>
                </a:solidFill>
                <a:latin typeface="Arial Narrow" charset="0"/>
              </a:rPr>
              <a:t>rd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 Law </a:t>
            </a:r>
          </a:p>
        </p:txBody>
      </p:sp>
      <p:sp>
        <p:nvSpPr>
          <p:cNvPr id="4711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09E9EE-649B-0E49-BF27-AC0F08118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78660"/>
              </p:ext>
            </p:extLst>
          </p:nvPr>
        </p:nvGraphicFramePr>
        <p:xfrm>
          <a:off x="6256337" y="1143000"/>
          <a:ext cx="9064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3" name="Equation" r:id="rId12" imgW="317500" imgH="419100" progId="Equation.DSMT4">
                  <p:embed/>
                </p:oleObj>
              </mc:Choice>
              <mc:Fallback>
                <p:oleObj name="Equation" r:id="rId12" imgW="31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7" y="1143000"/>
                        <a:ext cx="906463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9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6819" name="Picture 3" descr="afg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Geo-synchronous Satellites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114800" y="438785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What period should these satellites have?</a:t>
            </a:r>
          </a:p>
        </p:txBody>
      </p:sp>
      <p:pic>
        <p:nvPicPr>
          <p:cNvPr id="546822" name="Picture 6" descr="F05.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Satellite TV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3962400" y="9906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Global Positioning System (GPS)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4114800" y="534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The same as the earth!!</a:t>
            </a:r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7467600" y="5334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24 hours</a:t>
            </a:r>
          </a:p>
        </p:txBody>
      </p:sp>
      <p:sp>
        <p:nvSpPr>
          <p:cNvPr id="4097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E602F9-AC22-BA46-A4D6-0FEF81AACB3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2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8866" name="Picture 2" descr="F05.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172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309563" y="5440363"/>
            <a:ext cx="837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In each case, what is the weight recorded by the scale?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Apparent Weightlessness and Free Fall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2144713" y="4854575"/>
            <a:ext cx="369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  <p:sp>
        <p:nvSpPr>
          <p:cNvPr id="4301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5D0459-9E8F-0D49-8AC8-4C58429B4B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334000" y="4852988"/>
            <a:ext cx="369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61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23,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249238" y="836613"/>
            <a:ext cx="85899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At what speed must the surface of the space station move so that the astronaut experiences a push on his feet equal to his weight on earth?  The radius is 1700 m.</a:t>
            </a:r>
          </a:p>
        </p:txBody>
      </p:sp>
      <p:graphicFrame>
        <p:nvGraphicFramePr>
          <p:cNvPr id="5509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85303"/>
              </p:ext>
            </p:extLst>
          </p:nvPr>
        </p:nvGraphicFramePr>
        <p:xfrm>
          <a:off x="439738" y="2362200"/>
          <a:ext cx="217328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5" name="Equation" r:id="rId4" imgW="762000" imgH="431800" progId="Equation.DSMT4">
                  <p:embed/>
                </p:oleObj>
              </mc:Choice>
              <mc:Fallback>
                <p:oleObj name="Equation" r:id="rId4" imgW="76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362200"/>
                        <a:ext cx="2173287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54368"/>
              </p:ext>
            </p:extLst>
          </p:nvPr>
        </p:nvGraphicFramePr>
        <p:xfrm>
          <a:off x="228600" y="3902075"/>
          <a:ext cx="6873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6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02075"/>
                        <a:ext cx="6873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18" name="Picture 6" descr="afg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38400"/>
            <a:ext cx="3676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685800" y="-76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Ex. </a:t>
            </a:r>
            <a:r>
              <a:rPr lang="en-US" sz="4000" dirty="0" smtClean="0">
                <a:solidFill>
                  <a:srgbClr val="A50021"/>
                </a:solidFill>
                <a:latin typeface="Arial Narrow" charset="0"/>
              </a:rPr>
              <a:t>The Artificial </a:t>
            </a:r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Gravity</a:t>
            </a:r>
          </a:p>
        </p:txBody>
      </p:sp>
      <p:graphicFrame>
        <p:nvGraphicFramePr>
          <p:cNvPr id="5509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20446"/>
              </p:ext>
            </p:extLst>
          </p:nvPr>
        </p:nvGraphicFramePr>
        <p:xfrm>
          <a:off x="2663825" y="2822575"/>
          <a:ext cx="6889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7" name="Equation" r:id="rId9" imgW="241300" imgH="165100" progId="Equation.DSMT4">
                  <p:embed/>
                </p:oleObj>
              </mc:Choice>
              <mc:Fallback>
                <p:oleObj name="Equation" r:id="rId9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822575"/>
                        <a:ext cx="6889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9024"/>
              </p:ext>
            </p:extLst>
          </p:nvPr>
        </p:nvGraphicFramePr>
        <p:xfrm>
          <a:off x="958850" y="3657600"/>
          <a:ext cx="8699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8" name="Equation" r:id="rId11" imgW="304800" imgH="279400" progId="Equation.DSMT4">
                  <p:embed/>
                </p:oleObj>
              </mc:Choice>
              <mc:Fallback>
                <p:oleObj name="Equation" r:id="rId11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8699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00219"/>
              </p:ext>
            </p:extLst>
          </p:nvPr>
        </p:nvGraphicFramePr>
        <p:xfrm>
          <a:off x="569912" y="4495800"/>
          <a:ext cx="44592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29" name="Equation" r:id="rId13" imgW="1562100" imgH="330200" progId="Equation.DSMT4">
                  <p:embed/>
                </p:oleObj>
              </mc:Choice>
              <mc:Fallback>
                <p:oleObj name="Equation" r:id="rId13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" y="4495800"/>
                        <a:ext cx="44592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7A7D1A-E654-FD4A-B4A4-E3B301B530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64453"/>
              </p:ext>
            </p:extLst>
          </p:nvPr>
        </p:nvGraphicFramePr>
        <p:xfrm>
          <a:off x="549275" y="5524500"/>
          <a:ext cx="1812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30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524500"/>
                        <a:ext cx="18129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02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this Wednesday, June 25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4.7 to what we finish tomorrow, Tuesday, June 24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17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Law of Universal Gravitation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22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People have been very curious about the stars in the sky, making observations for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long~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time.  The data people collected, however, have not been explained until Newton has discovered the law of gravitation.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32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in the Universe attracts every other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with a force that is directly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proportional to the product of their masses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and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inversely proportional to the square of the distance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between them.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457200" y="3382963"/>
            <a:ext cx="2514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would you write this law mathematically?</a:t>
            </a:r>
            <a:endParaRPr lang="en-US" sz="2000" dirty="0">
              <a:solidFill>
                <a:schemeClr val="accent2"/>
              </a:solidFill>
              <a:latin typeface="Symbol" charset="0"/>
            </a:endParaRPr>
          </a:p>
        </p:txBody>
      </p:sp>
      <p:graphicFrame>
        <p:nvGraphicFramePr>
          <p:cNvPr id="4352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89924"/>
              </p:ext>
            </p:extLst>
          </p:nvPr>
        </p:nvGraphicFramePr>
        <p:xfrm>
          <a:off x="3352800" y="3511550"/>
          <a:ext cx="3603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3" imgW="190500" imgH="266700" progId="Equation.3">
                  <p:embed/>
                </p:oleObj>
              </mc:Choice>
              <mc:Fallback>
                <p:oleObj name="Equation" r:id="rId3" imgW="190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11550"/>
                        <a:ext cx="3603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346163"/>
              </p:ext>
            </p:extLst>
          </p:nvPr>
        </p:nvGraphicFramePr>
        <p:xfrm>
          <a:off x="3462338" y="4319588"/>
          <a:ext cx="2733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Equation" r:id="rId5" imgW="1066800" imgH="190500" progId="Equation.DSMT4">
                  <p:embed/>
                </p:oleObj>
              </mc:Choice>
              <mc:Fallback>
                <p:oleObj name="Equation" r:id="rId5" imgW="1066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319588"/>
                        <a:ext cx="2733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79413" y="41910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G is the universal gravitational constant, and its value is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This constant is not given by the theory but must be measured by experiments.</a:t>
            </a:r>
          </a:p>
        </p:txBody>
      </p:sp>
      <p:sp>
        <p:nvSpPr>
          <p:cNvPr id="435210" name="AutoShape 10"/>
          <p:cNvSpPr>
            <a:spLocks noChangeArrowheads="1"/>
          </p:cNvSpPr>
          <p:nvPr/>
        </p:nvSpPr>
        <p:spPr bwMode="auto">
          <a:xfrm>
            <a:off x="4930775" y="32766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 Narrow" charset="0"/>
              </a:rPr>
              <a:t>With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</a:t>
            </a:r>
          </a:p>
        </p:txBody>
      </p:sp>
      <p:graphicFrame>
        <p:nvGraphicFramePr>
          <p:cNvPr id="435211" name="Object 4"/>
          <p:cNvGraphicFramePr>
            <a:graphicFrameLocks noChangeAspect="1"/>
          </p:cNvGraphicFramePr>
          <p:nvPr/>
        </p:nvGraphicFramePr>
        <p:xfrm>
          <a:off x="6400800" y="3476625"/>
          <a:ext cx="733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76625"/>
                        <a:ext cx="7334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6229350" y="4343400"/>
            <a:ext cx="685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435213" name="Object 5"/>
          <p:cNvGraphicFramePr>
            <a:graphicFrameLocks noChangeAspect="1"/>
          </p:cNvGraphicFramePr>
          <p:nvPr/>
        </p:nvGraphicFramePr>
        <p:xfrm>
          <a:off x="6983413" y="4275138"/>
          <a:ext cx="1474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75138"/>
                        <a:ext cx="1474787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form of forces is known as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the inverse-square law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because the magnitude of the force is inversely proportional to the square of the distances between the objects.</a:t>
            </a:r>
          </a:p>
        </p:txBody>
      </p:sp>
      <p:graphicFrame>
        <p:nvGraphicFramePr>
          <p:cNvPr id="435215" name="Object 6"/>
          <p:cNvGraphicFramePr>
            <a:graphicFrameLocks noChangeAspect="1"/>
          </p:cNvGraphicFramePr>
          <p:nvPr/>
        </p:nvGraphicFramePr>
        <p:xfrm>
          <a:off x="3733800" y="3641725"/>
          <a:ext cx="2889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41725"/>
                        <a:ext cx="2889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6" name="Object 7"/>
          <p:cNvGraphicFramePr>
            <a:graphicFrameLocks noChangeAspect="1"/>
          </p:cNvGraphicFramePr>
          <p:nvPr/>
        </p:nvGraphicFramePr>
        <p:xfrm>
          <a:off x="4038600" y="3370263"/>
          <a:ext cx="3603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70263"/>
                        <a:ext cx="3603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7" name="Object 8"/>
          <p:cNvGraphicFramePr>
            <a:graphicFrameLocks noChangeAspect="1"/>
          </p:cNvGraphicFramePr>
          <p:nvPr/>
        </p:nvGraphicFramePr>
        <p:xfrm>
          <a:off x="7459663" y="3276600"/>
          <a:ext cx="8461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276600"/>
                        <a:ext cx="846137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8" name="Object 9"/>
          <p:cNvGraphicFramePr>
            <a:graphicFrameLocks noChangeAspect="1"/>
          </p:cNvGraphicFramePr>
          <p:nvPr/>
        </p:nvGraphicFramePr>
        <p:xfrm>
          <a:off x="4341813" y="3352800"/>
          <a:ext cx="38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52800"/>
                        <a:ext cx="3857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65026"/>
              </p:ext>
            </p:extLst>
          </p:nvPr>
        </p:nvGraphicFramePr>
        <p:xfrm>
          <a:off x="4043363" y="3248025"/>
          <a:ext cx="7223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" name="Equation" r:id="rId19" imgW="381000" imgH="419100" progId="Equation.3">
                  <p:embed/>
                </p:oleObj>
              </mc:Choice>
              <mc:Fallback>
                <p:oleObj name="Equation" r:id="rId19" imgW="38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248025"/>
                        <a:ext cx="722312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42063"/>
              </p:ext>
            </p:extLst>
          </p:nvPr>
        </p:nvGraphicFramePr>
        <p:xfrm>
          <a:off x="4191000" y="3722688"/>
          <a:ext cx="3381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" name="Equation" r:id="rId21" imgW="177800" imgH="254000" progId="Equation.3">
                  <p:embed/>
                </p:oleObj>
              </mc:Choice>
              <mc:Fallback>
                <p:oleObj name="Equation" r:id="rId21" imgW="17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22688"/>
                        <a:ext cx="3381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1" name="Object 12"/>
          <p:cNvGraphicFramePr>
            <a:graphicFrameLocks noChangeAspect="1"/>
          </p:cNvGraphicFramePr>
          <p:nvPr/>
        </p:nvGraphicFramePr>
        <p:xfrm>
          <a:off x="7086600" y="3505200"/>
          <a:ext cx="366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Equation" r:id="rId23" imgW="164880" imgH="177480" progId="Equation.DSMT4">
                  <p:embed/>
                </p:oleObj>
              </mc:Choice>
              <mc:Fallback>
                <p:oleObj name="Equation" r:id="rId23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667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27931-A57B-A64A-9483-1842D7F3F6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2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39301" name="Object 3"/>
          <p:cNvGraphicFramePr>
            <a:graphicFrameLocks noChangeAspect="1"/>
          </p:cNvGraphicFramePr>
          <p:nvPr/>
        </p:nvGraphicFramePr>
        <p:xfrm>
          <a:off x="792163" y="3073400"/>
          <a:ext cx="808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7" name="Equation" r:id="rId4" imgW="279360" imgH="164880" progId="Equation.DSMT4">
                  <p:embed/>
                </p:oleObj>
              </mc:Choice>
              <mc:Fallback>
                <p:oleObj name="Equation" r:id="rId4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073400"/>
                        <a:ext cx="8080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9302" name="Picture 6" descr="afg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Gravitational Attraction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066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magnitude of the gravitational force that acts on each particle in the figure, assuming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=12kg,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=25kg, and r=1.2m?</a:t>
            </a:r>
          </a:p>
        </p:txBody>
      </p:sp>
      <p:graphicFrame>
        <p:nvGraphicFramePr>
          <p:cNvPr id="439305" name="Object 4"/>
          <p:cNvGraphicFramePr>
            <a:graphicFrameLocks noChangeAspect="1"/>
          </p:cNvGraphicFramePr>
          <p:nvPr/>
        </p:nvGraphicFramePr>
        <p:xfrm>
          <a:off x="969963" y="3810000"/>
          <a:ext cx="7564437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8" name="Equation" r:id="rId7" imgW="2616120" imgH="495000" progId="Equation.DSMT4">
                  <p:embed/>
                </p:oleObj>
              </mc:Choice>
              <mc:Fallback>
                <p:oleObj name="Equation" r:id="rId7" imgW="2616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810000"/>
                        <a:ext cx="7564437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5"/>
          <p:cNvGraphicFramePr>
            <a:graphicFrameLocks noChangeAspect="1"/>
          </p:cNvGraphicFramePr>
          <p:nvPr/>
        </p:nvGraphicFramePr>
        <p:xfrm>
          <a:off x="931863" y="5181600"/>
          <a:ext cx="2497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9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181600"/>
                        <a:ext cx="24971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6"/>
          <p:cNvGraphicFramePr>
            <a:graphicFrameLocks noChangeAspect="1"/>
          </p:cNvGraphicFramePr>
          <p:nvPr/>
        </p:nvGraphicFramePr>
        <p:xfrm>
          <a:off x="1655763" y="2819400"/>
          <a:ext cx="1468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0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819400"/>
                        <a:ext cx="1468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E5680F-9330-C047-B17B-BB3C78E8F09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34818" name="Rectangle 2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8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49" name="Picture 5" descr="afg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1388"/>
            <a:ext cx="73152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does the Moon orbit the Earth?</a:t>
            </a:r>
          </a:p>
        </p:txBody>
      </p:sp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012E79-7A09-3C4B-AED0-B5498C24E4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9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Force and Weight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33400" y="4159250"/>
            <a:ext cx="775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Since weight depends on the magnitude of gravitational acceleration, </a:t>
            </a:r>
            <a:r>
              <a:rPr lang="en-US" sz="2800" b="1">
                <a:solidFill>
                  <a:schemeClr val="accent2"/>
                </a:solidFill>
                <a:latin typeface="Monotype Corsiva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it varies depending on geographical location.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The attractive force exerted on an object by </a:t>
            </a:r>
            <a:r>
              <a:rPr lang="en-US" sz="2800" dirty="0" smtClean="0">
                <a:solidFill>
                  <a:srgbClr val="FF0000"/>
                </a:solidFill>
                <a:latin typeface="Monotype Corsiva" charset="0"/>
              </a:rPr>
              <a:t>another object </a:t>
            </a:r>
            <a:endParaRPr lang="en-US" sz="28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609600" y="976313"/>
            <a:ext cx="3140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Gravitational Force, </a:t>
            </a:r>
            <a:r>
              <a:rPr lang="en-US" sz="2800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sz="2800" b="1" baseline="-25000">
                <a:solidFill>
                  <a:srgbClr val="800000"/>
                </a:solidFill>
                <a:latin typeface="Monotype Corsiva" charset="0"/>
              </a:rPr>
              <a:t>g</a:t>
            </a:r>
            <a:endParaRPr lang="en-US" sz="28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4495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47415"/>
              </p:ext>
            </p:extLst>
          </p:nvPr>
        </p:nvGraphicFramePr>
        <p:xfrm>
          <a:off x="3429000" y="1870075"/>
          <a:ext cx="1754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7" name="Equation" r:id="rId3" imgW="711200" imgH="241300" progId="Equation.3">
                  <p:embed/>
                </p:oleObj>
              </mc:Choice>
              <mc:Fallback>
                <p:oleObj name="Equation" r:id="rId3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70075"/>
                        <a:ext cx="17541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533400" y="2803525"/>
            <a:ext cx="4700588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Weight of an object with mass M is</a:t>
            </a:r>
          </a:p>
        </p:txBody>
      </p:sp>
      <p:graphicFrame>
        <p:nvGraphicFramePr>
          <p:cNvPr id="449544" name="Object 3"/>
          <p:cNvGraphicFramePr>
            <a:graphicFrameLocks noChangeAspect="1"/>
          </p:cNvGraphicFramePr>
          <p:nvPr/>
        </p:nvGraphicFramePr>
        <p:xfrm>
          <a:off x="5410200" y="28749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8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749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By measuring the forces one can determine masses.  This is why you can measure mass using the spring scale.</a:t>
            </a:r>
          </a:p>
        </p:txBody>
      </p:sp>
      <p:graphicFrame>
        <p:nvGraphicFramePr>
          <p:cNvPr id="4495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63190"/>
              </p:ext>
            </p:extLst>
          </p:nvPr>
        </p:nvGraphicFramePr>
        <p:xfrm>
          <a:off x="5241925" y="1889125"/>
          <a:ext cx="6254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9" name="Equation" r:id="rId7" imgW="254000" imgH="266700" progId="Equation.3">
                  <p:embed/>
                </p:oleObj>
              </mc:Choice>
              <mc:Fallback>
                <p:oleObj name="Equation" r:id="rId7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889125"/>
                        <a:ext cx="6254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22875"/>
              </p:ext>
            </p:extLst>
          </p:nvPr>
        </p:nvGraphicFramePr>
        <p:xfrm>
          <a:off x="5967413" y="2692400"/>
          <a:ext cx="8016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0" name="Equation" r:id="rId9" imgW="406400" imgH="355600" progId="Equation.3">
                  <p:embed/>
                </p:oleObj>
              </mc:Choice>
              <mc:Fallback>
                <p:oleObj name="Equation" r:id="rId9" imgW="406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692400"/>
                        <a:ext cx="8016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5711"/>
              </p:ext>
            </p:extLst>
          </p:nvPr>
        </p:nvGraphicFramePr>
        <p:xfrm>
          <a:off x="6759575" y="2690813"/>
          <a:ext cx="9239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1" name="Equation" r:id="rId11" imgW="469900" imgH="355600" progId="Equation.3">
                  <p:embed/>
                </p:oleObj>
              </mc:Choice>
              <mc:Fallback>
                <p:oleObj name="Equation" r:id="rId11" imgW="469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90813"/>
                        <a:ext cx="9239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7"/>
          <p:cNvGraphicFramePr>
            <a:graphicFrameLocks noChangeAspect="1"/>
          </p:cNvGraphicFramePr>
          <p:nvPr/>
        </p:nvGraphicFramePr>
        <p:xfrm>
          <a:off x="7629525" y="2849563"/>
          <a:ext cx="523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2" name="Equation" r:id="rId13" imgW="266400" imgH="203040" progId="Equation.DSMT4">
                  <p:embed/>
                </p:oleObj>
              </mc:Choice>
              <mc:Fallback>
                <p:oleObj name="Equation" r:id="rId13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49563"/>
                        <a:ext cx="5238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34353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weight?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4343400" y="3546475"/>
            <a:ext cx="442913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N</a:t>
            </a:r>
          </a:p>
        </p:txBody>
      </p:sp>
      <p:sp>
        <p:nvSpPr>
          <p:cNvPr id="3688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C7FC29-0E18-234B-B3FC-303542AD91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0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graphicFrame>
        <p:nvGraphicFramePr>
          <p:cNvPr id="450566" name="Object 3"/>
          <p:cNvGraphicFramePr>
            <a:graphicFrameLocks noChangeAspect="1"/>
          </p:cNvGraphicFramePr>
          <p:nvPr/>
        </p:nvGraphicFramePr>
        <p:xfrm>
          <a:off x="914400" y="1414463"/>
          <a:ext cx="930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3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4463"/>
                        <a:ext cx="930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4"/>
          <p:cNvGraphicFramePr>
            <a:graphicFrameLocks noChangeAspect="1"/>
          </p:cNvGraphicFramePr>
          <p:nvPr/>
        </p:nvGraphicFramePr>
        <p:xfrm>
          <a:off x="914400" y="2438400"/>
          <a:ext cx="887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4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8874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8" name="Object 5"/>
          <p:cNvGraphicFramePr>
            <a:graphicFrameLocks noChangeAspect="1"/>
          </p:cNvGraphicFramePr>
          <p:nvPr/>
        </p:nvGraphicFramePr>
        <p:xfrm>
          <a:off x="914400" y="4802188"/>
          <a:ext cx="717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5" name="Equation" r:id="rId8" imgW="266400" imgH="164880" progId="Equation.DSMT4">
                  <p:embed/>
                </p:oleObj>
              </mc:Choice>
              <mc:Fallback>
                <p:oleObj name="Equation" r:id="rId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2188"/>
                        <a:ext cx="717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69" name="Picture 9" descr="afg0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89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Acceleration</a:t>
            </a:r>
          </a:p>
        </p:txBody>
      </p:sp>
      <p:graphicFrame>
        <p:nvGraphicFramePr>
          <p:cNvPr id="450571" name="Object 6"/>
          <p:cNvGraphicFramePr>
            <a:graphicFrameLocks noChangeAspect="1"/>
          </p:cNvGraphicFramePr>
          <p:nvPr/>
        </p:nvGraphicFramePr>
        <p:xfrm>
          <a:off x="1801813" y="10668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6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0668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2" name="Object 7"/>
          <p:cNvGraphicFramePr>
            <a:graphicFrameLocks noChangeAspect="1"/>
          </p:cNvGraphicFramePr>
          <p:nvPr/>
        </p:nvGraphicFramePr>
        <p:xfrm>
          <a:off x="1811338" y="2514600"/>
          <a:ext cx="7032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7" name="Equation" r:id="rId13" imgW="241200" imgH="164880" progId="Equation.DSMT4">
                  <p:embed/>
                </p:oleObj>
              </mc:Choice>
              <mc:Fallback>
                <p:oleObj name="Equation" r:id="rId1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2514600"/>
                        <a:ext cx="7032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3" name="Object 8"/>
          <p:cNvGraphicFramePr>
            <a:graphicFrameLocks noChangeAspect="1"/>
          </p:cNvGraphicFramePr>
          <p:nvPr/>
        </p:nvGraphicFramePr>
        <p:xfrm>
          <a:off x="2030413" y="32004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8"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2004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4" name="Object 9"/>
          <p:cNvGraphicFramePr>
            <a:graphicFrameLocks noChangeAspect="1"/>
          </p:cNvGraphicFramePr>
          <p:nvPr/>
        </p:nvGraphicFramePr>
        <p:xfrm>
          <a:off x="908050" y="3581400"/>
          <a:ext cx="1073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9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581400"/>
                        <a:ext cx="1073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5" name="Line 15"/>
          <p:cNvSpPr>
            <a:spLocks noChangeShapeType="1"/>
          </p:cNvSpPr>
          <p:nvPr/>
        </p:nvSpPr>
        <p:spPr bwMode="auto">
          <a:xfrm flipH="1">
            <a:off x="990600" y="34290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76" name="Line 16"/>
          <p:cNvSpPr>
            <a:spLocks noChangeShapeType="1"/>
          </p:cNvSpPr>
          <p:nvPr/>
        </p:nvSpPr>
        <p:spPr bwMode="auto">
          <a:xfrm flipH="1">
            <a:off x="3200400" y="32004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50577" name="Object 10"/>
          <p:cNvGraphicFramePr>
            <a:graphicFrameLocks noChangeAspect="1"/>
          </p:cNvGraphicFramePr>
          <p:nvPr/>
        </p:nvGraphicFramePr>
        <p:xfrm>
          <a:off x="1657350" y="4495800"/>
          <a:ext cx="11620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90" name="Equation" r:id="rId18" imgW="431640" imgH="393480" progId="Equation.DSMT4">
                  <p:embed/>
                </p:oleObj>
              </mc:Choice>
              <mc:Fallback>
                <p:oleObj name="Equation" r:id="rId1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495800"/>
                        <a:ext cx="11620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762000" y="5738813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g?</a:t>
            </a: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3733800" y="5715000"/>
            <a:ext cx="75406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m/s</a:t>
            </a:r>
            <a:r>
              <a:rPr lang="en-US" baseline="30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2971800" y="4570413"/>
            <a:ext cx="2514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Gravitational acceleration at distance r from the center of the earth!</a:t>
            </a:r>
          </a:p>
        </p:txBody>
      </p:sp>
      <p:sp>
        <p:nvSpPr>
          <p:cNvPr id="3790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39571-DFA1-E84E-AA2F-DB78C269B4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Gravitational force on the surface of the earth:</a:t>
            </a:r>
          </a:p>
        </p:txBody>
      </p:sp>
      <p:sp>
        <p:nvSpPr>
          <p:cNvPr id="399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Magnitude of the gravitational acceleration on the surface of the Earth</a:t>
            </a:r>
          </a:p>
        </p:txBody>
      </p:sp>
      <p:graphicFrame>
        <p:nvGraphicFramePr>
          <p:cNvPr id="447496" name="Object 3"/>
          <p:cNvGraphicFramePr>
            <a:graphicFrameLocks noChangeAspect="1"/>
          </p:cNvGraphicFramePr>
          <p:nvPr/>
        </p:nvGraphicFramePr>
        <p:xfrm>
          <a:off x="457200" y="3268663"/>
          <a:ext cx="873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8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8663"/>
                        <a:ext cx="8731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05928"/>
              </p:ext>
            </p:extLst>
          </p:nvPr>
        </p:nvGraphicFramePr>
        <p:xfrm>
          <a:off x="436563" y="3879850"/>
          <a:ext cx="86058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9" name="Equation" r:id="rId6" imgW="2628900" imgH="596900" progId="Equation.3">
                  <p:embed/>
                </p:oleObj>
              </mc:Choice>
              <mc:Fallback>
                <p:oleObj name="Equation" r:id="rId6" imgW="2628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879850"/>
                        <a:ext cx="86058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5"/>
          <p:cNvGraphicFramePr>
            <a:graphicFrameLocks noChangeAspect="1"/>
          </p:cNvGraphicFramePr>
          <p:nvPr/>
        </p:nvGraphicFramePr>
        <p:xfrm>
          <a:off x="504825" y="5334000"/>
          <a:ext cx="26193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0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334000"/>
                        <a:ext cx="26193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6"/>
          <p:cNvGraphicFramePr>
            <a:graphicFrameLocks noChangeAspect="1"/>
          </p:cNvGraphicFramePr>
          <p:nvPr/>
        </p:nvGraphicFramePr>
        <p:xfrm>
          <a:off x="4173538" y="1662113"/>
          <a:ext cx="10080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1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1662113"/>
                        <a:ext cx="10080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2" name="Object 7"/>
          <p:cNvGraphicFramePr>
            <a:graphicFrameLocks noChangeAspect="1"/>
          </p:cNvGraphicFramePr>
          <p:nvPr/>
        </p:nvGraphicFramePr>
        <p:xfrm>
          <a:off x="5181600" y="1390650"/>
          <a:ext cx="19764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2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90650"/>
                        <a:ext cx="19764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3" name="Object 8"/>
          <p:cNvGraphicFramePr>
            <a:graphicFrameLocks noChangeAspect="1"/>
          </p:cNvGraphicFramePr>
          <p:nvPr/>
        </p:nvGraphicFramePr>
        <p:xfrm>
          <a:off x="7086600" y="1427163"/>
          <a:ext cx="162718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3" name="Equation" r:id="rId14" imgW="533160" imgH="431640" progId="Equation.DSMT4">
                  <p:embed/>
                </p:oleObj>
              </mc:Choice>
              <mc:Fallback>
                <p:oleObj name="Equation" r:id="rId14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27163"/>
                        <a:ext cx="162718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4" name="Object 9"/>
          <p:cNvGraphicFramePr>
            <a:graphicFrameLocks noChangeAspect="1"/>
          </p:cNvGraphicFramePr>
          <p:nvPr/>
        </p:nvGraphicFramePr>
        <p:xfrm>
          <a:off x="4889500" y="2432050"/>
          <a:ext cx="1206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4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432050"/>
                        <a:ext cx="1206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5334000" y="23622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H="1">
            <a:off x="8229600" y="14478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47507" name="Object 10"/>
          <p:cNvGraphicFramePr>
            <a:graphicFrameLocks noChangeAspect="1"/>
          </p:cNvGraphicFramePr>
          <p:nvPr/>
        </p:nvGraphicFramePr>
        <p:xfrm>
          <a:off x="1295400" y="2854325"/>
          <a:ext cx="14128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5" name="Equation" r:id="rId18" imgW="431640" imgH="431640" progId="Equation.DSMT4">
                  <p:embed/>
                </p:oleObj>
              </mc:Choice>
              <mc:Fallback>
                <p:oleObj name="Equation" r:id="rId18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54325"/>
                        <a:ext cx="141287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63009"/>
              </p:ext>
            </p:extLst>
          </p:nvPr>
        </p:nvGraphicFramePr>
        <p:xfrm>
          <a:off x="3144838" y="3076575"/>
          <a:ext cx="45100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6" name="Equation" r:id="rId20" imgW="2489200" imgH="495300" progId="Equation.DSMT4">
                  <p:embed/>
                </p:oleObj>
              </mc:Choice>
              <mc:Fallback>
                <p:oleObj name="Equation" r:id="rId20" imgW="2489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076575"/>
                        <a:ext cx="4510087" cy="898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C43E40-C1B7-4A4E-A604-76D979DDF29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23, 2014</a:t>
            </a:r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429000" y="2819400"/>
            <a:ext cx="16002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Universal Gravitation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793750"/>
            <a:ext cx="86868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Using the fact that g=9.80m/s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on the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Earth’s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surface, find the average density of the Earth.</a:t>
            </a: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4498975" y="2041525"/>
          <a:ext cx="454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6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041525"/>
                        <a:ext cx="454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gravitational acceleration is </a:t>
            </a:r>
          </a:p>
        </p:txBody>
      </p:sp>
      <p:graphicFrame>
        <p:nvGraphicFramePr>
          <p:cNvPr id="77831" name="Object 3"/>
          <p:cNvGraphicFramePr>
            <a:graphicFrameLocks noChangeAspect="1"/>
          </p:cNvGraphicFramePr>
          <p:nvPr/>
        </p:nvGraphicFramePr>
        <p:xfrm>
          <a:off x="3505200" y="3048000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7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8032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384175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Therefore the density of the Earth is  </a:t>
            </a:r>
          </a:p>
        </p:txBody>
      </p:sp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2514600" y="4222750"/>
          <a:ext cx="43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8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22750"/>
                        <a:ext cx="4349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4945063" y="1854200"/>
          <a:ext cx="13033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9" name="Equation" r:id="rId9" imgW="545760" imgH="444240" progId="Equation.3">
                  <p:embed/>
                </p:oleObj>
              </mc:Choice>
              <mc:Fallback>
                <p:oleObj name="Equation" r:id="rId9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854200"/>
                        <a:ext cx="13033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6280150" y="1905000"/>
          <a:ext cx="2482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0" name="Equation" r:id="rId11" imgW="1104840" imgH="444240" progId="Equation.3">
                  <p:embed/>
                </p:oleObj>
              </mc:Choice>
              <mc:Fallback>
                <p:oleObj name="Equation" r:id="rId1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905000"/>
                        <a:ext cx="2482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957513" y="4071938"/>
          <a:ext cx="777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1" name="Equation" r:id="rId13" imgW="419040" imgH="431640" progId="Equation.3">
                  <p:embed/>
                </p:oleObj>
              </mc:Choice>
              <mc:Fallback>
                <p:oleObj name="Equation" r:id="rId13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071938"/>
                        <a:ext cx="777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3743325" y="3771900"/>
          <a:ext cx="11795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2" name="Equation" r:id="rId15" imgW="634680" imgH="787320" progId="Equation.3">
                  <p:embed/>
                </p:oleObj>
              </mc:Choice>
              <mc:Fallback>
                <p:oleObj name="Equation" r:id="rId15" imgW="634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771900"/>
                        <a:ext cx="11795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/>
        </p:nvGraphicFramePr>
        <p:xfrm>
          <a:off x="4930775" y="4073525"/>
          <a:ext cx="1155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3" name="Equation" r:id="rId17" imgW="622080" imgH="431640" progId="Equation.3">
                  <p:embed/>
                </p:oleObj>
              </mc:Choice>
              <mc:Fallback>
                <p:oleObj name="Equation" r:id="rId17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073525"/>
                        <a:ext cx="1155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0"/>
          <p:cNvGraphicFramePr>
            <a:graphicFrameLocks noChangeAspect="1"/>
          </p:cNvGraphicFramePr>
          <p:nvPr/>
        </p:nvGraphicFramePr>
        <p:xfrm>
          <a:off x="2568575" y="51816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4" name="Equation" r:id="rId19" imgW="2997000" imgH="393480" progId="Equation.3">
                  <p:embed/>
                </p:oleObj>
              </mc:Choice>
              <mc:Fallback>
                <p:oleObj name="Equation" r:id="rId19" imgW="299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181600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990600" y="28194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Solving for M</a:t>
            </a:r>
            <a:r>
              <a:rPr lang="en-US" b="1" baseline="-25000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778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72834"/>
              </p:ext>
            </p:extLst>
          </p:nvPr>
        </p:nvGraphicFramePr>
        <p:xfrm>
          <a:off x="4251325" y="2819400"/>
          <a:ext cx="777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5" name="Equation" r:id="rId21" imgW="380880" imgH="419040" progId="Equation.DSMT4">
                  <p:embed/>
                </p:oleObj>
              </mc:Choice>
              <mc:Fallback>
                <p:oleObj name="Equation" r:id="rId21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819400"/>
                        <a:ext cx="777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12"/>
          <p:cNvGraphicFramePr>
            <a:graphicFrameLocks noChangeAspect="1"/>
          </p:cNvGraphicFramePr>
          <p:nvPr/>
        </p:nvGraphicFramePr>
        <p:xfrm>
          <a:off x="373063" y="1992313"/>
          <a:ext cx="450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6" name="Equation" r:id="rId23" imgW="190440" imgH="241200" progId="Equation.3">
                  <p:embed/>
                </p:oleObj>
              </mc:Choice>
              <mc:Fallback>
                <p:oleObj name="Equation" r:id="rId2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92313"/>
                        <a:ext cx="450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13"/>
          <p:cNvGraphicFramePr>
            <a:graphicFrameLocks noChangeAspect="1"/>
          </p:cNvGraphicFramePr>
          <p:nvPr/>
        </p:nvGraphicFramePr>
        <p:xfrm>
          <a:off x="788988" y="1905000"/>
          <a:ext cx="1101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7" name="Equation" r:id="rId25" imgW="647640" imgH="431640" progId="Equation.3">
                  <p:embed/>
                </p:oleObj>
              </mc:Choice>
              <mc:Fallback>
                <p:oleObj name="Equation" r:id="rId25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905000"/>
                        <a:ext cx="1101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14"/>
          <p:cNvGraphicFramePr>
            <a:graphicFrameLocks noChangeAspect="1"/>
          </p:cNvGraphicFramePr>
          <p:nvPr/>
        </p:nvGraphicFramePr>
        <p:xfrm>
          <a:off x="2043113" y="2128838"/>
          <a:ext cx="6238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8" name="Equation" r:id="rId27" imgW="368280" imgH="164880" progId="Equation.DSMT4">
                  <p:embed/>
                </p:oleObj>
              </mc:Choice>
              <mc:Fallback>
                <p:oleObj name="Equation" r:id="rId27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128838"/>
                        <a:ext cx="62388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819400" y="19812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Solving for g</a:t>
            </a:r>
            <a:endParaRPr lang="en-US" sz="1600" b="1" baseline="-25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200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F09E7A-C535-3544-918A-920CE79E28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4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18548</TotalTime>
  <Words>965</Words>
  <Application>Microsoft Macintosh PowerPoint</Application>
  <PresentationFormat>On-screen Show (4:3)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1441 – Section 001 Lecture #11</vt:lpstr>
      <vt:lpstr>Announcements</vt:lpstr>
      <vt:lpstr>Newton’s Law of Universal Gravitation</vt:lpstr>
      <vt:lpstr>Ex. Gravitational Attraction</vt:lpstr>
      <vt:lpstr>Why does the Moon orbit the Earth?</vt:lpstr>
      <vt:lpstr>Gravitational Force and Weight</vt:lpstr>
      <vt:lpstr>Gravitational Acceleration</vt:lpstr>
      <vt:lpstr>Magnitude of the gravitational acceleration on the surface of the Earth</vt:lpstr>
      <vt:lpstr>Example for Universal Gravitation</vt:lpstr>
      <vt:lpstr>Satellite in Circular Orbits</vt:lpstr>
      <vt:lpstr>Ex.  Orbital Speed of the Hubble Space Telescope</vt:lpstr>
      <vt:lpstr>Period of a Satellite in an Orbit</vt:lpstr>
      <vt:lpstr>Geo-synchronous Satellites</vt:lpstr>
      <vt:lpstr>Ex. Apparent Weightlessness and Free Fall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521</cp:revision>
  <dcterms:created xsi:type="dcterms:W3CDTF">2012-06-05T17:02:23Z</dcterms:created>
  <dcterms:modified xsi:type="dcterms:W3CDTF">2014-06-23T19:50:26Z</dcterms:modified>
</cp:coreProperties>
</file>