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2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3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notesSlides/notesSlide4.xml" ContentType="application/vnd.openxmlformats-officedocument.presentationml.notesSlide+xml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notesSlides/notesSlide5.xml" ContentType="application/vnd.openxmlformats-officedocument.presentationml.notesSlide+xml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notesSlides/notesSlide6.xml" ContentType="application/vnd.openxmlformats-officedocument.presentationml.notesSlide+xml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28" r:id="rId3"/>
    <p:sldId id="643" r:id="rId4"/>
    <p:sldId id="644" r:id="rId5"/>
    <p:sldId id="645" r:id="rId6"/>
    <p:sldId id="646" r:id="rId7"/>
    <p:sldId id="647" r:id="rId8"/>
    <p:sldId id="648" r:id="rId9"/>
    <p:sldId id="649" r:id="rId10"/>
    <p:sldId id="650" r:id="rId11"/>
    <p:sldId id="653" r:id="rId12"/>
    <p:sldId id="654" r:id="rId13"/>
    <p:sldId id="655" r:id="rId14"/>
    <p:sldId id="656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wmf"/><Relationship Id="rId5" Type="http://schemas.openxmlformats.org/officeDocument/2006/relationships/image" Target="../media/image6.emf"/><Relationship Id="rId6" Type="http://schemas.openxmlformats.org/officeDocument/2006/relationships/image" Target="../media/image7.wmf"/><Relationship Id="rId7" Type="http://schemas.openxmlformats.org/officeDocument/2006/relationships/image" Target="../media/image8.e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4" Type="http://schemas.openxmlformats.org/officeDocument/2006/relationships/image" Target="../media/image125.emf"/><Relationship Id="rId5" Type="http://schemas.openxmlformats.org/officeDocument/2006/relationships/image" Target="../media/image126.emf"/><Relationship Id="rId1" Type="http://schemas.openxmlformats.org/officeDocument/2006/relationships/image" Target="../media/image122.emf"/><Relationship Id="rId2" Type="http://schemas.openxmlformats.org/officeDocument/2006/relationships/image" Target="../media/image1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9" Type="http://schemas.openxmlformats.org/officeDocument/2006/relationships/image" Target="../media/image20.wmf"/><Relationship Id="rId10" Type="http://schemas.openxmlformats.org/officeDocument/2006/relationships/image" Target="../media/image21.e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32.wmf"/><Relationship Id="rId20" Type="http://schemas.openxmlformats.org/officeDocument/2006/relationships/image" Target="../media/image43.wmf"/><Relationship Id="rId21" Type="http://schemas.openxmlformats.org/officeDocument/2006/relationships/image" Target="../media/image44.emf"/><Relationship Id="rId10" Type="http://schemas.openxmlformats.org/officeDocument/2006/relationships/image" Target="../media/image33.emf"/><Relationship Id="rId11" Type="http://schemas.openxmlformats.org/officeDocument/2006/relationships/image" Target="../media/image34.emf"/><Relationship Id="rId12" Type="http://schemas.openxmlformats.org/officeDocument/2006/relationships/image" Target="../media/image35.emf"/><Relationship Id="rId13" Type="http://schemas.openxmlformats.org/officeDocument/2006/relationships/image" Target="../media/image36.emf"/><Relationship Id="rId14" Type="http://schemas.openxmlformats.org/officeDocument/2006/relationships/image" Target="../media/image37.emf"/><Relationship Id="rId15" Type="http://schemas.openxmlformats.org/officeDocument/2006/relationships/image" Target="../media/image38.wmf"/><Relationship Id="rId16" Type="http://schemas.openxmlformats.org/officeDocument/2006/relationships/image" Target="../media/image39.wmf"/><Relationship Id="rId17" Type="http://schemas.openxmlformats.org/officeDocument/2006/relationships/image" Target="../media/image40.wmf"/><Relationship Id="rId18" Type="http://schemas.openxmlformats.org/officeDocument/2006/relationships/image" Target="../media/image41.wmf"/><Relationship Id="rId19" Type="http://schemas.openxmlformats.org/officeDocument/2006/relationships/image" Target="../media/image42.wmf"/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wmf"/><Relationship Id="rId8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emf"/><Relationship Id="rId12" Type="http://schemas.openxmlformats.org/officeDocument/2006/relationships/image" Target="../media/image56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0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image" Target="../media/image57.wmf"/><Relationship Id="rId2" Type="http://schemas.openxmlformats.org/officeDocument/2006/relationships/image" Target="../media/image58.e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69.emf"/><Relationship Id="rId20" Type="http://schemas.openxmlformats.org/officeDocument/2006/relationships/image" Target="../media/image80.emf"/><Relationship Id="rId21" Type="http://schemas.openxmlformats.org/officeDocument/2006/relationships/image" Target="../media/image81.emf"/><Relationship Id="rId22" Type="http://schemas.openxmlformats.org/officeDocument/2006/relationships/image" Target="../media/image82.emf"/><Relationship Id="rId23" Type="http://schemas.openxmlformats.org/officeDocument/2006/relationships/image" Target="../media/image83.emf"/><Relationship Id="rId24" Type="http://schemas.openxmlformats.org/officeDocument/2006/relationships/image" Target="../media/image84.emf"/><Relationship Id="rId25" Type="http://schemas.openxmlformats.org/officeDocument/2006/relationships/image" Target="../media/image85.emf"/><Relationship Id="rId26" Type="http://schemas.openxmlformats.org/officeDocument/2006/relationships/image" Target="../media/image86.emf"/><Relationship Id="rId27" Type="http://schemas.openxmlformats.org/officeDocument/2006/relationships/image" Target="../media/image87.emf"/><Relationship Id="rId28" Type="http://schemas.openxmlformats.org/officeDocument/2006/relationships/image" Target="../media/image88.emf"/><Relationship Id="rId10" Type="http://schemas.openxmlformats.org/officeDocument/2006/relationships/image" Target="../media/image70.emf"/><Relationship Id="rId11" Type="http://schemas.openxmlformats.org/officeDocument/2006/relationships/image" Target="../media/image71.emf"/><Relationship Id="rId12" Type="http://schemas.openxmlformats.org/officeDocument/2006/relationships/image" Target="../media/image72.emf"/><Relationship Id="rId13" Type="http://schemas.openxmlformats.org/officeDocument/2006/relationships/image" Target="../media/image73.emf"/><Relationship Id="rId14" Type="http://schemas.openxmlformats.org/officeDocument/2006/relationships/image" Target="../media/image74.emf"/><Relationship Id="rId15" Type="http://schemas.openxmlformats.org/officeDocument/2006/relationships/image" Target="../media/image75.emf"/><Relationship Id="rId16" Type="http://schemas.openxmlformats.org/officeDocument/2006/relationships/image" Target="../media/image76.emf"/><Relationship Id="rId17" Type="http://schemas.openxmlformats.org/officeDocument/2006/relationships/image" Target="../media/image77.emf"/><Relationship Id="rId18" Type="http://schemas.openxmlformats.org/officeDocument/2006/relationships/image" Target="../media/image78.emf"/><Relationship Id="rId19" Type="http://schemas.openxmlformats.org/officeDocument/2006/relationships/image" Target="../media/image79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6" Type="http://schemas.openxmlformats.org/officeDocument/2006/relationships/image" Target="../media/image66.emf"/><Relationship Id="rId7" Type="http://schemas.openxmlformats.org/officeDocument/2006/relationships/image" Target="../media/image67.emf"/><Relationship Id="rId8" Type="http://schemas.openxmlformats.org/officeDocument/2006/relationships/image" Target="../media/image6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4" Type="http://schemas.openxmlformats.org/officeDocument/2006/relationships/image" Target="../media/image93.wmf"/><Relationship Id="rId5" Type="http://schemas.openxmlformats.org/officeDocument/2006/relationships/image" Target="../media/image94.wmf"/><Relationship Id="rId6" Type="http://schemas.openxmlformats.org/officeDocument/2006/relationships/image" Target="../media/image95.emf"/><Relationship Id="rId7" Type="http://schemas.openxmlformats.org/officeDocument/2006/relationships/image" Target="../media/image96.wmf"/><Relationship Id="rId8" Type="http://schemas.openxmlformats.org/officeDocument/2006/relationships/image" Target="../media/image97.wmf"/><Relationship Id="rId9" Type="http://schemas.openxmlformats.org/officeDocument/2006/relationships/image" Target="../media/image98.emf"/><Relationship Id="rId1" Type="http://schemas.openxmlformats.org/officeDocument/2006/relationships/image" Target="../media/image90.wmf"/><Relationship Id="rId2" Type="http://schemas.openxmlformats.org/officeDocument/2006/relationships/image" Target="../media/image91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0.wmf"/><Relationship Id="rId12" Type="http://schemas.openxmlformats.org/officeDocument/2006/relationships/image" Target="../media/image111.wmf"/><Relationship Id="rId13" Type="http://schemas.openxmlformats.org/officeDocument/2006/relationships/image" Target="../media/image112.wmf"/><Relationship Id="rId14" Type="http://schemas.openxmlformats.org/officeDocument/2006/relationships/image" Target="../media/image113.emf"/><Relationship Id="rId15" Type="http://schemas.openxmlformats.org/officeDocument/2006/relationships/image" Target="../media/image114.wmf"/><Relationship Id="rId16" Type="http://schemas.openxmlformats.org/officeDocument/2006/relationships/image" Target="../media/image115.wmf"/><Relationship Id="rId17" Type="http://schemas.openxmlformats.org/officeDocument/2006/relationships/image" Target="../media/image116.wmf"/><Relationship Id="rId18" Type="http://schemas.openxmlformats.org/officeDocument/2006/relationships/image" Target="../media/image117.wmf"/><Relationship Id="rId1" Type="http://schemas.openxmlformats.org/officeDocument/2006/relationships/image" Target="../media/image100.wmf"/><Relationship Id="rId2" Type="http://schemas.openxmlformats.org/officeDocument/2006/relationships/image" Target="../media/image101.wmf"/><Relationship Id="rId3" Type="http://schemas.openxmlformats.org/officeDocument/2006/relationships/image" Target="../media/image102.wmf"/><Relationship Id="rId4" Type="http://schemas.openxmlformats.org/officeDocument/2006/relationships/image" Target="../media/image103.wmf"/><Relationship Id="rId5" Type="http://schemas.openxmlformats.org/officeDocument/2006/relationships/image" Target="../media/image104.wmf"/><Relationship Id="rId6" Type="http://schemas.openxmlformats.org/officeDocument/2006/relationships/image" Target="../media/image105.wmf"/><Relationship Id="rId7" Type="http://schemas.openxmlformats.org/officeDocument/2006/relationships/image" Target="../media/image106.wmf"/><Relationship Id="rId8" Type="http://schemas.openxmlformats.org/officeDocument/2006/relationships/image" Target="../media/image107.wmf"/><Relationship Id="rId9" Type="http://schemas.openxmlformats.org/officeDocument/2006/relationships/image" Target="../media/image108.wmf"/><Relationship Id="rId10" Type="http://schemas.openxmlformats.org/officeDocument/2006/relationships/image" Target="../media/image10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Relationship Id="rId2" Type="http://schemas.openxmlformats.org/officeDocument/2006/relationships/image" Target="../media/image119.emf"/><Relationship Id="rId3" Type="http://schemas.openxmlformats.org/officeDocument/2006/relationships/image" Target="../media/image1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4C9E69-10CE-9341-A958-2F31CAD4A39A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A9D86F-60B0-4D40-A84D-13CB5A5669B1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87F4E6-2D31-F441-BA56-C921EBD6B16F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53EC64-8C69-8D42-8C0A-172AF41FB6C5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69667E9-551D-E74B-8B81-F28086A2BAFC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6BC1FE6-CD62-A248-9679-026D68513DD8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A14087-52A2-F647-B50E-9140190A9A16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2.wmf"/><Relationship Id="rId20" Type="http://schemas.openxmlformats.org/officeDocument/2006/relationships/oleObject" Target="../embeddings/oleObject94.bin"/><Relationship Id="rId21" Type="http://schemas.openxmlformats.org/officeDocument/2006/relationships/image" Target="../media/image97.wmf"/><Relationship Id="rId22" Type="http://schemas.openxmlformats.org/officeDocument/2006/relationships/oleObject" Target="../embeddings/oleObject95.bin"/><Relationship Id="rId23" Type="http://schemas.openxmlformats.org/officeDocument/2006/relationships/image" Target="../media/image98.emf"/><Relationship Id="rId10" Type="http://schemas.openxmlformats.org/officeDocument/2006/relationships/image" Target="../media/image99.jpeg"/><Relationship Id="rId11" Type="http://schemas.openxmlformats.org/officeDocument/2006/relationships/oleObject" Target="../embeddings/oleObject89.bin"/><Relationship Id="rId12" Type="http://schemas.openxmlformats.org/officeDocument/2006/relationships/image" Target="../media/image93.wmf"/><Relationship Id="rId13" Type="http://schemas.openxmlformats.org/officeDocument/2006/relationships/oleObject" Target="../embeddings/oleObject90.bin"/><Relationship Id="rId14" Type="http://schemas.openxmlformats.org/officeDocument/2006/relationships/image" Target="../media/image94.wmf"/><Relationship Id="rId15" Type="http://schemas.openxmlformats.org/officeDocument/2006/relationships/oleObject" Target="../embeddings/oleObject91.bin"/><Relationship Id="rId16" Type="http://schemas.openxmlformats.org/officeDocument/2006/relationships/image" Target="../media/image95.emf"/><Relationship Id="rId17" Type="http://schemas.openxmlformats.org/officeDocument/2006/relationships/oleObject" Target="../embeddings/oleObject92.bin"/><Relationship Id="rId18" Type="http://schemas.openxmlformats.org/officeDocument/2006/relationships/oleObject" Target="../embeddings/oleObject93.bin"/><Relationship Id="rId19" Type="http://schemas.openxmlformats.org/officeDocument/2006/relationships/image" Target="../media/image9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86.bin"/><Relationship Id="rId5" Type="http://schemas.openxmlformats.org/officeDocument/2006/relationships/image" Target="../media/image90.wmf"/><Relationship Id="rId6" Type="http://schemas.openxmlformats.org/officeDocument/2006/relationships/oleObject" Target="../embeddings/oleObject87.bin"/><Relationship Id="rId7" Type="http://schemas.openxmlformats.org/officeDocument/2006/relationships/image" Target="../media/image91.wmf"/><Relationship Id="rId8" Type="http://schemas.openxmlformats.org/officeDocument/2006/relationships/oleObject" Target="../embeddings/oleObject88.bin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8.wmf"/><Relationship Id="rId21" Type="http://schemas.openxmlformats.org/officeDocument/2006/relationships/oleObject" Target="../embeddings/oleObject105.bin"/><Relationship Id="rId22" Type="http://schemas.openxmlformats.org/officeDocument/2006/relationships/image" Target="../media/image109.wmf"/><Relationship Id="rId23" Type="http://schemas.openxmlformats.org/officeDocument/2006/relationships/oleObject" Target="../embeddings/oleObject106.bin"/><Relationship Id="rId24" Type="http://schemas.openxmlformats.org/officeDocument/2006/relationships/image" Target="../media/image110.wmf"/><Relationship Id="rId25" Type="http://schemas.openxmlformats.org/officeDocument/2006/relationships/oleObject" Target="../embeddings/oleObject107.bin"/><Relationship Id="rId26" Type="http://schemas.openxmlformats.org/officeDocument/2006/relationships/image" Target="../media/image111.wmf"/><Relationship Id="rId27" Type="http://schemas.openxmlformats.org/officeDocument/2006/relationships/oleObject" Target="../embeddings/oleObject108.bin"/><Relationship Id="rId28" Type="http://schemas.openxmlformats.org/officeDocument/2006/relationships/image" Target="../media/image112.wmf"/><Relationship Id="rId29" Type="http://schemas.openxmlformats.org/officeDocument/2006/relationships/oleObject" Target="../embeddings/oleObject10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6.bin"/><Relationship Id="rId4" Type="http://schemas.openxmlformats.org/officeDocument/2006/relationships/image" Target="../media/image100.wmf"/><Relationship Id="rId5" Type="http://schemas.openxmlformats.org/officeDocument/2006/relationships/oleObject" Target="../embeddings/oleObject97.bin"/><Relationship Id="rId30" Type="http://schemas.openxmlformats.org/officeDocument/2006/relationships/image" Target="../media/image113.emf"/><Relationship Id="rId31" Type="http://schemas.openxmlformats.org/officeDocument/2006/relationships/oleObject" Target="../embeddings/oleObject110.bin"/><Relationship Id="rId32" Type="http://schemas.openxmlformats.org/officeDocument/2006/relationships/image" Target="../media/image114.wmf"/><Relationship Id="rId9" Type="http://schemas.openxmlformats.org/officeDocument/2006/relationships/oleObject" Target="../embeddings/oleObject99.bin"/><Relationship Id="rId6" Type="http://schemas.openxmlformats.org/officeDocument/2006/relationships/image" Target="../media/image101.wmf"/><Relationship Id="rId7" Type="http://schemas.openxmlformats.org/officeDocument/2006/relationships/oleObject" Target="../embeddings/oleObject98.bin"/><Relationship Id="rId8" Type="http://schemas.openxmlformats.org/officeDocument/2006/relationships/image" Target="../media/image102.wmf"/><Relationship Id="rId33" Type="http://schemas.openxmlformats.org/officeDocument/2006/relationships/oleObject" Target="../embeddings/oleObject111.bin"/><Relationship Id="rId34" Type="http://schemas.openxmlformats.org/officeDocument/2006/relationships/image" Target="../media/image115.wmf"/><Relationship Id="rId35" Type="http://schemas.openxmlformats.org/officeDocument/2006/relationships/oleObject" Target="../embeddings/oleObject112.bin"/><Relationship Id="rId36" Type="http://schemas.openxmlformats.org/officeDocument/2006/relationships/image" Target="../media/image116.wmf"/><Relationship Id="rId10" Type="http://schemas.openxmlformats.org/officeDocument/2006/relationships/image" Target="../media/image103.wmf"/><Relationship Id="rId11" Type="http://schemas.openxmlformats.org/officeDocument/2006/relationships/oleObject" Target="../embeddings/oleObject100.bin"/><Relationship Id="rId12" Type="http://schemas.openxmlformats.org/officeDocument/2006/relationships/image" Target="../media/image104.wmf"/><Relationship Id="rId13" Type="http://schemas.openxmlformats.org/officeDocument/2006/relationships/oleObject" Target="../embeddings/oleObject101.bin"/><Relationship Id="rId14" Type="http://schemas.openxmlformats.org/officeDocument/2006/relationships/image" Target="../media/image105.wmf"/><Relationship Id="rId15" Type="http://schemas.openxmlformats.org/officeDocument/2006/relationships/oleObject" Target="../embeddings/oleObject102.bin"/><Relationship Id="rId16" Type="http://schemas.openxmlformats.org/officeDocument/2006/relationships/image" Target="../media/image106.wmf"/><Relationship Id="rId17" Type="http://schemas.openxmlformats.org/officeDocument/2006/relationships/oleObject" Target="../embeddings/oleObject103.bin"/><Relationship Id="rId18" Type="http://schemas.openxmlformats.org/officeDocument/2006/relationships/image" Target="../media/image107.wmf"/><Relationship Id="rId19" Type="http://schemas.openxmlformats.org/officeDocument/2006/relationships/oleObject" Target="../embeddings/oleObject104.bin"/><Relationship Id="rId37" Type="http://schemas.openxmlformats.org/officeDocument/2006/relationships/oleObject" Target="../embeddings/oleObject113.bin"/><Relationship Id="rId38" Type="http://schemas.openxmlformats.org/officeDocument/2006/relationships/image" Target="../media/image1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14.bin"/><Relationship Id="rId5" Type="http://schemas.openxmlformats.org/officeDocument/2006/relationships/image" Target="../media/image118.wmf"/><Relationship Id="rId6" Type="http://schemas.openxmlformats.org/officeDocument/2006/relationships/image" Target="../media/image121.jpeg"/><Relationship Id="rId7" Type="http://schemas.openxmlformats.org/officeDocument/2006/relationships/oleObject" Target="../embeddings/oleObject115.bin"/><Relationship Id="rId8" Type="http://schemas.openxmlformats.org/officeDocument/2006/relationships/image" Target="../media/image119.emf"/><Relationship Id="rId9" Type="http://schemas.openxmlformats.org/officeDocument/2006/relationships/oleObject" Target="../embeddings/oleObject116.bin"/><Relationship Id="rId10" Type="http://schemas.openxmlformats.org/officeDocument/2006/relationships/image" Target="../media/image1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0.bin"/><Relationship Id="rId12" Type="http://schemas.openxmlformats.org/officeDocument/2006/relationships/image" Target="../media/image125.emf"/><Relationship Id="rId13" Type="http://schemas.openxmlformats.org/officeDocument/2006/relationships/oleObject" Target="../embeddings/oleObject121.bin"/><Relationship Id="rId14" Type="http://schemas.openxmlformats.org/officeDocument/2006/relationships/image" Target="../media/image12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7.jpeg"/><Relationship Id="rId5" Type="http://schemas.openxmlformats.org/officeDocument/2006/relationships/oleObject" Target="../embeddings/oleObject117.bin"/><Relationship Id="rId6" Type="http://schemas.openxmlformats.org/officeDocument/2006/relationships/image" Target="../media/image122.emf"/><Relationship Id="rId7" Type="http://schemas.openxmlformats.org/officeDocument/2006/relationships/oleObject" Target="../embeddings/oleObject118.bin"/><Relationship Id="rId8" Type="http://schemas.openxmlformats.org/officeDocument/2006/relationships/image" Target="../media/image123.emf"/><Relationship Id="rId9" Type="http://schemas.openxmlformats.org/officeDocument/2006/relationships/oleObject" Target="../embeddings/oleObject119.bin"/><Relationship Id="rId10" Type="http://schemas.openxmlformats.org/officeDocument/2006/relationships/image" Target="../media/image1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w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image" Target="../media/image19.wmf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20.wmf"/><Relationship Id="rId23" Type="http://schemas.openxmlformats.org/officeDocument/2006/relationships/image" Target="../media/image23.jpeg"/><Relationship Id="rId24" Type="http://schemas.openxmlformats.org/officeDocument/2006/relationships/oleObject" Target="../embeddings/oleObject19.bin"/><Relationship Id="rId25" Type="http://schemas.openxmlformats.org/officeDocument/2006/relationships/image" Target="../media/image21.emf"/><Relationship Id="rId10" Type="http://schemas.openxmlformats.org/officeDocument/2006/relationships/image" Target="../media/image14.e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6.w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17.w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18.wmf"/><Relationship Id="rId19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3.wmf"/><Relationship Id="rId8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2.wmf"/><Relationship Id="rId21" Type="http://schemas.openxmlformats.org/officeDocument/2006/relationships/oleObject" Target="../embeddings/oleObject29.bin"/><Relationship Id="rId22" Type="http://schemas.openxmlformats.org/officeDocument/2006/relationships/image" Target="../media/image33.emf"/><Relationship Id="rId23" Type="http://schemas.openxmlformats.org/officeDocument/2006/relationships/oleObject" Target="../embeddings/oleObject30.bin"/><Relationship Id="rId24" Type="http://schemas.openxmlformats.org/officeDocument/2006/relationships/image" Target="../media/image34.emf"/><Relationship Id="rId25" Type="http://schemas.openxmlformats.org/officeDocument/2006/relationships/oleObject" Target="../embeddings/oleObject31.bin"/><Relationship Id="rId26" Type="http://schemas.openxmlformats.org/officeDocument/2006/relationships/image" Target="../media/image35.emf"/><Relationship Id="rId27" Type="http://schemas.openxmlformats.org/officeDocument/2006/relationships/oleObject" Target="../embeddings/oleObject32.bin"/><Relationship Id="rId28" Type="http://schemas.openxmlformats.org/officeDocument/2006/relationships/image" Target="../media/image36.e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30" Type="http://schemas.openxmlformats.org/officeDocument/2006/relationships/image" Target="../media/image37.emf"/><Relationship Id="rId31" Type="http://schemas.openxmlformats.org/officeDocument/2006/relationships/oleObject" Target="../embeddings/oleObject34.bin"/><Relationship Id="rId32" Type="http://schemas.openxmlformats.org/officeDocument/2006/relationships/image" Target="../media/image38.wmf"/><Relationship Id="rId9" Type="http://schemas.openxmlformats.org/officeDocument/2006/relationships/oleObject" Target="../embeddings/oleObject23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6.emf"/><Relationship Id="rId33" Type="http://schemas.openxmlformats.org/officeDocument/2006/relationships/oleObject" Target="../embeddings/oleObject35.bin"/><Relationship Id="rId34" Type="http://schemas.openxmlformats.org/officeDocument/2006/relationships/image" Target="../media/image39.wmf"/><Relationship Id="rId35" Type="http://schemas.openxmlformats.org/officeDocument/2006/relationships/oleObject" Target="../embeddings/oleObject36.bin"/><Relationship Id="rId36" Type="http://schemas.openxmlformats.org/officeDocument/2006/relationships/image" Target="../media/image40.wmf"/><Relationship Id="rId10" Type="http://schemas.openxmlformats.org/officeDocument/2006/relationships/image" Target="../media/image27.emf"/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8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9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30.w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31.wmf"/><Relationship Id="rId19" Type="http://schemas.openxmlformats.org/officeDocument/2006/relationships/oleObject" Target="../embeddings/oleObject28.bin"/><Relationship Id="rId37" Type="http://schemas.openxmlformats.org/officeDocument/2006/relationships/oleObject" Target="../embeddings/oleObject37.bin"/><Relationship Id="rId38" Type="http://schemas.openxmlformats.org/officeDocument/2006/relationships/image" Target="../media/image41.wmf"/><Relationship Id="rId39" Type="http://schemas.openxmlformats.org/officeDocument/2006/relationships/oleObject" Target="../embeddings/oleObject38.bin"/><Relationship Id="rId40" Type="http://schemas.openxmlformats.org/officeDocument/2006/relationships/image" Target="../media/image42.wmf"/><Relationship Id="rId41" Type="http://schemas.openxmlformats.org/officeDocument/2006/relationships/oleObject" Target="../embeddings/oleObject39.bin"/><Relationship Id="rId42" Type="http://schemas.openxmlformats.org/officeDocument/2006/relationships/image" Target="../media/image43.wmf"/><Relationship Id="rId43" Type="http://schemas.openxmlformats.org/officeDocument/2006/relationships/oleObject" Target="../embeddings/oleObject40.bin"/><Relationship Id="rId44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.bin"/><Relationship Id="rId20" Type="http://schemas.openxmlformats.org/officeDocument/2006/relationships/image" Target="../media/image53.wmf"/><Relationship Id="rId21" Type="http://schemas.openxmlformats.org/officeDocument/2006/relationships/oleObject" Target="../embeddings/oleObject50.bin"/><Relationship Id="rId22" Type="http://schemas.openxmlformats.org/officeDocument/2006/relationships/image" Target="../media/image54.wmf"/><Relationship Id="rId23" Type="http://schemas.openxmlformats.org/officeDocument/2006/relationships/oleObject" Target="../embeddings/oleObject51.bin"/><Relationship Id="rId24" Type="http://schemas.openxmlformats.org/officeDocument/2006/relationships/image" Target="../media/image55.emf"/><Relationship Id="rId25" Type="http://schemas.openxmlformats.org/officeDocument/2006/relationships/oleObject" Target="../embeddings/oleObject52.bin"/><Relationship Id="rId26" Type="http://schemas.openxmlformats.org/officeDocument/2006/relationships/oleObject" Target="../embeddings/oleObject53.bin"/><Relationship Id="rId27" Type="http://schemas.openxmlformats.org/officeDocument/2006/relationships/image" Target="../media/image56.emf"/><Relationship Id="rId10" Type="http://schemas.openxmlformats.org/officeDocument/2006/relationships/image" Target="../media/image48.wmf"/><Relationship Id="rId11" Type="http://schemas.openxmlformats.org/officeDocument/2006/relationships/oleObject" Target="../embeddings/oleObject45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46.bin"/><Relationship Id="rId14" Type="http://schemas.openxmlformats.org/officeDocument/2006/relationships/image" Target="../media/image50.wmf"/><Relationship Id="rId15" Type="http://schemas.openxmlformats.org/officeDocument/2006/relationships/oleObject" Target="../embeddings/oleObject47.bin"/><Relationship Id="rId16" Type="http://schemas.openxmlformats.org/officeDocument/2006/relationships/image" Target="../media/image51.wmf"/><Relationship Id="rId17" Type="http://schemas.openxmlformats.org/officeDocument/2006/relationships/oleObject" Target="../embeddings/oleObject48.bin"/><Relationship Id="rId18" Type="http://schemas.openxmlformats.org/officeDocument/2006/relationships/image" Target="../media/image52.wmf"/><Relationship Id="rId19" Type="http://schemas.openxmlformats.org/officeDocument/2006/relationships/oleObject" Target="../embeddings/oleObject4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7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7.bin"/><Relationship Id="rId12" Type="http://schemas.openxmlformats.org/officeDocument/2006/relationships/image" Target="../media/image6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2.jpeg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7.w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8.emf"/><Relationship Id="rId9" Type="http://schemas.openxmlformats.org/officeDocument/2006/relationships/oleObject" Target="../embeddings/oleObject56.bin"/><Relationship Id="rId10" Type="http://schemas.openxmlformats.org/officeDocument/2006/relationships/image" Target="../media/image59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2.bin"/><Relationship Id="rId14" Type="http://schemas.openxmlformats.org/officeDocument/2006/relationships/image" Target="../media/image65.emf"/><Relationship Id="rId15" Type="http://schemas.openxmlformats.org/officeDocument/2006/relationships/oleObject" Target="../embeddings/oleObject63.bin"/><Relationship Id="rId16" Type="http://schemas.openxmlformats.org/officeDocument/2006/relationships/image" Target="../media/image66.emf"/><Relationship Id="rId17" Type="http://schemas.openxmlformats.org/officeDocument/2006/relationships/oleObject" Target="../embeddings/oleObject64.bin"/><Relationship Id="rId18" Type="http://schemas.openxmlformats.org/officeDocument/2006/relationships/image" Target="../media/image67.emf"/><Relationship Id="rId19" Type="http://schemas.openxmlformats.org/officeDocument/2006/relationships/oleObject" Target="../embeddings/oleObject65.bin"/><Relationship Id="rId50" Type="http://schemas.openxmlformats.org/officeDocument/2006/relationships/image" Target="../media/image83.emf"/><Relationship Id="rId51" Type="http://schemas.openxmlformats.org/officeDocument/2006/relationships/oleObject" Target="../embeddings/oleObject81.bin"/><Relationship Id="rId52" Type="http://schemas.openxmlformats.org/officeDocument/2006/relationships/image" Target="../media/image84.emf"/><Relationship Id="rId53" Type="http://schemas.openxmlformats.org/officeDocument/2006/relationships/oleObject" Target="../embeddings/oleObject82.bin"/><Relationship Id="rId54" Type="http://schemas.openxmlformats.org/officeDocument/2006/relationships/image" Target="../media/image85.emf"/><Relationship Id="rId55" Type="http://schemas.openxmlformats.org/officeDocument/2006/relationships/oleObject" Target="../embeddings/oleObject83.bin"/><Relationship Id="rId56" Type="http://schemas.openxmlformats.org/officeDocument/2006/relationships/image" Target="../media/image86.emf"/><Relationship Id="rId57" Type="http://schemas.openxmlformats.org/officeDocument/2006/relationships/oleObject" Target="../embeddings/oleObject84.bin"/><Relationship Id="rId58" Type="http://schemas.openxmlformats.org/officeDocument/2006/relationships/image" Target="../media/image87.emf"/><Relationship Id="rId59" Type="http://schemas.openxmlformats.org/officeDocument/2006/relationships/oleObject" Target="../embeddings/oleObject85.bin"/><Relationship Id="rId40" Type="http://schemas.openxmlformats.org/officeDocument/2006/relationships/image" Target="../media/image78.emf"/><Relationship Id="rId41" Type="http://schemas.openxmlformats.org/officeDocument/2006/relationships/oleObject" Target="../embeddings/oleObject76.bin"/><Relationship Id="rId42" Type="http://schemas.openxmlformats.org/officeDocument/2006/relationships/image" Target="../media/image79.emf"/><Relationship Id="rId43" Type="http://schemas.openxmlformats.org/officeDocument/2006/relationships/oleObject" Target="../embeddings/oleObject77.bin"/><Relationship Id="rId44" Type="http://schemas.openxmlformats.org/officeDocument/2006/relationships/image" Target="../media/image80.emf"/><Relationship Id="rId45" Type="http://schemas.openxmlformats.org/officeDocument/2006/relationships/oleObject" Target="../embeddings/oleObject78.bin"/><Relationship Id="rId46" Type="http://schemas.openxmlformats.org/officeDocument/2006/relationships/image" Target="../media/image81.emf"/><Relationship Id="rId47" Type="http://schemas.openxmlformats.org/officeDocument/2006/relationships/oleObject" Target="../embeddings/oleObject79.bin"/><Relationship Id="rId48" Type="http://schemas.openxmlformats.org/officeDocument/2006/relationships/image" Target="../media/image82.emf"/><Relationship Id="rId49" Type="http://schemas.openxmlformats.org/officeDocument/2006/relationships/oleObject" Target="../embeddings/oleObject8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9.jpeg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62.emf"/><Relationship Id="rId9" Type="http://schemas.openxmlformats.org/officeDocument/2006/relationships/oleObject" Target="../embeddings/oleObject60.bin"/><Relationship Id="rId30" Type="http://schemas.openxmlformats.org/officeDocument/2006/relationships/image" Target="../media/image73.emf"/><Relationship Id="rId31" Type="http://schemas.openxmlformats.org/officeDocument/2006/relationships/oleObject" Target="../embeddings/oleObject71.bin"/><Relationship Id="rId32" Type="http://schemas.openxmlformats.org/officeDocument/2006/relationships/image" Target="../media/image74.emf"/><Relationship Id="rId33" Type="http://schemas.openxmlformats.org/officeDocument/2006/relationships/oleObject" Target="../embeddings/oleObject72.bin"/><Relationship Id="rId34" Type="http://schemas.openxmlformats.org/officeDocument/2006/relationships/image" Target="../media/image75.emf"/><Relationship Id="rId35" Type="http://schemas.openxmlformats.org/officeDocument/2006/relationships/oleObject" Target="../embeddings/oleObject73.bin"/><Relationship Id="rId36" Type="http://schemas.openxmlformats.org/officeDocument/2006/relationships/image" Target="../media/image76.emf"/><Relationship Id="rId37" Type="http://schemas.openxmlformats.org/officeDocument/2006/relationships/oleObject" Target="../embeddings/oleObject74.bin"/><Relationship Id="rId38" Type="http://schemas.openxmlformats.org/officeDocument/2006/relationships/image" Target="../media/image77.emf"/><Relationship Id="rId39" Type="http://schemas.openxmlformats.org/officeDocument/2006/relationships/oleObject" Target="../embeddings/oleObject75.bin"/><Relationship Id="rId20" Type="http://schemas.openxmlformats.org/officeDocument/2006/relationships/image" Target="../media/image68.emf"/><Relationship Id="rId21" Type="http://schemas.openxmlformats.org/officeDocument/2006/relationships/oleObject" Target="../embeddings/oleObject66.bin"/><Relationship Id="rId22" Type="http://schemas.openxmlformats.org/officeDocument/2006/relationships/image" Target="../media/image69.emf"/><Relationship Id="rId23" Type="http://schemas.openxmlformats.org/officeDocument/2006/relationships/oleObject" Target="../embeddings/oleObject67.bin"/><Relationship Id="rId24" Type="http://schemas.openxmlformats.org/officeDocument/2006/relationships/image" Target="../media/image70.emf"/><Relationship Id="rId25" Type="http://schemas.openxmlformats.org/officeDocument/2006/relationships/oleObject" Target="../embeddings/oleObject68.bin"/><Relationship Id="rId26" Type="http://schemas.openxmlformats.org/officeDocument/2006/relationships/image" Target="../media/image71.emf"/><Relationship Id="rId27" Type="http://schemas.openxmlformats.org/officeDocument/2006/relationships/oleObject" Target="../embeddings/oleObject69.bin"/><Relationship Id="rId28" Type="http://schemas.openxmlformats.org/officeDocument/2006/relationships/image" Target="../media/image72.emf"/><Relationship Id="rId29" Type="http://schemas.openxmlformats.org/officeDocument/2006/relationships/oleObject" Target="../embeddings/oleObject70.bin"/><Relationship Id="rId60" Type="http://schemas.openxmlformats.org/officeDocument/2006/relationships/image" Target="../media/image88.emf"/><Relationship Id="rId10" Type="http://schemas.openxmlformats.org/officeDocument/2006/relationships/image" Target="../media/image63.emf"/><Relationship Id="rId11" Type="http://schemas.openxmlformats.org/officeDocument/2006/relationships/oleObject" Target="../embeddings/oleObject61.bin"/><Relationship Id="rId12" Type="http://schemas.openxmlformats.org/officeDocument/2006/relationships/image" Target="../media/image6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8244" y="1447800"/>
            <a:ext cx="2819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24, 2014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3622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Work done by a constant force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Multiplication of Vectors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Work-Kinetic Energy Theorem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Work and Energy Involving Kinetic Friction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Potential Energy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5800" y="5562600"/>
            <a:ext cx="729854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#7,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Friday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27!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4CED03-3E3D-D347-A6F4-545D565EE0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563212" name="Object 2"/>
          <p:cNvGraphicFramePr>
            <a:graphicFrameLocks noChangeAspect="1"/>
          </p:cNvGraphicFramePr>
          <p:nvPr/>
        </p:nvGraphicFramePr>
        <p:xfrm>
          <a:off x="1803400" y="3276600"/>
          <a:ext cx="2006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27" name="Equation" r:id="rId4" imgW="812520" imgH="253800" progId="Equation.DSMT4">
                  <p:embed/>
                </p:oleObj>
              </mc:Choice>
              <mc:Fallback>
                <p:oleObj name="Equation" r:id="rId4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276600"/>
                        <a:ext cx="2006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0" name="Object 3"/>
          <p:cNvGraphicFramePr>
            <a:graphicFrameLocks noChangeAspect="1"/>
          </p:cNvGraphicFramePr>
          <p:nvPr/>
        </p:nvGraphicFramePr>
        <p:xfrm>
          <a:off x="1546225" y="4495800"/>
          <a:ext cx="23510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28" name="Equation" r:id="rId6" imgW="952200" imgH="253800" progId="Equation.DSMT4">
                  <p:embed/>
                </p:oleObj>
              </mc:Choice>
              <mc:Fallback>
                <p:oleObj name="Equation" r:id="rId6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4495800"/>
                        <a:ext cx="23510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3" name="Object 4"/>
          <p:cNvGraphicFramePr>
            <a:graphicFrameLocks noChangeAspect="1"/>
          </p:cNvGraphicFramePr>
          <p:nvPr/>
        </p:nvGraphicFramePr>
        <p:xfrm>
          <a:off x="914400" y="3352800"/>
          <a:ext cx="7524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29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7524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05" name="Picture 5" descr="afg00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76200"/>
            <a:ext cx="26225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248400" cy="11430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Bench Pressing and The Concept of Negative Work</a:t>
            </a:r>
          </a:p>
        </p:txBody>
      </p:sp>
      <p:sp>
        <p:nvSpPr>
          <p:cNvPr id="563207" name="Rectangle 7"/>
          <p:cNvSpPr>
            <a:spLocks noChangeArrowheads="1"/>
          </p:cNvSpPr>
          <p:nvPr/>
        </p:nvSpPr>
        <p:spPr bwMode="auto">
          <a:xfrm>
            <a:off x="6477000" y="1981200"/>
            <a:ext cx="26670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208" name="Rectangle 8"/>
          <p:cNvSpPr>
            <a:spLocks noChangeArrowheads="1"/>
          </p:cNvSpPr>
          <p:nvPr/>
        </p:nvSpPr>
        <p:spPr bwMode="auto">
          <a:xfrm>
            <a:off x="6400800" y="4495800"/>
            <a:ext cx="26670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209" name="Text Box 9"/>
          <p:cNvSpPr txBox="1">
            <a:spLocks noChangeArrowheads="1"/>
          </p:cNvSpPr>
          <p:nvPr/>
        </p:nvSpPr>
        <p:spPr bwMode="auto">
          <a:xfrm>
            <a:off x="304800" y="1447800"/>
            <a:ext cx="5791200" cy="13398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weight lifter is bench-pressing a barbell whose weight is 710N a distance of 0.65m above his chest. Then he lowers it the same distance.   The weight is raised and lowered at a constant velocity.  Determine the work in the two cases. </a:t>
            </a:r>
            <a:endParaRPr lang="en-US" sz="2000"/>
          </a:p>
        </p:txBody>
      </p:sp>
      <p:sp>
        <p:nvSpPr>
          <p:cNvPr id="563210" name="Text Box 10"/>
          <p:cNvSpPr txBox="1">
            <a:spLocks noChangeArrowheads="1"/>
          </p:cNvSpPr>
          <p:nvPr/>
        </p:nvSpPr>
        <p:spPr bwMode="auto">
          <a:xfrm>
            <a:off x="381000" y="2819400"/>
            <a:ext cx="573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is the angle between the force and the displacement?</a:t>
            </a:r>
          </a:p>
        </p:txBody>
      </p:sp>
      <p:graphicFrame>
        <p:nvGraphicFramePr>
          <p:cNvPr id="563211" name="Object 5"/>
          <p:cNvGraphicFramePr>
            <a:graphicFrameLocks noChangeAspect="1"/>
          </p:cNvGraphicFramePr>
          <p:nvPr/>
        </p:nvGraphicFramePr>
        <p:xfrm>
          <a:off x="2819400" y="3352800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30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52800"/>
                        <a:ext cx="314325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3" name="Object 6"/>
          <p:cNvGraphicFramePr>
            <a:graphicFrameLocks noChangeAspect="1"/>
          </p:cNvGraphicFramePr>
          <p:nvPr/>
        </p:nvGraphicFramePr>
        <p:xfrm>
          <a:off x="3886200" y="3352800"/>
          <a:ext cx="5032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31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5032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4" name="Object 7"/>
          <p:cNvGraphicFramePr>
            <a:graphicFrameLocks noChangeAspect="1"/>
          </p:cNvGraphicFramePr>
          <p:nvPr/>
        </p:nvGraphicFramePr>
        <p:xfrm>
          <a:off x="1371600" y="3836988"/>
          <a:ext cx="35147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32" name="Equation" r:id="rId15" imgW="1422400" imgH="279400" progId="Equation.DSMT4">
                  <p:embed/>
                </p:oleObj>
              </mc:Choice>
              <mc:Fallback>
                <p:oleObj name="Equation" r:id="rId15" imgW="1422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36988"/>
                        <a:ext cx="35147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8" name="Object 8"/>
          <p:cNvGraphicFramePr>
            <a:graphicFrameLocks noChangeAspect="1"/>
          </p:cNvGraphicFramePr>
          <p:nvPr/>
        </p:nvGraphicFramePr>
        <p:xfrm>
          <a:off x="828675" y="4572000"/>
          <a:ext cx="7524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33" name="Equation" r:id="rId17" imgW="304560" imgH="177480" progId="Equation.DSMT4">
                  <p:embed/>
                </p:oleObj>
              </mc:Choice>
              <mc:Fallback>
                <p:oleObj name="Equation" r:id="rId17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572000"/>
                        <a:ext cx="7524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9" name="Object 9"/>
          <p:cNvGraphicFramePr>
            <a:graphicFrameLocks noChangeAspect="1"/>
          </p:cNvGraphicFramePr>
          <p:nvPr/>
        </p:nvGraphicFramePr>
        <p:xfrm>
          <a:off x="2571750" y="4572000"/>
          <a:ext cx="6286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34" name="Equation" r:id="rId18" imgW="253800" imgH="177480" progId="Equation.DSMT4">
                  <p:embed/>
                </p:oleObj>
              </mc:Choice>
              <mc:Fallback>
                <p:oleObj name="Equation" r:id="rId18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572000"/>
                        <a:ext cx="628650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1" name="Object 10"/>
          <p:cNvGraphicFramePr>
            <a:graphicFrameLocks noChangeAspect="1"/>
          </p:cNvGraphicFramePr>
          <p:nvPr/>
        </p:nvGraphicFramePr>
        <p:xfrm>
          <a:off x="3924300" y="4572000"/>
          <a:ext cx="723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35" name="Equation" r:id="rId20" imgW="291960" imgH="177480" progId="Equation.DSMT4">
                  <p:embed/>
                </p:oleObj>
              </mc:Choice>
              <mc:Fallback>
                <p:oleObj name="Equation" r:id="rId20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72000"/>
                        <a:ext cx="723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23" name="Text Box 23"/>
          <p:cNvSpPr txBox="1">
            <a:spLocks noChangeArrowheads="1"/>
          </p:cNvSpPr>
          <p:nvPr/>
        </p:nvSpPr>
        <p:spPr bwMode="auto">
          <a:xfrm>
            <a:off x="609600" y="5638800"/>
            <a:ext cx="3657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does the negative work mean?</a:t>
            </a:r>
          </a:p>
        </p:txBody>
      </p:sp>
      <p:sp>
        <p:nvSpPr>
          <p:cNvPr id="563224" name="Text Box 24"/>
          <p:cNvSpPr txBox="1">
            <a:spLocks noChangeArrowheads="1"/>
          </p:cNvSpPr>
          <p:nvPr/>
        </p:nvSpPr>
        <p:spPr bwMode="auto">
          <a:xfrm>
            <a:off x="4191000" y="5622925"/>
            <a:ext cx="3276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The gravitational force does the work on the weight lifter!</a:t>
            </a:r>
          </a:p>
        </p:txBody>
      </p:sp>
      <p:graphicFrame>
        <p:nvGraphicFramePr>
          <p:cNvPr id="5632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59377"/>
              </p:ext>
            </p:extLst>
          </p:nvPr>
        </p:nvGraphicFramePr>
        <p:xfrm>
          <a:off x="1176338" y="5054600"/>
          <a:ext cx="3733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36" name="Equation" r:id="rId22" imgW="1511300" imgH="279400" progId="Equation.DSMT4">
                  <p:embed/>
                </p:oleObj>
              </mc:Choice>
              <mc:Fallback>
                <p:oleObj name="Equation" r:id="rId22" imgW="1511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5054600"/>
                        <a:ext cx="37338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12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6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6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56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6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6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6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7" grpId="0" animBg="1"/>
      <p:bldP spid="563208" grpId="0" animBg="1"/>
      <p:bldP spid="563209" grpId="0" animBg="1" autoUpdateAnimBg="0"/>
      <p:bldP spid="563210" grpId="0"/>
      <p:bldP spid="563223" grpId="0" animBg="1"/>
      <p:bldP spid="5632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261BD0-4800-084D-B40A-D2ED9D6BBDE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7391400" y="4645025"/>
            <a:ext cx="1447800" cy="7620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3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Kinetic Energy and Work-Kinetic Energy Theorem</a:t>
            </a:r>
          </a:p>
        </p:txBody>
      </p:sp>
      <p:sp>
        <p:nvSpPr>
          <p:cNvPr id="593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Some problems are hard to solve using Newton</a:t>
            </a:r>
            <a:r>
              <a:rPr lang="ja-JP" altLang="en-US" sz="2400"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s second law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If forces exerting on an object during the motion are complicated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Relate the work done on the object by the net force to the change of the speed of the object</a:t>
            </a:r>
          </a:p>
        </p:txBody>
      </p:sp>
      <p:sp>
        <p:nvSpPr>
          <p:cNvPr id="593925" name="Rectangle 5"/>
          <p:cNvSpPr>
            <a:spLocks noChangeArrowheads="1"/>
          </p:cNvSpPr>
          <p:nvPr/>
        </p:nvSpPr>
        <p:spPr bwMode="auto">
          <a:xfrm>
            <a:off x="762000" y="2290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1600" y="2057400"/>
            <a:ext cx="738188" cy="461963"/>
            <a:chOff x="864" y="1440"/>
            <a:chExt cx="465" cy="291"/>
          </a:xfrm>
        </p:grpSpPr>
        <p:sp>
          <p:nvSpPr>
            <p:cNvPr id="38961" name="Line 7"/>
            <p:cNvSpPr>
              <a:spLocks noChangeShapeType="1"/>
            </p:cNvSpPr>
            <p:nvPr/>
          </p:nvSpPr>
          <p:spPr bwMode="auto">
            <a:xfrm flipV="1">
              <a:off x="864" y="172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Text Box 8"/>
            <p:cNvSpPr txBox="1">
              <a:spLocks noChangeArrowheads="1"/>
            </p:cNvSpPr>
            <p:nvPr/>
          </p:nvSpPr>
          <p:spPr bwMode="auto">
            <a:xfrm>
              <a:off x="864" y="1440"/>
              <a:ext cx="4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ΣF</a:t>
              </a:r>
            </a:p>
          </p:txBody>
        </p:sp>
      </p:grpSp>
      <p:sp>
        <p:nvSpPr>
          <p:cNvPr id="593929" name="Rectangle 9"/>
          <p:cNvSpPr>
            <a:spLocks noChangeArrowheads="1"/>
          </p:cNvSpPr>
          <p:nvPr/>
        </p:nvSpPr>
        <p:spPr bwMode="auto">
          <a:xfrm>
            <a:off x="2286000" y="2286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800" y="3352800"/>
            <a:ext cx="1524000" cy="487363"/>
            <a:chOff x="672" y="2256"/>
            <a:chExt cx="960" cy="307"/>
          </a:xfrm>
        </p:grpSpPr>
        <p:sp>
          <p:nvSpPr>
            <p:cNvPr id="38957" name="Line 11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Line 12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Line 13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Text Box 14"/>
            <p:cNvSpPr txBox="1">
              <a:spLocks noChangeArrowheads="1"/>
            </p:cNvSpPr>
            <p:nvPr/>
          </p:nvSpPr>
          <p:spPr bwMode="auto">
            <a:xfrm>
              <a:off x="998" y="2311"/>
              <a:ext cx="1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2895600"/>
            <a:ext cx="762000" cy="457200"/>
            <a:chOff x="432" y="2013"/>
            <a:chExt cx="480" cy="288"/>
          </a:xfrm>
        </p:grpSpPr>
        <p:sp>
          <p:nvSpPr>
            <p:cNvPr id="38955" name="Line 16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Text Box 17"/>
            <p:cNvSpPr txBox="1">
              <a:spLocks noChangeArrowheads="1"/>
            </p:cNvSpPr>
            <p:nvPr/>
          </p:nvSpPr>
          <p:spPr bwMode="auto">
            <a:xfrm>
              <a:off x="518" y="201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057400" y="2897188"/>
            <a:ext cx="1219200" cy="457200"/>
            <a:chOff x="432" y="2013"/>
            <a:chExt cx="480" cy="288"/>
          </a:xfrm>
        </p:grpSpPr>
        <p:sp>
          <p:nvSpPr>
            <p:cNvPr id="38953" name="Line 19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Text Box 20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593941" name="Text Box 21"/>
          <p:cNvSpPr txBox="1">
            <a:spLocks noChangeArrowheads="1"/>
          </p:cNvSpPr>
          <p:nvPr/>
        </p:nvSpPr>
        <p:spPr bwMode="auto">
          <a:xfrm>
            <a:off x="3505200" y="21336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Suppose net force Σ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was exerted on an object for displacement d to increase its speed from 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22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to 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2200" baseline="-2500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 </a:t>
            </a:r>
          </a:p>
        </p:txBody>
      </p:sp>
      <p:sp>
        <p:nvSpPr>
          <p:cNvPr id="593942" name="Text Box 22"/>
          <p:cNvSpPr txBox="1">
            <a:spLocks noChangeArrowheads="1"/>
          </p:cNvSpPr>
          <p:nvPr/>
        </p:nvSpPr>
        <p:spPr bwMode="auto">
          <a:xfrm>
            <a:off x="3581400" y="2913063"/>
            <a:ext cx="520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work on the object by the net force Σ</a:t>
            </a:r>
            <a:r>
              <a:rPr lang="en-US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A50021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593943" name="Object 2"/>
          <p:cNvGraphicFramePr>
            <a:graphicFrameLocks noChangeAspect="1"/>
          </p:cNvGraphicFramePr>
          <p:nvPr/>
        </p:nvGraphicFramePr>
        <p:xfrm>
          <a:off x="3540125" y="3386138"/>
          <a:ext cx="6508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3386138"/>
                        <a:ext cx="6508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4" name="Object 3"/>
          <p:cNvGraphicFramePr>
            <a:graphicFrameLocks noChangeAspect="1"/>
          </p:cNvGraphicFramePr>
          <p:nvPr/>
        </p:nvGraphicFramePr>
        <p:xfrm>
          <a:off x="2895600" y="4049713"/>
          <a:ext cx="9286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49713"/>
                        <a:ext cx="9286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5" name="Object 4"/>
          <p:cNvGraphicFramePr>
            <a:graphicFrameLocks noChangeAspect="1"/>
          </p:cNvGraphicFramePr>
          <p:nvPr/>
        </p:nvGraphicFramePr>
        <p:xfrm>
          <a:off x="6640513" y="4089400"/>
          <a:ext cx="598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7" imgW="304560" imgH="139680" progId="Equation.DSMT4">
                  <p:embed/>
                </p:oleObj>
              </mc:Choice>
              <mc:Fallback>
                <p:oleObj name="Equation" r:id="rId7" imgW="304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4089400"/>
                        <a:ext cx="5984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6" name="Object 5"/>
          <p:cNvGraphicFramePr>
            <a:graphicFrameLocks noChangeAspect="1"/>
          </p:cNvGraphicFramePr>
          <p:nvPr/>
        </p:nvGraphicFramePr>
        <p:xfrm>
          <a:off x="1066800" y="4876800"/>
          <a:ext cx="4699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4699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47" name="Text Box 27"/>
          <p:cNvSpPr txBox="1">
            <a:spLocks noChangeArrowheads="1"/>
          </p:cNvSpPr>
          <p:nvPr/>
        </p:nvSpPr>
        <p:spPr bwMode="auto">
          <a:xfrm>
            <a:off x="354013" y="3962400"/>
            <a:ext cx="2389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Using the kinematic equation of motion</a:t>
            </a:r>
          </a:p>
        </p:txBody>
      </p:sp>
      <p:graphicFrame>
        <p:nvGraphicFramePr>
          <p:cNvPr id="593949" name="Object 6"/>
          <p:cNvGraphicFramePr>
            <a:graphicFrameLocks noChangeAspect="1"/>
          </p:cNvGraphicFramePr>
          <p:nvPr/>
        </p:nvGraphicFramePr>
        <p:xfrm>
          <a:off x="874713" y="5597525"/>
          <a:ext cx="496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11" imgW="304560" imgH="177480" progId="Equation.DSMT4">
                  <p:embed/>
                </p:oleObj>
              </mc:Choice>
              <mc:Fallback>
                <p:oleObj name="Equation" r:id="rId1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5597525"/>
                        <a:ext cx="496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0" name="Text Box 30"/>
          <p:cNvSpPr txBox="1">
            <a:spLocks noChangeArrowheads="1"/>
          </p:cNvSpPr>
          <p:nvPr/>
        </p:nvSpPr>
        <p:spPr bwMode="auto">
          <a:xfrm>
            <a:off x="152400" y="483393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graphicFrame>
        <p:nvGraphicFramePr>
          <p:cNvPr id="593951" name="Object 7"/>
          <p:cNvGraphicFramePr>
            <a:graphicFrameLocks noChangeAspect="1"/>
          </p:cNvGraphicFramePr>
          <p:nvPr/>
        </p:nvGraphicFramePr>
        <p:xfrm>
          <a:off x="7467600" y="4856163"/>
          <a:ext cx="6350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13" imgW="380880" imgH="164880" progId="Equation.DSMT4">
                  <p:embed/>
                </p:oleObj>
              </mc:Choice>
              <mc:Fallback>
                <p:oleObj name="Equation" r:id="rId13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56163"/>
                        <a:ext cx="6350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2" name="Text Box 32"/>
          <p:cNvSpPr txBox="1">
            <a:spLocks noChangeArrowheads="1"/>
          </p:cNvSpPr>
          <p:nvPr/>
        </p:nvSpPr>
        <p:spPr bwMode="auto">
          <a:xfrm>
            <a:off x="6369050" y="4572000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Kinetic Energy</a:t>
            </a:r>
          </a:p>
        </p:txBody>
      </p:sp>
      <p:sp>
        <p:nvSpPr>
          <p:cNvPr id="593953" name="Text Box 33"/>
          <p:cNvSpPr txBox="1">
            <a:spLocks noChangeArrowheads="1"/>
          </p:cNvSpPr>
          <p:nvPr/>
        </p:nvSpPr>
        <p:spPr bwMode="auto">
          <a:xfrm>
            <a:off x="152400" y="54864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sp>
        <p:nvSpPr>
          <p:cNvPr id="593954" name="Text Box 34"/>
          <p:cNvSpPr txBox="1">
            <a:spLocks noChangeArrowheads="1"/>
          </p:cNvSpPr>
          <p:nvPr/>
        </p:nvSpPr>
        <p:spPr bwMode="auto">
          <a:xfrm>
            <a:off x="5410200" y="5486400"/>
            <a:ext cx="3581400" cy="669925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Work done by the net force causes change in the </a:t>
            </a:r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object’s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kinetic energy.</a:t>
            </a:r>
          </a:p>
        </p:txBody>
      </p:sp>
      <p:graphicFrame>
        <p:nvGraphicFramePr>
          <p:cNvPr id="593955" name="Object 8"/>
          <p:cNvGraphicFramePr>
            <a:graphicFrameLocks noChangeAspect="1"/>
          </p:cNvGraphicFramePr>
          <p:nvPr/>
        </p:nvGraphicFramePr>
        <p:xfrm>
          <a:off x="1511300" y="4846638"/>
          <a:ext cx="862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15" imgW="558720" imgH="253800" progId="Equation.DSMT4">
                  <p:embed/>
                </p:oleObj>
              </mc:Choice>
              <mc:Fallback>
                <p:oleObj name="Equation" r:id="rId15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846638"/>
                        <a:ext cx="8620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6" name="Object 9"/>
          <p:cNvGraphicFramePr>
            <a:graphicFrameLocks noChangeAspect="1"/>
          </p:cNvGraphicFramePr>
          <p:nvPr/>
        </p:nvGraphicFramePr>
        <p:xfrm>
          <a:off x="2438400" y="4724400"/>
          <a:ext cx="15240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17" imgW="939600" imgH="393480" progId="Equation.DSMT4">
                  <p:embed/>
                </p:oleObj>
              </mc:Choice>
              <mc:Fallback>
                <p:oleObj name="Equation" r:id="rId17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15240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7" name="Object 10"/>
          <p:cNvGraphicFramePr>
            <a:graphicFrameLocks noChangeAspect="1"/>
          </p:cNvGraphicFramePr>
          <p:nvPr/>
        </p:nvGraphicFramePr>
        <p:xfrm>
          <a:off x="4048125" y="4708525"/>
          <a:ext cx="13858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19" imgW="901440" imgH="393480" progId="Equation.DSMT4">
                  <p:embed/>
                </p:oleObj>
              </mc:Choice>
              <mc:Fallback>
                <p:oleObj name="Equation" r:id="rId19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4708525"/>
                        <a:ext cx="13858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8" name="Object 11"/>
          <p:cNvGraphicFramePr>
            <a:graphicFrameLocks noChangeAspect="1"/>
          </p:cNvGraphicFramePr>
          <p:nvPr/>
        </p:nvGraphicFramePr>
        <p:xfrm>
          <a:off x="7262813" y="3757613"/>
          <a:ext cx="12715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21" imgW="482400" imgH="431640" progId="Equation.DSMT4">
                  <p:embed/>
                </p:oleObj>
              </mc:Choice>
              <mc:Fallback>
                <p:oleObj name="Equation" r:id="rId21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3" y="3757613"/>
                        <a:ext cx="12715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9" name="Object 12"/>
          <p:cNvGraphicFramePr>
            <a:graphicFrameLocks noChangeAspect="1"/>
          </p:cNvGraphicFramePr>
          <p:nvPr/>
        </p:nvGraphicFramePr>
        <p:xfrm>
          <a:off x="1371600" y="5410200"/>
          <a:ext cx="16970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23" imgW="1041120" imgH="393480" progId="Equation.DSMT4">
                  <p:embed/>
                </p:oleObj>
              </mc:Choice>
              <mc:Fallback>
                <p:oleObj name="Equation" r:id="rId2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10200"/>
                        <a:ext cx="16970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0" name="Object 13"/>
          <p:cNvGraphicFramePr>
            <a:graphicFrameLocks noChangeAspect="1"/>
          </p:cNvGraphicFramePr>
          <p:nvPr/>
        </p:nvGraphicFramePr>
        <p:xfrm>
          <a:off x="2997200" y="5605463"/>
          <a:ext cx="13462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25" imgW="825480" imgH="241200" progId="Equation.DSMT4">
                  <p:embed/>
                </p:oleObj>
              </mc:Choice>
              <mc:Fallback>
                <p:oleObj name="Equation" r:id="rId25" imgW="825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5605463"/>
                        <a:ext cx="13462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1" name="Object 14"/>
          <p:cNvGraphicFramePr>
            <a:graphicFrameLocks noChangeAspect="1"/>
          </p:cNvGraphicFramePr>
          <p:nvPr/>
        </p:nvGraphicFramePr>
        <p:xfrm>
          <a:off x="4343400" y="5638800"/>
          <a:ext cx="5588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5588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2" name="Text Box 42"/>
          <p:cNvSpPr txBox="1">
            <a:spLocks noChangeArrowheads="1"/>
          </p:cNvSpPr>
          <p:nvPr/>
        </p:nvSpPr>
        <p:spPr bwMode="auto">
          <a:xfrm>
            <a:off x="5448300" y="6232525"/>
            <a:ext cx="3276600" cy="434975"/>
          </a:xfrm>
          <a:prstGeom prst="rect">
            <a:avLst/>
          </a:prstGeom>
          <a:solidFill>
            <a:srgbClr val="99FFCC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Arial Narrow" charset="0"/>
                <a:sym typeface="Wingdings" charset="0"/>
              </a:rPr>
              <a:t>Work-Kinetic Energy Theorem</a:t>
            </a:r>
            <a:endParaRPr lang="en-US" sz="2000" b="1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593963" name="Object 15"/>
          <p:cNvGraphicFramePr>
            <a:graphicFrameLocks noChangeAspect="1"/>
          </p:cNvGraphicFramePr>
          <p:nvPr/>
        </p:nvGraphicFramePr>
        <p:xfrm>
          <a:off x="4203700" y="3300413"/>
          <a:ext cx="15732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29" imgW="736600" imgH="304800" progId="Equation.DSMT4">
                  <p:embed/>
                </p:oleObj>
              </mc:Choice>
              <mc:Fallback>
                <p:oleObj name="Equation" r:id="rId29" imgW="736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00413"/>
                        <a:ext cx="157321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4" name="Object 16"/>
          <p:cNvGraphicFramePr>
            <a:graphicFrameLocks noChangeAspect="1"/>
          </p:cNvGraphicFramePr>
          <p:nvPr/>
        </p:nvGraphicFramePr>
        <p:xfrm>
          <a:off x="5808663" y="3352800"/>
          <a:ext cx="1873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31" imgW="876240" imgH="253800" progId="Equation.DSMT4">
                  <p:embed/>
                </p:oleObj>
              </mc:Choice>
              <mc:Fallback>
                <p:oleObj name="Equation" r:id="rId31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3352800"/>
                        <a:ext cx="18732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5" name="Object 17"/>
          <p:cNvGraphicFramePr>
            <a:graphicFrameLocks noChangeAspect="1"/>
          </p:cNvGraphicFramePr>
          <p:nvPr/>
        </p:nvGraphicFramePr>
        <p:xfrm>
          <a:off x="7646988" y="3352800"/>
          <a:ext cx="9493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33" imgW="444240" imgH="253800" progId="Equation.DSMT4">
                  <p:embed/>
                </p:oleObj>
              </mc:Choice>
              <mc:Fallback>
                <p:oleObj name="Equation" r:id="rId33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988" y="3352800"/>
                        <a:ext cx="9493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6" name="Object 18"/>
          <p:cNvGraphicFramePr>
            <a:graphicFrameLocks noChangeAspect="1"/>
          </p:cNvGraphicFramePr>
          <p:nvPr/>
        </p:nvGraphicFramePr>
        <p:xfrm>
          <a:off x="8105775" y="4645025"/>
          <a:ext cx="6572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35" imgW="393480" imgH="393480" progId="Equation.DSMT4">
                  <p:embed/>
                </p:oleObj>
              </mc:Choice>
              <mc:Fallback>
                <p:oleObj name="Equation" r:id="rId35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4645025"/>
                        <a:ext cx="6572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0" name="AutoShape 50"/>
          <p:cNvSpPr>
            <a:spLocks noChangeArrowheads="1"/>
          </p:cNvSpPr>
          <p:nvPr/>
        </p:nvSpPr>
        <p:spPr bwMode="auto">
          <a:xfrm>
            <a:off x="5105400" y="3886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3971" name="Object 19"/>
          <p:cNvGraphicFramePr>
            <a:graphicFrameLocks noChangeAspect="1"/>
          </p:cNvGraphicFramePr>
          <p:nvPr/>
        </p:nvGraphicFramePr>
        <p:xfrm>
          <a:off x="3792538" y="3962400"/>
          <a:ext cx="10842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37" imgW="444240" imgH="253800" progId="Equation.DSMT4">
                  <p:embed/>
                </p:oleObj>
              </mc:Choice>
              <mc:Fallback>
                <p:oleObj name="Equation" r:id="rId37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962400"/>
                        <a:ext cx="10842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12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9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3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9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9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9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9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9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9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9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9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9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93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9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93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9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9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9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9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9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9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2" grpId="0" animBg="1"/>
      <p:bldP spid="593924" grpId="0" build="p" autoUpdateAnimBg="0"/>
      <p:bldP spid="593925" grpId="0" animBg="1" autoUpdateAnimBg="0"/>
      <p:bldP spid="593929" grpId="0" animBg="1" autoUpdateAnimBg="0"/>
      <p:bldP spid="593941" grpId="0" build="p" autoUpdateAnimBg="0"/>
      <p:bldP spid="593942" grpId="0" build="p" autoUpdateAnimBg="0"/>
      <p:bldP spid="593947" grpId="0" build="p" autoUpdateAnimBg="0"/>
      <p:bldP spid="593950" grpId="0" build="p" autoUpdateAnimBg="0"/>
      <p:bldP spid="593952" grpId="0" build="p" autoUpdateAnimBg="0"/>
      <p:bldP spid="593953" grpId="0" build="p" autoUpdateAnimBg="0"/>
      <p:bldP spid="593954" grpId="0" animBg="1" autoUpdateAnimBg="0"/>
      <p:bldP spid="593962" grpId="0" animBg="1" autoUpdateAnimBg="0"/>
      <p:bldP spid="5939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F28DDA1-C4FB-A44B-9690-423B381B89B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533400" y="38862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When a net external force by the jet engine does work on </a:t>
            </a:r>
            <a:r>
              <a:rPr lang="en-US" sz="2800" dirty="0" smtClean="0">
                <a:solidFill>
                  <a:srgbClr val="333399"/>
                </a:solidFill>
                <a:latin typeface="Arial Narrow" charset="0"/>
              </a:rPr>
              <a:t>an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object, the kinetic energy of the object changes according to</a:t>
            </a:r>
          </a:p>
        </p:txBody>
      </p:sp>
      <p:graphicFrame>
        <p:nvGraphicFramePr>
          <p:cNvPr id="611332" name="Object 2"/>
          <p:cNvGraphicFramePr>
            <a:graphicFrameLocks noChangeAspect="1"/>
          </p:cNvGraphicFramePr>
          <p:nvPr/>
        </p:nvGraphicFramePr>
        <p:xfrm>
          <a:off x="1295400" y="5105400"/>
          <a:ext cx="925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51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9255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1333" name="Picture 5" descr="afg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4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Work-Kinetic Energy Theorem</a:t>
            </a:r>
          </a:p>
        </p:txBody>
      </p:sp>
      <p:graphicFrame>
        <p:nvGraphicFramePr>
          <p:cNvPr id="611335" name="Object 3"/>
          <p:cNvGraphicFramePr>
            <a:graphicFrameLocks noChangeAspect="1"/>
          </p:cNvGraphicFramePr>
          <p:nvPr/>
        </p:nvGraphicFramePr>
        <p:xfrm>
          <a:off x="2163763" y="5021263"/>
          <a:ext cx="25796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52" name="Equation" r:id="rId7" imgW="850900" imgH="266700" progId="Equation.DSMT4">
                  <p:embed/>
                </p:oleObj>
              </mc:Choice>
              <mc:Fallback>
                <p:oleObj name="Equation" r:id="rId7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5021263"/>
                        <a:ext cx="25796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36" name="Object 4"/>
          <p:cNvGraphicFramePr>
            <a:graphicFrameLocks noChangeAspect="1"/>
          </p:cNvGraphicFramePr>
          <p:nvPr/>
        </p:nvGraphicFramePr>
        <p:xfrm>
          <a:off x="4676775" y="5021263"/>
          <a:ext cx="2581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53" name="Equation" r:id="rId9" imgW="850900" imgH="266700" progId="Equation.DSMT4">
                  <p:embed/>
                </p:oleObj>
              </mc:Choice>
              <mc:Fallback>
                <p:oleObj name="Equation" r:id="rId9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5021263"/>
                        <a:ext cx="25812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4800" y="838200"/>
            <a:ext cx="42672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38400" y="2057400"/>
            <a:ext cx="54102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8200" y="2590800"/>
            <a:ext cx="36576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343400" y="914400"/>
            <a:ext cx="42672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86400" y="2590800"/>
            <a:ext cx="34290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0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13D82E-7D7F-B541-9802-B2E8CD632CE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The mass of the space probe is 474-kg and its initial velocity is 275 m/s.  If a 56.0-mN force acts on the probe parallel through a displacement of 2.42</a:t>
            </a:r>
            <a:r>
              <a:rPr lang="en-US">
                <a:solidFill>
                  <a:srgbClr val="333399"/>
                </a:solidFill>
                <a:latin typeface="Arial Narrow" charset="0"/>
                <a:cs typeface="Arial" charset="0"/>
              </a:rPr>
              <a:t>×10</a:t>
            </a:r>
            <a:r>
              <a:rPr lang="en-US" baseline="30000">
                <a:solidFill>
                  <a:srgbClr val="333399"/>
                </a:solidFill>
                <a:latin typeface="Arial Narrow" charset="0"/>
                <a:cs typeface="Arial" charset="0"/>
              </a:rPr>
              <a:t>9</a:t>
            </a:r>
            <a:r>
              <a:rPr lang="en-US">
                <a:solidFill>
                  <a:srgbClr val="333399"/>
                </a:solidFill>
                <a:latin typeface="Arial Narrow" charset="0"/>
                <a:cs typeface="Arial" charset="0"/>
              </a:rPr>
              <a:t>m, what is its final speed?</a:t>
            </a:r>
          </a:p>
        </p:txBody>
      </p:sp>
      <p:pic>
        <p:nvPicPr>
          <p:cNvPr id="613380" name="Picture 4" descr="afg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Deep Space 1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076131"/>
              </p:ext>
            </p:extLst>
          </p:nvPr>
        </p:nvGraphicFramePr>
        <p:xfrm>
          <a:off x="3330575" y="5183188"/>
          <a:ext cx="56070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3" name="Equation" r:id="rId5" imgW="3556000" imgH="342900" progId="Equation.DSMT4">
                  <p:embed/>
                </p:oleObj>
              </mc:Choice>
              <mc:Fallback>
                <p:oleObj name="Equation" r:id="rId5" imgW="35560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5183188"/>
                        <a:ext cx="56070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214084"/>
              </p:ext>
            </p:extLst>
          </p:nvPr>
        </p:nvGraphicFramePr>
        <p:xfrm>
          <a:off x="104775" y="4364038"/>
          <a:ext cx="245427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4" name="Equation" r:id="rId7" imgW="1066800" imgH="317500" progId="Equation.DSMT4">
                  <p:embed/>
                </p:oleObj>
              </mc:Choice>
              <mc:Fallback>
                <p:oleObj name="Equation" r:id="rId7" imgW="10668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64038"/>
                        <a:ext cx="245427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528812"/>
              </p:ext>
            </p:extLst>
          </p:nvPr>
        </p:nvGraphicFramePr>
        <p:xfrm>
          <a:off x="5029200" y="5732463"/>
          <a:ext cx="22860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5" name="Equation" r:id="rId9" imgW="825500" imgH="228600" progId="Equation.DSMT4">
                  <p:embed/>
                </p:oleObj>
              </mc:Choice>
              <mc:Fallback>
                <p:oleObj name="Equation" r:id="rId9" imgW="825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732463"/>
                        <a:ext cx="22860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059053"/>
              </p:ext>
            </p:extLst>
          </p:nvPr>
        </p:nvGraphicFramePr>
        <p:xfrm>
          <a:off x="2590800" y="4462463"/>
          <a:ext cx="19272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6" name="Equation" r:id="rId11" imgW="838200" imgH="254000" progId="Equation.DSMT4">
                  <p:embed/>
                </p:oleObj>
              </mc:Choice>
              <mc:Fallback>
                <p:oleObj name="Equation" r:id="rId11" imgW="83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62463"/>
                        <a:ext cx="192722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4724400" y="4478338"/>
            <a:ext cx="990600" cy="5508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Arial Narrow" charset="0"/>
              </a:rPr>
              <a:t>Solve for v</a:t>
            </a:r>
            <a:r>
              <a:rPr lang="en-US" sz="1200" baseline="-25000">
                <a:solidFill>
                  <a:srgbClr val="FF0000"/>
                </a:solidFill>
                <a:latin typeface="Arial Narrow" charset="0"/>
              </a:rPr>
              <a:t>f</a:t>
            </a:r>
          </a:p>
        </p:txBody>
      </p:sp>
      <p:graphicFrame>
        <p:nvGraphicFramePr>
          <p:cNvPr id="256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34413"/>
              </p:ext>
            </p:extLst>
          </p:nvPr>
        </p:nvGraphicFramePr>
        <p:xfrm>
          <a:off x="30163" y="5172075"/>
          <a:ext cx="30305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7" name="Equation" r:id="rId13" imgW="1803400" imgH="330200" progId="Equation.DSMT4">
                  <p:embed/>
                </p:oleObj>
              </mc:Choice>
              <mc:Fallback>
                <p:oleObj name="Equation" r:id="rId13" imgW="1803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5172075"/>
                        <a:ext cx="30305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57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B834DAB-6EA2-3A45-A557-C935DD2773E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311150" y="838200"/>
            <a:ext cx="48704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A satellite is moving about the earth in a circular orbit and an elliptical orbit.  For these two orbits, determine whether the kinetic energy of the satellite changes during the motion.</a:t>
            </a:r>
          </a:p>
        </p:txBody>
      </p:sp>
      <p:pic>
        <p:nvPicPr>
          <p:cNvPr id="25606" name="Picture 4" descr="afg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371600"/>
            <a:ext cx="3273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 Satellite Motion and Work By the Gravity</a:t>
            </a: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 circular orbit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381000" y="434657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an elliptical orbit </a:t>
            </a:r>
          </a:p>
        </p:txBody>
      </p:sp>
      <p:sp>
        <p:nvSpPr>
          <p:cNvPr id="621576" name="Rectangle 8"/>
          <p:cNvSpPr>
            <a:spLocks noChangeArrowheads="1"/>
          </p:cNvSpPr>
          <p:nvPr/>
        </p:nvSpPr>
        <p:spPr bwMode="auto">
          <a:xfrm>
            <a:off x="4953000" y="4114800"/>
            <a:ext cx="4191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1577" name="Rectangle 9"/>
          <p:cNvSpPr>
            <a:spLocks noChangeArrowheads="1"/>
          </p:cNvSpPr>
          <p:nvPr/>
        </p:nvSpPr>
        <p:spPr bwMode="auto">
          <a:xfrm>
            <a:off x="4953000" y="1371600"/>
            <a:ext cx="4191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1578" name="Text Box 10"/>
          <p:cNvSpPr txBox="1">
            <a:spLocks noChangeArrowheads="1"/>
          </p:cNvSpPr>
          <p:nvPr/>
        </p:nvSpPr>
        <p:spPr bwMode="auto">
          <a:xfrm>
            <a:off x="2590800" y="2667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No change!</a:t>
            </a:r>
          </a:p>
        </p:txBody>
      </p:sp>
      <p:sp>
        <p:nvSpPr>
          <p:cNvPr id="621579" name="Text Box 11"/>
          <p:cNvSpPr txBox="1">
            <a:spLocks noChangeArrowheads="1"/>
          </p:cNvSpPr>
          <p:nvPr/>
        </p:nvSpPr>
        <p:spPr bwMode="auto">
          <a:xfrm>
            <a:off x="4114800" y="2667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Why not?</a:t>
            </a:r>
          </a:p>
        </p:txBody>
      </p:sp>
      <p:sp>
        <p:nvSpPr>
          <p:cNvPr id="621580" name="Text Box 12"/>
          <p:cNvSpPr txBox="1">
            <a:spLocks noChangeArrowheads="1"/>
          </p:cNvSpPr>
          <p:nvPr/>
        </p:nvSpPr>
        <p:spPr bwMode="auto">
          <a:xfrm>
            <a:off x="381000" y="3159125"/>
            <a:ext cx="487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is the only external force but it is perpendicular to the displacement.  So no work.</a:t>
            </a:r>
          </a:p>
        </p:txBody>
      </p:sp>
      <p:sp>
        <p:nvSpPr>
          <p:cNvPr id="621581" name="Text Box 13"/>
          <p:cNvSpPr txBox="1">
            <a:spLocks noChangeArrowheads="1"/>
          </p:cNvSpPr>
          <p:nvPr/>
        </p:nvSpPr>
        <p:spPr bwMode="auto">
          <a:xfrm>
            <a:off x="2819400" y="434657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Changes!</a:t>
            </a:r>
          </a:p>
        </p:txBody>
      </p:sp>
      <p:sp>
        <p:nvSpPr>
          <p:cNvPr id="621582" name="Text Box 14"/>
          <p:cNvSpPr txBox="1">
            <a:spLocks noChangeArrowheads="1"/>
          </p:cNvSpPr>
          <p:nvPr/>
        </p:nvSpPr>
        <p:spPr bwMode="auto">
          <a:xfrm>
            <a:off x="4191000" y="43465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Why?</a:t>
            </a:r>
          </a:p>
        </p:txBody>
      </p:sp>
      <p:sp>
        <p:nvSpPr>
          <p:cNvPr id="621583" name="Text Box 15"/>
          <p:cNvSpPr txBox="1">
            <a:spLocks noChangeArrowheads="1"/>
          </p:cNvSpPr>
          <p:nvPr/>
        </p:nvSpPr>
        <p:spPr bwMode="auto">
          <a:xfrm>
            <a:off x="381000" y="4803775"/>
            <a:ext cx="487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is the only external force but its angle with respect to the displacement varies.  So it performs work. </a:t>
            </a:r>
          </a:p>
        </p:txBody>
      </p:sp>
    </p:spTree>
    <p:extLst>
      <p:ext uri="{BB962C8B-B14F-4D97-AF65-F5344CB8AC3E}">
        <p14:creationId xmlns:p14="http://schemas.microsoft.com/office/powerpoint/2010/main" val="326239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21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62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/>
      <p:bldP spid="621574" grpId="0"/>
      <p:bldP spid="621575" grpId="0"/>
      <p:bldP spid="621576" grpId="0" animBg="1"/>
      <p:bldP spid="621577" grpId="0" animBg="1"/>
      <p:bldP spid="621578" grpId="0"/>
      <p:bldP spid="621579" grpId="0"/>
      <p:bldP spid="621580" grpId="0"/>
      <p:bldP spid="621581" grpId="0"/>
      <p:bldP spid="621582" grpId="0"/>
      <p:bldP spid="6215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Term exam #2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class this Wednesday, June 25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Non-comprehensive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 4.7 to what we finish today, Tuesday, June 24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Your phones or portable computers are NOT allowed as a replacement!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solutions, derivations or definitions!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Quiz 3 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Class average: 27.4/45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Equivalent to: 61/100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Previous results: 69.3/100 and 59.6/100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Top score: 45/45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24,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6A65F1-0941-FD43-A4BF-D79FBDA382E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2057400"/>
            <a:ext cx="2036763" cy="1981200"/>
            <a:chOff x="3840" y="1392"/>
            <a:chExt cx="1283" cy="1248"/>
          </a:xfrm>
        </p:grpSpPr>
        <p:sp>
          <p:nvSpPr>
            <p:cNvPr id="22581" name="Line 3"/>
            <p:cNvSpPr>
              <a:spLocks noChangeShapeType="1"/>
            </p:cNvSpPr>
            <p:nvPr/>
          </p:nvSpPr>
          <p:spPr bwMode="auto">
            <a:xfrm>
              <a:off x="3840" y="2064"/>
              <a:ext cx="105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4"/>
            <p:cNvSpPr>
              <a:spLocks noChangeShapeType="1"/>
            </p:cNvSpPr>
            <p:nvPr/>
          </p:nvSpPr>
          <p:spPr bwMode="auto">
            <a:xfrm rot="-5400000">
              <a:off x="3528" y="2040"/>
              <a:ext cx="1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Text Box 5"/>
            <p:cNvSpPr txBox="1">
              <a:spLocks noChangeArrowheads="1"/>
            </p:cNvSpPr>
            <p:nvPr/>
          </p:nvSpPr>
          <p:spPr bwMode="auto">
            <a:xfrm>
              <a:off x="4934" y="1975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Arial Narrow" charset="0"/>
                </a:rPr>
                <a:t>x</a:t>
              </a:r>
            </a:p>
          </p:txBody>
        </p:sp>
        <p:sp>
          <p:nvSpPr>
            <p:cNvPr id="22584" name="Text Box 6"/>
            <p:cNvSpPr txBox="1">
              <a:spLocks noChangeArrowheads="1"/>
            </p:cNvSpPr>
            <p:nvPr/>
          </p:nvSpPr>
          <p:spPr bwMode="auto">
            <a:xfrm>
              <a:off x="3888" y="1392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accent2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2254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 Done by a Constant Force</a:t>
            </a:r>
          </a:p>
        </p:txBody>
      </p:sp>
      <p:sp>
        <p:nvSpPr>
          <p:cNvPr id="571400" name="Text Box 8"/>
          <p:cNvSpPr txBox="1">
            <a:spLocks noChangeArrowheads="1"/>
          </p:cNvSpPr>
          <p:nvPr/>
        </p:nvSpPr>
        <p:spPr bwMode="auto">
          <a:xfrm>
            <a:off x="304800" y="750888"/>
            <a:ext cx="8610600" cy="107791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A meaningful work in physics is done only when the net   forces exerted on an object changes the energy of the object.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71401" name="Line 9"/>
          <p:cNvSpPr>
            <a:spLocks noChangeShapeType="1"/>
          </p:cNvSpPr>
          <p:nvPr/>
        </p:nvSpPr>
        <p:spPr bwMode="auto">
          <a:xfrm>
            <a:off x="762000" y="3281363"/>
            <a:ext cx="21336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02" name="Rectangle 10"/>
          <p:cNvSpPr>
            <a:spLocks noChangeArrowheads="1"/>
          </p:cNvSpPr>
          <p:nvPr/>
        </p:nvSpPr>
        <p:spPr bwMode="auto">
          <a:xfrm>
            <a:off x="762000" y="2671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1600" y="2209800"/>
            <a:ext cx="762000" cy="690563"/>
            <a:chOff x="1104" y="1773"/>
            <a:chExt cx="480" cy="435"/>
          </a:xfrm>
        </p:grpSpPr>
        <p:sp>
          <p:nvSpPr>
            <p:cNvPr id="22579" name="Line 12"/>
            <p:cNvSpPr>
              <a:spLocks noChangeShapeType="1"/>
            </p:cNvSpPr>
            <p:nvPr/>
          </p:nvSpPr>
          <p:spPr bwMode="auto">
            <a:xfrm flipV="1">
              <a:off x="1104" y="1920"/>
              <a:ext cx="48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Text Box 13"/>
            <p:cNvSpPr txBox="1">
              <a:spLocks noChangeArrowheads="1"/>
            </p:cNvSpPr>
            <p:nvPr/>
          </p:nvSpPr>
          <p:spPr bwMode="auto">
            <a:xfrm>
              <a:off x="1200" y="1773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371600" y="2519363"/>
            <a:ext cx="763588" cy="461962"/>
            <a:chOff x="1104" y="1968"/>
            <a:chExt cx="481" cy="291"/>
          </a:xfrm>
        </p:grpSpPr>
        <p:sp>
          <p:nvSpPr>
            <p:cNvPr id="22575" name="Line 15"/>
            <p:cNvSpPr>
              <a:spLocks noChangeShapeType="1"/>
            </p:cNvSpPr>
            <p:nvPr/>
          </p:nvSpPr>
          <p:spPr bwMode="auto">
            <a:xfrm>
              <a:off x="1104" y="2208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76" name="Group 16"/>
            <p:cNvGrpSpPr>
              <a:grpSpLocks/>
            </p:cNvGrpSpPr>
            <p:nvPr/>
          </p:nvGrpSpPr>
          <p:grpSpPr bwMode="auto">
            <a:xfrm>
              <a:off x="1344" y="1968"/>
              <a:ext cx="241" cy="291"/>
              <a:chOff x="2256" y="1968"/>
              <a:chExt cx="241" cy="291"/>
            </a:xfrm>
          </p:grpSpPr>
          <p:sp>
            <p:nvSpPr>
              <p:cNvPr id="22577" name="AutoShape 17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48" cy="144"/>
              </a:xfrm>
              <a:prstGeom prst="curvedLef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8" name="Text Box 18"/>
              <p:cNvSpPr txBox="1">
                <a:spLocks noChangeArrowheads="1"/>
              </p:cNvSpPr>
              <p:nvPr/>
            </p:nvSpPr>
            <p:spPr bwMode="auto">
              <a:xfrm>
                <a:off x="2280" y="1968"/>
                <a:ext cx="2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accent2"/>
                    </a:solidFill>
                    <a:latin typeface="Symbol" charset="0"/>
                  </a:rPr>
                  <a:t>θ</a:t>
                </a:r>
              </a:p>
            </p:txBody>
          </p:sp>
        </p:grpSp>
      </p:grpSp>
      <p:sp>
        <p:nvSpPr>
          <p:cNvPr id="571411" name="AutoShape 19"/>
          <p:cNvSpPr>
            <a:spLocks noChangeArrowheads="1"/>
          </p:cNvSpPr>
          <p:nvPr/>
        </p:nvSpPr>
        <p:spPr bwMode="auto">
          <a:xfrm>
            <a:off x="3352800" y="2209800"/>
            <a:ext cx="1828800" cy="1524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Free Body </a:t>
            </a:r>
          </a:p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Diagram</a:t>
            </a:r>
          </a:p>
        </p:txBody>
      </p:sp>
      <p:sp>
        <p:nvSpPr>
          <p:cNvPr id="571412" name="Rectangle 20"/>
          <p:cNvSpPr>
            <a:spLocks noChangeArrowheads="1"/>
          </p:cNvSpPr>
          <p:nvPr/>
        </p:nvSpPr>
        <p:spPr bwMode="auto">
          <a:xfrm>
            <a:off x="2286000" y="2667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066800" y="3276600"/>
            <a:ext cx="1524000" cy="484188"/>
            <a:chOff x="672" y="2256"/>
            <a:chExt cx="960" cy="305"/>
          </a:xfrm>
        </p:grpSpPr>
        <p:sp>
          <p:nvSpPr>
            <p:cNvPr id="22571" name="Line 22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23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24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Text Box 25"/>
            <p:cNvSpPr txBox="1">
              <a:spLocks noChangeArrowheads="1"/>
            </p:cNvSpPr>
            <p:nvPr/>
          </p:nvSpPr>
          <p:spPr bwMode="auto">
            <a:xfrm>
              <a:off x="998" y="231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553200" y="3124200"/>
            <a:ext cx="982663" cy="762000"/>
            <a:chOff x="4128" y="2064"/>
            <a:chExt cx="619" cy="480"/>
          </a:xfrm>
        </p:grpSpPr>
        <p:sp>
          <p:nvSpPr>
            <p:cNvPr id="22570" name="Line 27"/>
            <p:cNvSpPr>
              <a:spLocks noChangeShapeType="1"/>
            </p:cNvSpPr>
            <p:nvPr/>
          </p:nvSpPr>
          <p:spPr bwMode="auto">
            <a:xfrm>
              <a:off x="4128" y="2064"/>
              <a:ext cx="0" cy="38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2699028"/>
                </p:ext>
              </p:extLst>
            </p:nvPr>
          </p:nvGraphicFramePr>
          <p:xfrm>
            <a:off x="4229" y="2304"/>
            <a:ext cx="51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19" name="Equation" r:id="rId3" imgW="647700" imgH="254000" progId="Equation.DSMT4">
                    <p:embed/>
                  </p:oleObj>
                </mc:Choice>
                <mc:Fallback>
                  <p:oleObj name="Equation" r:id="rId3" imgW="6477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9" y="2304"/>
                          <a:ext cx="51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553200" y="2352675"/>
            <a:ext cx="382588" cy="809625"/>
            <a:chOff x="4128" y="1554"/>
            <a:chExt cx="241" cy="510"/>
          </a:xfrm>
        </p:grpSpPr>
        <p:sp>
          <p:nvSpPr>
            <p:cNvPr id="22569" name="Line 30"/>
            <p:cNvSpPr>
              <a:spLocks noChangeShapeType="1"/>
            </p:cNvSpPr>
            <p:nvPr/>
          </p:nvSpPr>
          <p:spPr bwMode="auto">
            <a:xfrm flipV="1">
              <a:off x="4128" y="1680"/>
              <a:ext cx="0" cy="38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1306141"/>
                </p:ext>
              </p:extLst>
            </p:nvPr>
          </p:nvGraphicFramePr>
          <p:xfrm>
            <a:off x="4176" y="1554"/>
            <a:ext cx="193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20" name="Equation" r:id="rId5" imgW="241300" imgH="241300" progId="Equation.DSMT4">
                    <p:embed/>
                  </p:oleObj>
                </mc:Choice>
                <mc:Fallback>
                  <p:oleObj name="Equation" r:id="rId5" imgW="2413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554"/>
                          <a:ext cx="193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6477000" y="2273300"/>
            <a:ext cx="1339850" cy="931863"/>
            <a:chOff x="4058" y="1528"/>
            <a:chExt cx="844" cy="587"/>
          </a:xfrm>
        </p:grpSpPr>
        <p:sp>
          <p:nvSpPr>
            <p:cNvPr id="22565" name="Line 33"/>
            <p:cNvSpPr>
              <a:spLocks noChangeShapeType="1"/>
            </p:cNvSpPr>
            <p:nvPr/>
          </p:nvSpPr>
          <p:spPr bwMode="auto">
            <a:xfrm rot="-7322218">
              <a:off x="4394" y="1555"/>
              <a:ext cx="0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6" name="Group 34"/>
            <p:cNvGrpSpPr>
              <a:grpSpLocks/>
            </p:cNvGrpSpPr>
            <p:nvPr/>
          </p:nvGrpSpPr>
          <p:grpSpPr bwMode="auto">
            <a:xfrm>
              <a:off x="4368" y="1824"/>
              <a:ext cx="241" cy="291"/>
              <a:chOff x="2256" y="1968"/>
              <a:chExt cx="241" cy="291"/>
            </a:xfrm>
          </p:grpSpPr>
          <p:sp>
            <p:nvSpPr>
              <p:cNvPr id="22567" name="AutoShape 35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48" cy="144"/>
              </a:xfrm>
              <a:prstGeom prst="curvedLef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8" name="Text Box 36"/>
              <p:cNvSpPr txBox="1">
                <a:spLocks noChangeArrowheads="1"/>
              </p:cNvSpPr>
              <p:nvPr/>
            </p:nvSpPr>
            <p:spPr bwMode="auto">
              <a:xfrm>
                <a:off x="2280" y="1968"/>
                <a:ext cx="2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accent2"/>
                    </a:solidFill>
                    <a:latin typeface="Symbol" charset="0"/>
                  </a:rPr>
                  <a:t>θ</a:t>
                </a:r>
              </a:p>
            </p:txBody>
          </p:sp>
        </p:grpSp>
        <p:graphicFrame>
          <p:nvGraphicFramePr>
            <p:cNvPr id="2253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3897862"/>
                </p:ext>
              </p:extLst>
            </p:nvPr>
          </p:nvGraphicFramePr>
          <p:xfrm>
            <a:off x="4716" y="1528"/>
            <a:ext cx="186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21" name="Equation" r:id="rId7" imgW="165100" imgH="228600" progId="Equation.3">
                    <p:embed/>
                  </p:oleObj>
                </mc:Choice>
                <mc:Fallback>
                  <p:oleObj name="Equation" r:id="rId7" imgW="165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" y="1528"/>
                          <a:ext cx="186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1430" name="Text Box 38"/>
          <p:cNvSpPr txBox="1">
            <a:spLocks noChangeArrowheads="1"/>
          </p:cNvSpPr>
          <p:nvPr/>
        </p:nvSpPr>
        <p:spPr bwMode="auto">
          <a:xfrm>
            <a:off x="206375" y="3886200"/>
            <a:ext cx="307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force did the work?</a:t>
            </a:r>
          </a:p>
        </p:txBody>
      </p:sp>
      <p:graphicFrame>
        <p:nvGraphicFramePr>
          <p:cNvPr id="571431" name="Object 2"/>
          <p:cNvGraphicFramePr>
            <a:graphicFrameLocks noChangeAspect="1"/>
          </p:cNvGraphicFramePr>
          <p:nvPr/>
        </p:nvGraphicFramePr>
        <p:xfrm>
          <a:off x="3786188" y="4600575"/>
          <a:ext cx="55721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2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4600575"/>
                        <a:ext cx="55721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2" name="Text Box 40"/>
          <p:cNvSpPr txBox="1">
            <a:spLocks noChangeArrowheads="1"/>
          </p:cNvSpPr>
          <p:nvPr/>
        </p:nvSpPr>
        <p:spPr bwMode="auto">
          <a:xfrm>
            <a:off x="3870325" y="38862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Force </a:t>
            </a:r>
          </a:p>
        </p:txBody>
      </p:sp>
      <p:graphicFrame>
        <p:nvGraphicFramePr>
          <p:cNvPr id="5714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854219"/>
              </p:ext>
            </p:extLst>
          </p:nvPr>
        </p:nvGraphicFramePr>
        <p:xfrm>
          <a:off x="4725988" y="3794125"/>
          <a:ext cx="3571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3" name="Equation" r:id="rId11" imgW="165100" imgH="228600" progId="Equation.3">
                  <p:embed/>
                </p:oleObj>
              </mc:Choice>
              <mc:Fallback>
                <p:oleObj name="Equation" r:id="rId11" imgW="16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3794125"/>
                        <a:ext cx="3571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4" name="Text Box 42"/>
          <p:cNvSpPr txBox="1">
            <a:spLocks noChangeArrowheads="1"/>
          </p:cNvSpPr>
          <p:nvPr/>
        </p:nvSpPr>
        <p:spPr bwMode="auto">
          <a:xfrm>
            <a:off x="206375" y="4557713"/>
            <a:ext cx="305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How much work did it do?</a:t>
            </a:r>
          </a:p>
        </p:txBody>
      </p:sp>
      <p:sp>
        <p:nvSpPr>
          <p:cNvPr id="571435" name="Text Box 43"/>
          <p:cNvSpPr txBox="1">
            <a:spLocks noChangeArrowheads="1"/>
          </p:cNvSpPr>
          <p:nvPr/>
        </p:nvSpPr>
        <p:spPr bwMode="auto">
          <a:xfrm>
            <a:off x="152400" y="5334000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571436" name="Text Box 44"/>
          <p:cNvSpPr txBox="1">
            <a:spLocks noChangeArrowheads="1"/>
          </p:cNvSpPr>
          <p:nvPr/>
        </p:nvSpPr>
        <p:spPr bwMode="auto">
          <a:xfrm>
            <a:off x="2895600" y="5203825"/>
            <a:ext cx="6096000" cy="739775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Physically meaningful work is done only by the component of the force along the movement of the object.</a:t>
            </a:r>
          </a:p>
        </p:txBody>
      </p:sp>
      <p:sp>
        <p:nvSpPr>
          <p:cNvPr id="571437" name="Text Box 45"/>
          <p:cNvSpPr txBox="1">
            <a:spLocks noChangeArrowheads="1"/>
          </p:cNvSpPr>
          <p:nvPr/>
        </p:nvSpPr>
        <p:spPr bwMode="auto">
          <a:xfrm>
            <a:off x="6797675" y="44196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Unit?</a:t>
            </a:r>
          </a:p>
        </p:txBody>
      </p:sp>
      <p:graphicFrame>
        <p:nvGraphicFramePr>
          <p:cNvPr id="571438" name="Object 4"/>
          <p:cNvGraphicFramePr>
            <a:graphicFrameLocks noChangeAspect="1"/>
          </p:cNvGraphicFramePr>
          <p:nvPr/>
        </p:nvGraphicFramePr>
        <p:xfrm>
          <a:off x="7594600" y="4519613"/>
          <a:ext cx="635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4"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4519613"/>
                        <a:ext cx="635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9" name="Text Box 47"/>
          <p:cNvSpPr txBox="1">
            <a:spLocks noChangeArrowheads="1"/>
          </p:cNvSpPr>
          <p:nvPr/>
        </p:nvSpPr>
        <p:spPr bwMode="auto">
          <a:xfrm>
            <a:off x="5562600" y="6096000"/>
            <a:ext cx="2947988" cy="39687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Work is an </a:t>
            </a:r>
            <a:r>
              <a:rPr lang="en-US" sz="2000" b="1" u="sng">
                <a:solidFill>
                  <a:srgbClr val="FF0000"/>
                </a:solidFill>
                <a:latin typeface="Arial Narrow" charset="0"/>
              </a:rPr>
              <a:t>energy transfer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!!</a:t>
            </a:r>
          </a:p>
        </p:txBody>
      </p:sp>
      <p:graphicFrame>
        <p:nvGraphicFramePr>
          <p:cNvPr id="571440" name="Object 5"/>
          <p:cNvGraphicFramePr>
            <a:graphicFrameLocks noChangeAspect="1"/>
          </p:cNvGraphicFramePr>
          <p:nvPr/>
        </p:nvGraphicFramePr>
        <p:xfrm>
          <a:off x="4314825" y="4403725"/>
          <a:ext cx="13700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5" name="Equation" r:id="rId15" imgW="749300" imgH="368300" progId="Equation.DSMT4">
                  <p:embed/>
                </p:oleObj>
              </mc:Choice>
              <mc:Fallback>
                <p:oleObj name="Equation" r:id="rId15" imgW="749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403725"/>
                        <a:ext cx="137001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41" name="Object 6"/>
          <p:cNvGraphicFramePr>
            <a:graphicFrameLocks noChangeAspect="1"/>
          </p:cNvGraphicFramePr>
          <p:nvPr/>
        </p:nvGraphicFramePr>
        <p:xfrm>
          <a:off x="5607050" y="4572000"/>
          <a:ext cx="10223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6" name="Equation" r:id="rId17" imgW="558720" imgH="177480" progId="Equation.DSMT4">
                  <p:embed/>
                </p:oleObj>
              </mc:Choice>
              <mc:Fallback>
                <p:oleObj name="Equation" r:id="rId17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572000"/>
                        <a:ext cx="102235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42" name="Object 7"/>
          <p:cNvGraphicFramePr>
            <a:graphicFrameLocks noChangeAspect="1"/>
          </p:cNvGraphicFramePr>
          <p:nvPr/>
        </p:nvGraphicFramePr>
        <p:xfrm>
          <a:off x="7559675" y="4783138"/>
          <a:ext cx="12033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7" name="Equation" r:id="rId19" imgW="939600" imgH="203040" progId="Equation.DSMT4">
                  <p:embed/>
                </p:oleObj>
              </mc:Choice>
              <mc:Fallback>
                <p:oleObj name="Equation" r:id="rId19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4783138"/>
                        <a:ext cx="12033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43" name="Text Box 51"/>
          <p:cNvSpPr txBox="1">
            <a:spLocks noChangeArrowheads="1"/>
          </p:cNvSpPr>
          <p:nvPr/>
        </p:nvSpPr>
        <p:spPr bwMode="auto">
          <a:xfrm>
            <a:off x="5276850" y="3886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Why? </a:t>
            </a:r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6858000" y="4038600"/>
            <a:ext cx="1236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kind?</a:t>
            </a:r>
          </a:p>
        </p:txBody>
      </p:sp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8001000" y="4038600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100646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7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7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7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71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7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7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7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7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7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00" grpId="0" animBg="1" autoUpdateAnimBg="0"/>
      <p:bldP spid="571401" grpId="0" animBg="1"/>
      <p:bldP spid="571402" grpId="0" animBg="1" autoUpdateAnimBg="0"/>
      <p:bldP spid="571411" grpId="0" animBg="1" autoUpdateAnimBg="0"/>
      <p:bldP spid="571412" grpId="0" animBg="1" autoUpdateAnimBg="0"/>
      <p:bldP spid="571430" grpId="0" build="p" autoUpdateAnimBg="0"/>
      <p:bldP spid="571432" grpId="0"/>
      <p:bldP spid="571434" grpId="0" build="p" autoUpdateAnimBg="0"/>
      <p:bldP spid="571435" grpId="0" build="p" autoUpdateAnimBg="0"/>
      <p:bldP spid="571436" grpId="0" animBg="1" autoUpdateAnimBg="0"/>
      <p:bldP spid="571437" grpId="0" build="p" autoUpdateAnimBg="0"/>
      <p:bldP spid="571439" grpId="0" animBg="1" autoUpdateAnimBg="0"/>
      <p:bldP spid="571443" grpId="0"/>
      <p:bldP spid="55" grpId="0" build="p" autoUpdateAnimBg="0"/>
      <p:bldP spid="5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07_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838200"/>
            <a:ext cx="5715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think about the meaning of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457200"/>
            <a:ext cx="5334000" cy="60198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A person is holding a grocery bag and walking at a constant velocity.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Are his hands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doing any work ON the bag? 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No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Why not?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Because the force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hands exert </a:t>
            </a:r>
            <a:r>
              <a:rPr lang="en-US" sz="2000" dirty="0">
                <a:latin typeface="Arial Narrow" charset="0"/>
                <a:ea typeface="ＭＳ Ｐゴシック" charset="0"/>
              </a:rPr>
              <a:t>on the bag, 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F</a:t>
            </a:r>
            <a:r>
              <a:rPr lang="en-US" sz="2000" baseline="-25000" dirty="0" err="1">
                <a:latin typeface="Arial Narrow" charset="0"/>
                <a:ea typeface="ＭＳ Ｐゴシック" charset="0"/>
              </a:rPr>
              <a:t>p</a:t>
            </a:r>
            <a:r>
              <a:rPr lang="en-US" sz="2000" dirty="0">
                <a:latin typeface="Arial Narrow" charset="0"/>
                <a:ea typeface="ＭＳ Ｐゴシック" charset="0"/>
              </a:rPr>
              <a:t>, is perpendicular to the displacement!!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This means that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hands are not </a:t>
            </a:r>
            <a:r>
              <a:rPr lang="en-US" sz="2000" dirty="0">
                <a:latin typeface="Arial Narrow" charset="0"/>
                <a:ea typeface="ＭＳ Ｐゴシック" charset="0"/>
              </a:rPr>
              <a:t>adding any energy to the bag.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So what does this mean?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In order for a force to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have performed </a:t>
            </a:r>
            <a:r>
              <a:rPr lang="en-US" sz="2000" dirty="0">
                <a:latin typeface="Arial Narrow" charset="0"/>
                <a:ea typeface="ＭＳ Ｐゴシック" charset="0"/>
              </a:rPr>
              <a:t>any meaningful work, the energy of the object the force exerts on must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change</a:t>
            </a:r>
            <a:r>
              <a:rPr lang="en-US" sz="2000" dirty="0">
                <a:latin typeface="Arial Narrow" charset="0"/>
                <a:ea typeface="ＭＳ Ｐゴシック" charset="0"/>
              </a:rPr>
              <a:t>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due to that force!!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What happened to the person?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He spends his energy just to keep the bag up but did not perform any work on the bag.</a:t>
            </a:r>
          </a:p>
          <a:p>
            <a:pPr lvl="1"/>
            <a:endParaRPr lang="en-US" sz="2000" dirty="0">
              <a:latin typeface="Arial Narrow" charset="0"/>
              <a:ea typeface="ＭＳ Ｐゴシック" charset="0"/>
            </a:endParaRPr>
          </a:p>
        </p:txBody>
      </p:sp>
      <p:sp>
        <p:nvSpPr>
          <p:cNvPr id="235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9180C3-B241-9A44-B574-832FE869015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6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EF4C69-B045-DA48-8E68-4C4DBBBFF39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559107" name="Object 2"/>
          <p:cNvGraphicFramePr>
            <a:graphicFrameLocks noChangeAspect="1"/>
          </p:cNvGraphicFramePr>
          <p:nvPr/>
        </p:nvGraphicFramePr>
        <p:xfrm>
          <a:off x="914400" y="4191000"/>
          <a:ext cx="1025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7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10255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08" name="Object 3"/>
          <p:cNvGraphicFramePr>
            <a:graphicFrameLocks noChangeAspect="1"/>
          </p:cNvGraphicFramePr>
          <p:nvPr/>
        </p:nvGraphicFramePr>
        <p:xfrm>
          <a:off x="5715000" y="4114800"/>
          <a:ext cx="14208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8" name="Equation" r:id="rId6" imgW="520560" imgH="203040" progId="Equation.DSMT4">
                  <p:embed/>
                </p:oleObj>
              </mc:Choice>
              <mc:Fallback>
                <p:oleObj name="Equation" r:id="rId6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14800"/>
                        <a:ext cx="14208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9109" name="Picture 5" descr="afg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8486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 done by a constant force </a:t>
            </a:r>
          </a:p>
        </p:txBody>
      </p:sp>
      <p:graphicFrame>
        <p:nvGraphicFramePr>
          <p:cNvPr id="559112" name="Object 4"/>
          <p:cNvGraphicFramePr>
            <a:graphicFrameLocks noChangeAspect="1"/>
          </p:cNvGraphicFramePr>
          <p:nvPr/>
        </p:nvGraphicFramePr>
        <p:xfrm>
          <a:off x="1658938" y="4833938"/>
          <a:ext cx="23907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9" name="Equation" r:id="rId9" imgW="711200" imgH="279400" progId="Equation.DSMT4">
                  <p:embed/>
                </p:oleObj>
              </mc:Choice>
              <mc:Fallback>
                <p:oleObj name="Equation" r:id="rId9" imgW="711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833938"/>
                        <a:ext cx="2390775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3" name="Object 5"/>
          <p:cNvGraphicFramePr>
            <a:graphicFrameLocks noChangeAspect="1"/>
          </p:cNvGraphicFramePr>
          <p:nvPr/>
        </p:nvGraphicFramePr>
        <p:xfrm>
          <a:off x="3959225" y="5092700"/>
          <a:ext cx="384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0" name="Equation" r:id="rId11" imgW="114120" imgH="139680" progId="Equation.DSMT4">
                  <p:embed/>
                </p:oleObj>
              </mc:Choice>
              <mc:Fallback>
                <p:oleObj name="Equation" r:id="rId11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092700"/>
                        <a:ext cx="3841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4" name="Object 6"/>
          <p:cNvGraphicFramePr>
            <a:graphicFrameLocks noChangeAspect="1"/>
          </p:cNvGraphicFramePr>
          <p:nvPr/>
        </p:nvGraphicFramePr>
        <p:xfrm>
          <a:off x="5715000" y="4800600"/>
          <a:ext cx="15922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1" name="Equation" r:id="rId13" imgW="583920" imgH="203040" progId="Equation.DSMT4">
                  <p:embed/>
                </p:oleObj>
              </mc:Choice>
              <mc:Fallback>
                <p:oleObj name="Equation" r:id="rId13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00600"/>
                        <a:ext cx="159226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5" name="Object 7"/>
          <p:cNvGraphicFramePr>
            <a:graphicFrameLocks noChangeAspect="1"/>
          </p:cNvGraphicFramePr>
          <p:nvPr/>
        </p:nvGraphicFramePr>
        <p:xfrm>
          <a:off x="5715000" y="5486400"/>
          <a:ext cx="1766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2" name="Equation" r:id="rId15" imgW="647640" imgH="203040" progId="Equation.DSMT4">
                  <p:embed/>
                </p:oleObj>
              </mc:Choice>
              <mc:Fallback>
                <p:oleObj name="Equation" r:id="rId15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86400"/>
                        <a:ext cx="17668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6" name="Object 8"/>
          <p:cNvGraphicFramePr>
            <a:graphicFrameLocks noChangeAspect="1"/>
          </p:cNvGraphicFramePr>
          <p:nvPr/>
        </p:nvGraphicFramePr>
        <p:xfrm>
          <a:off x="7226300" y="4191000"/>
          <a:ext cx="2413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3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4191000"/>
                        <a:ext cx="2413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7" name="Object 9"/>
          <p:cNvGraphicFramePr>
            <a:graphicFrameLocks noChangeAspect="1"/>
          </p:cNvGraphicFramePr>
          <p:nvPr/>
        </p:nvGraphicFramePr>
        <p:xfrm>
          <a:off x="7467600" y="4849813"/>
          <a:ext cx="3460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4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49813"/>
                        <a:ext cx="34607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8" name="Object 10"/>
          <p:cNvGraphicFramePr>
            <a:graphicFrameLocks noChangeAspect="1"/>
          </p:cNvGraphicFramePr>
          <p:nvPr/>
        </p:nvGraphicFramePr>
        <p:xfrm>
          <a:off x="7543800" y="5562600"/>
          <a:ext cx="5191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5" name="Equation" r:id="rId21" imgW="190440" imgH="164880" progId="Equation.DSMT4">
                  <p:embed/>
                </p:oleObj>
              </mc:Choice>
              <mc:Fallback>
                <p:oleObj name="Equation" r:id="rId2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562600"/>
                        <a:ext cx="5191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FG07_001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762000"/>
            <a:ext cx="416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62200" y="2514600"/>
            <a:ext cx="239713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/>
              <a:t>s</a:t>
            </a:r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1981200" y="4191000"/>
          <a:ext cx="10683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6" name="Equation" r:id="rId24" imgW="317500" imgH="190500" progId="Equation.DSMT4">
                  <p:embed/>
                </p:oleObj>
              </mc:Choice>
              <mc:Fallback>
                <p:oleObj name="Equation" r:id="rId24" imgW="317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10683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371600"/>
            <a:ext cx="1828800" cy="190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3200400"/>
            <a:ext cx="2133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34200" y="1371600"/>
            <a:ext cx="1981200" cy="190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9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5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72B3EFD-EC79-B64E-B937-F978F0562CF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Scalar Product of Two Vectors 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838200"/>
          </a:xfrm>
        </p:spPr>
        <p:txBody>
          <a:bodyPr/>
          <a:lstStyle/>
          <a:p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Product of magnitude of the two vectors and the cosine of the angle between them</a:t>
            </a:r>
          </a:p>
        </p:txBody>
      </p:sp>
      <p:graphicFrame>
        <p:nvGraphicFramePr>
          <p:cNvPr id="573444" name="Object 2"/>
          <p:cNvGraphicFramePr>
            <a:graphicFrameLocks noChangeAspect="1"/>
          </p:cNvGraphicFramePr>
          <p:nvPr/>
        </p:nvGraphicFramePr>
        <p:xfrm>
          <a:off x="4419600" y="1295400"/>
          <a:ext cx="10429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7" name="Equation" r:id="rId3" imgW="457200" imgH="241300" progId="Equation.DSMT4">
                  <p:embed/>
                </p:oleObj>
              </mc:Choice>
              <mc:Fallback>
                <p:oleObj name="Equation" r:id="rId3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95400"/>
                        <a:ext cx="10429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609600" y="19050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Operation is commutative</a:t>
            </a:r>
          </a:p>
        </p:txBody>
      </p:sp>
      <p:graphicFrame>
        <p:nvGraphicFramePr>
          <p:cNvPr id="573446" name="Object 3"/>
          <p:cNvGraphicFramePr>
            <a:graphicFrameLocks noChangeAspect="1"/>
          </p:cNvGraphicFramePr>
          <p:nvPr/>
        </p:nvGraphicFramePr>
        <p:xfrm>
          <a:off x="4076700" y="1947863"/>
          <a:ext cx="22367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8" name="Equation" r:id="rId5" imgW="1244600" imgH="368300" progId="Equation.DSMT4">
                  <p:embed/>
                </p:oleObj>
              </mc:Choice>
              <mc:Fallback>
                <p:oleObj name="Equation" r:id="rId5" imgW="1244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1947863"/>
                        <a:ext cx="22367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7" name="Rectangle 7"/>
          <p:cNvSpPr>
            <a:spLocks noChangeArrowheads="1"/>
          </p:cNvSpPr>
          <p:nvPr/>
        </p:nvSpPr>
        <p:spPr bwMode="auto">
          <a:xfrm>
            <a:off x="609600" y="25908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Operation follows the distribution law of multiplication</a:t>
            </a:r>
          </a:p>
        </p:txBody>
      </p:sp>
      <p:graphicFrame>
        <p:nvGraphicFramePr>
          <p:cNvPr id="573448" name="Object 4"/>
          <p:cNvGraphicFramePr>
            <a:graphicFrameLocks noChangeAspect="1"/>
          </p:cNvGraphicFramePr>
          <p:nvPr/>
        </p:nvGraphicFramePr>
        <p:xfrm>
          <a:off x="6515100" y="2620963"/>
          <a:ext cx="7032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9" name="Equation" r:id="rId7" imgW="342900" imgH="241300" progId="Equation.DSMT4">
                  <p:embed/>
                </p:oleObj>
              </mc:Choice>
              <mc:Fallback>
                <p:oleObj name="Equation" r:id="rId7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620963"/>
                        <a:ext cx="7032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9" name="Rectangle 9"/>
          <p:cNvSpPr>
            <a:spLocks noChangeArrowheads="1"/>
          </p:cNvSpPr>
          <p:nvPr/>
        </p:nvSpPr>
        <p:spPr bwMode="auto">
          <a:xfrm>
            <a:off x="609600" y="38862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How does scalar product look in terms of components?</a:t>
            </a:r>
          </a:p>
        </p:txBody>
      </p:sp>
      <p:graphicFrame>
        <p:nvGraphicFramePr>
          <p:cNvPr id="573450" name="Object 5"/>
          <p:cNvGraphicFramePr>
            <a:graphicFrameLocks noChangeAspect="1"/>
          </p:cNvGraphicFramePr>
          <p:nvPr/>
        </p:nvGraphicFramePr>
        <p:xfrm>
          <a:off x="941388" y="4389438"/>
          <a:ext cx="24368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0" name="Equation" r:id="rId9" imgW="1282700" imgH="368300" progId="Equation.DSMT4">
                  <p:embed/>
                </p:oleObj>
              </mc:Choice>
              <mc:Fallback>
                <p:oleObj name="Equation" r:id="rId9" imgW="1282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389438"/>
                        <a:ext cx="24368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1" name="Object 6"/>
          <p:cNvGraphicFramePr>
            <a:graphicFrameLocks noChangeAspect="1"/>
          </p:cNvGraphicFramePr>
          <p:nvPr/>
        </p:nvGraphicFramePr>
        <p:xfrm>
          <a:off x="3989388" y="4389438"/>
          <a:ext cx="24368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1" name="Equation" r:id="rId11" imgW="1282700" imgH="368300" progId="Equation.DSMT4">
                  <p:embed/>
                </p:oleObj>
              </mc:Choice>
              <mc:Fallback>
                <p:oleObj name="Equation" r:id="rId11" imgW="1282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4389438"/>
                        <a:ext cx="24368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2" name="Object 7"/>
          <p:cNvGraphicFramePr>
            <a:graphicFrameLocks noChangeAspect="1"/>
          </p:cNvGraphicFramePr>
          <p:nvPr/>
        </p:nvGraphicFramePr>
        <p:xfrm>
          <a:off x="546100" y="5006975"/>
          <a:ext cx="36099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2" name="Equation" r:id="rId13" imgW="2857500" imgH="482600" progId="Equation.DSMT4">
                  <p:embed/>
                </p:oleObj>
              </mc:Choice>
              <mc:Fallback>
                <p:oleObj name="Equation" r:id="rId13" imgW="2857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006975"/>
                        <a:ext cx="36099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3" name="Object 8"/>
          <p:cNvGraphicFramePr>
            <a:graphicFrameLocks noChangeAspect="1"/>
          </p:cNvGraphicFramePr>
          <p:nvPr/>
        </p:nvGraphicFramePr>
        <p:xfrm>
          <a:off x="4160838" y="5029200"/>
          <a:ext cx="3394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3" name="Equation" r:id="rId15" imgW="2108160" imgH="431640" progId="Equation.DSMT4">
                  <p:embed/>
                </p:oleObj>
              </mc:Choice>
              <mc:Fallback>
                <p:oleObj name="Equation" r:id="rId15" imgW="2108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5029200"/>
                        <a:ext cx="33940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4" name="Object 9"/>
          <p:cNvGraphicFramePr>
            <a:graphicFrameLocks noChangeAspect="1"/>
          </p:cNvGraphicFramePr>
          <p:nvPr/>
        </p:nvGraphicFramePr>
        <p:xfrm>
          <a:off x="4683125" y="3352800"/>
          <a:ext cx="17176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4" name="Equation" r:id="rId17" imgW="1066680" imgH="304560" progId="Equation.3">
                  <p:embed/>
                </p:oleObj>
              </mc:Choice>
              <mc:Fallback>
                <p:oleObj name="Equation" r:id="rId17" imgW="10666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3352800"/>
                        <a:ext cx="17176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5" name="Object 10"/>
          <p:cNvGraphicFramePr>
            <a:graphicFrameLocks noChangeAspect="1"/>
          </p:cNvGraphicFramePr>
          <p:nvPr/>
        </p:nvGraphicFramePr>
        <p:xfrm>
          <a:off x="6740525" y="3352800"/>
          <a:ext cx="17176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5" name="Equation" r:id="rId19" imgW="1066680" imgH="304560" progId="Equation.3">
                  <p:embed/>
                </p:oleObj>
              </mc:Choice>
              <mc:Fallback>
                <p:oleObj name="Equation" r:id="rId19" imgW="10666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3352800"/>
                        <a:ext cx="17176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56" name="Rectangle 16"/>
          <p:cNvSpPr>
            <a:spLocks noChangeArrowheads="1"/>
          </p:cNvSpPr>
          <p:nvPr/>
        </p:nvSpPr>
        <p:spPr bwMode="auto">
          <a:xfrm>
            <a:off x="609600" y="3352800"/>
            <a:ext cx="426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Scalar products of Unit Vectors</a:t>
            </a:r>
          </a:p>
        </p:txBody>
      </p:sp>
      <p:graphicFrame>
        <p:nvGraphicFramePr>
          <p:cNvPr id="573457" name="Object 11"/>
          <p:cNvGraphicFramePr>
            <a:graphicFrameLocks noChangeAspect="1"/>
          </p:cNvGraphicFramePr>
          <p:nvPr/>
        </p:nvGraphicFramePr>
        <p:xfrm>
          <a:off x="2895600" y="5626100"/>
          <a:ext cx="10080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6" name="Equation" r:id="rId21" imgW="457200" imgH="241300" progId="Equation.DSMT4">
                  <p:embed/>
                </p:oleObj>
              </mc:Choice>
              <mc:Fallback>
                <p:oleObj name="Equation" r:id="rId21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626100"/>
                        <a:ext cx="10080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8" name="Object 12"/>
          <p:cNvGraphicFramePr>
            <a:graphicFrameLocks noChangeAspect="1"/>
          </p:cNvGraphicFramePr>
          <p:nvPr/>
        </p:nvGraphicFramePr>
        <p:xfrm>
          <a:off x="5467350" y="1285875"/>
          <a:ext cx="1314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7" name="Equation" r:id="rId23" imgW="698500" imgH="368300" progId="Equation.DSMT4">
                  <p:embed/>
                </p:oleObj>
              </mc:Choice>
              <mc:Fallback>
                <p:oleObj name="Equation" r:id="rId23" imgW="698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1285875"/>
                        <a:ext cx="1314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9" name="Object 13"/>
          <p:cNvGraphicFramePr>
            <a:graphicFrameLocks noChangeAspect="1"/>
          </p:cNvGraphicFramePr>
          <p:nvPr/>
        </p:nvGraphicFramePr>
        <p:xfrm>
          <a:off x="6335713" y="1946275"/>
          <a:ext cx="14605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8" name="Equation" r:id="rId25" imgW="812800" imgH="368300" progId="Equation.DSMT4">
                  <p:embed/>
                </p:oleObj>
              </mc:Choice>
              <mc:Fallback>
                <p:oleObj name="Equation" r:id="rId25" imgW="8128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946275"/>
                        <a:ext cx="14605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0" name="Object 14"/>
          <p:cNvGraphicFramePr>
            <a:graphicFrameLocks noChangeAspect="1"/>
          </p:cNvGraphicFramePr>
          <p:nvPr/>
        </p:nvGraphicFramePr>
        <p:xfrm>
          <a:off x="7796213" y="1955800"/>
          <a:ext cx="61753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9" name="Equation" r:id="rId27" imgW="342900" imgH="241300" progId="Equation.DSMT4">
                  <p:embed/>
                </p:oleObj>
              </mc:Choice>
              <mc:Fallback>
                <p:oleObj name="Equation" r:id="rId27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1955800"/>
                        <a:ext cx="61753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1" name="Object 15"/>
          <p:cNvGraphicFramePr>
            <a:graphicFrameLocks noChangeAspect="1"/>
          </p:cNvGraphicFramePr>
          <p:nvPr/>
        </p:nvGraphicFramePr>
        <p:xfrm>
          <a:off x="4868863" y="2562225"/>
          <a:ext cx="16891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0" name="Equation" r:id="rId29" imgW="825500" imgH="368300" progId="Equation.DSMT4">
                  <p:embed/>
                </p:oleObj>
              </mc:Choice>
              <mc:Fallback>
                <p:oleObj name="Equation" r:id="rId29" imgW="825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2562225"/>
                        <a:ext cx="16891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2" name="Object 16"/>
          <p:cNvGraphicFramePr>
            <a:graphicFrameLocks noChangeAspect="1"/>
          </p:cNvGraphicFramePr>
          <p:nvPr/>
        </p:nvGraphicFramePr>
        <p:xfrm>
          <a:off x="6408738" y="3429000"/>
          <a:ext cx="247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1" name="Equation" r:id="rId31" imgW="88560" imgH="164880" progId="Equation.3">
                  <p:embed/>
                </p:oleObj>
              </mc:Choice>
              <mc:Fallback>
                <p:oleObj name="Equation" r:id="rId31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3429000"/>
                        <a:ext cx="247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3" name="Object 17"/>
          <p:cNvGraphicFramePr>
            <a:graphicFrameLocks noChangeAspect="1"/>
          </p:cNvGraphicFramePr>
          <p:nvPr/>
        </p:nvGraphicFramePr>
        <p:xfrm>
          <a:off x="8405813" y="3429000"/>
          <a:ext cx="3889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2" name="Equation" r:id="rId33" imgW="126720" imgH="177480" progId="Equation.3">
                  <p:embed/>
                </p:oleObj>
              </mc:Choice>
              <mc:Fallback>
                <p:oleObj name="Equation" r:id="rId3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813" y="3429000"/>
                        <a:ext cx="3889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4" name="Object 18"/>
          <p:cNvGraphicFramePr>
            <a:graphicFrameLocks noChangeAspect="1"/>
          </p:cNvGraphicFramePr>
          <p:nvPr/>
        </p:nvGraphicFramePr>
        <p:xfrm>
          <a:off x="3886200" y="5713413"/>
          <a:ext cx="114458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3" name="Equation" r:id="rId35" imgW="457200" imgH="228600" progId="Equation.DSMT4">
                  <p:embed/>
                </p:oleObj>
              </mc:Choice>
              <mc:Fallback>
                <p:oleObj name="Equation" r:id="rId3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13413"/>
                        <a:ext cx="114458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5" name="Object 19"/>
          <p:cNvGraphicFramePr>
            <a:graphicFrameLocks noChangeAspect="1"/>
          </p:cNvGraphicFramePr>
          <p:nvPr/>
        </p:nvGraphicFramePr>
        <p:xfrm>
          <a:off x="5029200" y="5699125"/>
          <a:ext cx="11811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4" name="Equation" r:id="rId37" imgW="469800" imgH="241200" progId="Equation.DSMT4">
                  <p:embed/>
                </p:oleObj>
              </mc:Choice>
              <mc:Fallback>
                <p:oleObj name="Equation" r:id="rId37" imgW="46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699125"/>
                        <a:ext cx="11811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6" name="Object 20"/>
          <p:cNvGraphicFramePr>
            <a:graphicFrameLocks noChangeAspect="1"/>
          </p:cNvGraphicFramePr>
          <p:nvPr/>
        </p:nvGraphicFramePr>
        <p:xfrm>
          <a:off x="6172200" y="5713413"/>
          <a:ext cx="8334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5" name="Equation" r:id="rId39" imgW="330120" imgH="228600" progId="Equation.DSMT4">
                  <p:embed/>
                </p:oleObj>
              </mc:Choice>
              <mc:Fallback>
                <p:oleObj name="Equation" r:id="rId39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713413"/>
                        <a:ext cx="8334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696200" y="5105400"/>
            <a:ext cx="1219200" cy="1081088"/>
            <a:chOff x="4848" y="3216"/>
            <a:chExt cx="768" cy="681"/>
          </a:xfrm>
        </p:grpSpPr>
        <p:sp>
          <p:nvSpPr>
            <p:cNvPr id="26657" name="Oval 28"/>
            <p:cNvSpPr>
              <a:spLocks noChangeArrowheads="1"/>
            </p:cNvSpPr>
            <p:nvPr/>
          </p:nvSpPr>
          <p:spPr bwMode="auto">
            <a:xfrm>
              <a:off x="4848" y="3216"/>
              <a:ext cx="768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Text Box 29"/>
            <p:cNvSpPr txBox="1">
              <a:spLocks noChangeArrowheads="1"/>
            </p:cNvSpPr>
            <p:nvPr/>
          </p:nvSpPr>
          <p:spPr bwMode="auto">
            <a:xfrm>
              <a:off x="5251" y="3648"/>
              <a:ext cx="269" cy="249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  <a:latin typeface="Arial Narrow" charset="0"/>
                </a:rPr>
                <a:t>=0</a:t>
              </a:r>
            </a:p>
          </p:txBody>
        </p:sp>
        <p:cxnSp>
          <p:nvCxnSpPr>
            <p:cNvPr id="26659" name="AutoShape 30"/>
            <p:cNvCxnSpPr>
              <a:cxnSpLocks noChangeShapeType="1"/>
              <a:stCxn id="26657" idx="3"/>
              <a:endCxn id="26658" idx="1"/>
            </p:cNvCxnSpPr>
            <p:nvPr/>
          </p:nvCxnSpPr>
          <p:spPr bwMode="auto">
            <a:xfrm rot="16200000" flipH="1">
              <a:off x="4950" y="3481"/>
              <a:ext cx="302" cy="282"/>
            </a:xfrm>
            <a:prstGeom prst="curvedConnector2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573471" name="Object 21"/>
          <p:cNvGraphicFramePr>
            <a:graphicFrameLocks noChangeAspect="1"/>
          </p:cNvGraphicFramePr>
          <p:nvPr/>
        </p:nvGraphicFramePr>
        <p:xfrm>
          <a:off x="7545388" y="5181600"/>
          <a:ext cx="13700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6" name="Equation" r:id="rId41" imgW="850680" imgH="152280" progId="Equation.DSMT4">
                  <p:embed/>
                </p:oleObj>
              </mc:Choice>
              <mc:Fallback>
                <p:oleObj name="Equation" r:id="rId41" imgW="850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5181600"/>
                        <a:ext cx="137001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2" name="Object 22"/>
          <p:cNvGraphicFramePr>
            <a:graphicFrameLocks noChangeAspect="1"/>
          </p:cNvGraphicFramePr>
          <p:nvPr/>
        </p:nvGraphicFramePr>
        <p:xfrm>
          <a:off x="7200900" y="2622550"/>
          <a:ext cx="8842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7" name="Equation" r:id="rId43" imgW="431800" imgH="241300" progId="Equation.DSMT4">
                  <p:embed/>
                </p:oleObj>
              </mc:Choice>
              <mc:Fallback>
                <p:oleObj name="Equation" r:id="rId43" imgW="431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2622550"/>
                        <a:ext cx="8842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1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3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7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7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7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7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7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7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7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7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7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build="p" autoUpdateAnimBg="0"/>
      <p:bldP spid="573445" grpId="0" build="p" autoUpdateAnimBg="0"/>
      <p:bldP spid="573447" grpId="0" build="p" autoUpdateAnimBg="0"/>
      <p:bldP spid="573449" grpId="0" build="p" autoUpdateAnimBg="0"/>
      <p:bldP spid="57345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7AC147-7B26-C94D-8EB7-B43E67B98BD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of Work by Scalar Product</a:t>
            </a:r>
          </a:p>
        </p:txBody>
      </p:sp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particle moving on the xy plane undergoes a displacement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+3.0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j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)m as a constant force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=(5.0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j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) N acts on the particle.   </a:t>
            </a:r>
          </a:p>
        </p:txBody>
      </p:sp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3810000" y="1600200"/>
            <a:ext cx="4724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a) Calculate the magnitude of the displacement and that of the force.</a:t>
            </a:r>
            <a:endParaRPr lang="en-US" sz="2000"/>
          </a:p>
        </p:txBody>
      </p:sp>
      <p:graphicFrame>
        <p:nvGraphicFramePr>
          <p:cNvPr id="574469" name="Object 2"/>
          <p:cNvGraphicFramePr>
            <a:graphicFrameLocks noChangeAspect="1"/>
          </p:cNvGraphicFramePr>
          <p:nvPr/>
        </p:nvGraphicFramePr>
        <p:xfrm>
          <a:off x="3802063" y="2416175"/>
          <a:ext cx="4524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47" name="Equation" r:id="rId3" imgW="317500" imgH="368300" progId="Equation.DSMT4">
                  <p:embed/>
                </p:oleObj>
              </mc:Choice>
              <mc:Fallback>
                <p:oleObj name="Equation" r:id="rId3" imgW="317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2416175"/>
                        <a:ext cx="4524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0" name="Object 3"/>
          <p:cNvGraphicFramePr>
            <a:graphicFrameLocks noChangeAspect="1"/>
          </p:cNvGraphicFramePr>
          <p:nvPr/>
        </p:nvGraphicFramePr>
        <p:xfrm>
          <a:off x="3795713" y="3152775"/>
          <a:ext cx="4905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48" name="Equation" r:id="rId5" imgW="342900" imgH="368300" progId="Equation.DSMT4">
                  <p:embed/>
                </p:oleObj>
              </mc:Choice>
              <mc:Fallback>
                <p:oleObj name="Equation" r:id="rId5" imgW="342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3152775"/>
                        <a:ext cx="4905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4114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b) Calculate the work done by the force F.</a:t>
            </a:r>
            <a:endParaRPr lang="en-US" sz="2000"/>
          </a:p>
        </p:txBody>
      </p:sp>
      <p:graphicFrame>
        <p:nvGraphicFramePr>
          <p:cNvPr id="574472" name="Object 4"/>
          <p:cNvGraphicFramePr>
            <a:graphicFrameLocks noChangeAspect="1"/>
          </p:cNvGraphicFramePr>
          <p:nvPr/>
        </p:nvGraphicFramePr>
        <p:xfrm>
          <a:off x="812800" y="4659313"/>
          <a:ext cx="558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49" name="Equation" r:id="rId7" imgW="304560" imgH="177480" progId="Equation.3">
                  <p:embed/>
                </p:oleObj>
              </mc:Choice>
              <mc:Fallback>
                <p:oleObj name="Equation" r:id="rId7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4659313"/>
                        <a:ext cx="558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3" name="Object 5"/>
          <p:cNvGraphicFramePr>
            <a:graphicFrameLocks noChangeAspect="1"/>
          </p:cNvGraphicFramePr>
          <p:nvPr/>
        </p:nvGraphicFramePr>
        <p:xfrm>
          <a:off x="2286000" y="4495800"/>
          <a:ext cx="2574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50" name="Equation" r:id="rId9" imgW="1739880" imgH="431640" progId="Equation.3">
                  <p:embed/>
                </p:oleObj>
              </mc:Choice>
              <mc:Fallback>
                <p:oleObj name="Equation" r:id="rId9" imgW="1739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2574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4" name="Object 6"/>
          <p:cNvGraphicFramePr>
            <a:graphicFrameLocks noChangeAspect="1"/>
          </p:cNvGraphicFramePr>
          <p:nvPr/>
        </p:nvGraphicFramePr>
        <p:xfrm>
          <a:off x="4827588" y="4495800"/>
          <a:ext cx="38973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51" name="Equation" r:id="rId11" imgW="2679480" imgH="304560" progId="Equation.3">
                  <p:embed/>
                </p:oleObj>
              </mc:Choice>
              <mc:Fallback>
                <p:oleObj name="Equation" r:id="rId11" imgW="26794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4495800"/>
                        <a:ext cx="389731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1600200"/>
            <a:ext cx="2895600" cy="2209800"/>
            <a:chOff x="288" y="1344"/>
            <a:chExt cx="2304" cy="2112"/>
          </a:xfrm>
        </p:grpSpPr>
        <p:sp>
          <p:nvSpPr>
            <p:cNvPr id="27680" name="Rectangle 12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81" name="Line 13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14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Text Box 15"/>
            <p:cNvSpPr txBox="1">
              <a:spLocks noChangeArrowheads="1"/>
            </p:cNvSpPr>
            <p:nvPr/>
          </p:nvSpPr>
          <p:spPr bwMode="auto">
            <a:xfrm>
              <a:off x="1344" y="1391"/>
              <a:ext cx="279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Y</a:t>
              </a:r>
            </a:p>
          </p:txBody>
        </p:sp>
        <p:sp>
          <p:nvSpPr>
            <p:cNvPr id="27684" name="Text Box 16"/>
            <p:cNvSpPr txBox="1">
              <a:spLocks noChangeArrowheads="1"/>
            </p:cNvSpPr>
            <p:nvPr/>
          </p:nvSpPr>
          <p:spPr bwMode="auto">
            <a:xfrm>
              <a:off x="2205" y="2688"/>
              <a:ext cx="28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57400" y="2514600"/>
            <a:ext cx="777875" cy="685800"/>
            <a:chOff x="1296" y="1584"/>
            <a:chExt cx="490" cy="432"/>
          </a:xfrm>
        </p:grpSpPr>
        <p:sp>
          <p:nvSpPr>
            <p:cNvPr id="27678" name="Line 18"/>
            <p:cNvSpPr>
              <a:spLocks noChangeShapeType="1"/>
            </p:cNvSpPr>
            <p:nvPr/>
          </p:nvSpPr>
          <p:spPr bwMode="auto">
            <a:xfrm flipV="1">
              <a:off x="1296" y="1584"/>
              <a:ext cx="336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Text Box 19"/>
            <p:cNvSpPr txBox="1">
              <a:spLocks noChangeArrowheads="1"/>
            </p:cNvSpPr>
            <p:nvPr/>
          </p:nvSpPr>
          <p:spPr bwMode="auto">
            <a:xfrm>
              <a:off x="1574" y="158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57400" y="2362200"/>
            <a:ext cx="1295400" cy="838200"/>
            <a:chOff x="1488" y="1488"/>
            <a:chExt cx="816" cy="528"/>
          </a:xfrm>
        </p:grpSpPr>
        <p:sp>
          <p:nvSpPr>
            <p:cNvPr id="27676" name="Line 21"/>
            <p:cNvSpPr>
              <a:spLocks noChangeShapeType="1"/>
            </p:cNvSpPr>
            <p:nvPr/>
          </p:nvSpPr>
          <p:spPr bwMode="auto">
            <a:xfrm flipV="1">
              <a:off x="1488" y="1728"/>
              <a:ext cx="816" cy="288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Text Box 22"/>
            <p:cNvSpPr txBox="1">
              <a:spLocks noChangeArrowheads="1"/>
            </p:cNvSpPr>
            <p:nvPr/>
          </p:nvSpPr>
          <p:spPr bwMode="auto">
            <a:xfrm>
              <a:off x="2092" y="148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A50021"/>
                  </a:solidFill>
                  <a:latin typeface="Arial Narrow" charset="0"/>
                </a:rPr>
                <a:t>F</a:t>
              </a:r>
            </a:p>
          </p:txBody>
        </p:sp>
      </p:grpSp>
      <p:sp>
        <p:nvSpPr>
          <p:cNvPr id="574487" name="Text Box 23"/>
          <p:cNvSpPr txBox="1">
            <a:spLocks noChangeArrowheads="1"/>
          </p:cNvSpPr>
          <p:nvPr/>
        </p:nvSpPr>
        <p:spPr bwMode="auto">
          <a:xfrm>
            <a:off x="457200" y="5334000"/>
            <a:ext cx="68580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Can you do this using the magnitudes and the angle between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d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</a:p>
        </p:txBody>
      </p:sp>
      <p:graphicFrame>
        <p:nvGraphicFramePr>
          <p:cNvPr id="574488" name="Object 7"/>
          <p:cNvGraphicFramePr>
            <a:graphicFrameLocks noChangeAspect="1"/>
          </p:cNvGraphicFramePr>
          <p:nvPr/>
        </p:nvGraphicFramePr>
        <p:xfrm>
          <a:off x="5638800" y="5892800"/>
          <a:ext cx="5413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52"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892800"/>
                        <a:ext cx="541338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489" name="Oval 25"/>
          <p:cNvSpPr>
            <a:spLocks noChangeArrowheads="1"/>
          </p:cNvSpPr>
          <p:nvPr/>
        </p:nvSpPr>
        <p:spPr bwMode="auto">
          <a:xfrm>
            <a:off x="1981200" y="3124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490" name="Oval 26"/>
          <p:cNvSpPr>
            <a:spLocks noChangeArrowheads="1"/>
          </p:cNvSpPr>
          <p:nvPr/>
        </p:nvSpPr>
        <p:spPr bwMode="auto">
          <a:xfrm>
            <a:off x="2514600" y="2438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4491" name="Object 8"/>
          <p:cNvGraphicFramePr>
            <a:graphicFrameLocks noChangeAspect="1"/>
          </p:cNvGraphicFramePr>
          <p:nvPr/>
        </p:nvGraphicFramePr>
        <p:xfrm>
          <a:off x="4206875" y="2454275"/>
          <a:ext cx="10509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53" name="Equation" r:id="rId15" imgW="736560" imgH="304560" progId="Equation.3">
                  <p:embed/>
                </p:oleObj>
              </mc:Choice>
              <mc:Fallback>
                <p:oleObj name="Equation" r:id="rId15" imgW="736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454275"/>
                        <a:ext cx="10509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2" name="Object 9"/>
          <p:cNvGraphicFramePr>
            <a:graphicFrameLocks noChangeAspect="1"/>
          </p:cNvGraphicFramePr>
          <p:nvPr/>
        </p:nvGraphicFramePr>
        <p:xfrm>
          <a:off x="5268913" y="2438400"/>
          <a:ext cx="21986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54" name="Equation" r:id="rId17" imgW="1434960" imgH="291960" progId="Equation.3">
                  <p:embed/>
                </p:oleObj>
              </mc:Choice>
              <mc:Fallback>
                <p:oleObj name="Equation" r:id="rId17" imgW="1434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2438400"/>
                        <a:ext cx="219868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3" name="Object 10"/>
          <p:cNvGraphicFramePr>
            <a:graphicFrameLocks noChangeAspect="1"/>
          </p:cNvGraphicFramePr>
          <p:nvPr/>
        </p:nvGraphicFramePr>
        <p:xfrm>
          <a:off x="4267200" y="3200400"/>
          <a:ext cx="11239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55" name="Equation" r:id="rId19" imgW="787320" imgH="304560" progId="Equation.3">
                  <p:embed/>
                </p:oleObj>
              </mc:Choice>
              <mc:Fallback>
                <p:oleObj name="Equation" r:id="rId19" imgW="7873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00400"/>
                        <a:ext cx="11239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4" name="Object 11"/>
          <p:cNvGraphicFramePr>
            <a:graphicFrameLocks noChangeAspect="1"/>
          </p:cNvGraphicFramePr>
          <p:nvPr/>
        </p:nvGraphicFramePr>
        <p:xfrm>
          <a:off x="5334000" y="3179763"/>
          <a:ext cx="208438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56" name="Equation" r:id="rId21" imgW="1460160" imgH="291960" progId="Equation.3">
                  <p:embed/>
                </p:oleObj>
              </mc:Choice>
              <mc:Fallback>
                <p:oleObj name="Equation" r:id="rId21" imgW="14601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179763"/>
                        <a:ext cx="208438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5" name="Object 12"/>
          <p:cNvGraphicFramePr>
            <a:graphicFrameLocks noChangeAspect="1"/>
          </p:cNvGraphicFramePr>
          <p:nvPr/>
        </p:nvGraphicFramePr>
        <p:xfrm>
          <a:off x="1360488" y="4559300"/>
          <a:ext cx="8366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57" name="Equation" r:id="rId23" imgW="457200" imgH="241300" progId="Equation.DSMT4">
                  <p:embed/>
                </p:oleObj>
              </mc:Choice>
              <mc:Fallback>
                <p:oleObj name="Equation" r:id="rId23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4559300"/>
                        <a:ext cx="8366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6" name="Object 13"/>
          <p:cNvGraphicFramePr>
            <a:graphicFrameLocks noChangeAspect="1"/>
          </p:cNvGraphicFramePr>
          <p:nvPr/>
        </p:nvGraphicFramePr>
        <p:xfrm>
          <a:off x="6134100" y="5843588"/>
          <a:ext cx="8112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58" name="Equation" r:id="rId25" imgW="457200" imgH="241300" progId="Equation.DSMT4">
                  <p:embed/>
                </p:oleObj>
              </mc:Choice>
              <mc:Fallback>
                <p:oleObj name="Equation" r:id="rId25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5843588"/>
                        <a:ext cx="8112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7" name="Object 14"/>
          <p:cNvGraphicFramePr>
            <a:graphicFrameLocks noChangeAspect="1"/>
          </p:cNvGraphicFramePr>
          <p:nvPr/>
        </p:nvGraphicFramePr>
        <p:xfrm>
          <a:off x="6913563" y="5740400"/>
          <a:ext cx="123983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59" name="Equation" r:id="rId26" imgW="698500" imgH="368300" progId="Equation.DSMT4">
                  <p:embed/>
                </p:oleObj>
              </mc:Choice>
              <mc:Fallback>
                <p:oleObj name="Equation" r:id="rId26" imgW="698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5740400"/>
                        <a:ext cx="1239837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6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4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4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4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4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7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7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7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7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7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7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7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7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animBg="1" autoUpdateAnimBg="0"/>
      <p:bldP spid="574468" grpId="0" animBg="1" autoUpdateAnimBg="0"/>
      <p:bldP spid="574471" grpId="0" animBg="1" autoUpdateAnimBg="0"/>
      <p:bldP spid="574487" grpId="0" animBg="1" autoUpdateAnimBg="0"/>
      <p:bldP spid="574489" grpId="0" animBg="1"/>
      <p:bldP spid="5744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A91653B-1008-214D-8939-23A73FD8FDA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62000" y="1828800"/>
            <a:ext cx="6858000" cy="2667000"/>
            <a:chOff x="-1680" y="1056"/>
            <a:chExt cx="4320" cy="1680"/>
          </a:xfrm>
        </p:grpSpPr>
        <p:pic>
          <p:nvPicPr>
            <p:cNvPr id="28688" name="Picture 28" descr="afg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80" y="1056"/>
              <a:ext cx="4176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Rectangle 29"/>
            <p:cNvSpPr>
              <a:spLocks noChangeArrowheads="1"/>
            </p:cNvSpPr>
            <p:nvPr/>
          </p:nvSpPr>
          <p:spPr bwMode="auto">
            <a:xfrm>
              <a:off x="528" y="1056"/>
              <a:ext cx="2112" cy="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Pulling A Suitcase-on-Wheel</a:t>
            </a: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Find the work done by a 45.0N force in pulling the suitcase in the figure at an angle 50.0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for a distance s=75.0m.</a:t>
            </a:r>
            <a:endParaRPr lang="en-US"/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609600" y="4451350"/>
            <a:ext cx="57912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Does work depend on mass of the object being worked on?</a:t>
            </a:r>
            <a:endParaRPr lang="en-US" sz="2000"/>
          </a:p>
        </p:txBody>
      </p:sp>
      <p:graphicFrame>
        <p:nvGraphicFramePr>
          <p:cNvPr id="572437" name="Object 2"/>
          <p:cNvGraphicFramePr>
            <a:graphicFrameLocks noChangeAspect="1"/>
          </p:cNvGraphicFramePr>
          <p:nvPr/>
        </p:nvGraphicFramePr>
        <p:xfrm>
          <a:off x="4572000" y="2138363"/>
          <a:ext cx="6461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95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38363"/>
                        <a:ext cx="646113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38" name="Object 3"/>
          <p:cNvGraphicFramePr>
            <a:graphicFrameLocks noChangeAspect="1"/>
          </p:cNvGraphicFramePr>
          <p:nvPr/>
        </p:nvGraphicFramePr>
        <p:xfrm>
          <a:off x="4729163" y="2909888"/>
          <a:ext cx="41703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96" name="Equation" r:id="rId7" imgW="1943100" imgH="292100" progId="Equation.DSMT4">
                  <p:embed/>
                </p:oleObj>
              </mc:Choice>
              <mc:Fallback>
                <p:oleObj name="Equation" r:id="rId7" imgW="1943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2909888"/>
                        <a:ext cx="41703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39" name="Text Box 23"/>
          <p:cNvSpPr txBox="1">
            <a:spLocks noChangeArrowheads="1"/>
          </p:cNvSpPr>
          <p:nvPr/>
        </p:nvSpPr>
        <p:spPr bwMode="auto">
          <a:xfrm>
            <a:off x="6553200" y="4451350"/>
            <a:ext cx="685800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Yes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572440" name="Text Box 24"/>
          <p:cNvSpPr txBox="1">
            <a:spLocks noChangeArrowheads="1"/>
          </p:cNvSpPr>
          <p:nvPr/>
        </p:nvSpPr>
        <p:spPr bwMode="auto">
          <a:xfrm>
            <a:off x="609600" y="5137150"/>
            <a:ext cx="28194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Why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don’t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 see the mass term in the work at all then?</a:t>
            </a:r>
            <a:endParaRPr lang="en-US" sz="2000" dirty="0"/>
          </a:p>
        </p:txBody>
      </p:sp>
      <p:sp>
        <p:nvSpPr>
          <p:cNvPr id="572441" name="Text Box 25"/>
          <p:cNvSpPr txBox="1">
            <a:spLocks noChangeArrowheads="1"/>
          </p:cNvSpPr>
          <p:nvPr/>
        </p:nvSpPr>
        <p:spPr bwMode="auto">
          <a:xfrm>
            <a:off x="3581400" y="5137150"/>
            <a:ext cx="5181600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It is reflected in the force.  If an object has smaller mass, it would take less force to move it at the same acceleration than a heavier object.   So it would take less work.  Which makes perfect sense, 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doesn’t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it?</a:t>
            </a:r>
            <a:endParaRPr lang="en-US" sz="2000" dirty="0">
              <a:solidFill>
                <a:srgbClr val="A50021"/>
              </a:solidFill>
            </a:endParaRPr>
          </a:p>
        </p:txBody>
      </p:sp>
      <p:graphicFrame>
        <p:nvGraphicFramePr>
          <p:cNvPr id="5724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51520"/>
              </p:ext>
            </p:extLst>
          </p:nvPr>
        </p:nvGraphicFramePr>
        <p:xfrm>
          <a:off x="5259388" y="1952625"/>
          <a:ext cx="15621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97" name="Equation" r:id="rId9" imgW="736600" imgH="355600" progId="Equation.DSMT4">
                  <p:embed/>
                </p:oleObj>
              </mc:Choice>
              <mc:Fallback>
                <p:oleObj name="Equation" r:id="rId9" imgW="736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1952625"/>
                        <a:ext cx="15621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676157"/>
              </p:ext>
            </p:extLst>
          </p:nvPr>
        </p:nvGraphicFramePr>
        <p:xfrm>
          <a:off x="6840538" y="1928813"/>
          <a:ext cx="22574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98" name="Equation" r:id="rId11" imgW="952500" imgH="381000" progId="Equation.DSMT4">
                  <p:embed/>
                </p:oleObj>
              </mc:Choice>
              <mc:Fallback>
                <p:oleObj name="Equation" r:id="rId11" imgW="952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1928813"/>
                        <a:ext cx="22574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01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animBg="1" autoUpdateAnimBg="0"/>
      <p:bldP spid="572420" grpId="0" animBg="1" autoUpdateAnimBg="0"/>
      <p:bldP spid="572439" grpId="0" animBg="1" autoUpdateAnimBg="0"/>
      <p:bldP spid="572440" grpId="0" animBg="1" autoUpdateAnimBg="0"/>
      <p:bldP spid="57244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G07_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24,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D692FE-114D-B642-B594-907AC9BE8F2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6.1 Work done on a crate</a:t>
            </a: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152400" y="660400"/>
            <a:ext cx="8839200" cy="101600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person pulls a 50kg crate 40m along a horizontal floor by a constant force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=100N, which acts at a 37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angle as shown in the figure.  The floor is rough and exerts a friction force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fr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=50N.  Determine  (a) the work done by each force and (b) the net work done on the crate. </a:t>
            </a:r>
            <a:endParaRPr lang="en-US" sz="2000"/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4724400" y="1828800"/>
            <a:ext cx="4191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forces exerting on the crate?</a:t>
            </a:r>
            <a:endParaRPr lang="en-US" sz="2000"/>
          </a:p>
        </p:txBody>
      </p:sp>
      <p:graphicFrame>
        <p:nvGraphicFramePr>
          <p:cNvPr id="572437" name="Object 2"/>
          <p:cNvGraphicFramePr>
            <a:graphicFrameLocks noChangeAspect="1"/>
          </p:cNvGraphicFramePr>
          <p:nvPr/>
        </p:nvGraphicFramePr>
        <p:xfrm>
          <a:off x="3505200" y="3613150"/>
          <a:ext cx="6096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1" name="Equation" r:id="rId5" imgW="355600" imgH="241300" progId="Equation.DSMT4">
                  <p:embed/>
                </p:oleObj>
              </mc:Choice>
              <mc:Fallback>
                <p:oleObj name="Equation" r:id="rId5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13150"/>
                        <a:ext cx="6096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39" name="Text Box 23"/>
          <p:cNvSpPr txBox="1">
            <a:spLocks noChangeArrowheads="1"/>
          </p:cNvSpPr>
          <p:nvPr/>
        </p:nvSpPr>
        <p:spPr bwMode="auto">
          <a:xfrm>
            <a:off x="6553200" y="2286000"/>
            <a:ext cx="9144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G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=-mg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572440" name="Text Box 24"/>
          <p:cNvSpPr txBox="1">
            <a:spLocks noChangeArrowheads="1"/>
          </p:cNvSpPr>
          <p:nvPr/>
        </p:nvSpPr>
        <p:spPr bwMode="auto">
          <a:xfrm>
            <a:off x="152400" y="5537200"/>
            <a:ext cx="2819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net work on the crate </a:t>
            </a:r>
            <a:endParaRPr lang="en-US" sz="2000"/>
          </a:p>
        </p:txBody>
      </p:sp>
      <p:graphicFrame>
        <p:nvGraphicFramePr>
          <p:cNvPr id="572442" name="Object 4"/>
          <p:cNvGraphicFramePr>
            <a:graphicFrameLocks noChangeAspect="1"/>
          </p:cNvGraphicFramePr>
          <p:nvPr/>
        </p:nvGraphicFramePr>
        <p:xfrm>
          <a:off x="3048000" y="5475288"/>
          <a:ext cx="7651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2" name="Equation" r:id="rId7" imgW="406400" imgH="241300" progId="Equation.DSMT4">
                  <p:embed/>
                </p:oleObj>
              </mc:Choice>
              <mc:Fallback>
                <p:oleObj name="Equation" r:id="rId7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75288"/>
                        <a:ext cx="7651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52400" y="3581400"/>
            <a:ext cx="29718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on the crate by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G</a:t>
            </a:r>
            <a:endParaRPr lang="en-US" sz="2000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105400" y="22860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p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5867400" y="22860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fr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24400" y="2743200"/>
            <a:ext cx="4343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force performs the work on the crate?</a:t>
            </a:r>
            <a:endParaRPr lang="en-US" sz="200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05400" y="32004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p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477000" y="32004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fr</a:t>
            </a:r>
            <a:endParaRPr lang="en-US" sz="2000">
              <a:solidFill>
                <a:srgbClr val="A5002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6600" y="4495800"/>
          <a:ext cx="58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3" name="Equation" r:id="rId9" imgW="355600" imgH="266700" progId="Equation.DSMT4">
                  <p:embed/>
                </p:oleObj>
              </mc:Choice>
              <mc:Fallback>
                <p:oleObj name="Equation" r:id="rId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584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52400" y="4518025"/>
            <a:ext cx="3048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on the crate by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:</a:t>
            </a:r>
            <a:endParaRPr lang="en-US" sz="200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52400" y="5027613"/>
            <a:ext cx="3048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on the crate by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fr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:</a:t>
            </a:r>
            <a:endParaRPr lang="en-US" sz="200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278188" y="4957763"/>
          <a:ext cx="6080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4" name="Equation" r:id="rId11" imgW="381000" imgH="266700" progId="Equation.DSMT4">
                  <p:embed/>
                </p:oleObj>
              </mc:Choice>
              <mc:Fallback>
                <p:oleObj name="Equation" r:id="rId11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4957763"/>
                        <a:ext cx="6080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152400" y="6046788"/>
            <a:ext cx="2057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This is the same as </a:t>
            </a:r>
            <a:endParaRPr lang="en-US" sz="200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892425" y="5913438"/>
          <a:ext cx="7651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5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5913438"/>
                        <a:ext cx="7651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138613" y="3625850"/>
          <a:ext cx="8683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6" name="Equation" r:id="rId15" imgW="508000" imgH="241300" progId="Equation.DSMT4">
                  <p:embed/>
                </p:oleObj>
              </mc:Choice>
              <mc:Fallback>
                <p:oleObj name="Equation" r:id="rId15" imgW="508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3625850"/>
                        <a:ext cx="86836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999038" y="3571875"/>
          <a:ext cx="22399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7" name="Equation" r:id="rId17" imgW="1308100" imgH="292100" progId="Equation.DSMT4">
                  <p:embed/>
                </p:oleObj>
              </mc:Choice>
              <mc:Fallback>
                <p:oleObj name="Equation" r:id="rId17" imgW="130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3571875"/>
                        <a:ext cx="22399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7248525" y="3657600"/>
          <a:ext cx="3714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8" name="Equation" r:id="rId19" imgW="215900" imgH="152400" progId="Equation.DSMT4">
                  <p:embed/>
                </p:oleObj>
              </mc:Choice>
              <mc:Fallback>
                <p:oleObj name="Equation" r:id="rId19" imgW="215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3657600"/>
                        <a:ext cx="3714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3810000" y="4467225"/>
          <a:ext cx="874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9" name="Equation" r:id="rId21" imgW="533400" imgH="254000" progId="Equation.DSMT4">
                  <p:embed/>
                </p:oleObj>
              </mc:Choice>
              <mc:Fallback>
                <p:oleObj name="Equation" r:id="rId21" imgW="533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67225"/>
                        <a:ext cx="8747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648200" y="4419600"/>
          <a:ext cx="1771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0" name="Equation" r:id="rId23" imgW="1079500" imgH="330200" progId="Equation.DSMT4">
                  <p:embed/>
                </p:oleObj>
              </mc:Choice>
              <mc:Fallback>
                <p:oleObj name="Equation" r:id="rId23" imgW="10795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19600"/>
                        <a:ext cx="1771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6400800" y="4451350"/>
          <a:ext cx="25638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1" name="Equation" r:id="rId25" imgW="1562100" imgH="215900" progId="Equation.DSMT4">
                  <p:embed/>
                </p:oleObj>
              </mc:Choice>
              <mc:Fallback>
                <p:oleObj name="Equation" r:id="rId25" imgW="1562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51350"/>
                        <a:ext cx="256381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3835400" y="4922838"/>
          <a:ext cx="8890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2" name="Equation" r:id="rId27" imgW="558800" imgH="254000" progId="Equation.DSMT4">
                  <p:embed/>
                </p:oleObj>
              </mc:Choice>
              <mc:Fallback>
                <p:oleObj name="Equation" r:id="rId27" imgW="55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922838"/>
                        <a:ext cx="8890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4691063" y="4922838"/>
          <a:ext cx="18621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3" name="Equation" r:id="rId29" imgW="1168400" imgH="330200" progId="Equation.DSMT4">
                  <p:embed/>
                </p:oleObj>
              </mc:Choice>
              <mc:Fallback>
                <p:oleObj name="Equation" r:id="rId29" imgW="116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4922838"/>
                        <a:ext cx="18621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6534150" y="4965700"/>
          <a:ext cx="26098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4" name="Equation" r:id="rId31" imgW="1638300" imgH="215900" progId="Equation.DSMT4">
                  <p:embed/>
                </p:oleObj>
              </mc:Choice>
              <mc:Fallback>
                <p:oleObj name="Equation" r:id="rId31" imgW="1638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4965700"/>
                        <a:ext cx="26098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4360863" y="5475288"/>
          <a:ext cx="6699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5" name="Equation" r:id="rId33" imgW="355600" imgH="241300" progId="Equation.DSMT4">
                  <p:embed/>
                </p:oleObj>
              </mc:Choice>
              <mc:Fallback>
                <p:oleObj name="Equation" r:id="rId33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475288"/>
                        <a:ext cx="6699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/>
        </p:nvGraphicFramePr>
        <p:xfrm>
          <a:off x="4956175" y="5451475"/>
          <a:ext cx="6445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6" name="Equation" r:id="rId35" imgW="342900" imgH="266700" progId="Equation.DSMT4">
                  <p:embed/>
                </p:oleObj>
              </mc:Choice>
              <mc:Fallback>
                <p:oleObj name="Equation" r:id="rId35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451475"/>
                        <a:ext cx="6445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6" name="Object 18"/>
          <p:cNvGraphicFramePr>
            <a:graphicFrameLocks noChangeAspect="1"/>
          </p:cNvGraphicFramePr>
          <p:nvPr/>
        </p:nvGraphicFramePr>
        <p:xfrm>
          <a:off x="5527675" y="5451475"/>
          <a:ext cx="7175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7" name="Equation" r:id="rId37" imgW="381000" imgH="266700" progId="Equation.DSMT4">
                  <p:embed/>
                </p:oleObj>
              </mc:Choice>
              <mc:Fallback>
                <p:oleObj name="Equation" r:id="rId37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5451475"/>
                        <a:ext cx="7175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7" name="Object 19"/>
          <p:cNvGraphicFramePr>
            <a:graphicFrameLocks noChangeAspect="1"/>
          </p:cNvGraphicFramePr>
          <p:nvPr/>
        </p:nvGraphicFramePr>
        <p:xfrm>
          <a:off x="6172200" y="5481638"/>
          <a:ext cx="30083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8" name="Equation" r:id="rId39" imgW="1905000" imgH="279400" progId="Equation.DSMT4">
                  <p:embed/>
                </p:oleObj>
              </mc:Choice>
              <mc:Fallback>
                <p:oleObj name="Equation" r:id="rId39" imgW="1905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81638"/>
                        <a:ext cx="30083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8" name="Object 20"/>
          <p:cNvGraphicFramePr>
            <a:graphicFrameLocks noChangeAspect="1"/>
          </p:cNvGraphicFramePr>
          <p:nvPr/>
        </p:nvGraphicFramePr>
        <p:xfrm>
          <a:off x="3640138" y="5913438"/>
          <a:ext cx="4829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9" name="Equation" r:id="rId41" imgW="2565400" imgH="304800" progId="Equation.DSMT4">
                  <p:embed/>
                </p:oleObj>
              </mc:Choice>
              <mc:Fallback>
                <p:oleObj name="Equation" r:id="rId41" imgW="2565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913438"/>
                        <a:ext cx="4829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1" name="Object 21"/>
          <p:cNvGraphicFramePr>
            <a:graphicFrameLocks noChangeAspect="1"/>
          </p:cNvGraphicFramePr>
          <p:nvPr/>
        </p:nvGraphicFramePr>
        <p:xfrm>
          <a:off x="5943600" y="5913438"/>
          <a:ext cx="957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0" name="Equation" r:id="rId43" imgW="508000" imgH="254000" progId="Equation.DSMT4">
                  <p:embed/>
                </p:oleObj>
              </mc:Choice>
              <mc:Fallback>
                <p:oleObj name="Equation" r:id="rId43" imgW="508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913438"/>
                        <a:ext cx="9572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2" name="Object 22"/>
          <p:cNvGraphicFramePr>
            <a:graphicFrameLocks noChangeAspect="1"/>
          </p:cNvGraphicFramePr>
          <p:nvPr/>
        </p:nvGraphicFramePr>
        <p:xfrm>
          <a:off x="6764338" y="5913438"/>
          <a:ext cx="931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1" name="Equation" r:id="rId45" imgW="495300" imgH="279400" progId="Equation.DSMT4">
                  <p:embed/>
                </p:oleObj>
              </mc:Choice>
              <mc:Fallback>
                <p:oleObj name="Equation" r:id="rId45" imgW="49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5913438"/>
                        <a:ext cx="93186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3" name="Object 23"/>
          <p:cNvGraphicFramePr>
            <a:graphicFrameLocks noChangeAspect="1"/>
          </p:cNvGraphicFramePr>
          <p:nvPr/>
        </p:nvGraphicFramePr>
        <p:xfrm>
          <a:off x="7620000" y="5929313"/>
          <a:ext cx="7651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2" name="Equation" r:id="rId47" imgW="406400" imgH="279400" progId="Equation.DSMT4">
                  <p:embed/>
                </p:oleObj>
              </mc:Choice>
              <mc:Fallback>
                <p:oleObj name="Equation" r:id="rId47" imgW="406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929313"/>
                        <a:ext cx="7651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772400" y="2286000"/>
            <a:ext cx="9906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=+mg</a:t>
            </a:r>
            <a:endParaRPr lang="en-US" sz="2000">
              <a:solidFill>
                <a:srgbClr val="A50021"/>
              </a:solidFill>
            </a:endParaRPr>
          </a:p>
        </p:txBody>
      </p:sp>
      <p:graphicFrame>
        <p:nvGraphicFramePr>
          <p:cNvPr id="572424" name="Object 24"/>
          <p:cNvGraphicFramePr>
            <a:graphicFrameLocks noChangeAspect="1"/>
          </p:cNvGraphicFramePr>
          <p:nvPr/>
        </p:nvGraphicFramePr>
        <p:xfrm>
          <a:off x="3352800" y="4037013"/>
          <a:ext cx="6318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3" name="Equation" r:id="rId49" imgW="368300" imgH="241300" progId="Equation.DSMT4">
                  <p:embed/>
                </p:oleObj>
              </mc:Choice>
              <mc:Fallback>
                <p:oleObj name="Equation" r:id="rId49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37013"/>
                        <a:ext cx="6318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5" name="Object 25"/>
          <p:cNvGraphicFramePr>
            <a:graphicFrameLocks noChangeAspect="1"/>
          </p:cNvGraphicFramePr>
          <p:nvPr/>
        </p:nvGraphicFramePr>
        <p:xfrm>
          <a:off x="4021138" y="4037013"/>
          <a:ext cx="8921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4" name="Equation" r:id="rId51" imgW="520700" imgH="241300" progId="Equation.DSMT4">
                  <p:embed/>
                </p:oleObj>
              </mc:Choice>
              <mc:Fallback>
                <p:oleObj name="Equation" r:id="rId51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4037013"/>
                        <a:ext cx="8921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6" name="Object 26"/>
          <p:cNvGraphicFramePr>
            <a:graphicFrameLocks noChangeAspect="1"/>
          </p:cNvGraphicFramePr>
          <p:nvPr/>
        </p:nvGraphicFramePr>
        <p:xfrm>
          <a:off x="4951413" y="4005263"/>
          <a:ext cx="17399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5" name="Equation" r:id="rId53" imgW="1016000" imgH="279400" progId="Equation.DSMT4">
                  <p:embed/>
                </p:oleObj>
              </mc:Choice>
              <mc:Fallback>
                <p:oleObj name="Equation" r:id="rId53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4005263"/>
                        <a:ext cx="17399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7" name="Object 27"/>
          <p:cNvGraphicFramePr>
            <a:graphicFrameLocks noChangeAspect="1"/>
          </p:cNvGraphicFramePr>
          <p:nvPr/>
        </p:nvGraphicFramePr>
        <p:xfrm>
          <a:off x="6727825" y="4057650"/>
          <a:ext cx="22637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6" name="Equation" r:id="rId55" imgW="1320800" imgH="215900" progId="Equation.DSMT4">
                  <p:embed/>
                </p:oleObj>
              </mc:Choice>
              <mc:Fallback>
                <p:oleObj name="Equation" r:id="rId55" imgW="1320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4057650"/>
                        <a:ext cx="22637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52400" y="4038600"/>
            <a:ext cx="29718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Work done on the crate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by F</a:t>
            </a:r>
            <a:r>
              <a:rPr lang="en-US" sz="2000" baseline="-25000" dirty="0" smtClean="0">
                <a:solidFill>
                  <a:schemeClr val="accent2"/>
                </a:solidFill>
                <a:latin typeface="Arial Narrow" charset="0"/>
              </a:rPr>
              <a:t>N</a:t>
            </a:r>
            <a:endParaRPr lang="en-US" sz="2000" dirty="0"/>
          </a:p>
        </p:txBody>
      </p:sp>
      <p:graphicFrame>
        <p:nvGraphicFramePr>
          <p:cNvPr id="572428" name="Object 28"/>
          <p:cNvGraphicFramePr>
            <a:graphicFrameLocks noChangeAspect="1"/>
          </p:cNvGraphicFramePr>
          <p:nvPr/>
        </p:nvGraphicFramePr>
        <p:xfrm>
          <a:off x="3740150" y="5475288"/>
          <a:ext cx="6937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7" name="Equation" r:id="rId57" imgW="368300" imgH="241300" progId="Equation.DSMT4">
                  <p:embed/>
                </p:oleObj>
              </mc:Choice>
              <mc:Fallback>
                <p:oleObj name="Equation" r:id="rId57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475288"/>
                        <a:ext cx="69373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9" name="Object 29"/>
          <p:cNvGraphicFramePr>
            <a:graphicFrameLocks noChangeAspect="1"/>
          </p:cNvGraphicFramePr>
          <p:nvPr/>
        </p:nvGraphicFramePr>
        <p:xfrm>
          <a:off x="5105400" y="5930900"/>
          <a:ext cx="957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8" name="Equation" r:id="rId59" imgW="508000" imgH="254000" progId="Equation.DSMT4">
                  <p:embed/>
                </p:oleObj>
              </mc:Choice>
              <mc:Fallback>
                <p:oleObj name="Equation" r:id="rId59" imgW="508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930900"/>
                        <a:ext cx="9572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59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7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7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7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7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7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7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7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7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7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7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animBg="1" autoUpdateAnimBg="0"/>
      <p:bldP spid="572420" grpId="0" animBg="1" autoUpdateAnimBg="0"/>
      <p:bldP spid="572439" grpId="0" animBg="1" autoUpdateAnimBg="0"/>
      <p:bldP spid="572440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4" grpId="0" animBg="1" autoUpdateAnimBg="0"/>
      <p:bldP spid="25" grpId="0" animBg="1" autoUpdateAnimBg="0"/>
      <p:bldP spid="27" grpId="0" animBg="1" autoUpdateAnimBg="0"/>
      <p:bldP spid="30" grpId="0" animBg="1" autoUpdateAnimBg="0"/>
      <p:bldP spid="51" grpId="0" animBg="1" autoUpdateAnimBg="0"/>
      <p:bldP spid="56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20026</TotalTime>
  <Words>1437</Words>
  <Application>Microsoft Macintosh PowerPoint</Application>
  <PresentationFormat>On-screen Show (4:3)</PresentationFormat>
  <Paragraphs>183</Paragraphs>
  <Slides>14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phys1443-spring02</vt:lpstr>
      <vt:lpstr>Equation</vt:lpstr>
      <vt:lpstr>PHYS 1441 – Section 001 Lecture #12</vt:lpstr>
      <vt:lpstr>Announcements</vt:lpstr>
      <vt:lpstr>Work Done by a Constant Force</vt:lpstr>
      <vt:lpstr>Let’s think about the meaning of work!</vt:lpstr>
      <vt:lpstr>Work done by a constant force </vt:lpstr>
      <vt:lpstr>Scalar Product of Two Vectors </vt:lpstr>
      <vt:lpstr>Example of Work by Scalar Product</vt:lpstr>
      <vt:lpstr>Ex. Pulling A Suitcase-on-Wheel</vt:lpstr>
      <vt:lpstr>Ex. 6.1 Work done on a crate</vt:lpstr>
      <vt:lpstr>Ex. Bench Pressing and The Concept of Negative Work</vt:lpstr>
      <vt:lpstr>Kinetic Energy and Work-Kinetic Energy Theorem</vt:lpstr>
      <vt:lpstr>Work-Kinetic Energy Theorem</vt:lpstr>
      <vt:lpstr>Ex.  Deep Space 1</vt:lpstr>
      <vt:lpstr>Ex.  Satellite Motion and Work By the Gravity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531</cp:revision>
  <dcterms:created xsi:type="dcterms:W3CDTF">2012-06-05T17:02:23Z</dcterms:created>
  <dcterms:modified xsi:type="dcterms:W3CDTF">2014-06-24T17:52:38Z</dcterms:modified>
</cp:coreProperties>
</file>