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notesSlides/notesSlide3.xml" ContentType="application/vnd.openxmlformats-officedocument.presentationml.notesSlide+xml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75" r:id="rId3"/>
    <p:sldId id="661" r:id="rId4"/>
    <p:sldId id="662" r:id="rId5"/>
    <p:sldId id="676" r:id="rId6"/>
    <p:sldId id="677" r:id="rId7"/>
    <p:sldId id="678" r:id="rId8"/>
    <p:sldId id="679" r:id="rId9"/>
    <p:sldId id="663" r:id="rId10"/>
    <p:sldId id="664" r:id="rId11"/>
    <p:sldId id="680" r:id="rId12"/>
    <p:sldId id="710" r:id="rId13"/>
    <p:sldId id="681" r:id="rId14"/>
    <p:sldId id="682" r:id="rId15"/>
    <p:sldId id="683" r:id="rId16"/>
    <p:sldId id="684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wmf"/><Relationship Id="rId12" Type="http://schemas.openxmlformats.org/officeDocument/2006/relationships/image" Target="../media/image120.wmf"/><Relationship Id="rId13" Type="http://schemas.openxmlformats.org/officeDocument/2006/relationships/image" Target="../media/image121.wmf"/><Relationship Id="rId14" Type="http://schemas.openxmlformats.org/officeDocument/2006/relationships/image" Target="../media/image122.emf"/><Relationship Id="rId1" Type="http://schemas.openxmlformats.org/officeDocument/2006/relationships/image" Target="../media/image109.wmf"/><Relationship Id="rId2" Type="http://schemas.openxmlformats.org/officeDocument/2006/relationships/image" Target="../media/image110.wmf"/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7" Type="http://schemas.openxmlformats.org/officeDocument/2006/relationships/image" Target="../media/image115.emf"/><Relationship Id="rId8" Type="http://schemas.openxmlformats.org/officeDocument/2006/relationships/image" Target="../media/image116.wmf"/><Relationship Id="rId9" Type="http://schemas.openxmlformats.org/officeDocument/2006/relationships/image" Target="../media/image117.wmf"/><Relationship Id="rId10" Type="http://schemas.openxmlformats.org/officeDocument/2006/relationships/image" Target="../media/image118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wmf"/><Relationship Id="rId12" Type="http://schemas.openxmlformats.org/officeDocument/2006/relationships/image" Target="../media/image134.wmf"/><Relationship Id="rId13" Type="http://schemas.openxmlformats.org/officeDocument/2006/relationships/image" Target="../media/image135.wmf"/><Relationship Id="rId14" Type="http://schemas.openxmlformats.org/officeDocument/2006/relationships/image" Target="../media/image136.wmf"/><Relationship Id="rId15" Type="http://schemas.openxmlformats.org/officeDocument/2006/relationships/image" Target="../media/image137.wmf"/><Relationship Id="rId16" Type="http://schemas.openxmlformats.org/officeDocument/2006/relationships/image" Target="../media/image138.wmf"/><Relationship Id="rId1" Type="http://schemas.openxmlformats.org/officeDocument/2006/relationships/image" Target="../media/image123.wmf"/><Relationship Id="rId2" Type="http://schemas.openxmlformats.org/officeDocument/2006/relationships/image" Target="../media/image124.wmf"/><Relationship Id="rId3" Type="http://schemas.openxmlformats.org/officeDocument/2006/relationships/image" Target="../media/image125.wmf"/><Relationship Id="rId4" Type="http://schemas.openxmlformats.org/officeDocument/2006/relationships/image" Target="../media/image126.wmf"/><Relationship Id="rId5" Type="http://schemas.openxmlformats.org/officeDocument/2006/relationships/image" Target="../media/image127.wmf"/><Relationship Id="rId6" Type="http://schemas.openxmlformats.org/officeDocument/2006/relationships/image" Target="../media/image128.wmf"/><Relationship Id="rId7" Type="http://schemas.openxmlformats.org/officeDocument/2006/relationships/image" Target="../media/image129.wmf"/><Relationship Id="rId8" Type="http://schemas.openxmlformats.org/officeDocument/2006/relationships/image" Target="../media/image130.wmf"/><Relationship Id="rId9" Type="http://schemas.openxmlformats.org/officeDocument/2006/relationships/image" Target="../media/image131.wmf"/><Relationship Id="rId10" Type="http://schemas.openxmlformats.org/officeDocument/2006/relationships/image" Target="../media/image132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wmf"/><Relationship Id="rId12" Type="http://schemas.openxmlformats.org/officeDocument/2006/relationships/image" Target="../media/image151.wmf"/><Relationship Id="rId13" Type="http://schemas.openxmlformats.org/officeDocument/2006/relationships/image" Target="../media/image152.wmf"/><Relationship Id="rId14" Type="http://schemas.openxmlformats.org/officeDocument/2006/relationships/image" Target="../media/image153.wmf"/><Relationship Id="rId15" Type="http://schemas.openxmlformats.org/officeDocument/2006/relationships/image" Target="../media/image154.emf"/><Relationship Id="rId16" Type="http://schemas.openxmlformats.org/officeDocument/2006/relationships/image" Target="../media/image155.wmf"/><Relationship Id="rId17" Type="http://schemas.openxmlformats.org/officeDocument/2006/relationships/image" Target="../media/image156.wmf"/><Relationship Id="rId1" Type="http://schemas.openxmlformats.org/officeDocument/2006/relationships/image" Target="../media/image140.wmf"/><Relationship Id="rId2" Type="http://schemas.openxmlformats.org/officeDocument/2006/relationships/image" Target="../media/image141.wmf"/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wmf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0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emf"/><Relationship Id="rId11" Type="http://schemas.openxmlformats.org/officeDocument/2006/relationships/image" Target="../media/image15.e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image" Target="../media/image35.wmf"/><Relationship Id="rId10" Type="http://schemas.openxmlformats.org/officeDocument/2006/relationships/image" Target="../media/image25.wmf"/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7" Type="http://schemas.openxmlformats.org/officeDocument/2006/relationships/image" Target="../media/image32.wmf"/><Relationship Id="rId18" Type="http://schemas.openxmlformats.org/officeDocument/2006/relationships/image" Target="../media/image33.wmf"/><Relationship Id="rId19" Type="http://schemas.openxmlformats.org/officeDocument/2006/relationships/image" Target="../media/image34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wmf"/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emf"/><Relationship Id="rId12" Type="http://schemas.openxmlformats.org/officeDocument/2006/relationships/image" Target="../media/image68.emf"/><Relationship Id="rId13" Type="http://schemas.openxmlformats.org/officeDocument/2006/relationships/image" Target="../media/image69.e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6" Type="http://schemas.openxmlformats.org/officeDocument/2006/relationships/image" Target="../media/image72.wmf"/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emf"/><Relationship Id="rId8" Type="http://schemas.openxmlformats.org/officeDocument/2006/relationships/image" Target="../media/image64.wmf"/><Relationship Id="rId9" Type="http://schemas.openxmlformats.org/officeDocument/2006/relationships/image" Target="../media/image65.emf"/><Relationship Id="rId10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6" Type="http://schemas.openxmlformats.org/officeDocument/2006/relationships/image" Target="../media/image79.wmf"/><Relationship Id="rId7" Type="http://schemas.openxmlformats.org/officeDocument/2006/relationships/image" Target="../media/image80.wmf"/><Relationship Id="rId8" Type="http://schemas.openxmlformats.org/officeDocument/2006/relationships/image" Target="../media/image81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wmf"/><Relationship Id="rId12" Type="http://schemas.openxmlformats.org/officeDocument/2006/relationships/image" Target="../media/image93.wmf"/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6" Type="http://schemas.openxmlformats.org/officeDocument/2006/relationships/image" Target="../media/image87.wmf"/><Relationship Id="rId7" Type="http://schemas.openxmlformats.org/officeDocument/2006/relationships/image" Target="../media/image88.wmf"/><Relationship Id="rId8" Type="http://schemas.openxmlformats.org/officeDocument/2006/relationships/image" Target="../media/image89.wmf"/><Relationship Id="rId9" Type="http://schemas.openxmlformats.org/officeDocument/2006/relationships/image" Target="../media/image90.wmf"/><Relationship Id="rId10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emf"/><Relationship Id="rId12" Type="http://schemas.openxmlformats.org/officeDocument/2006/relationships/image" Target="../media/image102.emf"/><Relationship Id="rId13" Type="http://schemas.openxmlformats.org/officeDocument/2006/relationships/image" Target="../media/image103.emf"/><Relationship Id="rId14" Type="http://schemas.openxmlformats.org/officeDocument/2006/relationships/image" Target="../media/image104.emf"/><Relationship Id="rId15" Type="http://schemas.openxmlformats.org/officeDocument/2006/relationships/image" Target="../media/image105.emf"/><Relationship Id="rId16" Type="http://schemas.openxmlformats.org/officeDocument/2006/relationships/image" Target="../media/image106.emf"/><Relationship Id="rId17" Type="http://schemas.openxmlformats.org/officeDocument/2006/relationships/image" Target="../media/image107.emf"/><Relationship Id="rId1" Type="http://schemas.openxmlformats.org/officeDocument/2006/relationships/image" Target="../media/image94.emf"/><Relationship Id="rId2" Type="http://schemas.openxmlformats.org/officeDocument/2006/relationships/image" Target="../media/image83.emf"/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0" Type="http://schemas.openxmlformats.org/officeDocument/2006/relationships/image" Target="../media/image10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531053-D084-6647-A62F-CF8C08E4D0B0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15029F-D398-E04C-8792-6DC9AD8D965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2301B-9954-594B-BFFB-9584254947F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81.wmf"/><Relationship Id="rId10" Type="http://schemas.openxmlformats.org/officeDocument/2006/relationships/image" Target="../media/image76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8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9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0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3.jpe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5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90.w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91.w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92.wmf"/><Relationship Id="rId25" Type="http://schemas.openxmlformats.org/officeDocument/2006/relationships/oleObject" Target="../embeddings/oleObject89.bin"/><Relationship Id="rId26" Type="http://schemas.openxmlformats.org/officeDocument/2006/relationships/image" Target="../media/image93.wmf"/><Relationship Id="rId10" Type="http://schemas.openxmlformats.org/officeDocument/2006/relationships/image" Target="../media/image85.w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6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7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8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9.w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82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4.wmf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9.emf"/><Relationship Id="rId21" Type="http://schemas.openxmlformats.org/officeDocument/2006/relationships/image" Target="../media/image108.jpeg"/><Relationship Id="rId22" Type="http://schemas.openxmlformats.org/officeDocument/2006/relationships/oleObject" Target="../embeddings/oleObject99.bin"/><Relationship Id="rId23" Type="http://schemas.openxmlformats.org/officeDocument/2006/relationships/image" Target="../media/image100.emf"/><Relationship Id="rId24" Type="http://schemas.openxmlformats.org/officeDocument/2006/relationships/oleObject" Target="../embeddings/oleObject100.bin"/><Relationship Id="rId25" Type="http://schemas.openxmlformats.org/officeDocument/2006/relationships/image" Target="../media/image101.emf"/><Relationship Id="rId26" Type="http://schemas.openxmlformats.org/officeDocument/2006/relationships/oleObject" Target="../embeddings/oleObject101.bin"/><Relationship Id="rId27" Type="http://schemas.openxmlformats.org/officeDocument/2006/relationships/image" Target="../media/image102.emf"/><Relationship Id="rId28" Type="http://schemas.openxmlformats.org/officeDocument/2006/relationships/oleObject" Target="../embeddings/oleObject102.bin"/><Relationship Id="rId29" Type="http://schemas.openxmlformats.org/officeDocument/2006/relationships/image" Target="../media/image10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4.emf"/><Relationship Id="rId5" Type="http://schemas.openxmlformats.org/officeDocument/2006/relationships/oleObject" Target="../embeddings/oleObject91.bin"/><Relationship Id="rId30" Type="http://schemas.openxmlformats.org/officeDocument/2006/relationships/oleObject" Target="../embeddings/oleObject103.bin"/><Relationship Id="rId31" Type="http://schemas.openxmlformats.org/officeDocument/2006/relationships/image" Target="../media/image104.emf"/><Relationship Id="rId32" Type="http://schemas.openxmlformats.org/officeDocument/2006/relationships/oleObject" Target="../embeddings/oleObject104.bin"/><Relationship Id="rId9" Type="http://schemas.openxmlformats.org/officeDocument/2006/relationships/oleObject" Target="../embeddings/oleObject93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84.wmf"/><Relationship Id="rId33" Type="http://schemas.openxmlformats.org/officeDocument/2006/relationships/image" Target="../media/image105.emf"/><Relationship Id="rId34" Type="http://schemas.openxmlformats.org/officeDocument/2006/relationships/oleObject" Target="../embeddings/oleObject105.bin"/><Relationship Id="rId35" Type="http://schemas.openxmlformats.org/officeDocument/2006/relationships/image" Target="../media/image106.emf"/><Relationship Id="rId36" Type="http://schemas.openxmlformats.org/officeDocument/2006/relationships/oleObject" Target="../embeddings/oleObject106.bin"/><Relationship Id="rId10" Type="http://schemas.openxmlformats.org/officeDocument/2006/relationships/image" Target="../media/image85.wmf"/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98.bin"/><Relationship Id="rId37" Type="http://schemas.openxmlformats.org/officeDocument/2006/relationships/image" Target="../media/image107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image" Target="../media/image117.wmf"/><Relationship Id="rId21" Type="http://schemas.openxmlformats.org/officeDocument/2006/relationships/oleObject" Target="../embeddings/oleObject116.bin"/><Relationship Id="rId22" Type="http://schemas.openxmlformats.org/officeDocument/2006/relationships/image" Target="../media/image118.wmf"/><Relationship Id="rId23" Type="http://schemas.openxmlformats.org/officeDocument/2006/relationships/oleObject" Target="../embeddings/oleObject117.bin"/><Relationship Id="rId24" Type="http://schemas.openxmlformats.org/officeDocument/2006/relationships/image" Target="../media/image119.wmf"/><Relationship Id="rId25" Type="http://schemas.openxmlformats.org/officeDocument/2006/relationships/oleObject" Target="../embeddings/oleObject118.bin"/><Relationship Id="rId26" Type="http://schemas.openxmlformats.org/officeDocument/2006/relationships/image" Target="../media/image120.wmf"/><Relationship Id="rId27" Type="http://schemas.openxmlformats.org/officeDocument/2006/relationships/oleObject" Target="../embeddings/oleObject119.bin"/><Relationship Id="rId28" Type="http://schemas.openxmlformats.org/officeDocument/2006/relationships/image" Target="../media/image121.wmf"/><Relationship Id="rId29" Type="http://schemas.openxmlformats.org/officeDocument/2006/relationships/oleObject" Target="../embeddings/oleObject120.bin"/><Relationship Id="rId30" Type="http://schemas.openxmlformats.org/officeDocument/2006/relationships/image" Target="../media/image122.emf"/><Relationship Id="rId10" Type="http://schemas.openxmlformats.org/officeDocument/2006/relationships/image" Target="../media/image112.wmf"/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113.wmf"/><Relationship Id="rId13" Type="http://schemas.openxmlformats.org/officeDocument/2006/relationships/oleObject" Target="../embeddings/oleObject112.bin"/><Relationship Id="rId14" Type="http://schemas.openxmlformats.org/officeDocument/2006/relationships/image" Target="../media/image114.wmf"/><Relationship Id="rId15" Type="http://schemas.openxmlformats.org/officeDocument/2006/relationships/oleObject" Target="../embeddings/oleObject113.bin"/><Relationship Id="rId16" Type="http://schemas.openxmlformats.org/officeDocument/2006/relationships/image" Target="../media/image115.emf"/><Relationship Id="rId17" Type="http://schemas.openxmlformats.org/officeDocument/2006/relationships/oleObject" Target="../embeddings/oleObject114.bin"/><Relationship Id="rId18" Type="http://schemas.openxmlformats.org/officeDocument/2006/relationships/image" Target="../media/image116.wmf"/><Relationship Id="rId19" Type="http://schemas.openxmlformats.org/officeDocument/2006/relationships/oleObject" Target="../embeddings/oleObject11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109.w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110.w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111.wmf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1.wmf"/><Relationship Id="rId21" Type="http://schemas.openxmlformats.org/officeDocument/2006/relationships/oleObject" Target="../embeddings/oleObject130.bin"/><Relationship Id="rId22" Type="http://schemas.openxmlformats.org/officeDocument/2006/relationships/image" Target="../media/image132.wmf"/><Relationship Id="rId23" Type="http://schemas.openxmlformats.org/officeDocument/2006/relationships/oleObject" Target="../embeddings/oleObject131.bin"/><Relationship Id="rId24" Type="http://schemas.openxmlformats.org/officeDocument/2006/relationships/image" Target="../media/image133.wmf"/><Relationship Id="rId25" Type="http://schemas.openxmlformats.org/officeDocument/2006/relationships/oleObject" Target="../embeddings/oleObject132.bin"/><Relationship Id="rId26" Type="http://schemas.openxmlformats.org/officeDocument/2006/relationships/image" Target="../media/image134.wmf"/><Relationship Id="rId27" Type="http://schemas.openxmlformats.org/officeDocument/2006/relationships/oleObject" Target="../embeddings/oleObject133.bin"/><Relationship Id="rId28" Type="http://schemas.openxmlformats.org/officeDocument/2006/relationships/image" Target="../media/image135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123.wmf"/><Relationship Id="rId5" Type="http://schemas.openxmlformats.org/officeDocument/2006/relationships/oleObject" Target="../embeddings/oleObject122.bin"/><Relationship Id="rId30" Type="http://schemas.openxmlformats.org/officeDocument/2006/relationships/image" Target="../media/image136.wmf"/><Relationship Id="rId31" Type="http://schemas.openxmlformats.org/officeDocument/2006/relationships/oleObject" Target="../embeddings/oleObject135.bin"/><Relationship Id="rId32" Type="http://schemas.openxmlformats.org/officeDocument/2006/relationships/image" Target="../media/image137.wmf"/><Relationship Id="rId9" Type="http://schemas.openxmlformats.org/officeDocument/2006/relationships/oleObject" Target="../embeddings/oleObject124.bin"/><Relationship Id="rId6" Type="http://schemas.openxmlformats.org/officeDocument/2006/relationships/image" Target="../media/image124.w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25.wmf"/><Relationship Id="rId33" Type="http://schemas.openxmlformats.org/officeDocument/2006/relationships/oleObject" Target="../embeddings/oleObject136.bin"/><Relationship Id="rId34" Type="http://schemas.openxmlformats.org/officeDocument/2006/relationships/image" Target="../media/image138.wmf"/><Relationship Id="rId10" Type="http://schemas.openxmlformats.org/officeDocument/2006/relationships/image" Target="../media/image126.wmf"/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28.w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29.wmf"/><Relationship Id="rId17" Type="http://schemas.openxmlformats.org/officeDocument/2006/relationships/oleObject" Target="../embeddings/oleObject128.bin"/><Relationship Id="rId18" Type="http://schemas.openxmlformats.org/officeDocument/2006/relationships/image" Target="../media/image130.wmf"/><Relationship Id="rId19" Type="http://schemas.openxmlformats.org/officeDocument/2006/relationships/oleObject" Target="../embeddings/oleObject12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9.jpe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8.wmf"/><Relationship Id="rId21" Type="http://schemas.openxmlformats.org/officeDocument/2006/relationships/oleObject" Target="../embeddings/oleObject146.bin"/><Relationship Id="rId22" Type="http://schemas.openxmlformats.org/officeDocument/2006/relationships/image" Target="../media/image149.wmf"/><Relationship Id="rId23" Type="http://schemas.openxmlformats.org/officeDocument/2006/relationships/oleObject" Target="../embeddings/oleObject147.bin"/><Relationship Id="rId24" Type="http://schemas.openxmlformats.org/officeDocument/2006/relationships/image" Target="../media/image150.wmf"/><Relationship Id="rId25" Type="http://schemas.openxmlformats.org/officeDocument/2006/relationships/oleObject" Target="../embeddings/oleObject148.bin"/><Relationship Id="rId26" Type="http://schemas.openxmlformats.org/officeDocument/2006/relationships/image" Target="../media/image151.wmf"/><Relationship Id="rId27" Type="http://schemas.openxmlformats.org/officeDocument/2006/relationships/oleObject" Target="../embeddings/oleObject149.bin"/><Relationship Id="rId28" Type="http://schemas.openxmlformats.org/officeDocument/2006/relationships/image" Target="../media/image152.wmf"/><Relationship Id="rId29" Type="http://schemas.openxmlformats.org/officeDocument/2006/relationships/oleObject" Target="../embeddings/oleObject15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0.wmf"/><Relationship Id="rId5" Type="http://schemas.openxmlformats.org/officeDocument/2006/relationships/oleObject" Target="../embeddings/oleObject138.bin"/><Relationship Id="rId30" Type="http://schemas.openxmlformats.org/officeDocument/2006/relationships/image" Target="../media/image153.wmf"/><Relationship Id="rId31" Type="http://schemas.openxmlformats.org/officeDocument/2006/relationships/oleObject" Target="../embeddings/oleObject151.bin"/><Relationship Id="rId32" Type="http://schemas.openxmlformats.org/officeDocument/2006/relationships/image" Target="../media/image154.emf"/><Relationship Id="rId9" Type="http://schemas.openxmlformats.org/officeDocument/2006/relationships/oleObject" Target="../embeddings/oleObject140.bin"/><Relationship Id="rId6" Type="http://schemas.openxmlformats.org/officeDocument/2006/relationships/image" Target="../media/image141.w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42.wmf"/><Relationship Id="rId33" Type="http://schemas.openxmlformats.org/officeDocument/2006/relationships/oleObject" Target="../embeddings/oleObject152.bin"/><Relationship Id="rId34" Type="http://schemas.openxmlformats.org/officeDocument/2006/relationships/image" Target="../media/image155.wmf"/><Relationship Id="rId35" Type="http://schemas.openxmlformats.org/officeDocument/2006/relationships/oleObject" Target="../embeddings/oleObject153.bin"/><Relationship Id="rId36" Type="http://schemas.openxmlformats.org/officeDocument/2006/relationships/image" Target="../media/image156.wmf"/><Relationship Id="rId10" Type="http://schemas.openxmlformats.org/officeDocument/2006/relationships/image" Target="../media/image143.wmf"/><Relationship Id="rId11" Type="http://schemas.openxmlformats.org/officeDocument/2006/relationships/oleObject" Target="../embeddings/oleObject141.bin"/><Relationship Id="rId12" Type="http://schemas.openxmlformats.org/officeDocument/2006/relationships/image" Target="../media/image144.wmf"/><Relationship Id="rId13" Type="http://schemas.openxmlformats.org/officeDocument/2006/relationships/oleObject" Target="../embeddings/oleObject142.bin"/><Relationship Id="rId14" Type="http://schemas.openxmlformats.org/officeDocument/2006/relationships/image" Target="../media/image145.wmf"/><Relationship Id="rId15" Type="http://schemas.openxmlformats.org/officeDocument/2006/relationships/oleObject" Target="../embeddings/oleObject143.bin"/><Relationship Id="rId16" Type="http://schemas.openxmlformats.org/officeDocument/2006/relationships/image" Target="../media/image146.wmf"/><Relationship Id="rId17" Type="http://schemas.openxmlformats.org/officeDocument/2006/relationships/oleObject" Target="../embeddings/oleObject144.bin"/><Relationship Id="rId18" Type="http://schemas.openxmlformats.org/officeDocument/2006/relationships/image" Target="../media/image147.wmf"/><Relationship Id="rId19" Type="http://schemas.openxmlformats.org/officeDocument/2006/relationships/oleObject" Target="../embeddings/oleObject1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3.wmf"/><Relationship Id="rId21" Type="http://schemas.openxmlformats.org/officeDocument/2006/relationships/oleObject" Target="../embeddings/oleObject13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4.bin"/><Relationship Id="rId24" Type="http://schemas.openxmlformats.org/officeDocument/2006/relationships/image" Target="../media/image15.e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6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7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wmf"/><Relationship Id="rId5" Type="http://schemas.openxmlformats.org/officeDocument/2006/relationships/image" Target="../media/image36.wmf"/><Relationship Id="rId30" Type="http://schemas.openxmlformats.org/officeDocument/2006/relationships/oleObject" Target="../embeddings/oleObject28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9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7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30.bin"/><Relationship Id="rId35" Type="http://schemas.openxmlformats.org/officeDocument/2006/relationships/image" Target="../media/image31.wmf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3.wmf"/><Relationship Id="rId37" Type="http://schemas.openxmlformats.org/officeDocument/2006/relationships/image" Target="../media/image32.wmf"/><Relationship Id="rId38" Type="http://schemas.openxmlformats.org/officeDocument/2006/relationships/oleObject" Target="../embeddings/oleObject32.bin"/><Relationship Id="rId39" Type="http://schemas.openxmlformats.org/officeDocument/2006/relationships/image" Target="../media/image33.wmf"/><Relationship Id="rId40" Type="http://schemas.openxmlformats.org/officeDocument/2006/relationships/oleObject" Target="../embeddings/oleObject33.bin"/><Relationship Id="rId41" Type="http://schemas.openxmlformats.org/officeDocument/2006/relationships/image" Target="../media/image34.wmf"/><Relationship Id="rId42" Type="http://schemas.openxmlformats.org/officeDocument/2006/relationships/oleObject" Target="../embeddings/oleObject34.bin"/><Relationship Id="rId43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2.e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9.emf"/><Relationship Id="rId10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5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6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5.emf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66.wmf"/><Relationship Id="rId23" Type="http://schemas.openxmlformats.org/officeDocument/2006/relationships/oleObject" Target="../embeddings/oleObject64.bin"/><Relationship Id="rId24" Type="http://schemas.openxmlformats.org/officeDocument/2006/relationships/image" Target="../media/image67.emf"/><Relationship Id="rId25" Type="http://schemas.openxmlformats.org/officeDocument/2006/relationships/oleObject" Target="../embeddings/oleObject65.bin"/><Relationship Id="rId26" Type="http://schemas.openxmlformats.org/officeDocument/2006/relationships/image" Target="../media/image68.emf"/><Relationship Id="rId27" Type="http://schemas.openxmlformats.org/officeDocument/2006/relationships/oleObject" Target="../embeddings/oleObject66.bin"/><Relationship Id="rId28" Type="http://schemas.openxmlformats.org/officeDocument/2006/relationships/image" Target="../media/image69.emf"/><Relationship Id="rId29" Type="http://schemas.openxmlformats.org/officeDocument/2006/relationships/oleObject" Target="../embeddings/oleObject6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5.bin"/><Relationship Id="rId30" Type="http://schemas.openxmlformats.org/officeDocument/2006/relationships/image" Target="../media/image70.wmf"/><Relationship Id="rId31" Type="http://schemas.openxmlformats.org/officeDocument/2006/relationships/oleObject" Target="../embeddings/oleObject68.bin"/><Relationship Id="rId32" Type="http://schemas.openxmlformats.org/officeDocument/2006/relationships/image" Target="../media/image71.wmf"/><Relationship Id="rId9" Type="http://schemas.openxmlformats.org/officeDocument/2006/relationships/oleObject" Target="../embeddings/oleObject5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9.wmf"/><Relationship Id="rId33" Type="http://schemas.openxmlformats.org/officeDocument/2006/relationships/oleObject" Target="../embeddings/oleObject69.bin"/><Relationship Id="rId34" Type="http://schemas.openxmlformats.org/officeDocument/2006/relationships/image" Target="../media/image72.wmf"/><Relationship Id="rId10" Type="http://schemas.openxmlformats.org/officeDocument/2006/relationships/image" Target="../media/image60.wmf"/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1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2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64.wmf"/><Relationship Id="rId19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Gravitational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Elastic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Mechanical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Energy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Conservation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Power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Linear Momentum</a:t>
            </a:r>
          </a:p>
          <a:p>
            <a:pPr marL="609600" lvl="1" indent="-609600"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Linear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Momentum and Impulse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36917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#8,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July 1!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9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C9F1C9-1C6A-1A47-B170-D11899C1912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5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6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7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8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9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0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1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2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F6D6F1-FF6B-3C40-9208-0FC5AD3A31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01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ball of mass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at rest is dropped from the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h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above the ground.  a) Neglecting the air resistance, determine the speed of the ball when it is at the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y 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above the ground.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6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821119"/>
              </p:ext>
            </p:extLst>
          </p:nvPr>
        </p:nvGraphicFramePr>
        <p:xfrm>
          <a:off x="5087938" y="1612900"/>
          <a:ext cx="16160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8" name="Equation" r:id="rId3" imgW="1308100" imgH="228600" progId="Equation.DSMT4">
                  <p:embed/>
                </p:oleObj>
              </mc:Choice>
              <mc:Fallback>
                <p:oleObj name="Equation" r:id="rId3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612900"/>
                        <a:ext cx="16160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2514600" y="3429000"/>
            <a:ext cx="6096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b) Determine the speed of the ball at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if it had initial speed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at the time of the release at the original height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h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1800" baseline="30000">
              <a:solidFill>
                <a:schemeClr val="accent2"/>
              </a:solidFill>
              <a:latin typeface="Arial Narrow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905000"/>
            <a:ext cx="1752600" cy="2895600"/>
            <a:chOff x="144" y="1056"/>
            <a:chExt cx="1104" cy="1824"/>
          </a:xfrm>
        </p:grpSpPr>
        <p:sp>
          <p:nvSpPr>
            <p:cNvPr id="24614" name="Text Box 7"/>
            <p:cNvSpPr txBox="1">
              <a:spLocks noChangeArrowheads="1"/>
            </p:cNvSpPr>
            <p:nvPr/>
          </p:nvSpPr>
          <p:spPr bwMode="auto">
            <a:xfrm>
              <a:off x="816" y="124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</a:p>
          </p:txBody>
        </p:sp>
        <p:sp>
          <p:nvSpPr>
            <p:cNvPr id="24615" name="Text Box 8"/>
            <p:cNvSpPr txBox="1">
              <a:spLocks noChangeArrowheads="1"/>
            </p:cNvSpPr>
            <p:nvPr/>
          </p:nvSpPr>
          <p:spPr bwMode="auto">
            <a:xfrm>
              <a:off x="288" y="1334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4616" name="Line 9"/>
            <p:cNvSpPr>
              <a:spLocks noChangeShapeType="1"/>
            </p:cNvSpPr>
            <p:nvPr/>
          </p:nvSpPr>
          <p:spPr bwMode="auto">
            <a:xfrm>
              <a:off x="144" y="2880"/>
              <a:ext cx="11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10"/>
            <p:cNvSpPr>
              <a:spLocks noChangeShapeType="1"/>
            </p:cNvSpPr>
            <p:nvPr/>
          </p:nvSpPr>
          <p:spPr bwMode="auto">
            <a:xfrm flipH="1">
              <a:off x="240" y="11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11"/>
            <p:cNvSpPr>
              <a:spLocks noChangeShapeType="1"/>
            </p:cNvSpPr>
            <p:nvPr/>
          </p:nvSpPr>
          <p:spPr bwMode="auto">
            <a:xfrm>
              <a:off x="288" y="115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Oval 12"/>
            <p:cNvSpPr>
              <a:spLocks noChangeArrowheads="1"/>
            </p:cNvSpPr>
            <p:nvPr/>
          </p:nvSpPr>
          <p:spPr bwMode="auto">
            <a:xfrm>
              <a:off x="720" y="10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4620" name="Line 13"/>
            <p:cNvSpPr>
              <a:spLocks noChangeShapeType="1"/>
            </p:cNvSpPr>
            <p:nvPr/>
          </p:nvSpPr>
          <p:spPr bwMode="auto">
            <a:xfrm>
              <a:off x="840" y="1296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3124200"/>
            <a:ext cx="838200" cy="1676400"/>
            <a:chOff x="1488" y="1920"/>
            <a:chExt cx="528" cy="1056"/>
          </a:xfrm>
        </p:grpSpPr>
        <p:sp>
          <p:nvSpPr>
            <p:cNvPr id="24610" name="Text Box 15"/>
            <p:cNvSpPr txBox="1">
              <a:spLocks noChangeArrowheads="1"/>
            </p:cNvSpPr>
            <p:nvPr/>
          </p:nvSpPr>
          <p:spPr bwMode="auto">
            <a:xfrm>
              <a:off x="1659" y="2390"/>
              <a:ext cx="1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y</a:t>
              </a:r>
              <a:endParaRPr lang="en-US" sz="2000" b="1" baseline="-25000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4611" name="Line 16"/>
            <p:cNvSpPr>
              <a:spLocks noChangeShapeType="1"/>
            </p:cNvSpPr>
            <p:nvPr/>
          </p:nvSpPr>
          <p:spPr bwMode="auto">
            <a:xfrm flipH="1">
              <a:off x="1488" y="20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17"/>
            <p:cNvSpPr>
              <a:spLocks noChangeShapeType="1"/>
            </p:cNvSpPr>
            <p:nvPr/>
          </p:nvSpPr>
          <p:spPr bwMode="auto">
            <a:xfrm>
              <a:off x="1632" y="201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Oval 18"/>
            <p:cNvSpPr>
              <a:spLocks noChangeArrowheads="1"/>
            </p:cNvSpPr>
            <p:nvPr/>
          </p:nvSpPr>
          <p:spPr bwMode="auto">
            <a:xfrm>
              <a:off x="177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3657600" y="1600200"/>
            <a:ext cx="1371600" cy="1493838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Using the principle of mechanical energy conservation</a:t>
            </a:r>
          </a:p>
        </p:txBody>
      </p:sp>
      <p:graphicFrame>
        <p:nvGraphicFramePr>
          <p:cNvPr id="606228" name="Object 3"/>
          <p:cNvGraphicFramePr>
            <a:graphicFrameLocks noChangeAspect="1"/>
          </p:cNvGraphicFramePr>
          <p:nvPr/>
        </p:nvGraphicFramePr>
        <p:xfrm>
          <a:off x="4838700" y="4202113"/>
          <a:ext cx="19827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9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4202113"/>
                        <a:ext cx="19827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29" name="Text Box 21"/>
          <p:cNvSpPr txBox="1">
            <a:spLocks noChangeArrowheads="1"/>
          </p:cNvSpPr>
          <p:nvPr/>
        </p:nvSpPr>
        <p:spPr bwMode="auto">
          <a:xfrm>
            <a:off x="2487613" y="4144963"/>
            <a:ext cx="2133600" cy="149383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Again using the principle of mechanical energy conservation but with non-zero initial kinetic energy!!!</a:t>
            </a:r>
          </a:p>
        </p:txBody>
      </p:sp>
      <p:sp>
        <p:nvSpPr>
          <p:cNvPr id="606230" name="Text Box 22"/>
          <p:cNvSpPr txBox="1">
            <a:spLocks noChangeArrowheads="1"/>
          </p:cNvSpPr>
          <p:nvPr/>
        </p:nvSpPr>
        <p:spPr bwMode="auto">
          <a:xfrm>
            <a:off x="1524000" y="5715000"/>
            <a:ext cx="3124200" cy="52322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This result look very similar to a kinematic expression,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doesn’t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it? Which one is it?</a:t>
            </a:r>
          </a:p>
        </p:txBody>
      </p:sp>
      <p:graphicFrame>
        <p:nvGraphicFramePr>
          <p:cNvPr id="6062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87867"/>
              </p:ext>
            </p:extLst>
          </p:nvPr>
        </p:nvGraphicFramePr>
        <p:xfrm>
          <a:off x="6705600" y="1674813"/>
          <a:ext cx="8302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0" name="Equation" r:id="rId7" imgW="520560" imgH="203040" progId="Equation.3">
                  <p:embed/>
                </p:oleObj>
              </mc:Choice>
              <mc:Fallback>
                <p:oleObj name="Equation" r:id="rId7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74813"/>
                        <a:ext cx="8302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2" name="Object 5"/>
          <p:cNvGraphicFramePr>
            <a:graphicFrameLocks noChangeAspect="1"/>
          </p:cNvGraphicFramePr>
          <p:nvPr/>
        </p:nvGraphicFramePr>
        <p:xfrm>
          <a:off x="5227638" y="2057400"/>
          <a:ext cx="10207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1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2057400"/>
                        <a:ext cx="10207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3" name="Object 6"/>
          <p:cNvGraphicFramePr>
            <a:graphicFrameLocks noChangeAspect="1"/>
          </p:cNvGraphicFramePr>
          <p:nvPr/>
        </p:nvGraphicFramePr>
        <p:xfrm>
          <a:off x="5181600" y="2833688"/>
          <a:ext cx="1905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2" name="Equation" r:id="rId11" imgW="1066680" imgH="253800" progId="Equation.3">
                  <p:embed/>
                </p:oleObj>
              </mc:Choice>
              <mc:Fallback>
                <p:oleObj name="Equation" r:id="rId11" imgW="106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33688"/>
                        <a:ext cx="19050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34" name="Text Box 26"/>
          <p:cNvSpPr txBox="1">
            <a:spLocks noChangeArrowheads="1"/>
          </p:cNvSpPr>
          <p:nvPr/>
        </p:nvSpPr>
        <p:spPr bwMode="auto">
          <a:xfrm>
            <a:off x="1657350" y="1524000"/>
            <a:ext cx="434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PE</a:t>
            </a:r>
          </a:p>
        </p:txBody>
      </p:sp>
      <p:sp>
        <p:nvSpPr>
          <p:cNvPr id="606235" name="Text Box 27"/>
          <p:cNvSpPr txBox="1">
            <a:spLocks noChangeArrowheads="1"/>
          </p:cNvSpPr>
          <p:nvPr/>
        </p:nvSpPr>
        <p:spPr bwMode="auto">
          <a:xfrm>
            <a:off x="2246313" y="1524000"/>
            <a:ext cx="434975" cy="3667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KE</a:t>
            </a:r>
          </a:p>
        </p:txBody>
      </p:sp>
      <p:sp>
        <p:nvSpPr>
          <p:cNvPr id="606236" name="Text Box 28"/>
          <p:cNvSpPr txBox="1">
            <a:spLocks noChangeArrowheads="1"/>
          </p:cNvSpPr>
          <p:nvPr/>
        </p:nvSpPr>
        <p:spPr bwMode="auto">
          <a:xfrm>
            <a:off x="1600200" y="1919288"/>
            <a:ext cx="5492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mgh</a:t>
            </a:r>
          </a:p>
        </p:txBody>
      </p:sp>
      <p:sp>
        <p:nvSpPr>
          <p:cNvPr id="606237" name="Text Box 29"/>
          <p:cNvSpPr txBox="1">
            <a:spLocks noChangeArrowheads="1"/>
          </p:cNvSpPr>
          <p:nvPr/>
        </p:nvSpPr>
        <p:spPr bwMode="auto">
          <a:xfrm>
            <a:off x="1604963" y="3062288"/>
            <a:ext cx="538162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mgy</a:t>
            </a:r>
          </a:p>
        </p:txBody>
      </p:sp>
      <p:sp>
        <p:nvSpPr>
          <p:cNvPr id="606238" name="Text Box 30"/>
          <p:cNvSpPr txBox="1">
            <a:spLocks noChangeArrowheads="1"/>
          </p:cNvSpPr>
          <p:nvPr/>
        </p:nvSpPr>
        <p:spPr bwMode="auto">
          <a:xfrm>
            <a:off x="1730375" y="4419600"/>
            <a:ext cx="2889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 Narrow" charset="0"/>
              </a:rPr>
              <a:t>0</a:t>
            </a:r>
          </a:p>
        </p:txBody>
      </p:sp>
      <p:sp>
        <p:nvSpPr>
          <p:cNvPr id="606239" name="Text Box 31"/>
          <p:cNvSpPr txBox="1">
            <a:spLocks noChangeArrowheads="1"/>
          </p:cNvSpPr>
          <p:nvPr/>
        </p:nvSpPr>
        <p:spPr bwMode="auto">
          <a:xfrm>
            <a:off x="2319338" y="1919288"/>
            <a:ext cx="288925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0</a:t>
            </a:r>
          </a:p>
        </p:txBody>
      </p:sp>
      <p:sp>
        <p:nvSpPr>
          <p:cNvPr id="606240" name="Text Box 32"/>
          <p:cNvSpPr txBox="1">
            <a:spLocks noChangeArrowheads="1"/>
          </p:cNvSpPr>
          <p:nvPr/>
        </p:nvSpPr>
        <p:spPr bwMode="auto">
          <a:xfrm>
            <a:off x="2133600" y="3062288"/>
            <a:ext cx="660400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graphicFrame>
        <p:nvGraphicFramePr>
          <p:cNvPr id="6062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11723"/>
              </p:ext>
            </p:extLst>
          </p:nvPr>
        </p:nvGraphicFramePr>
        <p:xfrm>
          <a:off x="7591425" y="1524000"/>
          <a:ext cx="14763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3" name="Equation" r:id="rId13" imgW="927000" imgH="393480" progId="Equation.3">
                  <p:embed/>
                </p:oleObj>
              </mc:Choice>
              <mc:Fallback>
                <p:oleObj name="Equation" r:id="rId13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1524000"/>
                        <a:ext cx="14763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2" name="Object 8"/>
          <p:cNvGraphicFramePr>
            <a:graphicFrameLocks noChangeAspect="1"/>
          </p:cNvGraphicFramePr>
          <p:nvPr/>
        </p:nvGraphicFramePr>
        <p:xfrm>
          <a:off x="4876800" y="4567238"/>
          <a:ext cx="16049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4" name="Equation" r:id="rId15" imgW="812520" imgH="393480" progId="Equation.3">
                  <p:embed/>
                </p:oleObj>
              </mc:Choice>
              <mc:Fallback>
                <p:oleObj name="Equation" r:id="rId1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67238"/>
                        <a:ext cx="16049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3" name="Object 9"/>
          <p:cNvGraphicFramePr>
            <a:graphicFrameLocks noChangeAspect="1"/>
          </p:cNvGraphicFramePr>
          <p:nvPr/>
        </p:nvGraphicFramePr>
        <p:xfrm>
          <a:off x="4903788" y="5257800"/>
          <a:ext cx="17256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5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5257800"/>
                        <a:ext cx="1725612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1080"/>
              </p:ext>
            </p:extLst>
          </p:nvPr>
        </p:nvGraphicFramePr>
        <p:xfrm>
          <a:off x="4953000" y="5945188"/>
          <a:ext cx="27432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6" name="Equation" r:id="rId19" imgW="1422360" imgH="291960" progId="Equation.3">
                  <p:embed/>
                </p:oleObj>
              </mc:Choice>
              <mc:Fallback>
                <p:oleObj name="Equation" r:id="rId19" imgW="1422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945188"/>
                        <a:ext cx="2743200" cy="608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45" name="Text Box 37"/>
          <p:cNvSpPr txBox="1">
            <a:spLocks noChangeArrowheads="1"/>
          </p:cNvSpPr>
          <p:nvPr/>
        </p:nvSpPr>
        <p:spPr bwMode="auto">
          <a:xfrm>
            <a:off x="2817813" y="1919288"/>
            <a:ext cx="687387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-25000">
                <a:solidFill>
                  <a:schemeClr val="accent2"/>
                </a:solidFill>
                <a:latin typeface="Arial Narrow" charset="0"/>
              </a:rPr>
              <a:t>i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sp>
        <p:nvSpPr>
          <p:cNvPr id="606246" name="Text Box 38"/>
          <p:cNvSpPr txBox="1">
            <a:spLocks noChangeArrowheads="1"/>
          </p:cNvSpPr>
          <p:nvPr/>
        </p:nvSpPr>
        <p:spPr bwMode="auto">
          <a:xfrm>
            <a:off x="2817813" y="3062288"/>
            <a:ext cx="695325" cy="3667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mv</a:t>
            </a:r>
            <a:r>
              <a:rPr lang="en-US" sz="1800" baseline="-2500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1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/2</a:t>
            </a:r>
          </a:p>
        </p:txBody>
      </p:sp>
      <p:graphicFrame>
        <p:nvGraphicFramePr>
          <p:cNvPr id="606247" name="Object 11"/>
          <p:cNvGraphicFramePr>
            <a:graphicFrameLocks noChangeAspect="1"/>
          </p:cNvGraphicFramePr>
          <p:nvPr/>
        </p:nvGraphicFramePr>
        <p:xfrm>
          <a:off x="6553200" y="4567238"/>
          <a:ext cx="16764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7" name="Equation" r:id="rId21" imgW="939600" imgH="393480" progId="Equation.3">
                  <p:embed/>
                </p:oleObj>
              </mc:Choice>
              <mc:Fallback>
                <p:oleObj name="Equation" r:id="rId21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67238"/>
                        <a:ext cx="16764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8" name="Object 12"/>
          <p:cNvGraphicFramePr>
            <a:graphicFrameLocks noChangeAspect="1"/>
          </p:cNvGraphicFramePr>
          <p:nvPr/>
        </p:nvGraphicFramePr>
        <p:xfrm>
          <a:off x="6308725" y="2209800"/>
          <a:ext cx="1311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8" name="Equation" r:id="rId23" imgW="685800" imgH="253800" progId="Equation.DSMT4">
                  <p:embed/>
                </p:oleObj>
              </mc:Choice>
              <mc:Fallback>
                <p:oleObj name="Equation" r:id="rId2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2209800"/>
                        <a:ext cx="13112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9" name="Object 13"/>
          <p:cNvGraphicFramePr>
            <a:graphicFrameLocks noChangeAspect="1"/>
          </p:cNvGraphicFramePr>
          <p:nvPr/>
        </p:nvGraphicFramePr>
        <p:xfrm>
          <a:off x="6665913" y="5422900"/>
          <a:ext cx="1258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9" name="Equation" r:id="rId25" imgW="685800" imgH="253800" progId="Equation.DSMT4">
                  <p:embed/>
                </p:oleObj>
              </mc:Choice>
              <mc:Fallback>
                <p:oleObj name="Equation" r:id="rId25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5422900"/>
                        <a:ext cx="12588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2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CF6D6F1-FF6B-3C40-9208-0FC5AD3A31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Ex. 6 – 8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01000" cy="646331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Assuming the height of the hill in the figure is 40m, and the roller-coaster car starts from rest at the top, calculate (a) the speed if the roller coaster car at the bottom of the hill and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6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5114"/>
              </p:ext>
            </p:extLst>
          </p:nvPr>
        </p:nvGraphicFramePr>
        <p:xfrm>
          <a:off x="4654550" y="1612900"/>
          <a:ext cx="17573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85" name="Equation" r:id="rId3" imgW="1422400" imgH="228600" progId="Equation.DSMT4">
                  <p:embed/>
                </p:oleObj>
              </mc:Choice>
              <mc:Fallback>
                <p:oleObj name="Equation" r:id="rId3" imgW="142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1612900"/>
                        <a:ext cx="17573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77724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Determine at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what height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(h2) of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the second hill it will have half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speed at the bottom?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533400" y="1752600"/>
            <a:ext cx="34290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Using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mechanical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energy conservation</a:t>
            </a:r>
          </a:p>
        </p:txBody>
      </p:sp>
      <p:graphicFrame>
        <p:nvGraphicFramePr>
          <p:cNvPr id="606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04644"/>
              </p:ext>
            </p:extLst>
          </p:nvPr>
        </p:nvGraphicFramePr>
        <p:xfrm>
          <a:off x="3429000" y="3962400"/>
          <a:ext cx="19827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86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19827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29" name="Text Box 21"/>
          <p:cNvSpPr txBox="1">
            <a:spLocks noChangeArrowheads="1"/>
          </p:cNvSpPr>
          <p:nvPr/>
        </p:nvSpPr>
        <p:spPr bwMode="auto">
          <a:xfrm>
            <a:off x="457200" y="3962400"/>
            <a:ext cx="2133600" cy="149383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Again using the principle of mechanical energy conservation but with non-zero initial kinetic energy!!!</a:t>
            </a:r>
          </a:p>
        </p:txBody>
      </p:sp>
      <p:graphicFrame>
        <p:nvGraphicFramePr>
          <p:cNvPr id="6062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68413"/>
              </p:ext>
            </p:extLst>
          </p:nvPr>
        </p:nvGraphicFramePr>
        <p:xfrm>
          <a:off x="6477000" y="1674813"/>
          <a:ext cx="8302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87" name="Equation" r:id="rId7" imgW="520560" imgH="203040" progId="Equation.3">
                  <p:embed/>
                </p:oleObj>
              </mc:Choice>
              <mc:Fallback>
                <p:oleObj name="Equation" r:id="rId7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4813"/>
                        <a:ext cx="830263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2" name="Object 5"/>
          <p:cNvGraphicFramePr>
            <a:graphicFrameLocks noChangeAspect="1"/>
          </p:cNvGraphicFramePr>
          <p:nvPr/>
        </p:nvGraphicFramePr>
        <p:xfrm>
          <a:off x="5227638" y="2057400"/>
          <a:ext cx="10207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88"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2057400"/>
                        <a:ext cx="10207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428715"/>
              </p:ext>
            </p:extLst>
          </p:nvPr>
        </p:nvGraphicFramePr>
        <p:xfrm>
          <a:off x="3810000" y="2755900"/>
          <a:ext cx="2244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89" name="Equation" r:id="rId11" imgW="1257300" imgH="292100" progId="Equation.DSMT4">
                  <p:embed/>
                </p:oleObj>
              </mc:Choice>
              <mc:Fallback>
                <p:oleObj name="Equation" r:id="rId11" imgW="1257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55900"/>
                        <a:ext cx="2244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23613"/>
              </p:ext>
            </p:extLst>
          </p:nvPr>
        </p:nvGraphicFramePr>
        <p:xfrm>
          <a:off x="7351713" y="1524000"/>
          <a:ext cx="15573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0" name="Equation" r:id="rId13" imgW="977900" imgH="393700" progId="Equation.DSMT4">
                  <p:embed/>
                </p:oleObj>
              </mc:Choice>
              <mc:Fallback>
                <p:oleObj name="Equation" r:id="rId13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1524000"/>
                        <a:ext cx="1557337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06781"/>
              </p:ext>
            </p:extLst>
          </p:nvPr>
        </p:nvGraphicFramePr>
        <p:xfrm>
          <a:off x="3429000" y="4343400"/>
          <a:ext cx="1222375" cy="55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1" name="Equation" r:id="rId15" imgW="850900" imgH="393700" progId="Equation.DSMT4">
                  <p:embed/>
                </p:oleObj>
              </mc:Choice>
              <mc:Fallback>
                <p:oleObj name="Equation" r:id="rId15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343400"/>
                        <a:ext cx="1222375" cy="558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48216"/>
              </p:ext>
            </p:extLst>
          </p:nvPr>
        </p:nvGraphicFramePr>
        <p:xfrm>
          <a:off x="4800600" y="4343400"/>
          <a:ext cx="13096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2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3096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3638"/>
              </p:ext>
            </p:extLst>
          </p:nvPr>
        </p:nvGraphicFramePr>
        <p:xfrm>
          <a:off x="6283325" y="2182813"/>
          <a:ext cx="13604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3" name="Equation" r:id="rId19" imgW="711200" imgH="279400" progId="Equation.DSMT4">
                  <p:embed/>
                </p:oleObj>
              </mc:Choice>
              <mc:Fallback>
                <p:oleObj name="Equation" r:id="rId19" imgW="71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182813"/>
                        <a:ext cx="13604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3" descr="Figure_08_0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743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6626" y="2133600"/>
            <a:ext cx="3048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endParaRPr lang="en-US" sz="14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0" y="2971800"/>
            <a:ext cx="3810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2819400" y="2209800"/>
            <a:ext cx="3810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h</a:t>
            </a:r>
            <a:r>
              <a:rPr lang="en-US" sz="14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0268"/>
              </p:ext>
            </p:extLst>
          </p:nvPr>
        </p:nvGraphicFramePr>
        <p:xfrm>
          <a:off x="6018212" y="2833688"/>
          <a:ext cx="25161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4" name="Equation" r:id="rId22" imgW="1409700" imgH="254000" progId="Equation.DSMT4">
                  <p:embed/>
                </p:oleObj>
              </mc:Choice>
              <mc:Fallback>
                <p:oleObj name="Equation" r:id="rId22" imgW="1409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2833688"/>
                        <a:ext cx="251618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1524000" y="5638800"/>
            <a:ext cx="12954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Solving for 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-h</a:t>
            </a:r>
            <a:r>
              <a:rPr lang="en-US" sz="14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89285"/>
              </p:ext>
            </p:extLst>
          </p:nvPr>
        </p:nvGraphicFramePr>
        <p:xfrm>
          <a:off x="3170237" y="4957763"/>
          <a:ext cx="11731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5" name="Equation" r:id="rId24" imgW="876300" imgH="241300" progId="Equation.DSMT4">
                  <p:embed/>
                </p:oleObj>
              </mc:Choice>
              <mc:Fallback>
                <p:oleObj name="Equation" r:id="rId24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7" y="4957763"/>
                        <a:ext cx="11731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79969"/>
              </p:ext>
            </p:extLst>
          </p:nvPr>
        </p:nvGraphicFramePr>
        <p:xfrm>
          <a:off x="3124200" y="5638800"/>
          <a:ext cx="8461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6" name="Equation" r:id="rId26" imgW="571500" imgH="203200" progId="Equation.DSMT4">
                  <p:embed/>
                </p:oleObj>
              </mc:Choice>
              <mc:Fallback>
                <p:oleObj name="Equation" r:id="rId26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8461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6553200" y="4495800"/>
            <a:ext cx="1828800" cy="30777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Reorganize the terms</a:t>
            </a:r>
            <a:endParaRPr lang="en-US" sz="14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27188"/>
              </p:ext>
            </p:extLst>
          </p:nvPr>
        </p:nvGraphicFramePr>
        <p:xfrm>
          <a:off x="4343400" y="4835525"/>
          <a:ext cx="1377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7" name="Equation" r:id="rId28" imgW="1028700" imgH="393700" progId="Equation.DSMT4">
                  <p:embed/>
                </p:oleObj>
              </mc:Choice>
              <mc:Fallback>
                <p:oleObj name="Equation" r:id="rId28" imgW="1028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35525"/>
                        <a:ext cx="1377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7653"/>
              </p:ext>
            </p:extLst>
          </p:nvPr>
        </p:nvGraphicFramePr>
        <p:xfrm>
          <a:off x="5724525" y="4800600"/>
          <a:ext cx="18192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8" name="Equation" r:id="rId30" imgW="1358900" imgH="457200" progId="Equation.DSMT4">
                  <p:embed/>
                </p:oleObj>
              </mc:Choice>
              <mc:Fallback>
                <p:oleObj name="Equation" r:id="rId30" imgW="1358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800600"/>
                        <a:ext cx="18192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40318"/>
              </p:ext>
            </p:extLst>
          </p:nvPr>
        </p:nvGraphicFramePr>
        <p:xfrm>
          <a:off x="7523163" y="4876800"/>
          <a:ext cx="7826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99" name="Equation" r:id="rId32" imgW="584200" imgH="393700" progId="Equation.DSMT4">
                  <p:embed/>
                </p:oleObj>
              </mc:Choice>
              <mc:Fallback>
                <p:oleObj name="Equation" r:id="rId32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4876800"/>
                        <a:ext cx="7826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51462"/>
              </p:ext>
            </p:extLst>
          </p:nvPr>
        </p:nvGraphicFramePr>
        <p:xfrm>
          <a:off x="4038600" y="5451475"/>
          <a:ext cx="658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0" name="Equation" r:id="rId34" imgW="444500" imgH="444500" progId="Equation.DSMT4">
                  <p:embed/>
                </p:oleObj>
              </mc:Choice>
              <mc:Fallback>
                <p:oleObj name="Equation" r:id="rId34" imgW="44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51475"/>
                        <a:ext cx="6588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30127"/>
              </p:ext>
            </p:extLst>
          </p:nvPr>
        </p:nvGraphicFramePr>
        <p:xfrm>
          <a:off x="4648200" y="5410200"/>
          <a:ext cx="13922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01" name="Equation" r:id="rId36" imgW="939800" imgH="444500" progId="Equation.DSMT4">
                  <p:embed/>
                </p:oleObj>
              </mc:Choice>
              <mc:Fallback>
                <p:oleObj name="Equation" r:id="rId3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10200"/>
                        <a:ext cx="139223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39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F77F1A-CBF2-6F45-80BE-73796BF92D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1524000" y="4724400"/>
            <a:ext cx="1828800" cy="6096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3731" name="Rectangle 3"/>
          <p:cNvSpPr>
            <a:spLocks noChangeArrowheads="1"/>
          </p:cNvSpPr>
          <p:nvPr/>
        </p:nvSpPr>
        <p:spPr bwMode="auto">
          <a:xfrm>
            <a:off x="2743200" y="3810000"/>
            <a:ext cx="419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Power</a:t>
            </a:r>
          </a:p>
        </p:txBody>
      </p:sp>
      <p:sp>
        <p:nvSpPr>
          <p:cNvPr id="71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077200" cy="190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Rate at which the work is done or the energy is transferred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What is the difference for the same car with two different engines (4 cylinder and 8 cylinder) climbing the same hill?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The time…  8 cylinder car climbs up the hill faster!</a:t>
            </a:r>
            <a:endParaRPr lang="en-US" sz="2400" dirty="0">
              <a:latin typeface="Arial Narrow" charset="0"/>
              <a:ea typeface="ＭＳ Ｐゴシック" charset="0"/>
            </a:endParaRP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963613" y="2486025"/>
            <a:ext cx="664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Is the total amount of work done by the engines different? </a:t>
            </a:r>
            <a:endParaRPr lang="en-US">
              <a:latin typeface="Arial Narrow" charset="0"/>
            </a:endParaRP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7516813" y="2514600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NO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990600" y="2971800"/>
            <a:ext cx="234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Then what is different? </a:t>
            </a:r>
            <a:endParaRPr lang="en-US" sz="2000">
              <a:latin typeface="Arial Narrow" charset="0"/>
            </a:endParaRP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518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rate at which the same amount of work performed is higher for 8 cylinders than 4.</a:t>
            </a:r>
          </a:p>
        </p:txBody>
      </p:sp>
      <p:sp>
        <p:nvSpPr>
          <p:cNvPr id="713738" name="Text Box 10"/>
          <p:cNvSpPr txBox="1">
            <a:spLocks noChangeArrowheads="1"/>
          </p:cNvSpPr>
          <p:nvPr/>
        </p:nvSpPr>
        <p:spPr bwMode="auto">
          <a:xfrm>
            <a:off x="533400" y="3810000"/>
            <a:ext cx="222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A50021"/>
                </a:solidFill>
                <a:latin typeface="Arial Narrow" charset="0"/>
              </a:rPr>
              <a:t>Average power </a:t>
            </a:r>
            <a:endParaRPr lang="en-US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713739" name="Object 2"/>
          <p:cNvGraphicFramePr>
            <a:graphicFrameLocks noChangeAspect="1"/>
          </p:cNvGraphicFramePr>
          <p:nvPr/>
        </p:nvGraphicFramePr>
        <p:xfrm>
          <a:off x="2806700" y="3963988"/>
          <a:ext cx="5857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2" name="Equation" r:id="rId3" imgW="279360" imgH="190440" progId="Equation.DSMT4">
                  <p:embed/>
                </p:oleObj>
              </mc:Choice>
              <mc:Fallback>
                <p:oleObj name="Equation" r:id="rId3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3963988"/>
                        <a:ext cx="5857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42" name="Text Box 14"/>
          <p:cNvSpPr txBox="1">
            <a:spLocks noChangeArrowheads="1"/>
          </p:cNvSpPr>
          <p:nvPr/>
        </p:nvSpPr>
        <p:spPr bwMode="auto">
          <a:xfrm>
            <a:off x="609600" y="4738688"/>
            <a:ext cx="94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Unit? 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713743" name="Object 3"/>
          <p:cNvGraphicFramePr>
            <a:graphicFrameLocks noChangeAspect="1"/>
          </p:cNvGraphicFramePr>
          <p:nvPr/>
        </p:nvGraphicFramePr>
        <p:xfrm>
          <a:off x="1524000" y="4800600"/>
          <a:ext cx="923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3"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923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44" name="Object 4"/>
          <p:cNvGraphicFramePr>
            <a:graphicFrameLocks noChangeAspect="1"/>
          </p:cNvGraphicFramePr>
          <p:nvPr/>
        </p:nvGraphicFramePr>
        <p:xfrm>
          <a:off x="3675063" y="4800600"/>
          <a:ext cx="3030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4" name="Equation" r:id="rId7" imgW="1028520" imgH="177480" progId="Equation.DSMT4">
                  <p:embed/>
                </p:oleObj>
              </mc:Choice>
              <mc:Fallback>
                <p:oleObj name="Equation" r:id="rId7" imgW="1028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00600"/>
                        <a:ext cx="3030537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45" name="Text Box 17"/>
          <p:cNvSpPr txBox="1">
            <a:spLocks noChangeArrowheads="1"/>
          </p:cNvSpPr>
          <p:nvPr/>
        </p:nvSpPr>
        <p:spPr bwMode="auto">
          <a:xfrm>
            <a:off x="609600" y="5334000"/>
            <a:ext cx="319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power companies sell? </a:t>
            </a:r>
          </a:p>
        </p:txBody>
      </p:sp>
      <p:sp>
        <p:nvSpPr>
          <p:cNvPr id="713746" name="Text Box 18"/>
          <p:cNvSpPr txBox="1">
            <a:spLocks noChangeArrowheads="1"/>
          </p:cNvSpPr>
          <p:nvPr/>
        </p:nvSpPr>
        <p:spPr bwMode="auto">
          <a:xfrm>
            <a:off x="6248400" y="5791200"/>
            <a:ext cx="985838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Energy </a:t>
            </a:r>
          </a:p>
        </p:txBody>
      </p:sp>
      <p:graphicFrame>
        <p:nvGraphicFramePr>
          <p:cNvPr id="713747" name="Object 5"/>
          <p:cNvGraphicFramePr>
            <a:graphicFrameLocks noChangeAspect="1"/>
          </p:cNvGraphicFramePr>
          <p:nvPr/>
        </p:nvGraphicFramePr>
        <p:xfrm>
          <a:off x="3733800" y="5381625"/>
          <a:ext cx="10683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5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81625"/>
                        <a:ext cx="106838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1" name="Object 6"/>
          <p:cNvGraphicFramePr>
            <a:graphicFrameLocks noChangeAspect="1"/>
          </p:cNvGraphicFramePr>
          <p:nvPr/>
        </p:nvGraphicFramePr>
        <p:xfrm>
          <a:off x="4800600" y="5334000"/>
          <a:ext cx="3756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6" name="Equation" r:id="rId11" imgW="1917360" imgH="203040" progId="Equation.DSMT4">
                  <p:embed/>
                </p:oleObj>
              </mc:Choice>
              <mc:Fallback>
                <p:oleObj name="Equation" r:id="rId11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0"/>
                        <a:ext cx="3756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4" name="Object 7"/>
          <p:cNvGraphicFramePr>
            <a:graphicFrameLocks noChangeAspect="1"/>
          </p:cNvGraphicFramePr>
          <p:nvPr/>
        </p:nvGraphicFramePr>
        <p:xfrm>
          <a:off x="3422650" y="3810000"/>
          <a:ext cx="6159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7" name="Equation" r:id="rId13" imgW="291960" imgH="177480" progId="Equation.DSMT4">
                  <p:embed/>
                </p:oleObj>
              </mc:Choice>
              <mc:Fallback>
                <p:oleObj name="Equation" r:id="rId13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3810000"/>
                        <a:ext cx="6159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874393"/>
              </p:ext>
            </p:extLst>
          </p:nvPr>
        </p:nvGraphicFramePr>
        <p:xfrm>
          <a:off x="3440113" y="3760788"/>
          <a:ext cx="82708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8" name="Equation" r:id="rId15" imgW="393700" imgH="419100" progId="Equation.3">
                  <p:embed/>
                </p:oleObj>
              </mc:Choice>
              <mc:Fallback>
                <p:oleObj name="Equation" r:id="rId15" imgW="39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760788"/>
                        <a:ext cx="82708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6" name="Object 9"/>
          <p:cNvGraphicFramePr>
            <a:graphicFrameLocks noChangeAspect="1"/>
          </p:cNvGraphicFramePr>
          <p:nvPr/>
        </p:nvGraphicFramePr>
        <p:xfrm>
          <a:off x="2476500" y="4800600"/>
          <a:ext cx="95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9" name="Equation" r:id="rId17" imgW="431640" imgH="177480" progId="Equation.DSMT4">
                  <p:embed/>
                </p:oleObj>
              </mc:Choice>
              <mc:Fallback>
                <p:oleObj name="Equation" r:id="rId17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800600"/>
                        <a:ext cx="95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7" name="Object 10"/>
          <p:cNvGraphicFramePr>
            <a:graphicFrameLocks noChangeAspect="1"/>
          </p:cNvGraphicFramePr>
          <p:nvPr/>
        </p:nvGraphicFramePr>
        <p:xfrm>
          <a:off x="4354513" y="3786188"/>
          <a:ext cx="8270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0" name="Equation" r:id="rId19" imgW="393480" imgH="393480" progId="Equation.DSMT4">
                  <p:embed/>
                </p:oleObj>
              </mc:Choice>
              <mc:Fallback>
                <p:oleObj name="Equation" r:id="rId19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3786188"/>
                        <a:ext cx="827087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8" name="Object 11"/>
          <p:cNvGraphicFramePr>
            <a:graphicFrameLocks noChangeAspect="1"/>
          </p:cNvGraphicFramePr>
          <p:nvPr/>
        </p:nvGraphicFramePr>
        <p:xfrm>
          <a:off x="4419600" y="3810000"/>
          <a:ext cx="4270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1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4270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59" name="Object 12"/>
          <p:cNvGraphicFramePr>
            <a:graphicFrameLocks noChangeAspect="1"/>
          </p:cNvGraphicFramePr>
          <p:nvPr/>
        </p:nvGraphicFramePr>
        <p:xfrm>
          <a:off x="5216525" y="4014788"/>
          <a:ext cx="3460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2" name="Equation" r:id="rId23" imgW="164880" imgH="164880" progId="Equation.DSMT4">
                  <p:embed/>
                </p:oleObj>
              </mc:Choice>
              <mc:Fallback>
                <p:oleObj name="Equation" r:id="rId2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4014788"/>
                        <a:ext cx="3460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0" name="Object 13"/>
          <p:cNvGraphicFramePr>
            <a:graphicFrameLocks noChangeAspect="1"/>
          </p:cNvGraphicFramePr>
          <p:nvPr/>
        </p:nvGraphicFramePr>
        <p:xfrm>
          <a:off x="5486400" y="3786188"/>
          <a:ext cx="7191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3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86188"/>
                        <a:ext cx="7191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1" name="Object 14"/>
          <p:cNvGraphicFramePr>
            <a:graphicFrameLocks noChangeAspect="1"/>
          </p:cNvGraphicFramePr>
          <p:nvPr/>
        </p:nvGraphicFramePr>
        <p:xfrm>
          <a:off x="6205538" y="4038600"/>
          <a:ext cx="3476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4" name="Equation" r:id="rId27" imgW="164880" imgH="164880" progId="Equation.DSMT4">
                  <p:embed/>
                </p:oleObj>
              </mc:Choice>
              <mc:Fallback>
                <p:oleObj name="Equation" r:id="rId27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4038600"/>
                        <a:ext cx="3476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6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28090"/>
              </p:ext>
            </p:extLst>
          </p:nvPr>
        </p:nvGraphicFramePr>
        <p:xfrm>
          <a:off x="6489700" y="4089400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5" name="Equation" r:id="rId29" imgW="139700" imgH="165100" progId="Equation.DSMT4">
                  <p:embed/>
                </p:oleObj>
              </mc:Choice>
              <mc:Fallback>
                <p:oleObj name="Equation" r:id="rId29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4089400"/>
                        <a:ext cx="292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63" name="Text Box 35"/>
          <p:cNvSpPr txBox="1">
            <a:spLocks noChangeArrowheads="1"/>
          </p:cNvSpPr>
          <p:nvPr/>
        </p:nvSpPr>
        <p:spPr bwMode="auto">
          <a:xfrm>
            <a:off x="7162800" y="38100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Scalar quantity </a:t>
            </a:r>
          </a:p>
        </p:txBody>
      </p:sp>
    </p:spTree>
    <p:extLst>
      <p:ext uri="{BB962C8B-B14F-4D97-AF65-F5344CB8AC3E}">
        <p14:creationId xmlns:p14="http://schemas.microsoft.com/office/powerpoint/2010/main" val="338127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4AE9A0-377B-5A4E-BE24-76563A033A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Energy Loss in Automobile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762000" y="809625"/>
            <a:ext cx="7467600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Automobile uses only 13% of its fuel to propel the vehicle.  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9906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Why?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609600" y="3035300"/>
            <a:ext cx="7924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13% used for balancing energy loss related to moving the vehicle, like air resistance and road friction to tire, etc</a:t>
            </a:r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46482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Two frictional forces involved in moving vehicles</a:t>
            </a:r>
          </a:p>
        </p:txBody>
      </p:sp>
      <p:graphicFrame>
        <p:nvGraphicFramePr>
          <p:cNvPr id="714759" name="Object 2"/>
          <p:cNvGraphicFramePr>
            <a:graphicFrameLocks noChangeAspect="1"/>
          </p:cNvGraphicFramePr>
          <p:nvPr/>
        </p:nvGraphicFramePr>
        <p:xfrm>
          <a:off x="4953000" y="5351463"/>
          <a:ext cx="488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6" name="Equation" r:id="rId3" imgW="266400" imgH="164880" progId="Equation.DSMT4">
                  <p:embed/>
                </p:oleObj>
              </mc:Choice>
              <mc:Fallback>
                <p:oleObj name="Equation" r:id="rId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51463"/>
                        <a:ext cx="48895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0" name="Object 3"/>
          <p:cNvGraphicFramePr>
            <a:graphicFrameLocks noChangeAspect="1"/>
          </p:cNvGraphicFramePr>
          <p:nvPr/>
        </p:nvGraphicFramePr>
        <p:xfrm>
          <a:off x="5181600" y="3965575"/>
          <a:ext cx="14097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7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5575"/>
                        <a:ext cx="14097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61" name="Text Box 9"/>
          <p:cNvSpPr txBox="1">
            <a:spLocks noChangeArrowheads="1"/>
          </p:cNvSpPr>
          <p:nvPr/>
        </p:nvSpPr>
        <p:spPr bwMode="auto">
          <a:xfrm>
            <a:off x="1447800" y="4419600"/>
            <a:ext cx="35052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Coefficient of Rolling Friction; </a:t>
            </a:r>
            <a:r>
              <a:rPr lang="en-US" sz="1800" dirty="0" smtClean="0">
                <a:solidFill>
                  <a:srgbClr val="FF0000"/>
                </a:solidFill>
                <a:latin typeface="Symbol" charset="0"/>
              </a:rPr>
              <a:t>μ</a:t>
            </a:r>
            <a:r>
              <a:rPr lang="en-US" sz="1800" dirty="0" smtClean="0">
                <a:solidFill>
                  <a:srgbClr val="FF0000"/>
                </a:solidFill>
                <a:latin typeface="Monotype Corsiva" charset="0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0.016</a:t>
            </a:r>
          </a:p>
        </p:txBody>
      </p:sp>
      <p:sp>
        <p:nvSpPr>
          <p:cNvPr id="714762" name="Text Box 10"/>
          <p:cNvSpPr txBox="1">
            <a:spLocks noChangeArrowheads="1"/>
          </p:cNvSpPr>
          <p:nvPr/>
        </p:nvSpPr>
        <p:spPr bwMode="auto">
          <a:xfrm>
            <a:off x="5257800" y="1555750"/>
            <a:ext cx="3352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16% in friction in mechanical parts</a:t>
            </a: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>
            <a:off x="5257800" y="2089150"/>
            <a:ext cx="33528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4% in operating other crucial parts such as oil and fuel pumps, etc</a:t>
            </a:r>
          </a:p>
        </p:txBody>
      </p:sp>
      <p:sp>
        <p:nvSpPr>
          <p:cNvPr id="714764" name="Text Box 12"/>
          <p:cNvSpPr txBox="1">
            <a:spLocks noChangeArrowheads="1"/>
          </p:cNvSpPr>
          <p:nvPr/>
        </p:nvSpPr>
        <p:spPr bwMode="auto">
          <a:xfrm>
            <a:off x="381000" y="4862513"/>
            <a:ext cx="990600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Air Drag</a:t>
            </a:r>
          </a:p>
        </p:txBody>
      </p:sp>
      <p:graphicFrame>
        <p:nvGraphicFramePr>
          <p:cNvPr id="714765" name="Object 4"/>
          <p:cNvGraphicFramePr>
            <a:graphicFrameLocks noChangeAspect="1"/>
          </p:cNvGraphicFramePr>
          <p:nvPr/>
        </p:nvGraphicFramePr>
        <p:xfrm>
          <a:off x="7543800" y="4806950"/>
          <a:ext cx="498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8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806950"/>
                        <a:ext cx="498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6" name="Object 5"/>
          <p:cNvGraphicFramePr>
            <a:graphicFrameLocks noChangeAspect="1"/>
          </p:cNvGraphicFramePr>
          <p:nvPr/>
        </p:nvGraphicFramePr>
        <p:xfrm>
          <a:off x="1600200" y="4800600"/>
          <a:ext cx="14049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9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14049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67" name="Text Box 15"/>
          <p:cNvSpPr txBox="1">
            <a:spLocks noChangeArrowheads="1"/>
          </p:cNvSpPr>
          <p:nvPr/>
        </p:nvSpPr>
        <p:spPr bwMode="auto">
          <a:xfrm>
            <a:off x="5715000" y="4838700"/>
            <a:ext cx="16002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Resistance</a:t>
            </a:r>
          </a:p>
        </p:txBody>
      </p:sp>
      <p:sp>
        <p:nvSpPr>
          <p:cNvPr id="714768" name="Text Box 16"/>
          <p:cNvSpPr txBox="1">
            <a:spLocks noChangeArrowheads="1"/>
          </p:cNvSpPr>
          <p:nvPr/>
        </p:nvSpPr>
        <p:spPr bwMode="auto">
          <a:xfrm>
            <a:off x="381000" y="5410200"/>
            <a:ext cx="41910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Monotype Corsiva" charset="0"/>
              </a:rPr>
              <a:t>Total power to keep speed v=26.8m/s=60mi/h</a:t>
            </a:r>
          </a:p>
        </p:txBody>
      </p:sp>
      <p:sp>
        <p:nvSpPr>
          <p:cNvPr id="714769" name="Text Box 17"/>
          <p:cNvSpPr txBox="1">
            <a:spLocks noChangeArrowheads="1"/>
          </p:cNvSpPr>
          <p:nvPr/>
        </p:nvSpPr>
        <p:spPr bwMode="auto">
          <a:xfrm>
            <a:off x="381000" y="5929313"/>
            <a:ext cx="4191000" cy="3952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Power to overcome each component of resistance</a:t>
            </a:r>
          </a:p>
        </p:txBody>
      </p:sp>
      <p:graphicFrame>
        <p:nvGraphicFramePr>
          <p:cNvPr id="714770" name="Object 6"/>
          <p:cNvGraphicFramePr>
            <a:graphicFrameLocks noChangeAspect="1"/>
          </p:cNvGraphicFramePr>
          <p:nvPr/>
        </p:nvGraphicFramePr>
        <p:xfrm>
          <a:off x="4975225" y="5705475"/>
          <a:ext cx="5111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0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5705475"/>
                        <a:ext cx="5111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1" name="Object 7"/>
          <p:cNvGraphicFramePr>
            <a:graphicFrameLocks noChangeAspect="1"/>
          </p:cNvGraphicFramePr>
          <p:nvPr/>
        </p:nvGraphicFramePr>
        <p:xfrm>
          <a:off x="4953000" y="6145213"/>
          <a:ext cx="3429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1" name="Equation" r:id="rId13" imgW="2082600" imgH="228600" progId="Equation.3">
                  <p:embed/>
                </p:oleObj>
              </mc:Choice>
              <mc:Fallback>
                <p:oleObj name="Equation" r:id="rId13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45213"/>
                        <a:ext cx="3429000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2" name="Object 8"/>
          <p:cNvGraphicFramePr>
            <a:graphicFrameLocks noChangeAspect="1"/>
          </p:cNvGraphicFramePr>
          <p:nvPr/>
        </p:nvGraphicFramePr>
        <p:xfrm>
          <a:off x="6705600" y="3987800"/>
          <a:ext cx="9461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2" name="Equation" r:id="rId15" imgW="596880" imgH="203040" progId="Equation.DSMT4">
                  <p:embed/>
                </p:oleObj>
              </mc:Choice>
              <mc:Fallback>
                <p:oleObj name="Equation" r:id="rId15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87800"/>
                        <a:ext cx="9461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3" name="Object 9"/>
          <p:cNvGraphicFramePr>
            <a:graphicFrameLocks noChangeAspect="1"/>
          </p:cNvGraphicFramePr>
          <p:nvPr/>
        </p:nvGraphicFramePr>
        <p:xfrm>
          <a:off x="5105400" y="4389438"/>
          <a:ext cx="22098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3" name="Equation" r:id="rId17" imgW="1193760" imgH="203040" progId="Equation.DSMT4">
                  <p:embed/>
                </p:oleObj>
              </mc:Choice>
              <mc:Fallback>
                <p:oleObj name="Equation" r:id="rId17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89438"/>
                        <a:ext cx="22098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4" name="Object 10"/>
          <p:cNvGraphicFramePr>
            <a:graphicFrameLocks noChangeAspect="1"/>
          </p:cNvGraphicFramePr>
          <p:nvPr/>
        </p:nvGraphicFramePr>
        <p:xfrm>
          <a:off x="5392738" y="5334000"/>
          <a:ext cx="6270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4" name="Equation" r:id="rId19" imgW="342720" imgH="228600" progId="Equation.DSMT4">
                  <p:embed/>
                </p:oleObj>
              </mc:Choice>
              <mc:Fallback>
                <p:oleObj name="Equation" r:id="rId19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334000"/>
                        <a:ext cx="62706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5" name="Object 11"/>
          <p:cNvGraphicFramePr>
            <a:graphicFrameLocks noChangeAspect="1"/>
          </p:cNvGraphicFramePr>
          <p:nvPr/>
        </p:nvGraphicFramePr>
        <p:xfrm>
          <a:off x="6089650" y="5334000"/>
          <a:ext cx="26733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5" name="Equation" r:id="rId21" imgW="1460160" imgH="253800" progId="Equation.DSMT4">
                  <p:embed/>
                </p:oleObj>
              </mc:Choice>
              <mc:Fallback>
                <p:oleObj name="Equation" r:id="rId21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5334000"/>
                        <a:ext cx="26733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6" name="Object 12"/>
          <p:cNvGraphicFramePr>
            <a:graphicFrameLocks noChangeAspect="1"/>
          </p:cNvGraphicFramePr>
          <p:nvPr/>
        </p:nvGraphicFramePr>
        <p:xfrm>
          <a:off x="5473700" y="5715000"/>
          <a:ext cx="62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6" name="Equation" r:id="rId23" imgW="355320" imgH="228600" progId="Equation.DSMT4">
                  <p:embed/>
                </p:oleObj>
              </mc:Choice>
              <mc:Fallback>
                <p:oleObj name="Equation" r:id="rId23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5715000"/>
                        <a:ext cx="62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7" name="Object 13"/>
          <p:cNvGraphicFramePr>
            <a:graphicFrameLocks noChangeAspect="1"/>
          </p:cNvGraphicFramePr>
          <p:nvPr/>
        </p:nvGraphicFramePr>
        <p:xfrm>
          <a:off x="6019800" y="5715000"/>
          <a:ext cx="23955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7" name="Equation" r:id="rId25" imgW="1371600" imgH="253800" progId="Equation.DSMT4">
                  <p:embed/>
                </p:oleObj>
              </mc:Choice>
              <mc:Fallback>
                <p:oleObj name="Equation" r:id="rId25" imgW="1371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15000"/>
                        <a:ext cx="23955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78" name="Object 14"/>
          <p:cNvGraphicFramePr>
            <a:graphicFrameLocks noChangeAspect="1"/>
          </p:cNvGraphicFramePr>
          <p:nvPr/>
        </p:nvGraphicFramePr>
        <p:xfrm>
          <a:off x="7581900" y="4008438"/>
          <a:ext cx="14097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8" name="Equation" r:id="rId27" imgW="888840" imgH="203040" progId="Equation.DSMT4">
                  <p:embed/>
                </p:oleObj>
              </mc:Choice>
              <mc:Fallback>
                <p:oleObj name="Equation" r:id="rId2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4008438"/>
                        <a:ext cx="14097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79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286000" y="1524000"/>
            <a:ext cx="2743200" cy="1371600"/>
          </a:xfr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67% in the engine: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Incomplete burning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Heat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Sound</a:t>
            </a:r>
          </a:p>
        </p:txBody>
      </p:sp>
      <p:graphicFrame>
        <p:nvGraphicFramePr>
          <p:cNvPr id="714780" name="Object 15"/>
          <p:cNvGraphicFramePr>
            <a:graphicFrameLocks noChangeAspect="1"/>
          </p:cNvGraphicFramePr>
          <p:nvPr/>
        </p:nvGraphicFramePr>
        <p:xfrm>
          <a:off x="8035925" y="4800600"/>
          <a:ext cx="498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59" name="Equation" r:id="rId29" imgW="291960" imgH="228600" progId="Equation.DSMT4">
                  <p:embed/>
                </p:oleObj>
              </mc:Choice>
              <mc:Fallback>
                <p:oleObj name="Equation" r:id="rId29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4800600"/>
                        <a:ext cx="498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81" name="Object 16"/>
          <p:cNvGraphicFramePr>
            <a:graphicFrameLocks noChangeAspect="1"/>
          </p:cNvGraphicFramePr>
          <p:nvPr/>
        </p:nvGraphicFramePr>
        <p:xfrm>
          <a:off x="8459788" y="4800600"/>
          <a:ext cx="303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60" name="Equation" r:id="rId31" imgW="177480" imgH="228600" progId="Equation.DSMT4">
                  <p:embed/>
                </p:oleObj>
              </mc:Choice>
              <mc:Fallback>
                <p:oleObj name="Equation" r:id="rId3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4800600"/>
                        <a:ext cx="3032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82" name="Object 17"/>
          <p:cNvGraphicFramePr>
            <a:graphicFrameLocks noChangeAspect="1"/>
          </p:cNvGraphicFramePr>
          <p:nvPr/>
        </p:nvGraphicFramePr>
        <p:xfrm>
          <a:off x="3048000" y="4800600"/>
          <a:ext cx="2514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61" name="Equation" r:id="rId33" imgW="1841400" imgH="393480" progId="Equation.DSMT4">
                  <p:embed/>
                </p:oleObj>
              </mc:Choice>
              <mc:Fallback>
                <p:oleObj name="Equation" r:id="rId33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2514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00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4E40AE-0117-A940-918D-34F11EEF6C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734211" name="Picture 3" descr="tab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65150"/>
            <a:ext cx="770413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Human Metabolic Rates</a:t>
            </a:r>
          </a:p>
        </p:txBody>
      </p:sp>
    </p:spTree>
    <p:extLst>
      <p:ext uri="{BB962C8B-B14F-4D97-AF65-F5344CB8AC3E}">
        <p14:creationId xmlns:p14="http://schemas.microsoft.com/office/powerpoint/2010/main" val="163330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874419-8373-B446-B64E-ED68D9FCC6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The Power to Accelerate a Car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A 1.10x10</a:t>
            </a:r>
            <a:r>
              <a:rPr lang="en-US" sz="2400" baseline="3000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kg car, starting from rest, accelerates for 5.00s.  The magnitude of the acceleration is a=4.60m/s</a:t>
            </a:r>
            <a:r>
              <a:rPr lang="en-US" sz="2400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.  Determine the average power generated by the net force that accelerates the vehicle. </a:t>
            </a: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381000" y="1965325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accelerates the car? </a:t>
            </a:r>
          </a:p>
        </p:txBody>
      </p:sp>
      <p:graphicFrame>
        <p:nvGraphicFramePr>
          <p:cNvPr id="754693" name="Object 2"/>
          <p:cNvGraphicFramePr>
            <a:graphicFrameLocks noChangeAspect="1"/>
          </p:cNvGraphicFramePr>
          <p:nvPr/>
        </p:nvGraphicFramePr>
        <p:xfrm>
          <a:off x="2895600" y="2168525"/>
          <a:ext cx="577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95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68525"/>
                        <a:ext cx="577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5" name="Object 3"/>
          <p:cNvGraphicFramePr>
            <a:graphicFrameLocks noChangeAspect="1"/>
          </p:cNvGraphicFramePr>
          <p:nvPr/>
        </p:nvGraphicFramePr>
        <p:xfrm>
          <a:off x="2590800" y="3594100"/>
          <a:ext cx="638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96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94100"/>
                        <a:ext cx="638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6" name="Object 4"/>
          <p:cNvGraphicFramePr>
            <a:graphicFrameLocks noChangeAspect="1"/>
          </p:cNvGraphicFramePr>
          <p:nvPr/>
        </p:nvGraphicFramePr>
        <p:xfrm>
          <a:off x="2895600" y="2919413"/>
          <a:ext cx="5318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97" name="Equation" r:id="rId7" imgW="253800" imgH="164880" progId="Equation.DSMT4">
                  <p:embed/>
                </p:oleObj>
              </mc:Choice>
              <mc:Fallback>
                <p:oleObj name="Equation" r:id="rId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19413"/>
                        <a:ext cx="5318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7" name="Object 5"/>
          <p:cNvGraphicFramePr>
            <a:graphicFrameLocks noChangeAspect="1"/>
          </p:cNvGraphicFramePr>
          <p:nvPr/>
        </p:nvGraphicFramePr>
        <p:xfrm>
          <a:off x="1600200" y="5181600"/>
          <a:ext cx="7334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98" name="Equation" r:id="rId9" imgW="279360" imgH="190440" progId="Equation.DSMT4">
                  <p:embed/>
                </p:oleObj>
              </mc:Choice>
              <mc:Fallback>
                <p:oleObj name="Equation" r:id="rId9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1600"/>
                        <a:ext cx="7334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8" name="Object 6"/>
          <p:cNvGraphicFramePr>
            <a:graphicFrameLocks noChangeAspect="1"/>
          </p:cNvGraphicFramePr>
          <p:nvPr/>
        </p:nvGraphicFramePr>
        <p:xfrm>
          <a:off x="3505200" y="2209800"/>
          <a:ext cx="7350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99" name="Equation" r:id="rId11" imgW="355320" imgH="139680" progId="Equation.DSMT4">
                  <p:embed/>
                </p:oleObj>
              </mc:Choice>
              <mc:Fallback>
                <p:oleObj name="Equation" r:id="rId11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735013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699" name="Object 7"/>
          <p:cNvGraphicFramePr>
            <a:graphicFrameLocks noChangeAspect="1"/>
          </p:cNvGraphicFramePr>
          <p:nvPr/>
        </p:nvGraphicFramePr>
        <p:xfrm>
          <a:off x="4191000" y="2057400"/>
          <a:ext cx="43354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0" name="Equation" r:id="rId13" imgW="2095200" imgH="279360" progId="Equation.DSMT4">
                  <p:embed/>
                </p:oleObj>
              </mc:Choice>
              <mc:Fallback>
                <p:oleObj name="Equation" r:id="rId1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57400"/>
                        <a:ext cx="43354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304800" y="272732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Since the acceleration is constant, we obtain</a:t>
            </a:r>
          </a:p>
        </p:txBody>
      </p:sp>
      <p:graphicFrame>
        <p:nvGraphicFramePr>
          <p:cNvPr id="754701" name="Object 8"/>
          <p:cNvGraphicFramePr>
            <a:graphicFrameLocks noChangeAspect="1"/>
          </p:cNvGraphicFramePr>
          <p:nvPr/>
        </p:nvGraphicFramePr>
        <p:xfrm>
          <a:off x="3397250" y="2667000"/>
          <a:ext cx="12509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1" name="Equation" r:id="rId15" imgW="596880" imgH="419040" progId="Equation.DSMT4">
                  <p:embed/>
                </p:oleObj>
              </mc:Choice>
              <mc:Fallback>
                <p:oleObj name="Equation" r:id="rId15" imgW="596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667000"/>
                        <a:ext cx="12509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2" name="Object 9"/>
          <p:cNvGraphicFramePr>
            <a:graphicFrameLocks noChangeAspect="1"/>
          </p:cNvGraphicFramePr>
          <p:nvPr/>
        </p:nvGraphicFramePr>
        <p:xfrm>
          <a:off x="4648200" y="2667000"/>
          <a:ext cx="11985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2" name="Equation" r:id="rId17" imgW="571320" imgH="419040" progId="Equation.DSMT4">
                  <p:embed/>
                </p:oleObj>
              </mc:Choice>
              <mc:Fallback>
                <p:oleObj name="Equation" r:id="rId17" imgW="57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119856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3" name="Object 10"/>
          <p:cNvGraphicFramePr>
            <a:graphicFrameLocks noChangeAspect="1"/>
          </p:cNvGraphicFramePr>
          <p:nvPr/>
        </p:nvGraphicFramePr>
        <p:xfrm>
          <a:off x="5827713" y="2667000"/>
          <a:ext cx="452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3" name="Equation" r:id="rId19" imgW="215640" imgH="419040" progId="Equation.DSMT4">
                  <p:embed/>
                </p:oleObj>
              </mc:Choice>
              <mc:Fallback>
                <p:oleObj name="Equation" r:id="rId19" imgW="215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667000"/>
                        <a:ext cx="452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4" name="Object 11"/>
          <p:cNvGraphicFramePr>
            <a:graphicFrameLocks noChangeAspect="1"/>
          </p:cNvGraphicFramePr>
          <p:nvPr/>
        </p:nvGraphicFramePr>
        <p:xfrm>
          <a:off x="3429000" y="4267200"/>
          <a:ext cx="20764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4" name="Equation" r:id="rId21" imgW="990360" imgH="393480" progId="Equation.DSMT4">
                  <p:embed/>
                </p:oleObj>
              </mc:Choice>
              <mc:Fallback>
                <p:oleObj name="Equation" r:id="rId21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20764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304800" y="3489325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From the kinematic formula</a:t>
            </a:r>
          </a:p>
        </p:txBody>
      </p:sp>
      <p:graphicFrame>
        <p:nvGraphicFramePr>
          <p:cNvPr id="754706" name="Object 12"/>
          <p:cNvGraphicFramePr>
            <a:graphicFrameLocks noChangeAspect="1"/>
          </p:cNvGraphicFramePr>
          <p:nvPr/>
        </p:nvGraphicFramePr>
        <p:xfrm>
          <a:off x="3276600" y="3582988"/>
          <a:ext cx="1171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5" name="Equation" r:id="rId23" imgW="558720" imgH="228600" progId="Equation.DSMT4">
                  <p:embed/>
                </p:oleObj>
              </mc:Choice>
              <mc:Fallback>
                <p:oleObj name="Equation" r:id="rId23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82988"/>
                        <a:ext cx="1171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7" name="Object 13"/>
          <p:cNvGraphicFramePr>
            <a:graphicFrameLocks noChangeAspect="1"/>
          </p:cNvGraphicFramePr>
          <p:nvPr/>
        </p:nvGraphicFramePr>
        <p:xfrm>
          <a:off x="4419600" y="3557588"/>
          <a:ext cx="33829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6" name="Equation" r:id="rId25" imgW="1612800" imgH="279360" progId="Equation.DSMT4">
                  <p:embed/>
                </p:oleObj>
              </mc:Choice>
              <mc:Fallback>
                <p:oleObj name="Equation" r:id="rId25" imgW="1612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57588"/>
                        <a:ext cx="33829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8" name="Object 14"/>
          <p:cNvGraphicFramePr>
            <a:graphicFrameLocks noChangeAspect="1"/>
          </p:cNvGraphicFramePr>
          <p:nvPr/>
        </p:nvGraphicFramePr>
        <p:xfrm>
          <a:off x="7793038" y="3608388"/>
          <a:ext cx="11985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7" name="Equation" r:id="rId27" imgW="571320" imgH="215640" progId="Equation.DSMT4">
                  <p:embed/>
                </p:oleObj>
              </mc:Choice>
              <mc:Fallback>
                <p:oleObj name="Equation" r:id="rId2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8" y="3608388"/>
                        <a:ext cx="119856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09" name="Object 15"/>
          <p:cNvGraphicFramePr>
            <a:graphicFrameLocks noChangeAspect="1"/>
          </p:cNvGraphicFramePr>
          <p:nvPr/>
        </p:nvGraphicFramePr>
        <p:xfrm>
          <a:off x="2660650" y="4191000"/>
          <a:ext cx="6921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8" name="Equation" r:id="rId29" imgW="330120" imgH="419040" progId="Equation.DSMT4">
                  <p:embed/>
                </p:oleObj>
              </mc:Choice>
              <mc:Fallback>
                <p:oleObj name="Equation" r:id="rId29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191000"/>
                        <a:ext cx="6921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10" name="Text Box 22"/>
          <p:cNvSpPr txBox="1">
            <a:spLocks noChangeArrowheads="1"/>
          </p:cNvSpPr>
          <p:nvPr/>
        </p:nvSpPr>
        <p:spPr bwMode="auto">
          <a:xfrm>
            <a:off x="304800" y="4175125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Thus, the average speed is </a:t>
            </a:r>
          </a:p>
        </p:txBody>
      </p:sp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381000" y="5013325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And, the average power is </a:t>
            </a:r>
          </a:p>
        </p:txBody>
      </p:sp>
      <p:graphicFrame>
        <p:nvGraphicFramePr>
          <p:cNvPr id="7547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6265"/>
              </p:ext>
            </p:extLst>
          </p:nvPr>
        </p:nvGraphicFramePr>
        <p:xfrm>
          <a:off x="2362200" y="5272088"/>
          <a:ext cx="931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09" name="Equation" r:id="rId31" imgW="355600" imgH="165100" progId="Equation.3">
                  <p:embed/>
                </p:oleObj>
              </mc:Choice>
              <mc:Fallback>
                <p:oleObj name="Equation" r:id="rId31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72088"/>
                        <a:ext cx="9318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13" name="Object 17"/>
          <p:cNvGraphicFramePr>
            <a:graphicFrameLocks noChangeAspect="1"/>
          </p:cNvGraphicFramePr>
          <p:nvPr/>
        </p:nvGraphicFramePr>
        <p:xfrm>
          <a:off x="3276600" y="5173663"/>
          <a:ext cx="5257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10" name="Equation" r:id="rId33" imgW="2158920" imgH="253800" progId="Equation.DSMT4">
                  <p:embed/>
                </p:oleObj>
              </mc:Choice>
              <mc:Fallback>
                <p:oleObj name="Equation" r:id="rId33" imgW="2158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73663"/>
                        <a:ext cx="5257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14" name="Object 18"/>
          <p:cNvGraphicFramePr>
            <a:graphicFrameLocks noChangeAspect="1"/>
          </p:cNvGraphicFramePr>
          <p:nvPr/>
        </p:nvGraphicFramePr>
        <p:xfrm>
          <a:off x="3048000" y="5743575"/>
          <a:ext cx="1524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11" name="Equation" r:id="rId35" imgW="583920" imgH="203040" progId="Equation.DSMT4">
                  <p:embed/>
                </p:oleObj>
              </mc:Choice>
              <mc:Fallback>
                <p:oleObj name="Equation" r:id="rId35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43575"/>
                        <a:ext cx="1524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0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ball of mass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at rest is dropped from the height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the ground onto a spring on the ground, whose spring constant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 Neglecting air resistance and assuming that the spring is in its equilibrium, express, in terms of the quantities given in this problem and the gravitational acceleration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distance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of which the spring is pressed down when the ball completely loses its energy. 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Find the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above if 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ball’s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initial speed is </a:t>
            </a:r>
            <a:r>
              <a:rPr lang="en-US" sz="2800" dirty="0">
                <a:latin typeface="Monotype Corsiva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. (10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for the project is this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June 30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Arial Narrow" charset="0"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show the detail of your OWN work in order to obtain any credit.</a:t>
            </a:r>
          </a:p>
          <a:p>
            <a:pPr marL="514350" indent="-514350">
              <a:buFont typeface="Arial Narrow" charset="0"/>
              <a:buAutoNum type="arabicPeriod"/>
            </a:pPr>
            <a:endParaRPr lang="en-US" sz="2800" dirty="0">
              <a:solidFill>
                <a:srgbClr val="8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EF9CFC-00EE-0341-8712-614C7D33859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0179B3-C827-8D48-B223-E7711CE0324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Potential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33400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forms of energies in the universe?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conservative force 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599049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599050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599051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599052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599053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2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599056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7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4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2484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Thermal Energy</a:t>
            </a:r>
          </a:p>
        </p:txBody>
      </p:sp>
    </p:spTree>
    <p:extLst>
      <p:ext uri="{BB962C8B-B14F-4D97-AF65-F5344CB8AC3E}">
        <p14:creationId xmlns:p14="http://schemas.microsoft.com/office/powerpoint/2010/main" val="135749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17C4E9-6D91-5D4E-A435-5815A1B53E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a height y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, </a:t>
            </a:r>
            <a:r>
              <a:rPr lang="en-US" sz="2000" b="1" u="sng" dirty="0" smtClean="0">
                <a:solidFill>
                  <a:srgbClr val="FF0000"/>
                </a:solidFill>
                <a:latin typeface="Monotype Corsiva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latin typeface="Monotype Corsiva" charset="0"/>
              </a:rPr>
              <a:t>potential to do work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4851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4842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4844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4845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4847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4848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3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20516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4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20516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9403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697288"/>
          <a:ext cx="649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5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97288"/>
                        <a:ext cx="6492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8100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y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23691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6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23691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24802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7" name="Equation" r:id="rId9" imgW="431640" imgH="203040" progId="Equation.DSMT4">
                  <p:embed/>
                </p:oleObj>
              </mc:Choice>
              <mc:Fallback>
                <p:oleObj name="Equation" r:id="rId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24802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40386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8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50307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3124200" y="5822950"/>
            <a:ext cx="5791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9873"/>
              </p:ext>
            </p:extLst>
          </p:nvPr>
        </p:nvGraphicFramePr>
        <p:xfrm>
          <a:off x="3738563" y="314642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9" name="Equation" r:id="rId13" imgW="825500" imgH="304800" progId="Equation.3">
                  <p:embed/>
                </p:oleObj>
              </mc:Choice>
              <mc:Fallback>
                <p:oleObj name="Equation" r:id="rId13" imgW="825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14642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77762"/>
              </p:ext>
            </p:extLst>
          </p:nvPr>
        </p:nvGraphicFramePr>
        <p:xfrm>
          <a:off x="5316538" y="314642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0" name="Equation" r:id="rId15" imgW="393700" imgH="304800" progId="Equation.3">
                  <p:embed/>
                </p:oleObj>
              </mc:Choice>
              <mc:Fallback>
                <p:oleObj name="Equation" r:id="rId15" imgW="393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4642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814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1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814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972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2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972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16585"/>
              </p:ext>
            </p:extLst>
          </p:nvPr>
        </p:nvGraphicFramePr>
        <p:xfrm>
          <a:off x="2640013" y="3092450"/>
          <a:ext cx="1052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3" name="Equation" r:id="rId21" imgW="482600" imgH="279400" progId="Equation.3">
                  <p:embed/>
                </p:oleObj>
              </mc:Choice>
              <mc:Fallback>
                <p:oleObj name="Equation" r:id="rId21" imgW="482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092450"/>
                        <a:ext cx="10525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162800" y="4572000"/>
          <a:ext cx="1395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4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572000"/>
                        <a:ext cx="13954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00800" y="44910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 dirty="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BC15EE-6373-A74E-B971-5C2A87509D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8486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bowler drops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a bowling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ball of mass 7kg on his toe.  Choosing the floor level as y=0, estimate the total work done on the ball by the gravitational force as the ball falls on the toe.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39969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0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that the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top of the toe is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3cm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from the floor and the hand was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at 50cm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9026"/>
              </p:ext>
            </p:extLst>
          </p:nvPr>
        </p:nvGraphicFramePr>
        <p:xfrm>
          <a:off x="63722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Arial Narrow" charset="0"/>
              </a:rPr>
              <a:t>The kinetic energy of a 60g bullet flying at 33m/s (100fts) or 119km/hr. </a:t>
            </a:r>
            <a:endParaRPr lang="en-US" sz="1400" dirty="0">
              <a:solidFill>
                <a:srgbClr val="0000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9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9E61E2-3675-4A4F-93EC-014B21F030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04162" name="Picture 2" descr="FG08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Elastic Potential Energy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54864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force spring exerts on an object when it is distorted from its equilibrium by a distance x is</a:t>
            </a:r>
          </a:p>
        </p:txBody>
      </p:sp>
      <p:sp>
        <p:nvSpPr>
          <p:cNvPr id="604165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Potential energy given to an object by a spring or an object with elasticity in the system that consists of an object and the spring.</a:t>
            </a:r>
          </a:p>
        </p:txBody>
      </p:sp>
      <p:graphicFrame>
        <p:nvGraphicFramePr>
          <p:cNvPr id="604166" name="Object 2"/>
          <p:cNvGraphicFramePr>
            <a:graphicFrameLocks noChangeAspect="1"/>
          </p:cNvGraphicFramePr>
          <p:nvPr/>
        </p:nvGraphicFramePr>
        <p:xfrm>
          <a:off x="6096000" y="2057400"/>
          <a:ext cx="9540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1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9540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8194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 you see from the above equations?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304800" y="2882900"/>
            <a:ext cx="31242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work performed on the object by the spring is</a:t>
            </a:r>
          </a:p>
        </p:txBody>
      </p:sp>
      <p:sp>
        <p:nvSpPr>
          <p:cNvPr id="604169" name="Text Box 9"/>
          <p:cNvSpPr txBox="1">
            <a:spLocks noChangeArrowheads="1"/>
          </p:cNvSpPr>
          <p:nvPr/>
        </p:nvSpPr>
        <p:spPr bwMode="auto">
          <a:xfrm>
            <a:off x="3352800" y="4343400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spring depends only on the initial and final position of the distorted spring.</a:t>
            </a: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3276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Where else did you see this trend?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4419600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potential energy of this system is</a:t>
            </a:r>
          </a:p>
        </p:txBody>
      </p:sp>
      <p:graphicFrame>
        <p:nvGraphicFramePr>
          <p:cNvPr id="6041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11983"/>
              </p:ext>
            </p:extLst>
          </p:nvPr>
        </p:nvGraphicFramePr>
        <p:xfrm>
          <a:off x="5029200" y="3551238"/>
          <a:ext cx="1447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2" name="Equation" r:id="rId6" imgW="673100" imgH="393700" progId="Equation.DSMT4">
                  <p:embed/>
                </p:oleObj>
              </mc:Choice>
              <mc:Fallback>
                <p:oleObj name="Equation" r:id="rId6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51238"/>
                        <a:ext cx="1447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3810000" y="53181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gravitational potential energy,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g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6041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4439"/>
              </p:ext>
            </p:extLst>
          </p:nvPr>
        </p:nvGraphicFramePr>
        <p:xfrm>
          <a:off x="3540125" y="296545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3" name="Equation" r:id="rId8" imgW="1028700" imgH="355600" progId="Equation.3">
                  <p:embed/>
                </p:oleObj>
              </mc:Choice>
              <mc:Fallback>
                <p:oleObj name="Equation" r:id="rId8" imgW="1028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96545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97945"/>
              </p:ext>
            </p:extLst>
          </p:nvPr>
        </p:nvGraphicFramePr>
        <p:xfrm>
          <a:off x="5259388" y="2870200"/>
          <a:ext cx="1042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4" name="Equation" r:id="rId10" imgW="825500" imgH="482600" progId="Equation.DSMT4">
                  <p:embed/>
                </p:oleObj>
              </mc:Choice>
              <mc:Fallback>
                <p:oleObj name="Equation" r:id="rId10" imgW="825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870200"/>
                        <a:ext cx="1042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609727"/>
              </p:ext>
            </p:extLst>
          </p:nvPr>
        </p:nvGraphicFramePr>
        <p:xfrm>
          <a:off x="6429375" y="2936875"/>
          <a:ext cx="13160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5" name="Equation" r:id="rId12" imgW="1041400" imgH="393700" progId="Equation.3">
                  <p:embed/>
                </p:oleObj>
              </mc:Choice>
              <mc:Fallback>
                <p:oleObj name="Equation" r:id="rId12" imgW="104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936875"/>
                        <a:ext cx="13160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82089"/>
              </p:ext>
            </p:extLst>
          </p:nvPr>
        </p:nvGraphicFramePr>
        <p:xfrm>
          <a:off x="7872413" y="2936875"/>
          <a:ext cx="1187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6" name="Equation" r:id="rId14" imgW="939800" imgH="393700" progId="Equation.3">
                  <p:embed/>
                </p:oleObj>
              </mc:Choice>
              <mc:Fallback>
                <p:oleObj name="Equation" r:id="rId14" imgW="939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3" y="2936875"/>
                        <a:ext cx="11874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78" name="Text Box 18"/>
          <p:cNvSpPr txBox="1">
            <a:spLocks noChangeArrowheads="1"/>
          </p:cNvSpPr>
          <p:nvPr/>
        </p:nvSpPr>
        <p:spPr bwMode="auto">
          <a:xfrm>
            <a:off x="381000" y="5822950"/>
            <a:ext cx="464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So what does this tell you about the elastic force?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4179" name="Text Box 19"/>
          <p:cNvSpPr txBox="1">
            <a:spLocks noChangeArrowheads="1"/>
          </p:cNvSpPr>
          <p:nvPr/>
        </p:nvSpPr>
        <p:spPr bwMode="auto">
          <a:xfrm>
            <a:off x="5105400" y="5822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A conservative force!!!</a:t>
            </a:r>
          </a:p>
        </p:txBody>
      </p:sp>
      <p:sp>
        <p:nvSpPr>
          <p:cNvPr id="604180" name="Text Box 20"/>
          <p:cNvSpPr txBox="1">
            <a:spLocks noChangeArrowheads="1"/>
          </p:cNvSpPr>
          <p:nvPr/>
        </p:nvSpPr>
        <p:spPr bwMode="auto">
          <a:xfrm>
            <a:off x="7848600" y="2133600"/>
            <a:ext cx="1295400" cy="3381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Hooke’s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604181" name="Object 8"/>
          <p:cNvGraphicFramePr>
            <a:graphicFrameLocks noChangeAspect="1"/>
          </p:cNvGraphicFramePr>
          <p:nvPr/>
        </p:nvGraphicFramePr>
        <p:xfrm>
          <a:off x="6973888" y="2057400"/>
          <a:ext cx="8747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7"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057400"/>
                        <a:ext cx="8747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65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1FCC00-959D-2B4E-897B-F7E201BBDF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6324600" y="5943600"/>
            <a:ext cx="26670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7543800" y="3429000"/>
            <a:ext cx="13716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Conservative and Non-conservative Forces</a:t>
            </a: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When directly falls, the work done on the object by the gravitation force is</a:t>
            </a: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The work done on an object by the gravitational force does not depend on the </a:t>
            </a: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path in the absence of a retardation force.</a:t>
            </a:r>
          </a:p>
        </p:txBody>
      </p:sp>
      <p:graphicFrame>
        <p:nvGraphicFramePr>
          <p:cNvPr id="601095" name="Object 2"/>
          <p:cNvGraphicFramePr>
            <a:graphicFrameLocks noChangeAspect="1"/>
          </p:cNvGraphicFramePr>
          <p:nvPr/>
        </p:nvGraphicFramePr>
        <p:xfrm>
          <a:off x="7620000" y="1828800"/>
          <a:ext cx="725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0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725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if we lengthen the incline by a factor of 2, keeping the height the same??</a:t>
            </a:r>
          </a:p>
        </p:txBody>
      </p:sp>
      <p:graphicFrame>
        <p:nvGraphicFramePr>
          <p:cNvPr id="601097" name="Object 3"/>
          <p:cNvGraphicFramePr>
            <a:graphicFrameLocks noChangeAspect="1"/>
          </p:cNvGraphicFramePr>
          <p:nvPr/>
        </p:nvGraphicFramePr>
        <p:xfrm>
          <a:off x="5638800" y="2363788"/>
          <a:ext cx="5778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1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3788"/>
                        <a:ext cx="5778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8" name="Text Box 10"/>
          <p:cNvSpPr txBox="1">
            <a:spLocks noChangeArrowheads="1"/>
          </p:cNvSpPr>
          <p:nvPr/>
        </p:nvSpPr>
        <p:spPr bwMode="auto">
          <a:xfrm>
            <a:off x="5181600" y="3306763"/>
            <a:ext cx="19050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Still the same amount of work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2590800" cy="9445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Forces like gravitational and elastic forces are called the conservative force</a:t>
            </a:r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work done by the gravitational force on an object is independent of the path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object’s motion. 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It only depends on the difference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initial and final position in the direction of the force.</a:t>
            </a:r>
          </a:p>
        </p:txBody>
      </p:sp>
      <p:graphicFrame>
        <p:nvGraphicFramePr>
          <p:cNvPr id="601101" name="Object 4"/>
          <p:cNvGraphicFramePr>
            <a:graphicFrameLocks noChangeAspect="1"/>
          </p:cNvGraphicFramePr>
          <p:nvPr/>
        </p:nvGraphicFramePr>
        <p:xfrm>
          <a:off x="7543800" y="3417888"/>
          <a:ext cx="725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2"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417888"/>
                        <a:ext cx="7254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981200"/>
            <a:ext cx="2362200" cy="1143000"/>
            <a:chOff x="96" y="1248"/>
            <a:chExt cx="1488" cy="720"/>
          </a:xfrm>
        </p:grpSpPr>
        <p:sp>
          <p:nvSpPr>
            <p:cNvPr id="22562" name="AutoShape 15"/>
            <p:cNvSpPr>
              <a:spLocks noChangeArrowheads="1"/>
            </p:cNvSpPr>
            <p:nvPr/>
          </p:nvSpPr>
          <p:spPr bwMode="auto">
            <a:xfrm>
              <a:off x="336" y="1392"/>
              <a:ext cx="1248" cy="528"/>
            </a:xfrm>
            <a:prstGeom prst="rtTriangle">
              <a:avLst/>
            </a:prstGeom>
            <a:noFill/>
            <a:ln w="2857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16"/>
            <p:cNvSpPr txBox="1">
              <a:spLocks noChangeArrowheads="1"/>
            </p:cNvSpPr>
            <p:nvPr/>
          </p:nvSpPr>
          <p:spPr bwMode="auto">
            <a:xfrm>
              <a:off x="96" y="1515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</a:p>
          </p:txBody>
        </p:sp>
        <p:sp>
          <p:nvSpPr>
            <p:cNvPr id="22564" name="Text Box 17"/>
            <p:cNvSpPr txBox="1">
              <a:spLocks noChangeArrowheads="1"/>
            </p:cNvSpPr>
            <p:nvPr/>
          </p:nvSpPr>
          <p:spPr bwMode="auto">
            <a:xfrm>
              <a:off x="816" y="1344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accent2"/>
                  </a:solidFill>
                  <a:latin typeface="Monotype Corsiva" charset="0"/>
                </a:rPr>
                <a:t>l</a:t>
              </a:r>
            </a:p>
          </p:txBody>
        </p:sp>
        <p:sp>
          <p:nvSpPr>
            <p:cNvPr id="22565" name="Rectangle 18"/>
            <p:cNvSpPr>
              <a:spLocks noChangeArrowheads="1"/>
            </p:cNvSpPr>
            <p:nvPr/>
          </p:nvSpPr>
          <p:spPr bwMode="auto">
            <a:xfrm rot="1117480">
              <a:off x="336" y="1248"/>
              <a:ext cx="192" cy="192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2566" name="Arc 19"/>
            <p:cNvSpPr>
              <a:spLocks/>
            </p:cNvSpPr>
            <p:nvPr/>
          </p:nvSpPr>
          <p:spPr bwMode="auto">
            <a:xfrm flipH="1">
              <a:off x="1152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22567" name="Text Box 20"/>
            <p:cNvSpPr txBox="1">
              <a:spLocks noChangeArrowheads="1"/>
            </p:cNvSpPr>
            <p:nvPr/>
          </p:nvSpPr>
          <p:spPr bwMode="auto">
            <a:xfrm>
              <a:off x="960" y="1699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err="1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endParaRPr lang="en-US" sz="2000" dirty="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22568" name="Line 21"/>
            <p:cNvSpPr>
              <a:spLocks noChangeShapeType="1"/>
            </p:cNvSpPr>
            <p:nvPr/>
          </p:nvSpPr>
          <p:spPr bwMode="auto">
            <a:xfrm>
              <a:off x="432" y="1344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Text Box 22"/>
            <p:cNvSpPr txBox="1">
              <a:spLocks noChangeArrowheads="1"/>
            </p:cNvSpPr>
            <p:nvPr/>
          </p:nvSpPr>
          <p:spPr bwMode="auto">
            <a:xfrm>
              <a:off x="288" y="171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2667000" y="239395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sliding down the hill of length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work is</a:t>
            </a:r>
          </a:p>
        </p:txBody>
      </p:sp>
      <p:graphicFrame>
        <p:nvGraphicFramePr>
          <p:cNvPr id="601112" name="Object 5"/>
          <p:cNvGraphicFramePr>
            <a:graphicFrameLocks noChangeAspect="1"/>
          </p:cNvGraphicFramePr>
          <p:nvPr/>
        </p:nvGraphicFramePr>
        <p:xfrm>
          <a:off x="7391400" y="238125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3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381250"/>
                        <a:ext cx="152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9600" y="1635125"/>
            <a:ext cx="455613" cy="574675"/>
            <a:chOff x="384" y="1030"/>
            <a:chExt cx="287" cy="362"/>
          </a:xfrm>
        </p:grpSpPr>
        <p:sp>
          <p:nvSpPr>
            <p:cNvPr id="22560" name="Line 26"/>
            <p:cNvSpPr>
              <a:spLocks noChangeShapeType="1"/>
            </p:cNvSpPr>
            <p:nvPr/>
          </p:nvSpPr>
          <p:spPr bwMode="auto">
            <a:xfrm flipV="1">
              <a:off x="384" y="1152"/>
              <a:ext cx="9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Text Box 27"/>
            <p:cNvSpPr txBox="1">
              <a:spLocks noChangeArrowheads="1"/>
            </p:cNvSpPr>
            <p:nvPr/>
          </p:nvSpPr>
          <p:spPr bwMode="auto">
            <a:xfrm>
              <a:off x="470" y="1030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</p:grpSp>
      <p:graphicFrame>
        <p:nvGraphicFramePr>
          <p:cNvPr id="601116" name="Object 6"/>
          <p:cNvGraphicFramePr>
            <a:graphicFrameLocks noChangeAspect="1"/>
          </p:cNvGraphicFramePr>
          <p:nvPr/>
        </p:nvGraphicFramePr>
        <p:xfrm>
          <a:off x="7543800" y="2847975"/>
          <a:ext cx="727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4" name="Equation" r:id="rId11" imgW="431640" imgH="203040" progId="Equation.3">
                  <p:embed/>
                </p:oleObj>
              </mc:Choice>
              <mc:Fallback>
                <p:oleObj name="Equation" r:id="rId11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47975"/>
                        <a:ext cx="727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17" name="Text Box 29"/>
          <p:cNvSpPr txBox="1">
            <a:spLocks noChangeArrowheads="1"/>
          </p:cNvSpPr>
          <p:nvPr/>
        </p:nvSpPr>
        <p:spPr bwMode="auto">
          <a:xfrm>
            <a:off x="2819400" y="6005513"/>
            <a:ext cx="335280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mechanical energy is conserved!!</a:t>
            </a:r>
          </a:p>
        </p:txBody>
      </p:sp>
      <p:graphicFrame>
        <p:nvGraphicFramePr>
          <p:cNvPr id="601118" name="Object 7"/>
          <p:cNvGraphicFramePr>
            <a:graphicFrameLocks noChangeAspect="1"/>
          </p:cNvGraphicFramePr>
          <p:nvPr/>
        </p:nvGraphicFramePr>
        <p:xfrm>
          <a:off x="6324600" y="5980113"/>
          <a:ext cx="533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5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80113"/>
                        <a:ext cx="533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19" name="Object 8"/>
          <p:cNvGraphicFramePr>
            <a:graphicFrameLocks noChangeAspect="1"/>
          </p:cNvGraphicFramePr>
          <p:nvPr/>
        </p:nvGraphicFramePr>
        <p:xfrm>
          <a:off x="6180138" y="2365375"/>
          <a:ext cx="1135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6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365375"/>
                        <a:ext cx="11350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0" name="Object 9"/>
          <p:cNvGraphicFramePr>
            <a:graphicFrameLocks noChangeAspect="1"/>
          </p:cNvGraphicFramePr>
          <p:nvPr/>
        </p:nvGraphicFramePr>
        <p:xfrm>
          <a:off x="6054725" y="2819400"/>
          <a:ext cx="1433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7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819400"/>
                        <a:ext cx="14335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1" name="Object 10"/>
          <p:cNvGraphicFramePr>
            <a:graphicFrameLocks noChangeAspect="1"/>
          </p:cNvGraphicFramePr>
          <p:nvPr/>
        </p:nvGraphicFramePr>
        <p:xfrm>
          <a:off x="8396288" y="1828800"/>
          <a:ext cx="671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8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88" y="1828800"/>
                        <a:ext cx="6715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2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895600" y="5181600"/>
            <a:ext cx="6248400" cy="609600"/>
          </a:xfrm>
          <a:solidFill>
            <a:srgbClr val="99FFCC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by the force does not depend on the path.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on a closed path is 0.</a:t>
            </a:r>
          </a:p>
        </p:txBody>
      </p:sp>
      <p:graphicFrame>
        <p:nvGraphicFramePr>
          <p:cNvPr id="601123" name="Object 11"/>
          <p:cNvGraphicFramePr>
            <a:graphicFrameLocks noChangeAspect="1"/>
          </p:cNvGraphicFramePr>
          <p:nvPr/>
        </p:nvGraphicFramePr>
        <p:xfrm>
          <a:off x="8242300" y="3429000"/>
          <a:ext cx="673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9" name="Equation" r:id="rId21" imgW="317160" imgH="203040" progId="Equation.DSMT4">
                  <p:embed/>
                </p:oleObj>
              </mc:Choice>
              <mc:Fallback>
                <p:oleObj name="Equation" r:id="rId2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429000"/>
                        <a:ext cx="673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4" name="Object 12"/>
          <p:cNvGraphicFramePr>
            <a:graphicFrameLocks noChangeAspect="1"/>
          </p:cNvGraphicFramePr>
          <p:nvPr/>
        </p:nvGraphicFramePr>
        <p:xfrm>
          <a:off x="6858000" y="5991225"/>
          <a:ext cx="1123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0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991225"/>
                        <a:ext cx="1123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25" name="Object 13"/>
          <p:cNvGraphicFramePr>
            <a:graphicFrameLocks noChangeAspect="1"/>
          </p:cNvGraphicFramePr>
          <p:nvPr/>
        </p:nvGraphicFramePr>
        <p:xfrm>
          <a:off x="7924800" y="5969000"/>
          <a:ext cx="1031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1" name="Equation" r:id="rId25" imgW="711000" imgH="241200" progId="Equation.DSMT4">
                  <p:embed/>
                </p:oleObj>
              </mc:Choice>
              <mc:Fallback>
                <p:oleObj name="Equation" r:id="rId25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969000"/>
                        <a:ext cx="1031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26" name="Oval 38"/>
          <p:cNvSpPr>
            <a:spLocks noChangeArrowheads="1"/>
          </p:cNvSpPr>
          <p:nvPr/>
        </p:nvSpPr>
        <p:spPr bwMode="auto">
          <a:xfrm>
            <a:off x="6629400" y="2743200"/>
            <a:ext cx="9144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F357E5-78F2-8E4F-8EDA-C28753377FA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7162800" y="838200"/>
            <a:ext cx="1981200" cy="4572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Conservation of Mechanical Energy</a:t>
            </a:r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6858000" cy="455613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Total mechanical energy is the sum of kinetic and potential energies</a:t>
            </a:r>
          </a:p>
        </p:txBody>
      </p:sp>
      <p:graphicFrame>
        <p:nvGraphicFramePr>
          <p:cNvPr id="6051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27506"/>
              </p:ext>
            </p:extLst>
          </p:nvPr>
        </p:nvGraphicFramePr>
        <p:xfrm>
          <a:off x="5383213" y="1998662"/>
          <a:ext cx="7667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4" name="Equation" r:id="rId3" imgW="368300" imgH="152400" progId="Equation.DSMT4">
                  <p:embed/>
                </p:oleObj>
              </mc:Choice>
              <mc:Fallback>
                <p:oleObj name="Equation" r:id="rId3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1998662"/>
                        <a:ext cx="76676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2209800" y="1389063"/>
            <a:ext cx="259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consider a brick of mass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m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at the height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h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from the ground</a:t>
            </a:r>
          </a:p>
        </p:txBody>
      </p:sp>
      <p:graphicFrame>
        <p:nvGraphicFramePr>
          <p:cNvPr id="605191" name="Object 3"/>
          <p:cNvGraphicFramePr>
            <a:graphicFrameLocks noChangeAspect="1"/>
          </p:cNvGraphicFramePr>
          <p:nvPr/>
        </p:nvGraphicFramePr>
        <p:xfrm>
          <a:off x="5472113" y="2789238"/>
          <a:ext cx="21732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5" name="Equation" r:id="rId5" imgW="1130300" imgH="266700" progId="Equation.DSMT4">
                  <p:embed/>
                </p:oleObj>
              </mc:Choice>
              <mc:Fallback>
                <p:oleObj name="Equation" r:id="rId5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789238"/>
                        <a:ext cx="21732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2362200" y="350520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brick gains speed</a:t>
            </a:r>
          </a:p>
        </p:txBody>
      </p:sp>
      <p:graphicFrame>
        <p:nvGraphicFramePr>
          <p:cNvPr id="605193" name="Object 4"/>
          <p:cNvGraphicFramePr>
            <a:graphicFrameLocks noChangeAspect="1"/>
          </p:cNvGraphicFramePr>
          <p:nvPr/>
        </p:nvGraphicFramePr>
        <p:xfrm>
          <a:off x="7010400" y="3575050"/>
          <a:ext cx="5461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6" name="Equation" r:id="rId7" imgW="241200" imgH="139680" progId="Equation.DSMT4">
                  <p:embed/>
                </p:oleObj>
              </mc:Choice>
              <mc:Fallback>
                <p:oleObj name="Equation" r:id="rId7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75050"/>
                        <a:ext cx="5461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4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The lost potential energy is converted to kinetic energy!!</a:t>
            </a:r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457200" y="5334000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605196" name="Text Box 12"/>
          <p:cNvSpPr txBox="1">
            <a:spLocks noChangeArrowheads="1"/>
          </p:cNvSpPr>
          <p:nvPr/>
        </p:nvSpPr>
        <p:spPr bwMode="auto">
          <a:xfrm>
            <a:off x="2057400" y="5029200"/>
            <a:ext cx="44958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total mechanical energy of a system remains constant in any isolated systems of objects that interacts only through conservative forces: </a:t>
            </a:r>
            <a:r>
              <a:rPr lang="en-US" sz="2000" b="1" u="sng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Principle of mechanical energy conservation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1676400"/>
            <a:ext cx="1752600" cy="3124200"/>
            <a:chOff x="144" y="1488"/>
            <a:chExt cx="1104" cy="1968"/>
          </a:xfrm>
        </p:grpSpPr>
        <p:grpSp>
          <p:nvGrpSpPr>
            <p:cNvPr id="23593" name="Group 14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23595" name="AutoShape 15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23596" name="Line 16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Text Box 17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23598" name="Text Box 18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18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23599" name="Line 19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20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21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4" name="Line 22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07" name="Text Box 23"/>
          <p:cNvSpPr txBox="1">
            <a:spLocks noChangeArrowheads="1"/>
          </p:cNvSpPr>
          <p:nvPr/>
        </p:nvSpPr>
        <p:spPr bwMode="auto">
          <a:xfrm>
            <a:off x="5105400" y="1390650"/>
            <a:ext cx="381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What is the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brick’s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potential energy?</a:t>
            </a:r>
          </a:p>
        </p:txBody>
      </p:sp>
      <p:sp>
        <p:nvSpPr>
          <p:cNvPr id="605208" name="Text Box 24"/>
          <p:cNvSpPr txBox="1">
            <a:spLocks noChangeArrowheads="1"/>
          </p:cNvSpPr>
          <p:nvPr/>
        </p:nvSpPr>
        <p:spPr bwMode="auto">
          <a:xfrm>
            <a:off x="2286000" y="25908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happens to the energy as the brick falls to the ground?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9600" y="2819400"/>
            <a:ext cx="1143000" cy="1981200"/>
            <a:chOff x="1510" y="3360"/>
            <a:chExt cx="720" cy="1248"/>
          </a:xfrm>
        </p:grpSpPr>
        <p:sp>
          <p:nvSpPr>
            <p:cNvPr id="23589" name="AutoShape 2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3590" name="Text Box 27"/>
            <p:cNvSpPr txBox="1">
              <a:spLocks noChangeArrowheads="1"/>
            </p:cNvSpPr>
            <p:nvPr/>
          </p:nvSpPr>
          <p:spPr bwMode="auto">
            <a:xfrm>
              <a:off x="1681" y="3974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1</a:t>
              </a:r>
              <a:endParaRPr lang="en-US" sz="2000" b="1" baseline="-25000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23591" name="Line 2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2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14" name="Text Box 30"/>
          <p:cNvSpPr txBox="1">
            <a:spLocks noChangeArrowheads="1"/>
          </p:cNvSpPr>
          <p:nvPr/>
        </p:nvSpPr>
        <p:spPr bwMode="auto">
          <a:xfrm>
            <a:off x="4800600" y="3505200"/>
            <a:ext cx="1905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By how much?</a:t>
            </a:r>
          </a:p>
        </p:txBody>
      </p:sp>
      <p:sp>
        <p:nvSpPr>
          <p:cNvPr id="605215" name="Text Box 31"/>
          <p:cNvSpPr txBox="1">
            <a:spLocks noChangeArrowheads="1"/>
          </p:cNvSpPr>
          <p:nvPr/>
        </p:nvSpPr>
        <p:spPr bwMode="auto">
          <a:xfrm>
            <a:off x="1981200" y="40386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So what?</a:t>
            </a:r>
          </a:p>
        </p:txBody>
      </p:sp>
      <p:sp>
        <p:nvSpPr>
          <p:cNvPr id="605216" name="Text Box 32"/>
          <p:cNvSpPr txBox="1">
            <a:spLocks noChangeArrowheads="1"/>
          </p:cNvSpPr>
          <p:nvPr/>
        </p:nvSpPr>
        <p:spPr bwMode="auto">
          <a:xfrm>
            <a:off x="3352800" y="407035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The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brick’s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kinetic energy increased</a:t>
            </a:r>
          </a:p>
        </p:txBody>
      </p:sp>
      <p:graphicFrame>
        <p:nvGraphicFramePr>
          <p:cNvPr id="605217" name="Object 5"/>
          <p:cNvGraphicFramePr>
            <a:graphicFrameLocks noChangeAspect="1"/>
          </p:cNvGraphicFramePr>
          <p:nvPr/>
        </p:nvGraphicFramePr>
        <p:xfrm>
          <a:off x="6894513" y="4111625"/>
          <a:ext cx="4206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7" name="Equation" r:id="rId9" imgW="291960" imgH="164880" progId="Equation.DSMT4">
                  <p:embed/>
                </p:oleObj>
              </mc:Choice>
              <mc:Fallback>
                <p:oleObj name="Equation" r:id="rId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4111625"/>
                        <a:ext cx="4206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218" name="Text Box 34"/>
          <p:cNvSpPr txBox="1">
            <a:spLocks noChangeArrowheads="1"/>
          </p:cNvSpPr>
          <p:nvPr/>
        </p:nvSpPr>
        <p:spPr bwMode="auto">
          <a:xfrm>
            <a:off x="1981200" y="4573588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And?</a:t>
            </a:r>
          </a:p>
        </p:txBody>
      </p:sp>
      <p:graphicFrame>
        <p:nvGraphicFramePr>
          <p:cNvPr id="605219" name="Object 6"/>
          <p:cNvGraphicFramePr>
            <a:graphicFrameLocks noChangeAspect="1"/>
          </p:cNvGraphicFramePr>
          <p:nvPr/>
        </p:nvGraphicFramePr>
        <p:xfrm>
          <a:off x="7162800" y="838200"/>
          <a:ext cx="695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8" name="Equation" r:id="rId11" imgW="279360" imgH="164880" progId="Equation.DSMT4">
                  <p:embed/>
                </p:oleObj>
              </mc:Choice>
              <mc:Fallback>
                <p:oleObj name="Equation" r:id="rId11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838200"/>
                        <a:ext cx="6953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0" name="Object 7"/>
          <p:cNvGraphicFramePr>
            <a:graphicFrameLocks noChangeAspect="1"/>
          </p:cNvGraphicFramePr>
          <p:nvPr/>
        </p:nvGraphicFramePr>
        <p:xfrm>
          <a:off x="7010400" y="5097463"/>
          <a:ext cx="549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79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97463"/>
                        <a:ext cx="549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1" name="Object 8"/>
          <p:cNvGraphicFramePr>
            <a:graphicFrameLocks noChangeAspect="1"/>
          </p:cNvGraphicFramePr>
          <p:nvPr/>
        </p:nvGraphicFramePr>
        <p:xfrm>
          <a:off x="5943600" y="5665788"/>
          <a:ext cx="1698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0" name="Equation" r:id="rId15" imgW="977900" imgH="266700" progId="Equation.DSMT4">
                  <p:embed/>
                </p:oleObj>
              </mc:Choice>
              <mc:Fallback>
                <p:oleObj name="Equation" r:id="rId15" imgW="977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65788"/>
                        <a:ext cx="16986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2" name="Object 9"/>
          <p:cNvGraphicFramePr>
            <a:graphicFrameLocks noChangeAspect="1"/>
          </p:cNvGraphicFramePr>
          <p:nvPr/>
        </p:nvGraphicFramePr>
        <p:xfrm>
          <a:off x="7612063" y="5105400"/>
          <a:ext cx="3889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1" name="Equation" r:id="rId17" imgW="215640" imgH="241200" progId="Equation.DSMT4">
                  <p:embed/>
                </p:oleObj>
              </mc:Choice>
              <mc:Fallback>
                <p:oleObj name="Equation" r:id="rId17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5105400"/>
                        <a:ext cx="3889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3" name="Object 10"/>
          <p:cNvGraphicFramePr>
            <a:graphicFrameLocks noChangeAspect="1"/>
          </p:cNvGraphicFramePr>
          <p:nvPr/>
        </p:nvGraphicFramePr>
        <p:xfrm>
          <a:off x="7610475" y="5651500"/>
          <a:ext cx="1609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2" name="Equation" r:id="rId19" imgW="927100" imgH="279400" progId="Equation.DSMT4">
                  <p:embed/>
                </p:oleObj>
              </mc:Choice>
              <mc:Fallback>
                <p:oleObj name="Equation" r:id="rId19" imgW="927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5651500"/>
                        <a:ext cx="1609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4" name="Object 11"/>
          <p:cNvGraphicFramePr>
            <a:graphicFrameLocks noChangeAspect="1"/>
          </p:cNvGraphicFramePr>
          <p:nvPr/>
        </p:nvGraphicFramePr>
        <p:xfrm>
          <a:off x="7847013" y="3924300"/>
          <a:ext cx="9159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3" name="Equation" r:id="rId21" imgW="634680" imgH="393480" progId="Equation.DSMT4">
                  <p:embed/>
                </p:oleObj>
              </mc:Choice>
              <mc:Fallback>
                <p:oleObj name="Equation" r:id="rId21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3924300"/>
                        <a:ext cx="9159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5" name="Object 12"/>
          <p:cNvGraphicFramePr>
            <a:graphicFrameLocks noChangeAspect="1"/>
          </p:cNvGraphicFramePr>
          <p:nvPr/>
        </p:nvGraphicFramePr>
        <p:xfrm>
          <a:off x="7653338" y="2865438"/>
          <a:ext cx="8048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4" name="Equation" r:id="rId23" imgW="419100" imgH="152400" progId="Equation.DSMT4">
                  <p:embed/>
                </p:oleObj>
              </mc:Choice>
              <mc:Fallback>
                <p:oleObj name="Equation" r:id="rId23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8" y="2865438"/>
                        <a:ext cx="804862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6" name="Object 13"/>
          <p:cNvGraphicFramePr>
            <a:graphicFrameLocks noChangeAspect="1"/>
          </p:cNvGraphicFramePr>
          <p:nvPr/>
        </p:nvGraphicFramePr>
        <p:xfrm>
          <a:off x="7739063" y="854075"/>
          <a:ext cx="6302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5" name="Equation" r:id="rId25" imgW="254000" imgH="152400" progId="Equation.DSMT4">
                  <p:embed/>
                </p:oleObj>
              </mc:Choice>
              <mc:Fallback>
                <p:oleObj name="Equation" r:id="rId2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854075"/>
                        <a:ext cx="6302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7" name="Object 14"/>
          <p:cNvGraphicFramePr>
            <a:graphicFrameLocks noChangeAspect="1"/>
          </p:cNvGraphicFramePr>
          <p:nvPr/>
        </p:nvGraphicFramePr>
        <p:xfrm>
          <a:off x="8289925" y="838200"/>
          <a:ext cx="854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6" name="Equation" r:id="rId27" imgW="342900" imgH="152400" progId="Equation.DSMT4">
                  <p:embed/>
                </p:oleObj>
              </mc:Choice>
              <mc:Fallback>
                <p:oleObj name="Equation" r:id="rId27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5" y="838200"/>
                        <a:ext cx="8540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8" name="Object 15"/>
          <p:cNvGraphicFramePr>
            <a:graphicFrameLocks noChangeAspect="1"/>
          </p:cNvGraphicFramePr>
          <p:nvPr/>
        </p:nvGraphicFramePr>
        <p:xfrm>
          <a:off x="6172200" y="1952625"/>
          <a:ext cx="6588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7" name="Equation" r:id="rId29" imgW="317160" imgH="203040" progId="Equation.DSMT4">
                  <p:embed/>
                </p:oleObj>
              </mc:Choice>
              <mc:Fallback>
                <p:oleObj name="Equation" r:id="rId2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52625"/>
                        <a:ext cx="6588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29" name="Object 16"/>
          <p:cNvGraphicFramePr>
            <a:graphicFrameLocks noChangeAspect="1"/>
          </p:cNvGraphicFramePr>
          <p:nvPr/>
        </p:nvGraphicFramePr>
        <p:xfrm>
          <a:off x="7446963" y="3536950"/>
          <a:ext cx="4016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8" name="Equation" r:id="rId31" imgW="177480" imgH="177480" progId="Equation.DSMT4">
                  <p:embed/>
                </p:oleObj>
              </mc:Choice>
              <mc:Fallback>
                <p:oleObj name="Equation" r:id="rId31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3536950"/>
                        <a:ext cx="40163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30" name="Object 17"/>
          <p:cNvGraphicFramePr>
            <a:graphicFrameLocks noChangeAspect="1"/>
          </p:cNvGraphicFramePr>
          <p:nvPr/>
        </p:nvGraphicFramePr>
        <p:xfrm>
          <a:off x="7281863" y="3924300"/>
          <a:ext cx="566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9" name="Equation" r:id="rId33" imgW="393480" imgH="393480" progId="Equation.DSMT4">
                  <p:embed/>
                </p:oleObj>
              </mc:Choice>
              <mc:Fallback>
                <p:oleObj name="Equation" r:id="rId3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3924300"/>
                        <a:ext cx="5667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26,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FF7A36-FA58-3446-B564-39A93FEDB6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228600" y="942975"/>
            <a:ext cx="86868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A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gymnast leaves the trampoline at an initial height of 1.20 m and reaches a maximum height of 4.80 m before falling back down.  What was the initial speed of the gymnast?</a:t>
            </a: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</p:spTree>
    <p:extLst>
      <p:ext uri="{BB962C8B-B14F-4D97-AF65-F5344CB8AC3E}">
        <p14:creationId xmlns:p14="http://schemas.microsoft.com/office/powerpoint/2010/main" val="10065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21432</TotalTime>
  <Words>1946</Words>
  <Application>Microsoft Macintosh PowerPoint</Application>
  <PresentationFormat>On-screen Show (4:3)</PresentationFormat>
  <Paragraphs>223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1441 – Section 001 Lecture #13</vt:lpstr>
      <vt:lpstr>Special Project #4</vt:lpstr>
      <vt:lpstr>Potential Energy</vt:lpstr>
      <vt:lpstr>Gravitational Potential Energy</vt:lpstr>
      <vt:lpstr>Example for Potential Energy</vt:lpstr>
      <vt:lpstr>Elastic Potential Energy</vt:lpstr>
      <vt:lpstr>Conservative and Non-conservative Forces</vt:lpstr>
      <vt:lpstr>Conservation of Mechanical Energy</vt:lpstr>
      <vt:lpstr>Ex. A Gymnast on a Trampoline</vt:lpstr>
      <vt:lpstr>Ex.  Continued</vt:lpstr>
      <vt:lpstr>Example </vt:lpstr>
      <vt:lpstr>Ex. 6 – 8  </vt:lpstr>
      <vt:lpstr>Power</vt:lpstr>
      <vt:lpstr>Energy Loss in Automobile</vt:lpstr>
      <vt:lpstr>Human Metabolic Rates</vt:lpstr>
      <vt:lpstr>Ex.  The Power to Accelerate a Car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560</cp:revision>
  <dcterms:created xsi:type="dcterms:W3CDTF">2012-06-05T17:02:23Z</dcterms:created>
  <dcterms:modified xsi:type="dcterms:W3CDTF">2014-06-26T18:08:28Z</dcterms:modified>
</cp:coreProperties>
</file>