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notesSlides/notesSlide3.xml" ContentType="application/vnd.openxmlformats-officedocument.presentationml.notesSlide+xml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embeddings/oleObject147.bin" ContentType="application/vnd.openxmlformats-officedocument.oleObject"/>
  <Override PartName="/ppt/embeddings/oleObject148.bin" ContentType="application/vnd.openxmlformats-officedocument.oleObject"/>
  <Override PartName="/ppt/embeddings/oleObject149.bin" ContentType="application/vnd.openxmlformats-officedocument.oleObject"/>
  <Override PartName="/ppt/embeddings/oleObject150.bin" ContentType="application/vnd.openxmlformats-officedocument.oleObject"/>
  <Override PartName="/ppt/embeddings/oleObject151.bin" ContentType="application/vnd.openxmlformats-officedocument.oleObject"/>
  <Override PartName="/ppt/embeddings/oleObject152.bin" ContentType="application/vnd.openxmlformats-officedocument.oleObject"/>
  <Override PartName="/ppt/embeddings/oleObject15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675" r:id="rId3"/>
    <p:sldId id="661" r:id="rId4"/>
    <p:sldId id="662" r:id="rId5"/>
    <p:sldId id="676" r:id="rId6"/>
    <p:sldId id="677" r:id="rId7"/>
    <p:sldId id="678" r:id="rId8"/>
    <p:sldId id="679" r:id="rId9"/>
    <p:sldId id="663" r:id="rId10"/>
    <p:sldId id="664" r:id="rId11"/>
    <p:sldId id="680" r:id="rId12"/>
    <p:sldId id="710" r:id="rId13"/>
    <p:sldId id="681" r:id="rId14"/>
    <p:sldId id="682" r:id="rId15"/>
    <p:sldId id="683" r:id="rId16"/>
    <p:sldId id="684" r:id="rId17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2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19.wmf"/><Relationship Id="rId12" Type="http://schemas.openxmlformats.org/officeDocument/2006/relationships/image" Target="../media/image120.wmf"/><Relationship Id="rId13" Type="http://schemas.openxmlformats.org/officeDocument/2006/relationships/image" Target="../media/image121.wmf"/><Relationship Id="rId14" Type="http://schemas.openxmlformats.org/officeDocument/2006/relationships/image" Target="../media/image122.emf"/><Relationship Id="rId1" Type="http://schemas.openxmlformats.org/officeDocument/2006/relationships/image" Target="../media/image109.wmf"/><Relationship Id="rId2" Type="http://schemas.openxmlformats.org/officeDocument/2006/relationships/image" Target="../media/image110.wmf"/><Relationship Id="rId3" Type="http://schemas.openxmlformats.org/officeDocument/2006/relationships/image" Target="../media/image111.wmf"/><Relationship Id="rId4" Type="http://schemas.openxmlformats.org/officeDocument/2006/relationships/image" Target="../media/image112.wmf"/><Relationship Id="rId5" Type="http://schemas.openxmlformats.org/officeDocument/2006/relationships/image" Target="../media/image113.wmf"/><Relationship Id="rId6" Type="http://schemas.openxmlformats.org/officeDocument/2006/relationships/image" Target="../media/image114.wmf"/><Relationship Id="rId7" Type="http://schemas.openxmlformats.org/officeDocument/2006/relationships/image" Target="../media/image115.emf"/><Relationship Id="rId8" Type="http://schemas.openxmlformats.org/officeDocument/2006/relationships/image" Target="../media/image116.wmf"/><Relationship Id="rId9" Type="http://schemas.openxmlformats.org/officeDocument/2006/relationships/image" Target="../media/image117.wmf"/><Relationship Id="rId10" Type="http://schemas.openxmlformats.org/officeDocument/2006/relationships/image" Target="../media/image118.wmf"/></Relationships>
</file>

<file path=ppt/drawings/_rels/vmlDrawing1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33.wmf"/><Relationship Id="rId12" Type="http://schemas.openxmlformats.org/officeDocument/2006/relationships/image" Target="../media/image134.wmf"/><Relationship Id="rId13" Type="http://schemas.openxmlformats.org/officeDocument/2006/relationships/image" Target="../media/image135.wmf"/><Relationship Id="rId14" Type="http://schemas.openxmlformats.org/officeDocument/2006/relationships/image" Target="../media/image136.wmf"/><Relationship Id="rId15" Type="http://schemas.openxmlformats.org/officeDocument/2006/relationships/image" Target="../media/image137.wmf"/><Relationship Id="rId16" Type="http://schemas.openxmlformats.org/officeDocument/2006/relationships/image" Target="../media/image138.wmf"/><Relationship Id="rId1" Type="http://schemas.openxmlformats.org/officeDocument/2006/relationships/image" Target="../media/image123.wmf"/><Relationship Id="rId2" Type="http://schemas.openxmlformats.org/officeDocument/2006/relationships/image" Target="../media/image124.wmf"/><Relationship Id="rId3" Type="http://schemas.openxmlformats.org/officeDocument/2006/relationships/image" Target="../media/image125.wmf"/><Relationship Id="rId4" Type="http://schemas.openxmlformats.org/officeDocument/2006/relationships/image" Target="../media/image126.wmf"/><Relationship Id="rId5" Type="http://schemas.openxmlformats.org/officeDocument/2006/relationships/image" Target="../media/image127.wmf"/><Relationship Id="rId6" Type="http://schemas.openxmlformats.org/officeDocument/2006/relationships/image" Target="../media/image128.wmf"/><Relationship Id="rId7" Type="http://schemas.openxmlformats.org/officeDocument/2006/relationships/image" Target="../media/image129.wmf"/><Relationship Id="rId8" Type="http://schemas.openxmlformats.org/officeDocument/2006/relationships/image" Target="../media/image130.wmf"/><Relationship Id="rId9" Type="http://schemas.openxmlformats.org/officeDocument/2006/relationships/image" Target="../media/image131.wmf"/><Relationship Id="rId10" Type="http://schemas.openxmlformats.org/officeDocument/2006/relationships/image" Target="../media/image132.wmf"/></Relationships>
</file>

<file path=ppt/drawings/_rels/vmlDrawing1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50.wmf"/><Relationship Id="rId12" Type="http://schemas.openxmlformats.org/officeDocument/2006/relationships/image" Target="../media/image151.wmf"/><Relationship Id="rId13" Type="http://schemas.openxmlformats.org/officeDocument/2006/relationships/image" Target="../media/image152.wmf"/><Relationship Id="rId14" Type="http://schemas.openxmlformats.org/officeDocument/2006/relationships/image" Target="../media/image153.wmf"/><Relationship Id="rId15" Type="http://schemas.openxmlformats.org/officeDocument/2006/relationships/image" Target="../media/image154.emf"/><Relationship Id="rId16" Type="http://schemas.openxmlformats.org/officeDocument/2006/relationships/image" Target="../media/image155.wmf"/><Relationship Id="rId17" Type="http://schemas.openxmlformats.org/officeDocument/2006/relationships/image" Target="../media/image156.wmf"/><Relationship Id="rId1" Type="http://schemas.openxmlformats.org/officeDocument/2006/relationships/image" Target="../media/image140.wmf"/><Relationship Id="rId2" Type="http://schemas.openxmlformats.org/officeDocument/2006/relationships/image" Target="../media/image141.wmf"/><Relationship Id="rId3" Type="http://schemas.openxmlformats.org/officeDocument/2006/relationships/image" Target="../media/image142.wmf"/><Relationship Id="rId4" Type="http://schemas.openxmlformats.org/officeDocument/2006/relationships/image" Target="../media/image143.wmf"/><Relationship Id="rId5" Type="http://schemas.openxmlformats.org/officeDocument/2006/relationships/image" Target="../media/image144.wmf"/><Relationship Id="rId6" Type="http://schemas.openxmlformats.org/officeDocument/2006/relationships/image" Target="../media/image145.wmf"/><Relationship Id="rId7" Type="http://schemas.openxmlformats.org/officeDocument/2006/relationships/image" Target="../media/image146.wmf"/><Relationship Id="rId8" Type="http://schemas.openxmlformats.org/officeDocument/2006/relationships/image" Target="../media/image147.wmf"/><Relationship Id="rId9" Type="http://schemas.openxmlformats.org/officeDocument/2006/relationships/image" Target="../media/image148.wmf"/><Relationship Id="rId10" Type="http://schemas.openxmlformats.org/officeDocument/2006/relationships/image" Target="../media/image14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5" Type="http://schemas.openxmlformats.org/officeDocument/2006/relationships/image" Target="../media/image9.w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wmf"/><Relationship Id="rId9" Type="http://schemas.openxmlformats.org/officeDocument/2006/relationships/image" Target="../media/image13.wmf"/><Relationship Id="rId10" Type="http://schemas.openxmlformats.org/officeDocument/2006/relationships/image" Target="../media/image14.emf"/><Relationship Id="rId11" Type="http://schemas.openxmlformats.org/officeDocument/2006/relationships/image" Target="../media/image15.emf"/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9" Type="http://schemas.openxmlformats.org/officeDocument/2006/relationships/image" Target="../media/image24.wmf"/><Relationship Id="rId20" Type="http://schemas.openxmlformats.org/officeDocument/2006/relationships/image" Target="../media/image35.wmf"/><Relationship Id="rId10" Type="http://schemas.openxmlformats.org/officeDocument/2006/relationships/image" Target="../media/image25.wmf"/><Relationship Id="rId11" Type="http://schemas.openxmlformats.org/officeDocument/2006/relationships/image" Target="../media/image26.wmf"/><Relationship Id="rId12" Type="http://schemas.openxmlformats.org/officeDocument/2006/relationships/image" Target="../media/image27.wmf"/><Relationship Id="rId13" Type="http://schemas.openxmlformats.org/officeDocument/2006/relationships/image" Target="../media/image28.wmf"/><Relationship Id="rId14" Type="http://schemas.openxmlformats.org/officeDocument/2006/relationships/image" Target="../media/image29.wmf"/><Relationship Id="rId15" Type="http://schemas.openxmlformats.org/officeDocument/2006/relationships/image" Target="../media/image30.wmf"/><Relationship Id="rId16" Type="http://schemas.openxmlformats.org/officeDocument/2006/relationships/image" Target="../media/image31.wmf"/><Relationship Id="rId17" Type="http://schemas.openxmlformats.org/officeDocument/2006/relationships/image" Target="../media/image32.wmf"/><Relationship Id="rId18" Type="http://schemas.openxmlformats.org/officeDocument/2006/relationships/image" Target="../media/image33.wmf"/><Relationship Id="rId19" Type="http://schemas.openxmlformats.org/officeDocument/2006/relationships/image" Target="../media/image34.wmf"/><Relationship Id="rId1" Type="http://schemas.openxmlformats.org/officeDocument/2006/relationships/image" Target="../media/image16.wmf"/><Relationship Id="rId2" Type="http://schemas.openxmlformats.org/officeDocument/2006/relationships/image" Target="../media/image17.wmf"/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6" Type="http://schemas.openxmlformats.org/officeDocument/2006/relationships/image" Target="../media/image21.wmf"/><Relationship Id="rId7" Type="http://schemas.openxmlformats.org/officeDocument/2006/relationships/image" Target="../media/image22.wmf"/><Relationship Id="rId8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42.emf"/><Relationship Id="rId7" Type="http://schemas.openxmlformats.org/officeDocument/2006/relationships/image" Target="../media/image43.wmf"/><Relationship Id="rId1" Type="http://schemas.openxmlformats.org/officeDocument/2006/relationships/image" Target="../media/image37.wmf"/><Relationship Id="rId2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5.wmf"/><Relationship Id="rId12" Type="http://schemas.openxmlformats.org/officeDocument/2006/relationships/image" Target="../media/image56.wmf"/><Relationship Id="rId1" Type="http://schemas.openxmlformats.org/officeDocument/2006/relationships/image" Target="../media/image45.wmf"/><Relationship Id="rId2" Type="http://schemas.openxmlformats.org/officeDocument/2006/relationships/image" Target="../media/image46.wmf"/><Relationship Id="rId3" Type="http://schemas.openxmlformats.org/officeDocument/2006/relationships/image" Target="../media/image47.wmf"/><Relationship Id="rId4" Type="http://schemas.openxmlformats.org/officeDocument/2006/relationships/image" Target="../media/image48.wmf"/><Relationship Id="rId5" Type="http://schemas.openxmlformats.org/officeDocument/2006/relationships/image" Target="../media/image49.wmf"/><Relationship Id="rId6" Type="http://schemas.openxmlformats.org/officeDocument/2006/relationships/image" Target="../media/image50.wmf"/><Relationship Id="rId7" Type="http://schemas.openxmlformats.org/officeDocument/2006/relationships/image" Target="../media/image51.wmf"/><Relationship Id="rId8" Type="http://schemas.openxmlformats.org/officeDocument/2006/relationships/image" Target="../media/image52.wmf"/><Relationship Id="rId9" Type="http://schemas.openxmlformats.org/officeDocument/2006/relationships/image" Target="../media/image53.wmf"/><Relationship Id="rId10" Type="http://schemas.openxmlformats.org/officeDocument/2006/relationships/image" Target="../media/image54.w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7.emf"/><Relationship Id="rId12" Type="http://schemas.openxmlformats.org/officeDocument/2006/relationships/image" Target="../media/image68.emf"/><Relationship Id="rId13" Type="http://schemas.openxmlformats.org/officeDocument/2006/relationships/image" Target="../media/image69.emf"/><Relationship Id="rId14" Type="http://schemas.openxmlformats.org/officeDocument/2006/relationships/image" Target="../media/image70.wmf"/><Relationship Id="rId15" Type="http://schemas.openxmlformats.org/officeDocument/2006/relationships/image" Target="../media/image71.wmf"/><Relationship Id="rId16" Type="http://schemas.openxmlformats.org/officeDocument/2006/relationships/image" Target="../media/image72.wmf"/><Relationship Id="rId1" Type="http://schemas.openxmlformats.org/officeDocument/2006/relationships/image" Target="../media/image57.emf"/><Relationship Id="rId2" Type="http://schemas.openxmlformats.org/officeDocument/2006/relationships/image" Target="../media/image58.emf"/><Relationship Id="rId3" Type="http://schemas.openxmlformats.org/officeDocument/2006/relationships/image" Target="../media/image59.wmf"/><Relationship Id="rId4" Type="http://schemas.openxmlformats.org/officeDocument/2006/relationships/image" Target="../media/image60.wmf"/><Relationship Id="rId5" Type="http://schemas.openxmlformats.org/officeDocument/2006/relationships/image" Target="../media/image61.wmf"/><Relationship Id="rId6" Type="http://schemas.openxmlformats.org/officeDocument/2006/relationships/image" Target="../media/image62.wmf"/><Relationship Id="rId7" Type="http://schemas.openxmlformats.org/officeDocument/2006/relationships/image" Target="../media/image63.emf"/><Relationship Id="rId8" Type="http://schemas.openxmlformats.org/officeDocument/2006/relationships/image" Target="../media/image64.wmf"/><Relationship Id="rId9" Type="http://schemas.openxmlformats.org/officeDocument/2006/relationships/image" Target="../media/image65.emf"/><Relationship Id="rId10" Type="http://schemas.openxmlformats.org/officeDocument/2006/relationships/image" Target="../media/image6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4" Type="http://schemas.openxmlformats.org/officeDocument/2006/relationships/image" Target="../media/image77.wmf"/><Relationship Id="rId5" Type="http://schemas.openxmlformats.org/officeDocument/2006/relationships/image" Target="../media/image78.wmf"/><Relationship Id="rId6" Type="http://schemas.openxmlformats.org/officeDocument/2006/relationships/image" Target="../media/image79.wmf"/><Relationship Id="rId7" Type="http://schemas.openxmlformats.org/officeDocument/2006/relationships/image" Target="../media/image80.wmf"/><Relationship Id="rId8" Type="http://schemas.openxmlformats.org/officeDocument/2006/relationships/image" Target="../media/image81.wmf"/><Relationship Id="rId1" Type="http://schemas.openxmlformats.org/officeDocument/2006/relationships/image" Target="../media/image74.wmf"/><Relationship Id="rId2" Type="http://schemas.openxmlformats.org/officeDocument/2006/relationships/image" Target="../media/image75.wmf"/></Relationships>
</file>

<file path=ppt/drawings/_rels/vmlDrawing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92.wmf"/><Relationship Id="rId12" Type="http://schemas.openxmlformats.org/officeDocument/2006/relationships/image" Target="../media/image93.wmf"/><Relationship Id="rId1" Type="http://schemas.openxmlformats.org/officeDocument/2006/relationships/image" Target="../media/image82.emf"/><Relationship Id="rId2" Type="http://schemas.openxmlformats.org/officeDocument/2006/relationships/image" Target="../media/image83.emf"/><Relationship Id="rId3" Type="http://schemas.openxmlformats.org/officeDocument/2006/relationships/image" Target="../media/image84.wmf"/><Relationship Id="rId4" Type="http://schemas.openxmlformats.org/officeDocument/2006/relationships/image" Target="../media/image85.wmf"/><Relationship Id="rId5" Type="http://schemas.openxmlformats.org/officeDocument/2006/relationships/image" Target="../media/image86.wmf"/><Relationship Id="rId6" Type="http://schemas.openxmlformats.org/officeDocument/2006/relationships/image" Target="../media/image87.wmf"/><Relationship Id="rId7" Type="http://schemas.openxmlformats.org/officeDocument/2006/relationships/image" Target="../media/image88.wmf"/><Relationship Id="rId8" Type="http://schemas.openxmlformats.org/officeDocument/2006/relationships/image" Target="../media/image89.wmf"/><Relationship Id="rId9" Type="http://schemas.openxmlformats.org/officeDocument/2006/relationships/image" Target="../media/image90.wmf"/><Relationship Id="rId10" Type="http://schemas.openxmlformats.org/officeDocument/2006/relationships/image" Target="../media/image91.wmf"/></Relationships>
</file>

<file path=ppt/drawings/_rels/vmlDrawing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01.emf"/><Relationship Id="rId12" Type="http://schemas.openxmlformats.org/officeDocument/2006/relationships/image" Target="../media/image102.emf"/><Relationship Id="rId13" Type="http://schemas.openxmlformats.org/officeDocument/2006/relationships/image" Target="../media/image103.emf"/><Relationship Id="rId14" Type="http://schemas.openxmlformats.org/officeDocument/2006/relationships/image" Target="../media/image104.emf"/><Relationship Id="rId15" Type="http://schemas.openxmlformats.org/officeDocument/2006/relationships/image" Target="../media/image105.emf"/><Relationship Id="rId16" Type="http://schemas.openxmlformats.org/officeDocument/2006/relationships/image" Target="../media/image106.emf"/><Relationship Id="rId17" Type="http://schemas.openxmlformats.org/officeDocument/2006/relationships/image" Target="../media/image107.emf"/><Relationship Id="rId1" Type="http://schemas.openxmlformats.org/officeDocument/2006/relationships/image" Target="../media/image94.emf"/><Relationship Id="rId2" Type="http://schemas.openxmlformats.org/officeDocument/2006/relationships/image" Target="../media/image83.emf"/><Relationship Id="rId3" Type="http://schemas.openxmlformats.org/officeDocument/2006/relationships/image" Target="../media/image84.wmf"/><Relationship Id="rId4" Type="http://schemas.openxmlformats.org/officeDocument/2006/relationships/image" Target="../media/image85.wmf"/><Relationship Id="rId5" Type="http://schemas.openxmlformats.org/officeDocument/2006/relationships/image" Target="../media/image95.emf"/><Relationship Id="rId6" Type="http://schemas.openxmlformats.org/officeDocument/2006/relationships/image" Target="../media/image96.emf"/><Relationship Id="rId7" Type="http://schemas.openxmlformats.org/officeDocument/2006/relationships/image" Target="../media/image97.emf"/><Relationship Id="rId8" Type="http://schemas.openxmlformats.org/officeDocument/2006/relationships/image" Target="../media/image98.emf"/><Relationship Id="rId9" Type="http://schemas.openxmlformats.org/officeDocument/2006/relationships/image" Target="../media/image99.emf"/><Relationship Id="rId10" Type="http://schemas.openxmlformats.org/officeDocument/2006/relationships/image" Target="../media/image10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7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7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3531053-D084-6647-A62F-CF8C08E4D0B0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815029F-D398-E04C-8792-6DC9AD8D965F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E62301B-9954-594B-BFFB-9584254947FE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26,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26,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26,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26,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26,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26,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26,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26,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26,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26,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26,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26,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Thursday, June 26,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2.bin"/><Relationship Id="rId20" Type="http://schemas.openxmlformats.org/officeDocument/2006/relationships/image" Target="../media/image81.wmf"/><Relationship Id="rId10" Type="http://schemas.openxmlformats.org/officeDocument/2006/relationships/image" Target="../media/image76.wmf"/><Relationship Id="rId11" Type="http://schemas.openxmlformats.org/officeDocument/2006/relationships/oleObject" Target="../embeddings/oleObject73.bin"/><Relationship Id="rId12" Type="http://schemas.openxmlformats.org/officeDocument/2006/relationships/image" Target="../media/image77.wmf"/><Relationship Id="rId13" Type="http://schemas.openxmlformats.org/officeDocument/2006/relationships/oleObject" Target="../embeddings/oleObject74.bin"/><Relationship Id="rId14" Type="http://schemas.openxmlformats.org/officeDocument/2006/relationships/image" Target="../media/image78.wmf"/><Relationship Id="rId15" Type="http://schemas.openxmlformats.org/officeDocument/2006/relationships/oleObject" Target="../embeddings/oleObject75.bin"/><Relationship Id="rId16" Type="http://schemas.openxmlformats.org/officeDocument/2006/relationships/image" Target="../media/image79.wmf"/><Relationship Id="rId17" Type="http://schemas.openxmlformats.org/officeDocument/2006/relationships/oleObject" Target="../embeddings/oleObject76.bin"/><Relationship Id="rId18" Type="http://schemas.openxmlformats.org/officeDocument/2006/relationships/image" Target="../media/image80.wmf"/><Relationship Id="rId19" Type="http://schemas.openxmlformats.org/officeDocument/2006/relationships/oleObject" Target="../embeddings/oleObject77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73.jpeg"/><Relationship Id="rId5" Type="http://schemas.openxmlformats.org/officeDocument/2006/relationships/oleObject" Target="../embeddings/oleObject70.bin"/><Relationship Id="rId6" Type="http://schemas.openxmlformats.org/officeDocument/2006/relationships/image" Target="../media/image74.wmf"/><Relationship Id="rId7" Type="http://schemas.openxmlformats.org/officeDocument/2006/relationships/oleObject" Target="../embeddings/oleObject71.bin"/><Relationship Id="rId8" Type="http://schemas.openxmlformats.org/officeDocument/2006/relationships/image" Target="../media/image75.wmf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1.bin"/><Relationship Id="rId20" Type="http://schemas.openxmlformats.org/officeDocument/2006/relationships/image" Target="../media/image90.wmf"/><Relationship Id="rId21" Type="http://schemas.openxmlformats.org/officeDocument/2006/relationships/oleObject" Target="../embeddings/oleObject87.bin"/><Relationship Id="rId22" Type="http://schemas.openxmlformats.org/officeDocument/2006/relationships/image" Target="../media/image91.wmf"/><Relationship Id="rId23" Type="http://schemas.openxmlformats.org/officeDocument/2006/relationships/oleObject" Target="../embeddings/oleObject88.bin"/><Relationship Id="rId24" Type="http://schemas.openxmlformats.org/officeDocument/2006/relationships/image" Target="../media/image92.wmf"/><Relationship Id="rId25" Type="http://schemas.openxmlformats.org/officeDocument/2006/relationships/oleObject" Target="../embeddings/oleObject89.bin"/><Relationship Id="rId26" Type="http://schemas.openxmlformats.org/officeDocument/2006/relationships/image" Target="../media/image93.wmf"/><Relationship Id="rId10" Type="http://schemas.openxmlformats.org/officeDocument/2006/relationships/image" Target="../media/image85.wmf"/><Relationship Id="rId11" Type="http://schemas.openxmlformats.org/officeDocument/2006/relationships/oleObject" Target="../embeddings/oleObject82.bin"/><Relationship Id="rId12" Type="http://schemas.openxmlformats.org/officeDocument/2006/relationships/image" Target="../media/image86.wmf"/><Relationship Id="rId13" Type="http://schemas.openxmlformats.org/officeDocument/2006/relationships/oleObject" Target="../embeddings/oleObject83.bin"/><Relationship Id="rId14" Type="http://schemas.openxmlformats.org/officeDocument/2006/relationships/image" Target="../media/image87.wmf"/><Relationship Id="rId15" Type="http://schemas.openxmlformats.org/officeDocument/2006/relationships/oleObject" Target="../embeddings/oleObject84.bin"/><Relationship Id="rId16" Type="http://schemas.openxmlformats.org/officeDocument/2006/relationships/image" Target="../media/image88.wmf"/><Relationship Id="rId17" Type="http://schemas.openxmlformats.org/officeDocument/2006/relationships/oleObject" Target="../embeddings/oleObject85.bin"/><Relationship Id="rId18" Type="http://schemas.openxmlformats.org/officeDocument/2006/relationships/image" Target="../media/image89.wmf"/><Relationship Id="rId19" Type="http://schemas.openxmlformats.org/officeDocument/2006/relationships/oleObject" Target="../embeddings/oleObject86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8.bin"/><Relationship Id="rId4" Type="http://schemas.openxmlformats.org/officeDocument/2006/relationships/image" Target="../media/image82.emf"/><Relationship Id="rId5" Type="http://schemas.openxmlformats.org/officeDocument/2006/relationships/oleObject" Target="../embeddings/oleObject79.bin"/><Relationship Id="rId6" Type="http://schemas.openxmlformats.org/officeDocument/2006/relationships/image" Target="../media/image83.emf"/><Relationship Id="rId7" Type="http://schemas.openxmlformats.org/officeDocument/2006/relationships/oleObject" Target="../embeddings/oleObject80.bin"/><Relationship Id="rId8" Type="http://schemas.openxmlformats.org/officeDocument/2006/relationships/image" Target="../media/image84.wmf"/></Relationships>
</file>

<file path=ppt/slides/_rels/slide12.xml.rels><?xml version="1.0" encoding="UTF-8" standalone="yes"?>
<Relationships xmlns="http://schemas.openxmlformats.org/package/2006/relationships"><Relationship Id="rId20" Type="http://schemas.openxmlformats.org/officeDocument/2006/relationships/image" Target="../media/image99.emf"/><Relationship Id="rId21" Type="http://schemas.openxmlformats.org/officeDocument/2006/relationships/image" Target="../media/image108.jpeg"/><Relationship Id="rId22" Type="http://schemas.openxmlformats.org/officeDocument/2006/relationships/oleObject" Target="../embeddings/oleObject99.bin"/><Relationship Id="rId23" Type="http://schemas.openxmlformats.org/officeDocument/2006/relationships/image" Target="../media/image100.emf"/><Relationship Id="rId24" Type="http://schemas.openxmlformats.org/officeDocument/2006/relationships/oleObject" Target="../embeddings/oleObject100.bin"/><Relationship Id="rId25" Type="http://schemas.openxmlformats.org/officeDocument/2006/relationships/image" Target="../media/image101.emf"/><Relationship Id="rId26" Type="http://schemas.openxmlformats.org/officeDocument/2006/relationships/oleObject" Target="../embeddings/oleObject101.bin"/><Relationship Id="rId27" Type="http://schemas.openxmlformats.org/officeDocument/2006/relationships/image" Target="../media/image102.emf"/><Relationship Id="rId28" Type="http://schemas.openxmlformats.org/officeDocument/2006/relationships/oleObject" Target="../embeddings/oleObject102.bin"/><Relationship Id="rId29" Type="http://schemas.openxmlformats.org/officeDocument/2006/relationships/image" Target="../media/image10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0.bin"/><Relationship Id="rId4" Type="http://schemas.openxmlformats.org/officeDocument/2006/relationships/image" Target="../media/image94.emf"/><Relationship Id="rId5" Type="http://schemas.openxmlformats.org/officeDocument/2006/relationships/oleObject" Target="../embeddings/oleObject91.bin"/><Relationship Id="rId30" Type="http://schemas.openxmlformats.org/officeDocument/2006/relationships/oleObject" Target="../embeddings/oleObject103.bin"/><Relationship Id="rId31" Type="http://schemas.openxmlformats.org/officeDocument/2006/relationships/image" Target="../media/image104.emf"/><Relationship Id="rId32" Type="http://schemas.openxmlformats.org/officeDocument/2006/relationships/oleObject" Target="../embeddings/oleObject104.bin"/><Relationship Id="rId9" Type="http://schemas.openxmlformats.org/officeDocument/2006/relationships/oleObject" Target="../embeddings/oleObject93.bin"/><Relationship Id="rId6" Type="http://schemas.openxmlformats.org/officeDocument/2006/relationships/image" Target="../media/image83.emf"/><Relationship Id="rId7" Type="http://schemas.openxmlformats.org/officeDocument/2006/relationships/oleObject" Target="../embeddings/oleObject92.bin"/><Relationship Id="rId8" Type="http://schemas.openxmlformats.org/officeDocument/2006/relationships/image" Target="../media/image84.wmf"/><Relationship Id="rId33" Type="http://schemas.openxmlformats.org/officeDocument/2006/relationships/image" Target="../media/image105.emf"/><Relationship Id="rId34" Type="http://schemas.openxmlformats.org/officeDocument/2006/relationships/oleObject" Target="../embeddings/oleObject105.bin"/><Relationship Id="rId35" Type="http://schemas.openxmlformats.org/officeDocument/2006/relationships/image" Target="../media/image106.emf"/><Relationship Id="rId36" Type="http://schemas.openxmlformats.org/officeDocument/2006/relationships/oleObject" Target="../embeddings/oleObject106.bin"/><Relationship Id="rId10" Type="http://schemas.openxmlformats.org/officeDocument/2006/relationships/image" Target="../media/image85.wmf"/><Relationship Id="rId11" Type="http://schemas.openxmlformats.org/officeDocument/2006/relationships/oleObject" Target="../embeddings/oleObject94.bin"/><Relationship Id="rId12" Type="http://schemas.openxmlformats.org/officeDocument/2006/relationships/image" Target="../media/image95.emf"/><Relationship Id="rId13" Type="http://schemas.openxmlformats.org/officeDocument/2006/relationships/oleObject" Target="../embeddings/oleObject95.bin"/><Relationship Id="rId14" Type="http://schemas.openxmlformats.org/officeDocument/2006/relationships/image" Target="../media/image96.emf"/><Relationship Id="rId15" Type="http://schemas.openxmlformats.org/officeDocument/2006/relationships/oleObject" Target="../embeddings/oleObject96.bin"/><Relationship Id="rId16" Type="http://schemas.openxmlformats.org/officeDocument/2006/relationships/image" Target="../media/image97.emf"/><Relationship Id="rId17" Type="http://schemas.openxmlformats.org/officeDocument/2006/relationships/oleObject" Target="../embeddings/oleObject97.bin"/><Relationship Id="rId18" Type="http://schemas.openxmlformats.org/officeDocument/2006/relationships/image" Target="../media/image98.emf"/><Relationship Id="rId19" Type="http://schemas.openxmlformats.org/officeDocument/2006/relationships/oleObject" Target="../embeddings/oleObject98.bin"/><Relationship Id="rId37" Type="http://schemas.openxmlformats.org/officeDocument/2006/relationships/image" Target="../media/image107.emf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0.bin"/><Relationship Id="rId20" Type="http://schemas.openxmlformats.org/officeDocument/2006/relationships/image" Target="../media/image117.wmf"/><Relationship Id="rId21" Type="http://schemas.openxmlformats.org/officeDocument/2006/relationships/oleObject" Target="../embeddings/oleObject116.bin"/><Relationship Id="rId22" Type="http://schemas.openxmlformats.org/officeDocument/2006/relationships/image" Target="../media/image118.wmf"/><Relationship Id="rId23" Type="http://schemas.openxmlformats.org/officeDocument/2006/relationships/oleObject" Target="../embeddings/oleObject117.bin"/><Relationship Id="rId24" Type="http://schemas.openxmlformats.org/officeDocument/2006/relationships/image" Target="../media/image119.wmf"/><Relationship Id="rId25" Type="http://schemas.openxmlformats.org/officeDocument/2006/relationships/oleObject" Target="../embeddings/oleObject118.bin"/><Relationship Id="rId26" Type="http://schemas.openxmlformats.org/officeDocument/2006/relationships/image" Target="../media/image120.wmf"/><Relationship Id="rId27" Type="http://schemas.openxmlformats.org/officeDocument/2006/relationships/oleObject" Target="../embeddings/oleObject119.bin"/><Relationship Id="rId28" Type="http://schemas.openxmlformats.org/officeDocument/2006/relationships/image" Target="../media/image121.wmf"/><Relationship Id="rId29" Type="http://schemas.openxmlformats.org/officeDocument/2006/relationships/oleObject" Target="../embeddings/oleObject120.bin"/><Relationship Id="rId30" Type="http://schemas.openxmlformats.org/officeDocument/2006/relationships/image" Target="../media/image122.emf"/><Relationship Id="rId10" Type="http://schemas.openxmlformats.org/officeDocument/2006/relationships/image" Target="../media/image112.wmf"/><Relationship Id="rId11" Type="http://schemas.openxmlformats.org/officeDocument/2006/relationships/oleObject" Target="../embeddings/oleObject111.bin"/><Relationship Id="rId12" Type="http://schemas.openxmlformats.org/officeDocument/2006/relationships/image" Target="../media/image113.wmf"/><Relationship Id="rId13" Type="http://schemas.openxmlformats.org/officeDocument/2006/relationships/oleObject" Target="../embeddings/oleObject112.bin"/><Relationship Id="rId14" Type="http://schemas.openxmlformats.org/officeDocument/2006/relationships/image" Target="../media/image114.wmf"/><Relationship Id="rId15" Type="http://schemas.openxmlformats.org/officeDocument/2006/relationships/oleObject" Target="../embeddings/oleObject113.bin"/><Relationship Id="rId16" Type="http://schemas.openxmlformats.org/officeDocument/2006/relationships/image" Target="../media/image115.emf"/><Relationship Id="rId17" Type="http://schemas.openxmlformats.org/officeDocument/2006/relationships/oleObject" Target="../embeddings/oleObject114.bin"/><Relationship Id="rId18" Type="http://schemas.openxmlformats.org/officeDocument/2006/relationships/image" Target="../media/image116.wmf"/><Relationship Id="rId19" Type="http://schemas.openxmlformats.org/officeDocument/2006/relationships/oleObject" Target="../embeddings/oleObject115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7.bin"/><Relationship Id="rId4" Type="http://schemas.openxmlformats.org/officeDocument/2006/relationships/image" Target="../media/image109.wmf"/><Relationship Id="rId5" Type="http://schemas.openxmlformats.org/officeDocument/2006/relationships/oleObject" Target="../embeddings/oleObject108.bin"/><Relationship Id="rId6" Type="http://schemas.openxmlformats.org/officeDocument/2006/relationships/image" Target="../media/image110.wmf"/><Relationship Id="rId7" Type="http://schemas.openxmlformats.org/officeDocument/2006/relationships/oleObject" Target="../embeddings/oleObject109.bin"/><Relationship Id="rId8" Type="http://schemas.openxmlformats.org/officeDocument/2006/relationships/image" Target="../media/image111.wmf"/></Relationships>
</file>

<file path=ppt/slides/_rels/slide1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31.wmf"/><Relationship Id="rId21" Type="http://schemas.openxmlformats.org/officeDocument/2006/relationships/oleObject" Target="../embeddings/oleObject130.bin"/><Relationship Id="rId22" Type="http://schemas.openxmlformats.org/officeDocument/2006/relationships/image" Target="../media/image132.wmf"/><Relationship Id="rId23" Type="http://schemas.openxmlformats.org/officeDocument/2006/relationships/oleObject" Target="../embeddings/oleObject131.bin"/><Relationship Id="rId24" Type="http://schemas.openxmlformats.org/officeDocument/2006/relationships/image" Target="../media/image133.wmf"/><Relationship Id="rId25" Type="http://schemas.openxmlformats.org/officeDocument/2006/relationships/oleObject" Target="../embeddings/oleObject132.bin"/><Relationship Id="rId26" Type="http://schemas.openxmlformats.org/officeDocument/2006/relationships/image" Target="../media/image134.wmf"/><Relationship Id="rId27" Type="http://schemas.openxmlformats.org/officeDocument/2006/relationships/oleObject" Target="../embeddings/oleObject133.bin"/><Relationship Id="rId28" Type="http://schemas.openxmlformats.org/officeDocument/2006/relationships/image" Target="../media/image135.wmf"/><Relationship Id="rId29" Type="http://schemas.openxmlformats.org/officeDocument/2006/relationships/oleObject" Target="../embeddings/oleObject134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1.bin"/><Relationship Id="rId4" Type="http://schemas.openxmlformats.org/officeDocument/2006/relationships/image" Target="../media/image123.wmf"/><Relationship Id="rId5" Type="http://schemas.openxmlformats.org/officeDocument/2006/relationships/oleObject" Target="../embeddings/oleObject122.bin"/><Relationship Id="rId30" Type="http://schemas.openxmlformats.org/officeDocument/2006/relationships/image" Target="../media/image136.wmf"/><Relationship Id="rId31" Type="http://schemas.openxmlformats.org/officeDocument/2006/relationships/oleObject" Target="../embeddings/oleObject135.bin"/><Relationship Id="rId32" Type="http://schemas.openxmlformats.org/officeDocument/2006/relationships/image" Target="../media/image137.wmf"/><Relationship Id="rId9" Type="http://schemas.openxmlformats.org/officeDocument/2006/relationships/oleObject" Target="../embeddings/oleObject124.bin"/><Relationship Id="rId6" Type="http://schemas.openxmlformats.org/officeDocument/2006/relationships/image" Target="../media/image124.wmf"/><Relationship Id="rId7" Type="http://schemas.openxmlformats.org/officeDocument/2006/relationships/oleObject" Target="../embeddings/oleObject123.bin"/><Relationship Id="rId8" Type="http://schemas.openxmlformats.org/officeDocument/2006/relationships/image" Target="../media/image125.wmf"/><Relationship Id="rId33" Type="http://schemas.openxmlformats.org/officeDocument/2006/relationships/oleObject" Target="../embeddings/oleObject136.bin"/><Relationship Id="rId34" Type="http://schemas.openxmlformats.org/officeDocument/2006/relationships/image" Target="../media/image138.wmf"/><Relationship Id="rId10" Type="http://schemas.openxmlformats.org/officeDocument/2006/relationships/image" Target="../media/image126.wmf"/><Relationship Id="rId11" Type="http://schemas.openxmlformats.org/officeDocument/2006/relationships/oleObject" Target="../embeddings/oleObject125.bin"/><Relationship Id="rId12" Type="http://schemas.openxmlformats.org/officeDocument/2006/relationships/image" Target="../media/image127.wmf"/><Relationship Id="rId13" Type="http://schemas.openxmlformats.org/officeDocument/2006/relationships/oleObject" Target="../embeddings/oleObject126.bin"/><Relationship Id="rId14" Type="http://schemas.openxmlformats.org/officeDocument/2006/relationships/image" Target="../media/image128.wmf"/><Relationship Id="rId15" Type="http://schemas.openxmlformats.org/officeDocument/2006/relationships/oleObject" Target="../embeddings/oleObject127.bin"/><Relationship Id="rId16" Type="http://schemas.openxmlformats.org/officeDocument/2006/relationships/image" Target="../media/image129.wmf"/><Relationship Id="rId17" Type="http://schemas.openxmlformats.org/officeDocument/2006/relationships/oleObject" Target="../embeddings/oleObject128.bin"/><Relationship Id="rId18" Type="http://schemas.openxmlformats.org/officeDocument/2006/relationships/image" Target="../media/image130.wmf"/><Relationship Id="rId19" Type="http://schemas.openxmlformats.org/officeDocument/2006/relationships/oleObject" Target="../embeddings/oleObject129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9.jpeg"/></Relationships>
</file>

<file path=ppt/slides/_rels/slide16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48.wmf"/><Relationship Id="rId21" Type="http://schemas.openxmlformats.org/officeDocument/2006/relationships/oleObject" Target="../embeddings/oleObject146.bin"/><Relationship Id="rId22" Type="http://schemas.openxmlformats.org/officeDocument/2006/relationships/image" Target="../media/image149.wmf"/><Relationship Id="rId23" Type="http://schemas.openxmlformats.org/officeDocument/2006/relationships/oleObject" Target="../embeddings/oleObject147.bin"/><Relationship Id="rId24" Type="http://schemas.openxmlformats.org/officeDocument/2006/relationships/image" Target="../media/image150.wmf"/><Relationship Id="rId25" Type="http://schemas.openxmlformats.org/officeDocument/2006/relationships/oleObject" Target="../embeddings/oleObject148.bin"/><Relationship Id="rId26" Type="http://schemas.openxmlformats.org/officeDocument/2006/relationships/image" Target="../media/image151.wmf"/><Relationship Id="rId27" Type="http://schemas.openxmlformats.org/officeDocument/2006/relationships/oleObject" Target="../embeddings/oleObject149.bin"/><Relationship Id="rId28" Type="http://schemas.openxmlformats.org/officeDocument/2006/relationships/image" Target="../media/image152.wmf"/><Relationship Id="rId29" Type="http://schemas.openxmlformats.org/officeDocument/2006/relationships/oleObject" Target="../embeddings/oleObject150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7.bin"/><Relationship Id="rId4" Type="http://schemas.openxmlformats.org/officeDocument/2006/relationships/image" Target="../media/image140.wmf"/><Relationship Id="rId5" Type="http://schemas.openxmlformats.org/officeDocument/2006/relationships/oleObject" Target="../embeddings/oleObject138.bin"/><Relationship Id="rId30" Type="http://schemas.openxmlformats.org/officeDocument/2006/relationships/image" Target="../media/image153.wmf"/><Relationship Id="rId31" Type="http://schemas.openxmlformats.org/officeDocument/2006/relationships/oleObject" Target="../embeddings/oleObject151.bin"/><Relationship Id="rId32" Type="http://schemas.openxmlformats.org/officeDocument/2006/relationships/image" Target="../media/image154.emf"/><Relationship Id="rId9" Type="http://schemas.openxmlformats.org/officeDocument/2006/relationships/oleObject" Target="../embeddings/oleObject140.bin"/><Relationship Id="rId6" Type="http://schemas.openxmlformats.org/officeDocument/2006/relationships/image" Target="../media/image141.wmf"/><Relationship Id="rId7" Type="http://schemas.openxmlformats.org/officeDocument/2006/relationships/oleObject" Target="../embeddings/oleObject139.bin"/><Relationship Id="rId8" Type="http://schemas.openxmlformats.org/officeDocument/2006/relationships/image" Target="../media/image142.wmf"/><Relationship Id="rId33" Type="http://schemas.openxmlformats.org/officeDocument/2006/relationships/oleObject" Target="../embeddings/oleObject152.bin"/><Relationship Id="rId34" Type="http://schemas.openxmlformats.org/officeDocument/2006/relationships/image" Target="../media/image155.wmf"/><Relationship Id="rId35" Type="http://schemas.openxmlformats.org/officeDocument/2006/relationships/oleObject" Target="../embeddings/oleObject153.bin"/><Relationship Id="rId36" Type="http://schemas.openxmlformats.org/officeDocument/2006/relationships/image" Target="../media/image156.wmf"/><Relationship Id="rId10" Type="http://schemas.openxmlformats.org/officeDocument/2006/relationships/image" Target="../media/image143.wmf"/><Relationship Id="rId11" Type="http://schemas.openxmlformats.org/officeDocument/2006/relationships/oleObject" Target="../embeddings/oleObject141.bin"/><Relationship Id="rId12" Type="http://schemas.openxmlformats.org/officeDocument/2006/relationships/image" Target="../media/image144.wmf"/><Relationship Id="rId13" Type="http://schemas.openxmlformats.org/officeDocument/2006/relationships/oleObject" Target="../embeddings/oleObject142.bin"/><Relationship Id="rId14" Type="http://schemas.openxmlformats.org/officeDocument/2006/relationships/image" Target="../media/image145.wmf"/><Relationship Id="rId15" Type="http://schemas.openxmlformats.org/officeDocument/2006/relationships/oleObject" Target="../embeddings/oleObject143.bin"/><Relationship Id="rId16" Type="http://schemas.openxmlformats.org/officeDocument/2006/relationships/image" Target="../media/image146.wmf"/><Relationship Id="rId17" Type="http://schemas.openxmlformats.org/officeDocument/2006/relationships/oleObject" Target="../embeddings/oleObject144.bin"/><Relationship Id="rId18" Type="http://schemas.openxmlformats.org/officeDocument/2006/relationships/image" Target="../media/image147.wmf"/><Relationship Id="rId19" Type="http://schemas.openxmlformats.org/officeDocument/2006/relationships/oleObject" Target="../embeddings/oleObject14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.bin"/><Relationship Id="rId20" Type="http://schemas.openxmlformats.org/officeDocument/2006/relationships/image" Target="../media/image13.wmf"/><Relationship Id="rId21" Type="http://schemas.openxmlformats.org/officeDocument/2006/relationships/oleObject" Target="../embeddings/oleObject13.bin"/><Relationship Id="rId22" Type="http://schemas.openxmlformats.org/officeDocument/2006/relationships/image" Target="../media/image14.emf"/><Relationship Id="rId23" Type="http://schemas.openxmlformats.org/officeDocument/2006/relationships/oleObject" Target="../embeddings/oleObject14.bin"/><Relationship Id="rId24" Type="http://schemas.openxmlformats.org/officeDocument/2006/relationships/image" Target="../media/image15.emf"/><Relationship Id="rId10" Type="http://schemas.openxmlformats.org/officeDocument/2006/relationships/image" Target="../media/image8.wmf"/><Relationship Id="rId11" Type="http://schemas.openxmlformats.org/officeDocument/2006/relationships/oleObject" Target="../embeddings/oleObject8.bin"/><Relationship Id="rId12" Type="http://schemas.openxmlformats.org/officeDocument/2006/relationships/image" Target="../media/image9.wmf"/><Relationship Id="rId13" Type="http://schemas.openxmlformats.org/officeDocument/2006/relationships/oleObject" Target="../embeddings/oleObject9.bin"/><Relationship Id="rId14" Type="http://schemas.openxmlformats.org/officeDocument/2006/relationships/image" Target="../media/image10.emf"/><Relationship Id="rId15" Type="http://schemas.openxmlformats.org/officeDocument/2006/relationships/oleObject" Target="../embeddings/oleObject10.bin"/><Relationship Id="rId16" Type="http://schemas.openxmlformats.org/officeDocument/2006/relationships/image" Target="../media/image11.emf"/><Relationship Id="rId17" Type="http://schemas.openxmlformats.org/officeDocument/2006/relationships/oleObject" Target="../embeddings/oleObject11.bin"/><Relationship Id="rId18" Type="http://schemas.openxmlformats.org/officeDocument/2006/relationships/image" Target="../media/image12.wmf"/><Relationship Id="rId19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.bin"/><Relationship Id="rId4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6.w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23.bin"/><Relationship Id="rId21" Type="http://schemas.openxmlformats.org/officeDocument/2006/relationships/image" Target="../media/image24.wmf"/><Relationship Id="rId22" Type="http://schemas.openxmlformats.org/officeDocument/2006/relationships/oleObject" Target="../embeddings/oleObject24.bin"/><Relationship Id="rId23" Type="http://schemas.openxmlformats.org/officeDocument/2006/relationships/image" Target="../media/image25.wmf"/><Relationship Id="rId24" Type="http://schemas.openxmlformats.org/officeDocument/2006/relationships/oleObject" Target="../embeddings/oleObject25.bin"/><Relationship Id="rId25" Type="http://schemas.openxmlformats.org/officeDocument/2006/relationships/image" Target="../media/image26.wmf"/><Relationship Id="rId26" Type="http://schemas.openxmlformats.org/officeDocument/2006/relationships/oleObject" Target="../embeddings/oleObject26.bin"/><Relationship Id="rId27" Type="http://schemas.openxmlformats.org/officeDocument/2006/relationships/image" Target="../media/image27.wmf"/><Relationship Id="rId28" Type="http://schemas.openxmlformats.org/officeDocument/2006/relationships/oleObject" Target="../embeddings/oleObject27.bin"/><Relationship Id="rId29" Type="http://schemas.openxmlformats.org/officeDocument/2006/relationships/image" Target="../media/image28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5.bin"/><Relationship Id="rId4" Type="http://schemas.openxmlformats.org/officeDocument/2006/relationships/image" Target="../media/image16.wmf"/><Relationship Id="rId5" Type="http://schemas.openxmlformats.org/officeDocument/2006/relationships/image" Target="../media/image36.wmf"/><Relationship Id="rId30" Type="http://schemas.openxmlformats.org/officeDocument/2006/relationships/oleObject" Target="../embeddings/oleObject28.bin"/><Relationship Id="rId31" Type="http://schemas.openxmlformats.org/officeDocument/2006/relationships/image" Target="../media/image29.wmf"/><Relationship Id="rId32" Type="http://schemas.openxmlformats.org/officeDocument/2006/relationships/oleObject" Target="../embeddings/oleObject29.bin"/><Relationship Id="rId9" Type="http://schemas.openxmlformats.org/officeDocument/2006/relationships/image" Target="../media/image18.w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17.wmf"/><Relationship Id="rId8" Type="http://schemas.openxmlformats.org/officeDocument/2006/relationships/oleObject" Target="../embeddings/oleObject17.bin"/><Relationship Id="rId33" Type="http://schemas.openxmlformats.org/officeDocument/2006/relationships/image" Target="../media/image30.wmf"/><Relationship Id="rId34" Type="http://schemas.openxmlformats.org/officeDocument/2006/relationships/oleObject" Target="../embeddings/oleObject30.bin"/><Relationship Id="rId35" Type="http://schemas.openxmlformats.org/officeDocument/2006/relationships/image" Target="../media/image31.wmf"/><Relationship Id="rId36" Type="http://schemas.openxmlformats.org/officeDocument/2006/relationships/oleObject" Target="../embeddings/oleObject31.bin"/><Relationship Id="rId10" Type="http://schemas.openxmlformats.org/officeDocument/2006/relationships/oleObject" Target="../embeddings/oleObject18.bin"/><Relationship Id="rId11" Type="http://schemas.openxmlformats.org/officeDocument/2006/relationships/image" Target="../media/image19.wmf"/><Relationship Id="rId12" Type="http://schemas.openxmlformats.org/officeDocument/2006/relationships/oleObject" Target="../embeddings/oleObject19.bin"/><Relationship Id="rId13" Type="http://schemas.openxmlformats.org/officeDocument/2006/relationships/image" Target="../media/image20.wmf"/><Relationship Id="rId14" Type="http://schemas.openxmlformats.org/officeDocument/2006/relationships/oleObject" Target="../embeddings/oleObject20.bin"/><Relationship Id="rId15" Type="http://schemas.openxmlformats.org/officeDocument/2006/relationships/image" Target="../media/image21.wmf"/><Relationship Id="rId16" Type="http://schemas.openxmlformats.org/officeDocument/2006/relationships/oleObject" Target="../embeddings/oleObject21.bin"/><Relationship Id="rId17" Type="http://schemas.openxmlformats.org/officeDocument/2006/relationships/image" Target="../media/image22.wmf"/><Relationship Id="rId18" Type="http://schemas.openxmlformats.org/officeDocument/2006/relationships/oleObject" Target="../embeddings/oleObject22.bin"/><Relationship Id="rId19" Type="http://schemas.openxmlformats.org/officeDocument/2006/relationships/image" Target="../media/image23.wmf"/><Relationship Id="rId37" Type="http://schemas.openxmlformats.org/officeDocument/2006/relationships/image" Target="../media/image32.wmf"/><Relationship Id="rId38" Type="http://schemas.openxmlformats.org/officeDocument/2006/relationships/oleObject" Target="../embeddings/oleObject32.bin"/><Relationship Id="rId39" Type="http://schemas.openxmlformats.org/officeDocument/2006/relationships/image" Target="../media/image33.wmf"/><Relationship Id="rId40" Type="http://schemas.openxmlformats.org/officeDocument/2006/relationships/oleObject" Target="../embeddings/oleObject33.bin"/><Relationship Id="rId41" Type="http://schemas.openxmlformats.org/officeDocument/2006/relationships/image" Target="../media/image34.wmf"/><Relationship Id="rId42" Type="http://schemas.openxmlformats.org/officeDocument/2006/relationships/oleObject" Target="../embeddings/oleObject34.bin"/><Relationship Id="rId43" Type="http://schemas.openxmlformats.org/officeDocument/2006/relationships/image" Target="../media/image35.wmf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emf"/><Relationship Id="rId12" Type="http://schemas.openxmlformats.org/officeDocument/2006/relationships/oleObject" Target="../embeddings/oleObject39.bin"/><Relationship Id="rId13" Type="http://schemas.openxmlformats.org/officeDocument/2006/relationships/image" Target="../media/image41.emf"/><Relationship Id="rId14" Type="http://schemas.openxmlformats.org/officeDocument/2006/relationships/oleObject" Target="../embeddings/oleObject40.bin"/><Relationship Id="rId15" Type="http://schemas.openxmlformats.org/officeDocument/2006/relationships/image" Target="../media/image42.emf"/><Relationship Id="rId16" Type="http://schemas.openxmlformats.org/officeDocument/2006/relationships/oleObject" Target="../embeddings/oleObject41.bin"/><Relationship Id="rId17" Type="http://schemas.openxmlformats.org/officeDocument/2006/relationships/image" Target="../media/image43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4.jpeg"/><Relationship Id="rId4" Type="http://schemas.openxmlformats.org/officeDocument/2006/relationships/oleObject" Target="../embeddings/oleObject35.bin"/><Relationship Id="rId5" Type="http://schemas.openxmlformats.org/officeDocument/2006/relationships/image" Target="../media/image37.wmf"/><Relationship Id="rId6" Type="http://schemas.openxmlformats.org/officeDocument/2006/relationships/oleObject" Target="../embeddings/oleObject36.bin"/><Relationship Id="rId7" Type="http://schemas.openxmlformats.org/officeDocument/2006/relationships/image" Target="../media/image38.emf"/><Relationship Id="rId8" Type="http://schemas.openxmlformats.org/officeDocument/2006/relationships/oleObject" Target="../embeddings/oleObject37.bin"/><Relationship Id="rId9" Type="http://schemas.openxmlformats.org/officeDocument/2006/relationships/image" Target="../media/image39.emf"/><Relationship Id="rId10" Type="http://schemas.openxmlformats.org/officeDocument/2006/relationships/oleObject" Target="../embeddings/oleObject38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5.bin"/><Relationship Id="rId20" Type="http://schemas.openxmlformats.org/officeDocument/2006/relationships/image" Target="../media/image53.wmf"/><Relationship Id="rId21" Type="http://schemas.openxmlformats.org/officeDocument/2006/relationships/oleObject" Target="../embeddings/oleObject51.bin"/><Relationship Id="rId22" Type="http://schemas.openxmlformats.org/officeDocument/2006/relationships/image" Target="../media/image54.wmf"/><Relationship Id="rId23" Type="http://schemas.openxmlformats.org/officeDocument/2006/relationships/oleObject" Target="../embeddings/oleObject52.bin"/><Relationship Id="rId24" Type="http://schemas.openxmlformats.org/officeDocument/2006/relationships/image" Target="../media/image55.wmf"/><Relationship Id="rId25" Type="http://schemas.openxmlformats.org/officeDocument/2006/relationships/oleObject" Target="../embeddings/oleObject53.bin"/><Relationship Id="rId26" Type="http://schemas.openxmlformats.org/officeDocument/2006/relationships/image" Target="../media/image56.wmf"/><Relationship Id="rId10" Type="http://schemas.openxmlformats.org/officeDocument/2006/relationships/image" Target="../media/image48.wmf"/><Relationship Id="rId11" Type="http://schemas.openxmlformats.org/officeDocument/2006/relationships/oleObject" Target="../embeddings/oleObject46.bin"/><Relationship Id="rId12" Type="http://schemas.openxmlformats.org/officeDocument/2006/relationships/image" Target="../media/image49.wmf"/><Relationship Id="rId13" Type="http://schemas.openxmlformats.org/officeDocument/2006/relationships/oleObject" Target="../embeddings/oleObject47.bin"/><Relationship Id="rId14" Type="http://schemas.openxmlformats.org/officeDocument/2006/relationships/image" Target="../media/image50.wmf"/><Relationship Id="rId15" Type="http://schemas.openxmlformats.org/officeDocument/2006/relationships/oleObject" Target="../embeddings/oleObject48.bin"/><Relationship Id="rId16" Type="http://schemas.openxmlformats.org/officeDocument/2006/relationships/image" Target="../media/image51.wmf"/><Relationship Id="rId17" Type="http://schemas.openxmlformats.org/officeDocument/2006/relationships/oleObject" Target="../embeddings/oleObject49.bin"/><Relationship Id="rId18" Type="http://schemas.openxmlformats.org/officeDocument/2006/relationships/image" Target="../media/image52.wmf"/><Relationship Id="rId19" Type="http://schemas.openxmlformats.org/officeDocument/2006/relationships/oleObject" Target="../embeddings/oleObject50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2.bin"/><Relationship Id="rId4" Type="http://schemas.openxmlformats.org/officeDocument/2006/relationships/image" Target="../media/image45.wmf"/><Relationship Id="rId5" Type="http://schemas.openxmlformats.org/officeDocument/2006/relationships/oleObject" Target="../embeddings/oleObject43.bin"/><Relationship Id="rId6" Type="http://schemas.openxmlformats.org/officeDocument/2006/relationships/image" Target="../media/image46.wmf"/><Relationship Id="rId7" Type="http://schemas.openxmlformats.org/officeDocument/2006/relationships/oleObject" Target="../embeddings/oleObject44.bin"/><Relationship Id="rId8" Type="http://schemas.openxmlformats.org/officeDocument/2006/relationships/image" Target="../media/image47.wmf"/></Relationships>
</file>

<file path=ppt/slides/_rels/slide8.xml.rels><?xml version="1.0" encoding="UTF-8" standalone="yes"?>
<Relationships xmlns="http://schemas.openxmlformats.org/package/2006/relationships"><Relationship Id="rId20" Type="http://schemas.openxmlformats.org/officeDocument/2006/relationships/image" Target="../media/image65.emf"/><Relationship Id="rId21" Type="http://schemas.openxmlformats.org/officeDocument/2006/relationships/oleObject" Target="../embeddings/oleObject63.bin"/><Relationship Id="rId22" Type="http://schemas.openxmlformats.org/officeDocument/2006/relationships/image" Target="../media/image66.wmf"/><Relationship Id="rId23" Type="http://schemas.openxmlformats.org/officeDocument/2006/relationships/oleObject" Target="../embeddings/oleObject64.bin"/><Relationship Id="rId24" Type="http://schemas.openxmlformats.org/officeDocument/2006/relationships/image" Target="../media/image67.emf"/><Relationship Id="rId25" Type="http://schemas.openxmlformats.org/officeDocument/2006/relationships/oleObject" Target="../embeddings/oleObject65.bin"/><Relationship Id="rId26" Type="http://schemas.openxmlformats.org/officeDocument/2006/relationships/image" Target="../media/image68.emf"/><Relationship Id="rId27" Type="http://schemas.openxmlformats.org/officeDocument/2006/relationships/oleObject" Target="../embeddings/oleObject66.bin"/><Relationship Id="rId28" Type="http://schemas.openxmlformats.org/officeDocument/2006/relationships/image" Target="../media/image69.emf"/><Relationship Id="rId29" Type="http://schemas.openxmlformats.org/officeDocument/2006/relationships/oleObject" Target="../embeddings/oleObject67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4.bin"/><Relationship Id="rId4" Type="http://schemas.openxmlformats.org/officeDocument/2006/relationships/image" Target="../media/image57.emf"/><Relationship Id="rId5" Type="http://schemas.openxmlformats.org/officeDocument/2006/relationships/oleObject" Target="../embeddings/oleObject55.bin"/><Relationship Id="rId30" Type="http://schemas.openxmlformats.org/officeDocument/2006/relationships/image" Target="../media/image70.wmf"/><Relationship Id="rId31" Type="http://schemas.openxmlformats.org/officeDocument/2006/relationships/oleObject" Target="../embeddings/oleObject68.bin"/><Relationship Id="rId32" Type="http://schemas.openxmlformats.org/officeDocument/2006/relationships/image" Target="../media/image71.wmf"/><Relationship Id="rId9" Type="http://schemas.openxmlformats.org/officeDocument/2006/relationships/oleObject" Target="../embeddings/oleObject57.bin"/><Relationship Id="rId6" Type="http://schemas.openxmlformats.org/officeDocument/2006/relationships/image" Target="../media/image58.emf"/><Relationship Id="rId7" Type="http://schemas.openxmlformats.org/officeDocument/2006/relationships/oleObject" Target="../embeddings/oleObject56.bin"/><Relationship Id="rId8" Type="http://schemas.openxmlformats.org/officeDocument/2006/relationships/image" Target="../media/image59.wmf"/><Relationship Id="rId33" Type="http://schemas.openxmlformats.org/officeDocument/2006/relationships/oleObject" Target="../embeddings/oleObject69.bin"/><Relationship Id="rId34" Type="http://schemas.openxmlformats.org/officeDocument/2006/relationships/image" Target="../media/image72.wmf"/><Relationship Id="rId10" Type="http://schemas.openxmlformats.org/officeDocument/2006/relationships/image" Target="../media/image60.wmf"/><Relationship Id="rId11" Type="http://schemas.openxmlformats.org/officeDocument/2006/relationships/oleObject" Target="../embeddings/oleObject58.bin"/><Relationship Id="rId12" Type="http://schemas.openxmlformats.org/officeDocument/2006/relationships/image" Target="../media/image61.wmf"/><Relationship Id="rId13" Type="http://schemas.openxmlformats.org/officeDocument/2006/relationships/oleObject" Target="../embeddings/oleObject59.bin"/><Relationship Id="rId14" Type="http://schemas.openxmlformats.org/officeDocument/2006/relationships/image" Target="../media/image62.wmf"/><Relationship Id="rId15" Type="http://schemas.openxmlformats.org/officeDocument/2006/relationships/oleObject" Target="../embeddings/oleObject60.bin"/><Relationship Id="rId16" Type="http://schemas.openxmlformats.org/officeDocument/2006/relationships/image" Target="../media/image63.emf"/><Relationship Id="rId17" Type="http://schemas.openxmlformats.org/officeDocument/2006/relationships/oleObject" Target="../embeddings/oleObject61.bin"/><Relationship Id="rId18" Type="http://schemas.openxmlformats.org/officeDocument/2006/relationships/image" Target="../media/image64.wmf"/><Relationship Id="rId19" Type="http://schemas.openxmlformats.org/officeDocument/2006/relationships/oleObject" Target="../embeddings/oleObject6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June 26,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PHYS 1441-001, Summer 2014             Dr. Jaehoon </a:t>
            </a:r>
            <a:r>
              <a:rPr lang="nl-NL" dirty="0" err="1" smtClean="0"/>
              <a:t>Yu</a:t>
            </a:r>
            <a:endParaRPr lang="en-US" dirty="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#13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46704" y="1447800"/>
            <a:ext cx="29426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Thursday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26, 2014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52600" y="2362200"/>
            <a:ext cx="6629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Potential Energy</a:t>
            </a:r>
          </a:p>
          <a:p>
            <a:pPr marL="609600" lvl="1" indent="-609600">
              <a:buFontTx/>
              <a:buChar char="•"/>
            </a:pP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Gravitational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Potential Energy</a:t>
            </a:r>
          </a:p>
          <a:p>
            <a:pPr marL="609600" lvl="1" indent="-609600"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Elastic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Potential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Energy</a:t>
            </a:r>
          </a:p>
          <a:p>
            <a:pPr marL="609600" lvl="1" indent="-609600"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Mechanical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Energy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Conservation</a:t>
            </a:r>
          </a:p>
          <a:p>
            <a:pPr marL="609600" lvl="1" indent="-609600"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Power</a:t>
            </a:r>
          </a:p>
          <a:p>
            <a:pPr marL="609600" lvl="1" indent="-609600"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Linear Momentum</a:t>
            </a:r>
          </a:p>
          <a:p>
            <a:pPr marL="609600" lvl="1" indent="-609600"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Linear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Momentum and Impulse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 smtClean="0">
              <a:solidFill>
                <a:srgbClr val="0000FF"/>
              </a:solidFill>
              <a:latin typeface="Arial Narrow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rgbClr val="0000FF"/>
              </a:solidFill>
              <a:latin typeface="Arial Narrow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85800" y="5562600"/>
            <a:ext cx="7369175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#8, 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Tuesday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July 1!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  <p:bldP spid="8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26,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78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79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C9F1C9-1C6A-1A47-B170-D11899C1912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629763" name="Picture 3" descr="F06.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648200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29764" name="Object 2"/>
          <p:cNvGraphicFramePr>
            <a:graphicFrameLocks noChangeAspect="1"/>
          </p:cNvGraphicFramePr>
          <p:nvPr/>
        </p:nvGraphicFramePr>
        <p:xfrm>
          <a:off x="5105400" y="762000"/>
          <a:ext cx="10033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71" name="Equation" r:id="rId5" imgW="317160" imgH="177480" progId="Equation.DSMT4">
                  <p:embed/>
                </p:oleObj>
              </mc:Choice>
              <mc:Fallback>
                <p:oleObj name="Equation" r:id="rId5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762000"/>
                        <a:ext cx="10033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9765" name="Object 3"/>
          <p:cNvGraphicFramePr>
            <a:graphicFrameLocks noChangeAspect="1"/>
          </p:cNvGraphicFramePr>
          <p:nvPr/>
        </p:nvGraphicFramePr>
        <p:xfrm>
          <a:off x="4997450" y="1981200"/>
          <a:ext cx="15557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72" name="Equation" r:id="rId7" imgW="533160" imgH="241200" progId="Equation.DSMT4">
                  <p:embed/>
                </p:oleObj>
              </mc:Choice>
              <mc:Fallback>
                <p:oleObj name="Equation" r:id="rId7" imgW="533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7450" y="1981200"/>
                        <a:ext cx="155575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9767" name="Object 4"/>
          <p:cNvGraphicFramePr>
            <a:graphicFrameLocks noChangeAspect="1"/>
          </p:cNvGraphicFramePr>
          <p:nvPr/>
        </p:nvGraphicFramePr>
        <p:xfrm>
          <a:off x="5181600" y="3797300"/>
          <a:ext cx="22733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73" name="Equation" r:id="rId9" imgW="914400" imgH="279360" progId="Equation.DSMT4">
                  <p:embed/>
                </p:oleObj>
              </mc:Choice>
              <mc:Fallback>
                <p:oleObj name="Equation" r:id="rId9" imgW="914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797300"/>
                        <a:ext cx="22733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9768" name="Object 5"/>
          <p:cNvGraphicFramePr>
            <a:graphicFrameLocks noChangeAspect="1"/>
          </p:cNvGraphicFramePr>
          <p:nvPr/>
        </p:nvGraphicFramePr>
        <p:xfrm>
          <a:off x="5499100" y="4572000"/>
          <a:ext cx="273050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74" name="Equation" r:id="rId11" imgW="1244520" imgH="330120" progId="Equation.DSMT4">
                  <p:embed/>
                </p:oleObj>
              </mc:Choice>
              <mc:Fallback>
                <p:oleObj name="Equation" r:id="rId11" imgW="12445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100" y="4572000"/>
                        <a:ext cx="2730500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9770" name="Object 6"/>
          <p:cNvGraphicFramePr>
            <a:graphicFrameLocks noChangeAspect="1"/>
          </p:cNvGraphicFramePr>
          <p:nvPr/>
        </p:nvGraphicFramePr>
        <p:xfrm>
          <a:off x="923925" y="5410200"/>
          <a:ext cx="7077075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75" name="Equation" r:id="rId13" imgW="3225600" imgH="330120" progId="Equation.DSMT4">
                  <p:embed/>
                </p:oleObj>
              </mc:Choice>
              <mc:Fallback>
                <p:oleObj name="Equation" r:id="rId13" imgW="32256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5410200"/>
                        <a:ext cx="7077075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2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 Continued</a:t>
            </a:r>
          </a:p>
        </p:txBody>
      </p:sp>
      <p:sp>
        <p:nvSpPr>
          <p:cNvPr id="629772" name="Text Box 12"/>
          <p:cNvSpPr txBox="1">
            <a:spLocks noChangeArrowheads="1"/>
          </p:cNvSpPr>
          <p:nvPr/>
        </p:nvSpPr>
        <p:spPr bwMode="auto">
          <a:xfrm>
            <a:off x="381000" y="8382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From the work-kinetic energy theorem</a:t>
            </a:r>
          </a:p>
        </p:txBody>
      </p:sp>
      <p:graphicFrame>
        <p:nvGraphicFramePr>
          <p:cNvPr id="629773" name="Object 7"/>
          <p:cNvGraphicFramePr>
            <a:graphicFrameLocks noChangeAspect="1"/>
          </p:cNvGraphicFramePr>
          <p:nvPr/>
        </p:nvGraphicFramePr>
        <p:xfrm>
          <a:off x="6192838" y="685800"/>
          <a:ext cx="2646362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76" name="Equation" r:id="rId15" imgW="838080" imgH="241200" progId="Equation.DSMT4">
                  <p:embed/>
                </p:oleObj>
              </mc:Choice>
              <mc:Fallback>
                <p:oleObj name="Equation" r:id="rId15" imgW="838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838" y="685800"/>
                        <a:ext cx="2646362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9774" name="Text Box 14"/>
          <p:cNvSpPr txBox="1">
            <a:spLocks noChangeArrowheads="1"/>
          </p:cNvSpPr>
          <p:nvPr/>
        </p:nvSpPr>
        <p:spPr bwMode="auto">
          <a:xfrm>
            <a:off x="4648200" y="14478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Work done by the gravitational force</a:t>
            </a:r>
          </a:p>
        </p:txBody>
      </p:sp>
      <p:graphicFrame>
        <p:nvGraphicFramePr>
          <p:cNvPr id="629775" name="Object 8"/>
          <p:cNvGraphicFramePr>
            <a:graphicFrameLocks noChangeAspect="1"/>
          </p:cNvGraphicFramePr>
          <p:nvPr/>
        </p:nvGraphicFramePr>
        <p:xfrm>
          <a:off x="6553200" y="1905000"/>
          <a:ext cx="229552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77" name="Equation" r:id="rId17" imgW="787320" imgH="279360" progId="Equation.DSMT4">
                  <p:embed/>
                </p:oleObj>
              </mc:Choice>
              <mc:Fallback>
                <p:oleObj name="Equation" r:id="rId17" imgW="7873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905000"/>
                        <a:ext cx="2295525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9776" name="Text Box 16"/>
          <p:cNvSpPr txBox="1">
            <a:spLocks noChangeArrowheads="1"/>
          </p:cNvSpPr>
          <p:nvPr/>
        </p:nvSpPr>
        <p:spPr bwMode="auto">
          <a:xfrm>
            <a:off x="4800600" y="2667000"/>
            <a:ext cx="4267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Since at the maximum height, the final speed is 0. Using work-KE theorem, we obtain</a:t>
            </a:r>
          </a:p>
        </p:txBody>
      </p:sp>
      <p:graphicFrame>
        <p:nvGraphicFramePr>
          <p:cNvPr id="629777" name="Object 9"/>
          <p:cNvGraphicFramePr>
            <a:graphicFrameLocks noChangeAspect="1"/>
          </p:cNvGraphicFramePr>
          <p:nvPr/>
        </p:nvGraphicFramePr>
        <p:xfrm>
          <a:off x="7442200" y="3816350"/>
          <a:ext cx="11684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78" name="Equation" r:id="rId19" imgW="469800" imgH="241200" progId="Equation.DSMT4">
                  <p:embed/>
                </p:oleObj>
              </mc:Choice>
              <mc:Fallback>
                <p:oleObj name="Equation" r:id="rId19" imgW="469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2200" y="3816350"/>
                        <a:ext cx="116840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9778" name="Line 18"/>
          <p:cNvSpPr>
            <a:spLocks noChangeShapeType="1"/>
          </p:cNvSpPr>
          <p:nvPr/>
        </p:nvSpPr>
        <p:spPr bwMode="auto">
          <a:xfrm flipV="1">
            <a:off x="5334000" y="3886200"/>
            <a:ext cx="152400" cy="457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9779" name="Line 19"/>
          <p:cNvSpPr>
            <a:spLocks noChangeShapeType="1"/>
          </p:cNvSpPr>
          <p:nvPr/>
        </p:nvSpPr>
        <p:spPr bwMode="auto">
          <a:xfrm flipV="1">
            <a:off x="8077200" y="3886200"/>
            <a:ext cx="152400" cy="457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45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9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9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29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29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29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29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2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29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29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29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29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29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29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29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29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72" grpId="0"/>
      <p:bldP spid="629774" grpId="0"/>
      <p:bldP spid="629776" grpId="0"/>
      <p:bldP spid="629778" grpId="0" animBg="1"/>
      <p:bldP spid="6297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26,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45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45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CF6D6F1-FF6B-3C40-9208-0FC5AD3A315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45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Example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06211" name="Text Box 3"/>
          <p:cNvSpPr txBox="1">
            <a:spLocks noChangeArrowheads="1"/>
          </p:cNvSpPr>
          <p:nvPr/>
        </p:nvSpPr>
        <p:spPr bwMode="auto">
          <a:xfrm>
            <a:off x="609600" y="762000"/>
            <a:ext cx="8001000" cy="66992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A ball of mass </a:t>
            </a:r>
            <a:r>
              <a:rPr lang="en-US" sz="1800">
                <a:solidFill>
                  <a:schemeClr val="accent2"/>
                </a:solidFill>
                <a:latin typeface="Monotype Corsiva" charset="0"/>
              </a:rPr>
              <a:t>m</a:t>
            </a:r>
            <a:r>
              <a:rPr lang="en-US" sz="1800">
                <a:solidFill>
                  <a:schemeClr val="accent2"/>
                </a:solidFill>
                <a:latin typeface="Arial Narrow" charset="0"/>
              </a:rPr>
              <a:t> at rest is dropped from the height </a:t>
            </a:r>
            <a:r>
              <a:rPr lang="en-US" sz="1800">
                <a:solidFill>
                  <a:schemeClr val="accent2"/>
                </a:solidFill>
                <a:latin typeface="Monotype Corsiva" charset="0"/>
              </a:rPr>
              <a:t>h</a:t>
            </a:r>
            <a:r>
              <a:rPr lang="en-US" sz="1800">
                <a:solidFill>
                  <a:schemeClr val="accent2"/>
                </a:solidFill>
                <a:latin typeface="Arial Narrow" charset="0"/>
              </a:rPr>
              <a:t> above the ground.  a) Neglecting the air resistance, determine the speed of the ball when it is at the height </a:t>
            </a:r>
            <a:r>
              <a:rPr lang="en-US" sz="1800">
                <a:solidFill>
                  <a:schemeClr val="accent2"/>
                </a:solidFill>
                <a:latin typeface="Monotype Corsiva" charset="0"/>
              </a:rPr>
              <a:t>y </a:t>
            </a:r>
            <a:r>
              <a:rPr lang="en-US" sz="1800">
                <a:solidFill>
                  <a:schemeClr val="accent2"/>
                </a:solidFill>
                <a:latin typeface="Arial Narrow" charset="0"/>
              </a:rPr>
              <a:t>above the ground.</a:t>
            </a:r>
            <a:endParaRPr lang="en-US" sz="1800" baseline="30000">
              <a:solidFill>
                <a:srgbClr val="800000"/>
              </a:solidFill>
              <a:latin typeface="Arial Narrow" charset="0"/>
            </a:endParaRPr>
          </a:p>
        </p:txBody>
      </p:sp>
      <p:graphicFrame>
        <p:nvGraphicFramePr>
          <p:cNvPr id="6062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821119"/>
              </p:ext>
            </p:extLst>
          </p:nvPr>
        </p:nvGraphicFramePr>
        <p:xfrm>
          <a:off x="5087938" y="1612900"/>
          <a:ext cx="161607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62" name="Equation" r:id="rId3" imgW="1308100" imgH="228600" progId="Equation.DSMT4">
                  <p:embed/>
                </p:oleObj>
              </mc:Choice>
              <mc:Fallback>
                <p:oleObj name="Equation" r:id="rId3" imgW="1308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938" y="1612900"/>
                        <a:ext cx="161607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2514600" y="3429000"/>
            <a:ext cx="6096000" cy="66992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b) Determine the speed of the ball at </a:t>
            </a:r>
            <a:r>
              <a:rPr lang="en-US" sz="1800">
                <a:solidFill>
                  <a:schemeClr val="accent2"/>
                </a:solidFill>
                <a:latin typeface="Monotype Corsiva" charset="0"/>
              </a:rPr>
              <a:t>y</a:t>
            </a:r>
            <a:r>
              <a:rPr lang="en-US" sz="1800">
                <a:solidFill>
                  <a:schemeClr val="accent2"/>
                </a:solidFill>
                <a:latin typeface="Arial Narrow" charset="0"/>
              </a:rPr>
              <a:t> if it had initial speed </a:t>
            </a:r>
            <a:r>
              <a:rPr lang="en-US" sz="1800">
                <a:solidFill>
                  <a:schemeClr val="accent2"/>
                </a:solidFill>
                <a:latin typeface="Monotype Corsiva" charset="0"/>
              </a:rPr>
              <a:t>v</a:t>
            </a:r>
            <a:r>
              <a:rPr lang="en-US" sz="1800" baseline="-2500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1800">
                <a:solidFill>
                  <a:schemeClr val="accent2"/>
                </a:solidFill>
                <a:latin typeface="Arial Narrow" charset="0"/>
              </a:rPr>
              <a:t> at the time of the release at the original height </a:t>
            </a:r>
            <a:r>
              <a:rPr lang="en-US" sz="1800">
                <a:solidFill>
                  <a:schemeClr val="accent2"/>
                </a:solidFill>
                <a:latin typeface="Monotype Corsiva" charset="0"/>
              </a:rPr>
              <a:t>h</a:t>
            </a:r>
            <a:r>
              <a:rPr lang="en-US" sz="1800">
                <a:solidFill>
                  <a:schemeClr val="accent2"/>
                </a:solidFill>
                <a:latin typeface="Arial Narrow" charset="0"/>
              </a:rPr>
              <a:t>.</a:t>
            </a:r>
            <a:endParaRPr lang="en-US" sz="1800" baseline="30000">
              <a:solidFill>
                <a:schemeClr val="accent2"/>
              </a:solidFill>
              <a:latin typeface="Arial Narrow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2400" y="1905000"/>
            <a:ext cx="1752600" cy="2895600"/>
            <a:chOff x="144" y="1056"/>
            <a:chExt cx="1104" cy="1824"/>
          </a:xfrm>
        </p:grpSpPr>
        <p:sp>
          <p:nvSpPr>
            <p:cNvPr id="24614" name="Text Box 7"/>
            <p:cNvSpPr txBox="1">
              <a:spLocks noChangeArrowheads="1"/>
            </p:cNvSpPr>
            <p:nvPr/>
          </p:nvSpPr>
          <p:spPr bwMode="auto">
            <a:xfrm>
              <a:off x="816" y="1248"/>
              <a:ext cx="27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Monotype Corsiva" charset="0"/>
                </a:rPr>
                <a:t>m</a:t>
              </a:r>
              <a:r>
                <a:rPr lang="en-US" sz="2000" b="1">
                  <a:solidFill>
                    <a:schemeClr val="accent2"/>
                  </a:solidFill>
                  <a:latin typeface="Monotype Corsiva" charset="0"/>
                </a:rPr>
                <a:t>g</a:t>
              </a:r>
            </a:p>
          </p:txBody>
        </p:sp>
        <p:sp>
          <p:nvSpPr>
            <p:cNvPr id="24615" name="Text Box 8"/>
            <p:cNvSpPr txBox="1">
              <a:spLocks noChangeArrowheads="1"/>
            </p:cNvSpPr>
            <p:nvPr/>
          </p:nvSpPr>
          <p:spPr bwMode="auto">
            <a:xfrm>
              <a:off x="288" y="1334"/>
              <a:ext cx="1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Monotype Corsiva" charset="0"/>
                </a:rPr>
                <a:t>h</a:t>
              </a:r>
              <a:endParaRPr lang="en-US" sz="2000" b="1">
                <a:solidFill>
                  <a:schemeClr val="accent2"/>
                </a:solidFill>
                <a:latin typeface="Monotype Corsiva" charset="0"/>
              </a:endParaRPr>
            </a:p>
          </p:txBody>
        </p:sp>
        <p:sp>
          <p:nvSpPr>
            <p:cNvPr id="24616" name="Line 9"/>
            <p:cNvSpPr>
              <a:spLocks noChangeShapeType="1"/>
            </p:cNvSpPr>
            <p:nvPr/>
          </p:nvSpPr>
          <p:spPr bwMode="auto">
            <a:xfrm>
              <a:off x="144" y="2880"/>
              <a:ext cx="110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Line 10"/>
            <p:cNvSpPr>
              <a:spLocks noChangeShapeType="1"/>
            </p:cNvSpPr>
            <p:nvPr/>
          </p:nvSpPr>
          <p:spPr bwMode="auto">
            <a:xfrm flipH="1">
              <a:off x="240" y="117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Line 11"/>
            <p:cNvSpPr>
              <a:spLocks noChangeShapeType="1"/>
            </p:cNvSpPr>
            <p:nvPr/>
          </p:nvSpPr>
          <p:spPr bwMode="auto">
            <a:xfrm>
              <a:off x="288" y="1152"/>
              <a:ext cx="0" cy="1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Oval 12"/>
            <p:cNvSpPr>
              <a:spLocks noChangeArrowheads="1"/>
            </p:cNvSpPr>
            <p:nvPr/>
          </p:nvSpPr>
          <p:spPr bwMode="auto">
            <a:xfrm>
              <a:off x="720" y="1056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99"/>
                  </a:solidFill>
                  <a:latin typeface="Monotype Corsiva" charset="0"/>
                </a:rPr>
                <a:t>m</a:t>
              </a:r>
            </a:p>
          </p:txBody>
        </p:sp>
        <p:sp>
          <p:nvSpPr>
            <p:cNvPr id="24620" name="Line 13"/>
            <p:cNvSpPr>
              <a:spLocks noChangeShapeType="1"/>
            </p:cNvSpPr>
            <p:nvPr/>
          </p:nvSpPr>
          <p:spPr bwMode="auto">
            <a:xfrm>
              <a:off x="840" y="1296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09600" y="3124200"/>
            <a:ext cx="838200" cy="1676400"/>
            <a:chOff x="1488" y="1920"/>
            <a:chExt cx="528" cy="1056"/>
          </a:xfrm>
        </p:grpSpPr>
        <p:sp>
          <p:nvSpPr>
            <p:cNvPr id="24610" name="Text Box 15"/>
            <p:cNvSpPr txBox="1">
              <a:spLocks noChangeArrowheads="1"/>
            </p:cNvSpPr>
            <p:nvPr/>
          </p:nvSpPr>
          <p:spPr bwMode="auto">
            <a:xfrm>
              <a:off x="1659" y="2390"/>
              <a:ext cx="1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Monotype Corsiva" charset="0"/>
                </a:rPr>
                <a:t>y</a:t>
              </a:r>
              <a:endParaRPr lang="en-US" sz="2000" b="1" baseline="-25000">
                <a:solidFill>
                  <a:schemeClr val="accent2"/>
                </a:solidFill>
                <a:latin typeface="Monotype Corsiva" charset="0"/>
              </a:endParaRPr>
            </a:p>
          </p:txBody>
        </p:sp>
        <p:sp>
          <p:nvSpPr>
            <p:cNvPr id="24611" name="Line 16"/>
            <p:cNvSpPr>
              <a:spLocks noChangeShapeType="1"/>
            </p:cNvSpPr>
            <p:nvPr/>
          </p:nvSpPr>
          <p:spPr bwMode="auto">
            <a:xfrm flipH="1">
              <a:off x="1488" y="204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2" name="Line 17"/>
            <p:cNvSpPr>
              <a:spLocks noChangeShapeType="1"/>
            </p:cNvSpPr>
            <p:nvPr/>
          </p:nvSpPr>
          <p:spPr bwMode="auto">
            <a:xfrm>
              <a:off x="1632" y="2016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3" name="Oval 18"/>
            <p:cNvSpPr>
              <a:spLocks noChangeArrowheads="1"/>
            </p:cNvSpPr>
            <p:nvPr/>
          </p:nvSpPr>
          <p:spPr bwMode="auto">
            <a:xfrm>
              <a:off x="1776" y="1920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99"/>
                  </a:solidFill>
                  <a:latin typeface="Monotype Corsiva" charset="0"/>
                </a:rPr>
                <a:t>m</a:t>
              </a:r>
            </a:p>
          </p:txBody>
        </p:sp>
      </p:grpSp>
      <p:sp>
        <p:nvSpPr>
          <p:cNvPr id="606227" name="Text Box 19"/>
          <p:cNvSpPr txBox="1">
            <a:spLocks noChangeArrowheads="1"/>
          </p:cNvSpPr>
          <p:nvPr/>
        </p:nvSpPr>
        <p:spPr bwMode="auto">
          <a:xfrm>
            <a:off x="3657600" y="1600200"/>
            <a:ext cx="1371600" cy="1493838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rgbClr val="FF0000"/>
                </a:solidFill>
                <a:latin typeface="Arial Narrow" charset="0"/>
              </a:rPr>
              <a:t>Using the principle of mechanical energy conservation</a:t>
            </a:r>
          </a:p>
        </p:txBody>
      </p:sp>
      <p:graphicFrame>
        <p:nvGraphicFramePr>
          <p:cNvPr id="606228" name="Object 3"/>
          <p:cNvGraphicFramePr>
            <a:graphicFrameLocks noChangeAspect="1"/>
          </p:cNvGraphicFramePr>
          <p:nvPr/>
        </p:nvGraphicFramePr>
        <p:xfrm>
          <a:off x="4838700" y="4202113"/>
          <a:ext cx="198278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63" name="Equation" r:id="rId5" imgW="1308100" imgH="228600" progId="Equation.DSMT4">
                  <p:embed/>
                </p:oleObj>
              </mc:Choice>
              <mc:Fallback>
                <p:oleObj name="Equation" r:id="rId5" imgW="1308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4202113"/>
                        <a:ext cx="1982788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6229" name="Text Box 21"/>
          <p:cNvSpPr txBox="1">
            <a:spLocks noChangeArrowheads="1"/>
          </p:cNvSpPr>
          <p:nvPr/>
        </p:nvSpPr>
        <p:spPr bwMode="auto">
          <a:xfrm>
            <a:off x="2487613" y="4144963"/>
            <a:ext cx="2133600" cy="1493837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rgbClr val="FF0000"/>
                </a:solidFill>
                <a:latin typeface="Arial Narrow" charset="0"/>
              </a:rPr>
              <a:t>Again using the principle of mechanical energy conservation but with non-zero initial kinetic energy!!!</a:t>
            </a:r>
          </a:p>
        </p:txBody>
      </p:sp>
      <p:sp>
        <p:nvSpPr>
          <p:cNvPr id="606230" name="Text Box 22"/>
          <p:cNvSpPr txBox="1">
            <a:spLocks noChangeArrowheads="1"/>
          </p:cNvSpPr>
          <p:nvPr/>
        </p:nvSpPr>
        <p:spPr bwMode="auto">
          <a:xfrm>
            <a:off x="1524000" y="5715000"/>
            <a:ext cx="3124200" cy="52322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400" dirty="0">
                <a:solidFill>
                  <a:schemeClr val="accent2"/>
                </a:solidFill>
                <a:latin typeface="Arial Narrow" charset="0"/>
              </a:rPr>
              <a:t>This result look very similar to a kinematic expression, </a:t>
            </a:r>
            <a:r>
              <a:rPr lang="en-US" sz="1400" dirty="0" smtClean="0">
                <a:solidFill>
                  <a:schemeClr val="accent2"/>
                </a:solidFill>
                <a:latin typeface="Arial Narrow" charset="0"/>
              </a:rPr>
              <a:t>doesn’t </a:t>
            </a:r>
            <a:r>
              <a:rPr lang="en-US" sz="1400" dirty="0">
                <a:solidFill>
                  <a:schemeClr val="accent2"/>
                </a:solidFill>
                <a:latin typeface="Arial Narrow" charset="0"/>
              </a:rPr>
              <a:t>it? Which one is it?</a:t>
            </a:r>
          </a:p>
        </p:txBody>
      </p:sp>
      <p:graphicFrame>
        <p:nvGraphicFramePr>
          <p:cNvPr id="6062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187867"/>
              </p:ext>
            </p:extLst>
          </p:nvPr>
        </p:nvGraphicFramePr>
        <p:xfrm>
          <a:off x="6705600" y="1674813"/>
          <a:ext cx="830263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64" name="Equation" r:id="rId7" imgW="520560" imgH="203040" progId="Equation.3">
                  <p:embed/>
                </p:oleObj>
              </mc:Choice>
              <mc:Fallback>
                <p:oleObj name="Equation" r:id="rId7" imgW="520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674813"/>
                        <a:ext cx="830263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6232" name="Object 5"/>
          <p:cNvGraphicFramePr>
            <a:graphicFrameLocks noChangeAspect="1"/>
          </p:cNvGraphicFramePr>
          <p:nvPr/>
        </p:nvGraphicFramePr>
        <p:xfrm>
          <a:off x="5227638" y="2057400"/>
          <a:ext cx="1020762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65" name="Equation" r:id="rId9" imgW="533160" imgH="393480" progId="Equation.DSMT4">
                  <p:embed/>
                </p:oleObj>
              </mc:Choice>
              <mc:Fallback>
                <p:oleObj name="Equation" r:id="rId9" imgW="533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7638" y="2057400"/>
                        <a:ext cx="1020762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6233" name="Object 6"/>
          <p:cNvGraphicFramePr>
            <a:graphicFrameLocks noChangeAspect="1"/>
          </p:cNvGraphicFramePr>
          <p:nvPr/>
        </p:nvGraphicFramePr>
        <p:xfrm>
          <a:off x="5181600" y="2833688"/>
          <a:ext cx="19050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66" name="Equation" r:id="rId11" imgW="1066680" imgH="253800" progId="Equation.3">
                  <p:embed/>
                </p:oleObj>
              </mc:Choice>
              <mc:Fallback>
                <p:oleObj name="Equation" r:id="rId11" imgW="10666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833688"/>
                        <a:ext cx="1905000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6234" name="Text Box 26"/>
          <p:cNvSpPr txBox="1">
            <a:spLocks noChangeArrowheads="1"/>
          </p:cNvSpPr>
          <p:nvPr/>
        </p:nvSpPr>
        <p:spPr bwMode="auto">
          <a:xfrm>
            <a:off x="1657350" y="1524000"/>
            <a:ext cx="434975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Arial Narrow" charset="0"/>
              </a:rPr>
              <a:t>PE</a:t>
            </a:r>
          </a:p>
        </p:txBody>
      </p:sp>
      <p:sp>
        <p:nvSpPr>
          <p:cNvPr id="606235" name="Text Box 27"/>
          <p:cNvSpPr txBox="1">
            <a:spLocks noChangeArrowheads="1"/>
          </p:cNvSpPr>
          <p:nvPr/>
        </p:nvSpPr>
        <p:spPr bwMode="auto">
          <a:xfrm>
            <a:off x="2246313" y="1524000"/>
            <a:ext cx="434975" cy="366713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KE</a:t>
            </a:r>
          </a:p>
        </p:txBody>
      </p:sp>
      <p:sp>
        <p:nvSpPr>
          <p:cNvPr id="606236" name="Text Box 28"/>
          <p:cNvSpPr txBox="1">
            <a:spLocks noChangeArrowheads="1"/>
          </p:cNvSpPr>
          <p:nvPr/>
        </p:nvSpPr>
        <p:spPr bwMode="auto">
          <a:xfrm>
            <a:off x="1600200" y="1919288"/>
            <a:ext cx="549275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Arial Narrow" charset="0"/>
              </a:rPr>
              <a:t>mgh</a:t>
            </a:r>
          </a:p>
        </p:txBody>
      </p:sp>
      <p:sp>
        <p:nvSpPr>
          <p:cNvPr id="606237" name="Text Box 29"/>
          <p:cNvSpPr txBox="1">
            <a:spLocks noChangeArrowheads="1"/>
          </p:cNvSpPr>
          <p:nvPr/>
        </p:nvSpPr>
        <p:spPr bwMode="auto">
          <a:xfrm>
            <a:off x="1604963" y="3062288"/>
            <a:ext cx="538162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Arial Narrow" charset="0"/>
              </a:rPr>
              <a:t>mgy</a:t>
            </a:r>
          </a:p>
        </p:txBody>
      </p:sp>
      <p:sp>
        <p:nvSpPr>
          <p:cNvPr id="606238" name="Text Box 30"/>
          <p:cNvSpPr txBox="1">
            <a:spLocks noChangeArrowheads="1"/>
          </p:cNvSpPr>
          <p:nvPr/>
        </p:nvSpPr>
        <p:spPr bwMode="auto">
          <a:xfrm>
            <a:off x="1730375" y="4419600"/>
            <a:ext cx="288925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Arial Narrow" charset="0"/>
              </a:rPr>
              <a:t>0</a:t>
            </a:r>
          </a:p>
        </p:txBody>
      </p:sp>
      <p:sp>
        <p:nvSpPr>
          <p:cNvPr id="606239" name="Text Box 31"/>
          <p:cNvSpPr txBox="1">
            <a:spLocks noChangeArrowheads="1"/>
          </p:cNvSpPr>
          <p:nvPr/>
        </p:nvSpPr>
        <p:spPr bwMode="auto">
          <a:xfrm>
            <a:off x="2319338" y="1919288"/>
            <a:ext cx="288925" cy="366712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0</a:t>
            </a:r>
          </a:p>
        </p:txBody>
      </p:sp>
      <p:sp>
        <p:nvSpPr>
          <p:cNvPr id="606240" name="Text Box 32"/>
          <p:cNvSpPr txBox="1">
            <a:spLocks noChangeArrowheads="1"/>
          </p:cNvSpPr>
          <p:nvPr/>
        </p:nvSpPr>
        <p:spPr bwMode="auto">
          <a:xfrm>
            <a:off x="2133600" y="3062288"/>
            <a:ext cx="660400" cy="366712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mv</a:t>
            </a:r>
            <a:r>
              <a:rPr lang="en-US" sz="1800" baseline="3000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1800">
                <a:solidFill>
                  <a:schemeClr val="accent2"/>
                </a:solidFill>
                <a:latin typeface="Arial Narrow" charset="0"/>
              </a:rPr>
              <a:t>/2</a:t>
            </a:r>
          </a:p>
        </p:txBody>
      </p:sp>
      <p:graphicFrame>
        <p:nvGraphicFramePr>
          <p:cNvPr id="60624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111723"/>
              </p:ext>
            </p:extLst>
          </p:nvPr>
        </p:nvGraphicFramePr>
        <p:xfrm>
          <a:off x="7591425" y="1524000"/>
          <a:ext cx="1476375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67" name="Equation" r:id="rId13" imgW="927000" imgH="393480" progId="Equation.3">
                  <p:embed/>
                </p:oleObj>
              </mc:Choice>
              <mc:Fallback>
                <p:oleObj name="Equation" r:id="rId13" imgW="927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1425" y="1524000"/>
                        <a:ext cx="1476375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6242" name="Object 8"/>
          <p:cNvGraphicFramePr>
            <a:graphicFrameLocks noChangeAspect="1"/>
          </p:cNvGraphicFramePr>
          <p:nvPr/>
        </p:nvGraphicFramePr>
        <p:xfrm>
          <a:off x="4876800" y="4567238"/>
          <a:ext cx="1604963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68" name="Equation" r:id="rId15" imgW="812520" imgH="393480" progId="Equation.3">
                  <p:embed/>
                </p:oleObj>
              </mc:Choice>
              <mc:Fallback>
                <p:oleObj name="Equation" r:id="rId15" imgW="812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567238"/>
                        <a:ext cx="1604963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6243" name="Object 9"/>
          <p:cNvGraphicFramePr>
            <a:graphicFrameLocks noChangeAspect="1"/>
          </p:cNvGraphicFramePr>
          <p:nvPr/>
        </p:nvGraphicFramePr>
        <p:xfrm>
          <a:off x="4903788" y="5257800"/>
          <a:ext cx="1725612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69" name="Equation" r:id="rId17" imgW="939600" imgH="393480" progId="Equation.DSMT4">
                  <p:embed/>
                </p:oleObj>
              </mc:Choice>
              <mc:Fallback>
                <p:oleObj name="Equation" r:id="rId17" imgW="939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88" y="5257800"/>
                        <a:ext cx="1725612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624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031080"/>
              </p:ext>
            </p:extLst>
          </p:nvPr>
        </p:nvGraphicFramePr>
        <p:xfrm>
          <a:off x="4953000" y="5945188"/>
          <a:ext cx="274320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70" name="Equation" r:id="rId19" imgW="1422360" imgH="291960" progId="Equation.3">
                  <p:embed/>
                </p:oleObj>
              </mc:Choice>
              <mc:Fallback>
                <p:oleObj name="Equation" r:id="rId19" imgW="14223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945188"/>
                        <a:ext cx="2743200" cy="608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6245" name="Text Box 37"/>
          <p:cNvSpPr txBox="1">
            <a:spLocks noChangeArrowheads="1"/>
          </p:cNvSpPr>
          <p:nvPr/>
        </p:nvSpPr>
        <p:spPr bwMode="auto">
          <a:xfrm>
            <a:off x="2817813" y="1919288"/>
            <a:ext cx="687387" cy="366712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mv</a:t>
            </a:r>
            <a:r>
              <a:rPr lang="en-US" sz="1800" baseline="-25000">
                <a:solidFill>
                  <a:schemeClr val="accent2"/>
                </a:solidFill>
                <a:latin typeface="Arial Narrow" charset="0"/>
              </a:rPr>
              <a:t>i</a:t>
            </a:r>
            <a:r>
              <a:rPr lang="en-US" sz="1800" baseline="3000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1800">
                <a:solidFill>
                  <a:schemeClr val="accent2"/>
                </a:solidFill>
                <a:latin typeface="Arial Narrow" charset="0"/>
              </a:rPr>
              <a:t>/2</a:t>
            </a:r>
          </a:p>
        </p:txBody>
      </p:sp>
      <p:sp>
        <p:nvSpPr>
          <p:cNvPr id="606246" name="Text Box 38"/>
          <p:cNvSpPr txBox="1">
            <a:spLocks noChangeArrowheads="1"/>
          </p:cNvSpPr>
          <p:nvPr/>
        </p:nvSpPr>
        <p:spPr bwMode="auto">
          <a:xfrm>
            <a:off x="2817813" y="3062288"/>
            <a:ext cx="695325" cy="366712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mv</a:t>
            </a:r>
            <a:r>
              <a:rPr lang="en-US" sz="1800" baseline="-25000">
                <a:solidFill>
                  <a:schemeClr val="accent2"/>
                </a:solidFill>
                <a:latin typeface="Arial Narrow" charset="0"/>
              </a:rPr>
              <a:t>f</a:t>
            </a:r>
            <a:r>
              <a:rPr lang="en-US" sz="1800" baseline="3000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1800">
                <a:solidFill>
                  <a:schemeClr val="accent2"/>
                </a:solidFill>
                <a:latin typeface="Arial Narrow" charset="0"/>
              </a:rPr>
              <a:t>/2</a:t>
            </a:r>
          </a:p>
        </p:txBody>
      </p:sp>
      <p:graphicFrame>
        <p:nvGraphicFramePr>
          <p:cNvPr id="606247" name="Object 11"/>
          <p:cNvGraphicFramePr>
            <a:graphicFrameLocks noChangeAspect="1"/>
          </p:cNvGraphicFramePr>
          <p:nvPr/>
        </p:nvGraphicFramePr>
        <p:xfrm>
          <a:off x="6553200" y="4567238"/>
          <a:ext cx="167640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71" name="Equation" r:id="rId21" imgW="939600" imgH="393480" progId="Equation.3">
                  <p:embed/>
                </p:oleObj>
              </mc:Choice>
              <mc:Fallback>
                <p:oleObj name="Equation" r:id="rId21" imgW="939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567238"/>
                        <a:ext cx="1676400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6248" name="Object 12"/>
          <p:cNvGraphicFramePr>
            <a:graphicFrameLocks noChangeAspect="1"/>
          </p:cNvGraphicFramePr>
          <p:nvPr/>
        </p:nvGraphicFramePr>
        <p:xfrm>
          <a:off x="6308725" y="2209800"/>
          <a:ext cx="13112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72" name="Equation" r:id="rId23" imgW="685800" imgH="253800" progId="Equation.DSMT4">
                  <p:embed/>
                </p:oleObj>
              </mc:Choice>
              <mc:Fallback>
                <p:oleObj name="Equation" r:id="rId23" imgW="685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8725" y="2209800"/>
                        <a:ext cx="131127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6249" name="Object 13"/>
          <p:cNvGraphicFramePr>
            <a:graphicFrameLocks noChangeAspect="1"/>
          </p:cNvGraphicFramePr>
          <p:nvPr/>
        </p:nvGraphicFramePr>
        <p:xfrm>
          <a:off x="6665913" y="5422900"/>
          <a:ext cx="125888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73" name="Equation" r:id="rId25" imgW="685800" imgH="253800" progId="Equation.DSMT4">
                  <p:embed/>
                </p:oleObj>
              </mc:Choice>
              <mc:Fallback>
                <p:oleObj name="Equation" r:id="rId25" imgW="685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5913" y="5422900"/>
                        <a:ext cx="1258887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4276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6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6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6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06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06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6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6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06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06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06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0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0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0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06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0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0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0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0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60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0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06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0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606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211" grpId="0" animBg="1" autoUpdateAnimBg="0"/>
      <p:bldP spid="606213" grpId="0" animBg="1" autoUpdateAnimBg="0"/>
      <p:bldP spid="606227" grpId="0" animBg="1" autoUpdateAnimBg="0"/>
      <p:bldP spid="606229" grpId="0" animBg="1" autoUpdateAnimBg="0"/>
      <p:bldP spid="606230" grpId="0" animBg="1" autoUpdateAnimBg="0"/>
      <p:bldP spid="606234" grpId="0" animBg="1" autoUpdateAnimBg="0"/>
      <p:bldP spid="606235" grpId="0" animBg="1" autoUpdateAnimBg="0"/>
      <p:bldP spid="606236" grpId="0" animBg="1" autoUpdateAnimBg="0"/>
      <p:bldP spid="606237" grpId="0" animBg="1" autoUpdateAnimBg="0"/>
      <p:bldP spid="606238" grpId="0" animBg="1" autoUpdateAnimBg="0"/>
      <p:bldP spid="606239" grpId="0" animBg="1" autoUpdateAnimBg="0"/>
      <p:bldP spid="606240" grpId="0" animBg="1" autoUpdateAnimBg="0"/>
      <p:bldP spid="606245" grpId="0" animBg="1" autoUpdateAnimBg="0"/>
      <p:bldP spid="606246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26,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45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45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CF6D6F1-FF6B-3C40-9208-0FC5AD3A315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45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Ex. 6 – 8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6211" name="Text Box 3"/>
          <p:cNvSpPr txBox="1">
            <a:spLocks noChangeArrowheads="1"/>
          </p:cNvSpPr>
          <p:nvPr/>
        </p:nvSpPr>
        <p:spPr bwMode="auto">
          <a:xfrm>
            <a:off x="609600" y="762000"/>
            <a:ext cx="8001000" cy="646331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 smtClean="0">
                <a:solidFill>
                  <a:schemeClr val="accent2"/>
                </a:solidFill>
                <a:latin typeface="Arial Narrow" charset="0"/>
              </a:rPr>
              <a:t>Assuming the height of the hill in the figure is 40m, and the roller-coaster car starts from rest at the top, calculate (a) the speed if the roller coaster car at the bottom of the hill and</a:t>
            </a:r>
            <a:endParaRPr lang="en-US" sz="1800" baseline="30000" dirty="0">
              <a:solidFill>
                <a:srgbClr val="800000"/>
              </a:solidFill>
              <a:latin typeface="Arial Narrow" charset="0"/>
            </a:endParaRPr>
          </a:p>
        </p:txBody>
      </p:sp>
      <p:graphicFrame>
        <p:nvGraphicFramePr>
          <p:cNvPr id="6062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95114"/>
              </p:ext>
            </p:extLst>
          </p:nvPr>
        </p:nvGraphicFramePr>
        <p:xfrm>
          <a:off x="4654550" y="1612900"/>
          <a:ext cx="175736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34" name="Equation" r:id="rId3" imgW="1422400" imgH="228600" progId="Equation.DSMT4">
                  <p:embed/>
                </p:oleObj>
              </mc:Choice>
              <mc:Fallback>
                <p:oleObj name="Equation" r:id="rId3" imgW="1422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1612900"/>
                        <a:ext cx="1757363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762000" y="3505200"/>
            <a:ext cx="7772400" cy="369332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chemeClr val="accent2"/>
                </a:solidFill>
                <a:latin typeface="Arial Narrow" charset="0"/>
              </a:rPr>
              <a:t>b) </a:t>
            </a:r>
            <a:r>
              <a:rPr lang="en-US" sz="1800" dirty="0" smtClean="0">
                <a:solidFill>
                  <a:schemeClr val="accent2"/>
                </a:solidFill>
                <a:latin typeface="Arial Narrow" charset="0"/>
              </a:rPr>
              <a:t>Determine at </a:t>
            </a:r>
            <a:r>
              <a:rPr lang="en-US" sz="1800" dirty="0">
                <a:solidFill>
                  <a:schemeClr val="accent2"/>
                </a:solidFill>
                <a:latin typeface="Arial Narrow" charset="0"/>
              </a:rPr>
              <a:t>what height </a:t>
            </a:r>
            <a:r>
              <a:rPr lang="en-US" sz="1800" dirty="0" smtClean="0">
                <a:solidFill>
                  <a:schemeClr val="accent2"/>
                </a:solidFill>
                <a:latin typeface="Arial Narrow" charset="0"/>
              </a:rPr>
              <a:t>(h2) of </a:t>
            </a:r>
            <a:r>
              <a:rPr lang="en-US" sz="1800" dirty="0">
                <a:solidFill>
                  <a:schemeClr val="accent2"/>
                </a:solidFill>
                <a:latin typeface="Arial Narrow" charset="0"/>
              </a:rPr>
              <a:t>the second hill it will have half the </a:t>
            </a:r>
            <a:r>
              <a:rPr lang="en-US" sz="1800" dirty="0" smtClean="0">
                <a:solidFill>
                  <a:schemeClr val="accent2"/>
                </a:solidFill>
                <a:latin typeface="Arial Narrow" charset="0"/>
              </a:rPr>
              <a:t>speed at the bottom?</a:t>
            </a:r>
            <a:endParaRPr lang="en-US" sz="1800" baseline="30000" dirty="0">
              <a:solidFill>
                <a:srgbClr val="800000"/>
              </a:solidFill>
              <a:latin typeface="Arial Narrow" charset="0"/>
            </a:endParaRPr>
          </a:p>
        </p:txBody>
      </p:sp>
      <p:sp>
        <p:nvSpPr>
          <p:cNvPr id="606227" name="Text Box 19"/>
          <p:cNvSpPr txBox="1">
            <a:spLocks noChangeArrowheads="1"/>
          </p:cNvSpPr>
          <p:nvPr/>
        </p:nvSpPr>
        <p:spPr bwMode="auto">
          <a:xfrm>
            <a:off x="533400" y="1752600"/>
            <a:ext cx="3429000" cy="369332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Using </a:t>
            </a:r>
            <a:r>
              <a:rPr lang="en-US" sz="1800" dirty="0" smtClean="0">
                <a:solidFill>
                  <a:srgbClr val="FF0000"/>
                </a:solidFill>
                <a:latin typeface="Arial Narrow" charset="0"/>
              </a:rPr>
              <a:t>mechanical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energy conservation</a:t>
            </a:r>
          </a:p>
        </p:txBody>
      </p:sp>
      <p:graphicFrame>
        <p:nvGraphicFramePr>
          <p:cNvPr id="60622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304644"/>
              </p:ext>
            </p:extLst>
          </p:nvPr>
        </p:nvGraphicFramePr>
        <p:xfrm>
          <a:off x="3429000" y="3962400"/>
          <a:ext cx="198278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35" name="Equation" r:id="rId5" imgW="1308100" imgH="228600" progId="Equation.DSMT4">
                  <p:embed/>
                </p:oleObj>
              </mc:Choice>
              <mc:Fallback>
                <p:oleObj name="Equation" r:id="rId5" imgW="1308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962400"/>
                        <a:ext cx="1982788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6229" name="Text Box 21"/>
          <p:cNvSpPr txBox="1">
            <a:spLocks noChangeArrowheads="1"/>
          </p:cNvSpPr>
          <p:nvPr/>
        </p:nvSpPr>
        <p:spPr bwMode="auto">
          <a:xfrm>
            <a:off x="457200" y="3962400"/>
            <a:ext cx="2133600" cy="1493837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Again using the principle of mechanical energy conservation but with non-zero initial kinetic energy!!!</a:t>
            </a:r>
          </a:p>
        </p:txBody>
      </p:sp>
      <p:graphicFrame>
        <p:nvGraphicFramePr>
          <p:cNvPr id="6062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368413"/>
              </p:ext>
            </p:extLst>
          </p:nvPr>
        </p:nvGraphicFramePr>
        <p:xfrm>
          <a:off x="6477000" y="1674813"/>
          <a:ext cx="830263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36" name="Equation" r:id="rId7" imgW="520560" imgH="203040" progId="Equation.3">
                  <p:embed/>
                </p:oleObj>
              </mc:Choice>
              <mc:Fallback>
                <p:oleObj name="Equation" r:id="rId7" imgW="520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674813"/>
                        <a:ext cx="830263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6232" name="Object 5"/>
          <p:cNvGraphicFramePr>
            <a:graphicFrameLocks noChangeAspect="1"/>
          </p:cNvGraphicFramePr>
          <p:nvPr/>
        </p:nvGraphicFramePr>
        <p:xfrm>
          <a:off x="5227638" y="2057400"/>
          <a:ext cx="1020762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37" name="Equation" r:id="rId9" imgW="533160" imgH="393480" progId="Equation.DSMT4">
                  <p:embed/>
                </p:oleObj>
              </mc:Choice>
              <mc:Fallback>
                <p:oleObj name="Equation" r:id="rId9" imgW="533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7638" y="2057400"/>
                        <a:ext cx="1020762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623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428715"/>
              </p:ext>
            </p:extLst>
          </p:nvPr>
        </p:nvGraphicFramePr>
        <p:xfrm>
          <a:off x="3810000" y="2755900"/>
          <a:ext cx="22447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38" name="Equation" r:id="rId11" imgW="1257300" imgH="292100" progId="Equation.DSMT4">
                  <p:embed/>
                </p:oleObj>
              </mc:Choice>
              <mc:Fallback>
                <p:oleObj name="Equation" r:id="rId11" imgW="12573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755900"/>
                        <a:ext cx="224472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624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623613"/>
              </p:ext>
            </p:extLst>
          </p:nvPr>
        </p:nvGraphicFramePr>
        <p:xfrm>
          <a:off x="7351713" y="1524000"/>
          <a:ext cx="1557337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39" name="Equation" r:id="rId13" imgW="977900" imgH="393700" progId="Equation.DSMT4">
                  <p:embed/>
                </p:oleObj>
              </mc:Choice>
              <mc:Fallback>
                <p:oleObj name="Equation" r:id="rId13" imgW="977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1713" y="1524000"/>
                        <a:ext cx="1557337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624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906781"/>
              </p:ext>
            </p:extLst>
          </p:nvPr>
        </p:nvGraphicFramePr>
        <p:xfrm>
          <a:off x="3429000" y="4343400"/>
          <a:ext cx="1222375" cy="558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40" name="Equation" r:id="rId15" imgW="850900" imgH="393700" progId="Equation.DSMT4">
                  <p:embed/>
                </p:oleObj>
              </mc:Choice>
              <mc:Fallback>
                <p:oleObj name="Equation" r:id="rId15" imgW="850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343400"/>
                        <a:ext cx="1222375" cy="5580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624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748216"/>
              </p:ext>
            </p:extLst>
          </p:nvPr>
        </p:nvGraphicFramePr>
        <p:xfrm>
          <a:off x="4800600" y="4343400"/>
          <a:ext cx="130968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41" name="Equation" r:id="rId17" imgW="977900" imgH="393700" progId="Equation.DSMT4">
                  <p:embed/>
                </p:oleObj>
              </mc:Choice>
              <mc:Fallback>
                <p:oleObj name="Equation" r:id="rId17" imgW="977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343400"/>
                        <a:ext cx="1309687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624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63638"/>
              </p:ext>
            </p:extLst>
          </p:nvPr>
        </p:nvGraphicFramePr>
        <p:xfrm>
          <a:off x="6283325" y="2182813"/>
          <a:ext cx="136048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42" name="Equation" r:id="rId19" imgW="711200" imgH="279400" progId="Equation.DSMT4">
                  <p:embed/>
                </p:oleObj>
              </mc:Choice>
              <mc:Fallback>
                <p:oleObj name="Equation" r:id="rId19" imgW="711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3325" y="2182813"/>
                        <a:ext cx="1360488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" name="Picture 3" descr="Figure_08_08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27432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 Box 22"/>
          <p:cNvSpPr txBox="1">
            <a:spLocks noChangeArrowheads="1"/>
          </p:cNvSpPr>
          <p:nvPr/>
        </p:nvSpPr>
        <p:spPr bwMode="auto">
          <a:xfrm>
            <a:off x="6626" y="2133600"/>
            <a:ext cx="304800" cy="307777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400" dirty="0" smtClean="0">
                <a:solidFill>
                  <a:schemeClr val="accent2"/>
                </a:solidFill>
                <a:latin typeface="Arial Narrow" charset="0"/>
              </a:rPr>
              <a:t>h</a:t>
            </a:r>
            <a:endParaRPr lang="en-US" sz="1400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0" y="2971800"/>
            <a:ext cx="381000" cy="307777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400" dirty="0" smtClean="0">
                <a:solidFill>
                  <a:schemeClr val="accent2"/>
                </a:solidFill>
                <a:latin typeface="Arial Narrow" charset="0"/>
              </a:rPr>
              <a:t>h</a:t>
            </a:r>
            <a:r>
              <a:rPr lang="en-US" sz="1400" baseline="-25000" dirty="0" smtClean="0">
                <a:solidFill>
                  <a:schemeClr val="accent2"/>
                </a:solidFill>
                <a:latin typeface="Arial Narrow" charset="0"/>
              </a:rPr>
              <a:t>0</a:t>
            </a:r>
            <a:endParaRPr lang="en-US" sz="1400" baseline="-25000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2819400" y="2209800"/>
            <a:ext cx="381000" cy="307777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400" dirty="0" smtClean="0">
                <a:solidFill>
                  <a:schemeClr val="accent2"/>
                </a:solidFill>
                <a:latin typeface="Arial Narrow" charset="0"/>
              </a:rPr>
              <a:t>h</a:t>
            </a:r>
            <a:r>
              <a:rPr lang="en-US" sz="1400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</a:p>
        </p:txBody>
      </p:sp>
      <p:graphicFrame>
        <p:nvGraphicFramePr>
          <p:cNvPr id="4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470268"/>
              </p:ext>
            </p:extLst>
          </p:nvPr>
        </p:nvGraphicFramePr>
        <p:xfrm>
          <a:off x="6018212" y="2833688"/>
          <a:ext cx="2516188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43" name="Equation" r:id="rId22" imgW="1409700" imgH="254000" progId="Equation.DSMT4">
                  <p:embed/>
                </p:oleObj>
              </mc:Choice>
              <mc:Fallback>
                <p:oleObj name="Equation" r:id="rId22" imgW="14097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2" y="2833688"/>
                        <a:ext cx="2516188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 Box 22"/>
          <p:cNvSpPr txBox="1">
            <a:spLocks noChangeArrowheads="1"/>
          </p:cNvSpPr>
          <p:nvPr/>
        </p:nvSpPr>
        <p:spPr bwMode="auto">
          <a:xfrm>
            <a:off x="1524000" y="5638800"/>
            <a:ext cx="1295400" cy="307777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400" dirty="0" smtClean="0">
                <a:solidFill>
                  <a:schemeClr val="accent2"/>
                </a:solidFill>
                <a:latin typeface="Arial Narrow" charset="0"/>
              </a:rPr>
              <a:t>Solving for h</a:t>
            </a:r>
            <a:r>
              <a:rPr lang="en-US" sz="1400" baseline="-25000" dirty="0" smtClean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1400" dirty="0" smtClean="0">
                <a:solidFill>
                  <a:schemeClr val="accent2"/>
                </a:solidFill>
                <a:latin typeface="Arial Narrow" charset="0"/>
              </a:rPr>
              <a:t>-h</a:t>
            </a:r>
            <a:r>
              <a:rPr lang="en-US" sz="1400" baseline="-25000" dirty="0" smtClean="0">
                <a:solidFill>
                  <a:schemeClr val="accent2"/>
                </a:solidFill>
                <a:latin typeface="Arial Narrow" charset="0"/>
              </a:rPr>
              <a:t>0</a:t>
            </a:r>
            <a:endParaRPr lang="en-US" sz="1400" baseline="-25000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5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489285"/>
              </p:ext>
            </p:extLst>
          </p:nvPr>
        </p:nvGraphicFramePr>
        <p:xfrm>
          <a:off x="3170237" y="4957763"/>
          <a:ext cx="117316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44" name="Equation" r:id="rId24" imgW="876300" imgH="241300" progId="Equation.DSMT4">
                  <p:embed/>
                </p:oleObj>
              </mc:Choice>
              <mc:Fallback>
                <p:oleObj name="Equation" r:id="rId24" imgW="876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0237" y="4957763"/>
                        <a:ext cx="1173163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779969"/>
              </p:ext>
            </p:extLst>
          </p:nvPr>
        </p:nvGraphicFramePr>
        <p:xfrm>
          <a:off x="3124200" y="5638800"/>
          <a:ext cx="846138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45" name="Equation" r:id="rId26" imgW="571500" imgH="203200" progId="Equation.DSMT4">
                  <p:embed/>
                </p:oleObj>
              </mc:Choice>
              <mc:Fallback>
                <p:oleObj name="Equation" r:id="rId26" imgW="571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638800"/>
                        <a:ext cx="846138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 Box 22"/>
          <p:cNvSpPr txBox="1">
            <a:spLocks noChangeArrowheads="1"/>
          </p:cNvSpPr>
          <p:nvPr/>
        </p:nvSpPr>
        <p:spPr bwMode="auto">
          <a:xfrm>
            <a:off x="6553200" y="4495800"/>
            <a:ext cx="1828800" cy="307777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400" dirty="0" smtClean="0">
                <a:solidFill>
                  <a:schemeClr val="accent2"/>
                </a:solidFill>
                <a:latin typeface="Arial Narrow" charset="0"/>
              </a:rPr>
              <a:t>Reorganize the terms</a:t>
            </a:r>
            <a:endParaRPr lang="en-US" sz="1400" baseline="-25000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5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827188"/>
              </p:ext>
            </p:extLst>
          </p:nvPr>
        </p:nvGraphicFramePr>
        <p:xfrm>
          <a:off x="4343400" y="4835525"/>
          <a:ext cx="13779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46" name="Equation" r:id="rId28" imgW="1028700" imgH="393700" progId="Equation.DSMT4">
                  <p:embed/>
                </p:oleObj>
              </mc:Choice>
              <mc:Fallback>
                <p:oleObj name="Equation" r:id="rId28" imgW="1028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835525"/>
                        <a:ext cx="137795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547653"/>
              </p:ext>
            </p:extLst>
          </p:nvPr>
        </p:nvGraphicFramePr>
        <p:xfrm>
          <a:off x="5724525" y="4800600"/>
          <a:ext cx="1819275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47" name="Equation" r:id="rId30" imgW="1358900" imgH="457200" progId="Equation.DSMT4">
                  <p:embed/>
                </p:oleObj>
              </mc:Choice>
              <mc:Fallback>
                <p:oleObj name="Equation" r:id="rId30" imgW="1358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800600"/>
                        <a:ext cx="1819275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740318"/>
              </p:ext>
            </p:extLst>
          </p:nvPr>
        </p:nvGraphicFramePr>
        <p:xfrm>
          <a:off x="7523163" y="4876800"/>
          <a:ext cx="782637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48" name="Equation" r:id="rId32" imgW="584200" imgH="393700" progId="Equation.DSMT4">
                  <p:embed/>
                </p:oleObj>
              </mc:Choice>
              <mc:Fallback>
                <p:oleObj name="Equation" r:id="rId32" imgW="584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3163" y="4876800"/>
                        <a:ext cx="782637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251462"/>
              </p:ext>
            </p:extLst>
          </p:nvPr>
        </p:nvGraphicFramePr>
        <p:xfrm>
          <a:off x="4038600" y="5451475"/>
          <a:ext cx="6588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49" name="Equation" r:id="rId34" imgW="444500" imgH="444500" progId="Equation.DSMT4">
                  <p:embed/>
                </p:oleObj>
              </mc:Choice>
              <mc:Fallback>
                <p:oleObj name="Equation" r:id="rId34" imgW="444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451475"/>
                        <a:ext cx="658812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030127"/>
              </p:ext>
            </p:extLst>
          </p:nvPr>
        </p:nvGraphicFramePr>
        <p:xfrm>
          <a:off x="4648200" y="5410200"/>
          <a:ext cx="139223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50" name="Equation" r:id="rId36" imgW="939800" imgH="444500" progId="Equation.DSMT4">
                  <p:embed/>
                </p:oleObj>
              </mc:Choice>
              <mc:Fallback>
                <p:oleObj name="Equation" r:id="rId36" imgW="9398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410200"/>
                        <a:ext cx="1392238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2395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6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6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06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0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0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06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0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0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0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211" grpId="0" animBg="1" autoUpdateAnimBg="0"/>
      <p:bldP spid="606213" grpId="0" animBg="1" autoUpdateAnimBg="0"/>
      <p:bldP spid="606227" grpId="0" animBg="1" autoUpdateAnimBg="0"/>
      <p:bldP spid="606229" grpId="0" animBg="1" autoUpdateAnimBg="0"/>
      <p:bldP spid="46" grpId="0" animBg="1" autoUpdateAnimBg="0"/>
      <p:bldP spid="47" grpId="0" animBg="1" autoUpdateAnimBg="0"/>
      <p:bldP spid="48" grpId="0" animBg="1" autoUpdateAnimBg="0"/>
      <p:bldP spid="52" grpId="0" animBg="1" autoUpdateAnimBg="0"/>
      <p:bldP spid="56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26,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6F77F1A-CBF2-6F45-80BE-73796BF92DC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713730" name="Rectangle 2"/>
          <p:cNvSpPr>
            <a:spLocks noChangeArrowheads="1"/>
          </p:cNvSpPr>
          <p:nvPr/>
        </p:nvSpPr>
        <p:spPr bwMode="auto">
          <a:xfrm>
            <a:off x="1524000" y="4724400"/>
            <a:ext cx="1828800" cy="60960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3731" name="Rectangle 3"/>
          <p:cNvSpPr>
            <a:spLocks noChangeArrowheads="1"/>
          </p:cNvSpPr>
          <p:nvPr/>
        </p:nvSpPr>
        <p:spPr bwMode="auto">
          <a:xfrm>
            <a:off x="2743200" y="3810000"/>
            <a:ext cx="4191000" cy="76200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2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Power</a:t>
            </a:r>
          </a:p>
        </p:txBody>
      </p:sp>
      <p:sp>
        <p:nvSpPr>
          <p:cNvPr id="7137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077200" cy="1905000"/>
          </a:xfrm>
        </p:spPr>
        <p:txBody>
          <a:bodyPr/>
          <a:lstStyle/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Rate at which the work is done or the energy is transferred</a:t>
            </a:r>
          </a:p>
          <a:p>
            <a:pPr lvl="1"/>
            <a:r>
              <a:rPr lang="en-US" sz="2400" dirty="0">
                <a:latin typeface="Arial Narrow" charset="0"/>
                <a:ea typeface="ＭＳ Ｐゴシック" charset="0"/>
              </a:rPr>
              <a:t>What is the difference for the same car with two different engines (4 cylinder and 8 cylinder) climbing the same hill? </a:t>
            </a:r>
          </a:p>
          <a:p>
            <a:pPr lvl="1"/>
            <a:r>
              <a:rPr lang="en-US" sz="2400" dirty="0">
                <a:latin typeface="Arial Narrow" charset="0"/>
                <a:ea typeface="ＭＳ Ｐゴシック" charset="0"/>
                <a:sym typeface="Wingdings" charset="0"/>
              </a:rPr>
              <a:t> The time…  8 cylinder car climbs up the hill faster!</a:t>
            </a:r>
            <a:endParaRPr lang="en-US" sz="2400" dirty="0">
              <a:latin typeface="Arial Narrow" charset="0"/>
              <a:ea typeface="ＭＳ Ｐゴシック" charset="0"/>
            </a:endParaRPr>
          </a:p>
        </p:txBody>
      </p:sp>
      <p:sp>
        <p:nvSpPr>
          <p:cNvPr id="713734" name="Text Box 6"/>
          <p:cNvSpPr txBox="1">
            <a:spLocks noChangeArrowheads="1"/>
          </p:cNvSpPr>
          <p:nvPr/>
        </p:nvSpPr>
        <p:spPr bwMode="auto">
          <a:xfrm>
            <a:off x="963613" y="2486025"/>
            <a:ext cx="664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Is the total amount of work done by the engines different? </a:t>
            </a:r>
            <a:endParaRPr lang="en-US">
              <a:latin typeface="Arial Narrow" charset="0"/>
            </a:endParaRPr>
          </a:p>
        </p:txBody>
      </p:sp>
      <p:sp>
        <p:nvSpPr>
          <p:cNvPr id="713735" name="Text Box 7"/>
          <p:cNvSpPr txBox="1">
            <a:spLocks noChangeArrowheads="1"/>
          </p:cNvSpPr>
          <p:nvPr/>
        </p:nvSpPr>
        <p:spPr bwMode="auto">
          <a:xfrm>
            <a:off x="7516813" y="2514600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NO</a:t>
            </a:r>
          </a:p>
        </p:txBody>
      </p:sp>
      <p:sp>
        <p:nvSpPr>
          <p:cNvPr id="713736" name="Text Box 8"/>
          <p:cNvSpPr txBox="1">
            <a:spLocks noChangeArrowheads="1"/>
          </p:cNvSpPr>
          <p:nvPr/>
        </p:nvSpPr>
        <p:spPr bwMode="auto">
          <a:xfrm>
            <a:off x="990600" y="2971800"/>
            <a:ext cx="2344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660066"/>
                </a:solidFill>
                <a:latin typeface="Arial Narrow" charset="0"/>
              </a:rPr>
              <a:t>Then what is different? </a:t>
            </a:r>
            <a:endParaRPr lang="en-US" sz="2000">
              <a:latin typeface="Arial Narrow" charset="0"/>
            </a:endParaRPr>
          </a:p>
        </p:txBody>
      </p:sp>
      <p:sp>
        <p:nvSpPr>
          <p:cNvPr id="713737" name="Text Box 9"/>
          <p:cNvSpPr txBox="1">
            <a:spLocks noChangeArrowheads="1"/>
          </p:cNvSpPr>
          <p:nvPr/>
        </p:nvSpPr>
        <p:spPr bwMode="auto">
          <a:xfrm>
            <a:off x="3429000" y="2895600"/>
            <a:ext cx="5181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The rate at which the same amount of work performed is higher for 8 cylinders than 4.</a:t>
            </a:r>
          </a:p>
        </p:txBody>
      </p:sp>
      <p:sp>
        <p:nvSpPr>
          <p:cNvPr id="713738" name="Text Box 10"/>
          <p:cNvSpPr txBox="1">
            <a:spLocks noChangeArrowheads="1"/>
          </p:cNvSpPr>
          <p:nvPr/>
        </p:nvSpPr>
        <p:spPr bwMode="auto">
          <a:xfrm>
            <a:off x="533400" y="3810000"/>
            <a:ext cx="2225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rgbClr val="A50021"/>
                </a:solidFill>
                <a:latin typeface="Arial Narrow" charset="0"/>
              </a:rPr>
              <a:t>Average power </a:t>
            </a:r>
            <a:endParaRPr lang="en-US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713739" name="Object 2"/>
          <p:cNvGraphicFramePr>
            <a:graphicFrameLocks noChangeAspect="1"/>
          </p:cNvGraphicFramePr>
          <p:nvPr/>
        </p:nvGraphicFramePr>
        <p:xfrm>
          <a:off x="2806700" y="3963988"/>
          <a:ext cx="585788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30" name="Equation" r:id="rId3" imgW="279360" imgH="190440" progId="Equation.DSMT4">
                  <p:embed/>
                </p:oleObj>
              </mc:Choice>
              <mc:Fallback>
                <p:oleObj name="Equation" r:id="rId3" imgW="2793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700" y="3963988"/>
                        <a:ext cx="585788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3742" name="Text Box 14"/>
          <p:cNvSpPr txBox="1">
            <a:spLocks noChangeArrowheads="1"/>
          </p:cNvSpPr>
          <p:nvPr/>
        </p:nvSpPr>
        <p:spPr bwMode="auto">
          <a:xfrm>
            <a:off x="609600" y="4738688"/>
            <a:ext cx="946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Unit? </a:t>
            </a:r>
            <a:endParaRPr lang="en-US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713743" name="Object 3"/>
          <p:cNvGraphicFramePr>
            <a:graphicFrameLocks noChangeAspect="1"/>
          </p:cNvGraphicFramePr>
          <p:nvPr/>
        </p:nvGraphicFramePr>
        <p:xfrm>
          <a:off x="1524000" y="4800600"/>
          <a:ext cx="9239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31" name="Equation" r:id="rId5" imgW="419040" imgH="177480" progId="Equation.DSMT4">
                  <p:embed/>
                </p:oleObj>
              </mc:Choice>
              <mc:Fallback>
                <p:oleObj name="Equation" r:id="rId5" imgW="419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800600"/>
                        <a:ext cx="9239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3744" name="Object 4"/>
          <p:cNvGraphicFramePr>
            <a:graphicFrameLocks noChangeAspect="1"/>
          </p:cNvGraphicFramePr>
          <p:nvPr/>
        </p:nvGraphicFramePr>
        <p:xfrm>
          <a:off x="3675063" y="4800600"/>
          <a:ext cx="30305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32" name="Equation" r:id="rId7" imgW="1028520" imgH="177480" progId="Equation.DSMT4">
                  <p:embed/>
                </p:oleObj>
              </mc:Choice>
              <mc:Fallback>
                <p:oleObj name="Equation" r:id="rId7" imgW="10285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5063" y="4800600"/>
                        <a:ext cx="3030537" cy="457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3745" name="Text Box 17"/>
          <p:cNvSpPr txBox="1">
            <a:spLocks noChangeArrowheads="1"/>
          </p:cNvSpPr>
          <p:nvPr/>
        </p:nvSpPr>
        <p:spPr bwMode="auto">
          <a:xfrm>
            <a:off x="609600" y="5334000"/>
            <a:ext cx="3192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do power companies sell? </a:t>
            </a:r>
          </a:p>
        </p:txBody>
      </p:sp>
      <p:sp>
        <p:nvSpPr>
          <p:cNvPr id="713746" name="Text Box 18"/>
          <p:cNvSpPr txBox="1">
            <a:spLocks noChangeArrowheads="1"/>
          </p:cNvSpPr>
          <p:nvPr/>
        </p:nvSpPr>
        <p:spPr bwMode="auto">
          <a:xfrm>
            <a:off x="6248400" y="5791200"/>
            <a:ext cx="985838" cy="434975"/>
          </a:xfrm>
          <a:prstGeom prst="rect">
            <a:avLst/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Energy </a:t>
            </a:r>
          </a:p>
        </p:txBody>
      </p:sp>
      <p:graphicFrame>
        <p:nvGraphicFramePr>
          <p:cNvPr id="713747" name="Object 5"/>
          <p:cNvGraphicFramePr>
            <a:graphicFrameLocks noChangeAspect="1"/>
          </p:cNvGraphicFramePr>
          <p:nvPr/>
        </p:nvGraphicFramePr>
        <p:xfrm>
          <a:off x="3733800" y="5381625"/>
          <a:ext cx="106838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33" name="Equation" r:id="rId9" imgW="545760" imgH="177480" progId="Equation.DSMT4">
                  <p:embed/>
                </p:oleObj>
              </mc:Choice>
              <mc:Fallback>
                <p:oleObj name="Equation" r:id="rId9" imgW="5457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381625"/>
                        <a:ext cx="1068388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3751" name="Object 6"/>
          <p:cNvGraphicFramePr>
            <a:graphicFrameLocks noChangeAspect="1"/>
          </p:cNvGraphicFramePr>
          <p:nvPr/>
        </p:nvGraphicFramePr>
        <p:xfrm>
          <a:off x="4800600" y="5334000"/>
          <a:ext cx="37560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34" name="Equation" r:id="rId11" imgW="1917360" imgH="203040" progId="Equation.DSMT4">
                  <p:embed/>
                </p:oleObj>
              </mc:Choice>
              <mc:Fallback>
                <p:oleObj name="Equation" r:id="rId11" imgW="1917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334000"/>
                        <a:ext cx="37560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3754" name="Object 7"/>
          <p:cNvGraphicFramePr>
            <a:graphicFrameLocks noChangeAspect="1"/>
          </p:cNvGraphicFramePr>
          <p:nvPr/>
        </p:nvGraphicFramePr>
        <p:xfrm>
          <a:off x="3422650" y="3810000"/>
          <a:ext cx="61595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35" name="Equation" r:id="rId13" imgW="291960" imgH="177480" progId="Equation.DSMT4">
                  <p:embed/>
                </p:oleObj>
              </mc:Choice>
              <mc:Fallback>
                <p:oleObj name="Equation" r:id="rId13" imgW="291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650" y="3810000"/>
                        <a:ext cx="615950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375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874393"/>
              </p:ext>
            </p:extLst>
          </p:nvPr>
        </p:nvGraphicFramePr>
        <p:xfrm>
          <a:off x="3440113" y="3760788"/>
          <a:ext cx="827087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36" name="Equation" r:id="rId15" imgW="393700" imgH="419100" progId="Equation.3">
                  <p:embed/>
                </p:oleObj>
              </mc:Choice>
              <mc:Fallback>
                <p:oleObj name="Equation" r:id="rId15" imgW="393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113" y="3760788"/>
                        <a:ext cx="827087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3756" name="Object 9"/>
          <p:cNvGraphicFramePr>
            <a:graphicFrameLocks noChangeAspect="1"/>
          </p:cNvGraphicFramePr>
          <p:nvPr/>
        </p:nvGraphicFramePr>
        <p:xfrm>
          <a:off x="2476500" y="4800600"/>
          <a:ext cx="952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37" name="Equation" r:id="rId17" imgW="431640" imgH="177480" progId="Equation.DSMT4">
                  <p:embed/>
                </p:oleObj>
              </mc:Choice>
              <mc:Fallback>
                <p:oleObj name="Equation" r:id="rId17" imgW="431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4800600"/>
                        <a:ext cx="952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3757" name="Object 10"/>
          <p:cNvGraphicFramePr>
            <a:graphicFrameLocks noChangeAspect="1"/>
          </p:cNvGraphicFramePr>
          <p:nvPr/>
        </p:nvGraphicFramePr>
        <p:xfrm>
          <a:off x="4354513" y="3786188"/>
          <a:ext cx="827087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38" name="Equation" r:id="rId19" imgW="393480" imgH="393480" progId="Equation.DSMT4">
                  <p:embed/>
                </p:oleObj>
              </mc:Choice>
              <mc:Fallback>
                <p:oleObj name="Equation" r:id="rId19" imgW="393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513" y="3786188"/>
                        <a:ext cx="827087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3758" name="Object 11"/>
          <p:cNvGraphicFramePr>
            <a:graphicFrameLocks noChangeAspect="1"/>
          </p:cNvGraphicFramePr>
          <p:nvPr/>
        </p:nvGraphicFramePr>
        <p:xfrm>
          <a:off x="4419600" y="3810000"/>
          <a:ext cx="42703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39" name="Equation" r:id="rId21" imgW="203040" imgH="177480" progId="Equation.DSMT4">
                  <p:embed/>
                </p:oleObj>
              </mc:Choice>
              <mc:Fallback>
                <p:oleObj name="Equation" r:id="rId21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10000"/>
                        <a:ext cx="427038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3759" name="Object 12"/>
          <p:cNvGraphicFramePr>
            <a:graphicFrameLocks noChangeAspect="1"/>
          </p:cNvGraphicFramePr>
          <p:nvPr/>
        </p:nvGraphicFramePr>
        <p:xfrm>
          <a:off x="5216525" y="4014788"/>
          <a:ext cx="346075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40" name="Equation" r:id="rId23" imgW="164880" imgH="164880" progId="Equation.DSMT4">
                  <p:embed/>
                </p:oleObj>
              </mc:Choice>
              <mc:Fallback>
                <p:oleObj name="Equation" r:id="rId23" imgW="164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6525" y="4014788"/>
                        <a:ext cx="346075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3760" name="Object 13"/>
          <p:cNvGraphicFramePr>
            <a:graphicFrameLocks noChangeAspect="1"/>
          </p:cNvGraphicFramePr>
          <p:nvPr/>
        </p:nvGraphicFramePr>
        <p:xfrm>
          <a:off x="5486400" y="3786188"/>
          <a:ext cx="719138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41" name="Equation" r:id="rId25" imgW="342720" imgH="393480" progId="Equation.DSMT4">
                  <p:embed/>
                </p:oleObj>
              </mc:Choice>
              <mc:Fallback>
                <p:oleObj name="Equation" r:id="rId25" imgW="342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786188"/>
                        <a:ext cx="719138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3761" name="Object 14"/>
          <p:cNvGraphicFramePr>
            <a:graphicFrameLocks noChangeAspect="1"/>
          </p:cNvGraphicFramePr>
          <p:nvPr/>
        </p:nvGraphicFramePr>
        <p:xfrm>
          <a:off x="6205538" y="4038600"/>
          <a:ext cx="34766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42" name="Equation" r:id="rId27" imgW="164880" imgH="164880" progId="Equation.DSMT4">
                  <p:embed/>
                </p:oleObj>
              </mc:Choice>
              <mc:Fallback>
                <p:oleObj name="Equation" r:id="rId27" imgW="164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5538" y="4038600"/>
                        <a:ext cx="347662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376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328090"/>
              </p:ext>
            </p:extLst>
          </p:nvPr>
        </p:nvGraphicFramePr>
        <p:xfrm>
          <a:off x="6489700" y="4089400"/>
          <a:ext cx="292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43" name="Equation" r:id="rId29" imgW="139700" imgH="165100" progId="Equation.DSMT4">
                  <p:embed/>
                </p:oleObj>
              </mc:Choice>
              <mc:Fallback>
                <p:oleObj name="Equation" r:id="rId29" imgW="139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0" y="4089400"/>
                        <a:ext cx="2921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3763" name="Text Box 35"/>
          <p:cNvSpPr txBox="1">
            <a:spLocks noChangeArrowheads="1"/>
          </p:cNvSpPr>
          <p:nvPr/>
        </p:nvSpPr>
        <p:spPr bwMode="auto">
          <a:xfrm>
            <a:off x="7162800" y="3810000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Scalar quantity </a:t>
            </a:r>
          </a:p>
        </p:txBody>
      </p:sp>
    </p:spTree>
    <p:extLst>
      <p:ext uri="{BB962C8B-B14F-4D97-AF65-F5344CB8AC3E}">
        <p14:creationId xmlns:p14="http://schemas.microsoft.com/office/powerpoint/2010/main" val="3381274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3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3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3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3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13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1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13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13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13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13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13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13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13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13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13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13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1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1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713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1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713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1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1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1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71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713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1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713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71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730" grpId="0" animBg="1"/>
      <p:bldP spid="713731" grpId="0" animBg="1"/>
      <p:bldP spid="713733" grpId="0" build="p" autoUpdateAnimBg="0"/>
      <p:bldP spid="713734" grpId="0" build="p" autoUpdateAnimBg="0"/>
      <p:bldP spid="713735" grpId="0" build="p" autoUpdateAnimBg="0"/>
      <p:bldP spid="713736" grpId="0" build="p" autoUpdateAnimBg="0"/>
      <p:bldP spid="713737" grpId="0" build="p" autoUpdateAnimBg="0"/>
      <p:bldP spid="713738" grpId="0" build="p" autoUpdateAnimBg="0"/>
      <p:bldP spid="713742" grpId="0" build="p" autoUpdateAnimBg="0"/>
      <p:bldP spid="713745" grpId="0" build="p" autoUpdateAnimBg="0"/>
      <p:bldP spid="713746" grpId="0" animBg="1" autoUpdateAnimBg="0"/>
      <p:bldP spid="71376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26,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66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66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44AE9A0-377B-5A4E-BE24-76563A033AB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66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Energy Loss in Automobile</a:t>
            </a:r>
          </a:p>
        </p:txBody>
      </p:sp>
      <p:sp>
        <p:nvSpPr>
          <p:cNvPr id="714755" name="Text Box 3"/>
          <p:cNvSpPr txBox="1">
            <a:spLocks noChangeArrowheads="1"/>
          </p:cNvSpPr>
          <p:nvPr/>
        </p:nvSpPr>
        <p:spPr bwMode="auto">
          <a:xfrm>
            <a:off x="762000" y="809625"/>
            <a:ext cx="7467600" cy="547688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Monotype Corsiva" charset="0"/>
              </a:rPr>
              <a:t>Automobile uses only 13% of its fuel to propel the vehicle.  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714756" name="Text Box 4"/>
          <p:cNvSpPr txBox="1">
            <a:spLocks noChangeArrowheads="1"/>
          </p:cNvSpPr>
          <p:nvPr/>
        </p:nvSpPr>
        <p:spPr bwMode="auto">
          <a:xfrm>
            <a:off x="914400" y="1600200"/>
            <a:ext cx="990600" cy="48577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Why?</a:t>
            </a:r>
            <a:endParaRPr lang="en-US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714757" name="Text Box 5"/>
          <p:cNvSpPr txBox="1">
            <a:spLocks noChangeArrowheads="1"/>
          </p:cNvSpPr>
          <p:nvPr/>
        </p:nvSpPr>
        <p:spPr bwMode="auto">
          <a:xfrm>
            <a:off x="609600" y="3035300"/>
            <a:ext cx="79248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13% used for balancing energy loss related to moving the vehicle, like air resistance and road friction to tire, etc</a:t>
            </a:r>
          </a:p>
        </p:txBody>
      </p:sp>
      <p:sp>
        <p:nvSpPr>
          <p:cNvPr id="714758" name="Text Box 6"/>
          <p:cNvSpPr txBox="1">
            <a:spLocks noChangeArrowheads="1"/>
          </p:cNvSpPr>
          <p:nvPr/>
        </p:nvSpPr>
        <p:spPr bwMode="auto">
          <a:xfrm>
            <a:off x="304800" y="3962400"/>
            <a:ext cx="4648200" cy="425450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Monotype Corsiva" charset="0"/>
              </a:rPr>
              <a:t>Two frictional forces involved in moving vehicles</a:t>
            </a:r>
          </a:p>
        </p:txBody>
      </p:sp>
      <p:graphicFrame>
        <p:nvGraphicFramePr>
          <p:cNvPr id="714759" name="Object 2"/>
          <p:cNvGraphicFramePr>
            <a:graphicFrameLocks noChangeAspect="1"/>
          </p:cNvGraphicFramePr>
          <p:nvPr/>
        </p:nvGraphicFramePr>
        <p:xfrm>
          <a:off x="4953000" y="5351463"/>
          <a:ext cx="488950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98" name="Equation" r:id="rId3" imgW="266400" imgH="164880" progId="Equation.DSMT4">
                  <p:embed/>
                </p:oleObj>
              </mc:Choice>
              <mc:Fallback>
                <p:oleObj name="Equation" r:id="rId3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351463"/>
                        <a:ext cx="488950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4760" name="Object 3"/>
          <p:cNvGraphicFramePr>
            <a:graphicFrameLocks noChangeAspect="1"/>
          </p:cNvGraphicFramePr>
          <p:nvPr/>
        </p:nvGraphicFramePr>
        <p:xfrm>
          <a:off x="5181600" y="3965575"/>
          <a:ext cx="14097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99" name="Equation" r:id="rId5" imgW="888840" imgH="228600" progId="Equation.DSMT4">
                  <p:embed/>
                </p:oleObj>
              </mc:Choice>
              <mc:Fallback>
                <p:oleObj name="Equation" r:id="rId5" imgW="888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965575"/>
                        <a:ext cx="140970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4761" name="Text Box 9"/>
          <p:cNvSpPr txBox="1">
            <a:spLocks noChangeArrowheads="1"/>
          </p:cNvSpPr>
          <p:nvPr/>
        </p:nvSpPr>
        <p:spPr bwMode="auto">
          <a:xfrm>
            <a:off x="1447800" y="4419600"/>
            <a:ext cx="3505200" cy="369332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Monotype Corsiva" charset="0"/>
              </a:rPr>
              <a:t>Coefficient of Rolling Friction; </a:t>
            </a:r>
            <a:r>
              <a:rPr lang="en-US" sz="1800" dirty="0" smtClean="0">
                <a:solidFill>
                  <a:srgbClr val="FF0000"/>
                </a:solidFill>
                <a:latin typeface="Symbol" charset="0"/>
              </a:rPr>
              <a:t>μ</a:t>
            </a:r>
            <a:r>
              <a:rPr lang="en-US" sz="1800" dirty="0" smtClean="0">
                <a:solidFill>
                  <a:srgbClr val="FF0000"/>
                </a:solidFill>
                <a:latin typeface="Monotype Corsiva" charset="0"/>
              </a:rPr>
              <a:t>=</a:t>
            </a:r>
            <a:r>
              <a:rPr lang="en-US" sz="1800" dirty="0">
                <a:solidFill>
                  <a:srgbClr val="FF0000"/>
                </a:solidFill>
                <a:latin typeface="Monotype Corsiva" charset="0"/>
              </a:rPr>
              <a:t>0.016</a:t>
            </a:r>
          </a:p>
        </p:txBody>
      </p:sp>
      <p:sp>
        <p:nvSpPr>
          <p:cNvPr id="714762" name="Text Box 10"/>
          <p:cNvSpPr txBox="1">
            <a:spLocks noChangeArrowheads="1"/>
          </p:cNvSpPr>
          <p:nvPr/>
        </p:nvSpPr>
        <p:spPr bwMode="auto">
          <a:xfrm>
            <a:off x="5257800" y="1555750"/>
            <a:ext cx="3352800" cy="425450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16% in friction in mechanical parts</a:t>
            </a:r>
          </a:p>
        </p:txBody>
      </p:sp>
      <p:sp>
        <p:nvSpPr>
          <p:cNvPr id="714763" name="Text Box 11"/>
          <p:cNvSpPr txBox="1">
            <a:spLocks noChangeArrowheads="1"/>
          </p:cNvSpPr>
          <p:nvPr/>
        </p:nvSpPr>
        <p:spPr bwMode="auto">
          <a:xfrm>
            <a:off x="5257800" y="2089150"/>
            <a:ext cx="3352800" cy="730250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4% in operating other crucial parts such as oil and fuel pumps, etc</a:t>
            </a:r>
          </a:p>
        </p:txBody>
      </p:sp>
      <p:sp>
        <p:nvSpPr>
          <p:cNvPr id="714764" name="Text Box 12"/>
          <p:cNvSpPr txBox="1">
            <a:spLocks noChangeArrowheads="1"/>
          </p:cNvSpPr>
          <p:nvPr/>
        </p:nvSpPr>
        <p:spPr bwMode="auto">
          <a:xfrm>
            <a:off x="381000" y="4862513"/>
            <a:ext cx="990600" cy="395287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rgbClr val="FF0000"/>
                </a:solidFill>
                <a:latin typeface="Monotype Corsiva" charset="0"/>
              </a:rPr>
              <a:t>Air Drag</a:t>
            </a:r>
          </a:p>
        </p:txBody>
      </p:sp>
      <p:graphicFrame>
        <p:nvGraphicFramePr>
          <p:cNvPr id="714765" name="Object 4"/>
          <p:cNvGraphicFramePr>
            <a:graphicFrameLocks noChangeAspect="1"/>
          </p:cNvGraphicFramePr>
          <p:nvPr/>
        </p:nvGraphicFramePr>
        <p:xfrm>
          <a:off x="7543800" y="4806950"/>
          <a:ext cx="4984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00" name="Equation" r:id="rId7" imgW="291960" imgH="228600" progId="Equation.DSMT4">
                  <p:embed/>
                </p:oleObj>
              </mc:Choice>
              <mc:Fallback>
                <p:oleObj name="Equation" r:id="rId7" imgW="291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4806950"/>
                        <a:ext cx="4984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4766" name="Object 5"/>
          <p:cNvGraphicFramePr>
            <a:graphicFrameLocks noChangeAspect="1"/>
          </p:cNvGraphicFramePr>
          <p:nvPr/>
        </p:nvGraphicFramePr>
        <p:xfrm>
          <a:off x="1600200" y="4800600"/>
          <a:ext cx="1404938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01" name="Equation" r:id="rId9" imgW="1028520" imgH="393480" progId="Equation.DSMT4">
                  <p:embed/>
                </p:oleObj>
              </mc:Choice>
              <mc:Fallback>
                <p:oleObj name="Equation" r:id="rId9" imgW="10285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800600"/>
                        <a:ext cx="1404938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4767" name="Text Box 15"/>
          <p:cNvSpPr txBox="1">
            <a:spLocks noChangeArrowheads="1"/>
          </p:cNvSpPr>
          <p:nvPr/>
        </p:nvSpPr>
        <p:spPr bwMode="auto">
          <a:xfrm>
            <a:off x="5715000" y="4838700"/>
            <a:ext cx="1600200" cy="395288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rgbClr val="FF0000"/>
                </a:solidFill>
                <a:latin typeface="Monotype Corsiva" charset="0"/>
              </a:rPr>
              <a:t>Total Resistance</a:t>
            </a:r>
          </a:p>
        </p:txBody>
      </p:sp>
      <p:sp>
        <p:nvSpPr>
          <p:cNvPr id="714768" name="Text Box 16"/>
          <p:cNvSpPr txBox="1">
            <a:spLocks noChangeArrowheads="1"/>
          </p:cNvSpPr>
          <p:nvPr/>
        </p:nvSpPr>
        <p:spPr bwMode="auto">
          <a:xfrm>
            <a:off x="381000" y="5410200"/>
            <a:ext cx="4191000" cy="395288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Monotype Corsiva" charset="0"/>
              </a:rPr>
              <a:t>Total power to keep speed v=26.8m/s=60mi/h</a:t>
            </a:r>
          </a:p>
        </p:txBody>
      </p:sp>
      <p:sp>
        <p:nvSpPr>
          <p:cNvPr id="714769" name="Text Box 17"/>
          <p:cNvSpPr txBox="1">
            <a:spLocks noChangeArrowheads="1"/>
          </p:cNvSpPr>
          <p:nvPr/>
        </p:nvSpPr>
        <p:spPr bwMode="auto">
          <a:xfrm>
            <a:off x="381000" y="5929313"/>
            <a:ext cx="4191000" cy="395287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rgbClr val="FF0000"/>
                </a:solidFill>
                <a:latin typeface="Monotype Corsiva" charset="0"/>
              </a:rPr>
              <a:t>Power to overcome each component of resistance</a:t>
            </a:r>
          </a:p>
        </p:txBody>
      </p:sp>
      <p:graphicFrame>
        <p:nvGraphicFramePr>
          <p:cNvPr id="714770" name="Object 6"/>
          <p:cNvGraphicFramePr>
            <a:graphicFrameLocks noChangeAspect="1"/>
          </p:cNvGraphicFramePr>
          <p:nvPr/>
        </p:nvGraphicFramePr>
        <p:xfrm>
          <a:off x="4975225" y="5705475"/>
          <a:ext cx="5111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02" name="Equation" r:id="rId11" imgW="291960" imgH="228600" progId="Equation.DSMT4">
                  <p:embed/>
                </p:oleObj>
              </mc:Choice>
              <mc:Fallback>
                <p:oleObj name="Equation" r:id="rId11" imgW="291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5225" y="5705475"/>
                        <a:ext cx="51117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4771" name="Object 7"/>
          <p:cNvGraphicFramePr>
            <a:graphicFrameLocks noChangeAspect="1"/>
          </p:cNvGraphicFramePr>
          <p:nvPr/>
        </p:nvGraphicFramePr>
        <p:xfrm>
          <a:off x="4953000" y="6145213"/>
          <a:ext cx="34290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03" name="Equation" r:id="rId13" imgW="2082600" imgH="228600" progId="Equation.3">
                  <p:embed/>
                </p:oleObj>
              </mc:Choice>
              <mc:Fallback>
                <p:oleObj name="Equation" r:id="rId13" imgW="2082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6145213"/>
                        <a:ext cx="3429000" cy="4079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4772" name="Object 8"/>
          <p:cNvGraphicFramePr>
            <a:graphicFrameLocks noChangeAspect="1"/>
          </p:cNvGraphicFramePr>
          <p:nvPr/>
        </p:nvGraphicFramePr>
        <p:xfrm>
          <a:off x="6705600" y="3987800"/>
          <a:ext cx="9461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04" name="Equation" r:id="rId15" imgW="596880" imgH="203040" progId="Equation.DSMT4">
                  <p:embed/>
                </p:oleObj>
              </mc:Choice>
              <mc:Fallback>
                <p:oleObj name="Equation" r:id="rId15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987800"/>
                        <a:ext cx="946150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4773" name="Object 9"/>
          <p:cNvGraphicFramePr>
            <a:graphicFrameLocks noChangeAspect="1"/>
          </p:cNvGraphicFramePr>
          <p:nvPr/>
        </p:nvGraphicFramePr>
        <p:xfrm>
          <a:off x="5105400" y="4389438"/>
          <a:ext cx="220980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05" name="Equation" r:id="rId17" imgW="1193760" imgH="203040" progId="Equation.DSMT4">
                  <p:embed/>
                </p:oleObj>
              </mc:Choice>
              <mc:Fallback>
                <p:oleObj name="Equation" r:id="rId17" imgW="1193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389438"/>
                        <a:ext cx="2209800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4774" name="Object 10"/>
          <p:cNvGraphicFramePr>
            <a:graphicFrameLocks noChangeAspect="1"/>
          </p:cNvGraphicFramePr>
          <p:nvPr/>
        </p:nvGraphicFramePr>
        <p:xfrm>
          <a:off x="5392738" y="5334000"/>
          <a:ext cx="627062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06" name="Equation" r:id="rId19" imgW="342720" imgH="228600" progId="Equation.DSMT4">
                  <p:embed/>
                </p:oleObj>
              </mc:Choice>
              <mc:Fallback>
                <p:oleObj name="Equation" r:id="rId19" imgW="342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738" y="5334000"/>
                        <a:ext cx="627062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4775" name="Object 11"/>
          <p:cNvGraphicFramePr>
            <a:graphicFrameLocks noChangeAspect="1"/>
          </p:cNvGraphicFramePr>
          <p:nvPr/>
        </p:nvGraphicFramePr>
        <p:xfrm>
          <a:off x="6089650" y="5334000"/>
          <a:ext cx="267335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07" name="Equation" r:id="rId21" imgW="1460160" imgH="253800" progId="Equation.DSMT4">
                  <p:embed/>
                </p:oleObj>
              </mc:Choice>
              <mc:Fallback>
                <p:oleObj name="Equation" r:id="rId21" imgW="1460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9650" y="5334000"/>
                        <a:ext cx="2673350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4776" name="Object 12"/>
          <p:cNvGraphicFramePr>
            <a:graphicFrameLocks noChangeAspect="1"/>
          </p:cNvGraphicFramePr>
          <p:nvPr/>
        </p:nvGraphicFramePr>
        <p:xfrm>
          <a:off x="5473700" y="5715000"/>
          <a:ext cx="622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08" name="Equation" r:id="rId23" imgW="355320" imgH="228600" progId="Equation.DSMT4">
                  <p:embed/>
                </p:oleObj>
              </mc:Choice>
              <mc:Fallback>
                <p:oleObj name="Equation" r:id="rId23" imgW="355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5715000"/>
                        <a:ext cx="622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4777" name="Object 13"/>
          <p:cNvGraphicFramePr>
            <a:graphicFrameLocks noChangeAspect="1"/>
          </p:cNvGraphicFramePr>
          <p:nvPr/>
        </p:nvGraphicFramePr>
        <p:xfrm>
          <a:off x="6019800" y="5715000"/>
          <a:ext cx="239553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09" name="Equation" r:id="rId25" imgW="1371600" imgH="253800" progId="Equation.DSMT4">
                  <p:embed/>
                </p:oleObj>
              </mc:Choice>
              <mc:Fallback>
                <p:oleObj name="Equation" r:id="rId25" imgW="1371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715000"/>
                        <a:ext cx="2395538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4778" name="Object 14"/>
          <p:cNvGraphicFramePr>
            <a:graphicFrameLocks noChangeAspect="1"/>
          </p:cNvGraphicFramePr>
          <p:nvPr/>
        </p:nvGraphicFramePr>
        <p:xfrm>
          <a:off x="7581900" y="4008438"/>
          <a:ext cx="140970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10" name="Equation" r:id="rId27" imgW="888840" imgH="203040" progId="Equation.DSMT4">
                  <p:embed/>
                </p:oleObj>
              </mc:Choice>
              <mc:Fallback>
                <p:oleObj name="Equation" r:id="rId27" imgW="8888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1900" y="4008438"/>
                        <a:ext cx="1409700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4779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2286000" y="1524000"/>
            <a:ext cx="2743200" cy="1371600"/>
          </a:xfrm>
          <a:solidFill>
            <a:srgbClr val="FFFFCC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67% in the engine: </a:t>
            </a:r>
          </a:p>
          <a:p>
            <a:pPr marL="609600" indent="-609600">
              <a:lnSpc>
                <a:spcPct val="80000"/>
              </a:lnSpc>
            </a:pPr>
            <a:r>
              <a:rPr lang="en-US" sz="2000">
                <a:solidFill>
                  <a:srgbClr val="A5002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Incomplete burning</a:t>
            </a:r>
          </a:p>
          <a:p>
            <a:pPr marL="609600" indent="-609600">
              <a:lnSpc>
                <a:spcPct val="80000"/>
              </a:lnSpc>
            </a:pPr>
            <a:r>
              <a:rPr lang="en-US" sz="2000">
                <a:solidFill>
                  <a:srgbClr val="A5002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Heat </a:t>
            </a:r>
          </a:p>
          <a:p>
            <a:pPr marL="609600" indent="-609600">
              <a:lnSpc>
                <a:spcPct val="80000"/>
              </a:lnSpc>
            </a:pPr>
            <a:r>
              <a:rPr lang="en-US" sz="2000">
                <a:solidFill>
                  <a:srgbClr val="A5002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Sound</a:t>
            </a:r>
          </a:p>
        </p:txBody>
      </p:sp>
      <p:graphicFrame>
        <p:nvGraphicFramePr>
          <p:cNvPr id="714780" name="Object 15"/>
          <p:cNvGraphicFramePr>
            <a:graphicFrameLocks noChangeAspect="1"/>
          </p:cNvGraphicFramePr>
          <p:nvPr/>
        </p:nvGraphicFramePr>
        <p:xfrm>
          <a:off x="8035925" y="4800600"/>
          <a:ext cx="4984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11" name="Equation" r:id="rId29" imgW="291960" imgH="228600" progId="Equation.DSMT4">
                  <p:embed/>
                </p:oleObj>
              </mc:Choice>
              <mc:Fallback>
                <p:oleObj name="Equation" r:id="rId29" imgW="291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5925" y="4800600"/>
                        <a:ext cx="4984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4781" name="Object 16"/>
          <p:cNvGraphicFramePr>
            <a:graphicFrameLocks noChangeAspect="1"/>
          </p:cNvGraphicFramePr>
          <p:nvPr/>
        </p:nvGraphicFramePr>
        <p:xfrm>
          <a:off x="8459788" y="4800600"/>
          <a:ext cx="3032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12" name="Equation" r:id="rId31" imgW="177480" imgH="228600" progId="Equation.DSMT4">
                  <p:embed/>
                </p:oleObj>
              </mc:Choice>
              <mc:Fallback>
                <p:oleObj name="Equation" r:id="rId31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9788" y="4800600"/>
                        <a:ext cx="30321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4782" name="Object 17"/>
          <p:cNvGraphicFramePr>
            <a:graphicFrameLocks noChangeAspect="1"/>
          </p:cNvGraphicFramePr>
          <p:nvPr/>
        </p:nvGraphicFramePr>
        <p:xfrm>
          <a:off x="3048000" y="4800600"/>
          <a:ext cx="25146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13" name="Equation" r:id="rId33" imgW="1841400" imgH="393480" progId="Equation.DSMT4">
                  <p:embed/>
                </p:oleObj>
              </mc:Choice>
              <mc:Fallback>
                <p:oleObj name="Equation" r:id="rId33" imgW="1841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800600"/>
                        <a:ext cx="2514600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5008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4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4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4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4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147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1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1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1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1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1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1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1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1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1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1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1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1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1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1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1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14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71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71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71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71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71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71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71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71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71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755" grpId="0" animBg="1" autoUpdateAnimBg="0"/>
      <p:bldP spid="714756" grpId="0" animBg="1" autoUpdateAnimBg="0"/>
      <p:bldP spid="714757" grpId="0" animBg="1" autoUpdateAnimBg="0"/>
      <p:bldP spid="714758" grpId="0" animBg="1" autoUpdateAnimBg="0"/>
      <p:bldP spid="714761" grpId="0" animBg="1" autoUpdateAnimBg="0"/>
      <p:bldP spid="714762" grpId="0" animBg="1" autoUpdateAnimBg="0"/>
      <p:bldP spid="714763" grpId="0" animBg="1" autoUpdateAnimBg="0"/>
      <p:bldP spid="714764" grpId="0" animBg="1" autoUpdateAnimBg="0"/>
      <p:bldP spid="714767" grpId="0" animBg="1" autoUpdateAnimBg="0"/>
      <p:bldP spid="714768" grpId="0" animBg="1" autoUpdateAnimBg="0"/>
      <p:bldP spid="714769" grpId="0" animBg="1" autoUpdateAnimBg="0"/>
      <p:bldP spid="714779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26,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14E40AE-0117-A940-918D-34F11EEF6C1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734211" name="Picture 3" descr="tab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565150"/>
            <a:ext cx="7704137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  <a:solidFill>
            <a:schemeClr val="bg1"/>
          </a:solidFill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Human Metabolic Rates</a:t>
            </a:r>
          </a:p>
        </p:txBody>
      </p:sp>
    </p:spTree>
    <p:extLst>
      <p:ext uri="{BB962C8B-B14F-4D97-AF65-F5344CB8AC3E}">
        <p14:creationId xmlns:p14="http://schemas.microsoft.com/office/powerpoint/2010/main" val="1633305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26,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971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97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F874419-8373-B446-B64E-ED68D9FCC62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97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Ex.  The Power to Accelerate a Car</a:t>
            </a:r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A 1.10x10</a:t>
            </a:r>
            <a:r>
              <a:rPr lang="en-US" sz="2400" baseline="30000">
                <a:latin typeface="Arial Narrow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kg car, starting from rest, accelerates for 5.00s.  The magnitude of the acceleration is a=4.60m/s</a:t>
            </a:r>
            <a:r>
              <a:rPr lang="en-US" sz="2400" baseline="3000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.  Determine the average power generated by the net force that accelerates the vehicle. </a:t>
            </a:r>
          </a:p>
        </p:txBody>
      </p:sp>
      <p:sp>
        <p:nvSpPr>
          <p:cNvPr id="754692" name="Text Box 4"/>
          <p:cNvSpPr txBox="1">
            <a:spLocks noChangeArrowheads="1"/>
          </p:cNvSpPr>
          <p:nvPr/>
        </p:nvSpPr>
        <p:spPr bwMode="auto">
          <a:xfrm>
            <a:off x="381000" y="1965325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force that accelerates the car? </a:t>
            </a:r>
          </a:p>
        </p:txBody>
      </p:sp>
      <p:graphicFrame>
        <p:nvGraphicFramePr>
          <p:cNvPr id="754693" name="Object 2"/>
          <p:cNvGraphicFramePr>
            <a:graphicFrameLocks noChangeAspect="1"/>
          </p:cNvGraphicFramePr>
          <p:nvPr/>
        </p:nvGraphicFramePr>
        <p:xfrm>
          <a:off x="2895600" y="2168525"/>
          <a:ext cx="5778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44" name="Equation" r:id="rId3" imgW="279360" imgH="164880" progId="Equation.DSMT4">
                  <p:embed/>
                </p:oleObj>
              </mc:Choice>
              <mc:Fallback>
                <p:oleObj name="Equation" r:id="rId3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168525"/>
                        <a:ext cx="57785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4695" name="Object 3"/>
          <p:cNvGraphicFramePr>
            <a:graphicFrameLocks noChangeAspect="1"/>
          </p:cNvGraphicFramePr>
          <p:nvPr/>
        </p:nvGraphicFramePr>
        <p:xfrm>
          <a:off x="2590800" y="3594100"/>
          <a:ext cx="6381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45" name="Equation" r:id="rId5" imgW="304560" imgH="241200" progId="Equation.DSMT4">
                  <p:embed/>
                </p:oleObj>
              </mc:Choice>
              <mc:Fallback>
                <p:oleObj name="Equation" r:id="rId5" imgW="304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594100"/>
                        <a:ext cx="63817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4696" name="Object 4"/>
          <p:cNvGraphicFramePr>
            <a:graphicFrameLocks noChangeAspect="1"/>
          </p:cNvGraphicFramePr>
          <p:nvPr/>
        </p:nvGraphicFramePr>
        <p:xfrm>
          <a:off x="2895600" y="2919413"/>
          <a:ext cx="531813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46" name="Equation" r:id="rId7" imgW="253800" imgH="164880" progId="Equation.DSMT4">
                  <p:embed/>
                </p:oleObj>
              </mc:Choice>
              <mc:Fallback>
                <p:oleObj name="Equation" r:id="rId7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919413"/>
                        <a:ext cx="531813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4697" name="Object 5"/>
          <p:cNvGraphicFramePr>
            <a:graphicFrameLocks noChangeAspect="1"/>
          </p:cNvGraphicFramePr>
          <p:nvPr/>
        </p:nvGraphicFramePr>
        <p:xfrm>
          <a:off x="1600200" y="5181600"/>
          <a:ext cx="73342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47" name="Equation" r:id="rId9" imgW="279360" imgH="190440" progId="Equation.DSMT4">
                  <p:embed/>
                </p:oleObj>
              </mc:Choice>
              <mc:Fallback>
                <p:oleObj name="Equation" r:id="rId9" imgW="2793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181600"/>
                        <a:ext cx="73342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4698" name="Object 6"/>
          <p:cNvGraphicFramePr>
            <a:graphicFrameLocks noChangeAspect="1"/>
          </p:cNvGraphicFramePr>
          <p:nvPr/>
        </p:nvGraphicFramePr>
        <p:xfrm>
          <a:off x="3505200" y="2209800"/>
          <a:ext cx="735013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48" name="Equation" r:id="rId11" imgW="355320" imgH="139680" progId="Equation.DSMT4">
                  <p:embed/>
                </p:oleObj>
              </mc:Choice>
              <mc:Fallback>
                <p:oleObj name="Equation" r:id="rId11" imgW="3553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209800"/>
                        <a:ext cx="735013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4699" name="Object 7"/>
          <p:cNvGraphicFramePr>
            <a:graphicFrameLocks noChangeAspect="1"/>
          </p:cNvGraphicFramePr>
          <p:nvPr/>
        </p:nvGraphicFramePr>
        <p:xfrm>
          <a:off x="4191000" y="2057400"/>
          <a:ext cx="4335463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49" name="Equation" r:id="rId13" imgW="2095200" imgH="279360" progId="Equation.DSMT4">
                  <p:embed/>
                </p:oleObj>
              </mc:Choice>
              <mc:Fallback>
                <p:oleObj name="Equation" r:id="rId13" imgW="20952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057400"/>
                        <a:ext cx="4335463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4700" name="Text Box 12"/>
          <p:cNvSpPr txBox="1">
            <a:spLocks noChangeArrowheads="1"/>
          </p:cNvSpPr>
          <p:nvPr/>
        </p:nvSpPr>
        <p:spPr bwMode="auto">
          <a:xfrm>
            <a:off x="304800" y="2727325"/>
            <a:ext cx="2286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Since the acceleration is constant, we obtain</a:t>
            </a:r>
          </a:p>
        </p:txBody>
      </p:sp>
      <p:graphicFrame>
        <p:nvGraphicFramePr>
          <p:cNvPr id="754701" name="Object 8"/>
          <p:cNvGraphicFramePr>
            <a:graphicFrameLocks noChangeAspect="1"/>
          </p:cNvGraphicFramePr>
          <p:nvPr/>
        </p:nvGraphicFramePr>
        <p:xfrm>
          <a:off x="3397250" y="2667000"/>
          <a:ext cx="125095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50" name="Equation" r:id="rId15" imgW="596880" imgH="419040" progId="Equation.DSMT4">
                  <p:embed/>
                </p:oleObj>
              </mc:Choice>
              <mc:Fallback>
                <p:oleObj name="Equation" r:id="rId15" imgW="596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0" y="2667000"/>
                        <a:ext cx="125095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4702" name="Object 9"/>
          <p:cNvGraphicFramePr>
            <a:graphicFrameLocks noChangeAspect="1"/>
          </p:cNvGraphicFramePr>
          <p:nvPr/>
        </p:nvGraphicFramePr>
        <p:xfrm>
          <a:off x="4648200" y="2667000"/>
          <a:ext cx="1198563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51" name="Equation" r:id="rId17" imgW="571320" imgH="419040" progId="Equation.DSMT4">
                  <p:embed/>
                </p:oleObj>
              </mc:Choice>
              <mc:Fallback>
                <p:oleObj name="Equation" r:id="rId17" imgW="571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667000"/>
                        <a:ext cx="1198563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4703" name="Object 10"/>
          <p:cNvGraphicFramePr>
            <a:graphicFrameLocks noChangeAspect="1"/>
          </p:cNvGraphicFramePr>
          <p:nvPr/>
        </p:nvGraphicFramePr>
        <p:xfrm>
          <a:off x="5827713" y="2667000"/>
          <a:ext cx="452437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52" name="Equation" r:id="rId19" imgW="215640" imgH="419040" progId="Equation.DSMT4">
                  <p:embed/>
                </p:oleObj>
              </mc:Choice>
              <mc:Fallback>
                <p:oleObj name="Equation" r:id="rId19" imgW="2156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713" y="2667000"/>
                        <a:ext cx="452437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4704" name="Object 11"/>
          <p:cNvGraphicFramePr>
            <a:graphicFrameLocks noChangeAspect="1"/>
          </p:cNvGraphicFramePr>
          <p:nvPr/>
        </p:nvGraphicFramePr>
        <p:xfrm>
          <a:off x="3429000" y="4267200"/>
          <a:ext cx="207645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53" name="Equation" r:id="rId21" imgW="990360" imgH="393480" progId="Equation.DSMT4">
                  <p:embed/>
                </p:oleObj>
              </mc:Choice>
              <mc:Fallback>
                <p:oleObj name="Equation" r:id="rId21" imgW="990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267200"/>
                        <a:ext cx="207645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4705" name="Text Box 17"/>
          <p:cNvSpPr txBox="1">
            <a:spLocks noChangeArrowheads="1"/>
          </p:cNvSpPr>
          <p:nvPr/>
        </p:nvSpPr>
        <p:spPr bwMode="auto">
          <a:xfrm>
            <a:off x="304800" y="3489325"/>
            <a:ext cx="2133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From the kinematic formula</a:t>
            </a:r>
          </a:p>
        </p:txBody>
      </p:sp>
      <p:graphicFrame>
        <p:nvGraphicFramePr>
          <p:cNvPr id="754706" name="Object 12"/>
          <p:cNvGraphicFramePr>
            <a:graphicFrameLocks noChangeAspect="1"/>
          </p:cNvGraphicFramePr>
          <p:nvPr/>
        </p:nvGraphicFramePr>
        <p:xfrm>
          <a:off x="3276600" y="3582988"/>
          <a:ext cx="11715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54" name="Equation" r:id="rId23" imgW="558720" imgH="228600" progId="Equation.DSMT4">
                  <p:embed/>
                </p:oleObj>
              </mc:Choice>
              <mc:Fallback>
                <p:oleObj name="Equation" r:id="rId23" imgW="558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582988"/>
                        <a:ext cx="117157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4707" name="Object 13"/>
          <p:cNvGraphicFramePr>
            <a:graphicFrameLocks noChangeAspect="1"/>
          </p:cNvGraphicFramePr>
          <p:nvPr/>
        </p:nvGraphicFramePr>
        <p:xfrm>
          <a:off x="4419600" y="3557588"/>
          <a:ext cx="338296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55" name="Equation" r:id="rId25" imgW="1612800" imgH="279360" progId="Equation.DSMT4">
                  <p:embed/>
                </p:oleObj>
              </mc:Choice>
              <mc:Fallback>
                <p:oleObj name="Equation" r:id="rId25" imgW="16128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557588"/>
                        <a:ext cx="3382963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4708" name="Object 14"/>
          <p:cNvGraphicFramePr>
            <a:graphicFrameLocks noChangeAspect="1"/>
          </p:cNvGraphicFramePr>
          <p:nvPr/>
        </p:nvGraphicFramePr>
        <p:xfrm>
          <a:off x="7793038" y="3608388"/>
          <a:ext cx="1198562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56" name="Equation" r:id="rId27" imgW="571320" imgH="215640" progId="Equation.DSMT4">
                  <p:embed/>
                </p:oleObj>
              </mc:Choice>
              <mc:Fallback>
                <p:oleObj name="Equation" r:id="rId27" imgW="5713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3038" y="3608388"/>
                        <a:ext cx="1198562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4709" name="Object 15"/>
          <p:cNvGraphicFramePr>
            <a:graphicFrameLocks noChangeAspect="1"/>
          </p:cNvGraphicFramePr>
          <p:nvPr/>
        </p:nvGraphicFramePr>
        <p:xfrm>
          <a:off x="2660650" y="4191000"/>
          <a:ext cx="69215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57" name="Equation" r:id="rId29" imgW="330120" imgH="419040" progId="Equation.DSMT4">
                  <p:embed/>
                </p:oleObj>
              </mc:Choice>
              <mc:Fallback>
                <p:oleObj name="Equation" r:id="rId29" imgW="3301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650" y="4191000"/>
                        <a:ext cx="69215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4710" name="Text Box 22"/>
          <p:cNvSpPr txBox="1">
            <a:spLocks noChangeArrowheads="1"/>
          </p:cNvSpPr>
          <p:nvPr/>
        </p:nvSpPr>
        <p:spPr bwMode="auto">
          <a:xfrm>
            <a:off x="304800" y="4175125"/>
            <a:ext cx="1905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Thus, the average speed is </a:t>
            </a:r>
          </a:p>
        </p:txBody>
      </p:sp>
      <p:sp>
        <p:nvSpPr>
          <p:cNvPr id="754711" name="Text Box 23"/>
          <p:cNvSpPr txBox="1">
            <a:spLocks noChangeArrowheads="1"/>
          </p:cNvSpPr>
          <p:nvPr/>
        </p:nvSpPr>
        <p:spPr bwMode="auto">
          <a:xfrm>
            <a:off x="381000" y="5013325"/>
            <a:ext cx="1143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And, the average power is </a:t>
            </a:r>
          </a:p>
        </p:txBody>
      </p:sp>
      <p:graphicFrame>
        <p:nvGraphicFramePr>
          <p:cNvPr id="75471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136265"/>
              </p:ext>
            </p:extLst>
          </p:nvPr>
        </p:nvGraphicFramePr>
        <p:xfrm>
          <a:off x="2362200" y="5272088"/>
          <a:ext cx="9318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58" name="Equation" r:id="rId31" imgW="355600" imgH="165100" progId="Equation.3">
                  <p:embed/>
                </p:oleObj>
              </mc:Choice>
              <mc:Fallback>
                <p:oleObj name="Equation" r:id="rId31" imgW="3556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272088"/>
                        <a:ext cx="931863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4713" name="Object 17"/>
          <p:cNvGraphicFramePr>
            <a:graphicFrameLocks noChangeAspect="1"/>
          </p:cNvGraphicFramePr>
          <p:nvPr/>
        </p:nvGraphicFramePr>
        <p:xfrm>
          <a:off x="3276600" y="5173663"/>
          <a:ext cx="52578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59" name="Equation" r:id="rId33" imgW="2158920" imgH="253800" progId="Equation.DSMT4">
                  <p:embed/>
                </p:oleObj>
              </mc:Choice>
              <mc:Fallback>
                <p:oleObj name="Equation" r:id="rId33" imgW="2158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173663"/>
                        <a:ext cx="52578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4714" name="Object 18"/>
          <p:cNvGraphicFramePr>
            <a:graphicFrameLocks noChangeAspect="1"/>
          </p:cNvGraphicFramePr>
          <p:nvPr/>
        </p:nvGraphicFramePr>
        <p:xfrm>
          <a:off x="3048000" y="5743575"/>
          <a:ext cx="15240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60" name="Equation" r:id="rId35" imgW="583920" imgH="203040" progId="Equation.DSMT4">
                  <p:embed/>
                </p:oleObj>
              </mc:Choice>
              <mc:Fallback>
                <p:oleObj name="Equation" r:id="rId35" imgW="583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743575"/>
                        <a:ext cx="15240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4502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5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54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5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5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54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54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5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5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5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54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54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5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54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54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5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54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54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54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4691" grpId="0" build="p"/>
      <p:bldP spid="754692" grpId="0" build="p" autoUpdateAnimBg="0"/>
      <p:bldP spid="754700" grpId="0" build="p" autoUpdateAnimBg="0"/>
      <p:bldP spid="754705" grpId="0" build="p" autoUpdateAnimBg="0"/>
      <p:bldP spid="754710" grpId="0" build="p" autoUpdateAnimBg="0"/>
      <p:bldP spid="75471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8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Special Project #4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Content Placeholder 9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</p:spPr>
        <p:txBody>
          <a:bodyPr/>
          <a:lstStyle/>
          <a:p>
            <a:pPr marL="514350" indent="-514350">
              <a:buFont typeface="Arial Narrow" charset="0"/>
              <a:buAutoNum type="arabicPeriod"/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A ball of mass </a:t>
            </a:r>
            <a:r>
              <a:rPr lang="en-US" sz="2800" dirty="0">
                <a:latin typeface="Monotype Corsiva" charset="0"/>
                <a:ea typeface="ＭＳ Ｐゴシック" charset="0"/>
                <a:cs typeface="ＭＳ Ｐゴシック" charset="0"/>
              </a:rPr>
              <a:t>M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at rest is dropped from the height </a:t>
            </a:r>
            <a:r>
              <a:rPr lang="en-US" sz="2800" dirty="0">
                <a:latin typeface="Monotype Corsiva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above the ground onto a spring on the ground, whose spring constant is </a:t>
            </a:r>
            <a:r>
              <a:rPr lang="en-US" sz="2800" dirty="0">
                <a:latin typeface="Monotype Corsiva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.  Neglecting air resistance and assuming that the spring is in its equilibrium, express, in terms of the quantities given in this problem and the gravitational acceleration </a:t>
            </a:r>
            <a:r>
              <a:rPr lang="en-US" sz="2800" dirty="0">
                <a:latin typeface="Monotype Corsiva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, the distance </a:t>
            </a:r>
            <a:r>
              <a:rPr lang="en-US" sz="2800" dirty="0">
                <a:latin typeface="Monotype Corsiva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of which the spring is pressed down when the ball completely loses its energy.  (10 points)</a:t>
            </a:r>
          </a:p>
          <a:p>
            <a:pPr marL="514350" indent="-514350">
              <a:buFont typeface="Arial Narrow" charset="0"/>
              <a:buAutoNum type="arabicPeriod"/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Find the </a:t>
            </a:r>
            <a:r>
              <a:rPr lang="en-US" sz="2800" dirty="0">
                <a:latin typeface="Monotype Corsiva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above if the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ball’s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initial speed is </a:t>
            </a:r>
            <a:r>
              <a:rPr lang="en-US" sz="2800" dirty="0">
                <a:latin typeface="Monotype Corsiva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800" baseline="-25000" dirty="0">
                <a:latin typeface="Monotype Corsiva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. (10 points)</a:t>
            </a:r>
          </a:p>
          <a:p>
            <a:pPr marL="514350" indent="-514350">
              <a:buFont typeface="Arial Narrow" charset="0"/>
              <a:buAutoNum type="arabicPeriod"/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Due for the project is this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Monday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June 30</a:t>
            </a: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514350" indent="-514350">
              <a:buFont typeface="Arial Narrow" charset="0"/>
              <a:buAutoNum type="arabicPeriod"/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You must show the detail of your OWN work in order to obtain any credit.</a:t>
            </a:r>
          </a:p>
          <a:p>
            <a:pPr marL="514350" indent="-514350">
              <a:buFont typeface="Arial Narrow" charset="0"/>
              <a:buAutoNum type="arabicPeriod"/>
            </a:pPr>
            <a:endParaRPr lang="en-US" sz="2800" dirty="0">
              <a:solidFill>
                <a:srgbClr val="800000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26,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6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94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3EF9CFC-00EE-0341-8712-614C7D33859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930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26,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37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37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60179B3-C827-8D48-B223-E7711CE0324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38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Potential Energy</a:t>
            </a:r>
          </a:p>
        </p:txBody>
      </p:sp>
      <p:sp>
        <p:nvSpPr>
          <p:cNvPr id="599043" name="Text Box 3"/>
          <p:cNvSpPr txBox="1">
            <a:spLocks noChangeArrowheads="1"/>
          </p:cNvSpPr>
          <p:nvPr/>
        </p:nvSpPr>
        <p:spPr bwMode="auto">
          <a:xfrm>
            <a:off x="609600" y="838200"/>
            <a:ext cx="83058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Energy associated with a system of objects </a:t>
            </a:r>
            <a:r>
              <a:rPr lang="en-US" dirty="0">
                <a:solidFill>
                  <a:schemeClr val="accent2"/>
                </a:solidFill>
                <a:latin typeface="Monotype Corsiva" charset="0"/>
                <a:sym typeface="Wingdings" charset="0"/>
              </a:rPr>
              <a:t> Stored energy which has the potential or the possibility to work or to convert to kinetic energy</a:t>
            </a:r>
            <a:endParaRPr lang="en-US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599044" name="Text Box 4"/>
          <p:cNvSpPr txBox="1">
            <a:spLocks noChangeArrowheads="1"/>
          </p:cNvSpPr>
          <p:nvPr/>
        </p:nvSpPr>
        <p:spPr bwMode="auto">
          <a:xfrm>
            <a:off x="914400" y="1952625"/>
            <a:ext cx="2743200" cy="48577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What does this mean?</a:t>
            </a:r>
            <a:endParaRPr lang="en-US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599045" name="Text Box 5"/>
          <p:cNvSpPr txBox="1">
            <a:spLocks noChangeArrowheads="1"/>
          </p:cNvSpPr>
          <p:nvPr/>
        </p:nvSpPr>
        <p:spPr bwMode="auto">
          <a:xfrm>
            <a:off x="3962400" y="1752600"/>
            <a:ext cx="4495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In order to describe potential energy, </a:t>
            </a:r>
            <a:r>
              <a:rPr lang="en-US" dirty="0">
                <a:solidFill>
                  <a:srgbClr val="003300"/>
                </a:solidFill>
                <a:latin typeface="Monotype Corsiva" charset="0"/>
              </a:rPr>
              <a:t>U,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 a system must be defined.</a:t>
            </a:r>
          </a:p>
        </p:txBody>
      </p:sp>
      <p:sp>
        <p:nvSpPr>
          <p:cNvPr id="599046" name="Text Box 6"/>
          <p:cNvSpPr txBox="1">
            <a:spLocks noChangeArrowheads="1"/>
          </p:cNvSpPr>
          <p:nvPr/>
        </p:nvSpPr>
        <p:spPr bwMode="auto">
          <a:xfrm>
            <a:off x="457200" y="3810000"/>
            <a:ext cx="5334000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What are </a:t>
            </a:r>
            <a:r>
              <a:rPr lang="en-US" dirty="0" smtClean="0">
                <a:solidFill>
                  <a:srgbClr val="FF0000"/>
                </a:solidFill>
                <a:latin typeface="Monotype Corsiva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forms of energies in the universe?</a:t>
            </a:r>
            <a:endParaRPr lang="en-US" dirty="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599047" name="Text Box 7"/>
          <p:cNvSpPr txBox="1">
            <a:spLocks noChangeArrowheads="1"/>
          </p:cNvSpPr>
          <p:nvPr/>
        </p:nvSpPr>
        <p:spPr bwMode="auto">
          <a:xfrm>
            <a:off x="457200" y="2590800"/>
            <a:ext cx="5562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The concept of potential energy can only be used under the special class of forces called the conservative force which results in the principle of </a:t>
            </a:r>
            <a:r>
              <a:rPr lang="en-US" sz="2000" b="1" u="sng">
                <a:solidFill>
                  <a:srgbClr val="003300"/>
                </a:solidFill>
                <a:latin typeface="Monotype Corsiva" charset="0"/>
              </a:rPr>
              <a:t>conservation of mechanical energy</a:t>
            </a:r>
            <a:r>
              <a:rPr lang="en-US" b="1" u="sng">
                <a:solidFill>
                  <a:srgbClr val="003300"/>
                </a:solidFill>
                <a:latin typeface="Monotype Corsiva" charset="0"/>
              </a:rPr>
              <a:t>.</a:t>
            </a:r>
          </a:p>
        </p:txBody>
      </p:sp>
      <p:sp>
        <p:nvSpPr>
          <p:cNvPr id="599048" name="Text Box 8"/>
          <p:cNvSpPr txBox="1">
            <a:spLocks noChangeArrowheads="1"/>
          </p:cNvSpPr>
          <p:nvPr/>
        </p:nvSpPr>
        <p:spPr bwMode="auto">
          <a:xfrm>
            <a:off x="914400" y="43434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Monotype Corsiva" charset="0"/>
              </a:rPr>
              <a:t>Mechanical Energy</a:t>
            </a:r>
          </a:p>
        </p:txBody>
      </p:sp>
      <p:sp>
        <p:nvSpPr>
          <p:cNvPr id="599049" name="Text Box 9"/>
          <p:cNvSpPr txBox="1">
            <a:spLocks noChangeArrowheads="1"/>
          </p:cNvSpPr>
          <p:nvPr/>
        </p:nvSpPr>
        <p:spPr bwMode="auto">
          <a:xfrm>
            <a:off x="6172200" y="43434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Monotype Corsiva" charset="0"/>
              </a:rPr>
              <a:t>Biological Energy</a:t>
            </a:r>
          </a:p>
        </p:txBody>
      </p:sp>
      <p:sp>
        <p:nvSpPr>
          <p:cNvPr id="599050" name="Text Box 10"/>
          <p:cNvSpPr txBox="1">
            <a:spLocks noChangeArrowheads="1"/>
          </p:cNvSpPr>
          <p:nvPr/>
        </p:nvSpPr>
        <p:spPr bwMode="auto">
          <a:xfrm>
            <a:off x="457200" y="487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Monotype Corsiva" charset="0"/>
              </a:rPr>
              <a:t>Electromagnetic Energy</a:t>
            </a:r>
          </a:p>
        </p:txBody>
      </p:sp>
      <p:sp>
        <p:nvSpPr>
          <p:cNvPr id="599051" name="Text Box 11"/>
          <p:cNvSpPr txBox="1">
            <a:spLocks noChangeArrowheads="1"/>
          </p:cNvSpPr>
          <p:nvPr/>
        </p:nvSpPr>
        <p:spPr bwMode="auto">
          <a:xfrm>
            <a:off x="3581400" y="48768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Monotype Corsiva" charset="0"/>
              </a:rPr>
              <a:t>Nuclear Energy</a:t>
            </a:r>
          </a:p>
        </p:txBody>
      </p:sp>
      <p:sp>
        <p:nvSpPr>
          <p:cNvPr id="599052" name="Text Box 12"/>
          <p:cNvSpPr txBox="1">
            <a:spLocks noChangeArrowheads="1"/>
          </p:cNvSpPr>
          <p:nvPr/>
        </p:nvSpPr>
        <p:spPr bwMode="auto">
          <a:xfrm>
            <a:off x="3543300" y="43434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Monotype Corsiva" charset="0"/>
              </a:rPr>
              <a:t>Chemical Energy</a:t>
            </a:r>
          </a:p>
        </p:txBody>
      </p:sp>
      <p:graphicFrame>
        <p:nvGraphicFramePr>
          <p:cNvPr id="599053" name="Object 2"/>
          <p:cNvGraphicFramePr>
            <a:graphicFrameLocks noChangeAspect="1"/>
          </p:cNvGraphicFramePr>
          <p:nvPr/>
        </p:nvGraphicFramePr>
        <p:xfrm>
          <a:off x="6172200" y="2906713"/>
          <a:ext cx="53498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83" name="Equation" r:id="rId3" imgW="368280" imgH="228600" progId="Equation.DSMT4">
                  <p:embed/>
                </p:oleObj>
              </mc:Choice>
              <mc:Fallback>
                <p:oleObj name="Equation" r:id="rId3" imgW="368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906713"/>
                        <a:ext cx="534988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9054" name="Text Box 14"/>
          <p:cNvSpPr txBox="1">
            <a:spLocks noChangeArrowheads="1"/>
          </p:cNvSpPr>
          <p:nvPr/>
        </p:nvSpPr>
        <p:spPr bwMode="auto">
          <a:xfrm>
            <a:off x="457200" y="5410200"/>
            <a:ext cx="8229600" cy="4254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These different types of energies are stored in the universe in many different forms!!!</a:t>
            </a:r>
          </a:p>
        </p:txBody>
      </p:sp>
      <p:sp>
        <p:nvSpPr>
          <p:cNvPr id="599055" name="Text Box 15"/>
          <p:cNvSpPr txBox="1">
            <a:spLocks noChangeArrowheads="1"/>
          </p:cNvSpPr>
          <p:nvPr/>
        </p:nvSpPr>
        <p:spPr bwMode="auto">
          <a:xfrm>
            <a:off x="609600" y="5899150"/>
            <a:ext cx="76200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If one takes into account ALL forms of energy, the total energy in the entire universe is conserved.  It just transforms from one form to another.</a:t>
            </a:r>
          </a:p>
        </p:txBody>
      </p:sp>
      <p:graphicFrame>
        <p:nvGraphicFramePr>
          <p:cNvPr id="599056" name="Object 3"/>
          <p:cNvGraphicFramePr>
            <a:graphicFrameLocks noChangeAspect="1"/>
          </p:cNvGraphicFramePr>
          <p:nvPr/>
        </p:nvGraphicFramePr>
        <p:xfrm>
          <a:off x="6726238" y="2895600"/>
          <a:ext cx="1122362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84" name="Equation" r:id="rId5" imgW="774360" imgH="228600" progId="Equation.DSMT4">
                  <p:embed/>
                </p:oleObj>
              </mc:Choice>
              <mc:Fallback>
                <p:oleObj name="Equation" r:id="rId5" imgW="774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238" y="2895600"/>
                        <a:ext cx="1122362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9057" name="Object 4"/>
          <p:cNvGraphicFramePr>
            <a:graphicFrameLocks noChangeAspect="1"/>
          </p:cNvGraphicFramePr>
          <p:nvPr/>
        </p:nvGraphicFramePr>
        <p:xfrm>
          <a:off x="7789863" y="2895600"/>
          <a:ext cx="10493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85" name="Equation" r:id="rId7" imgW="723600" imgH="241200" progId="Equation.DSMT4">
                  <p:embed/>
                </p:oleObj>
              </mc:Choice>
              <mc:Fallback>
                <p:oleObj name="Equation" r:id="rId7" imgW="723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863" y="2895600"/>
                        <a:ext cx="104933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248400" y="48768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Monotype Corsiva" charset="0"/>
              </a:rPr>
              <a:t>Thermal Energy</a:t>
            </a:r>
          </a:p>
        </p:txBody>
      </p:sp>
    </p:spTree>
    <p:extLst>
      <p:ext uri="{BB962C8B-B14F-4D97-AF65-F5344CB8AC3E}">
        <p14:creationId xmlns:p14="http://schemas.microsoft.com/office/powerpoint/2010/main" val="1357490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9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9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9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9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9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99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99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99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99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99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99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99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99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99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3" grpId="0" animBg="1" autoUpdateAnimBg="0"/>
      <p:bldP spid="599044" grpId="0" animBg="1" autoUpdateAnimBg="0"/>
      <p:bldP spid="599045" grpId="0"/>
      <p:bldP spid="599046" grpId="0" animBg="1" autoUpdateAnimBg="0"/>
      <p:bldP spid="599047" grpId="0"/>
      <p:bldP spid="599048" grpId="0"/>
      <p:bldP spid="599049" grpId="0"/>
      <p:bldP spid="599050" grpId="0"/>
      <p:bldP spid="599051" grpId="0"/>
      <p:bldP spid="599052" grpId="0"/>
      <p:bldP spid="599054" grpId="0" animBg="1" autoUpdateAnimBg="0"/>
      <p:bldP spid="599055" grpId="0" animBg="1" autoUpdateAnimBg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26,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48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48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717C4E9-6D91-5D4E-A435-5815A1B53EA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483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Gravitational Potential Energy</a:t>
            </a:r>
          </a:p>
        </p:txBody>
      </p:sp>
      <p:sp>
        <p:nvSpPr>
          <p:cNvPr id="600067" name="Text Box 3"/>
          <p:cNvSpPr txBox="1">
            <a:spLocks noChangeArrowheads="1"/>
          </p:cNvSpPr>
          <p:nvPr/>
        </p:nvSpPr>
        <p:spPr bwMode="auto">
          <a:xfrm>
            <a:off x="2057400" y="1905000"/>
            <a:ext cx="6858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When an object is falling, the gravitational force, </a:t>
            </a:r>
            <a:r>
              <a:rPr lang="en-US" sz="2000" dirty="0" smtClean="0">
                <a:solidFill>
                  <a:srgbClr val="FF0000"/>
                </a:solidFill>
                <a:latin typeface="Monotype Corsiva" charset="0"/>
              </a:rPr>
              <a:t>m</a:t>
            </a:r>
            <a:r>
              <a:rPr lang="en-US" sz="2000" b="1" dirty="0" smtClean="0">
                <a:solidFill>
                  <a:srgbClr val="FF0000"/>
                </a:solidFill>
                <a:latin typeface="Monotype Corsiva" charset="0"/>
              </a:rPr>
              <a:t>g</a:t>
            </a: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, performs the work on the object, increasing the </a:t>
            </a:r>
            <a:r>
              <a:rPr lang="en-US" sz="2000" dirty="0" smtClean="0">
                <a:solidFill>
                  <a:srgbClr val="FF0000"/>
                </a:solidFill>
                <a:latin typeface="Monotype Corsiva" charset="0"/>
              </a:rPr>
              <a:t>object’s </a:t>
            </a: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kinetic energy.  So the potential energy of an object at a height y</a:t>
            </a:r>
            <a:r>
              <a:rPr lang="en-US" sz="2000" dirty="0" smtClean="0">
                <a:solidFill>
                  <a:srgbClr val="FF0000"/>
                </a:solidFill>
                <a:latin typeface="Monotype Corsiva" charset="0"/>
              </a:rPr>
              <a:t>, </a:t>
            </a:r>
            <a:r>
              <a:rPr lang="en-US" sz="2000" b="1" u="sng" dirty="0" smtClean="0">
                <a:solidFill>
                  <a:srgbClr val="FF0000"/>
                </a:solidFill>
                <a:latin typeface="Monotype Corsiva" charset="0"/>
              </a:rPr>
              <a:t>the </a:t>
            </a:r>
            <a:r>
              <a:rPr lang="en-US" sz="2000" b="1" u="sng" dirty="0">
                <a:solidFill>
                  <a:srgbClr val="FF0000"/>
                </a:solidFill>
                <a:latin typeface="Monotype Corsiva" charset="0"/>
              </a:rPr>
              <a:t>potential to do work</a:t>
            </a: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, is expressed as</a:t>
            </a:r>
          </a:p>
        </p:txBody>
      </p:sp>
      <p:sp>
        <p:nvSpPr>
          <p:cNvPr id="600068" name="Text Box 4"/>
          <p:cNvSpPr txBox="1">
            <a:spLocks noChangeArrowheads="1"/>
          </p:cNvSpPr>
          <p:nvPr/>
        </p:nvSpPr>
        <p:spPr bwMode="auto">
          <a:xfrm>
            <a:off x="457200" y="914400"/>
            <a:ext cx="83058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This potential energy is given to an object by the gravitational field in the system of Earth by virtue of the 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object’s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height from an arbitrary zero level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3505200"/>
            <a:ext cx="1143000" cy="1981200"/>
            <a:chOff x="1510" y="3360"/>
            <a:chExt cx="720" cy="1248"/>
          </a:xfrm>
        </p:grpSpPr>
        <p:sp>
          <p:nvSpPr>
            <p:cNvPr id="34851" name="AutoShape 6"/>
            <p:cNvSpPr>
              <a:spLocks noChangeArrowheads="1"/>
            </p:cNvSpPr>
            <p:nvPr/>
          </p:nvSpPr>
          <p:spPr bwMode="auto">
            <a:xfrm>
              <a:off x="1798" y="3360"/>
              <a:ext cx="432" cy="288"/>
            </a:xfrm>
            <a:prstGeom prst="cube">
              <a:avLst>
                <a:gd name="adj" fmla="val 25000"/>
              </a:avLst>
            </a:prstGeom>
            <a:solidFill>
              <a:srgbClr val="6633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99"/>
                  </a:solidFill>
                  <a:latin typeface="Monotype Corsiva" charset="0"/>
                </a:rPr>
                <a:t>m</a:t>
              </a:r>
            </a:p>
          </p:txBody>
        </p:sp>
        <p:sp>
          <p:nvSpPr>
            <p:cNvPr id="34852" name="Text Box 7"/>
            <p:cNvSpPr txBox="1">
              <a:spLocks noChangeArrowheads="1"/>
            </p:cNvSpPr>
            <p:nvPr/>
          </p:nvSpPr>
          <p:spPr bwMode="auto">
            <a:xfrm>
              <a:off x="1681" y="3974"/>
              <a:ext cx="2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Monotype Corsiva" charset="0"/>
                </a:rPr>
                <a:t>h</a:t>
              </a:r>
              <a:r>
                <a:rPr lang="en-US" sz="2000" baseline="-25000">
                  <a:solidFill>
                    <a:schemeClr val="accent2"/>
                  </a:solidFill>
                  <a:latin typeface="Monotype Corsiva" charset="0"/>
                </a:rPr>
                <a:t>f</a:t>
              </a:r>
              <a:endParaRPr lang="en-US" sz="2000" b="1">
                <a:solidFill>
                  <a:schemeClr val="accent2"/>
                </a:solidFill>
                <a:latin typeface="Monotype Corsiva" charset="0"/>
              </a:endParaRPr>
            </a:p>
          </p:txBody>
        </p:sp>
        <p:sp>
          <p:nvSpPr>
            <p:cNvPr id="34853" name="Line 8"/>
            <p:cNvSpPr>
              <a:spLocks noChangeShapeType="1"/>
            </p:cNvSpPr>
            <p:nvPr/>
          </p:nvSpPr>
          <p:spPr bwMode="auto">
            <a:xfrm flipH="1">
              <a:off x="1510" y="364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4" name="Line 9"/>
            <p:cNvSpPr>
              <a:spLocks noChangeShapeType="1"/>
            </p:cNvSpPr>
            <p:nvPr/>
          </p:nvSpPr>
          <p:spPr bwMode="auto">
            <a:xfrm>
              <a:off x="1654" y="3648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28600" y="2362200"/>
            <a:ext cx="1752600" cy="3124200"/>
            <a:chOff x="144" y="1488"/>
            <a:chExt cx="1104" cy="1968"/>
          </a:xfrm>
        </p:grpSpPr>
        <p:grpSp>
          <p:nvGrpSpPr>
            <p:cNvPr id="34842" name="Group 11"/>
            <p:cNvGrpSpPr>
              <a:grpSpLocks/>
            </p:cNvGrpSpPr>
            <p:nvPr/>
          </p:nvGrpSpPr>
          <p:grpSpPr bwMode="auto">
            <a:xfrm>
              <a:off x="144" y="1488"/>
              <a:ext cx="1104" cy="1968"/>
              <a:chOff x="144" y="1488"/>
              <a:chExt cx="1104" cy="1968"/>
            </a:xfrm>
          </p:grpSpPr>
          <p:sp>
            <p:nvSpPr>
              <p:cNvPr id="34844" name="AutoShape 12"/>
              <p:cNvSpPr>
                <a:spLocks noChangeArrowheads="1"/>
              </p:cNvSpPr>
              <p:nvPr/>
            </p:nvSpPr>
            <p:spPr bwMode="auto">
              <a:xfrm>
                <a:off x="672" y="1488"/>
                <a:ext cx="432" cy="288"/>
              </a:xfrm>
              <a:prstGeom prst="cube">
                <a:avLst>
                  <a:gd name="adj" fmla="val 25000"/>
                </a:avLst>
              </a:prstGeom>
              <a:solidFill>
                <a:srgbClr val="6633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FFFF99"/>
                    </a:solidFill>
                    <a:latin typeface="Monotype Corsiva" charset="0"/>
                  </a:rPr>
                  <a:t>m</a:t>
                </a:r>
              </a:p>
            </p:txBody>
          </p:sp>
          <p:sp>
            <p:nvSpPr>
              <p:cNvPr id="34845" name="Line 13"/>
              <p:cNvSpPr>
                <a:spLocks noChangeShapeType="1"/>
              </p:cNvSpPr>
              <p:nvPr/>
            </p:nvSpPr>
            <p:spPr bwMode="auto">
              <a:xfrm>
                <a:off x="864" y="1680"/>
                <a:ext cx="0" cy="4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6" name="Text Box 14"/>
              <p:cNvSpPr txBox="1">
                <a:spLocks noChangeArrowheads="1"/>
              </p:cNvSpPr>
              <p:nvPr/>
            </p:nvSpPr>
            <p:spPr bwMode="auto">
              <a:xfrm>
                <a:off x="864" y="1851"/>
                <a:ext cx="27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>
                    <a:solidFill>
                      <a:schemeClr val="accent2"/>
                    </a:solidFill>
                    <a:latin typeface="Monotype Corsiva" charset="0"/>
                  </a:rPr>
                  <a:t>m</a:t>
                </a:r>
                <a:r>
                  <a:rPr lang="en-US" sz="2000" b="1">
                    <a:solidFill>
                      <a:schemeClr val="accent2"/>
                    </a:solidFill>
                    <a:latin typeface="Monotype Corsiva" charset="0"/>
                  </a:rPr>
                  <a:t>g</a:t>
                </a:r>
              </a:p>
            </p:txBody>
          </p:sp>
          <p:sp>
            <p:nvSpPr>
              <p:cNvPr id="34847" name="Text Box 15"/>
              <p:cNvSpPr txBox="1">
                <a:spLocks noChangeArrowheads="1"/>
              </p:cNvSpPr>
              <p:nvPr/>
            </p:nvSpPr>
            <p:spPr bwMode="auto">
              <a:xfrm>
                <a:off x="288" y="1910"/>
                <a:ext cx="21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>
                    <a:solidFill>
                      <a:schemeClr val="accent2"/>
                    </a:solidFill>
                    <a:latin typeface="Monotype Corsiva" charset="0"/>
                  </a:rPr>
                  <a:t>h</a:t>
                </a:r>
                <a:r>
                  <a:rPr lang="en-US" sz="2000" baseline="-25000">
                    <a:solidFill>
                      <a:schemeClr val="accent2"/>
                    </a:solidFill>
                    <a:latin typeface="Monotype Corsiva" charset="0"/>
                  </a:rPr>
                  <a:t>i</a:t>
                </a:r>
                <a:endParaRPr lang="en-US" sz="2000" b="1">
                  <a:solidFill>
                    <a:schemeClr val="accent2"/>
                  </a:solidFill>
                  <a:latin typeface="Monotype Corsiva" charset="0"/>
                </a:endParaRPr>
              </a:p>
            </p:txBody>
          </p:sp>
          <p:sp>
            <p:nvSpPr>
              <p:cNvPr id="34848" name="Line 16"/>
              <p:cNvSpPr>
                <a:spLocks noChangeShapeType="1"/>
              </p:cNvSpPr>
              <p:nvPr/>
            </p:nvSpPr>
            <p:spPr bwMode="auto">
              <a:xfrm>
                <a:off x="144" y="3456"/>
                <a:ext cx="1104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9" name="Line 17"/>
              <p:cNvSpPr>
                <a:spLocks noChangeShapeType="1"/>
              </p:cNvSpPr>
              <p:nvPr/>
            </p:nvSpPr>
            <p:spPr bwMode="auto">
              <a:xfrm flipH="1">
                <a:off x="240" y="177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0" name="Line 18"/>
              <p:cNvSpPr>
                <a:spLocks noChangeShapeType="1"/>
              </p:cNvSpPr>
              <p:nvPr/>
            </p:nvSpPr>
            <p:spPr bwMode="auto">
              <a:xfrm>
                <a:off x="288" y="1776"/>
                <a:ext cx="0" cy="1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43" name="Line 19"/>
            <p:cNvSpPr>
              <a:spLocks noChangeShapeType="1"/>
            </p:cNvSpPr>
            <p:nvPr/>
          </p:nvSpPr>
          <p:spPr bwMode="auto">
            <a:xfrm flipV="1">
              <a:off x="912" y="331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00084" name="Object 2"/>
          <p:cNvGraphicFramePr>
            <a:graphicFrameLocks noChangeAspect="1"/>
          </p:cNvGraphicFramePr>
          <p:nvPr/>
        </p:nvGraphicFramePr>
        <p:xfrm>
          <a:off x="2033588" y="3205163"/>
          <a:ext cx="684212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91" name="Equation" r:id="rId3" imgW="368280" imgH="164880" progId="Equation.DSMT4">
                  <p:embed/>
                </p:oleObj>
              </mc:Choice>
              <mc:Fallback>
                <p:oleObj name="Equation" r:id="rId3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588" y="3205163"/>
                        <a:ext cx="684212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0085" name="Text Box 21"/>
          <p:cNvSpPr txBox="1">
            <a:spLocks noChangeArrowheads="1"/>
          </p:cNvSpPr>
          <p:nvPr/>
        </p:nvSpPr>
        <p:spPr bwMode="auto">
          <a:xfrm>
            <a:off x="2209800" y="4940300"/>
            <a:ext cx="1447800" cy="85090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What does this mean?</a:t>
            </a:r>
            <a:endParaRPr lang="en-US">
              <a:solidFill>
                <a:srgbClr val="FF0000"/>
              </a:solidFill>
              <a:latin typeface="Arial Narrow" charset="0"/>
            </a:endParaRPr>
          </a:p>
        </p:txBody>
      </p:sp>
      <p:graphicFrame>
        <p:nvGraphicFramePr>
          <p:cNvPr id="600086" name="Object 3"/>
          <p:cNvGraphicFramePr>
            <a:graphicFrameLocks noChangeAspect="1"/>
          </p:cNvGraphicFramePr>
          <p:nvPr/>
        </p:nvGraphicFramePr>
        <p:xfrm>
          <a:off x="6248400" y="3697288"/>
          <a:ext cx="64928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92" name="Equation" r:id="rId5" imgW="342720" imgH="241200" progId="Equation.DSMT4">
                  <p:embed/>
                </p:oleObj>
              </mc:Choice>
              <mc:Fallback>
                <p:oleObj name="Equation" r:id="rId5" imgW="342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697288"/>
                        <a:ext cx="649288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0087" name="Text Box 23"/>
          <p:cNvSpPr txBox="1">
            <a:spLocks noChangeArrowheads="1"/>
          </p:cNvSpPr>
          <p:nvPr/>
        </p:nvSpPr>
        <p:spPr bwMode="auto">
          <a:xfrm>
            <a:off x="2743200" y="3810000"/>
            <a:ext cx="3124200" cy="1035050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The work done on the object by the gravitational force as the brick drops from y</a:t>
            </a:r>
            <a:r>
              <a:rPr lang="en-US" sz="2000" baseline="-25000">
                <a:solidFill>
                  <a:srgbClr val="FF0000"/>
                </a:solidFill>
                <a:latin typeface="Monotype Corsiva" charset="0"/>
              </a:rPr>
              <a:t>i </a:t>
            </a: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to y</a:t>
            </a:r>
            <a:r>
              <a:rPr lang="en-US" sz="2000" baseline="-25000">
                <a:solidFill>
                  <a:srgbClr val="FF0000"/>
                </a:solidFill>
                <a:latin typeface="Monotype Corsiva" charset="0"/>
              </a:rPr>
              <a:t>f </a:t>
            </a: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 is:</a:t>
            </a:r>
          </a:p>
        </p:txBody>
      </p:sp>
      <p:graphicFrame>
        <p:nvGraphicFramePr>
          <p:cNvPr id="600088" name="Object 4"/>
          <p:cNvGraphicFramePr>
            <a:graphicFrameLocks noChangeAspect="1"/>
          </p:cNvGraphicFramePr>
          <p:nvPr/>
        </p:nvGraphicFramePr>
        <p:xfrm>
          <a:off x="7316788" y="3236913"/>
          <a:ext cx="1536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93" name="Equation" r:id="rId7" imgW="660240" imgH="203040" progId="Equation.DSMT4">
                  <p:embed/>
                </p:oleObj>
              </mc:Choice>
              <mc:Fallback>
                <p:oleObj name="Equation" r:id="rId7" imgW="660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6788" y="3236913"/>
                        <a:ext cx="1536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89" name="Object 5"/>
          <p:cNvGraphicFramePr>
            <a:graphicFrameLocks noChangeAspect="1"/>
          </p:cNvGraphicFramePr>
          <p:nvPr/>
        </p:nvGraphicFramePr>
        <p:xfrm>
          <a:off x="6130925" y="3248025"/>
          <a:ext cx="8032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94" name="Equation" r:id="rId9" imgW="431640" imgH="203040" progId="Equation.DSMT4">
                  <p:embed/>
                </p:oleObj>
              </mc:Choice>
              <mc:Fallback>
                <p:oleObj name="Equation" r:id="rId9" imgW="431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0925" y="3248025"/>
                        <a:ext cx="8032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90" name="Object 6"/>
          <p:cNvGraphicFramePr>
            <a:graphicFrameLocks noChangeAspect="1"/>
          </p:cNvGraphicFramePr>
          <p:nvPr/>
        </p:nvGraphicFramePr>
        <p:xfrm>
          <a:off x="6248400" y="4038600"/>
          <a:ext cx="173196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95" name="Equation" r:id="rId11" imgW="914400" imgH="241200" progId="Equation.DSMT4">
                  <p:embed/>
                </p:oleObj>
              </mc:Choice>
              <mc:Fallback>
                <p:oleObj name="Equation" r:id="rId11" imgW="914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038600"/>
                        <a:ext cx="1731963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0091" name="Text Box 27"/>
          <p:cNvSpPr txBox="1">
            <a:spLocks noChangeArrowheads="1"/>
          </p:cNvSpPr>
          <p:nvPr/>
        </p:nvSpPr>
        <p:spPr bwMode="auto">
          <a:xfrm>
            <a:off x="3733800" y="5030788"/>
            <a:ext cx="5334000" cy="669925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Work by the gravitational force as the brick drops from </a:t>
            </a:r>
            <a:r>
              <a:rPr lang="en-US" sz="1800" dirty="0" err="1">
                <a:solidFill>
                  <a:srgbClr val="FF0000"/>
                </a:solidFill>
                <a:latin typeface="Arial Narrow" charset="0"/>
              </a:rPr>
              <a:t>y</a:t>
            </a:r>
            <a:r>
              <a:rPr lang="en-US" sz="1800" baseline="-25000" dirty="0" err="1">
                <a:solidFill>
                  <a:srgbClr val="FF0000"/>
                </a:solidFill>
                <a:latin typeface="Arial Narrow" charset="0"/>
              </a:rPr>
              <a:t>i</a:t>
            </a:r>
            <a:r>
              <a:rPr lang="en-US" sz="1800" baseline="-25000" dirty="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to </a:t>
            </a:r>
            <a:r>
              <a:rPr lang="en-US" sz="1800" dirty="0" err="1">
                <a:solidFill>
                  <a:srgbClr val="FF0000"/>
                </a:solidFill>
                <a:latin typeface="Arial Narrow" charset="0"/>
              </a:rPr>
              <a:t>y</a:t>
            </a:r>
            <a:r>
              <a:rPr lang="en-US" sz="1800" baseline="-25000" dirty="0" err="1">
                <a:solidFill>
                  <a:srgbClr val="FF0000"/>
                </a:solidFill>
                <a:latin typeface="Arial Narrow" charset="0"/>
              </a:rPr>
              <a:t>f</a:t>
            </a:r>
            <a:r>
              <a:rPr lang="en-US" sz="1800" baseline="-25000" dirty="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 is the negative change of the </a:t>
            </a:r>
            <a:r>
              <a:rPr lang="en-US" sz="1800" dirty="0" smtClean="0">
                <a:solidFill>
                  <a:srgbClr val="FF0000"/>
                </a:solidFill>
                <a:latin typeface="Arial Narrow" charset="0"/>
              </a:rPr>
              <a:t>system’s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potential energy</a:t>
            </a:r>
          </a:p>
        </p:txBody>
      </p:sp>
      <p:sp>
        <p:nvSpPr>
          <p:cNvPr id="600092" name="Text Box 28"/>
          <p:cNvSpPr txBox="1">
            <a:spLocks noChangeArrowheads="1"/>
          </p:cNvSpPr>
          <p:nvPr/>
        </p:nvSpPr>
        <p:spPr bwMode="auto">
          <a:xfrm>
            <a:off x="3124200" y="5822950"/>
            <a:ext cx="5791200" cy="730250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 dirty="0">
                <a:solidFill>
                  <a:srgbClr val="FF0000"/>
                </a:solidFill>
                <a:latin typeface="Arial Narrow" charset="0"/>
                <a:sym typeface="Wingdings" charset="0"/>
              </a:rPr>
              <a:t> Potential energy was spent in order for the gravitational force to increase the </a:t>
            </a:r>
            <a:r>
              <a:rPr lang="en-US" sz="2000" b="1" dirty="0" smtClean="0">
                <a:solidFill>
                  <a:srgbClr val="FF0000"/>
                </a:solidFill>
                <a:latin typeface="Arial Narrow" charset="0"/>
                <a:sym typeface="Wingdings" charset="0"/>
              </a:rPr>
              <a:t>brick’s </a:t>
            </a:r>
            <a:r>
              <a:rPr lang="en-US" sz="2000" b="1" dirty="0">
                <a:solidFill>
                  <a:srgbClr val="FF0000"/>
                </a:solidFill>
                <a:latin typeface="Arial Narrow" charset="0"/>
                <a:sym typeface="Wingdings" charset="0"/>
              </a:rPr>
              <a:t>kinetic energy.</a:t>
            </a:r>
            <a:endParaRPr lang="en-US" sz="2000" b="1" dirty="0">
              <a:solidFill>
                <a:srgbClr val="FF0000"/>
              </a:solidFill>
              <a:latin typeface="Arial Narrow" charset="0"/>
            </a:endParaRPr>
          </a:p>
        </p:txBody>
      </p:sp>
      <p:graphicFrame>
        <p:nvGraphicFramePr>
          <p:cNvPr id="60009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49873"/>
              </p:ext>
            </p:extLst>
          </p:nvPr>
        </p:nvGraphicFramePr>
        <p:xfrm>
          <a:off x="3738563" y="3146425"/>
          <a:ext cx="153511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96" name="Equation" r:id="rId13" imgW="825500" imgH="304800" progId="Equation.3">
                  <p:embed/>
                </p:oleObj>
              </mc:Choice>
              <mc:Fallback>
                <p:oleObj name="Equation" r:id="rId13" imgW="8255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8563" y="3146425"/>
                        <a:ext cx="1535112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9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777762"/>
              </p:ext>
            </p:extLst>
          </p:nvPr>
        </p:nvGraphicFramePr>
        <p:xfrm>
          <a:off x="5316538" y="3146425"/>
          <a:ext cx="73183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97" name="Equation" r:id="rId15" imgW="393700" imgH="304800" progId="Equation.3">
                  <p:embed/>
                </p:oleObj>
              </mc:Choice>
              <mc:Fallback>
                <p:oleObj name="Equation" r:id="rId15" imgW="3937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538" y="3146425"/>
                        <a:ext cx="731837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95" name="Object 9"/>
          <p:cNvGraphicFramePr>
            <a:graphicFrameLocks noChangeAspect="1"/>
          </p:cNvGraphicFramePr>
          <p:nvPr/>
        </p:nvGraphicFramePr>
        <p:xfrm>
          <a:off x="7969250" y="4081463"/>
          <a:ext cx="1035050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98" name="Equation" r:id="rId17" imgW="545760" imgH="164880" progId="Equation.DSMT4">
                  <p:embed/>
                </p:oleObj>
              </mc:Choice>
              <mc:Fallback>
                <p:oleObj name="Equation" r:id="rId17" imgW="5457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0" y="4081463"/>
                        <a:ext cx="1035050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96" name="Object 10"/>
          <p:cNvGraphicFramePr>
            <a:graphicFrameLocks noChangeAspect="1"/>
          </p:cNvGraphicFramePr>
          <p:nvPr/>
        </p:nvGraphicFramePr>
        <p:xfrm>
          <a:off x="6954838" y="3697288"/>
          <a:ext cx="1274762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99" name="Equation" r:id="rId19" imgW="672840" imgH="241200" progId="Equation.DSMT4">
                  <p:embed/>
                </p:oleObj>
              </mc:Choice>
              <mc:Fallback>
                <p:oleObj name="Equation" r:id="rId19" imgW="6728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4838" y="3697288"/>
                        <a:ext cx="1274762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9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816585"/>
              </p:ext>
            </p:extLst>
          </p:nvPr>
        </p:nvGraphicFramePr>
        <p:xfrm>
          <a:off x="2640013" y="3092450"/>
          <a:ext cx="10525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00" name="Equation" r:id="rId21" imgW="482600" imgH="279400" progId="Equation.3">
                  <p:embed/>
                </p:oleObj>
              </mc:Choice>
              <mc:Fallback>
                <p:oleObj name="Equation" r:id="rId21" imgW="482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3092450"/>
                        <a:ext cx="1052512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7162800" y="4572000"/>
          <a:ext cx="139541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01" name="Equation" r:id="rId23" imgW="1130300" imgH="266700" progId="Equation.DSMT4">
                  <p:embed/>
                </p:oleObj>
              </mc:Choice>
              <mc:Fallback>
                <p:oleObj name="Equation" r:id="rId23" imgW="11303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572000"/>
                        <a:ext cx="1395413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21"/>
          <p:cNvSpPr txBox="1">
            <a:spLocks noChangeArrowheads="1"/>
          </p:cNvSpPr>
          <p:nvPr/>
        </p:nvSpPr>
        <p:spPr bwMode="auto">
          <a:xfrm>
            <a:off x="6400800" y="4491038"/>
            <a:ext cx="236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(since                      )</a:t>
            </a:r>
            <a:endParaRPr lang="en-US" dirty="0">
              <a:solidFill>
                <a:srgbClr val="FF00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921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0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0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0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00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0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0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00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0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00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00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00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00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67" grpId="0"/>
      <p:bldP spid="600068" grpId="0" animBg="1" autoUpdateAnimBg="0"/>
      <p:bldP spid="600085" grpId="0" animBg="1" autoUpdateAnimBg="0"/>
      <p:bldP spid="600087" grpId="0" animBg="1" autoUpdateAnimBg="0"/>
      <p:bldP spid="600091" grpId="0" animBg="1" autoUpdateAnimBg="0"/>
      <p:bldP spid="600092" grpId="0" animBg="1" autoUpdateAnimBg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26,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99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99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9BC15EE-6373-A74E-B971-5C2A87509DE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99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Example for Potential Energy</a:t>
            </a: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3139" name="Text Box 3"/>
          <p:cNvSpPr txBox="1">
            <a:spLocks noChangeArrowheads="1"/>
          </p:cNvSpPr>
          <p:nvPr/>
        </p:nvSpPr>
        <p:spPr bwMode="auto">
          <a:xfrm>
            <a:off x="762000" y="762000"/>
            <a:ext cx="7848600" cy="66992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chemeClr val="accent2"/>
                </a:solidFill>
                <a:latin typeface="Arial Narrow" charset="0"/>
              </a:rPr>
              <a:t>A bowler drops </a:t>
            </a:r>
            <a:r>
              <a:rPr lang="en-US" sz="1800" dirty="0" smtClean="0">
                <a:solidFill>
                  <a:schemeClr val="accent2"/>
                </a:solidFill>
                <a:latin typeface="Arial Narrow" charset="0"/>
              </a:rPr>
              <a:t>a bowling </a:t>
            </a:r>
            <a:r>
              <a:rPr lang="en-US" sz="1800" dirty="0">
                <a:solidFill>
                  <a:schemeClr val="accent2"/>
                </a:solidFill>
                <a:latin typeface="Arial Narrow" charset="0"/>
              </a:rPr>
              <a:t>ball of mass 7kg on his toe.  Choosing the floor level as y=0, estimate the total work done on the ball by the gravitational force as the ball falls on the toe.</a:t>
            </a:r>
            <a:endParaRPr lang="en-US" sz="1800" baseline="30000" dirty="0">
              <a:solidFill>
                <a:srgbClr val="800000"/>
              </a:solidFill>
              <a:latin typeface="Arial Narrow" charset="0"/>
            </a:endParaRPr>
          </a:p>
        </p:txBody>
      </p:sp>
      <p:graphicFrame>
        <p:nvGraphicFramePr>
          <p:cNvPr id="603140" name="Object 2"/>
          <p:cNvGraphicFramePr>
            <a:graphicFrameLocks noChangeAspect="1"/>
          </p:cNvGraphicFramePr>
          <p:nvPr/>
        </p:nvGraphicFramePr>
        <p:xfrm>
          <a:off x="2590800" y="2330450"/>
          <a:ext cx="4603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" name="Equation" r:id="rId3" imgW="317160" imgH="228600" progId="Equation.DSMT4">
                  <p:embed/>
                </p:oleObj>
              </mc:Choice>
              <mc:Fallback>
                <p:oleObj name="Equation" r:id="rId3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330450"/>
                        <a:ext cx="46037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3141" name="Text Box 5"/>
          <p:cNvSpPr txBox="1">
            <a:spLocks noChangeArrowheads="1"/>
          </p:cNvSpPr>
          <p:nvPr/>
        </p:nvSpPr>
        <p:spPr bwMode="auto">
          <a:xfrm>
            <a:off x="914400" y="3429000"/>
            <a:ext cx="7086600" cy="369332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chemeClr val="accent2"/>
                </a:solidFill>
                <a:latin typeface="Arial Narrow" charset="0"/>
              </a:rPr>
              <a:t>b) Perform the same calculation using the top of the </a:t>
            </a:r>
            <a:r>
              <a:rPr lang="en-US" sz="1800" dirty="0" smtClean="0">
                <a:solidFill>
                  <a:schemeClr val="accent2"/>
                </a:solidFill>
                <a:latin typeface="Arial Narrow" charset="0"/>
              </a:rPr>
              <a:t>bowler’s </a:t>
            </a:r>
            <a:r>
              <a:rPr lang="en-US" sz="1800" dirty="0">
                <a:solidFill>
                  <a:schemeClr val="accent2"/>
                </a:solidFill>
                <a:latin typeface="Arial Narrow" charset="0"/>
              </a:rPr>
              <a:t>head as the origin.</a:t>
            </a:r>
          </a:p>
        </p:txBody>
      </p:sp>
      <p:sp>
        <p:nvSpPr>
          <p:cNvPr id="603142" name="Text Box 6"/>
          <p:cNvSpPr txBox="1">
            <a:spLocks noChangeArrowheads="1"/>
          </p:cNvSpPr>
          <p:nvPr/>
        </p:nvSpPr>
        <p:spPr bwMode="auto">
          <a:xfrm>
            <a:off x="381000" y="4357688"/>
            <a:ext cx="853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Assuming the </a:t>
            </a:r>
            <a:r>
              <a:rPr lang="en-US" sz="1800" dirty="0" smtClean="0">
                <a:solidFill>
                  <a:srgbClr val="FF0000"/>
                </a:solidFill>
                <a:latin typeface="Arial Narrow" charset="0"/>
              </a:rPr>
              <a:t>bowler’s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height is 1.8m, the </a:t>
            </a:r>
            <a:r>
              <a:rPr lang="en-US" sz="1800" dirty="0" smtClean="0">
                <a:solidFill>
                  <a:srgbClr val="FF0000"/>
                </a:solidFill>
                <a:latin typeface="Arial Narrow" charset="0"/>
              </a:rPr>
              <a:t>ball’s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original position is –1.3m, and the toe is at –1.77m.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85800" y="1600200"/>
            <a:ext cx="1295400" cy="1658938"/>
            <a:chOff x="432" y="1211"/>
            <a:chExt cx="816" cy="1045"/>
          </a:xfrm>
        </p:grpSpPr>
        <p:pic>
          <p:nvPicPr>
            <p:cNvPr id="39969" name="Picture 8" descr="pe01549_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" y="1211"/>
              <a:ext cx="766" cy="1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70" name="Oval 9"/>
            <p:cNvSpPr>
              <a:spLocks noChangeArrowheads="1"/>
            </p:cNvSpPr>
            <p:nvPr/>
          </p:nvSpPr>
          <p:spPr bwMode="auto">
            <a:xfrm>
              <a:off x="432" y="1920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rgbClr val="FFFF99"/>
                  </a:solidFill>
                  <a:latin typeface="Monotype Corsiva" charset="0"/>
                </a:rPr>
                <a:t>M</a:t>
              </a:r>
            </a:p>
          </p:txBody>
        </p:sp>
      </p:grpSp>
      <p:sp>
        <p:nvSpPr>
          <p:cNvPr id="603146" name="Text Box 10"/>
          <p:cNvSpPr txBox="1">
            <a:spLocks noChangeArrowheads="1"/>
          </p:cNvSpPr>
          <p:nvPr/>
        </p:nvSpPr>
        <p:spPr bwMode="auto">
          <a:xfrm>
            <a:off x="2667000" y="1539875"/>
            <a:ext cx="5867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Arial Narrow" charset="0"/>
              </a:rPr>
              <a:t>Let’s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assume </a:t>
            </a:r>
            <a:r>
              <a:rPr lang="en-US" sz="1800" dirty="0" smtClean="0">
                <a:solidFill>
                  <a:srgbClr val="FF0000"/>
                </a:solidFill>
                <a:latin typeface="Arial Narrow" charset="0"/>
              </a:rPr>
              <a:t>that the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top of the toe is </a:t>
            </a:r>
            <a:r>
              <a:rPr lang="en-US" sz="1800" dirty="0" smtClean="0">
                <a:solidFill>
                  <a:srgbClr val="FF0000"/>
                </a:solidFill>
                <a:latin typeface="Arial Narrow" charset="0"/>
              </a:rPr>
              <a:t>3cm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from the floor and the hand was </a:t>
            </a:r>
            <a:r>
              <a:rPr lang="en-US" sz="1800" dirty="0" smtClean="0">
                <a:solidFill>
                  <a:srgbClr val="FF0000"/>
                </a:solidFill>
                <a:latin typeface="Arial Narrow" charset="0"/>
              </a:rPr>
              <a:t>at 50cm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above the floor.</a:t>
            </a:r>
          </a:p>
        </p:txBody>
      </p:sp>
      <p:sp>
        <p:nvSpPr>
          <p:cNvPr id="603147" name="Text Box 11"/>
          <p:cNvSpPr txBox="1">
            <a:spLocks noChangeArrowheads="1"/>
          </p:cNvSpPr>
          <p:nvPr/>
        </p:nvSpPr>
        <p:spPr bwMode="auto">
          <a:xfrm>
            <a:off x="381000" y="3886200"/>
            <a:ext cx="2057400" cy="395288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What has to change?</a:t>
            </a:r>
          </a:p>
        </p:txBody>
      </p:sp>
      <p:sp>
        <p:nvSpPr>
          <p:cNvPr id="603148" name="Text Box 12"/>
          <p:cNvSpPr txBox="1">
            <a:spLocks noChangeArrowheads="1"/>
          </p:cNvSpPr>
          <p:nvPr/>
        </p:nvSpPr>
        <p:spPr bwMode="auto">
          <a:xfrm>
            <a:off x="2438400" y="3900488"/>
            <a:ext cx="670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First we must re-compute the positions of the ball in his hand and on his toe. </a:t>
            </a:r>
          </a:p>
        </p:txBody>
      </p:sp>
      <p:graphicFrame>
        <p:nvGraphicFramePr>
          <p:cNvPr id="603149" name="Object 3"/>
          <p:cNvGraphicFramePr>
            <a:graphicFrameLocks noChangeAspect="1"/>
          </p:cNvGraphicFramePr>
          <p:nvPr/>
        </p:nvGraphicFramePr>
        <p:xfrm>
          <a:off x="5638800" y="2311400"/>
          <a:ext cx="5429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" name="Equation" r:id="rId6" imgW="355320" imgH="241200" progId="Equation.DSMT4">
                  <p:embed/>
                </p:oleObj>
              </mc:Choice>
              <mc:Fallback>
                <p:oleObj name="Equation" r:id="rId6" imgW="355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311400"/>
                        <a:ext cx="5429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0" name="Object 4"/>
          <p:cNvGraphicFramePr>
            <a:graphicFrameLocks noChangeAspect="1"/>
          </p:cNvGraphicFramePr>
          <p:nvPr/>
        </p:nvGraphicFramePr>
        <p:xfrm>
          <a:off x="2654300" y="2743200"/>
          <a:ext cx="7747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8" name="Equation" r:id="rId8" imgW="342720" imgH="241200" progId="Equation.DSMT4">
                  <p:embed/>
                </p:oleObj>
              </mc:Choice>
              <mc:Fallback>
                <p:oleObj name="Equation" r:id="rId8" imgW="342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300" y="2743200"/>
                        <a:ext cx="7747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1" name="Object 5"/>
          <p:cNvGraphicFramePr>
            <a:graphicFrameLocks noChangeAspect="1"/>
          </p:cNvGraphicFramePr>
          <p:nvPr/>
        </p:nvGraphicFramePr>
        <p:xfrm>
          <a:off x="304800" y="4833938"/>
          <a:ext cx="5746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" name="Equation" r:id="rId10" imgW="317160" imgH="228600" progId="Equation.DSMT4">
                  <p:embed/>
                </p:oleObj>
              </mc:Choice>
              <mc:Fallback>
                <p:oleObj name="Equation" r:id="rId10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833938"/>
                        <a:ext cx="5746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2" name="Object 6"/>
          <p:cNvGraphicFramePr>
            <a:graphicFrameLocks noChangeAspect="1"/>
          </p:cNvGraphicFramePr>
          <p:nvPr/>
        </p:nvGraphicFramePr>
        <p:xfrm>
          <a:off x="4572000" y="4821238"/>
          <a:ext cx="617538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" name="Equation" r:id="rId12" imgW="355320" imgH="241200" progId="Equation.DSMT4">
                  <p:embed/>
                </p:oleObj>
              </mc:Choice>
              <mc:Fallback>
                <p:oleObj name="Equation" r:id="rId12" imgW="355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821238"/>
                        <a:ext cx="617538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3" name="Object 7"/>
          <p:cNvGraphicFramePr>
            <a:graphicFrameLocks noChangeAspect="1"/>
          </p:cNvGraphicFramePr>
          <p:nvPr/>
        </p:nvGraphicFramePr>
        <p:xfrm>
          <a:off x="1473200" y="5376863"/>
          <a:ext cx="7366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" name="Equation" r:id="rId14" imgW="342720" imgH="241200" progId="Equation.DSMT4">
                  <p:embed/>
                </p:oleObj>
              </mc:Choice>
              <mc:Fallback>
                <p:oleObj name="Equation" r:id="rId14" imgW="342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5376863"/>
                        <a:ext cx="7366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4" name="Object 8"/>
          <p:cNvGraphicFramePr>
            <a:graphicFrameLocks noChangeAspect="1"/>
          </p:cNvGraphicFramePr>
          <p:nvPr/>
        </p:nvGraphicFramePr>
        <p:xfrm>
          <a:off x="3048000" y="2330450"/>
          <a:ext cx="6635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2" name="Equation" r:id="rId16" imgW="457200" imgH="228600" progId="Equation.DSMT4">
                  <p:embed/>
                </p:oleObj>
              </mc:Choice>
              <mc:Fallback>
                <p:oleObj name="Equation" r:id="rId16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330450"/>
                        <a:ext cx="66357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5" name="Object 9"/>
          <p:cNvGraphicFramePr>
            <a:graphicFrameLocks noChangeAspect="1"/>
          </p:cNvGraphicFramePr>
          <p:nvPr/>
        </p:nvGraphicFramePr>
        <p:xfrm>
          <a:off x="3697288" y="2328863"/>
          <a:ext cx="1789112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" name="Equation" r:id="rId18" imgW="1231560" imgH="177480" progId="Equation.DSMT4">
                  <p:embed/>
                </p:oleObj>
              </mc:Choice>
              <mc:Fallback>
                <p:oleObj name="Equation" r:id="rId18" imgW="1231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7288" y="2328863"/>
                        <a:ext cx="1789112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6" name="Object 10"/>
          <p:cNvGraphicFramePr>
            <a:graphicFrameLocks noChangeAspect="1"/>
          </p:cNvGraphicFramePr>
          <p:nvPr/>
        </p:nvGraphicFramePr>
        <p:xfrm>
          <a:off x="6172200" y="2311400"/>
          <a:ext cx="7556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" name="Equation" r:id="rId20" imgW="495000" imgH="241200" progId="Equation.DSMT4">
                  <p:embed/>
                </p:oleObj>
              </mc:Choice>
              <mc:Fallback>
                <p:oleObj name="Equation" r:id="rId20" imgW="495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311400"/>
                        <a:ext cx="7556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7" name="Object 11"/>
          <p:cNvGraphicFramePr>
            <a:graphicFrameLocks noChangeAspect="1"/>
          </p:cNvGraphicFramePr>
          <p:nvPr/>
        </p:nvGraphicFramePr>
        <p:xfrm>
          <a:off x="6899275" y="2328863"/>
          <a:ext cx="2016125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" name="Equation" r:id="rId22" imgW="1320480" imgH="177480" progId="Equation.DSMT4">
                  <p:embed/>
                </p:oleObj>
              </mc:Choice>
              <mc:Fallback>
                <p:oleObj name="Equation" r:id="rId22" imgW="1320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9275" y="2328863"/>
                        <a:ext cx="2016125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8" name="Object 12"/>
          <p:cNvGraphicFramePr>
            <a:graphicFrameLocks noChangeAspect="1"/>
          </p:cNvGraphicFramePr>
          <p:nvPr/>
        </p:nvGraphicFramePr>
        <p:xfrm>
          <a:off x="4475163" y="2667000"/>
          <a:ext cx="1925637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" name="Equation" r:id="rId24" imgW="850680" imgH="279360" progId="Equation.DSMT4">
                  <p:embed/>
                </p:oleObj>
              </mc:Choice>
              <mc:Fallback>
                <p:oleObj name="Equation" r:id="rId24" imgW="850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163" y="2667000"/>
                        <a:ext cx="1925637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29026"/>
              </p:ext>
            </p:extLst>
          </p:nvPr>
        </p:nvGraphicFramePr>
        <p:xfrm>
          <a:off x="6372225" y="2778125"/>
          <a:ext cx="20097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" name="Equation" r:id="rId26" imgW="888840" imgH="177480" progId="Equation.DSMT4">
                  <p:embed/>
                </p:oleObj>
              </mc:Choice>
              <mc:Fallback>
                <p:oleObj name="Equation" r:id="rId26" imgW="8888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2778125"/>
                        <a:ext cx="20097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0" name="Object 14"/>
          <p:cNvGraphicFramePr>
            <a:graphicFrameLocks noChangeAspect="1"/>
          </p:cNvGraphicFramePr>
          <p:nvPr/>
        </p:nvGraphicFramePr>
        <p:xfrm>
          <a:off x="3406775" y="2743200"/>
          <a:ext cx="108902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" name="Equation" r:id="rId28" imgW="482400" imgH="177480" progId="Equation.DSMT4">
                  <p:embed/>
                </p:oleObj>
              </mc:Choice>
              <mc:Fallback>
                <p:oleObj name="Equation" r:id="rId28" imgW="4824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6775" y="2743200"/>
                        <a:ext cx="1089025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1" name="Object 15"/>
          <p:cNvGraphicFramePr>
            <a:graphicFrameLocks noChangeAspect="1"/>
          </p:cNvGraphicFramePr>
          <p:nvPr/>
        </p:nvGraphicFramePr>
        <p:xfrm>
          <a:off x="849313" y="4845050"/>
          <a:ext cx="8270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" name="Equation" r:id="rId30" imgW="457200" imgH="228600" progId="Equation.DSMT4">
                  <p:embed/>
                </p:oleObj>
              </mc:Choice>
              <mc:Fallback>
                <p:oleObj name="Equation" r:id="rId30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4845050"/>
                        <a:ext cx="827087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2" name="Object 16"/>
          <p:cNvGraphicFramePr>
            <a:graphicFrameLocks noChangeAspect="1"/>
          </p:cNvGraphicFramePr>
          <p:nvPr/>
        </p:nvGraphicFramePr>
        <p:xfrm>
          <a:off x="1662113" y="4800600"/>
          <a:ext cx="275748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0" name="Equation" r:id="rId32" imgW="1523880" imgH="253800" progId="Equation.DSMT4">
                  <p:embed/>
                </p:oleObj>
              </mc:Choice>
              <mc:Fallback>
                <p:oleObj name="Equation" r:id="rId32" imgW="1523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113" y="4800600"/>
                        <a:ext cx="2757487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3" name="Object 17"/>
          <p:cNvGraphicFramePr>
            <a:graphicFrameLocks noChangeAspect="1"/>
          </p:cNvGraphicFramePr>
          <p:nvPr/>
        </p:nvGraphicFramePr>
        <p:xfrm>
          <a:off x="5159375" y="4821238"/>
          <a:ext cx="86042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1" name="Equation" r:id="rId34" imgW="495000" imgH="241200" progId="Equation.DSMT4">
                  <p:embed/>
                </p:oleObj>
              </mc:Choice>
              <mc:Fallback>
                <p:oleObj name="Equation" r:id="rId34" imgW="495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75" y="4821238"/>
                        <a:ext cx="860425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4" name="Object 18"/>
          <p:cNvGraphicFramePr>
            <a:graphicFrameLocks noChangeAspect="1"/>
          </p:cNvGraphicFramePr>
          <p:nvPr/>
        </p:nvGraphicFramePr>
        <p:xfrm>
          <a:off x="6019800" y="4800600"/>
          <a:ext cx="293211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2" name="Equation" r:id="rId36" imgW="1688760" imgH="253800" progId="Equation.DSMT4">
                  <p:embed/>
                </p:oleObj>
              </mc:Choice>
              <mc:Fallback>
                <p:oleObj name="Equation" r:id="rId36" imgW="1688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800600"/>
                        <a:ext cx="2932113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5" name="Object 19"/>
          <p:cNvGraphicFramePr>
            <a:graphicFrameLocks noChangeAspect="1"/>
          </p:cNvGraphicFramePr>
          <p:nvPr/>
        </p:nvGraphicFramePr>
        <p:xfrm>
          <a:off x="2163763" y="5410200"/>
          <a:ext cx="10366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" name="Equation" r:id="rId38" imgW="482400" imgH="177480" progId="Equation.DSMT4">
                  <p:embed/>
                </p:oleObj>
              </mc:Choice>
              <mc:Fallback>
                <p:oleObj name="Equation" r:id="rId38" imgW="4824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763" y="5410200"/>
                        <a:ext cx="103663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6" name="Object 20"/>
          <p:cNvGraphicFramePr>
            <a:graphicFrameLocks noChangeAspect="1"/>
          </p:cNvGraphicFramePr>
          <p:nvPr/>
        </p:nvGraphicFramePr>
        <p:xfrm>
          <a:off x="3125788" y="5334000"/>
          <a:ext cx="1827212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" name="Equation" r:id="rId40" imgW="850680" imgH="279360" progId="Equation.DSMT4">
                  <p:embed/>
                </p:oleObj>
              </mc:Choice>
              <mc:Fallback>
                <p:oleObj name="Equation" r:id="rId40" imgW="850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788" y="5334000"/>
                        <a:ext cx="1827212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7" name="Object 21"/>
          <p:cNvGraphicFramePr>
            <a:graphicFrameLocks noChangeAspect="1"/>
          </p:cNvGraphicFramePr>
          <p:nvPr/>
        </p:nvGraphicFramePr>
        <p:xfrm>
          <a:off x="4960938" y="5410200"/>
          <a:ext cx="17446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" name="Equation" r:id="rId42" imgW="812520" imgH="177480" progId="Equation.DSMT4">
                  <p:embed/>
                </p:oleObj>
              </mc:Choice>
              <mc:Fallback>
                <p:oleObj name="Equation" r:id="rId42" imgW="8125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0938" y="5410200"/>
                        <a:ext cx="17446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4191000" y="3124200"/>
            <a:ext cx="4724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Arial Narrow" charset="0"/>
              </a:rPr>
              <a:t>The kinetic energy of a 60g bullet flying at 33m/s (100fts) or 119km/hr. </a:t>
            </a:r>
            <a:endParaRPr lang="en-US" sz="1400" dirty="0">
              <a:solidFill>
                <a:srgbClr val="0000FF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796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3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03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0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0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0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0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0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0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0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0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0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0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0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60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0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0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03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60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139" grpId="0" animBg="1" autoUpdateAnimBg="0"/>
      <p:bldP spid="603141" grpId="0" animBg="1" autoUpdateAnimBg="0"/>
      <p:bldP spid="603142" grpId="0"/>
      <p:bldP spid="603146" grpId="0"/>
      <p:bldP spid="603147" grpId="0" animBg="1" autoUpdateAnimBg="0"/>
      <p:bldP spid="603148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26,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15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1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D9E61E2-3675-4A4F-93EC-014B21F030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604162" name="Picture 2" descr="FG08_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81400"/>
            <a:ext cx="3657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Elastic Potential Energy</a:t>
            </a:r>
          </a:p>
        </p:txBody>
      </p:sp>
      <p:sp>
        <p:nvSpPr>
          <p:cNvPr id="604164" name="Text Box 4"/>
          <p:cNvSpPr txBox="1">
            <a:spLocks noChangeArrowheads="1"/>
          </p:cNvSpPr>
          <p:nvPr/>
        </p:nvSpPr>
        <p:spPr bwMode="auto">
          <a:xfrm>
            <a:off x="304800" y="1905000"/>
            <a:ext cx="54864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The force spring exerts on an object when it is distorted from its equilibrium by a distance x is</a:t>
            </a:r>
          </a:p>
        </p:txBody>
      </p:sp>
      <p:sp>
        <p:nvSpPr>
          <p:cNvPr id="604165" name="Text Box 5"/>
          <p:cNvSpPr txBox="1">
            <a:spLocks noChangeArrowheads="1"/>
          </p:cNvSpPr>
          <p:nvPr/>
        </p:nvSpPr>
        <p:spPr bwMode="auto">
          <a:xfrm>
            <a:off x="685800" y="838200"/>
            <a:ext cx="7772400" cy="9144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600" dirty="0">
                <a:solidFill>
                  <a:schemeClr val="accent2"/>
                </a:solidFill>
                <a:latin typeface="Monotype Corsiva" charset="0"/>
              </a:rPr>
              <a:t>Potential energy given to an object by a spring or an object with elasticity in the system that consists of an object and the spring.</a:t>
            </a:r>
          </a:p>
        </p:txBody>
      </p:sp>
      <p:graphicFrame>
        <p:nvGraphicFramePr>
          <p:cNvPr id="604166" name="Object 2"/>
          <p:cNvGraphicFramePr>
            <a:graphicFrameLocks noChangeAspect="1"/>
          </p:cNvGraphicFramePr>
          <p:nvPr/>
        </p:nvGraphicFramePr>
        <p:xfrm>
          <a:off x="6096000" y="2057400"/>
          <a:ext cx="95408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80" name="Equation" r:id="rId4" imgW="304560" imgH="228600" progId="Equation.DSMT4">
                  <p:embed/>
                </p:oleObj>
              </mc:Choice>
              <mc:Fallback>
                <p:oleObj name="Equation" r:id="rId4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057400"/>
                        <a:ext cx="954088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167" name="Text Box 7"/>
          <p:cNvSpPr txBox="1">
            <a:spLocks noChangeArrowheads="1"/>
          </p:cNvSpPr>
          <p:nvPr/>
        </p:nvSpPr>
        <p:spPr bwMode="auto">
          <a:xfrm>
            <a:off x="381000" y="4419600"/>
            <a:ext cx="2819400" cy="85090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What do you see from the above equations?</a:t>
            </a:r>
            <a:endParaRPr lang="en-US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604168" name="Text Box 8"/>
          <p:cNvSpPr txBox="1">
            <a:spLocks noChangeArrowheads="1"/>
          </p:cNvSpPr>
          <p:nvPr/>
        </p:nvSpPr>
        <p:spPr bwMode="auto">
          <a:xfrm>
            <a:off x="304800" y="2882900"/>
            <a:ext cx="31242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The work performed on the object by the spring is</a:t>
            </a:r>
          </a:p>
        </p:txBody>
      </p:sp>
      <p:sp>
        <p:nvSpPr>
          <p:cNvPr id="604169" name="Text Box 9"/>
          <p:cNvSpPr txBox="1">
            <a:spLocks noChangeArrowheads="1"/>
          </p:cNvSpPr>
          <p:nvPr/>
        </p:nvSpPr>
        <p:spPr bwMode="auto">
          <a:xfrm>
            <a:off x="3352800" y="4343400"/>
            <a:ext cx="3657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The work done on the object by the spring depends only on the initial and final position of the distorted spring.</a:t>
            </a:r>
          </a:p>
        </p:txBody>
      </p:sp>
      <p:sp>
        <p:nvSpPr>
          <p:cNvPr id="604170" name="Text Box 10"/>
          <p:cNvSpPr txBox="1">
            <a:spLocks noChangeArrowheads="1"/>
          </p:cNvSpPr>
          <p:nvPr/>
        </p:nvSpPr>
        <p:spPr bwMode="auto">
          <a:xfrm>
            <a:off x="381000" y="5334000"/>
            <a:ext cx="3276600" cy="4254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Where else did you see this trend?</a:t>
            </a:r>
            <a:endParaRPr lang="en-US" sz="200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604171" name="Text Box 11"/>
          <p:cNvSpPr txBox="1">
            <a:spLocks noChangeArrowheads="1"/>
          </p:cNvSpPr>
          <p:nvPr/>
        </p:nvSpPr>
        <p:spPr bwMode="auto">
          <a:xfrm>
            <a:off x="304800" y="3810000"/>
            <a:ext cx="4419600" cy="485775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The potential energy of this system is</a:t>
            </a:r>
          </a:p>
        </p:txBody>
      </p:sp>
      <p:graphicFrame>
        <p:nvGraphicFramePr>
          <p:cNvPr id="60417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711983"/>
              </p:ext>
            </p:extLst>
          </p:nvPr>
        </p:nvGraphicFramePr>
        <p:xfrm>
          <a:off x="5029200" y="3551238"/>
          <a:ext cx="144780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81" name="Equation" r:id="rId6" imgW="673100" imgH="393700" progId="Equation.DSMT4">
                  <p:embed/>
                </p:oleObj>
              </mc:Choice>
              <mc:Fallback>
                <p:oleObj name="Equation" r:id="rId6" imgW="673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551238"/>
                        <a:ext cx="1447800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173" name="Text Box 13"/>
          <p:cNvSpPr txBox="1">
            <a:spLocks noChangeArrowheads="1"/>
          </p:cNvSpPr>
          <p:nvPr/>
        </p:nvSpPr>
        <p:spPr bwMode="auto">
          <a:xfrm>
            <a:off x="3810000" y="5318125"/>
            <a:ext cx="381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The gravitational potential energy, U</a:t>
            </a:r>
            <a:r>
              <a:rPr lang="en-US" sz="2000" baseline="-25000">
                <a:solidFill>
                  <a:srgbClr val="FF0000"/>
                </a:solidFill>
                <a:latin typeface="Monotype Corsiva" charset="0"/>
              </a:rPr>
              <a:t>g</a:t>
            </a:r>
            <a:endParaRPr lang="en-US" sz="2000">
              <a:solidFill>
                <a:srgbClr val="FF0000"/>
              </a:solidFill>
              <a:latin typeface="Monotype Corsiva" charset="0"/>
            </a:endParaRPr>
          </a:p>
        </p:txBody>
      </p:sp>
      <p:graphicFrame>
        <p:nvGraphicFramePr>
          <p:cNvPr id="6041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14439"/>
              </p:ext>
            </p:extLst>
          </p:nvPr>
        </p:nvGraphicFramePr>
        <p:xfrm>
          <a:off x="3540125" y="2965450"/>
          <a:ext cx="1600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82" name="Equation" r:id="rId8" imgW="1028700" imgH="355600" progId="Equation.3">
                  <p:embed/>
                </p:oleObj>
              </mc:Choice>
              <mc:Fallback>
                <p:oleObj name="Equation" r:id="rId8" imgW="10287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25" y="2965450"/>
                        <a:ext cx="1600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7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197945"/>
              </p:ext>
            </p:extLst>
          </p:nvPr>
        </p:nvGraphicFramePr>
        <p:xfrm>
          <a:off x="5259388" y="2870200"/>
          <a:ext cx="104298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83" name="Equation" r:id="rId10" imgW="825500" imgH="482600" progId="Equation.DSMT4">
                  <p:embed/>
                </p:oleObj>
              </mc:Choice>
              <mc:Fallback>
                <p:oleObj name="Equation" r:id="rId10" imgW="825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9388" y="2870200"/>
                        <a:ext cx="1042987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7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609727"/>
              </p:ext>
            </p:extLst>
          </p:nvPr>
        </p:nvGraphicFramePr>
        <p:xfrm>
          <a:off x="6429375" y="2936875"/>
          <a:ext cx="131603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84" name="Equation" r:id="rId12" imgW="1041400" imgH="393700" progId="Equation.3">
                  <p:embed/>
                </p:oleObj>
              </mc:Choice>
              <mc:Fallback>
                <p:oleObj name="Equation" r:id="rId12" imgW="1041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75" y="2936875"/>
                        <a:ext cx="1316038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7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782089"/>
              </p:ext>
            </p:extLst>
          </p:nvPr>
        </p:nvGraphicFramePr>
        <p:xfrm>
          <a:off x="7872413" y="2936875"/>
          <a:ext cx="11874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85" name="Equation" r:id="rId14" imgW="939800" imgH="393700" progId="Equation.3">
                  <p:embed/>
                </p:oleObj>
              </mc:Choice>
              <mc:Fallback>
                <p:oleObj name="Equation" r:id="rId14" imgW="939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2413" y="2936875"/>
                        <a:ext cx="118745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178" name="Text Box 18"/>
          <p:cNvSpPr txBox="1">
            <a:spLocks noChangeArrowheads="1"/>
          </p:cNvSpPr>
          <p:nvPr/>
        </p:nvSpPr>
        <p:spPr bwMode="auto">
          <a:xfrm>
            <a:off x="381000" y="5822950"/>
            <a:ext cx="4648200" cy="4254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So what does this tell you about the elastic force?</a:t>
            </a:r>
            <a:endParaRPr lang="en-US" sz="200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604179" name="Text Box 19"/>
          <p:cNvSpPr txBox="1">
            <a:spLocks noChangeArrowheads="1"/>
          </p:cNvSpPr>
          <p:nvPr/>
        </p:nvSpPr>
        <p:spPr bwMode="auto">
          <a:xfrm>
            <a:off x="5105400" y="582295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A conservative force!!!</a:t>
            </a:r>
          </a:p>
        </p:txBody>
      </p:sp>
      <p:sp>
        <p:nvSpPr>
          <p:cNvPr id="604180" name="Text Box 20"/>
          <p:cNvSpPr txBox="1">
            <a:spLocks noChangeArrowheads="1"/>
          </p:cNvSpPr>
          <p:nvPr/>
        </p:nvSpPr>
        <p:spPr bwMode="auto">
          <a:xfrm>
            <a:off x="7848600" y="2133600"/>
            <a:ext cx="1295400" cy="338138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A50021"/>
                </a:solidFill>
                <a:latin typeface="Arial Narrow" charset="0"/>
              </a:rPr>
              <a:t>Hooke’s </a:t>
            </a:r>
            <a:r>
              <a:rPr lang="en-US" sz="1600" b="1" dirty="0">
                <a:solidFill>
                  <a:srgbClr val="A50021"/>
                </a:solidFill>
                <a:latin typeface="Arial Narrow" charset="0"/>
              </a:rPr>
              <a:t>Law</a:t>
            </a:r>
          </a:p>
        </p:txBody>
      </p:sp>
      <p:graphicFrame>
        <p:nvGraphicFramePr>
          <p:cNvPr id="604181" name="Object 8"/>
          <p:cNvGraphicFramePr>
            <a:graphicFrameLocks noChangeAspect="1"/>
          </p:cNvGraphicFramePr>
          <p:nvPr/>
        </p:nvGraphicFramePr>
        <p:xfrm>
          <a:off x="6973888" y="2057400"/>
          <a:ext cx="874712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86" name="Equation" r:id="rId16" imgW="279360" imgH="177480" progId="Equation.DSMT4">
                  <p:embed/>
                </p:oleObj>
              </mc:Choice>
              <mc:Fallback>
                <p:oleObj name="Equation" r:id="rId16" imgW="2793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3888" y="2057400"/>
                        <a:ext cx="874712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543800" y="5029200"/>
            <a:ext cx="1600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239000" y="6019800"/>
            <a:ext cx="1905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57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0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0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0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4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4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0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0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0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0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0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0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0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0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0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0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04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0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0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4" grpId="0" animBg="1" autoUpdateAnimBg="0"/>
      <p:bldP spid="604165" grpId="0" animBg="1" autoUpdateAnimBg="0"/>
      <p:bldP spid="604167" grpId="0" animBg="1" autoUpdateAnimBg="0"/>
      <p:bldP spid="604168" grpId="0" animBg="1" autoUpdateAnimBg="0"/>
      <p:bldP spid="604169" grpId="0"/>
      <p:bldP spid="604170" grpId="0" animBg="1" autoUpdateAnimBg="0"/>
      <p:bldP spid="604171" grpId="0" animBg="1" autoUpdateAnimBg="0"/>
      <p:bldP spid="604173" grpId="0"/>
      <p:bldP spid="604178" grpId="0" animBg="1" autoUpdateAnimBg="0"/>
      <p:bldP spid="604179" grpId="0"/>
      <p:bldP spid="604180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26,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25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25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31FCC00-959D-2B4E-897B-F7E201BBDF4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01090" name="Rectangle 2"/>
          <p:cNvSpPr>
            <a:spLocks noChangeArrowheads="1"/>
          </p:cNvSpPr>
          <p:nvPr/>
        </p:nvSpPr>
        <p:spPr bwMode="auto">
          <a:xfrm>
            <a:off x="6324600" y="5943600"/>
            <a:ext cx="2667000" cy="4572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1091" name="Rectangle 3"/>
          <p:cNvSpPr>
            <a:spLocks noChangeArrowheads="1"/>
          </p:cNvSpPr>
          <p:nvPr/>
        </p:nvSpPr>
        <p:spPr bwMode="auto">
          <a:xfrm>
            <a:off x="7543800" y="3429000"/>
            <a:ext cx="1371600" cy="4572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47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Conservative and Non-conservative Forces</a:t>
            </a:r>
          </a:p>
        </p:txBody>
      </p:sp>
      <p:sp>
        <p:nvSpPr>
          <p:cNvPr id="601093" name="Text Box 5"/>
          <p:cNvSpPr txBox="1">
            <a:spLocks noChangeArrowheads="1"/>
          </p:cNvSpPr>
          <p:nvPr/>
        </p:nvSpPr>
        <p:spPr bwMode="auto">
          <a:xfrm>
            <a:off x="1371600" y="1828800"/>
            <a:ext cx="632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rgbClr val="FF0000"/>
                </a:solidFill>
                <a:latin typeface="Arial Narrow" charset="0"/>
              </a:rPr>
              <a:t>When directly falls, the work done on the object by the gravitation force is</a:t>
            </a:r>
          </a:p>
        </p:txBody>
      </p:sp>
      <p:sp>
        <p:nvSpPr>
          <p:cNvPr id="601094" name="Text Box 6"/>
          <p:cNvSpPr txBox="1">
            <a:spLocks noChangeArrowheads="1"/>
          </p:cNvSpPr>
          <p:nvPr/>
        </p:nvSpPr>
        <p:spPr bwMode="auto">
          <a:xfrm>
            <a:off x="685800" y="685800"/>
            <a:ext cx="7772400" cy="9144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600" dirty="0">
                <a:solidFill>
                  <a:schemeClr val="accent2"/>
                </a:solidFill>
                <a:latin typeface="Monotype Corsiva" charset="0"/>
              </a:rPr>
              <a:t>The work done on an object by the gravitational force does not depend on the </a:t>
            </a:r>
            <a:r>
              <a:rPr lang="en-US" sz="2600" dirty="0" smtClean="0">
                <a:solidFill>
                  <a:schemeClr val="accent2"/>
                </a:solidFill>
                <a:latin typeface="Monotype Corsiva" charset="0"/>
              </a:rPr>
              <a:t>object’s </a:t>
            </a:r>
            <a:r>
              <a:rPr lang="en-US" sz="2600" dirty="0">
                <a:solidFill>
                  <a:schemeClr val="accent2"/>
                </a:solidFill>
                <a:latin typeface="Monotype Corsiva" charset="0"/>
              </a:rPr>
              <a:t>path in the absence of a retardation force.</a:t>
            </a:r>
          </a:p>
        </p:txBody>
      </p:sp>
      <p:graphicFrame>
        <p:nvGraphicFramePr>
          <p:cNvPr id="601095" name="Object 2"/>
          <p:cNvGraphicFramePr>
            <a:graphicFrameLocks noChangeAspect="1"/>
          </p:cNvGraphicFramePr>
          <p:nvPr/>
        </p:nvGraphicFramePr>
        <p:xfrm>
          <a:off x="7620000" y="1828800"/>
          <a:ext cx="72548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14" name="Equation" r:id="rId3" imgW="342720" imgH="241200" progId="Equation.DSMT4">
                  <p:embed/>
                </p:oleObj>
              </mc:Choice>
              <mc:Fallback>
                <p:oleObj name="Equation" r:id="rId3" imgW="342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828800"/>
                        <a:ext cx="725488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1096" name="Text Box 8"/>
          <p:cNvSpPr txBox="1">
            <a:spLocks noChangeArrowheads="1"/>
          </p:cNvSpPr>
          <p:nvPr/>
        </p:nvSpPr>
        <p:spPr bwMode="auto">
          <a:xfrm>
            <a:off x="457200" y="3276600"/>
            <a:ext cx="480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How about if we lengthen the incline by a factor of 2, keeping the height the same??</a:t>
            </a:r>
          </a:p>
        </p:txBody>
      </p:sp>
      <p:graphicFrame>
        <p:nvGraphicFramePr>
          <p:cNvPr id="601097" name="Object 3"/>
          <p:cNvGraphicFramePr>
            <a:graphicFrameLocks noChangeAspect="1"/>
          </p:cNvGraphicFramePr>
          <p:nvPr/>
        </p:nvGraphicFramePr>
        <p:xfrm>
          <a:off x="5638800" y="2363788"/>
          <a:ext cx="5778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15" name="Equation" r:id="rId5" imgW="342720" imgH="241200" progId="Equation.DSMT4">
                  <p:embed/>
                </p:oleObj>
              </mc:Choice>
              <mc:Fallback>
                <p:oleObj name="Equation" r:id="rId5" imgW="342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363788"/>
                        <a:ext cx="5778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1098" name="Text Box 10"/>
          <p:cNvSpPr txBox="1">
            <a:spLocks noChangeArrowheads="1"/>
          </p:cNvSpPr>
          <p:nvPr/>
        </p:nvSpPr>
        <p:spPr bwMode="auto">
          <a:xfrm>
            <a:off x="5181600" y="3306763"/>
            <a:ext cx="1905000" cy="730250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Still the same amount of work</a:t>
            </a:r>
            <a:r>
              <a:rPr lang="en-US" sz="2000">
                <a:solidFill>
                  <a:srgbClr val="FF0000"/>
                </a:solidFill>
                <a:latin typeface="Arial Narrow" charset="0"/>
                <a:sym typeface="Wingdings" charset="0"/>
              </a:rPr>
              <a:t></a:t>
            </a:r>
            <a:endParaRPr lang="en-US" sz="200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601099" name="Text Box 11"/>
          <p:cNvSpPr txBox="1">
            <a:spLocks noChangeArrowheads="1"/>
          </p:cNvSpPr>
          <p:nvPr/>
        </p:nvSpPr>
        <p:spPr bwMode="auto">
          <a:xfrm>
            <a:off x="152400" y="5105400"/>
            <a:ext cx="2590800" cy="944563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Forces like gravitational and elastic forces are called the conservative force</a:t>
            </a:r>
          </a:p>
        </p:txBody>
      </p:sp>
      <p:sp>
        <p:nvSpPr>
          <p:cNvPr id="601100" name="Text Box 12"/>
          <p:cNvSpPr txBox="1">
            <a:spLocks noChangeArrowheads="1"/>
          </p:cNvSpPr>
          <p:nvPr/>
        </p:nvSpPr>
        <p:spPr bwMode="auto">
          <a:xfrm>
            <a:off x="533400" y="4038600"/>
            <a:ext cx="8382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So the work done by the gravitational force on an object is independent of the path of the </a:t>
            </a: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object’s motion. 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It only depends on the difference of the </a:t>
            </a: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object’s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initial and final position in the direction of the force.</a:t>
            </a:r>
          </a:p>
        </p:txBody>
      </p:sp>
      <p:graphicFrame>
        <p:nvGraphicFramePr>
          <p:cNvPr id="601101" name="Object 4"/>
          <p:cNvGraphicFramePr>
            <a:graphicFrameLocks noChangeAspect="1"/>
          </p:cNvGraphicFramePr>
          <p:nvPr/>
        </p:nvGraphicFramePr>
        <p:xfrm>
          <a:off x="7543800" y="3417888"/>
          <a:ext cx="7254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16" name="Equation" r:id="rId7" imgW="342720" imgH="241200" progId="Equation.DSMT4">
                  <p:embed/>
                </p:oleObj>
              </mc:Choice>
              <mc:Fallback>
                <p:oleObj name="Equation" r:id="rId7" imgW="342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417888"/>
                        <a:ext cx="725488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52400" y="1981200"/>
            <a:ext cx="2362200" cy="1143000"/>
            <a:chOff x="96" y="1248"/>
            <a:chExt cx="1488" cy="720"/>
          </a:xfrm>
        </p:grpSpPr>
        <p:sp>
          <p:nvSpPr>
            <p:cNvPr id="22562" name="AutoShape 15"/>
            <p:cNvSpPr>
              <a:spLocks noChangeArrowheads="1"/>
            </p:cNvSpPr>
            <p:nvPr/>
          </p:nvSpPr>
          <p:spPr bwMode="auto">
            <a:xfrm>
              <a:off x="336" y="1392"/>
              <a:ext cx="1248" cy="528"/>
            </a:xfrm>
            <a:prstGeom prst="rtTriangle">
              <a:avLst/>
            </a:prstGeom>
            <a:noFill/>
            <a:ln w="28575">
              <a:solidFill>
                <a:srgbClr val="66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3" name="Text Box 16"/>
            <p:cNvSpPr txBox="1">
              <a:spLocks noChangeArrowheads="1"/>
            </p:cNvSpPr>
            <p:nvPr/>
          </p:nvSpPr>
          <p:spPr bwMode="auto">
            <a:xfrm>
              <a:off x="96" y="1515"/>
              <a:ext cx="1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Monotype Corsiva" charset="0"/>
                </a:rPr>
                <a:t>h</a:t>
              </a:r>
            </a:p>
          </p:txBody>
        </p:sp>
        <p:sp>
          <p:nvSpPr>
            <p:cNvPr id="22564" name="Text Box 17"/>
            <p:cNvSpPr txBox="1">
              <a:spLocks noChangeArrowheads="1"/>
            </p:cNvSpPr>
            <p:nvPr/>
          </p:nvSpPr>
          <p:spPr bwMode="auto">
            <a:xfrm>
              <a:off x="816" y="1344"/>
              <a:ext cx="15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chemeClr val="accent2"/>
                  </a:solidFill>
                  <a:latin typeface="Monotype Corsiva" charset="0"/>
                </a:rPr>
                <a:t>l</a:t>
              </a:r>
            </a:p>
          </p:txBody>
        </p:sp>
        <p:sp>
          <p:nvSpPr>
            <p:cNvPr id="22565" name="Rectangle 18"/>
            <p:cNvSpPr>
              <a:spLocks noChangeArrowheads="1"/>
            </p:cNvSpPr>
            <p:nvPr/>
          </p:nvSpPr>
          <p:spPr bwMode="auto">
            <a:xfrm rot="1117480">
              <a:off x="336" y="1248"/>
              <a:ext cx="192" cy="192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99"/>
                  </a:solidFill>
                  <a:latin typeface="Monotype Corsiva" charset="0"/>
                </a:rPr>
                <a:t>m</a:t>
              </a:r>
            </a:p>
          </p:txBody>
        </p:sp>
        <p:sp>
          <p:nvSpPr>
            <p:cNvPr id="22566" name="Arc 19"/>
            <p:cNvSpPr>
              <a:spLocks/>
            </p:cNvSpPr>
            <p:nvPr/>
          </p:nvSpPr>
          <p:spPr bwMode="auto">
            <a:xfrm flipH="1">
              <a:off x="1152" y="1776"/>
              <a:ext cx="48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Monotype Corsiva" charset="0"/>
              </a:endParaRPr>
            </a:p>
          </p:txBody>
        </p:sp>
        <p:sp>
          <p:nvSpPr>
            <p:cNvPr id="22567" name="Text Box 20"/>
            <p:cNvSpPr txBox="1">
              <a:spLocks noChangeArrowheads="1"/>
            </p:cNvSpPr>
            <p:nvPr/>
          </p:nvSpPr>
          <p:spPr bwMode="auto">
            <a:xfrm>
              <a:off x="960" y="1699"/>
              <a:ext cx="20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 err="1" smtClean="0">
                  <a:solidFill>
                    <a:schemeClr val="accent2"/>
                  </a:solidFill>
                  <a:latin typeface="Symbol" charset="0"/>
                </a:rPr>
                <a:t>θ</a:t>
              </a:r>
              <a:endParaRPr lang="en-US" sz="2000" dirty="0">
                <a:solidFill>
                  <a:schemeClr val="accent2"/>
                </a:solidFill>
                <a:latin typeface="Symbol" charset="0"/>
              </a:endParaRPr>
            </a:p>
          </p:txBody>
        </p:sp>
        <p:sp>
          <p:nvSpPr>
            <p:cNvPr id="22568" name="Line 21"/>
            <p:cNvSpPr>
              <a:spLocks noChangeShapeType="1"/>
            </p:cNvSpPr>
            <p:nvPr/>
          </p:nvSpPr>
          <p:spPr bwMode="auto">
            <a:xfrm>
              <a:off x="432" y="1344"/>
              <a:ext cx="0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9" name="Text Box 22"/>
            <p:cNvSpPr txBox="1">
              <a:spLocks noChangeArrowheads="1"/>
            </p:cNvSpPr>
            <p:nvPr/>
          </p:nvSpPr>
          <p:spPr bwMode="auto">
            <a:xfrm>
              <a:off x="288" y="1718"/>
              <a:ext cx="27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Monotype Corsiva" charset="0"/>
                </a:rPr>
                <a:t>m</a:t>
              </a:r>
              <a:r>
                <a:rPr lang="en-US" sz="2000" b="1">
                  <a:solidFill>
                    <a:schemeClr val="accent2"/>
                  </a:solidFill>
                  <a:latin typeface="Monotype Corsiva" charset="0"/>
                </a:rPr>
                <a:t>g</a:t>
              </a:r>
              <a:endParaRPr lang="en-US" sz="2000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sp>
        <p:nvSpPr>
          <p:cNvPr id="601111" name="Text Box 23"/>
          <p:cNvSpPr txBox="1">
            <a:spLocks noChangeArrowheads="1"/>
          </p:cNvSpPr>
          <p:nvPr/>
        </p:nvSpPr>
        <p:spPr bwMode="auto">
          <a:xfrm>
            <a:off x="2667000" y="2393950"/>
            <a:ext cx="2667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When sliding down the hill of length </a:t>
            </a: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l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, the work is</a:t>
            </a:r>
          </a:p>
        </p:txBody>
      </p:sp>
      <p:graphicFrame>
        <p:nvGraphicFramePr>
          <p:cNvPr id="601112" name="Object 5"/>
          <p:cNvGraphicFramePr>
            <a:graphicFrameLocks noChangeAspect="1"/>
          </p:cNvGraphicFramePr>
          <p:nvPr/>
        </p:nvGraphicFramePr>
        <p:xfrm>
          <a:off x="7391400" y="2381250"/>
          <a:ext cx="1524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17" name="Equation" r:id="rId9" imgW="838080" imgH="203040" progId="Equation.3">
                  <p:embed/>
                </p:oleObj>
              </mc:Choice>
              <mc:Fallback>
                <p:oleObj name="Equation" r:id="rId9" imgW="838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2381250"/>
                        <a:ext cx="1524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609600" y="1635125"/>
            <a:ext cx="455613" cy="574675"/>
            <a:chOff x="384" y="1030"/>
            <a:chExt cx="287" cy="362"/>
          </a:xfrm>
        </p:grpSpPr>
        <p:sp>
          <p:nvSpPr>
            <p:cNvPr id="22560" name="Line 26"/>
            <p:cNvSpPr>
              <a:spLocks noChangeShapeType="1"/>
            </p:cNvSpPr>
            <p:nvPr/>
          </p:nvSpPr>
          <p:spPr bwMode="auto">
            <a:xfrm flipV="1">
              <a:off x="384" y="1152"/>
              <a:ext cx="96" cy="2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1" name="Text Box 27"/>
            <p:cNvSpPr txBox="1">
              <a:spLocks noChangeArrowheads="1"/>
            </p:cNvSpPr>
            <p:nvPr/>
          </p:nvSpPr>
          <p:spPr bwMode="auto">
            <a:xfrm>
              <a:off x="470" y="1030"/>
              <a:ext cx="20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dirty="0">
                  <a:solidFill>
                    <a:schemeClr val="accent2"/>
                  </a:solidFill>
                  <a:latin typeface="Arial Narrow" charset="0"/>
                </a:rPr>
                <a:t>N</a:t>
              </a:r>
            </a:p>
          </p:txBody>
        </p:sp>
      </p:grpSp>
      <p:graphicFrame>
        <p:nvGraphicFramePr>
          <p:cNvPr id="601116" name="Object 6"/>
          <p:cNvGraphicFramePr>
            <a:graphicFrameLocks noChangeAspect="1"/>
          </p:cNvGraphicFramePr>
          <p:nvPr/>
        </p:nvGraphicFramePr>
        <p:xfrm>
          <a:off x="7543800" y="2847975"/>
          <a:ext cx="72707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18" name="Equation" r:id="rId11" imgW="431640" imgH="203040" progId="Equation.3">
                  <p:embed/>
                </p:oleObj>
              </mc:Choice>
              <mc:Fallback>
                <p:oleObj name="Equation" r:id="rId11" imgW="431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847975"/>
                        <a:ext cx="72707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1117" name="Text Box 29"/>
          <p:cNvSpPr txBox="1">
            <a:spLocks noChangeArrowheads="1"/>
          </p:cNvSpPr>
          <p:nvPr/>
        </p:nvSpPr>
        <p:spPr bwMode="auto">
          <a:xfrm>
            <a:off x="2819400" y="6005513"/>
            <a:ext cx="3352800" cy="395287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rgbClr val="FF0000"/>
                </a:solidFill>
                <a:latin typeface="Monotype Corsiva" charset="0"/>
              </a:rPr>
              <a:t>Total mechanical energy is conserved!!</a:t>
            </a:r>
          </a:p>
        </p:txBody>
      </p:sp>
      <p:graphicFrame>
        <p:nvGraphicFramePr>
          <p:cNvPr id="601118" name="Object 7"/>
          <p:cNvGraphicFramePr>
            <a:graphicFrameLocks noChangeAspect="1"/>
          </p:cNvGraphicFramePr>
          <p:nvPr/>
        </p:nvGraphicFramePr>
        <p:xfrm>
          <a:off x="6324600" y="5980113"/>
          <a:ext cx="5334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19" name="Equation" r:id="rId13" imgW="368280" imgH="228600" progId="Equation.DSMT4">
                  <p:embed/>
                </p:oleObj>
              </mc:Choice>
              <mc:Fallback>
                <p:oleObj name="Equation" r:id="rId13" imgW="368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980113"/>
                        <a:ext cx="5334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1119" name="Object 8"/>
          <p:cNvGraphicFramePr>
            <a:graphicFrameLocks noChangeAspect="1"/>
          </p:cNvGraphicFramePr>
          <p:nvPr/>
        </p:nvGraphicFramePr>
        <p:xfrm>
          <a:off x="6180138" y="2365375"/>
          <a:ext cx="113506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20" name="Equation" r:id="rId15" imgW="672840" imgH="241200" progId="Equation.DSMT4">
                  <p:embed/>
                </p:oleObj>
              </mc:Choice>
              <mc:Fallback>
                <p:oleObj name="Equation" r:id="rId15" imgW="6728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0138" y="2365375"/>
                        <a:ext cx="1135062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1120" name="Object 9"/>
          <p:cNvGraphicFramePr>
            <a:graphicFrameLocks noChangeAspect="1"/>
          </p:cNvGraphicFramePr>
          <p:nvPr/>
        </p:nvGraphicFramePr>
        <p:xfrm>
          <a:off x="6054725" y="2819400"/>
          <a:ext cx="143351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21" name="Equation" r:id="rId17" imgW="850680" imgH="253800" progId="Equation.DSMT4">
                  <p:embed/>
                </p:oleObj>
              </mc:Choice>
              <mc:Fallback>
                <p:oleObj name="Equation" r:id="rId17" imgW="850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4725" y="2819400"/>
                        <a:ext cx="1433513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1121" name="Object 10"/>
          <p:cNvGraphicFramePr>
            <a:graphicFrameLocks noChangeAspect="1"/>
          </p:cNvGraphicFramePr>
          <p:nvPr/>
        </p:nvGraphicFramePr>
        <p:xfrm>
          <a:off x="8396288" y="1828800"/>
          <a:ext cx="67151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22" name="Equation" r:id="rId19" imgW="317160" imgH="203040" progId="Equation.DSMT4">
                  <p:embed/>
                </p:oleObj>
              </mc:Choice>
              <mc:Fallback>
                <p:oleObj name="Equation" r:id="rId19" imgW="317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6288" y="1828800"/>
                        <a:ext cx="67151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1122" name="Rectangle 34"/>
          <p:cNvSpPr>
            <a:spLocks noGrp="1" noChangeArrowheads="1"/>
          </p:cNvSpPr>
          <p:nvPr>
            <p:ph type="body" idx="1"/>
          </p:nvPr>
        </p:nvSpPr>
        <p:spPr>
          <a:xfrm>
            <a:off x="2895600" y="5181600"/>
            <a:ext cx="6248400" cy="609600"/>
          </a:xfrm>
          <a:solidFill>
            <a:srgbClr val="99FFCC"/>
          </a:solidFill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1800">
                <a:solidFill>
                  <a:srgbClr val="FF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If the work performed by the force does not depend on the path.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1800">
                <a:solidFill>
                  <a:srgbClr val="FF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If the work performed on a closed path is 0.</a:t>
            </a:r>
          </a:p>
        </p:txBody>
      </p:sp>
      <p:graphicFrame>
        <p:nvGraphicFramePr>
          <p:cNvPr id="601123" name="Object 11"/>
          <p:cNvGraphicFramePr>
            <a:graphicFrameLocks noChangeAspect="1"/>
          </p:cNvGraphicFramePr>
          <p:nvPr/>
        </p:nvGraphicFramePr>
        <p:xfrm>
          <a:off x="8242300" y="3429000"/>
          <a:ext cx="67310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23" name="Equation" r:id="rId21" imgW="317160" imgH="203040" progId="Equation.DSMT4">
                  <p:embed/>
                </p:oleObj>
              </mc:Choice>
              <mc:Fallback>
                <p:oleObj name="Equation" r:id="rId21" imgW="317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2300" y="3429000"/>
                        <a:ext cx="67310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1124" name="Object 12"/>
          <p:cNvGraphicFramePr>
            <a:graphicFrameLocks noChangeAspect="1"/>
          </p:cNvGraphicFramePr>
          <p:nvPr/>
        </p:nvGraphicFramePr>
        <p:xfrm>
          <a:off x="6858000" y="5991225"/>
          <a:ext cx="11239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24" name="Equation" r:id="rId23" imgW="774360" imgH="228600" progId="Equation.DSMT4">
                  <p:embed/>
                </p:oleObj>
              </mc:Choice>
              <mc:Fallback>
                <p:oleObj name="Equation" r:id="rId23" imgW="774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991225"/>
                        <a:ext cx="112395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1125" name="Object 13"/>
          <p:cNvGraphicFramePr>
            <a:graphicFrameLocks noChangeAspect="1"/>
          </p:cNvGraphicFramePr>
          <p:nvPr/>
        </p:nvGraphicFramePr>
        <p:xfrm>
          <a:off x="7924800" y="5969000"/>
          <a:ext cx="10318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25" name="Equation" r:id="rId25" imgW="711000" imgH="241200" progId="Equation.DSMT4">
                  <p:embed/>
                </p:oleObj>
              </mc:Choice>
              <mc:Fallback>
                <p:oleObj name="Equation" r:id="rId25" imgW="711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5969000"/>
                        <a:ext cx="10318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1126" name="Oval 38"/>
          <p:cNvSpPr>
            <a:spLocks noChangeArrowheads="1"/>
          </p:cNvSpPr>
          <p:nvPr/>
        </p:nvSpPr>
        <p:spPr bwMode="auto">
          <a:xfrm>
            <a:off x="6629400" y="2743200"/>
            <a:ext cx="914400" cy="4572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98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0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0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1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1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0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0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0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0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0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01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01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0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01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0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01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01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01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01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01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1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0112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0112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01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60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60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0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60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01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01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0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0" grpId="0" animBg="1"/>
      <p:bldP spid="601091" grpId="0" animBg="1"/>
      <p:bldP spid="601093" grpId="0"/>
      <p:bldP spid="601094" grpId="0" animBg="1" autoUpdateAnimBg="0"/>
      <p:bldP spid="601096" grpId="0"/>
      <p:bldP spid="601098" grpId="0" animBg="1" autoUpdateAnimBg="0"/>
      <p:bldP spid="601099" grpId="0" animBg="1" autoUpdateAnimBg="0"/>
      <p:bldP spid="601100" grpId="0" build="p" autoUpdateAnimBg="0"/>
      <p:bldP spid="601111" grpId="0"/>
      <p:bldP spid="601117" grpId="0" animBg="1" autoUpdateAnimBg="0"/>
      <p:bldP spid="601122" grpId="0" build="p" animBg="1"/>
      <p:bldP spid="6011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26,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35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5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DF357E5-78F2-8E4F-8EDA-C28753377FA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05186" name="Rectangle 2"/>
          <p:cNvSpPr>
            <a:spLocks noChangeArrowheads="1"/>
          </p:cNvSpPr>
          <p:nvPr/>
        </p:nvSpPr>
        <p:spPr bwMode="auto">
          <a:xfrm>
            <a:off x="7162800" y="838200"/>
            <a:ext cx="1981200" cy="45720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7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Conservation of Mechanical Energy</a:t>
            </a:r>
          </a:p>
        </p:txBody>
      </p:sp>
      <p:sp>
        <p:nvSpPr>
          <p:cNvPr id="605188" name="Text Box 4"/>
          <p:cNvSpPr txBox="1">
            <a:spLocks noChangeArrowheads="1"/>
          </p:cNvSpPr>
          <p:nvPr/>
        </p:nvSpPr>
        <p:spPr bwMode="auto">
          <a:xfrm>
            <a:off x="228600" y="838200"/>
            <a:ext cx="6858000" cy="455613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Monotype Corsiva" charset="0"/>
              </a:rPr>
              <a:t>Total mechanical energy is the sum of kinetic and potential energies</a:t>
            </a:r>
          </a:p>
        </p:txBody>
      </p:sp>
      <p:graphicFrame>
        <p:nvGraphicFramePr>
          <p:cNvPr id="60518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727506"/>
              </p:ext>
            </p:extLst>
          </p:nvPr>
        </p:nvGraphicFramePr>
        <p:xfrm>
          <a:off x="5383213" y="1998662"/>
          <a:ext cx="766762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26" name="Equation" r:id="rId3" imgW="368300" imgH="152400" progId="Equation.DSMT4">
                  <p:embed/>
                </p:oleObj>
              </mc:Choice>
              <mc:Fallback>
                <p:oleObj name="Equation" r:id="rId3" imgW="3683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3213" y="1998662"/>
                        <a:ext cx="766762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5190" name="Text Box 6"/>
          <p:cNvSpPr txBox="1">
            <a:spLocks noChangeArrowheads="1"/>
          </p:cNvSpPr>
          <p:nvPr/>
        </p:nvSpPr>
        <p:spPr bwMode="auto">
          <a:xfrm>
            <a:off x="2209800" y="1389063"/>
            <a:ext cx="2590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 dirty="0" smtClean="0">
                <a:solidFill>
                  <a:srgbClr val="FF0000"/>
                </a:solidFill>
                <a:latin typeface="Arial Narrow" charset="0"/>
              </a:rPr>
              <a:t>Let’s </a:t>
            </a:r>
            <a:r>
              <a:rPr lang="en-US" sz="2200" dirty="0">
                <a:solidFill>
                  <a:srgbClr val="FF0000"/>
                </a:solidFill>
                <a:latin typeface="Arial Narrow" charset="0"/>
              </a:rPr>
              <a:t>consider a brick of mass </a:t>
            </a:r>
            <a:r>
              <a:rPr lang="en-US" sz="2200" dirty="0">
                <a:solidFill>
                  <a:srgbClr val="FF0000"/>
                </a:solidFill>
                <a:latin typeface="Monotype Corsiva" charset="0"/>
              </a:rPr>
              <a:t>m</a:t>
            </a:r>
            <a:r>
              <a:rPr lang="en-US" sz="2200" dirty="0">
                <a:solidFill>
                  <a:srgbClr val="FF0000"/>
                </a:solidFill>
                <a:latin typeface="Arial Narrow" charset="0"/>
              </a:rPr>
              <a:t> at the height </a:t>
            </a:r>
            <a:r>
              <a:rPr lang="en-US" sz="2200" dirty="0">
                <a:solidFill>
                  <a:srgbClr val="FF0000"/>
                </a:solidFill>
                <a:latin typeface="Monotype Corsiva" charset="0"/>
              </a:rPr>
              <a:t>h</a:t>
            </a:r>
            <a:r>
              <a:rPr lang="en-US" sz="2200" dirty="0">
                <a:solidFill>
                  <a:srgbClr val="FF0000"/>
                </a:solidFill>
                <a:latin typeface="Arial Narrow" charset="0"/>
              </a:rPr>
              <a:t> from the ground</a:t>
            </a:r>
          </a:p>
        </p:txBody>
      </p:sp>
      <p:graphicFrame>
        <p:nvGraphicFramePr>
          <p:cNvPr id="605191" name="Object 3"/>
          <p:cNvGraphicFramePr>
            <a:graphicFrameLocks noChangeAspect="1"/>
          </p:cNvGraphicFramePr>
          <p:nvPr/>
        </p:nvGraphicFramePr>
        <p:xfrm>
          <a:off x="5472113" y="2789238"/>
          <a:ext cx="2173287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27" name="Equation" r:id="rId5" imgW="1130300" imgH="266700" progId="Equation.DSMT4">
                  <p:embed/>
                </p:oleObj>
              </mc:Choice>
              <mc:Fallback>
                <p:oleObj name="Equation" r:id="rId5" imgW="11303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2113" y="2789238"/>
                        <a:ext cx="2173287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5192" name="Text Box 8"/>
          <p:cNvSpPr txBox="1">
            <a:spLocks noChangeArrowheads="1"/>
          </p:cNvSpPr>
          <p:nvPr/>
        </p:nvSpPr>
        <p:spPr bwMode="auto">
          <a:xfrm>
            <a:off x="2362200" y="3505200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The brick gains speed</a:t>
            </a:r>
          </a:p>
        </p:txBody>
      </p:sp>
      <p:graphicFrame>
        <p:nvGraphicFramePr>
          <p:cNvPr id="605193" name="Object 4"/>
          <p:cNvGraphicFramePr>
            <a:graphicFrameLocks noChangeAspect="1"/>
          </p:cNvGraphicFramePr>
          <p:nvPr/>
        </p:nvGraphicFramePr>
        <p:xfrm>
          <a:off x="7010400" y="3575050"/>
          <a:ext cx="54610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28" name="Equation" r:id="rId7" imgW="241200" imgH="139680" progId="Equation.DSMT4">
                  <p:embed/>
                </p:oleObj>
              </mc:Choice>
              <mc:Fallback>
                <p:oleObj name="Equation" r:id="rId7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575050"/>
                        <a:ext cx="546100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5194" name="Text Box 10"/>
          <p:cNvSpPr txBox="1">
            <a:spLocks noChangeArrowheads="1"/>
          </p:cNvSpPr>
          <p:nvPr/>
        </p:nvSpPr>
        <p:spPr bwMode="auto">
          <a:xfrm>
            <a:off x="2895600" y="4572000"/>
            <a:ext cx="518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The lost potential energy is converted to kinetic energy!!</a:t>
            </a:r>
          </a:p>
        </p:txBody>
      </p:sp>
      <p:sp>
        <p:nvSpPr>
          <p:cNvPr id="605195" name="Text Box 11"/>
          <p:cNvSpPr txBox="1">
            <a:spLocks noChangeArrowheads="1"/>
          </p:cNvSpPr>
          <p:nvPr/>
        </p:nvSpPr>
        <p:spPr bwMode="auto">
          <a:xfrm>
            <a:off x="457200" y="5334000"/>
            <a:ext cx="1447800" cy="79057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Arial Narrow" charset="0"/>
              </a:rPr>
              <a:t>What does this mean?</a:t>
            </a:r>
          </a:p>
        </p:txBody>
      </p:sp>
      <p:sp>
        <p:nvSpPr>
          <p:cNvPr id="605196" name="Text Box 12"/>
          <p:cNvSpPr txBox="1">
            <a:spLocks noChangeArrowheads="1"/>
          </p:cNvSpPr>
          <p:nvPr/>
        </p:nvSpPr>
        <p:spPr bwMode="auto">
          <a:xfrm>
            <a:off x="2057400" y="5029200"/>
            <a:ext cx="4495800" cy="1311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The total mechanical energy of a system remains constant in any isolated systems of objects that interacts only through conservative forces: </a:t>
            </a:r>
            <a:r>
              <a:rPr lang="en-US" sz="2000" b="1" u="sng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onotype Corsiva" charset="0"/>
              </a:rPr>
              <a:t>Principle of mechanical energy conservation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28600" y="1676400"/>
            <a:ext cx="1752600" cy="3124200"/>
            <a:chOff x="144" y="1488"/>
            <a:chExt cx="1104" cy="1968"/>
          </a:xfrm>
        </p:grpSpPr>
        <p:grpSp>
          <p:nvGrpSpPr>
            <p:cNvPr id="23593" name="Group 14"/>
            <p:cNvGrpSpPr>
              <a:grpSpLocks/>
            </p:cNvGrpSpPr>
            <p:nvPr/>
          </p:nvGrpSpPr>
          <p:grpSpPr bwMode="auto">
            <a:xfrm>
              <a:off x="144" y="1488"/>
              <a:ext cx="1104" cy="1968"/>
              <a:chOff x="144" y="1488"/>
              <a:chExt cx="1104" cy="1968"/>
            </a:xfrm>
          </p:grpSpPr>
          <p:sp>
            <p:nvSpPr>
              <p:cNvPr id="23595" name="AutoShape 15"/>
              <p:cNvSpPr>
                <a:spLocks noChangeArrowheads="1"/>
              </p:cNvSpPr>
              <p:nvPr/>
            </p:nvSpPr>
            <p:spPr bwMode="auto">
              <a:xfrm>
                <a:off x="672" y="1488"/>
                <a:ext cx="432" cy="288"/>
              </a:xfrm>
              <a:prstGeom prst="cube">
                <a:avLst>
                  <a:gd name="adj" fmla="val 25000"/>
                </a:avLst>
              </a:prstGeom>
              <a:solidFill>
                <a:srgbClr val="6633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FFFF99"/>
                    </a:solidFill>
                    <a:latin typeface="Monotype Corsiva" charset="0"/>
                  </a:rPr>
                  <a:t>m</a:t>
                </a:r>
              </a:p>
            </p:txBody>
          </p:sp>
          <p:sp>
            <p:nvSpPr>
              <p:cNvPr id="23596" name="Line 16"/>
              <p:cNvSpPr>
                <a:spLocks noChangeShapeType="1"/>
              </p:cNvSpPr>
              <p:nvPr/>
            </p:nvSpPr>
            <p:spPr bwMode="auto">
              <a:xfrm>
                <a:off x="864" y="1680"/>
                <a:ext cx="0" cy="4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7" name="Text Box 17"/>
              <p:cNvSpPr txBox="1">
                <a:spLocks noChangeArrowheads="1"/>
              </p:cNvSpPr>
              <p:nvPr/>
            </p:nvSpPr>
            <p:spPr bwMode="auto">
              <a:xfrm>
                <a:off x="864" y="1851"/>
                <a:ext cx="27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>
                    <a:solidFill>
                      <a:schemeClr val="accent2"/>
                    </a:solidFill>
                    <a:latin typeface="Monotype Corsiva" charset="0"/>
                  </a:rPr>
                  <a:t>m</a:t>
                </a:r>
                <a:r>
                  <a:rPr lang="en-US" sz="2000" b="1">
                    <a:solidFill>
                      <a:schemeClr val="accent2"/>
                    </a:solidFill>
                    <a:latin typeface="Monotype Corsiva" charset="0"/>
                  </a:rPr>
                  <a:t>g</a:t>
                </a:r>
              </a:p>
            </p:txBody>
          </p:sp>
          <p:sp>
            <p:nvSpPr>
              <p:cNvPr id="23598" name="Text Box 18"/>
              <p:cNvSpPr txBox="1">
                <a:spLocks noChangeArrowheads="1"/>
              </p:cNvSpPr>
              <p:nvPr/>
            </p:nvSpPr>
            <p:spPr bwMode="auto">
              <a:xfrm>
                <a:off x="288" y="1910"/>
                <a:ext cx="18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>
                    <a:solidFill>
                      <a:schemeClr val="accent2"/>
                    </a:solidFill>
                    <a:latin typeface="Monotype Corsiva" charset="0"/>
                  </a:rPr>
                  <a:t>h</a:t>
                </a:r>
                <a:endParaRPr lang="en-US" sz="2000" b="1">
                  <a:solidFill>
                    <a:schemeClr val="accent2"/>
                  </a:solidFill>
                  <a:latin typeface="Monotype Corsiva" charset="0"/>
                </a:endParaRPr>
              </a:p>
            </p:txBody>
          </p:sp>
          <p:sp>
            <p:nvSpPr>
              <p:cNvPr id="23599" name="Line 19"/>
              <p:cNvSpPr>
                <a:spLocks noChangeShapeType="1"/>
              </p:cNvSpPr>
              <p:nvPr/>
            </p:nvSpPr>
            <p:spPr bwMode="auto">
              <a:xfrm>
                <a:off x="144" y="3456"/>
                <a:ext cx="1104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0" name="Line 20"/>
              <p:cNvSpPr>
                <a:spLocks noChangeShapeType="1"/>
              </p:cNvSpPr>
              <p:nvPr/>
            </p:nvSpPr>
            <p:spPr bwMode="auto">
              <a:xfrm flipH="1">
                <a:off x="240" y="177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1" name="Line 21"/>
              <p:cNvSpPr>
                <a:spLocks noChangeShapeType="1"/>
              </p:cNvSpPr>
              <p:nvPr/>
            </p:nvSpPr>
            <p:spPr bwMode="auto">
              <a:xfrm>
                <a:off x="288" y="1776"/>
                <a:ext cx="0" cy="1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94" name="Line 22"/>
            <p:cNvSpPr>
              <a:spLocks noChangeShapeType="1"/>
            </p:cNvSpPr>
            <p:nvPr/>
          </p:nvSpPr>
          <p:spPr bwMode="auto">
            <a:xfrm flipV="1">
              <a:off x="912" y="331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5207" name="Text Box 23"/>
          <p:cNvSpPr txBox="1">
            <a:spLocks noChangeArrowheads="1"/>
          </p:cNvSpPr>
          <p:nvPr/>
        </p:nvSpPr>
        <p:spPr bwMode="auto">
          <a:xfrm>
            <a:off x="5105400" y="1390650"/>
            <a:ext cx="3810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 dirty="0">
                <a:solidFill>
                  <a:srgbClr val="FF0000"/>
                </a:solidFill>
                <a:latin typeface="Monotype Corsiva" charset="0"/>
              </a:rPr>
              <a:t>What is the </a:t>
            </a:r>
            <a:r>
              <a:rPr lang="en-US" sz="2200" dirty="0" smtClean="0">
                <a:solidFill>
                  <a:srgbClr val="FF0000"/>
                </a:solidFill>
                <a:latin typeface="Monotype Corsiva" charset="0"/>
              </a:rPr>
              <a:t>brick’s </a:t>
            </a:r>
            <a:r>
              <a:rPr lang="en-US" sz="2200" dirty="0">
                <a:solidFill>
                  <a:srgbClr val="FF0000"/>
                </a:solidFill>
                <a:latin typeface="Monotype Corsiva" charset="0"/>
              </a:rPr>
              <a:t>potential energy?</a:t>
            </a:r>
          </a:p>
        </p:txBody>
      </p:sp>
      <p:sp>
        <p:nvSpPr>
          <p:cNvPr id="605208" name="Text Box 24"/>
          <p:cNvSpPr txBox="1">
            <a:spLocks noChangeArrowheads="1"/>
          </p:cNvSpPr>
          <p:nvPr/>
        </p:nvSpPr>
        <p:spPr bwMode="auto">
          <a:xfrm>
            <a:off x="2286000" y="2590800"/>
            <a:ext cx="335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Monotype Corsiva" charset="0"/>
              </a:rPr>
              <a:t>What happens to the energy as the brick falls to the ground?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09600" y="2819400"/>
            <a:ext cx="1143000" cy="1981200"/>
            <a:chOff x="1510" y="3360"/>
            <a:chExt cx="720" cy="1248"/>
          </a:xfrm>
        </p:grpSpPr>
        <p:sp>
          <p:nvSpPr>
            <p:cNvPr id="23589" name="AutoShape 26"/>
            <p:cNvSpPr>
              <a:spLocks noChangeArrowheads="1"/>
            </p:cNvSpPr>
            <p:nvPr/>
          </p:nvSpPr>
          <p:spPr bwMode="auto">
            <a:xfrm>
              <a:off x="1798" y="3360"/>
              <a:ext cx="432" cy="288"/>
            </a:xfrm>
            <a:prstGeom prst="cube">
              <a:avLst>
                <a:gd name="adj" fmla="val 25000"/>
              </a:avLst>
            </a:prstGeom>
            <a:solidFill>
              <a:srgbClr val="6633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99"/>
                  </a:solidFill>
                  <a:latin typeface="Monotype Corsiva" charset="0"/>
                </a:rPr>
                <a:t>m</a:t>
              </a:r>
            </a:p>
          </p:txBody>
        </p:sp>
        <p:sp>
          <p:nvSpPr>
            <p:cNvPr id="23590" name="Text Box 27"/>
            <p:cNvSpPr txBox="1">
              <a:spLocks noChangeArrowheads="1"/>
            </p:cNvSpPr>
            <p:nvPr/>
          </p:nvSpPr>
          <p:spPr bwMode="auto">
            <a:xfrm>
              <a:off x="1681" y="3974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Monotype Corsiva" charset="0"/>
                </a:rPr>
                <a:t>h</a:t>
              </a:r>
              <a:r>
                <a:rPr lang="en-US" sz="2000" baseline="-25000">
                  <a:solidFill>
                    <a:schemeClr val="accent2"/>
                  </a:solidFill>
                  <a:latin typeface="Monotype Corsiva" charset="0"/>
                </a:rPr>
                <a:t>1</a:t>
              </a:r>
              <a:endParaRPr lang="en-US" sz="2000" b="1" baseline="-25000">
                <a:solidFill>
                  <a:schemeClr val="accent2"/>
                </a:solidFill>
                <a:latin typeface="Monotype Corsiva" charset="0"/>
              </a:endParaRPr>
            </a:p>
          </p:txBody>
        </p:sp>
        <p:sp>
          <p:nvSpPr>
            <p:cNvPr id="23591" name="Line 28"/>
            <p:cNvSpPr>
              <a:spLocks noChangeShapeType="1"/>
            </p:cNvSpPr>
            <p:nvPr/>
          </p:nvSpPr>
          <p:spPr bwMode="auto">
            <a:xfrm flipH="1">
              <a:off x="1510" y="364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Line 29"/>
            <p:cNvSpPr>
              <a:spLocks noChangeShapeType="1"/>
            </p:cNvSpPr>
            <p:nvPr/>
          </p:nvSpPr>
          <p:spPr bwMode="auto">
            <a:xfrm>
              <a:off x="1654" y="3648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5214" name="Text Box 30"/>
          <p:cNvSpPr txBox="1">
            <a:spLocks noChangeArrowheads="1"/>
          </p:cNvSpPr>
          <p:nvPr/>
        </p:nvSpPr>
        <p:spPr bwMode="auto">
          <a:xfrm>
            <a:off x="4800600" y="3505200"/>
            <a:ext cx="1905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Monotype Corsiva" charset="0"/>
              </a:rPr>
              <a:t>By how much?</a:t>
            </a:r>
          </a:p>
        </p:txBody>
      </p:sp>
      <p:sp>
        <p:nvSpPr>
          <p:cNvPr id="605215" name="Text Box 31"/>
          <p:cNvSpPr txBox="1">
            <a:spLocks noChangeArrowheads="1"/>
          </p:cNvSpPr>
          <p:nvPr/>
        </p:nvSpPr>
        <p:spPr bwMode="auto">
          <a:xfrm>
            <a:off x="1981200" y="4038600"/>
            <a:ext cx="1295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Monotype Corsiva" charset="0"/>
              </a:rPr>
              <a:t>So what?</a:t>
            </a:r>
          </a:p>
        </p:txBody>
      </p:sp>
      <p:sp>
        <p:nvSpPr>
          <p:cNvPr id="605216" name="Text Box 32"/>
          <p:cNvSpPr txBox="1">
            <a:spLocks noChangeArrowheads="1"/>
          </p:cNvSpPr>
          <p:nvPr/>
        </p:nvSpPr>
        <p:spPr bwMode="auto">
          <a:xfrm>
            <a:off x="3352800" y="4070350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Monotype Corsiva" charset="0"/>
              </a:rPr>
              <a:t>The </a:t>
            </a:r>
            <a:r>
              <a:rPr lang="en-US" sz="2000" dirty="0" smtClean="0">
                <a:solidFill>
                  <a:schemeClr val="accent2"/>
                </a:solidFill>
                <a:latin typeface="Monotype Corsiva" charset="0"/>
              </a:rPr>
              <a:t>brick’s </a:t>
            </a:r>
            <a:r>
              <a:rPr lang="en-US" sz="2000" dirty="0">
                <a:solidFill>
                  <a:schemeClr val="accent2"/>
                </a:solidFill>
                <a:latin typeface="Monotype Corsiva" charset="0"/>
              </a:rPr>
              <a:t>kinetic energy increased</a:t>
            </a:r>
          </a:p>
        </p:txBody>
      </p:sp>
      <p:graphicFrame>
        <p:nvGraphicFramePr>
          <p:cNvPr id="605217" name="Object 5"/>
          <p:cNvGraphicFramePr>
            <a:graphicFrameLocks noChangeAspect="1"/>
          </p:cNvGraphicFramePr>
          <p:nvPr/>
        </p:nvGraphicFramePr>
        <p:xfrm>
          <a:off x="6894513" y="4111625"/>
          <a:ext cx="420687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29" name="Equation" r:id="rId9" imgW="291960" imgH="164880" progId="Equation.DSMT4">
                  <p:embed/>
                </p:oleObj>
              </mc:Choice>
              <mc:Fallback>
                <p:oleObj name="Equation" r:id="rId9" imgW="2919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4513" y="4111625"/>
                        <a:ext cx="420687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5218" name="Text Box 34"/>
          <p:cNvSpPr txBox="1">
            <a:spLocks noChangeArrowheads="1"/>
          </p:cNvSpPr>
          <p:nvPr/>
        </p:nvSpPr>
        <p:spPr bwMode="auto">
          <a:xfrm>
            <a:off x="1981200" y="4573588"/>
            <a:ext cx="762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Monotype Corsiva" charset="0"/>
              </a:rPr>
              <a:t>And?</a:t>
            </a:r>
          </a:p>
        </p:txBody>
      </p:sp>
      <p:graphicFrame>
        <p:nvGraphicFramePr>
          <p:cNvPr id="605219" name="Object 6"/>
          <p:cNvGraphicFramePr>
            <a:graphicFrameLocks noChangeAspect="1"/>
          </p:cNvGraphicFramePr>
          <p:nvPr/>
        </p:nvGraphicFramePr>
        <p:xfrm>
          <a:off x="7162800" y="838200"/>
          <a:ext cx="6953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30" name="Equation" r:id="rId11" imgW="279360" imgH="164880" progId="Equation.DSMT4">
                  <p:embed/>
                </p:oleObj>
              </mc:Choice>
              <mc:Fallback>
                <p:oleObj name="Equation" r:id="rId11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838200"/>
                        <a:ext cx="69532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220" name="Object 7"/>
          <p:cNvGraphicFramePr>
            <a:graphicFrameLocks noChangeAspect="1"/>
          </p:cNvGraphicFramePr>
          <p:nvPr/>
        </p:nvGraphicFramePr>
        <p:xfrm>
          <a:off x="7010400" y="5097463"/>
          <a:ext cx="54927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31" name="Equation" r:id="rId13" imgW="304560" imgH="228600" progId="Equation.DSMT4">
                  <p:embed/>
                </p:oleObj>
              </mc:Choice>
              <mc:Fallback>
                <p:oleObj name="Equation" r:id="rId13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5097463"/>
                        <a:ext cx="549275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221" name="Object 8"/>
          <p:cNvGraphicFramePr>
            <a:graphicFrameLocks noChangeAspect="1"/>
          </p:cNvGraphicFramePr>
          <p:nvPr/>
        </p:nvGraphicFramePr>
        <p:xfrm>
          <a:off x="5943600" y="5665788"/>
          <a:ext cx="16986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32" name="Equation" r:id="rId15" imgW="977900" imgH="266700" progId="Equation.DSMT4">
                  <p:embed/>
                </p:oleObj>
              </mc:Choice>
              <mc:Fallback>
                <p:oleObj name="Equation" r:id="rId15" imgW="977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665788"/>
                        <a:ext cx="16986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222" name="Object 9"/>
          <p:cNvGraphicFramePr>
            <a:graphicFrameLocks noChangeAspect="1"/>
          </p:cNvGraphicFramePr>
          <p:nvPr/>
        </p:nvGraphicFramePr>
        <p:xfrm>
          <a:off x="7612063" y="5105400"/>
          <a:ext cx="388937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33" name="Equation" r:id="rId17" imgW="215640" imgH="241200" progId="Equation.DSMT4">
                  <p:embed/>
                </p:oleObj>
              </mc:Choice>
              <mc:Fallback>
                <p:oleObj name="Equation" r:id="rId17" imgW="215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2063" y="5105400"/>
                        <a:ext cx="388937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223" name="Object 10"/>
          <p:cNvGraphicFramePr>
            <a:graphicFrameLocks noChangeAspect="1"/>
          </p:cNvGraphicFramePr>
          <p:nvPr/>
        </p:nvGraphicFramePr>
        <p:xfrm>
          <a:off x="7610475" y="5651500"/>
          <a:ext cx="16097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34" name="Equation" r:id="rId19" imgW="927100" imgH="279400" progId="Equation.DSMT4">
                  <p:embed/>
                </p:oleObj>
              </mc:Choice>
              <mc:Fallback>
                <p:oleObj name="Equation" r:id="rId19" imgW="927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0475" y="5651500"/>
                        <a:ext cx="16097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224" name="Object 11"/>
          <p:cNvGraphicFramePr>
            <a:graphicFrameLocks noChangeAspect="1"/>
          </p:cNvGraphicFramePr>
          <p:nvPr/>
        </p:nvGraphicFramePr>
        <p:xfrm>
          <a:off x="7847013" y="3924300"/>
          <a:ext cx="9159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35" name="Equation" r:id="rId21" imgW="634680" imgH="393480" progId="Equation.DSMT4">
                  <p:embed/>
                </p:oleObj>
              </mc:Choice>
              <mc:Fallback>
                <p:oleObj name="Equation" r:id="rId21" imgW="634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7013" y="3924300"/>
                        <a:ext cx="91598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225" name="Object 12"/>
          <p:cNvGraphicFramePr>
            <a:graphicFrameLocks noChangeAspect="1"/>
          </p:cNvGraphicFramePr>
          <p:nvPr/>
        </p:nvGraphicFramePr>
        <p:xfrm>
          <a:off x="7653338" y="2865438"/>
          <a:ext cx="804862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36" name="Equation" r:id="rId23" imgW="419100" imgH="152400" progId="Equation.DSMT4">
                  <p:embed/>
                </p:oleObj>
              </mc:Choice>
              <mc:Fallback>
                <p:oleObj name="Equation" r:id="rId23" imgW="419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3338" y="2865438"/>
                        <a:ext cx="804862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226" name="Object 13"/>
          <p:cNvGraphicFramePr>
            <a:graphicFrameLocks noChangeAspect="1"/>
          </p:cNvGraphicFramePr>
          <p:nvPr/>
        </p:nvGraphicFramePr>
        <p:xfrm>
          <a:off x="7739063" y="854075"/>
          <a:ext cx="6302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37" name="Equation" r:id="rId25" imgW="254000" imgH="152400" progId="Equation.DSMT4">
                  <p:embed/>
                </p:oleObj>
              </mc:Choice>
              <mc:Fallback>
                <p:oleObj name="Equation" r:id="rId25" imgW="254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9063" y="854075"/>
                        <a:ext cx="63023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227" name="Object 14"/>
          <p:cNvGraphicFramePr>
            <a:graphicFrameLocks noChangeAspect="1"/>
          </p:cNvGraphicFramePr>
          <p:nvPr/>
        </p:nvGraphicFramePr>
        <p:xfrm>
          <a:off x="8289925" y="838200"/>
          <a:ext cx="8540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38" name="Equation" r:id="rId27" imgW="342900" imgH="152400" progId="Equation.DSMT4">
                  <p:embed/>
                </p:oleObj>
              </mc:Choice>
              <mc:Fallback>
                <p:oleObj name="Equation" r:id="rId27" imgW="3429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9925" y="838200"/>
                        <a:ext cx="85407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228" name="Object 15"/>
          <p:cNvGraphicFramePr>
            <a:graphicFrameLocks noChangeAspect="1"/>
          </p:cNvGraphicFramePr>
          <p:nvPr/>
        </p:nvGraphicFramePr>
        <p:xfrm>
          <a:off x="6172200" y="1952625"/>
          <a:ext cx="6588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39" name="Equation" r:id="rId29" imgW="317160" imgH="203040" progId="Equation.DSMT4">
                  <p:embed/>
                </p:oleObj>
              </mc:Choice>
              <mc:Fallback>
                <p:oleObj name="Equation" r:id="rId29" imgW="317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952625"/>
                        <a:ext cx="658813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229" name="Object 16"/>
          <p:cNvGraphicFramePr>
            <a:graphicFrameLocks noChangeAspect="1"/>
          </p:cNvGraphicFramePr>
          <p:nvPr/>
        </p:nvGraphicFramePr>
        <p:xfrm>
          <a:off x="7446963" y="3536950"/>
          <a:ext cx="40163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40" name="Equation" r:id="rId31" imgW="177480" imgH="177480" progId="Equation.DSMT4">
                  <p:embed/>
                </p:oleObj>
              </mc:Choice>
              <mc:Fallback>
                <p:oleObj name="Equation" r:id="rId31" imgW="177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6963" y="3536950"/>
                        <a:ext cx="401637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230" name="Object 17"/>
          <p:cNvGraphicFramePr>
            <a:graphicFrameLocks noChangeAspect="1"/>
          </p:cNvGraphicFramePr>
          <p:nvPr/>
        </p:nvGraphicFramePr>
        <p:xfrm>
          <a:off x="7281863" y="3924300"/>
          <a:ext cx="5667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41" name="Equation" r:id="rId33" imgW="393480" imgH="393480" progId="Equation.DSMT4">
                  <p:embed/>
                </p:oleObj>
              </mc:Choice>
              <mc:Fallback>
                <p:oleObj name="Equation" r:id="rId33" imgW="393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1863" y="3924300"/>
                        <a:ext cx="56673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3343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5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5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5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5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0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0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0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05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05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05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05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0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05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05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05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05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05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05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05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605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60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605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605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05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60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60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05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605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186" grpId="0" animBg="1"/>
      <p:bldP spid="605188" grpId="0" animBg="1" autoUpdateAnimBg="0"/>
      <p:bldP spid="605190" grpId="0"/>
      <p:bldP spid="605192" grpId="0"/>
      <p:bldP spid="605194" grpId="0"/>
      <p:bldP spid="605195" grpId="0" animBg="1" autoUpdateAnimBg="0"/>
      <p:bldP spid="605196" grpId="0"/>
      <p:bldP spid="605207" grpId="0"/>
      <p:bldP spid="605208" grpId="0"/>
      <p:bldP spid="605214" grpId="0"/>
      <p:bldP spid="605215" grpId="0"/>
      <p:bldP spid="605216" grpId="0"/>
      <p:bldP spid="605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26,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6FF7A36-FA58-3446-B564-39A93FEDB6E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627715" name="Picture 3" descr="F06.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696277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7716" name="Text Box 4"/>
          <p:cNvSpPr txBox="1">
            <a:spLocks noChangeArrowheads="1"/>
          </p:cNvSpPr>
          <p:nvPr/>
        </p:nvSpPr>
        <p:spPr bwMode="auto">
          <a:xfrm>
            <a:off x="228600" y="942975"/>
            <a:ext cx="86868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33399"/>
                </a:solidFill>
                <a:latin typeface="Arial Narrow" charset="0"/>
              </a:rPr>
              <a:t>A</a:t>
            </a:r>
            <a:r>
              <a:rPr lang="en-US" dirty="0" smtClean="0">
                <a:solidFill>
                  <a:srgbClr val="333399"/>
                </a:solidFill>
                <a:latin typeface="Arial Narrow" charset="0"/>
              </a:rPr>
              <a:t> 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gymnast leaves the trampoline at an initial height of 1.20 m and reaches a maximum height of 4.80 m before falling back down.  What was the initial speed of the gymnast?</a:t>
            </a:r>
          </a:p>
        </p:txBody>
      </p:sp>
      <p:sp>
        <p:nvSpPr>
          <p:cNvPr id="35847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Ex. A Gymnast on a Trampoline</a:t>
            </a:r>
          </a:p>
        </p:txBody>
      </p:sp>
    </p:spTree>
    <p:extLst>
      <p:ext uri="{BB962C8B-B14F-4D97-AF65-F5344CB8AC3E}">
        <p14:creationId xmlns:p14="http://schemas.microsoft.com/office/powerpoint/2010/main" val="1006538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7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7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7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7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16" grpId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21430</TotalTime>
  <Words>1946</Words>
  <Application>Microsoft Macintosh PowerPoint</Application>
  <PresentationFormat>On-screen Show (4:3)</PresentationFormat>
  <Paragraphs>223</Paragraphs>
  <Slides>16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phys1443-spring02</vt:lpstr>
      <vt:lpstr>Equation</vt:lpstr>
      <vt:lpstr>PHYS 1441 – Section 001 Lecture #13</vt:lpstr>
      <vt:lpstr>Special Project #4</vt:lpstr>
      <vt:lpstr>Potential Energy</vt:lpstr>
      <vt:lpstr>Gravitational Potential Energy</vt:lpstr>
      <vt:lpstr>Example for Potential Energy</vt:lpstr>
      <vt:lpstr>Elastic Potential Energy</vt:lpstr>
      <vt:lpstr>Conservative and Non-conservative Forces</vt:lpstr>
      <vt:lpstr>Conservation of Mechanical Energy</vt:lpstr>
      <vt:lpstr>Ex. A Gymnast on a Trampoline</vt:lpstr>
      <vt:lpstr>Ex.  Continued</vt:lpstr>
      <vt:lpstr>Example </vt:lpstr>
      <vt:lpstr>Ex. 6 – 8  </vt:lpstr>
      <vt:lpstr>Power</vt:lpstr>
      <vt:lpstr>Energy Loss in Automobile</vt:lpstr>
      <vt:lpstr>Human Metabolic Rates</vt:lpstr>
      <vt:lpstr>Ex.  The Power to Accelerate a Car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558</cp:revision>
  <dcterms:created xsi:type="dcterms:W3CDTF">2012-06-05T17:02:23Z</dcterms:created>
  <dcterms:modified xsi:type="dcterms:W3CDTF">2014-06-26T18:06:37Z</dcterms:modified>
</cp:coreProperties>
</file>