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notesSlides/notesSlide4.xml" ContentType="application/vnd.openxmlformats-officedocument.presentationml.notesSlide+xml"/>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notesSlides/notesSlide5.xml" ContentType="application/vnd.openxmlformats-officedocument.presentationml.notesSlide+xml"/>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notesSlides/notesSlide6.xml" ContentType="application/vnd.openxmlformats-officedocument.presentationml.notesSlide+xml"/>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710" r:id="rId3"/>
    <p:sldId id="736" r:id="rId4"/>
    <p:sldId id="685" r:id="rId5"/>
    <p:sldId id="686" r:id="rId6"/>
    <p:sldId id="687" r:id="rId7"/>
    <p:sldId id="688" r:id="rId8"/>
    <p:sldId id="689" r:id="rId9"/>
    <p:sldId id="690" r:id="rId10"/>
    <p:sldId id="691" r:id="rId11"/>
    <p:sldId id="692" r:id="rId12"/>
    <p:sldId id="693" r:id="rId13"/>
    <p:sldId id="694" r:id="rId14"/>
    <p:sldId id="695" r:id="rId15"/>
    <p:sldId id="696" r:id="rId16"/>
    <p:sldId id="697" r:id="rId17"/>
    <p:sldId id="698" r:id="rId18"/>
    <p:sldId id="699" r:id="rId19"/>
    <p:sldId id="700" r:id="rId20"/>
    <p:sldId id="701" r:id="rId21"/>
    <p:sldId id="702"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1" d="100"/>
          <a:sy n="71" d="100"/>
        </p:scale>
        <p:origin x="-528" y="-12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0.wmf"/><Relationship Id="rId4" Type="http://schemas.openxmlformats.org/officeDocument/2006/relationships/image" Target="../media/image101.wmf"/><Relationship Id="rId5" Type="http://schemas.openxmlformats.org/officeDocument/2006/relationships/image" Target="../media/image102.wmf"/><Relationship Id="rId6" Type="http://schemas.openxmlformats.org/officeDocument/2006/relationships/image" Target="../media/image103.emf"/><Relationship Id="rId7" Type="http://schemas.openxmlformats.org/officeDocument/2006/relationships/image" Target="../media/image104.emf"/><Relationship Id="rId8" Type="http://schemas.openxmlformats.org/officeDocument/2006/relationships/image" Target="../media/image105.wmf"/><Relationship Id="rId1" Type="http://schemas.openxmlformats.org/officeDocument/2006/relationships/image" Target="../media/image98.emf"/><Relationship Id="rId2" Type="http://schemas.openxmlformats.org/officeDocument/2006/relationships/image" Target="../media/image9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1" Type="http://schemas.openxmlformats.org/officeDocument/2006/relationships/image" Target="../media/image106.emf"/><Relationship Id="rId2" Type="http://schemas.openxmlformats.org/officeDocument/2006/relationships/image" Target="../media/image107.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24.wmf"/><Relationship Id="rId12" Type="http://schemas.openxmlformats.org/officeDocument/2006/relationships/image" Target="../media/image125.wmf"/><Relationship Id="rId1" Type="http://schemas.openxmlformats.org/officeDocument/2006/relationships/image" Target="../media/image114.emf"/><Relationship Id="rId2" Type="http://schemas.openxmlformats.org/officeDocument/2006/relationships/image" Target="../media/image115.emf"/><Relationship Id="rId3" Type="http://schemas.openxmlformats.org/officeDocument/2006/relationships/image" Target="../media/image116.emf"/><Relationship Id="rId4" Type="http://schemas.openxmlformats.org/officeDocument/2006/relationships/image" Target="../media/image117.emf"/><Relationship Id="rId5" Type="http://schemas.openxmlformats.org/officeDocument/2006/relationships/image" Target="../media/image118.emf"/><Relationship Id="rId6" Type="http://schemas.openxmlformats.org/officeDocument/2006/relationships/image" Target="../media/image119.emf"/><Relationship Id="rId7" Type="http://schemas.openxmlformats.org/officeDocument/2006/relationships/image" Target="../media/image120.emf"/><Relationship Id="rId8" Type="http://schemas.openxmlformats.org/officeDocument/2006/relationships/image" Target="../media/image121.emf"/><Relationship Id="rId9" Type="http://schemas.openxmlformats.org/officeDocument/2006/relationships/image" Target="../media/image122.emf"/><Relationship Id="rId10" Type="http://schemas.openxmlformats.org/officeDocument/2006/relationships/image" Target="../media/image123.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36.emf"/><Relationship Id="rId12" Type="http://schemas.openxmlformats.org/officeDocument/2006/relationships/image" Target="../media/image137.emf"/><Relationship Id="rId13" Type="http://schemas.openxmlformats.org/officeDocument/2006/relationships/image" Target="../media/image138.emf"/><Relationship Id="rId14" Type="http://schemas.openxmlformats.org/officeDocument/2006/relationships/image" Target="../media/image139.emf"/><Relationship Id="rId1" Type="http://schemas.openxmlformats.org/officeDocument/2006/relationships/image" Target="../media/image126.emf"/><Relationship Id="rId2" Type="http://schemas.openxmlformats.org/officeDocument/2006/relationships/image" Target="../media/image127.emf"/><Relationship Id="rId3" Type="http://schemas.openxmlformats.org/officeDocument/2006/relationships/image" Target="../media/image128.emf"/><Relationship Id="rId4" Type="http://schemas.openxmlformats.org/officeDocument/2006/relationships/image" Target="../media/image129.emf"/><Relationship Id="rId5" Type="http://schemas.openxmlformats.org/officeDocument/2006/relationships/image" Target="../media/image130.emf"/><Relationship Id="rId6" Type="http://schemas.openxmlformats.org/officeDocument/2006/relationships/image" Target="../media/image131.emf"/><Relationship Id="rId7" Type="http://schemas.openxmlformats.org/officeDocument/2006/relationships/image" Target="../media/image132.emf"/><Relationship Id="rId8" Type="http://schemas.openxmlformats.org/officeDocument/2006/relationships/image" Target="../media/image133.emf"/><Relationship Id="rId9" Type="http://schemas.openxmlformats.org/officeDocument/2006/relationships/image" Target="../media/image134.emf"/><Relationship Id="rId10" Type="http://schemas.openxmlformats.org/officeDocument/2006/relationships/image" Target="../media/image13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42.emf"/><Relationship Id="rId4" Type="http://schemas.openxmlformats.org/officeDocument/2006/relationships/image" Target="../media/image143.emf"/><Relationship Id="rId5" Type="http://schemas.openxmlformats.org/officeDocument/2006/relationships/image" Target="../media/image144.emf"/><Relationship Id="rId6" Type="http://schemas.openxmlformats.org/officeDocument/2006/relationships/image" Target="../media/image145.wmf"/><Relationship Id="rId7" Type="http://schemas.openxmlformats.org/officeDocument/2006/relationships/image" Target="../media/image146.wmf"/><Relationship Id="rId1" Type="http://schemas.openxmlformats.org/officeDocument/2006/relationships/image" Target="../media/image140.wmf"/><Relationship Id="rId2" Type="http://schemas.openxmlformats.org/officeDocument/2006/relationships/image" Target="../media/image141.w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158.wmf"/><Relationship Id="rId12" Type="http://schemas.openxmlformats.org/officeDocument/2006/relationships/image" Target="../media/image159.wmf"/><Relationship Id="rId13" Type="http://schemas.openxmlformats.org/officeDocument/2006/relationships/image" Target="../media/image160.wmf"/><Relationship Id="rId14" Type="http://schemas.openxmlformats.org/officeDocument/2006/relationships/image" Target="../media/image161.wmf"/><Relationship Id="rId1" Type="http://schemas.openxmlformats.org/officeDocument/2006/relationships/image" Target="../media/image148.emf"/><Relationship Id="rId2" Type="http://schemas.openxmlformats.org/officeDocument/2006/relationships/image" Target="../media/image149.wmf"/><Relationship Id="rId3" Type="http://schemas.openxmlformats.org/officeDocument/2006/relationships/image" Target="../media/image150.wmf"/><Relationship Id="rId4" Type="http://schemas.openxmlformats.org/officeDocument/2006/relationships/image" Target="../media/image151.wmf"/><Relationship Id="rId5" Type="http://schemas.openxmlformats.org/officeDocument/2006/relationships/image" Target="../media/image152.wmf"/><Relationship Id="rId6" Type="http://schemas.openxmlformats.org/officeDocument/2006/relationships/image" Target="../media/image153.wmf"/><Relationship Id="rId7" Type="http://schemas.openxmlformats.org/officeDocument/2006/relationships/image" Target="../media/image154.wmf"/><Relationship Id="rId8" Type="http://schemas.openxmlformats.org/officeDocument/2006/relationships/image" Target="../media/image155.wmf"/><Relationship Id="rId9" Type="http://schemas.openxmlformats.org/officeDocument/2006/relationships/image" Target="../media/image156.wmf"/><Relationship Id="rId10" Type="http://schemas.openxmlformats.org/officeDocument/2006/relationships/image" Target="../media/image1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 Type="http://schemas.openxmlformats.org/officeDocument/2006/relationships/image" Target="../media/image21.emf"/><Relationship Id="rId2"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0.wmf"/><Relationship Id="rId12" Type="http://schemas.openxmlformats.org/officeDocument/2006/relationships/image" Target="../media/image41.wmf"/><Relationship Id="rId13" Type="http://schemas.openxmlformats.org/officeDocument/2006/relationships/image" Target="../media/image42.wmf"/><Relationship Id="rId14" Type="http://schemas.openxmlformats.org/officeDocument/2006/relationships/image" Target="../media/image43.emf"/><Relationship Id="rId15" Type="http://schemas.openxmlformats.org/officeDocument/2006/relationships/image" Target="../media/image44.emf"/><Relationship Id="rId1" Type="http://schemas.openxmlformats.org/officeDocument/2006/relationships/image" Target="../media/image30.wmf"/><Relationship Id="rId2" Type="http://schemas.openxmlformats.org/officeDocument/2006/relationships/image" Target="../media/image31.emf"/><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image" Target="../media/image56.emf"/><Relationship Id="rId13" Type="http://schemas.openxmlformats.org/officeDocument/2006/relationships/image" Target="../media/image57.wmf"/><Relationship Id="rId1" Type="http://schemas.openxmlformats.org/officeDocument/2006/relationships/image" Target="../media/image45.wmf"/><Relationship Id="rId2" Type="http://schemas.openxmlformats.org/officeDocument/2006/relationships/image" Target="../media/image46.wmf"/><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emf"/><Relationship Id="rId9" Type="http://schemas.openxmlformats.org/officeDocument/2006/relationships/image" Target="../media/image53.emf"/><Relationship Id="rId10"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9.wmf"/><Relationship Id="rId12" Type="http://schemas.openxmlformats.org/officeDocument/2006/relationships/image" Target="../media/image70.wmf"/><Relationship Id="rId13" Type="http://schemas.openxmlformats.org/officeDocument/2006/relationships/image" Target="../media/image71.wmf"/><Relationship Id="rId14" Type="http://schemas.openxmlformats.org/officeDocument/2006/relationships/image" Target="../media/image72.wmf"/><Relationship Id="rId15" Type="http://schemas.openxmlformats.org/officeDocument/2006/relationships/image" Target="../media/image73.wmf"/><Relationship Id="rId16" Type="http://schemas.openxmlformats.org/officeDocument/2006/relationships/image" Target="../media/image74.wmf"/><Relationship Id="rId17" Type="http://schemas.openxmlformats.org/officeDocument/2006/relationships/image" Target="../media/image75.wmf"/><Relationship Id="rId18" Type="http://schemas.openxmlformats.org/officeDocument/2006/relationships/image" Target="../media/image76.wmf"/><Relationship Id="rId1" Type="http://schemas.openxmlformats.org/officeDocument/2006/relationships/image" Target="../media/image59.wmf"/><Relationship Id="rId2" Type="http://schemas.openxmlformats.org/officeDocument/2006/relationships/image" Target="../media/image60.wmf"/><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7" Type="http://schemas.openxmlformats.org/officeDocument/2006/relationships/image" Target="../media/image65.emf"/><Relationship Id="rId8" Type="http://schemas.openxmlformats.org/officeDocument/2006/relationships/image" Target="../media/image66.wmf"/><Relationship Id="rId9" Type="http://schemas.openxmlformats.org/officeDocument/2006/relationships/image" Target="../media/image67.emf"/><Relationship Id="rId10" Type="http://schemas.openxmlformats.org/officeDocument/2006/relationships/image" Target="../media/image6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80.emf"/><Relationship Id="rId5" Type="http://schemas.openxmlformats.org/officeDocument/2006/relationships/image" Target="../media/image81.emf"/><Relationship Id="rId6" Type="http://schemas.openxmlformats.org/officeDocument/2006/relationships/image" Target="../media/image82.emf"/><Relationship Id="rId1" Type="http://schemas.openxmlformats.org/officeDocument/2006/relationships/image" Target="../media/image77.emf"/><Relationship Id="rId2" Type="http://schemas.openxmlformats.org/officeDocument/2006/relationships/image" Target="../media/image7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5.emf"/><Relationship Id="rId4" Type="http://schemas.openxmlformats.org/officeDocument/2006/relationships/image" Target="../media/image86.emf"/><Relationship Id="rId5" Type="http://schemas.openxmlformats.org/officeDocument/2006/relationships/image" Target="../media/image87.emf"/><Relationship Id="rId6" Type="http://schemas.openxmlformats.org/officeDocument/2006/relationships/image" Target="../media/image88.emf"/><Relationship Id="rId7" Type="http://schemas.openxmlformats.org/officeDocument/2006/relationships/image" Target="../media/image89.wmf"/><Relationship Id="rId8" Type="http://schemas.openxmlformats.org/officeDocument/2006/relationships/image" Target="../media/image90.emf"/><Relationship Id="rId1" Type="http://schemas.openxmlformats.org/officeDocument/2006/relationships/image" Target="../media/image83.emf"/><Relationship Id="rId2" Type="http://schemas.openxmlformats.org/officeDocument/2006/relationships/image" Target="../media/image8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3.emf"/><Relationship Id="rId4" Type="http://schemas.openxmlformats.org/officeDocument/2006/relationships/image" Target="../media/image94.emf"/><Relationship Id="rId5" Type="http://schemas.openxmlformats.org/officeDocument/2006/relationships/image" Target="../media/image95.emf"/><Relationship Id="rId6" Type="http://schemas.openxmlformats.org/officeDocument/2006/relationships/image" Target="../media/image96.emf"/><Relationship Id="rId1" Type="http://schemas.openxmlformats.org/officeDocument/2006/relationships/image" Target="../media/image91.emf"/><Relationship Id="rId2" Type="http://schemas.openxmlformats.org/officeDocument/2006/relationships/image" Target="../media/image9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85A669-B6A6-584E-8D9E-0E879C5B549F}" type="slidenum">
              <a:rPr lang="en-US" sz="1200"/>
              <a:pPr eaLnBrk="1" hangingPunct="1"/>
              <a:t>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16D73EC-3DB1-9349-9BF2-5217EDCEE497}" type="slidenum">
              <a:rPr lang="en-US" sz="1200"/>
              <a:pPr eaLnBrk="1" hangingPunct="1"/>
              <a:t>6</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4565AB-49A7-BF4B-B5C8-280587FE2F21}" type="slidenum">
              <a:rPr lang="en-US" sz="1200"/>
              <a:pPr eaLnBrk="1" hangingPunct="1"/>
              <a:t>7</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A5BD4A-F635-D94A-BB09-2D4073AD61C6}" type="slidenum">
              <a:rPr lang="en-US" sz="1200"/>
              <a:pPr eaLnBrk="1" hangingPunct="1"/>
              <a:t>16</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DAEEE8-5D49-D24D-9141-3F88FFB89EFF}" type="slidenum">
              <a:rPr lang="en-US" sz="1200"/>
              <a:pPr eaLnBrk="1" hangingPunct="1"/>
              <a:t>20</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D23965-B23F-9D4C-8F63-E0AF96D064B7}" type="slidenum">
              <a:rPr lang="en-US" sz="1200"/>
              <a:pPr eaLnBrk="1" hangingPunct="1"/>
              <a:t>21</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June 30,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June 30,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67.emf"/><Relationship Id="rId21" Type="http://schemas.openxmlformats.org/officeDocument/2006/relationships/oleObject" Target="../embeddings/oleObject64.bin"/><Relationship Id="rId22" Type="http://schemas.openxmlformats.org/officeDocument/2006/relationships/image" Target="../media/image68.emf"/><Relationship Id="rId23" Type="http://schemas.openxmlformats.org/officeDocument/2006/relationships/oleObject" Target="../embeddings/oleObject65.bin"/><Relationship Id="rId24" Type="http://schemas.openxmlformats.org/officeDocument/2006/relationships/image" Target="../media/image69.wmf"/><Relationship Id="rId25" Type="http://schemas.openxmlformats.org/officeDocument/2006/relationships/oleObject" Target="../embeddings/oleObject66.bin"/><Relationship Id="rId26" Type="http://schemas.openxmlformats.org/officeDocument/2006/relationships/image" Target="../media/image70.wmf"/><Relationship Id="rId27" Type="http://schemas.openxmlformats.org/officeDocument/2006/relationships/oleObject" Target="../embeddings/oleObject67.bin"/><Relationship Id="rId28" Type="http://schemas.openxmlformats.org/officeDocument/2006/relationships/image" Target="../media/image71.wmf"/><Relationship Id="rId29" Type="http://schemas.openxmlformats.org/officeDocument/2006/relationships/oleObject" Target="../embeddings/oleObject6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59.wmf"/><Relationship Id="rId5" Type="http://schemas.openxmlformats.org/officeDocument/2006/relationships/oleObject" Target="../embeddings/oleObject56.bin"/><Relationship Id="rId30" Type="http://schemas.openxmlformats.org/officeDocument/2006/relationships/image" Target="../media/image72.wmf"/><Relationship Id="rId31" Type="http://schemas.openxmlformats.org/officeDocument/2006/relationships/oleObject" Target="../embeddings/oleObject69.bin"/><Relationship Id="rId32" Type="http://schemas.openxmlformats.org/officeDocument/2006/relationships/oleObject" Target="../embeddings/oleObject70.bin"/><Relationship Id="rId9" Type="http://schemas.openxmlformats.org/officeDocument/2006/relationships/oleObject" Target="../embeddings/oleObject58.bin"/><Relationship Id="rId6" Type="http://schemas.openxmlformats.org/officeDocument/2006/relationships/image" Target="../media/image60.wmf"/><Relationship Id="rId7" Type="http://schemas.openxmlformats.org/officeDocument/2006/relationships/oleObject" Target="../embeddings/oleObject57.bin"/><Relationship Id="rId8" Type="http://schemas.openxmlformats.org/officeDocument/2006/relationships/image" Target="../media/image61.wmf"/><Relationship Id="rId33" Type="http://schemas.openxmlformats.org/officeDocument/2006/relationships/image" Target="../media/image73.wmf"/><Relationship Id="rId34" Type="http://schemas.openxmlformats.org/officeDocument/2006/relationships/oleObject" Target="../embeddings/oleObject71.bin"/><Relationship Id="rId35" Type="http://schemas.openxmlformats.org/officeDocument/2006/relationships/image" Target="../media/image74.wmf"/><Relationship Id="rId36" Type="http://schemas.openxmlformats.org/officeDocument/2006/relationships/oleObject" Target="../embeddings/oleObject72.bin"/><Relationship Id="rId10" Type="http://schemas.openxmlformats.org/officeDocument/2006/relationships/image" Target="../media/image62.wmf"/><Relationship Id="rId11" Type="http://schemas.openxmlformats.org/officeDocument/2006/relationships/oleObject" Target="../embeddings/oleObject59.bin"/><Relationship Id="rId12" Type="http://schemas.openxmlformats.org/officeDocument/2006/relationships/image" Target="../media/image63.wmf"/><Relationship Id="rId13" Type="http://schemas.openxmlformats.org/officeDocument/2006/relationships/oleObject" Target="../embeddings/oleObject60.bin"/><Relationship Id="rId14" Type="http://schemas.openxmlformats.org/officeDocument/2006/relationships/image" Target="../media/image64.wmf"/><Relationship Id="rId15" Type="http://schemas.openxmlformats.org/officeDocument/2006/relationships/oleObject" Target="../embeddings/oleObject61.bin"/><Relationship Id="rId16" Type="http://schemas.openxmlformats.org/officeDocument/2006/relationships/image" Target="../media/image65.emf"/><Relationship Id="rId17" Type="http://schemas.openxmlformats.org/officeDocument/2006/relationships/oleObject" Target="../embeddings/oleObject62.bin"/><Relationship Id="rId18" Type="http://schemas.openxmlformats.org/officeDocument/2006/relationships/image" Target="../media/image66.wmf"/><Relationship Id="rId19" Type="http://schemas.openxmlformats.org/officeDocument/2006/relationships/oleObject" Target="../embeddings/oleObject63.bin"/><Relationship Id="rId37" Type="http://schemas.openxmlformats.org/officeDocument/2006/relationships/image" Target="../media/image75.wmf"/><Relationship Id="rId38" Type="http://schemas.openxmlformats.org/officeDocument/2006/relationships/oleObject" Target="../embeddings/oleObject73.bin"/><Relationship Id="rId39" Type="http://schemas.openxmlformats.org/officeDocument/2006/relationships/image" Target="../media/image76.wmf"/></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image" Target="../media/image81.emf"/><Relationship Id="rId13" Type="http://schemas.openxmlformats.org/officeDocument/2006/relationships/oleObject" Target="../embeddings/oleObject79.bin"/><Relationship Id="rId14" Type="http://schemas.openxmlformats.org/officeDocument/2006/relationships/image" Target="../media/image82.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4.bin"/><Relationship Id="rId4" Type="http://schemas.openxmlformats.org/officeDocument/2006/relationships/image" Target="../media/image77.emf"/><Relationship Id="rId5" Type="http://schemas.openxmlformats.org/officeDocument/2006/relationships/oleObject" Target="../embeddings/oleObject75.bin"/><Relationship Id="rId6" Type="http://schemas.openxmlformats.org/officeDocument/2006/relationships/image" Target="../media/image78.emf"/><Relationship Id="rId7" Type="http://schemas.openxmlformats.org/officeDocument/2006/relationships/oleObject" Target="../embeddings/oleObject76.bin"/><Relationship Id="rId8" Type="http://schemas.openxmlformats.org/officeDocument/2006/relationships/image" Target="../media/image79.emf"/><Relationship Id="rId9" Type="http://schemas.openxmlformats.org/officeDocument/2006/relationships/oleObject" Target="../embeddings/oleObject77.bin"/><Relationship Id="rId10" Type="http://schemas.openxmlformats.org/officeDocument/2006/relationships/image" Target="../media/image80.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84.bin"/><Relationship Id="rId12" Type="http://schemas.openxmlformats.org/officeDocument/2006/relationships/image" Target="../media/image87.emf"/><Relationship Id="rId13" Type="http://schemas.openxmlformats.org/officeDocument/2006/relationships/oleObject" Target="../embeddings/oleObject85.bin"/><Relationship Id="rId14" Type="http://schemas.openxmlformats.org/officeDocument/2006/relationships/image" Target="../media/image88.emf"/><Relationship Id="rId15" Type="http://schemas.openxmlformats.org/officeDocument/2006/relationships/oleObject" Target="../embeddings/oleObject86.bin"/><Relationship Id="rId16" Type="http://schemas.openxmlformats.org/officeDocument/2006/relationships/image" Target="../media/image89.wmf"/><Relationship Id="rId17" Type="http://schemas.openxmlformats.org/officeDocument/2006/relationships/oleObject" Target="../embeddings/oleObject87.bin"/><Relationship Id="rId18" Type="http://schemas.openxmlformats.org/officeDocument/2006/relationships/image" Target="../media/image90.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0.bin"/><Relationship Id="rId4" Type="http://schemas.openxmlformats.org/officeDocument/2006/relationships/image" Target="../media/image83.emf"/><Relationship Id="rId5" Type="http://schemas.openxmlformats.org/officeDocument/2006/relationships/oleObject" Target="../embeddings/oleObject81.bin"/><Relationship Id="rId6" Type="http://schemas.openxmlformats.org/officeDocument/2006/relationships/image" Target="../media/image84.emf"/><Relationship Id="rId7" Type="http://schemas.openxmlformats.org/officeDocument/2006/relationships/oleObject" Target="../embeddings/oleObject82.bin"/><Relationship Id="rId8" Type="http://schemas.openxmlformats.org/officeDocument/2006/relationships/image" Target="../media/image85.emf"/><Relationship Id="rId9" Type="http://schemas.openxmlformats.org/officeDocument/2006/relationships/oleObject" Target="../embeddings/oleObject83.bin"/><Relationship Id="rId10" Type="http://schemas.openxmlformats.org/officeDocument/2006/relationships/image" Target="../media/image86.emf"/></Relationships>
</file>

<file path=ppt/slides/_rels/slide13.xml.rels><?xml version="1.0" encoding="UTF-8" standalone="yes"?>
<Relationships xmlns="http://schemas.openxmlformats.org/package/2006/relationships"><Relationship Id="rId11" Type="http://schemas.openxmlformats.org/officeDocument/2006/relationships/image" Target="../media/image94.emf"/><Relationship Id="rId12" Type="http://schemas.openxmlformats.org/officeDocument/2006/relationships/oleObject" Target="../embeddings/oleObject92.bin"/><Relationship Id="rId13" Type="http://schemas.openxmlformats.org/officeDocument/2006/relationships/image" Target="../media/image95.emf"/><Relationship Id="rId14" Type="http://schemas.openxmlformats.org/officeDocument/2006/relationships/oleObject" Target="../embeddings/oleObject93.bin"/><Relationship Id="rId15" Type="http://schemas.openxmlformats.org/officeDocument/2006/relationships/image" Target="../media/image96.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7.jpeg"/><Relationship Id="rId4" Type="http://schemas.openxmlformats.org/officeDocument/2006/relationships/oleObject" Target="../embeddings/oleObject88.bin"/><Relationship Id="rId5" Type="http://schemas.openxmlformats.org/officeDocument/2006/relationships/image" Target="../media/image91.emf"/><Relationship Id="rId6" Type="http://schemas.openxmlformats.org/officeDocument/2006/relationships/oleObject" Target="../embeddings/oleObject89.bin"/><Relationship Id="rId7" Type="http://schemas.openxmlformats.org/officeDocument/2006/relationships/image" Target="../media/image92.emf"/><Relationship Id="rId8" Type="http://schemas.openxmlformats.org/officeDocument/2006/relationships/oleObject" Target="../embeddings/oleObject90.bin"/><Relationship Id="rId9" Type="http://schemas.openxmlformats.org/officeDocument/2006/relationships/image" Target="../media/image93.emf"/><Relationship Id="rId10" Type="http://schemas.openxmlformats.org/officeDocument/2006/relationships/oleObject" Target="../embeddings/oleObject91.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98.bin"/><Relationship Id="rId12" Type="http://schemas.openxmlformats.org/officeDocument/2006/relationships/image" Target="../media/image102.wmf"/><Relationship Id="rId13" Type="http://schemas.openxmlformats.org/officeDocument/2006/relationships/oleObject" Target="../embeddings/oleObject99.bin"/><Relationship Id="rId14" Type="http://schemas.openxmlformats.org/officeDocument/2006/relationships/image" Target="../media/image103.emf"/><Relationship Id="rId15" Type="http://schemas.openxmlformats.org/officeDocument/2006/relationships/oleObject" Target="../embeddings/oleObject100.bin"/><Relationship Id="rId16" Type="http://schemas.openxmlformats.org/officeDocument/2006/relationships/image" Target="../media/image104.emf"/><Relationship Id="rId17" Type="http://schemas.openxmlformats.org/officeDocument/2006/relationships/oleObject" Target="../embeddings/oleObject101.bin"/><Relationship Id="rId18" Type="http://schemas.openxmlformats.org/officeDocument/2006/relationships/image" Target="../media/image105.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94.bin"/><Relationship Id="rId4" Type="http://schemas.openxmlformats.org/officeDocument/2006/relationships/image" Target="../media/image98.emf"/><Relationship Id="rId5" Type="http://schemas.openxmlformats.org/officeDocument/2006/relationships/oleObject" Target="../embeddings/oleObject95.bin"/><Relationship Id="rId6" Type="http://schemas.openxmlformats.org/officeDocument/2006/relationships/image" Target="../media/image99.emf"/><Relationship Id="rId7" Type="http://schemas.openxmlformats.org/officeDocument/2006/relationships/oleObject" Target="../embeddings/oleObject96.bin"/><Relationship Id="rId8" Type="http://schemas.openxmlformats.org/officeDocument/2006/relationships/image" Target="../media/image100.wmf"/><Relationship Id="rId9" Type="http://schemas.openxmlformats.org/officeDocument/2006/relationships/oleObject" Target="../embeddings/oleObject97.bin"/><Relationship Id="rId10" Type="http://schemas.openxmlformats.org/officeDocument/2006/relationships/image" Target="../media/image10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05.bin"/><Relationship Id="rId12" Type="http://schemas.openxmlformats.org/officeDocument/2006/relationships/image" Target="../media/image109.wmf"/><Relationship Id="rId13" Type="http://schemas.openxmlformats.org/officeDocument/2006/relationships/oleObject" Target="../embeddings/oleObject106.bin"/><Relationship Id="rId14" Type="http://schemas.openxmlformats.org/officeDocument/2006/relationships/image" Target="../media/image110.wmf"/><Relationship Id="rId15" Type="http://schemas.openxmlformats.org/officeDocument/2006/relationships/oleObject" Target="../embeddings/oleObject107.bin"/><Relationship Id="rId16" Type="http://schemas.openxmlformats.org/officeDocument/2006/relationships/image" Target="../media/image111.wmf"/><Relationship Id="rId17" Type="http://schemas.openxmlformats.org/officeDocument/2006/relationships/oleObject" Target="../embeddings/oleObject108.bin"/><Relationship Id="rId18" Type="http://schemas.openxmlformats.org/officeDocument/2006/relationships/image" Target="../media/image112.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13.jpeg"/><Relationship Id="rId5" Type="http://schemas.openxmlformats.org/officeDocument/2006/relationships/oleObject" Target="../embeddings/oleObject102.bin"/><Relationship Id="rId6" Type="http://schemas.openxmlformats.org/officeDocument/2006/relationships/image" Target="../media/image106.emf"/><Relationship Id="rId7" Type="http://schemas.openxmlformats.org/officeDocument/2006/relationships/oleObject" Target="../embeddings/oleObject103.bin"/><Relationship Id="rId8" Type="http://schemas.openxmlformats.org/officeDocument/2006/relationships/image" Target="../media/image107.wmf"/><Relationship Id="rId9" Type="http://schemas.openxmlformats.org/officeDocument/2006/relationships/oleObject" Target="../embeddings/oleObject104.bin"/><Relationship Id="rId10" Type="http://schemas.openxmlformats.org/officeDocument/2006/relationships/image" Target="../media/image108.w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12.bin"/><Relationship Id="rId20" Type="http://schemas.openxmlformats.org/officeDocument/2006/relationships/image" Target="../media/image122.emf"/><Relationship Id="rId21" Type="http://schemas.openxmlformats.org/officeDocument/2006/relationships/oleObject" Target="../embeddings/oleObject118.bin"/><Relationship Id="rId22" Type="http://schemas.openxmlformats.org/officeDocument/2006/relationships/image" Target="../media/image123.emf"/><Relationship Id="rId23" Type="http://schemas.openxmlformats.org/officeDocument/2006/relationships/oleObject" Target="../embeddings/oleObject119.bin"/><Relationship Id="rId24" Type="http://schemas.openxmlformats.org/officeDocument/2006/relationships/image" Target="../media/image124.wmf"/><Relationship Id="rId25" Type="http://schemas.openxmlformats.org/officeDocument/2006/relationships/oleObject" Target="../embeddings/oleObject120.bin"/><Relationship Id="rId26" Type="http://schemas.openxmlformats.org/officeDocument/2006/relationships/image" Target="../media/image125.wmf"/><Relationship Id="rId10" Type="http://schemas.openxmlformats.org/officeDocument/2006/relationships/image" Target="../media/image117.emf"/><Relationship Id="rId11" Type="http://schemas.openxmlformats.org/officeDocument/2006/relationships/oleObject" Target="../embeddings/oleObject113.bin"/><Relationship Id="rId12" Type="http://schemas.openxmlformats.org/officeDocument/2006/relationships/image" Target="../media/image118.emf"/><Relationship Id="rId13" Type="http://schemas.openxmlformats.org/officeDocument/2006/relationships/oleObject" Target="../embeddings/oleObject114.bin"/><Relationship Id="rId14" Type="http://schemas.openxmlformats.org/officeDocument/2006/relationships/image" Target="../media/image119.emf"/><Relationship Id="rId15" Type="http://schemas.openxmlformats.org/officeDocument/2006/relationships/oleObject" Target="../embeddings/oleObject115.bin"/><Relationship Id="rId16" Type="http://schemas.openxmlformats.org/officeDocument/2006/relationships/image" Target="../media/image120.emf"/><Relationship Id="rId17" Type="http://schemas.openxmlformats.org/officeDocument/2006/relationships/oleObject" Target="../embeddings/oleObject116.bin"/><Relationship Id="rId18" Type="http://schemas.openxmlformats.org/officeDocument/2006/relationships/image" Target="../media/image121.emf"/><Relationship Id="rId19" Type="http://schemas.openxmlformats.org/officeDocument/2006/relationships/oleObject" Target="../embeddings/oleObject117.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09.bin"/><Relationship Id="rId4" Type="http://schemas.openxmlformats.org/officeDocument/2006/relationships/image" Target="../media/image114.emf"/><Relationship Id="rId5" Type="http://schemas.openxmlformats.org/officeDocument/2006/relationships/oleObject" Target="../embeddings/oleObject110.bin"/><Relationship Id="rId6" Type="http://schemas.openxmlformats.org/officeDocument/2006/relationships/image" Target="../media/image115.emf"/><Relationship Id="rId7" Type="http://schemas.openxmlformats.org/officeDocument/2006/relationships/oleObject" Target="../embeddings/oleObject111.bin"/><Relationship Id="rId8" Type="http://schemas.openxmlformats.org/officeDocument/2006/relationships/image" Target="../media/image1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124.bin"/><Relationship Id="rId20" Type="http://schemas.openxmlformats.org/officeDocument/2006/relationships/image" Target="../media/image134.emf"/><Relationship Id="rId21" Type="http://schemas.openxmlformats.org/officeDocument/2006/relationships/oleObject" Target="../embeddings/oleObject130.bin"/><Relationship Id="rId22" Type="http://schemas.openxmlformats.org/officeDocument/2006/relationships/image" Target="../media/image135.wmf"/><Relationship Id="rId23" Type="http://schemas.openxmlformats.org/officeDocument/2006/relationships/oleObject" Target="../embeddings/oleObject131.bin"/><Relationship Id="rId24" Type="http://schemas.openxmlformats.org/officeDocument/2006/relationships/image" Target="../media/image136.emf"/><Relationship Id="rId25" Type="http://schemas.openxmlformats.org/officeDocument/2006/relationships/oleObject" Target="../embeddings/oleObject132.bin"/><Relationship Id="rId26" Type="http://schemas.openxmlformats.org/officeDocument/2006/relationships/image" Target="../media/image137.emf"/><Relationship Id="rId27" Type="http://schemas.openxmlformats.org/officeDocument/2006/relationships/oleObject" Target="../embeddings/oleObject133.bin"/><Relationship Id="rId28" Type="http://schemas.openxmlformats.org/officeDocument/2006/relationships/image" Target="../media/image138.emf"/><Relationship Id="rId29" Type="http://schemas.openxmlformats.org/officeDocument/2006/relationships/oleObject" Target="../embeddings/oleObject134.bin"/><Relationship Id="rId30" Type="http://schemas.openxmlformats.org/officeDocument/2006/relationships/image" Target="../media/image139.emf"/><Relationship Id="rId10" Type="http://schemas.openxmlformats.org/officeDocument/2006/relationships/image" Target="../media/image129.emf"/><Relationship Id="rId11" Type="http://schemas.openxmlformats.org/officeDocument/2006/relationships/oleObject" Target="../embeddings/oleObject125.bin"/><Relationship Id="rId12" Type="http://schemas.openxmlformats.org/officeDocument/2006/relationships/image" Target="../media/image130.emf"/><Relationship Id="rId13" Type="http://schemas.openxmlformats.org/officeDocument/2006/relationships/oleObject" Target="../embeddings/oleObject126.bin"/><Relationship Id="rId14" Type="http://schemas.openxmlformats.org/officeDocument/2006/relationships/image" Target="../media/image131.emf"/><Relationship Id="rId15" Type="http://schemas.openxmlformats.org/officeDocument/2006/relationships/oleObject" Target="../embeddings/oleObject127.bin"/><Relationship Id="rId16" Type="http://schemas.openxmlformats.org/officeDocument/2006/relationships/image" Target="../media/image132.emf"/><Relationship Id="rId17" Type="http://schemas.openxmlformats.org/officeDocument/2006/relationships/oleObject" Target="../embeddings/oleObject128.bin"/><Relationship Id="rId18" Type="http://schemas.openxmlformats.org/officeDocument/2006/relationships/image" Target="../media/image133.emf"/><Relationship Id="rId19" Type="http://schemas.openxmlformats.org/officeDocument/2006/relationships/oleObject" Target="../embeddings/oleObject129.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21.bin"/><Relationship Id="rId4" Type="http://schemas.openxmlformats.org/officeDocument/2006/relationships/image" Target="../media/image126.emf"/><Relationship Id="rId5" Type="http://schemas.openxmlformats.org/officeDocument/2006/relationships/oleObject" Target="../embeddings/oleObject122.bin"/><Relationship Id="rId6" Type="http://schemas.openxmlformats.org/officeDocument/2006/relationships/image" Target="../media/image127.emf"/><Relationship Id="rId7" Type="http://schemas.openxmlformats.org/officeDocument/2006/relationships/oleObject" Target="../embeddings/oleObject123.bin"/><Relationship Id="rId8" Type="http://schemas.openxmlformats.org/officeDocument/2006/relationships/image" Target="../media/image1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38.bin"/><Relationship Id="rId12" Type="http://schemas.openxmlformats.org/officeDocument/2006/relationships/image" Target="../media/image143.emf"/><Relationship Id="rId13" Type="http://schemas.openxmlformats.org/officeDocument/2006/relationships/oleObject" Target="../embeddings/oleObject139.bin"/><Relationship Id="rId14" Type="http://schemas.openxmlformats.org/officeDocument/2006/relationships/image" Target="../media/image144.emf"/><Relationship Id="rId15" Type="http://schemas.openxmlformats.org/officeDocument/2006/relationships/oleObject" Target="../embeddings/oleObject140.bin"/><Relationship Id="rId16" Type="http://schemas.openxmlformats.org/officeDocument/2006/relationships/image" Target="../media/image145.wmf"/><Relationship Id="rId17" Type="http://schemas.openxmlformats.org/officeDocument/2006/relationships/oleObject" Target="../embeddings/oleObject141.bin"/><Relationship Id="rId18" Type="http://schemas.openxmlformats.org/officeDocument/2006/relationships/image" Target="../media/image146.wmf"/><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image" Target="../media/image147.jpeg"/><Relationship Id="rId5" Type="http://schemas.openxmlformats.org/officeDocument/2006/relationships/oleObject" Target="../embeddings/oleObject135.bin"/><Relationship Id="rId6" Type="http://schemas.openxmlformats.org/officeDocument/2006/relationships/image" Target="../media/image140.wmf"/><Relationship Id="rId7" Type="http://schemas.openxmlformats.org/officeDocument/2006/relationships/oleObject" Target="../embeddings/oleObject136.bin"/><Relationship Id="rId8" Type="http://schemas.openxmlformats.org/officeDocument/2006/relationships/image" Target="../media/image141.wmf"/><Relationship Id="rId9" Type="http://schemas.openxmlformats.org/officeDocument/2006/relationships/oleObject" Target="../embeddings/oleObject137.bin"/><Relationship Id="rId10" Type="http://schemas.openxmlformats.org/officeDocument/2006/relationships/image" Target="../media/image142.emf"/></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144.bin"/><Relationship Id="rId20" Type="http://schemas.openxmlformats.org/officeDocument/2006/relationships/image" Target="../media/image155.wmf"/><Relationship Id="rId21" Type="http://schemas.openxmlformats.org/officeDocument/2006/relationships/oleObject" Target="../embeddings/oleObject150.bin"/><Relationship Id="rId22" Type="http://schemas.openxmlformats.org/officeDocument/2006/relationships/image" Target="../media/image156.wmf"/><Relationship Id="rId23" Type="http://schemas.openxmlformats.org/officeDocument/2006/relationships/oleObject" Target="../embeddings/oleObject151.bin"/><Relationship Id="rId24" Type="http://schemas.openxmlformats.org/officeDocument/2006/relationships/image" Target="../media/image157.wmf"/><Relationship Id="rId25" Type="http://schemas.openxmlformats.org/officeDocument/2006/relationships/oleObject" Target="../embeddings/oleObject152.bin"/><Relationship Id="rId26" Type="http://schemas.openxmlformats.org/officeDocument/2006/relationships/image" Target="../media/image158.wmf"/><Relationship Id="rId27" Type="http://schemas.openxmlformats.org/officeDocument/2006/relationships/oleObject" Target="../embeddings/oleObject153.bin"/><Relationship Id="rId28" Type="http://schemas.openxmlformats.org/officeDocument/2006/relationships/image" Target="../media/image159.wmf"/><Relationship Id="rId29" Type="http://schemas.openxmlformats.org/officeDocument/2006/relationships/oleObject" Target="../embeddings/oleObject154.bin"/><Relationship Id="rId30" Type="http://schemas.openxmlformats.org/officeDocument/2006/relationships/image" Target="../media/image160.wmf"/><Relationship Id="rId31" Type="http://schemas.openxmlformats.org/officeDocument/2006/relationships/oleObject" Target="../embeddings/oleObject155.bin"/><Relationship Id="rId32" Type="http://schemas.openxmlformats.org/officeDocument/2006/relationships/image" Target="../media/image161.wmf"/><Relationship Id="rId10" Type="http://schemas.openxmlformats.org/officeDocument/2006/relationships/image" Target="../media/image150.wmf"/><Relationship Id="rId11" Type="http://schemas.openxmlformats.org/officeDocument/2006/relationships/oleObject" Target="../embeddings/oleObject145.bin"/><Relationship Id="rId12" Type="http://schemas.openxmlformats.org/officeDocument/2006/relationships/image" Target="../media/image151.wmf"/><Relationship Id="rId13" Type="http://schemas.openxmlformats.org/officeDocument/2006/relationships/oleObject" Target="../embeddings/oleObject146.bin"/><Relationship Id="rId14" Type="http://schemas.openxmlformats.org/officeDocument/2006/relationships/image" Target="../media/image152.wmf"/><Relationship Id="rId15" Type="http://schemas.openxmlformats.org/officeDocument/2006/relationships/oleObject" Target="../embeddings/oleObject147.bin"/><Relationship Id="rId16" Type="http://schemas.openxmlformats.org/officeDocument/2006/relationships/image" Target="../media/image153.wmf"/><Relationship Id="rId17" Type="http://schemas.openxmlformats.org/officeDocument/2006/relationships/oleObject" Target="../embeddings/oleObject148.bin"/><Relationship Id="rId18" Type="http://schemas.openxmlformats.org/officeDocument/2006/relationships/image" Target="../media/image154.wmf"/><Relationship Id="rId19" Type="http://schemas.openxmlformats.org/officeDocument/2006/relationships/oleObject" Target="../embeddings/oleObject149.bin"/><Relationship Id="rId1" Type="http://schemas.openxmlformats.org/officeDocument/2006/relationships/vmlDrawing" Target="../drawings/vmlDrawing15.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147.jpeg"/><Relationship Id="rId5" Type="http://schemas.openxmlformats.org/officeDocument/2006/relationships/oleObject" Target="../embeddings/oleObject142.bin"/><Relationship Id="rId6" Type="http://schemas.openxmlformats.org/officeDocument/2006/relationships/image" Target="../media/image148.emf"/><Relationship Id="rId7" Type="http://schemas.openxmlformats.org/officeDocument/2006/relationships/oleObject" Target="../embeddings/oleObject143.bin"/><Relationship Id="rId8" Type="http://schemas.openxmlformats.org/officeDocument/2006/relationships/image" Target="../media/image14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5.xml.rels><?xml version="1.0" encoding="UTF-8" standalone="yes"?>
<Relationships xmlns="http://schemas.openxmlformats.org/package/2006/relationships"><Relationship Id="rId9" Type="http://schemas.openxmlformats.org/officeDocument/2006/relationships/image" Target="../media/image12.emf"/><Relationship Id="rId20" Type="http://schemas.openxmlformats.org/officeDocument/2006/relationships/oleObject" Target="../embeddings/oleObject17.bin"/><Relationship Id="rId21" Type="http://schemas.openxmlformats.org/officeDocument/2006/relationships/image" Target="../media/image18.emf"/><Relationship Id="rId10" Type="http://schemas.openxmlformats.org/officeDocument/2006/relationships/oleObject" Target="../embeddings/oleObject12.bin"/><Relationship Id="rId11" Type="http://schemas.openxmlformats.org/officeDocument/2006/relationships/image" Target="../media/image13.emf"/><Relationship Id="rId12" Type="http://schemas.openxmlformats.org/officeDocument/2006/relationships/oleObject" Target="../embeddings/oleObject13.bin"/><Relationship Id="rId13" Type="http://schemas.openxmlformats.org/officeDocument/2006/relationships/image" Target="../media/image14.emf"/><Relationship Id="rId14" Type="http://schemas.openxmlformats.org/officeDocument/2006/relationships/oleObject" Target="../embeddings/oleObject14.bin"/><Relationship Id="rId15" Type="http://schemas.openxmlformats.org/officeDocument/2006/relationships/image" Target="../media/image15.emf"/><Relationship Id="rId16" Type="http://schemas.openxmlformats.org/officeDocument/2006/relationships/oleObject" Target="../embeddings/oleObject15.bin"/><Relationship Id="rId17" Type="http://schemas.openxmlformats.org/officeDocument/2006/relationships/image" Target="../media/image16.emf"/><Relationship Id="rId18" Type="http://schemas.openxmlformats.org/officeDocument/2006/relationships/oleObject" Target="../embeddings/oleObject16.bin"/><Relationship Id="rId19"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9.bin"/><Relationship Id="rId5" Type="http://schemas.openxmlformats.org/officeDocument/2006/relationships/image" Target="../media/image10.emf"/><Relationship Id="rId6" Type="http://schemas.openxmlformats.org/officeDocument/2006/relationships/oleObject" Target="../embeddings/oleObject10.bin"/><Relationship Id="rId7" Type="http://schemas.openxmlformats.org/officeDocument/2006/relationships/image" Target="../media/image11.emf"/><Relationship Id="rId8"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9" Type="http://schemas.openxmlformats.org/officeDocument/2006/relationships/image" Target="../media/image23.emf"/><Relationship Id="rId20" Type="http://schemas.openxmlformats.org/officeDocument/2006/relationships/image" Target="../media/image28.emf"/><Relationship Id="rId21" Type="http://schemas.openxmlformats.org/officeDocument/2006/relationships/oleObject" Target="../embeddings/oleObject26.bin"/><Relationship Id="rId22" Type="http://schemas.openxmlformats.org/officeDocument/2006/relationships/image" Target="../media/image29.emf"/><Relationship Id="rId10" Type="http://schemas.openxmlformats.org/officeDocument/2006/relationships/oleObject" Target="../embeddings/oleObject21.bin"/><Relationship Id="rId11" Type="http://schemas.openxmlformats.org/officeDocument/2006/relationships/image" Target="../media/image24.emf"/><Relationship Id="rId12" Type="http://schemas.openxmlformats.org/officeDocument/2006/relationships/image" Target="../media/image20.jpeg"/><Relationship Id="rId13" Type="http://schemas.openxmlformats.org/officeDocument/2006/relationships/oleObject" Target="../embeddings/oleObject22.bin"/><Relationship Id="rId14" Type="http://schemas.openxmlformats.org/officeDocument/2006/relationships/image" Target="../media/image25.emf"/><Relationship Id="rId15" Type="http://schemas.openxmlformats.org/officeDocument/2006/relationships/oleObject" Target="../embeddings/oleObject23.bin"/><Relationship Id="rId16" Type="http://schemas.openxmlformats.org/officeDocument/2006/relationships/image" Target="../media/image26.emf"/><Relationship Id="rId17" Type="http://schemas.openxmlformats.org/officeDocument/2006/relationships/oleObject" Target="../embeddings/oleObject24.bin"/><Relationship Id="rId18" Type="http://schemas.openxmlformats.org/officeDocument/2006/relationships/image" Target="../media/image27.emf"/><Relationship Id="rId19" Type="http://schemas.openxmlformats.org/officeDocument/2006/relationships/oleObject" Target="../embeddings/oleObject25.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oleObject" Target="../embeddings/oleObject18.bin"/><Relationship Id="rId5" Type="http://schemas.openxmlformats.org/officeDocument/2006/relationships/image" Target="../media/image21.emf"/><Relationship Id="rId6" Type="http://schemas.openxmlformats.org/officeDocument/2006/relationships/oleObject" Target="../embeddings/oleObject19.bin"/><Relationship Id="rId7" Type="http://schemas.openxmlformats.org/officeDocument/2006/relationships/image" Target="../media/image22.emf"/><Relationship Id="rId8"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8.emf"/><Relationship Id="rId21" Type="http://schemas.openxmlformats.org/officeDocument/2006/relationships/oleObject" Target="../embeddings/oleObject36.bin"/><Relationship Id="rId22" Type="http://schemas.openxmlformats.org/officeDocument/2006/relationships/image" Target="../media/image39.emf"/><Relationship Id="rId23" Type="http://schemas.openxmlformats.org/officeDocument/2006/relationships/oleObject" Target="../embeddings/oleObject37.bin"/><Relationship Id="rId24" Type="http://schemas.openxmlformats.org/officeDocument/2006/relationships/image" Target="../media/image40.wmf"/><Relationship Id="rId25" Type="http://schemas.openxmlformats.org/officeDocument/2006/relationships/oleObject" Target="../embeddings/oleObject38.bin"/><Relationship Id="rId26" Type="http://schemas.openxmlformats.org/officeDocument/2006/relationships/image" Target="../media/image41.wmf"/><Relationship Id="rId27" Type="http://schemas.openxmlformats.org/officeDocument/2006/relationships/oleObject" Target="../embeddings/oleObject39.bin"/><Relationship Id="rId28" Type="http://schemas.openxmlformats.org/officeDocument/2006/relationships/image" Target="../media/image42.wmf"/><Relationship Id="rId29" Type="http://schemas.openxmlformats.org/officeDocument/2006/relationships/oleObject" Target="../embeddings/oleObject40.bin"/><Relationship Id="rId30" Type="http://schemas.openxmlformats.org/officeDocument/2006/relationships/image" Target="../media/image43.emf"/><Relationship Id="rId31" Type="http://schemas.openxmlformats.org/officeDocument/2006/relationships/oleObject" Target="../embeddings/oleObject41.bin"/><Relationship Id="rId32" Type="http://schemas.openxmlformats.org/officeDocument/2006/relationships/image" Target="../media/image44.emf"/><Relationship Id="rId10" Type="http://schemas.openxmlformats.org/officeDocument/2006/relationships/image" Target="../media/image33.emf"/><Relationship Id="rId11" Type="http://schemas.openxmlformats.org/officeDocument/2006/relationships/oleObject" Target="../embeddings/oleObject31.bin"/><Relationship Id="rId12" Type="http://schemas.openxmlformats.org/officeDocument/2006/relationships/image" Target="../media/image34.emf"/><Relationship Id="rId13" Type="http://schemas.openxmlformats.org/officeDocument/2006/relationships/oleObject" Target="../embeddings/oleObject32.bin"/><Relationship Id="rId14" Type="http://schemas.openxmlformats.org/officeDocument/2006/relationships/image" Target="../media/image35.emf"/><Relationship Id="rId15" Type="http://schemas.openxmlformats.org/officeDocument/2006/relationships/oleObject" Target="../embeddings/oleObject33.bin"/><Relationship Id="rId16" Type="http://schemas.openxmlformats.org/officeDocument/2006/relationships/image" Target="../media/image36.emf"/><Relationship Id="rId17" Type="http://schemas.openxmlformats.org/officeDocument/2006/relationships/oleObject" Target="../embeddings/oleObject34.bin"/><Relationship Id="rId18" Type="http://schemas.openxmlformats.org/officeDocument/2006/relationships/image" Target="../media/image37.emf"/><Relationship Id="rId19" Type="http://schemas.openxmlformats.org/officeDocument/2006/relationships/oleObject" Target="../embeddings/oleObject3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30.wmf"/><Relationship Id="rId5" Type="http://schemas.openxmlformats.org/officeDocument/2006/relationships/oleObject" Target="../embeddings/oleObject28.bin"/><Relationship Id="rId6" Type="http://schemas.openxmlformats.org/officeDocument/2006/relationships/image" Target="../media/image31.emf"/><Relationship Id="rId7" Type="http://schemas.openxmlformats.org/officeDocument/2006/relationships/oleObject" Target="../embeddings/oleObject29.bin"/><Relationship Id="rId8" Type="http://schemas.openxmlformats.org/officeDocument/2006/relationships/image" Target="../media/image32.emf"/></Relationships>
</file>

<file path=ppt/slides/_rels/slide9.xml.rels><?xml version="1.0" encoding="UTF-8" standalone="yes"?>
<Relationships xmlns="http://schemas.openxmlformats.org/package/2006/relationships"><Relationship Id="rId9" Type="http://schemas.openxmlformats.org/officeDocument/2006/relationships/image" Target="../media/image47.wmf"/><Relationship Id="rId20" Type="http://schemas.openxmlformats.org/officeDocument/2006/relationships/oleObject" Target="../embeddings/oleObject50.bin"/><Relationship Id="rId21" Type="http://schemas.openxmlformats.org/officeDocument/2006/relationships/image" Target="../media/image53.emf"/><Relationship Id="rId22" Type="http://schemas.openxmlformats.org/officeDocument/2006/relationships/oleObject" Target="../embeddings/oleObject51.bin"/><Relationship Id="rId23" Type="http://schemas.openxmlformats.org/officeDocument/2006/relationships/image" Target="../media/image54.emf"/><Relationship Id="rId24" Type="http://schemas.openxmlformats.org/officeDocument/2006/relationships/oleObject" Target="../embeddings/oleObject52.bin"/><Relationship Id="rId25" Type="http://schemas.openxmlformats.org/officeDocument/2006/relationships/image" Target="../media/image55.emf"/><Relationship Id="rId26" Type="http://schemas.openxmlformats.org/officeDocument/2006/relationships/oleObject" Target="../embeddings/oleObject53.bin"/><Relationship Id="rId27" Type="http://schemas.openxmlformats.org/officeDocument/2006/relationships/image" Target="../media/image56.emf"/><Relationship Id="rId28" Type="http://schemas.openxmlformats.org/officeDocument/2006/relationships/oleObject" Target="../embeddings/oleObject54.bin"/><Relationship Id="rId29" Type="http://schemas.openxmlformats.org/officeDocument/2006/relationships/image" Target="../media/image57.wmf"/><Relationship Id="rId10" Type="http://schemas.openxmlformats.org/officeDocument/2006/relationships/oleObject" Target="../embeddings/oleObject45.bin"/><Relationship Id="rId11" Type="http://schemas.openxmlformats.org/officeDocument/2006/relationships/image" Target="../media/image48.wmf"/><Relationship Id="rId12" Type="http://schemas.openxmlformats.org/officeDocument/2006/relationships/oleObject" Target="../embeddings/oleObject46.bin"/><Relationship Id="rId13" Type="http://schemas.openxmlformats.org/officeDocument/2006/relationships/image" Target="../media/image49.wmf"/><Relationship Id="rId14" Type="http://schemas.openxmlformats.org/officeDocument/2006/relationships/oleObject" Target="../embeddings/oleObject47.bin"/><Relationship Id="rId15" Type="http://schemas.openxmlformats.org/officeDocument/2006/relationships/image" Target="../media/image50.wmf"/><Relationship Id="rId16" Type="http://schemas.openxmlformats.org/officeDocument/2006/relationships/oleObject" Target="../embeddings/oleObject48.bin"/><Relationship Id="rId17" Type="http://schemas.openxmlformats.org/officeDocument/2006/relationships/image" Target="../media/image51.wmf"/><Relationship Id="rId18" Type="http://schemas.openxmlformats.org/officeDocument/2006/relationships/oleObject" Target="../embeddings/oleObject49.bin"/><Relationship Id="rId19" Type="http://schemas.openxmlformats.org/officeDocument/2006/relationships/image" Target="../media/image5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8.jpeg"/><Relationship Id="rId4" Type="http://schemas.openxmlformats.org/officeDocument/2006/relationships/oleObject" Target="../embeddings/oleObject42.bin"/><Relationship Id="rId5" Type="http://schemas.openxmlformats.org/officeDocument/2006/relationships/image" Target="../media/image45.wmf"/><Relationship Id="rId6" Type="http://schemas.openxmlformats.org/officeDocument/2006/relationships/oleObject" Target="../embeddings/oleObject43.bin"/><Relationship Id="rId7" Type="http://schemas.openxmlformats.org/officeDocument/2006/relationships/image" Target="../media/image46.wmf"/><Relationship Id="rId8" Type="http://schemas.openxmlformats.org/officeDocument/2006/relationships/oleObject" Target="../embeddings/oleObject4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30, 2014</a:t>
            </a:r>
            <a:endParaRPr lang="en-US"/>
          </a:p>
        </p:txBody>
      </p:sp>
      <p:sp>
        <p:nvSpPr>
          <p:cNvPr id="7" name="Rectangle 5"/>
          <p:cNvSpPr>
            <a:spLocks noGrp="1" noChangeArrowheads="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95921" y="1447800"/>
            <a:ext cx="28441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30, 2014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752600" y="2209800"/>
            <a:ext cx="66294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rgbClr val="0000FF"/>
                </a:solidFill>
                <a:latin typeface="Arial Narrow" charset="0"/>
              </a:rPr>
              <a:t>Linear Momentum</a:t>
            </a:r>
          </a:p>
          <a:p>
            <a:pPr marL="609600" lvl="1" indent="-609600">
              <a:buFontTx/>
              <a:buChar char="•"/>
            </a:pPr>
            <a:r>
              <a:rPr lang="en-US" sz="2800" dirty="0" smtClean="0">
                <a:solidFill>
                  <a:srgbClr val="0000FF"/>
                </a:solidFill>
                <a:latin typeface="Arial Narrow" charset="0"/>
              </a:rPr>
              <a:t>Linear Momentum, Impulse and Forces</a:t>
            </a:r>
          </a:p>
          <a:p>
            <a:pPr marL="609600" lvl="1" indent="-609600">
              <a:buFontTx/>
              <a:buChar char="•"/>
            </a:pPr>
            <a:r>
              <a:rPr lang="en-US" altLang="ko-KR" sz="2800" dirty="0" smtClean="0">
                <a:solidFill>
                  <a:srgbClr val="0000FF"/>
                </a:solidFill>
                <a:latin typeface="Arial Narrow" charset="0"/>
                <a:ea typeface="Gulim" charset="0"/>
                <a:cs typeface="Gulim" charset="0"/>
              </a:rPr>
              <a:t>Linear </a:t>
            </a:r>
            <a:r>
              <a:rPr lang="en-US" altLang="ko-KR" sz="2800" dirty="0">
                <a:solidFill>
                  <a:srgbClr val="0000FF"/>
                </a:solidFill>
                <a:latin typeface="Arial Narrow" charset="0"/>
                <a:ea typeface="Gulim" charset="0"/>
                <a:cs typeface="Gulim" charset="0"/>
              </a:rPr>
              <a:t>Momentum </a:t>
            </a:r>
            <a:r>
              <a:rPr lang="en-US" altLang="ko-KR" sz="2800" dirty="0" smtClean="0">
                <a:solidFill>
                  <a:srgbClr val="0000FF"/>
                </a:solidFill>
                <a:latin typeface="Arial Narrow" charset="0"/>
                <a:ea typeface="Gulim" charset="0"/>
                <a:cs typeface="Gulim" charset="0"/>
              </a:rPr>
              <a:t>Conservation</a:t>
            </a:r>
          </a:p>
          <a:p>
            <a:pPr marL="609600" lvl="1" indent="-609600">
              <a:buFontTx/>
              <a:buChar char="•"/>
            </a:pPr>
            <a:r>
              <a:rPr lang="en-US" sz="2800" dirty="0" smtClean="0">
                <a:solidFill>
                  <a:srgbClr val="0000FF"/>
                </a:solidFill>
                <a:latin typeface="Arial Narrow" charset="0"/>
                <a:ea typeface="Gulim" charset="0"/>
                <a:cs typeface="Gulim" charset="0"/>
              </a:rPr>
              <a:t>Linear Momentum Conservation in a Two -body System</a:t>
            </a:r>
          </a:p>
          <a:p>
            <a:pPr marL="609600" lvl="1" indent="-609600">
              <a:buFontTx/>
              <a:buChar char="•"/>
            </a:pPr>
            <a:r>
              <a:rPr lang="en-US" sz="2800" dirty="0" smtClean="0">
                <a:solidFill>
                  <a:srgbClr val="0000FF"/>
                </a:solidFill>
                <a:latin typeface="Arial Narrow" charset="0"/>
                <a:ea typeface="Gulim" charset="0"/>
                <a:cs typeface="Gulim" charset="0"/>
              </a:rPr>
              <a:t>Collisions; Elastic and Perfectly Inelastic </a:t>
            </a:r>
          </a:p>
          <a:p>
            <a:pPr marL="609600" lvl="1" indent="-609600">
              <a:buFontTx/>
              <a:buChar char="•"/>
            </a:pPr>
            <a:r>
              <a:rPr lang="en-US" sz="2800" dirty="0" smtClean="0">
                <a:solidFill>
                  <a:srgbClr val="0000FF"/>
                </a:solidFill>
                <a:latin typeface="Arial Narrow" charset="0"/>
                <a:ea typeface="Gulim" charset="0"/>
                <a:cs typeface="Gulim" charset="0"/>
              </a:rPr>
              <a:t>Concept </a:t>
            </a:r>
            <a:r>
              <a:rPr lang="en-US" sz="2800" dirty="0">
                <a:solidFill>
                  <a:srgbClr val="0000FF"/>
                </a:solidFill>
                <a:latin typeface="Arial Narrow" charset="0"/>
                <a:ea typeface="Gulim" charset="0"/>
                <a:cs typeface="Gulim" charset="0"/>
              </a:rPr>
              <a:t>of the Center of </a:t>
            </a:r>
            <a:r>
              <a:rPr lang="en-US" sz="2800" dirty="0" smtClean="0">
                <a:solidFill>
                  <a:srgbClr val="0000FF"/>
                </a:solidFill>
                <a:latin typeface="Arial Narrow" charset="0"/>
                <a:ea typeface="Gulim" charset="0"/>
                <a:cs typeface="Gulim" charset="0"/>
              </a:rPr>
              <a:t>Mass</a:t>
            </a:r>
          </a:p>
          <a:p>
            <a:pPr marL="609600" lvl="1" indent="-609600">
              <a:buFontTx/>
              <a:buChar char="•"/>
            </a:pPr>
            <a:r>
              <a:rPr lang="en-US" sz="2800" dirty="0" smtClean="0">
                <a:solidFill>
                  <a:srgbClr val="0000FF"/>
                </a:solidFill>
                <a:latin typeface="Arial Narrow" charset="0"/>
                <a:ea typeface="Gulim" charset="0"/>
                <a:cs typeface="Gulim" charset="0"/>
              </a:rPr>
              <a:t>Fundamentals </a:t>
            </a:r>
            <a:r>
              <a:rPr lang="en-US" sz="2800" dirty="0">
                <a:solidFill>
                  <a:srgbClr val="0000FF"/>
                </a:solidFill>
                <a:latin typeface="Arial Narrow" charset="0"/>
                <a:ea typeface="Gulim" charset="0"/>
                <a:cs typeface="Gulim" charset="0"/>
              </a:rPr>
              <a:t>of the Rotational Motion</a:t>
            </a:r>
          </a:p>
          <a:p>
            <a:pPr marL="609600" lvl="1" indent="-609600">
              <a:buFontTx/>
              <a:buChar char="•"/>
            </a:pPr>
            <a:endParaRPr lang="en-US" dirty="0">
              <a:latin typeface="Arial Narrow" charset="0"/>
              <a:ea typeface="Gulim" charset="0"/>
              <a:cs typeface="Gulim" charset="0"/>
            </a:endParaRPr>
          </a:p>
          <a:p>
            <a:pPr marL="609600" lvl="1" indent="-609600">
              <a:buFontTx/>
              <a:buChar char="•"/>
            </a:pPr>
            <a:endParaRPr lang="en-US" sz="2800" dirty="0">
              <a:solidFill>
                <a:srgbClr val="0000FF"/>
              </a:solidFill>
              <a:latin typeface="Arial Narrow" charset="0"/>
              <a:ea typeface="Gulim" charset="0"/>
              <a:cs typeface="Gulim" charset="0"/>
            </a:endParaRPr>
          </a:p>
          <a:p>
            <a:pPr marL="609600" lvl="1" indent="-609600">
              <a:buFontTx/>
              <a:buChar char="•"/>
            </a:pPr>
            <a:endParaRPr lang="en-US" sz="2800" dirty="0">
              <a:solidFill>
                <a:srgbClr val="0000FF"/>
              </a:solidFill>
              <a:latin typeface="Arial Narrow" charset="0"/>
            </a:endParaRPr>
          </a:p>
          <a:p>
            <a:pPr marL="609600" indent="-609600">
              <a:spcBef>
                <a:spcPct val="20000"/>
              </a:spcBef>
              <a:buFontTx/>
              <a:buChar char="•"/>
            </a:pPr>
            <a:endParaRPr lang="en-US" sz="3200" dirty="0" smtClean="0">
              <a:solidFill>
                <a:srgbClr val="0000FF"/>
              </a:solidFill>
              <a:latin typeface="Arial Narrow" charset="0"/>
            </a:endParaRPr>
          </a:p>
          <a:p>
            <a:pPr marL="609600" indent="-609600">
              <a:spcBef>
                <a:spcPct val="20000"/>
              </a:spcBef>
              <a:buFontTx/>
              <a:buChar char="•"/>
            </a:pPr>
            <a:endParaRPr lang="en-US" sz="32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17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7C6B0-F831-B34E-92F2-490494D62A0A}"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1768" name="Rectangle 2"/>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cont’d</a:t>
            </a:r>
            <a:endParaRPr lang="en-US" dirty="0">
              <a:latin typeface="Arial Narrow" charset="0"/>
              <a:ea typeface="ＭＳ Ｐゴシック" charset="0"/>
              <a:cs typeface="ＭＳ Ｐゴシック" charset="0"/>
            </a:endParaRPr>
          </a:p>
        </p:txBody>
      </p:sp>
      <p:sp>
        <p:nvSpPr>
          <p:cNvPr id="760835"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760836"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760837"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218858"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38"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760839"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218859"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0"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218860" name="Equation" r:id="rId7" imgW="507960" imgH="393480" progId="Equation.DSMT4">
                  <p:embed/>
                </p:oleObj>
              </mc:Choice>
              <mc:Fallback>
                <p:oleObj name="Equation" r:id="rId7" imgW="50796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1"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218861"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2"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218862" name="Equation" r:id="rId11" imgW="279360" imgH="393480" progId="Equation.DSMT4">
                  <p:embed/>
                </p:oleObj>
              </mc:Choice>
              <mc:Fallback>
                <p:oleObj name="Equation" r:id="rId11" imgW="2793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3"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218863" name="Equation" r:id="rId13" imgW="1307880" imgH="393480" progId="Equation.DSMT4">
                  <p:embed/>
                </p:oleObj>
              </mc:Choice>
              <mc:Fallback>
                <p:oleObj name="Equation" r:id="rId13" imgW="13078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4"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magnitude of impulse is</a:t>
            </a:r>
          </a:p>
        </p:txBody>
      </p:sp>
      <p:graphicFrame>
        <p:nvGraphicFramePr>
          <p:cNvPr id="760845" name="Object 8"/>
          <p:cNvGraphicFramePr>
            <a:graphicFrameLocks noChangeAspect="1"/>
          </p:cNvGraphicFramePr>
          <p:nvPr/>
        </p:nvGraphicFramePr>
        <p:xfrm>
          <a:off x="4273550" y="2427288"/>
          <a:ext cx="1477963" cy="696912"/>
        </p:xfrm>
        <a:graphic>
          <a:graphicData uri="http://schemas.openxmlformats.org/presentationml/2006/ole">
            <mc:AlternateContent xmlns:mc="http://schemas.openxmlformats.org/markup-compatibility/2006">
              <mc:Choice xmlns:v="urn:schemas-microsoft-com:vml" Requires="v">
                <p:oleObj spid="_x0000_s218864" name="Equation" r:id="rId15" imgW="762000" imgH="368300" progId="Equation.DSMT4">
                  <p:embed/>
                </p:oleObj>
              </mc:Choice>
              <mc:Fallback>
                <p:oleObj name="Equation" r:id="rId15" imgW="7620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427288"/>
                        <a:ext cx="1477963" cy="696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6" name="Object 9"/>
          <p:cNvGraphicFramePr>
            <a:graphicFrameLocks noChangeAspect="1"/>
          </p:cNvGraphicFramePr>
          <p:nvPr/>
        </p:nvGraphicFramePr>
        <p:xfrm>
          <a:off x="5791200" y="2647950"/>
          <a:ext cx="1058863" cy="334963"/>
        </p:xfrm>
        <a:graphic>
          <a:graphicData uri="http://schemas.openxmlformats.org/presentationml/2006/ole">
            <mc:AlternateContent xmlns:mc="http://schemas.openxmlformats.org/markup-compatibility/2006">
              <mc:Choice xmlns:v="urn:schemas-microsoft-com:vml" Requires="v">
                <p:oleObj spid="_x0000_s218865" name="Equation" r:id="rId17" imgW="545760" imgH="177480" progId="Equation.DSMT4">
                  <p:embed/>
                </p:oleObj>
              </mc:Choice>
              <mc:Fallback>
                <p:oleObj name="Equation" r:id="rId17" imgW="54576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647950"/>
                        <a:ext cx="105886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7" name="Text Box 15"/>
          <p:cNvSpPr txBox="1">
            <a:spLocks noChangeArrowheads="1"/>
          </p:cNvSpPr>
          <p:nvPr/>
        </p:nvSpPr>
        <p:spPr bwMode="auto">
          <a:xfrm>
            <a:off x="381000" y="3108325"/>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force on the feet during this landing is</a:t>
            </a:r>
          </a:p>
        </p:txBody>
      </p:sp>
      <p:graphicFrame>
        <p:nvGraphicFramePr>
          <p:cNvPr id="760848" name="Object 10"/>
          <p:cNvGraphicFramePr>
            <a:graphicFrameLocks noChangeAspect="1"/>
          </p:cNvGraphicFramePr>
          <p:nvPr/>
        </p:nvGraphicFramePr>
        <p:xfrm>
          <a:off x="4027488" y="3222625"/>
          <a:ext cx="565150" cy="336550"/>
        </p:xfrm>
        <a:graphic>
          <a:graphicData uri="http://schemas.openxmlformats.org/presentationml/2006/ole">
            <mc:AlternateContent xmlns:mc="http://schemas.openxmlformats.org/markup-compatibility/2006">
              <mc:Choice xmlns:v="urn:schemas-microsoft-com:vml" Requires="v">
                <p:oleObj spid="_x0000_s218866" name="Equation" r:id="rId19" imgW="292100" imgH="177800" progId="Equation.DSMT4">
                  <p:embed/>
                </p:oleObj>
              </mc:Choice>
              <mc:Fallback>
                <p:oleObj name="Equation" r:id="rId19" imgW="292100" imgH="177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7488" y="3222625"/>
                        <a:ext cx="56515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9" name="Object 11"/>
          <p:cNvGraphicFramePr>
            <a:graphicFrameLocks noChangeAspect="1"/>
          </p:cNvGraphicFramePr>
          <p:nvPr/>
        </p:nvGraphicFramePr>
        <p:xfrm>
          <a:off x="4648200" y="3036888"/>
          <a:ext cx="665163" cy="768350"/>
        </p:xfrm>
        <a:graphic>
          <a:graphicData uri="http://schemas.openxmlformats.org/presentationml/2006/ole">
            <mc:AlternateContent xmlns:mc="http://schemas.openxmlformats.org/markup-compatibility/2006">
              <mc:Choice xmlns:v="urn:schemas-microsoft-com:vml" Requires="v">
                <p:oleObj spid="_x0000_s218867" name="Equation" r:id="rId21" imgW="342900" imgH="406400" progId="Equation.DSMT4">
                  <p:embed/>
                </p:oleObj>
              </mc:Choice>
              <mc:Fallback>
                <p:oleObj name="Equation" r:id="rId21" imgW="342900" imgH="40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3036888"/>
                        <a:ext cx="665163" cy="768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0" name="Object 12"/>
          <p:cNvGraphicFramePr>
            <a:graphicFrameLocks noChangeAspect="1"/>
          </p:cNvGraphicFramePr>
          <p:nvPr/>
        </p:nvGraphicFramePr>
        <p:xfrm>
          <a:off x="5264150" y="3065463"/>
          <a:ext cx="2736850" cy="744537"/>
        </p:xfrm>
        <a:graphic>
          <a:graphicData uri="http://schemas.openxmlformats.org/presentationml/2006/ole">
            <mc:AlternateContent xmlns:mc="http://schemas.openxmlformats.org/markup-compatibility/2006">
              <mc:Choice xmlns:v="urn:schemas-microsoft-com:vml" Requires="v">
                <p:oleObj spid="_x0000_s218868" name="Equation" r:id="rId23" imgW="1409400" imgH="393480" progId="Equation.DSMT4">
                  <p:embed/>
                </p:oleObj>
              </mc:Choice>
              <mc:Fallback>
                <p:oleObj name="Equation" r:id="rId23" imgW="14094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3065463"/>
                        <a:ext cx="2736850" cy="744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1"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760852" name="Object 13"/>
          <p:cNvGraphicFramePr>
            <a:graphicFrameLocks noChangeAspect="1"/>
          </p:cNvGraphicFramePr>
          <p:nvPr/>
        </p:nvGraphicFramePr>
        <p:xfrm>
          <a:off x="3659188" y="3759200"/>
          <a:ext cx="4476750" cy="431800"/>
        </p:xfrm>
        <a:graphic>
          <a:graphicData uri="http://schemas.openxmlformats.org/presentationml/2006/ole">
            <mc:AlternateContent xmlns:mc="http://schemas.openxmlformats.org/markup-compatibility/2006">
              <mc:Choice xmlns:v="urn:schemas-microsoft-com:vml" Requires="v">
                <p:oleObj spid="_x0000_s218869" name="Equation" r:id="rId25" imgW="2311200" imgH="228600" progId="Equation.DSMT4">
                  <p:embed/>
                </p:oleObj>
              </mc:Choice>
              <mc:Fallback>
                <p:oleObj name="Equation" r:id="rId25" imgW="231120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9188" y="3759200"/>
                        <a:ext cx="447675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3"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218870" name="Equation" r:id="rId27" imgW="2184120" imgH="203040" progId="Equation.DSMT4">
                  <p:embed/>
                </p:oleObj>
              </mc:Choice>
              <mc:Fallback>
                <p:oleObj name="Equation" r:id="rId27" imgW="218412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4"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218871" name="Equation" r:id="rId29" imgW="812520" imgH="203040" progId="Equation.DSMT4">
                  <p:embed/>
                </p:oleObj>
              </mc:Choice>
              <mc:Fallback>
                <p:oleObj name="Equation" r:id="rId29" imgW="81252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5"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760856"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760857"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218872" name="Equation" r:id="rId31" imgW="317160" imgH="177480" progId="Equation.DSMT4">
                  <p:embed/>
                </p:oleObj>
              </mc:Choice>
              <mc:Fallback>
                <p:oleObj name="Equation" r:id="rId31"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8"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218873" name="Equation" r:id="rId32" imgW="279360" imgH="393480" progId="Equation.DSMT4">
                  <p:embed/>
                </p:oleObj>
              </mc:Choice>
              <mc:Fallback>
                <p:oleObj name="Equation" r:id="rId32" imgW="279360" imgH="393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9"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218874" name="Equation" r:id="rId34" imgW="1002960" imgH="393480" progId="Equation.DSMT4">
                  <p:embed/>
                </p:oleObj>
              </mc:Choice>
              <mc:Fallback>
                <p:oleObj name="Equation" r:id="rId34" imgW="100296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0"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218875" name="Equation" r:id="rId36" imgW="279360" imgH="190440" progId="Equation.DSMT4">
                  <p:embed/>
                </p:oleObj>
              </mc:Choice>
              <mc:Fallback>
                <p:oleObj name="Equation" r:id="rId36" imgW="279360" imgH="1904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1"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218876" name="Equation" r:id="rId38" imgW="1866600" imgH="393480" progId="Equation.DSMT4">
                  <p:embed/>
                </p:oleObj>
              </mc:Choice>
              <mc:Fallback>
                <p:oleObj name="Equation" r:id="rId38" imgW="1866600" imgH="3934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79851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60835">
                                            <p:txEl>
                                              <p:pRg st="0" end="0"/>
                                            </p:txEl>
                                          </p:spTgt>
                                        </p:tgtEl>
                                        <p:attrNameLst>
                                          <p:attrName>style.visibility</p:attrName>
                                        </p:attrNameLst>
                                      </p:cBhvr>
                                      <p:to>
                                        <p:strVal val="visible"/>
                                      </p:to>
                                    </p:set>
                                    <p:anim calcmode="discrete" valueType="clr">
                                      <p:cBhvr override="childStyle">
                                        <p:cTn id="7" dur="80"/>
                                        <p:tgtEl>
                                          <p:spTgt spid="7608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083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6083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760836">
                                            <p:txEl>
                                              <p:pRg st="0" end="0"/>
                                            </p:txEl>
                                          </p:spTgt>
                                        </p:tgtEl>
                                        <p:attrNameLst>
                                          <p:attrName>style.visibility</p:attrName>
                                        </p:attrNameLst>
                                      </p:cBhvr>
                                      <p:to>
                                        <p:strVal val="visible"/>
                                      </p:to>
                                    </p:set>
                                    <p:anim calcmode="discrete" valueType="clr">
                                      <p:cBhvr override="childStyle">
                                        <p:cTn id="14" dur="80"/>
                                        <p:tgtEl>
                                          <p:spTgt spid="7608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6083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60836">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760837"/>
                                        </p:tgtEl>
                                        <p:attrNameLst>
                                          <p:attrName>style.visibility</p:attrName>
                                        </p:attrNameLst>
                                      </p:cBhvr>
                                      <p:to>
                                        <p:strVal val="visible"/>
                                      </p:to>
                                    </p:set>
                                    <p:animEffect transition="in" filter="wipe(left)">
                                      <p:cBhvr>
                                        <p:cTn id="21" dur="500"/>
                                        <p:tgtEl>
                                          <p:spTgt spid="7608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760840"/>
                                        </p:tgtEl>
                                        <p:attrNameLst>
                                          <p:attrName>style.visibility</p:attrName>
                                        </p:attrNameLst>
                                      </p:cBhvr>
                                      <p:to>
                                        <p:strVal val="visible"/>
                                      </p:to>
                                    </p:set>
                                    <p:animEffect transition="in" filter="wipe(left)">
                                      <p:cBhvr>
                                        <p:cTn id="26" dur="500"/>
                                        <p:tgtEl>
                                          <p:spTgt spid="7608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760841"/>
                                        </p:tgtEl>
                                        <p:attrNameLst>
                                          <p:attrName>style.visibility</p:attrName>
                                        </p:attrNameLst>
                                      </p:cBhvr>
                                      <p:to>
                                        <p:strVal val="visible"/>
                                      </p:to>
                                    </p:set>
                                    <p:animEffect transition="in" filter="wipe(left)">
                                      <p:cBhvr>
                                        <p:cTn id="31" dur="500"/>
                                        <p:tgtEl>
                                          <p:spTgt spid="7608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wd">
                                    <p:tmPct val="50000"/>
                                  </p:iterate>
                                  <p:childTnLst>
                                    <p:set>
                                      <p:cBhvr>
                                        <p:cTn id="35" dur="1" fill="hold">
                                          <p:stCondLst>
                                            <p:cond delay="0"/>
                                          </p:stCondLst>
                                        </p:cTn>
                                        <p:tgtEl>
                                          <p:spTgt spid="760838">
                                            <p:txEl>
                                              <p:pRg st="0" end="0"/>
                                            </p:txEl>
                                          </p:spTgt>
                                        </p:tgtEl>
                                        <p:attrNameLst>
                                          <p:attrName>style.visibility</p:attrName>
                                        </p:attrNameLst>
                                      </p:cBhvr>
                                      <p:to>
                                        <p:strVal val="visible"/>
                                      </p:to>
                                    </p:set>
                                    <p:anim calcmode="discrete" valueType="clr">
                                      <p:cBhvr override="childStyle">
                                        <p:cTn id="36" dur="80"/>
                                        <p:tgtEl>
                                          <p:spTgt spid="7608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60838">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760838">
                                            <p:txEl>
                                              <p:pRg st="0" end="0"/>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760839"/>
                                        </p:tgtEl>
                                        <p:attrNameLst>
                                          <p:attrName>style.visibility</p:attrName>
                                        </p:attrNameLst>
                                      </p:cBhvr>
                                      <p:to>
                                        <p:strVal val="visible"/>
                                      </p:to>
                                    </p:set>
                                    <p:animEffect transition="in" filter="wipe(left)">
                                      <p:cBhvr>
                                        <p:cTn id="43" dur="500"/>
                                        <p:tgtEl>
                                          <p:spTgt spid="76083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760842"/>
                                        </p:tgtEl>
                                        <p:attrNameLst>
                                          <p:attrName>style.visibility</p:attrName>
                                        </p:attrNameLst>
                                      </p:cBhvr>
                                      <p:to>
                                        <p:strVal val="visible"/>
                                      </p:to>
                                    </p:set>
                                    <p:animEffect transition="in" filter="wipe(left)">
                                      <p:cBhvr>
                                        <p:cTn id="48" dur="500"/>
                                        <p:tgtEl>
                                          <p:spTgt spid="76084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60843"/>
                                        </p:tgtEl>
                                        <p:attrNameLst>
                                          <p:attrName>style.visibility</p:attrName>
                                        </p:attrNameLst>
                                      </p:cBhvr>
                                      <p:to>
                                        <p:strVal val="visible"/>
                                      </p:to>
                                    </p:set>
                                    <p:animEffect transition="in" filter="wipe(left)">
                                      <p:cBhvr>
                                        <p:cTn id="53" dur="500"/>
                                        <p:tgtEl>
                                          <p:spTgt spid="76084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wd">
                                    <p:tmPct val="50000"/>
                                  </p:iterate>
                                  <p:childTnLst>
                                    <p:set>
                                      <p:cBhvr>
                                        <p:cTn id="57" dur="1" fill="hold">
                                          <p:stCondLst>
                                            <p:cond delay="0"/>
                                          </p:stCondLst>
                                        </p:cTn>
                                        <p:tgtEl>
                                          <p:spTgt spid="760844">
                                            <p:txEl>
                                              <p:pRg st="0" end="0"/>
                                            </p:txEl>
                                          </p:spTgt>
                                        </p:tgtEl>
                                        <p:attrNameLst>
                                          <p:attrName>style.visibility</p:attrName>
                                        </p:attrNameLst>
                                      </p:cBhvr>
                                      <p:to>
                                        <p:strVal val="visible"/>
                                      </p:to>
                                    </p:set>
                                    <p:anim calcmode="discrete" valueType="clr">
                                      <p:cBhvr override="childStyle">
                                        <p:cTn id="58" dur="80"/>
                                        <p:tgtEl>
                                          <p:spTgt spid="7608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760844">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760844">
                                            <p:txEl>
                                              <p:pRg st="0" end="0"/>
                                            </p:txEl>
                                          </p:spTgt>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760845"/>
                                        </p:tgtEl>
                                        <p:attrNameLst>
                                          <p:attrName>style.visibility</p:attrName>
                                        </p:attrNameLst>
                                      </p:cBhvr>
                                      <p:to>
                                        <p:strVal val="visible"/>
                                      </p:to>
                                    </p:set>
                                    <p:animEffect transition="in" filter="wipe(left)">
                                      <p:cBhvr>
                                        <p:cTn id="65" dur="500"/>
                                        <p:tgtEl>
                                          <p:spTgt spid="76084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760846"/>
                                        </p:tgtEl>
                                        <p:attrNameLst>
                                          <p:attrName>style.visibility</p:attrName>
                                        </p:attrNameLst>
                                      </p:cBhvr>
                                      <p:to>
                                        <p:strVal val="visible"/>
                                      </p:to>
                                    </p:set>
                                    <p:animEffect transition="in" filter="wipe(left)">
                                      <p:cBhvr>
                                        <p:cTn id="70" dur="500"/>
                                        <p:tgtEl>
                                          <p:spTgt spid="76084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wd">
                                    <p:tmPct val="50000"/>
                                  </p:iterate>
                                  <p:childTnLst>
                                    <p:set>
                                      <p:cBhvr>
                                        <p:cTn id="74" dur="1" fill="hold">
                                          <p:stCondLst>
                                            <p:cond delay="0"/>
                                          </p:stCondLst>
                                        </p:cTn>
                                        <p:tgtEl>
                                          <p:spTgt spid="760847">
                                            <p:txEl>
                                              <p:pRg st="0" end="0"/>
                                            </p:txEl>
                                          </p:spTgt>
                                        </p:tgtEl>
                                        <p:attrNameLst>
                                          <p:attrName>style.visibility</p:attrName>
                                        </p:attrNameLst>
                                      </p:cBhvr>
                                      <p:to>
                                        <p:strVal val="visible"/>
                                      </p:to>
                                    </p:set>
                                    <p:anim calcmode="discrete" valueType="clr">
                                      <p:cBhvr override="childStyle">
                                        <p:cTn id="75" dur="80"/>
                                        <p:tgtEl>
                                          <p:spTgt spid="7608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760847">
                                            <p:txEl>
                                              <p:pRg st="0" end="0"/>
                                            </p:txEl>
                                          </p:spTgt>
                                        </p:tgtEl>
                                        <p:attrNameLst>
                                          <p:attrName>fillcolor</p:attrName>
                                        </p:attrNameLst>
                                      </p:cBhvr>
                                      <p:tavLst>
                                        <p:tav tm="0">
                                          <p:val>
                                            <p:clrVal>
                                              <a:schemeClr val="accent2"/>
                                            </p:clrVal>
                                          </p:val>
                                        </p:tav>
                                        <p:tav tm="50000">
                                          <p:val>
                                            <p:clrVal>
                                              <a:schemeClr val="hlink"/>
                                            </p:clrVal>
                                          </p:val>
                                        </p:tav>
                                      </p:tavLst>
                                    </p:anim>
                                    <p:set>
                                      <p:cBhvr>
                                        <p:cTn id="77" dur="80"/>
                                        <p:tgtEl>
                                          <p:spTgt spid="760847">
                                            <p:txEl>
                                              <p:pRg st="0" end="0"/>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60848"/>
                                        </p:tgtEl>
                                        <p:attrNameLst>
                                          <p:attrName>style.visibility</p:attrName>
                                        </p:attrNameLst>
                                      </p:cBhvr>
                                      <p:to>
                                        <p:strVal val="visible"/>
                                      </p:to>
                                    </p:set>
                                    <p:animEffect transition="in" filter="wipe(left)">
                                      <p:cBhvr>
                                        <p:cTn id="82" dur="500"/>
                                        <p:tgtEl>
                                          <p:spTgt spid="76084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60849"/>
                                        </p:tgtEl>
                                        <p:attrNameLst>
                                          <p:attrName>style.visibility</p:attrName>
                                        </p:attrNameLst>
                                      </p:cBhvr>
                                      <p:to>
                                        <p:strVal val="visible"/>
                                      </p:to>
                                    </p:set>
                                    <p:animEffect transition="in" filter="wipe(left)">
                                      <p:cBhvr>
                                        <p:cTn id="87" dur="500"/>
                                        <p:tgtEl>
                                          <p:spTgt spid="76084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760850"/>
                                        </p:tgtEl>
                                        <p:attrNameLst>
                                          <p:attrName>style.visibility</p:attrName>
                                        </p:attrNameLst>
                                      </p:cBhvr>
                                      <p:to>
                                        <p:strVal val="visible"/>
                                      </p:to>
                                    </p:set>
                                    <p:animEffect transition="in" filter="wipe(left)">
                                      <p:cBhvr>
                                        <p:cTn id="92" dur="500"/>
                                        <p:tgtEl>
                                          <p:spTgt spid="7608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7" presetClass="entr" presetSubtype="0" fill="hold" grpId="0" nodeType="clickEffect">
                                  <p:stCondLst>
                                    <p:cond delay="0"/>
                                  </p:stCondLst>
                                  <p:iterate type="wd">
                                    <p:tmPct val="50000"/>
                                  </p:iterate>
                                  <p:childTnLst>
                                    <p:set>
                                      <p:cBhvr>
                                        <p:cTn id="96" dur="1" fill="hold">
                                          <p:stCondLst>
                                            <p:cond delay="0"/>
                                          </p:stCondLst>
                                        </p:cTn>
                                        <p:tgtEl>
                                          <p:spTgt spid="760851">
                                            <p:txEl>
                                              <p:pRg st="0" end="0"/>
                                            </p:txEl>
                                          </p:spTgt>
                                        </p:tgtEl>
                                        <p:attrNameLst>
                                          <p:attrName>style.visibility</p:attrName>
                                        </p:attrNameLst>
                                      </p:cBhvr>
                                      <p:to>
                                        <p:strVal val="visible"/>
                                      </p:to>
                                    </p:set>
                                    <p:anim calcmode="discrete" valueType="clr">
                                      <p:cBhvr override="childStyle">
                                        <p:cTn id="97" dur="80"/>
                                        <p:tgtEl>
                                          <p:spTgt spid="7608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760851">
                                            <p:txEl>
                                              <p:pRg st="0" end="0"/>
                                            </p:txEl>
                                          </p:spTgt>
                                        </p:tgtEl>
                                        <p:attrNameLst>
                                          <p:attrName>fillcolor</p:attrName>
                                        </p:attrNameLst>
                                      </p:cBhvr>
                                      <p:tavLst>
                                        <p:tav tm="0">
                                          <p:val>
                                            <p:clrVal>
                                              <a:schemeClr val="accent2"/>
                                            </p:clrVal>
                                          </p:val>
                                        </p:tav>
                                        <p:tav tm="50000">
                                          <p:val>
                                            <p:clrVal>
                                              <a:schemeClr val="hlink"/>
                                            </p:clrVal>
                                          </p:val>
                                        </p:tav>
                                      </p:tavLst>
                                    </p:anim>
                                    <p:set>
                                      <p:cBhvr>
                                        <p:cTn id="99" dur="80"/>
                                        <p:tgtEl>
                                          <p:spTgt spid="760851">
                                            <p:txEl>
                                              <p:pRg st="0" end="0"/>
                                            </p:txEl>
                                          </p:spTgt>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760852"/>
                                        </p:tgtEl>
                                        <p:attrNameLst>
                                          <p:attrName>style.visibility</p:attrName>
                                        </p:attrNameLst>
                                      </p:cBhvr>
                                      <p:to>
                                        <p:strVal val="visible"/>
                                      </p:to>
                                    </p:set>
                                    <p:animEffect transition="in" filter="wipe(left)">
                                      <p:cBhvr>
                                        <p:cTn id="104" dur="500"/>
                                        <p:tgtEl>
                                          <p:spTgt spid="76085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760853"/>
                                        </p:tgtEl>
                                        <p:attrNameLst>
                                          <p:attrName>style.visibility</p:attrName>
                                        </p:attrNameLst>
                                      </p:cBhvr>
                                      <p:to>
                                        <p:strVal val="visible"/>
                                      </p:to>
                                    </p:set>
                                    <p:animEffect transition="in" filter="wipe(left)">
                                      <p:cBhvr>
                                        <p:cTn id="109" dur="500"/>
                                        <p:tgtEl>
                                          <p:spTgt spid="76085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760854"/>
                                        </p:tgtEl>
                                        <p:attrNameLst>
                                          <p:attrName>style.visibility</p:attrName>
                                        </p:attrNameLst>
                                      </p:cBhvr>
                                      <p:to>
                                        <p:strVal val="visible"/>
                                      </p:to>
                                    </p:set>
                                    <p:animEffect transition="in" filter="wipe(left)">
                                      <p:cBhvr>
                                        <p:cTn id="114" dur="500"/>
                                        <p:tgtEl>
                                          <p:spTgt spid="76085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7" presetClass="entr" presetSubtype="0" fill="hold" grpId="0" nodeType="clickEffect">
                                  <p:stCondLst>
                                    <p:cond delay="0"/>
                                  </p:stCondLst>
                                  <p:iterate type="wd">
                                    <p:tmPct val="50000"/>
                                  </p:iterate>
                                  <p:childTnLst>
                                    <p:set>
                                      <p:cBhvr>
                                        <p:cTn id="118" dur="1" fill="hold">
                                          <p:stCondLst>
                                            <p:cond delay="0"/>
                                          </p:stCondLst>
                                        </p:cTn>
                                        <p:tgtEl>
                                          <p:spTgt spid="760855">
                                            <p:txEl>
                                              <p:pRg st="0" end="0"/>
                                            </p:txEl>
                                          </p:spTgt>
                                        </p:tgtEl>
                                        <p:attrNameLst>
                                          <p:attrName>style.visibility</p:attrName>
                                        </p:attrNameLst>
                                      </p:cBhvr>
                                      <p:to>
                                        <p:strVal val="visible"/>
                                      </p:to>
                                    </p:set>
                                    <p:anim calcmode="discrete" valueType="clr">
                                      <p:cBhvr override="childStyle">
                                        <p:cTn id="119" dur="80"/>
                                        <p:tgtEl>
                                          <p:spTgt spid="7608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760855">
                                            <p:txEl>
                                              <p:pRg st="0" end="0"/>
                                            </p:txEl>
                                          </p:spTgt>
                                        </p:tgtEl>
                                        <p:attrNameLst>
                                          <p:attrName>fillcolor</p:attrName>
                                        </p:attrNameLst>
                                      </p:cBhvr>
                                      <p:tavLst>
                                        <p:tav tm="0">
                                          <p:val>
                                            <p:clrVal>
                                              <a:schemeClr val="accent2"/>
                                            </p:clrVal>
                                          </p:val>
                                        </p:tav>
                                        <p:tav tm="50000">
                                          <p:val>
                                            <p:clrVal>
                                              <a:schemeClr val="hlink"/>
                                            </p:clrVal>
                                          </p:val>
                                        </p:tav>
                                      </p:tavLst>
                                    </p:anim>
                                    <p:set>
                                      <p:cBhvr>
                                        <p:cTn id="121" dur="80"/>
                                        <p:tgtEl>
                                          <p:spTgt spid="760855">
                                            <p:txEl>
                                              <p:pRg st="0" end="0"/>
                                            </p:txEl>
                                          </p:spTgt>
                                        </p:tgtEl>
                                        <p:attrNameLst>
                                          <p:attrName>fill.type</p:attrName>
                                        </p:attrNameLst>
                                      </p:cBhvr>
                                      <p:to>
                                        <p:strVal val="solid"/>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7" presetClass="entr" presetSubtype="0" fill="hold" grpId="0" nodeType="clickEffect">
                                  <p:stCondLst>
                                    <p:cond delay="0"/>
                                  </p:stCondLst>
                                  <p:iterate type="wd">
                                    <p:tmPct val="50000"/>
                                  </p:iterate>
                                  <p:childTnLst>
                                    <p:set>
                                      <p:cBhvr>
                                        <p:cTn id="125" dur="1" fill="hold">
                                          <p:stCondLst>
                                            <p:cond delay="0"/>
                                          </p:stCondLst>
                                        </p:cTn>
                                        <p:tgtEl>
                                          <p:spTgt spid="760856">
                                            <p:txEl>
                                              <p:pRg st="0" end="0"/>
                                            </p:txEl>
                                          </p:spTgt>
                                        </p:tgtEl>
                                        <p:attrNameLst>
                                          <p:attrName>style.visibility</p:attrName>
                                        </p:attrNameLst>
                                      </p:cBhvr>
                                      <p:to>
                                        <p:strVal val="visible"/>
                                      </p:to>
                                    </p:set>
                                    <p:anim calcmode="discrete" valueType="clr">
                                      <p:cBhvr override="childStyle">
                                        <p:cTn id="126" dur="80"/>
                                        <p:tgtEl>
                                          <p:spTgt spid="7608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760856">
                                            <p:txEl>
                                              <p:pRg st="0" end="0"/>
                                            </p:txEl>
                                          </p:spTgt>
                                        </p:tgtEl>
                                        <p:attrNameLst>
                                          <p:attrName>fillcolor</p:attrName>
                                        </p:attrNameLst>
                                      </p:cBhvr>
                                      <p:tavLst>
                                        <p:tav tm="0">
                                          <p:val>
                                            <p:clrVal>
                                              <a:schemeClr val="accent2"/>
                                            </p:clrVal>
                                          </p:val>
                                        </p:tav>
                                        <p:tav tm="50000">
                                          <p:val>
                                            <p:clrVal>
                                              <a:schemeClr val="hlink"/>
                                            </p:clrVal>
                                          </p:val>
                                        </p:tav>
                                      </p:tavLst>
                                    </p:anim>
                                    <p:set>
                                      <p:cBhvr>
                                        <p:cTn id="128" dur="80"/>
                                        <p:tgtEl>
                                          <p:spTgt spid="760856">
                                            <p:txEl>
                                              <p:pRg st="0" end="0"/>
                                            </p:txEl>
                                          </p:spTgt>
                                        </p:tgtEl>
                                        <p:attrNameLst>
                                          <p:attrName>fill.type</p:attrName>
                                        </p:attrNameLst>
                                      </p:cBhvr>
                                      <p:to>
                                        <p:strVal val="solid"/>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760857"/>
                                        </p:tgtEl>
                                        <p:attrNameLst>
                                          <p:attrName>style.visibility</p:attrName>
                                        </p:attrNameLst>
                                      </p:cBhvr>
                                      <p:to>
                                        <p:strVal val="visible"/>
                                      </p:to>
                                    </p:set>
                                    <p:animEffect transition="in" filter="wipe(left)">
                                      <p:cBhvr>
                                        <p:cTn id="133" dur="500"/>
                                        <p:tgtEl>
                                          <p:spTgt spid="760857"/>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760858"/>
                                        </p:tgtEl>
                                        <p:attrNameLst>
                                          <p:attrName>style.visibility</p:attrName>
                                        </p:attrNameLst>
                                      </p:cBhvr>
                                      <p:to>
                                        <p:strVal val="visible"/>
                                      </p:to>
                                    </p:set>
                                    <p:animEffect transition="in" filter="wipe(left)">
                                      <p:cBhvr>
                                        <p:cTn id="138" dur="500"/>
                                        <p:tgtEl>
                                          <p:spTgt spid="760858"/>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760859"/>
                                        </p:tgtEl>
                                        <p:attrNameLst>
                                          <p:attrName>style.visibility</p:attrName>
                                        </p:attrNameLst>
                                      </p:cBhvr>
                                      <p:to>
                                        <p:strVal val="visible"/>
                                      </p:to>
                                    </p:set>
                                    <p:animEffect transition="in" filter="wipe(left)">
                                      <p:cBhvr>
                                        <p:cTn id="143" dur="500"/>
                                        <p:tgtEl>
                                          <p:spTgt spid="760859"/>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760860"/>
                                        </p:tgtEl>
                                        <p:attrNameLst>
                                          <p:attrName>style.visibility</p:attrName>
                                        </p:attrNameLst>
                                      </p:cBhvr>
                                      <p:to>
                                        <p:strVal val="visible"/>
                                      </p:to>
                                    </p:set>
                                    <p:animEffect transition="in" filter="wipe(left)">
                                      <p:cBhvr>
                                        <p:cTn id="148" dur="500"/>
                                        <p:tgtEl>
                                          <p:spTgt spid="760860"/>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8" fill="hold" nodeType="clickEffect">
                                  <p:stCondLst>
                                    <p:cond delay="0"/>
                                  </p:stCondLst>
                                  <p:iterate type="wd">
                                    <p:tmPct val="10000"/>
                                  </p:iterate>
                                  <p:childTnLst>
                                    <p:set>
                                      <p:cBhvr>
                                        <p:cTn id="152" dur="1" fill="hold">
                                          <p:stCondLst>
                                            <p:cond delay="0"/>
                                          </p:stCondLst>
                                        </p:cTn>
                                        <p:tgtEl>
                                          <p:spTgt spid="760861"/>
                                        </p:tgtEl>
                                        <p:attrNameLst>
                                          <p:attrName>style.visibility</p:attrName>
                                        </p:attrNameLst>
                                      </p:cBhvr>
                                      <p:to>
                                        <p:strVal val="visible"/>
                                      </p:to>
                                    </p:set>
                                    <p:animEffect transition="in" filter="wipe(left)">
                                      <p:cBhvr>
                                        <p:cTn id="153" dur="500"/>
                                        <p:tgtEl>
                                          <p:spTgt spid="760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build="p" autoUpdateAnimBg="0"/>
      <p:bldP spid="760836" grpId="0" build="p" autoUpdateAnimBg="0"/>
      <p:bldP spid="760838" grpId="0" build="p" autoUpdateAnimBg="0"/>
      <p:bldP spid="760844" grpId="0" build="p" autoUpdateAnimBg="0"/>
      <p:bldP spid="760847" grpId="0" build="p" autoUpdateAnimBg="0"/>
      <p:bldP spid="760851" grpId="0" build="p" autoUpdateAnimBg="0"/>
      <p:bldP spid="760855" grpId="0" build="p" autoUpdateAnimBg="0"/>
      <p:bldP spid="76085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27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2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307C1B-A0E3-864D-9D30-512218B8A06C}"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756738" name="Rectangle 2"/>
          <p:cNvSpPr>
            <a:spLocks noChangeArrowheads="1"/>
          </p:cNvSpPr>
          <p:nvPr/>
        </p:nvSpPr>
        <p:spPr bwMode="auto">
          <a:xfrm>
            <a:off x="838200" y="8382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2780" name="Rectangle 3"/>
          <p:cNvSpPr>
            <a:spLocks noGrp="1" noChangeArrowheads="1"/>
          </p:cNvSpPr>
          <p:nvPr>
            <p:ph type="title"/>
          </p:nvPr>
        </p:nvSpPr>
        <p:spPr>
          <a:xfrm>
            <a:off x="685800" y="152400"/>
            <a:ext cx="7772400" cy="533400"/>
          </a:xfrm>
        </p:spPr>
        <p:txBody>
          <a:bodyPr/>
          <a:lstStyle/>
          <a:p>
            <a:r>
              <a:rPr lang="en-US" sz="3600" dirty="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2971800" y="914400"/>
            <a:ext cx="5181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we learn from this </a:t>
            </a:r>
            <a:r>
              <a:rPr lang="en-US" altLang="ko-KR" sz="2200">
                <a:solidFill>
                  <a:srgbClr val="FF0000"/>
                </a:solidFill>
                <a:latin typeface="Arial Narrow" charset="0"/>
                <a:ea typeface="Gulim" charset="0"/>
                <a:cs typeface="Gulim" charset="0"/>
              </a:rPr>
              <a:t>force</a:t>
            </a:r>
            <a:r>
              <a:rPr lang="en-US" sz="22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extLst>
              <p:ext uri="{D42A27DB-BD31-4B8C-83A1-F6EECF244321}">
                <p14:modId xmlns:p14="http://schemas.microsoft.com/office/powerpoint/2010/main" val="1344195954"/>
              </p:ext>
            </p:extLst>
          </p:nvPr>
        </p:nvGraphicFramePr>
        <p:xfrm>
          <a:off x="833438" y="1030288"/>
          <a:ext cx="1147762" cy="598487"/>
        </p:xfrm>
        <a:graphic>
          <a:graphicData uri="http://schemas.openxmlformats.org/presentationml/2006/ole">
            <mc:AlternateContent xmlns:mc="http://schemas.openxmlformats.org/markup-compatibility/2006">
              <mc:Choice xmlns:v="urn:schemas-microsoft-com:vml" Requires="v">
                <p:oleObj spid="_x0000_s219375" name="Equation" r:id="rId3" imgW="457200" imgH="266700" progId="Equation.3">
                  <p:embed/>
                </p:oleObj>
              </mc:Choice>
              <mc:Fallback>
                <p:oleObj name="Equation" r:id="rId3" imgW="457200" imgH="266700" progId="Equation.3">
                  <p:embed/>
                  <p:pic>
                    <p:nvPicPr>
                      <p:cNvPr id="0" name=""/>
                      <p:cNvPicPr>
                        <a:picLocks noChangeAspect="1" noChangeArrowheads="1"/>
                      </p:cNvPicPr>
                      <p:nvPr/>
                    </p:nvPicPr>
                    <p:blipFill>
                      <a:blip r:embed="rId4"/>
                      <a:srcRect/>
                      <a:stretch>
                        <a:fillRect/>
                      </a:stretch>
                    </p:blipFill>
                    <p:spPr bwMode="auto">
                      <a:xfrm>
                        <a:off x="833438" y="1030288"/>
                        <a:ext cx="1147762" cy="5984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5908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9050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extLst>
              <p:ext uri="{D42A27DB-BD31-4B8C-83A1-F6EECF244321}">
                <p14:modId xmlns:p14="http://schemas.microsoft.com/office/powerpoint/2010/main" val="2394458239"/>
              </p:ext>
            </p:extLst>
          </p:nvPr>
        </p:nvGraphicFramePr>
        <p:xfrm>
          <a:off x="4581525" y="5392738"/>
          <a:ext cx="1081088" cy="660400"/>
        </p:xfrm>
        <a:graphic>
          <a:graphicData uri="http://schemas.openxmlformats.org/presentationml/2006/ole">
            <mc:AlternateContent xmlns:mc="http://schemas.openxmlformats.org/markup-compatibility/2006">
              <mc:Choice xmlns:v="urn:schemas-microsoft-com:vml" Requires="v">
                <p:oleObj spid="_x0000_s219376" name="Equation" r:id="rId5" imgW="698500" imgH="419100" progId="Equation.3">
                  <p:embed/>
                </p:oleObj>
              </mc:Choice>
              <mc:Fallback>
                <p:oleObj name="Equation" r:id="rId5" imgW="698500" imgH="419100" progId="Equation.3">
                  <p:embed/>
                  <p:pic>
                    <p:nvPicPr>
                      <p:cNvPr id="0" name=""/>
                      <p:cNvPicPr>
                        <a:picLocks noChangeAspect="1" noChangeArrowheads="1"/>
                      </p:cNvPicPr>
                      <p:nvPr/>
                    </p:nvPicPr>
                    <p:blipFill>
                      <a:blip r:embed="rId6"/>
                      <a:srcRect/>
                      <a:stretch>
                        <a:fillRect/>
                      </a:stretch>
                    </p:blipFill>
                    <p:spPr bwMode="auto">
                      <a:xfrm>
                        <a:off x="4581525" y="5392738"/>
                        <a:ext cx="1081088" cy="660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extLst>
              <p:ext uri="{D42A27DB-BD31-4B8C-83A1-F6EECF244321}">
                <p14:modId xmlns:p14="http://schemas.microsoft.com/office/powerpoint/2010/main" val="4255778772"/>
              </p:ext>
            </p:extLst>
          </p:nvPr>
        </p:nvGraphicFramePr>
        <p:xfrm>
          <a:off x="5773738" y="5299075"/>
          <a:ext cx="941387" cy="719138"/>
        </p:xfrm>
        <a:graphic>
          <a:graphicData uri="http://schemas.openxmlformats.org/presentationml/2006/ole">
            <mc:AlternateContent xmlns:mc="http://schemas.openxmlformats.org/markup-compatibility/2006">
              <mc:Choice xmlns:v="urn:schemas-microsoft-com:vml" Requires="v">
                <p:oleObj spid="_x0000_s219377" name="Equation" r:id="rId7" imgW="609600" imgH="457200" progId="Equation.3">
                  <p:embed/>
                </p:oleObj>
              </mc:Choice>
              <mc:Fallback>
                <p:oleObj name="Equation" r:id="rId7" imgW="609600" imgH="457200" progId="Equation.3">
                  <p:embed/>
                  <p:pic>
                    <p:nvPicPr>
                      <p:cNvPr id="0" name=""/>
                      <p:cNvPicPr>
                        <a:picLocks noChangeAspect="1" noChangeArrowheads="1"/>
                      </p:cNvPicPr>
                      <p:nvPr/>
                    </p:nvPicPr>
                    <p:blipFill>
                      <a:blip r:embed="rId8"/>
                      <a:srcRect/>
                      <a:stretch>
                        <a:fillRect/>
                      </a:stretch>
                    </p:blipFill>
                    <p:spPr bwMode="auto">
                      <a:xfrm>
                        <a:off x="5773738" y="5299075"/>
                        <a:ext cx="941387" cy="719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extLst>
              <p:ext uri="{D42A27DB-BD31-4B8C-83A1-F6EECF244321}">
                <p14:modId xmlns:p14="http://schemas.microsoft.com/office/powerpoint/2010/main" val="2091810846"/>
              </p:ext>
            </p:extLst>
          </p:nvPr>
        </p:nvGraphicFramePr>
        <p:xfrm>
          <a:off x="6723063" y="5419725"/>
          <a:ext cx="763587" cy="658813"/>
        </p:xfrm>
        <a:graphic>
          <a:graphicData uri="http://schemas.openxmlformats.org/presentationml/2006/ole">
            <mc:AlternateContent xmlns:mc="http://schemas.openxmlformats.org/markup-compatibility/2006">
              <mc:Choice xmlns:v="urn:schemas-microsoft-com:vml" Requires="v">
                <p:oleObj spid="_x0000_s219378" name="Equation" r:id="rId9" imgW="495300" imgH="419100" progId="Equation.3">
                  <p:embed/>
                </p:oleObj>
              </mc:Choice>
              <mc:Fallback>
                <p:oleObj name="Equation" r:id="rId9" imgW="495300" imgH="419100" progId="Equation.3">
                  <p:embed/>
                  <p:pic>
                    <p:nvPicPr>
                      <p:cNvPr id="0" name=""/>
                      <p:cNvPicPr>
                        <a:picLocks noChangeAspect="1" noChangeArrowheads="1"/>
                      </p:cNvPicPr>
                      <p:nvPr/>
                    </p:nvPicPr>
                    <p:blipFill>
                      <a:blip r:embed="rId10"/>
                      <a:srcRect/>
                      <a:stretch>
                        <a:fillRect/>
                      </a:stretch>
                    </p:blipFill>
                    <p:spPr bwMode="auto">
                      <a:xfrm>
                        <a:off x="6723063" y="5419725"/>
                        <a:ext cx="763587" cy="658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extLst>
              <p:ext uri="{D42A27DB-BD31-4B8C-83A1-F6EECF244321}">
                <p14:modId xmlns:p14="http://schemas.microsoft.com/office/powerpoint/2010/main" val="1937702612"/>
              </p:ext>
            </p:extLst>
          </p:nvPr>
        </p:nvGraphicFramePr>
        <p:xfrm>
          <a:off x="7534275" y="5353050"/>
          <a:ext cx="727075" cy="661988"/>
        </p:xfrm>
        <a:graphic>
          <a:graphicData uri="http://schemas.openxmlformats.org/presentationml/2006/ole">
            <mc:AlternateContent xmlns:mc="http://schemas.openxmlformats.org/markup-compatibility/2006">
              <mc:Choice xmlns:v="urn:schemas-microsoft-com:vml" Requires="v">
                <p:oleObj spid="_x0000_s219379" name="Equation" r:id="rId11" imgW="469900" imgH="419100" progId="Equation.3">
                  <p:embed/>
                </p:oleObj>
              </mc:Choice>
              <mc:Fallback>
                <p:oleObj name="Equation" r:id="rId11" imgW="469900" imgH="419100" progId="Equation.3">
                  <p:embed/>
                  <p:pic>
                    <p:nvPicPr>
                      <p:cNvPr id="0" name=""/>
                      <p:cNvPicPr>
                        <a:picLocks noChangeAspect="1" noChangeArrowheads="1"/>
                      </p:cNvPicPr>
                      <p:nvPr/>
                    </p:nvPicPr>
                    <p:blipFill>
                      <a:blip r:embed="rId12"/>
                      <a:srcRect/>
                      <a:stretch>
                        <a:fillRect/>
                      </a:stretch>
                    </p:blipFill>
                    <p:spPr bwMode="auto">
                      <a:xfrm>
                        <a:off x="7534275" y="5353050"/>
                        <a:ext cx="727075" cy="661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2" name="Object 7"/>
          <p:cNvGraphicFramePr>
            <a:graphicFrameLocks noChangeAspect="1"/>
          </p:cNvGraphicFramePr>
          <p:nvPr>
            <p:extLst>
              <p:ext uri="{D42A27DB-BD31-4B8C-83A1-F6EECF244321}">
                <p14:modId xmlns:p14="http://schemas.microsoft.com/office/powerpoint/2010/main" val="3475760268"/>
              </p:ext>
            </p:extLst>
          </p:nvPr>
        </p:nvGraphicFramePr>
        <p:xfrm>
          <a:off x="1985963" y="841375"/>
          <a:ext cx="604837" cy="939800"/>
        </p:xfrm>
        <a:graphic>
          <a:graphicData uri="http://schemas.openxmlformats.org/presentationml/2006/ole">
            <mc:AlternateContent xmlns:mc="http://schemas.openxmlformats.org/markup-compatibility/2006">
              <mc:Choice xmlns:v="urn:schemas-microsoft-com:vml" Requires="v">
                <p:oleObj spid="_x0000_s219380" name="Equation" r:id="rId13" imgW="241300" imgH="419100" progId="Equation.DSMT4">
                  <p:embed/>
                </p:oleObj>
              </mc:Choice>
              <mc:Fallback>
                <p:oleObj name="Equation" r:id="rId13" imgW="241300" imgH="419100" progId="Equation.DSMT4">
                  <p:embed/>
                  <p:pic>
                    <p:nvPicPr>
                      <p:cNvPr id="0" name=""/>
                      <p:cNvPicPr>
                        <a:picLocks noChangeAspect="1" noChangeArrowheads="1"/>
                      </p:cNvPicPr>
                      <p:nvPr/>
                    </p:nvPicPr>
                    <p:blipFill>
                      <a:blip r:embed="rId14"/>
                      <a:srcRect/>
                      <a:stretch>
                        <a:fillRect/>
                      </a:stretch>
                    </p:blipFill>
                    <p:spPr bwMode="auto">
                      <a:xfrm>
                        <a:off x="1985963" y="841375"/>
                        <a:ext cx="604837" cy="93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7800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756742"/>
                                        </p:tgtEl>
                                        <p:attrNameLst>
                                          <p:attrName>style.visibility</p:attrName>
                                        </p:attrNameLst>
                                      </p:cBhvr>
                                      <p:to>
                                        <p:strVal val="visible"/>
                                      </p:to>
                                    </p:set>
                                    <p:animEffect transition="in" filter="wipe(left)">
                                      <p:cBhvr>
                                        <p:cTn id="7" dur="500"/>
                                        <p:tgtEl>
                                          <p:spTgt spid="756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56752"/>
                                        </p:tgtEl>
                                        <p:attrNameLst>
                                          <p:attrName>style.visibility</p:attrName>
                                        </p:attrNameLst>
                                      </p:cBhvr>
                                      <p:to>
                                        <p:strVal val="visible"/>
                                      </p:to>
                                    </p:set>
                                    <p:animEffect transition="in" filter="wipe(left)">
                                      <p:cBhvr>
                                        <p:cTn id="12" dur="500"/>
                                        <p:tgtEl>
                                          <p:spTgt spid="756752"/>
                                        </p:tgtEl>
                                      </p:cBhvr>
                                    </p:animEffect>
                                  </p:childTnLst>
                                </p:cTn>
                              </p:par>
                            </p:childTnLst>
                          </p:cTn>
                        </p:par>
                        <p:par>
                          <p:cTn id="13" fill="hold" nodeType="afterGroup">
                            <p:stCondLst>
                              <p:cond delay="500"/>
                            </p:stCondLst>
                            <p:childTnLst>
                              <p:par>
                                <p:cTn id="14" presetID="53" presetClass="entr" presetSubtype="0" fill="hold" grpId="0" nodeType="afterEffect">
                                  <p:stCondLst>
                                    <p:cond delay="0"/>
                                  </p:stCondLst>
                                  <p:iterate type="wd">
                                    <p:tmPct val="10000"/>
                                  </p:iterate>
                                  <p:childTnLst>
                                    <p:set>
                                      <p:cBhvr>
                                        <p:cTn id="15" dur="1" fill="hold">
                                          <p:stCondLst>
                                            <p:cond delay="0"/>
                                          </p:stCondLst>
                                        </p:cTn>
                                        <p:tgtEl>
                                          <p:spTgt spid="756738"/>
                                        </p:tgtEl>
                                        <p:attrNameLst>
                                          <p:attrName>style.visibility</p:attrName>
                                        </p:attrNameLst>
                                      </p:cBhvr>
                                      <p:to>
                                        <p:strVal val="visible"/>
                                      </p:to>
                                    </p:set>
                                    <p:anim calcmode="lin" valueType="num">
                                      <p:cBhvr>
                                        <p:cTn id="16" dur="500" fill="hold"/>
                                        <p:tgtEl>
                                          <p:spTgt spid="756738"/>
                                        </p:tgtEl>
                                        <p:attrNameLst>
                                          <p:attrName>ppt_w</p:attrName>
                                        </p:attrNameLst>
                                      </p:cBhvr>
                                      <p:tavLst>
                                        <p:tav tm="0">
                                          <p:val>
                                            <p:fltVal val="0"/>
                                          </p:val>
                                        </p:tav>
                                        <p:tav tm="100000">
                                          <p:val>
                                            <p:strVal val="#ppt_w"/>
                                          </p:val>
                                        </p:tav>
                                      </p:tavLst>
                                    </p:anim>
                                    <p:anim calcmode="lin" valueType="num">
                                      <p:cBhvr>
                                        <p:cTn id="17" dur="500" fill="hold"/>
                                        <p:tgtEl>
                                          <p:spTgt spid="756738"/>
                                        </p:tgtEl>
                                        <p:attrNameLst>
                                          <p:attrName>ppt_h</p:attrName>
                                        </p:attrNameLst>
                                      </p:cBhvr>
                                      <p:tavLst>
                                        <p:tav tm="0">
                                          <p:val>
                                            <p:fltVal val="0"/>
                                          </p:val>
                                        </p:tav>
                                        <p:tav tm="100000">
                                          <p:val>
                                            <p:strVal val="#ppt_h"/>
                                          </p:val>
                                        </p:tav>
                                      </p:tavLst>
                                    </p:anim>
                                    <p:animEffect transition="in" filter="fade">
                                      <p:cBhvr>
                                        <p:cTn id="18" dur="500"/>
                                        <p:tgtEl>
                                          <p:spTgt spid="7567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756740"/>
                                        </p:tgtEl>
                                        <p:attrNameLst>
                                          <p:attrName>style.visibility</p:attrName>
                                        </p:attrNameLst>
                                      </p:cBhvr>
                                      <p:to>
                                        <p:strVal val="visible"/>
                                      </p:to>
                                    </p:set>
                                    <p:animEffect transition="in" filter="wipe(left)">
                                      <p:cBhvr>
                                        <p:cTn id="23" dur="500"/>
                                        <p:tgtEl>
                                          <p:spTgt spid="7567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756747">
                                            <p:txEl>
                                              <p:pRg st="0" end="0"/>
                                            </p:txEl>
                                          </p:spTgt>
                                        </p:tgtEl>
                                        <p:attrNameLst>
                                          <p:attrName>style.visibility</p:attrName>
                                        </p:attrNameLst>
                                      </p:cBhvr>
                                      <p:to>
                                        <p:strVal val="visible"/>
                                      </p:to>
                                    </p:set>
                                    <p:animEffect transition="in" filter="wipe(left)">
                                      <p:cBhvr>
                                        <p:cTn id="28" dur="500"/>
                                        <p:tgtEl>
                                          <p:spTgt spid="75674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756747">
                                            <p:txEl>
                                              <p:pRg st="1" end="1"/>
                                            </p:txEl>
                                          </p:spTgt>
                                        </p:tgtEl>
                                        <p:attrNameLst>
                                          <p:attrName>style.visibility</p:attrName>
                                        </p:attrNameLst>
                                      </p:cBhvr>
                                      <p:to>
                                        <p:strVal val="visible"/>
                                      </p:to>
                                    </p:set>
                                    <p:animEffect transition="in" filter="wipe(left)">
                                      <p:cBhvr>
                                        <p:cTn id="33" dur="500"/>
                                        <p:tgtEl>
                                          <p:spTgt spid="756747">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56747">
                                            <p:txEl>
                                              <p:pRg st="2" end="2"/>
                                            </p:txEl>
                                          </p:spTgt>
                                        </p:tgtEl>
                                        <p:attrNameLst>
                                          <p:attrName>style.visibility</p:attrName>
                                        </p:attrNameLst>
                                      </p:cBhvr>
                                      <p:to>
                                        <p:strVal val="visible"/>
                                      </p:to>
                                    </p:set>
                                    <p:animEffect transition="in" filter="wipe(left)">
                                      <p:cBhvr>
                                        <p:cTn id="38" dur="500"/>
                                        <p:tgtEl>
                                          <p:spTgt spid="75674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56741"/>
                                        </p:tgtEl>
                                        <p:attrNameLst>
                                          <p:attrName>style.visibility</p:attrName>
                                        </p:attrNameLst>
                                      </p:cBhvr>
                                      <p:to>
                                        <p:strVal val="visible"/>
                                      </p:to>
                                    </p:set>
                                    <p:animEffect transition="in" filter="wipe(left)">
                                      <p:cBhvr>
                                        <p:cTn id="43" dur="500"/>
                                        <p:tgtEl>
                                          <p:spTgt spid="7567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756743"/>
                                        </p:tgtEl>
                                        <p:attrNameLst>
                                          <p:attrName>style.visibility</p:attrName>
                                        </p:attrNameLst>
                                      </p:cBhvr>
                                      <p:to>
                                        <p:strVal val="visible"/>
                                      </p:to>
                                    </p:set>
                                    <p:animEffect transition="in" filter="wipe(left)">
                                      <p:cBhvr>
                                        <p:cTn id="48" dur="500"/>
                                        <p:tgtEl>
                                          <p:spTgt spid="7567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56748"/>
                                        </p:tgtEl>
                                        <p:attrNameLst>
                                          <p:attrName>style.visibility</p:attrName>
                                        </p:attrNameLst>
                                      </p:cBhvr>
                                      <p:to>
                                        <p:strVal val="visible"/>
                                      </p:to>
                                    </p:set>
                                    <p:animEffect transition="in" filter="wipe(left)">
                                      <p:cBhvr>
                                        <p:cTn id="53" dur="500"/>
                                        <p:tgtEl>
                                          <p:spTgt spid="75674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56749"/>
                                        </p:tgtEl>
                                        <p:attrNameLst>
                                          <p:attrName>style.visibility</p:attrName>
                                        </p:attrNameLst>
                                      </p:cBhvr>
                                      <p:to>
                                        <p:strVal val="visible"/>
                                      </p:to>
                                    </p:set>
                                    <p:animEffect transition="in" filter="wipe(left)">
                                      <p:cBhvr>
                                        <p:cTn id="58" dur="500"/>
                                        <p:tgtEl>
                                          <p:spTgt spid="7567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56751"/>
                                        </p:tgtEl>
                                        <p:attrNameLst>
                                          <p:attrName>style.visibility</p:attrName>
                                        </p:attrNameLst>
                                      </p:cBhvr>
                                      <p:to>
                                        <p:strVal val="visible"/>
                                      </p:to>
                                    </p:set>
                                    <p:animEffect transition="in" filter="wipe(left)">
                                      <p:cBhvr>
                                        <p:cTn id="63" dur="500"/>
                                        <p:tgtEl>
                                          <p:spTgt spid="75675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756750"/>
                                        </p:tgtEl>
                                        <p:attrNameLst>
                                          <p:attrName>style.visibility</p:attrName>
                                        </p:attrNameLst>
                                      </p:cBhvr>
                                      <p:to>
                                        <p:strVal val="visible"/>
                                      </p:to>
                                    </p:set>
                                    <p:animEffect transition="in" filter="wipe(left)">
                                      <p:cBhvr>
                                        <p:cTn id="68" dur="500"/>
                                        <p:tgtEl>
                                          <p:spTgt spid="75675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756744"/>
                                        </p:tgtEl>
                                        <p:attrNameLst>
                                          <p:attrName>style.visibility</p:attrName>
                                        </p:attrNameLst>
                                      </p:cBhvr>
                                      <p:to>
                                        <p:strVal val="visible"/>
                                      </p:to>
                                    </p:set>
                                    <p:animEffect transition="in" filter="wipe(left)">
                                      <p:cBhvr>
                                        <p:cTn id="73" dur="500"/>
                                        <p:tgtEl>
                                          <p:spTgt spid="75674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756745"/>
                                        </p:tgtEl>
                                        <p:attrNameLst>
                                          <p:attrName>style.visibility</p:attrName>
                                        </p:attrNameLst>
                                      </p:cBhvr>
                                      <p:to>
                                        <p:strVal val="visible"/>
                                      </p:to>
                                    </p:set>
                                    <p:animEffect transition="in" filter="wipe(left)">
                                      <p:cBhvr>
                                        <p:cTn id="78" dur="500"/>
                                        <p:tgtEl>
                                          <p:spTgt spid="75674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756746"/>
                                        </p:tgtEl>
                                        <p:attrNameLst>
                                          <p:attrName>style.visibility</p:attrName>
                                        </p:attrNameLst>
                                      </p:cBhvr>
                                      <p:to>
                                        <p:strVal val="visible"/>
                                      </p:to>
                                    </p:set>
                                    <p:animEffect transition="in" filter="wipe(left)">
                                      <p:cBhvr>
                                        <p:cTn id="83" dur="500"/>
                                        <p:tgtEl>
                                          <p:spTgt spid="756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8" grpId="0" animBg="1"/>
      <p:bldP spid="756740" grpId="0" animBg="1" autoUpdateAnimBg="0"/>
      <p:bldP spid="756741" grpId="0" animBg="1" autoUpdateAnimBg="0"/>
      <p:bldP spid="756743" grpId="0" animBg="1" autoUpdateAnimBg="0"/>
      <p:bldP spid="756744" grpId="0" animBg="1" autoUpdateAnimBg="0"/>
      <p:bldP spid="756745" grpId="0" animBg="1" autoUpdateAnimBg="0"/>
      <p:bldP spid="756746" grpId="0" animBg="1" autoUpdateAnimBg="0"/>
      <p:bldP spid="7567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3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3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CF99A5-D053-A048-9BBC-C76D3BFC4F95}"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3805" name="Rectangle 2"/>
          <p:cNvSpPr>
            <a:spLocks noGrp="1" noChangeArrowheads="1"/>
          </p:cNvSpPr>
          <p:nvPr>
            <p:ph type="title"/>
          </p:nvPr>
        </p:nvSpPr>
        <p:spPr>
          <a:xfrm>
            <a:off x="685800" y="152400"/>
            <a:ext cx="7848600" cy="914400"/>
          </a:xfrm>
        </p:spPr>
        <p:txBody>
          <a:bodyPr/>
          <a:lstStyle/>
          <a:p>
            <a:r>
              <a:rPr lang="en-US" sz="3600" dirty="0">
                <a:latin typeface="Arial Narrow" charset="0"/>
                <a:ea typeface="ＭＳ Ｐゴシック" charset="0"/>
                <a:cs typeface="ＭＳ Ｐゴシック" charset="0"/>
              </a:rPr>
              <a:t>Conservation of Linear Momentum in a Two Particle System</a:t>
            </a:r>
          </a:p>
        </p:txBody>
      </p:sp>
      <p:sp>
        <p:nvSpPr>
          <p:cNvPr id="757763" name="Text Box 3"/>
          <p:cNvSpPr txBox="1">
            <a:spLocks noChangeArrowheads="1"/>
          </p:cNvSpPr>
          <p:nvPr/>
        </p:nvSpPr>
        <p:spPr bwMode="auto">
          <a:xfrm>
            <a:off x="838200" y="1266825"/>
            <a:ext cx="7696200" cy="790575"/>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a:t>
            </a:r>
            <a:r>
              <a:rPr lang="en-US" sz="2200" dirty="0" smtClean="0">
                <a:solidFill>
                  <a:srgbClr val="FF0000"/>
                </a:solidFill>
                <a:latin typeface="Arial Narrow" charset="0"/>
              </a:rPr>
              <a:t>of </a:t>
            </a:r>
            <a:r>
              <a:rPr lang="en-US" sz="2200" dirty="0">
                <a:solidFill>
                  <a:srgbClr val="FF0000"/>
                </a:solidFill>
                <a:latin typeface="Arial Narrow" charset="0"/>
              </a:rPr>
              <a:t>two particles that do not have any external forces exerting on it.    What is the impact of </a:t>
            </a:r>
            <a:r>
              <a:rPr lang="en-US" sz="2200" dirty="0" smtClean="0">
                <a:solidFill>
                  <a:srgbClr val="FF0000"/>
                </a:solidFill>
                <a:latin typeface="Arial Narrow" charset="0"/>
              </a:rPr>
              <a:t>Newton’s </a:t>
            </a:r>
            <a:r>
              <a:rPr lang="en-US" sz="2200" dirty="0">
                <a:solidFill>
                  <a:srgbClr val="FF0000"/>
                </a:solidFill>
                <a:latin typeface="Arial Narrow" charset="0"/>
              </a:rPr>
              <a:t>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757764" name="Text Box 4"/>
          <p:cNvSpPr txBox="1">
            <a:spLocks noChangeArrowheads="1"/>
          </p:cNvSpPr>
          <p:nvPr/>
        </p:nvSpPr>
        <p:spPr bwMode="auto">
          <a:xfrm>
            <a:off x="838200" y="3200400"/>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757765" name="Text Box 5"/>
          <p:cNvSpPr txBox="1">
            <a:spLocks noChangeArrowheads="1"/>
          </p:cNvSpPr>
          <p:nvPr/>
        </p:nvSpPr>
        <p:spPr bwMode="auto">
          <a:xfrm>
            <a:off x="762000" y="2057400"/>
            <a:ext cx="769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If particle#1 exerts force on particle #2, there must be a reaction force that the particle #2 exerts on #1.   Both the forces are internal forces, and the </a:t>
            </a:r>
            <a:r>
              <a:rPr lang="en-US" sz="2200">
                <a:solidFill>
                  <a:schemeClr val="accent2"/>
                </a:solidFill>
                <a:latin typeface="Monotype Corsiva" charset="0"/>
              </a:rPr>
              <a:t>net force in the entire SYSTEM is </a:t>
            </a:r>
            <a:r>
              <a:rPr lang="en-US" sz="2200" b="1" u="sng">
                <a:solidFill>
                  <a:schemeClr val="accent2"/>
                </a:solidFill>
                <a:latin typeface="Monotype Corsiva" charset="0"/>
              </a:rPr>
              <a:t>still 0</a:t>
            </a:r>
            <a:r>
              <a:rPr lang="en-US" sz="2200">
                <a:solidFill>
                  <a:srgbClr val="FF0000"/>
                </a:solidFill>
                <a:latin typeface="Monotype Corsiva" charset="0"/>
              </a:rPr>
              <a:t>. </a:t>
            </a:r>
          </a:p>
        </p:txBody>
      </p:sp>
      <p:sp>
        <p:nvSpPr>
          <p:cNvPr id="757766"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757767" name="Text Box 7"/>
          <p:cNvSpPr txBox="1">
            <a:spLocks noChangeArrowheads="1"/>
          </p:cNvSpPr>
          <p:nvPr/>
        </p:nvSpPr>
        <p:spPr bwMode="auto">
          <a:xfrm>
            <a:off x="838200" y="4086225"/>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757768" name="Object 2"/>
          <p:cNvGraphicFramePr>
            <a:graphicFrameLocks noChangeAspect="1"/>
          </p:cNvGraphicFramePr>
          <p:nvPr>
            <p:extLst>
              <p:ext uri="{D42A27DB-BD31-4B8C-83A1-F6EECF244321}">
                <p14:modId xmlns:p14="http://schemas.microsoft.com/office/powerpoint/2010/main" val="2643346285"/>
              </p:ext>
            </p:extLst>
          </p:nvPr>
        </p:nvGraphicFramePr>
        <p:xfrm>
          <a:off x="3340100" y="4143375"/>
          <a:ext cx="1031875" cy="673100"/>
        </p:xfrm>
        <a:graphic>
          <a:graphicData uri="http://schemas.openxmlformats.org/presentationml/2006/ole">
            <mc:AlternateContent xmlns:mc="http://schemas.openxmlformats.org/markup-compatibility/2006">
              <mc:Choice xmlns:v="urn:schemas-microsoft-com:vml" Requires="v">
                <p:oleObj spid="_x0000_s220477" name="Equation" r:id="rId3" imgW="685800" imgH="419100" progId="Equation.3">
                  <p:embed/>
                </p:oleObj>
              </mc:Choice>
              <mc:Fallback>
                <p:oleObj name="Equation" r:id="rId3" imgW="685800" imgH="419100" progId="Equation.3">
                  <p:embed/>
                  <p:pic>
                    <p:nvPicPr>
                      <p:cNvPr id="0" name=""/>
                      <p:cNvPicPr>
                        <a:picLocks noChangeAspect="1" noChangeArrowheads="1"/>
                      </p:cNvPicPr>
                      <p:nvPr/>
                    </p:nvPicPr>
                    <p:blipFill>
                      <a:blip r:embed="rId4"/>
                      <a:srcRect/>
                      <a:stretch>
                        <a:fillRect/>
                      </a:stretch>
                    </p:blipFill>
                    <p:spPr bwMode="auto">
                      <a:xfrm>
                        <a:off x="3340100" y="4143375"/>
                        <a:ext cx="1031875" cy="6731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69" name="Text Box 9"/>
          <p:cNvSpPr txBox="1">
            <a:spLocks noChangeArrowheads="1"/>
          </p:cNvSpPr>
          <p:nvPr/>
        </p:nvSpPr>
        <p:spPr bwMode="auto">
          <a:xfrm>
            <a:off x="838200" y="4953000"/>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 since net force of this system is 0</a:t>
            </a:r>
          </a:p>
        </p:txBody>
      </p:sp>
      <p:graphicFrame>
        <p:nvGraphicFramePr>
          <p:cNvPr id="757770"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220478" name="Equation" r:id="rId5" imgW="990600" imgH="292100" progId="Equation.DSMT4">
                  <p:embed/>
                </p:oleObj>
              </mc:Choice>
              <mc:Fallback>
                <p:oleObj name="Equation" r:id="rId5" imgW="9906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1"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757772" name="Object 4"/>
          <p:cNvGraphicFramePr>
            <a:graphicFrameLocks noChangeAspect="1"/>
          </p:cNvGraphicFramePr>
          <p:nvPr/>
        </p:nvGraphicFramePr>
        <p:xfrm>
          <a:off x="3332163" y="5053013"/>
          <a:ext cx="630237" cy="565150"/>
        </p:xfrm>
        <a:graphic>
          <a:graphicData uri="http://schemas.openxmlformats.org/presentationml/2006/ole">
            <mc:AlternateContent xmlns:mc="http://schemas.openxmlformats.org/markup-compatibility/2006">
              <mc:Choice xmlns:v="urn:schemas-microsoft-com:vml" Requires="v">
                <p:oleObj spid="_x0000_s220479" name="Equation" r:id="rId7" imgW="342900" imgH="304800" progId="Equation.DSMT4">
                  <p:embed/>
                </p:oleObj>
              </mc:Choice>
              <mc:Fallback>
                <p:oleObj name="Equation" r:id="rId7" imgW="342900" imgH="304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53013"/>
                        <a:ext cx="630237"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3"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757774" name="Text Box 14"/>
          <p:cNvSpPr txBox="1">
            <a:spLocks noChangeArrowheads="1"/>
          </p:cNvSpPr>
          <p:nvPr/>
        </p:nvSpPr>
        <p:spPr bwMode="auto">
          <a:xfrm>
            <a:off x="4408488" y="4252913"/>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757775" name="Object 5"/>
          <p:cNvGraphicFramePr>
            <a:graphicFrameLocks noChangeAspect="1"/>
          </p:cNvGraphicFramePr>
          <p:nvPr/>
        </p:nvGraphicFramePr>
        <p:xfrm>
          <a:off x="3994150" y="5083175"/>
          <a:ext cx="1263650" cy="468313"/>
        </p:xfrm>
        <a:graphic>
          <a:graphicData uri="http://schemas.openxmlformats.org/presentationml/2006/ole">
            <mc:AlternateContent xmlns:mc="http://schemas.openxmlformats.org/markup-compatibility/2006">
              <mc:Choice xmlns:v="urn:schemas-microsoft-com:vml" Requires="v">
                <p:oleObj spid="_x0000_s220480" name="Equation" r:id="rId9" imgW="736600" imgH="254000" progId="Equation.DSMT4">
                  <p:embed/>
                </p:oleObj>
              </mc:Choice>
              <mc:Fallback>
                <p:oleObj name="Equation" r:id="rId9" imgW="736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3175"/>
                        <a:ext cx="1263650" cy="4683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6" name="Object 6"/>
          <p:cNvGraphicFramePr>
            <a:graphicFrameLocks noChangeAspect="1"/>
          </p:cNvGraphicFramePr>
          <p:nvPr>
            <p:extLst>
              <p:ext uri="{D42A27DB-BD31-4B8C-83A1-F6EECF244321}">
                <p14:modId xmlns:p14="http://schemas.microsoft.com/office/powerpoint/2010/main" val="4123497540"/>
              </p:ext>
            </p:extLst>
          </p:nvPr>
        </p:nvGraphicFramePr>
        <p:xfrm>
          <a:off x="5233988" y="4929188"/>
          <a:ext cx="1430337" cy="776287"/>
        </p:xfrm>
        <a:graphic>
          <a:graphicData uri="http://schemas.openxmlformats.org/presentationml/2006/ole">
            <mc:AlternateContent xmlns:mc="http://schemas.openxmlformats.org/markup-compatibility/2006">
              <mc:Choice xmlns:v="urn:schemas-microsoft-com:vml" Requires="v">
                <p:oleObj spid="_x0000_s220481" name="Equation" r:id="rId11" imgW="800100" imgH="419100" progId="Equation.3">
                  <p:embed/>
                </p:oleObj>
              </mc:Choice>
              <mc:Fallback>
                <p:oleObj name="Equation" r:id="rId11" imgW="800100" imgH="419100" progId="Equation.3">
                  <p:embed/>
                  <p:pic>
                    <p:nvPicPr>
                      <p:cNvPr id="0" name=""/>
                      <p:cNvPicPr>
                        <a:picLocks noChangeAspect="1" noChangeArrowheads="1"/>
                      </p:cNvPicPr>
                      <p:nvPr/>
                    </p:nvPicPr>
                    <p:blipFill>
                      <a:blip r:embed="rId12"/>
                      <a:srcRect/>
                      <a:stretch>
                        <a:fillRect/>
                      </a:stretch>
                    </p:blipFill>
                    <p:spPr bwMode="auto">
                      <a:xfrm>
                        <a:off x="5233988" y="4929188"/>
                        <a:ext cx="1430337" cy="7762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7" name="Object 7"/>
          <p:cNvGraphicFramePr>
            <a:graphicFrameLocks noChangeAspect="1"/>
          </p:cNvGraphicFramePr>
          <p:nvPr>
            <p:extLst>
              <p:ext uri="{D42A27DB-BD31-4B8C-83A1-F6EECF244321}">
                <p14:modId xmlns:p14="http://schemas.microsoft.com/office/powerpoint/2010/main" val="435695114"/>
              </p:ext>
            </p:extLst>
          </p:nvPr>
        </p:nvGraphicFramePr>
        <p:xfrm>
          <a:off x="6664325" y="4930775"/>
          <a:ext cx="1492250" cy="774700"/>
        </p:xfrm>
        <a:graphic>
          <a:graphicData uri="http://schemas.openxmlformats.org/presentationml/2006/ole">
            <mc:AlternateContent xmlns:mc="http://schemas.openxmlformats.org/markup-compatibility/2006">
              <mc:Choice xmlns:v="urn:schemas-microsoft-com:vml" Requires="v">
                <p:oleObj spid="_x0000_s220482" name="Equation" r:id="rId13" imgW="889000" imgH="419100" progId="Equation.3">
                  <p:embed/>
                </p:oleObj>
              </mc:Choice>
              <mc:Fallback>
                <p:oleObj name="Equation" r:id="rId13" imgW="889000" imgH="419100" progId="Equation.3">
                  <p:embed/>
                  <p:pic>
                    <p:nvPicPr>
                      <p:cNvPr id="0" name=""/>
                      <p:cNvPicPr>
                        <a:picLocks noChangeAspect="1" noChangeArrowheads="1"/>
                      </p:cNvPicPr>
                      <p:nvPr/>
                    </p:nvPicPr>
                    <p:blipFill>
                      <a:blip r:embed="rId14"/>
                      <a:srcRect/>
                      <a:stretch>
                        <a:fillRect/>
                      </a:stretch>
                    </p:blipFill>
                    <p:spPr bwMode="auto">
                      <a:xfrm>
                        <a:off x="6664325" y="4930775"/>
                        <a:ext cx="1492250" cy="774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8" name="Object 8"/>
          <p:cNvGraphicFramePr>
            <a:graphicFrameLocks noChangeAspect="1"/>
          </p:cNvGraphicFramePr>
          <p:nvPr/>
        </p:nvGraphicFramePr>
        <p:xfrm>
          <a:off x="8396288" y="5154613"/>
          <a:ext cx="442912" cy="328612"/>
        </p:xfrm>
        <a:graphic>
          <a:graphicData uri="http://schemas.openxmlformats.org/presentationml/2006/ole">
            <mc:AlternateContent xmlns:mc="http://schemas.openxmlformats.org/markup-compatibility/2006">
              <mc:Choice xmlns:v="urn:schemas-microsoft-com:vml" Requires="v">
                <p:oleObj spid="_x0000_s220483"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96288" y="5154613"/>
                        <a:ext cx="442912" cy="3286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9" name="Object 9"/>
          <p:cNvGraphicFramePr>
            <a:graphicFrameLocks noChangeAspect="1"/>
          </p:cNvGraphicFramePr>
          <p:nvPr>
            <p:extLst>
              <p:ext uri="{D42A27DB-BD31-4B8C-83A1-F6EECF244321}">
                <p14:modId xmlns:p14="http://schemas.microsoft.com/office/powerpoint/2010/main" val="3876414295"/>
              </p:ext>
            </p:extLst>
          </p:nvPr>
        </p:nvGraphicFramePr>
        <p:xfrm>
          <a:off x="5232400" y="4144963"/>
          <a:ext cx="1117600" cy="717550"/>
        </p:xfrm>
        <a:graphic>
          <a:graphicData uri="http://schemas.openxmlformats.org/presentationml/2006/ole">
            <mc:AlternateContent xmlns:mc="http://schemas.openxmlformats.org/markup-compatibility/2006">
              <mc:Choice xmlns:v="urn:schemas-microsoft-com:vml" Requires="v">
                <p:oleObj spid="_x0000_s220484" name="Equation" r:id="rId17" imgW="698500" imgH="419100" progId="Equation.DSMT4">
                  <p:embed/>
                </p:oleObj>
              </mc:Choice>
              <mc:Fallback>
                <p:oleObj name="Equation" r:id="rId17" imgW="698500" imgH="419100" progId="Equation.DSMT4">
                  <p:embed/>
                  <p:pic>
                    <p:nvPicPr>
                      <p:cNvPr id="0" name=""/>
                      <p:cNvPicPr>
                        <a:picLocks noChangeAspect="1" noChangeArrowheads="1"/>
                      </p:cNvPicPr>
                      <p:nvPr/>
                    </p:nvPicPr>
                    <p:blipFill>
                      <a:blip r:embed="rId18"/>
                      <a:srcRect/>
                      <a:stretch>
                        <a:fillRect/>
                      </a:stretch>
                    </p:blipFill>
                    <p:spPr bwMode="auto">
                      <a:xfrm>
                        <a:off x="5232400" y="4144963"/>
                        <a:ext cx="1117600" cy="7175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87598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63"/>
                                        </p:tgtEl>
                                        <p:attrNameLst>
                                          <p:attrName>style.visibility</p:attrName>
                                        </p:attrNameLst>
                                      </p:cBhvr>
                                      <p:to>
                                        <p:strVal val="visible"/>
                                      </p:to>
                                    </p:set>
                                    <p:animEffect transition="in" filter="wipe(left)">
                                      <p:cBhvr>
                                        <p:cTn id="7" dur="500"/>
                                        <p:tgtEl>
                                          <p:spTgt spid="757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7765">
                                            <p:txEl>
                                              <p:pRg st="0" end="0"/>
                                            </p:txEl>
                                          </p:spTgt>
                                        </p:tgtEl>
                                        <p:attrNameLst>
                                          <p:attrName>style.visibility</p:attrName>
                                        </p:attrNameLst>
                                      </p:cBhvr>
                                      <p:to>
                                        <p:strVal val="visible"/>
                                      </p:to>
                                    </p:set>
                                    <p:animEffect transition="in" filter="wipe(left)">
                                      <p:cBhvr>
                                        <p:cTn id="12" dur="500"/>
                                        <p:tgtEl>
                                          <p:spTgt spid="7577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7764"/>
                                        </p:tgtEl>
                                        <p:attrNameLst>
                                          <p:attrName>style.visibility</p:attrName>
                                        </p:attrNameLst>
                                      </p:cBhvr>
                                      <p:to>
                                        <p:strVal val="visible"/>
                                      </p:to>
                                    </p:set>
                                    <p:animEffect transition="in" filter="wipe(left)">
                                      <p:cBhvr>
                                        <p:cTn id="17" dur="500"/>
                                        <p:tgtEl>
                                          <p:spTgt spid="757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57766"/>
                                        </p:tgtEl>
                                        <p:attrNameLst>
                                          <p:attrName>style.visibility</p:attrName>
                                        </p:attrNameLst>
                                      </p:cBhvr>
                                      <p:to>
                                        <p:strVal val="visible"/>
                                      </p:to>
                                    </p:set>
                                    <p:animEffect transition="in" filter="wipe(left)">
                                      <p:cBhvr>
                                        <p:cTn id="22" dur="500"/>
                                        <p:tgtEl>
                                          <p:spTgt spid="7577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57767"/>
                                        </p:tgtEl>
                                        <p:attrNameLst>
                                          <p:attrName>style.visibility</p:attrName>
                                        </p:attrNameLst>
                                      </p:cBhvr>
                                      <p:to>
                                        <p:strVal val="visible"/>
                                      </p:to>
                                    </p:set>
                                    <p:animEffect transition="in" filter="wipe(left)">
                                      <p:cBhvr>
                                        <p:cTn id="27" dur="500"/>
                                        <p:tgtEl>
                                          <p:spTgt spid="7577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57768"/>
                                        </p:tgtEl>
                                        <p:attrNameLst>
                                          <p:attrName>style.visibility</p:attrName>
                                        </p:attrNameLst>
                                      </p:cBhvr>
                                      <p:to>
                                        <p:strVal val="visible"/>
                                      </p:to>
                                    </p:set>
                                    <p:animEffect transition="in" filter="wipe(left)">
                                      <p:cBhvr>
                                        <p:cTn id="32" dur="500"/>
                                        <p:tgtEl>
                                          <p:spTgt spid="7577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757774"/>
                                        </p:tgtEl>
                                        <p:attrNameLst>
                                          <p:attrName>style.visibility</p:attrName>
                                        </p:attrNameLst>
                                      </p:cBhvr>
                                      <p:to>
                                        <p:strVal val="visible"/>
                                      </p:to>
                                    </p:set>
                                    <p:animEffect transition="in" filter="wipe(left)">
                                      <p:cBhvr>
                                        <p:cTn id="37" dur="500"/>
                                        <p:tgtEl>
                                          <p:spTgt spid="7577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7779"/>
                                        </p:tgtEl>
                                        <p:attrNameLst>
                                          <p:attrName>style.visibility</p:attrName>
                                        </p:attrNameLst>
                                      </p:cBhvr>
                                      <p:to>
                                        <p:strVal val="visible"/>
                                      </p:to>
                                    </p:set>
                                    <p:animEffect transition="in" filter="wipe(left)">
                                      <p:cBhvr>
                                        <p:cTn id="42" dur="500"/>
                                        <p:tgtEl>
                                          <p:spTgt spid="7577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757769"/>
                                        </p:tgtEl>
                                        <p:attrNameLst>
                                          <p:attrName>style.visibility</p:attrName>
                                        </p:attrNameLst>
                                      </p:cBhvr>
                                      <p:to>
                                        <p:strVal val="visible"/>
                                      </p:to>
                                    </p:set>
                                    <p:animEffect transition="in" filter="wipe(left)">
                                      <p:cBhvr>
                                        <p:cTn id="47" dur="500"/>
                                        <p:tgtEl>
                                          <p:spTgt spid="7577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57772"/>
                                        </p:tgtEl>
                                        <p:attrNameLst>
                                          <p:attrName>style.visibility</p:attrName>
                                        </p:attrNameLst>
                                      </p:cBhvr>
                                      <p:to>
                                        <p:strVal val="visible"/>
                                      </p:to>
                                    </p:set>
                                    <p:animEffect transition="in" filter="wipe(left)">
                                      <p:cBhvr>
                                        <p:cTn id="52" dur="500"/>
                                        <p:tgtEl>
                                          <p:spTgt spid="7577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57775"/>
                                        </p:tgtEl>
                                        <p:attrNameLst>
                                          <p:attrName>style.visibility</p:attrName>
                                        </p:attrNameLst>
                                      </p:cBhvr>
                                      <p:to>
                                        <p:strVal val="visible"/>
                                      </p:to>
                                    </p:set>
                                    <p:animEffect transition="in" filter="wipe(left)">
                                      <p:cBhvr>
                                        <p:cTn id="57" dur="500"/>
                                        <p:tgtEl>
                                          <p:spTgt spid="7577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57776"/>
                                        </p:tgtEl>
                                        <p:attrNameLst>
                                          <p:attrName>style.visibility</p:attrName>
                                        </p:attrNameLst>
                                      </p:cBhvr>
                                      <p:to>
                                        <p:strVal val="visible"/>
                                      </p:to>
                                    </p:set>
                                    <p:animEffect transition="in" filter="wipe(left)">
                                      <p:cBhvr>
                                        <p:cTn id="62" dur="500"/>
                                        <p:tgtEl>
                                          <p:spTgt spid="75777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57777"/>
                                        </p:tgtEl>
                                        <p:attrNameLst>
                                          <p:attrName>style.visibility</p:attrName>
                                        </p:attrNameLst>
                                      </p:cBhvr>
                                      <p:to>
                                        <p:strVal val="visible"/>
                                      </p:to>
                                    </p:set>
                                    <p:animEffect transition="in" filter="wipe(left)">
                                      <p:cBhvr>
                                        <p:cTn id="67" dur="500"/>
                                        <p:tgtEl>
                                          <p:spTgt spid="75777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57778"/>
                                        </p:tgtEl>
                                        <p:attrNameLst>
                                          <p:attrName>style.visibility</p:attrName>
                                        </p:attrNameLst>
                                      </p:cBhvr>
                                      <p:to>
                                        <p:strVal val="visible"/>
                                      </p:to>
                                    </p:set>
                                    <p:animEffect transition="in" filter="wipe(left)">
                                      <p:cBhvr>
                                        <p:cTn id="72" dur="500"/>
                                        <p:tgtEl>
                                          <p:spTgt spid="75777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757771"/>
                                        </p:tgtEl>
                                        <p:attrNameLst>
                                          <p:attrName>style.visibility</p:attrName>
                                        </p:attrNameLst>
                                      </p:cBhvr>
                                      <p:to>
                                        <p:strVal val="visible"/>
                                      </p:to>
                                    </p:set>
                                    <p:animEffect transition="in" filter="wipe(left)">
                                      <p:cBhvr>
                                        <p:cTn id="77" dur="500"/>
                                        <p:tgtEl>
                                          <p:spTgt spid="75777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57770"/>
                                        </p:tgtEl>
                                        <p:attrNameLst>
                                          <p:attrName>style.visibility</p:attrName>
                                        </p:attrNameLst>
                                      </p:cBhvr>
                                      <p:to>
                                        <p:strVal val="visible"/>
                                      </p:to>
                                    </p:set>
                                    <p:animEffect transition="in" filter="wipe(left)">
                                      <p:cBhvr>
                                        <p:cTn id="82" dur="500"/>
                                        <p:tgtEl>
                                          <p:spTgt spid="75777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757773"/>
                                        </p:tgtEl>
                                        <p:attrNameLst>
                                          <p:attrName>style.visibility</p:attrName>
                                        </p:attrNameLst>
                                      </p:cBhvr>
                                      <p:to>
                                        <p:strVal val="visible"/>
                                      </p:to>
                                    </p:set>
                                    <p:animEffect transition="in" filter="wipe(left)">
                                      <p:cBhvr>
                                        <p:cTn id="87" dur="500"/>
                                        <p:tgtEl>
                                          <p:spTgt spid="75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animBg="1" autoUpdateAnimBg="0"/>
      <p:bldP spid="757764" grpId="0" animBg="1" autoUpdateAnimBg="0"/>
      <p:bldP spid="757765" grpId="0" build="p" autoUpdateAnimBg="0"/>
      <p:bldP spid="757766" grpId="0" animBg="1" autoUpdateAnimBg="0"/>
      <p:bldP spid="757767" grpId="0" animBg="1" autoUpdateAnimBg="0"/>
      <p:bldP spid="757769" grpId="0" animBg="1" autoUpdateAnimBg="0"/>
      <p:bldP spid="757771" grpId="0" animBg="1" autoUpdateAnimBg="0"/>
      <p:bldP spid="757773" grpId="0" animBg="1" autoUpdateAnimBg="0"/>
      <p:bldP spid="75777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48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4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B4CBEB-2603-4145-AF11-66C818340C99}"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34827"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718851"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8852" name="Object 2"/>
          <p:cNvGraphicFramePr>
            <a:graphicFrameLocks noChangeAspect="1"/>
          </p:cNvGraphicFramePr>
          <p:nvPr>
            <p:extLst>
              <p:ext uri="{D42A27DB-BD31-4B8C-83A1-F6EECF244321}">
                <p14:modId xmlns:p14="http://schemas.microsoft.com/office/powerpoint/2010/main" val="3215270701"/>
              </p:ext>
            </p:extLst>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221423" name="Equation" r:id="rId4" imgW="660400" imgH="241300" progId="Equation.3">
                  <p:embed/>
                </p:oleObj>
              </mc:Choice>
              <mc:Fallback>
                <p:oleObj name="Equation" r:id="rId4" imgW="660400" imgH="241300" progId="Equation.3">
                  <p:embed/>
                  <p:pic>
                    <p:nvPicPr>
                      <p:cNvPr id="0" name=""/>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3" name="Object 3"/>
          <p:cNvGraphicFramePr>
            <a:graphicFrameLocks noChangeAspect="1"/>
          </p:cNvGraphicFramePr>
          <p:nvPr>
            <p:extLst>
              <p:ext uri="{D42A27DB-BD31-4B8C-83A1-F6EECF244321}">
                <p14:modId xmlns:p14="http://schemas.microsoft.com/office/powerpoint/2010/main" val="562368253"/>
              </p:ext>
            </p:extLst>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221424" name="Equation" r:id="rId6" imgW="736600" imgH="266700" progId="Equation.3">
                  <p:embed/>
                </p:oleObj>
              </mc:Choice>
              <mc:Fallback>
                <p:oleObj name="Equation" r:id="rId6" imgW="736600" imgH="266700" progId="Equation.3">
                  <p:embed/>
                  <p:pic>
                    <p:nvPicPr>
                      <p:cNvPr id="0" name=""/>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4" name="Object 4"/>
          <p:cNvGraphicFramePr>
            <a:graphicFrameLocks noChangeAspect="1"/>
          </p:cNvGraphicFramePr>
          <p:nvPr>
            <p:extLst>
              <p:ext uri="{D42A27DB-BD31-4B8C-83A1-F6EECF244321}">
                <p14:modId xmlns:p14="http://schemas.microsoft.com/office/powerpoint/2010/main" val="83309670"/>
              </p:ext>
            </p:extLst>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221425" name="Equation" r:id="rId8" imgW="711200" imgH="241300" progId="Equation.3">
                  <p:embed/>
                </p:oleObj>
              </mc:Choice>
              <mc:Fallback>
                <p:oleObj name="Equation" r:id="rId8" imgW="711200" imgH="241300" progId="Equation.3">
                  <p:embed/>
                  <p:pic>
                    <p:nvPicPr>
                      <p:cNvPr id="0" name=""/>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5" name="Object 5"/>
          <p:cNvGraphicFramePr>
            <a:graphicFrameLocks noChangeAspect="1"/>
          </p:cNvGraphicFramePr>
          <p:nvPr/>
        </p:nvGraphicFramePr>
        <p:xfrm>
          <a:off x="6958013" y="5387975"/>
          <a:ext cx="1549400" cy="503238"/>
        </p:xfrm>
        <a:graphic>
          <a:graphicData uri="http://schemas.openxmlformats.org/presentationml/2006/ole">
            <mc:AlternateContent xmlns:mc="http://schemas.openxmlformats.org/markup-compatibility/2006">
              <mc:Choice xmlns:v="urn:schemas-microsoft-com:vml" Requires="v">
                <p:oleObj spid="_x0000_s221426" name="Equation" r:id="rId10" imgW="723900" imgH="241300" progId="Equation.DSMT4">
                  <p:embed/>
                </p:oleObj>
              </mc:Choice>
              <mc:Fallback>
                <p:oleObj name="Equation" r:id="rId10" imgW="7239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8013" y="5387975"/>
                        <a:ext cx="1549400" cy="5032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8856"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718857"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718858" name="Object 6"/>
          <p:cNvGraphicFramePr>
            <a:graphicFrameLocks noChangeAspect="1"/>
          </p:cNvGraphicFramePr>
          <p:nvPr>
            <p:extLst>
              <p:ext uri="{D42A27DB-BD31-4B8C-83A1-F6EECF244321}">
                <p14:modId xmlns:p14="http://schemas.microsoft.com/office/powerpoint/2010/main" val="288345366"/>
              </p:ext>
            </p:extLst>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221427" name="Equation" r:id="rId12" imgW="660400" imgH="241300" progId="Equation.3">
                  <p:embed/>
                </p:oleObj>
              </mc:Choice>
              <mc:Fallback>
                <p:oleObj name="Equation" r:id="rId12" imgW="660400" imgH="241300" progId="Equation.3">
                  <p:embed/>
                  <p:pic>
                    <p:nvPicPr>
                      <p:cNvPr id="0" name=""/>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9" name="Object 7"/>
          <p:cNvGraphicFramePr>
            <a:graphicFrameLocks noChangeAspect="1"/>
          </p:cNvGraphicFramePr>
          <p:nvPr>
            <p:extLst>
              <p:ext uri="{D42A27DB-BD31-4B8C-83A1-F6EECF244321}">
                <p14:modId xmlns:p14="http://schemas.microsoft.com/office/powerpoint/2010/main" val="4214700326"/>
              </p:ext>
            </p:extLst>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221428" name="Equation" r:id="rId14" imgW="596900" imgH="266700" progId="Equation.DSMT4">
                  <p:embed/>
                </p:oleObj>
              </mc:Choice>
              <mc:Fallback>
                <p:oleObj name="Equation" r:id="rId14" imgW="596900" imgH="266700" progId="Equation.DSMT4">
                  <p:embed/>
                  <p:pic>
                    <p:nvPicPr>
                      <p:cNvPr id="0" name=""/>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Rectangle 9"/>
          <p:cNvSpPr>
            <a:spLocks noChangeArrowheads="1"/>
          </p:cNvSpPr>
          <p:nvPr/>
        </p:nvSpPr>
        <p:spPr bwMode="auto">
          <a:xfrm>
            <a:off x="2971800" y="2209800"/>
            <a:ext cx="2514600" cy="213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16" name="Rectangle 9"/>
          <p:cNvSpPr>
            <a:spLocks noChangeArrowheads="1"/>
          </p:cNvSpPr>
          <p:nvPr/>
        </p:nvSpPr>
        <p:spPr bwMode="auto">
          <a:xfrm>
            <a:off x="381000" y="3733800"/>
            <a:ext cx="76962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1126636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856"/>
                                        </p:tgtEl>
                                        <p:attrNameLst>
                                          <p:attrName>style.visibility</p:attrName>
                                        </p:attrNameLst>
                                      </p:cBhvr>
                                      <p:to>
                                        <p:strVal val="visible"/>
                                      </p:to>
                                    </p:set>
                                    <p:animEffect transition="in" filter="wipe(left)">
                                      <p:cBhvr>
                                        <p:cTn id="7" dur="500"/>
                                        <p:tgtEl>
                                          <p:spTgt spid="71885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18851"/>
                                        </p:tgtEl>
                                        <p:attrNameLst>
                                          <p:attrName>style.visibility</p:attrName>
                                        </p:attrNameLst>
                                      </p:cBhvr>
                                      <p:to>
                                        <p:strVal val="visible"/>
                                      </p:to>
                                    </p:set>
                                    <p:anim calcmode="lin" valueType="num">
                                      <p:cBhvr>
                                        <p:cTn id="11" dur="500" fill="hold"/>
                                        <p:tgtEl>
                                          <p:spTgt spid="718851"/>
                                        </p:tgtEl>
                                        <p:attrNameLst>
                                          <p:attrName>ppt_w</p:attrName>
                                        </p:attrNameLst>
                                      </p:cBhvr>
                                      <p:tavLst>
                                        <p:tav tm="0">
                                          <p:val>
                                            <p:fltVal val="0"/>
                                          </p:val>
                                        </p:tav>
                                        <p:tav tm="100000">
                                          <p:val>
                                            <p:strVal val="#ppt_w"/>
                                          </p:val>
                                        </p:tav>
                                      </p:tavLst>
                                    </p:anim>
                                    <p:anim calcmode="lin" valueType="num">
                                      <p:cBhvr>
                                        <p:cTn id="12" dur="500" fill="hold"/>
                                        <p:tgtEl>
                                          <p:spTgt spid="718851"/>
                                        </p:tgtEl>
                                        <p:attrNameLst>
                                          <p:attrName>ppt_h</p:attrName>
                                        </p:attrNameLst>
                                      </p:cBhvr>
                                      <p:tavLst>
                                        <p:tav tm="0">
                                          <p:val>
                                            <p:fltVal val="0"/>
                                          </p:val>
                                        </p:tav>
                                        <p:tav tm="100000">
                                          <p:val>
                                            <p:strVal val="#ppt_h"/>
                                          </p:val>
                                        </p:tav>
                                      </p:tavLst>
                                    </p:anim>
                                    <p:animEffect transition="in" filter="fade">
                                      <p:cBhvr>
                                        <p:cTn id="13" dur="500"/>
                                        <p:tgtEl>
                                          <p:spTgt spid="7188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18852"/>
                                        </p:tgtEl>
                                        <p:attrNameLst>
                                          <p:attrName>style.visibility</p:attrName>
                                        </p:attrNameLst>
                                      </p:cBhvr>
                                      <p:to>
                                        <p:strVal val="visible"/>
                                      </p:to>
                                    </p:set>
                                    <p:animEffect transition="in" filter="wipe(left)">
                                      <p:cBhvr>
                                        <p:cTn id="18" dur="500"/>
                                        <p:tgtEl>
                                          <p:spTgt spid="7188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718854"/>
                                        </p:tgtEl>
                                        <p:attrNameLst>
                                          <p:attrName>style.visibility</p:attrName>
                                        </p:attrNameLst>
                                      </p:cBhvr>
                                      <p:to>
                                        <p:strVal val="visible"/>
                                      </p:to>
                                    </p:set>
                                    <p:animEffect transition="in" filter="wipe(left)">
                                      <p:cBhvr>
                                        <p:cTn id="23" dur="500"/>
                                        <p:tgtEl>
                                          <p:spTgt spid="7188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0" nodeType="clickEffect">
                                  <p:stCondLst>
                                    <p:cond delay="0"/>
                                  </p:stCondLst>
                                  <p:childTnLst>
                                    <p:animEffect transition="out" filter="checkerboard(across)">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18857"/>
                                        </p:tgtEl>
                                        <p:attrNameLst>
                                          <p:attrName>style.visibility</p:attrName>
                                        </p:attrNameLst>
                                      </p:cBhvr>
                                      <p:to>
                                        <p:strVal val="visible"/>
                                      </p:to>
                                    </p:set>
                                    <p:animEffect transition="in" filter="wipe(left)">
                                      <p:cBhvr>
                                        <p:cTn id="33" dur="500"/>
                                        <p:tgtEl>
                                          <p:spTgt spid="718857"/>
                                        </p:tgtEl>
                                      </p:cBhvr>
                                    </p:animEffect>
                                  </p:childTnLst>
                                </p:cTn>
                              </p:par>
                            </p:childTnLst>
                          </p:cTn>
                        </p:par>
                        <p:par>
                          <p:cTn id="34" fill="hold">
                            <p:stCondLst>
                              <p:cond delay="500"/>
                            </p:stCondLst>
                            <p:childTnLst>
                              <p:par>
                                <p:cTn id="35" presetID="5" presetClass="exit" presetSubtype="10" fill="hold" grpId="0" nodeType="afterEffect">
                                  <p:stCondLst>
                                    <p:cond delay="0"/>
                                  </p:stCondLst>
                                  <p:childTnLst>
                                    <p:animEffect transition="out" filter="checkerboard(across)">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18853"/>
                                        </p:tgtEl>
                                        <p:attrNameLst>
                                          <p:attrName>style.visibility</p:attrName>
                                        </p:attrNameLst>
                                      </p:cBhvr>
                                      <p:to>
                                        <p:strVal val="visible"/>
                                      </p:to>
                                    </p:set>
                                    <p:animEffect transition="in" filter="wipe(left)">
                                      <p:cBhvr>
                                        <p:cTn id="42" dur="500"/>
                                        <p:tgtEl>
                                          <p:spTgt spid="7188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18855"/>
                                        </p:tgtEl>
                                        <p:attrNameLst>
                                          <p:attrName>style.visibility</p:attrName>
                                        </p:attrNameLst>
                                      </p:cBhvr>
                                      <p:to>
                                        <p:strVal val="visible"/>
                                      </p:to>
                                    </p:set>
                                    <p:animEffect transition="in" filter="wipe(left)">
                                      <p:cBhvr>
                                        <p:cTn id="47" dur="500"/>
                                        <p:tgtEl>
                                          <p:spTgt spid="7188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18858"/>
                                        </p:tgtEl>
                                        <p:attrNameLst>
                                          <p:attrName>style.visibility</p:attrName>
                                        </p:attrNameLst>
                                      </p:cBhvr>
                                      <p:to>
                                        <p:strVal val="visible"/>
                                      </p:to>
                                    </p:set>
                                    <p:animEffect transition="in" filter="wipe(left)">
                                      <p:cBhvr>
                                        <p:cTn id="52" dur="500"/>
                                        <p:tgtEl>
                                          <p:spTgt spid="71885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18859"/>
                                        </p:tgtEl>
                                        <p:attrNameLst>
                                          <p:attrName>style.visibility</p:attrName>
                                        </p:attrNameLst>
                                      </p:cBhvr>
                                      <p:to>
                                        <p:strVal val="visible"/>
                                      </p:to>
                                    </p:set>
                                    <p:animEffect transition="in" filter="wipe(left)">
                                      <p:cBhvr>
                                        <p:cTn id="57" dur="500"/>
                                        <p:tgtEl>
                                          <p:spTgt spid="71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6" grpId="0"/>
      <p:bldP spid="718857"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5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5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92FE7A-9F18-B04C-9051-74501136EF7D}"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719874"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35854" name="Rectangle 3"/>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More on Conservation of Linear Momentum in a Two Body System</a:t>
            </a:r>
          </a:p>
        </p:txBody>
      </p:sp>
      <p:sp>
        <p:nvSpPr>
          <p:cNvPr id="719876"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719877"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719878"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719879"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719880"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222525" name="Equation" r:id="rId3" imgW="444500" imgH="304800" progId="Equation.DSMT4">
                  <p:embed/>
                </p:oleObj>
              </mc:Choice>
              <mc:Fallback>
                <p:oleObj name="Equation" r:id="rId3" imgW="4445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1"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From the previous slide </a:t>
            </a:r>
            <a:r>
              <a:rPr lang="en-US" sz="2000" dirty="0" smtClean="0">
                <a:solidFill>
                  <a:srgbClr val="FF0000"/>
                </a:solidFill>
                <a:latin typeface="Monotype Corsiva" charset="0"/>
              </a:rPr>
              <a:t>we’ve </a:t>
            </a:r>
            <a:r>
              <a:rPr lang="en-US" sz="2000" dirty="0">
                <a:solidFill>
                  <a:srgbClr val="FF0000"/>
                </a:solidFill>
                <a:latin typeface="Monotype Corsiva" charset="0"/>
              </a:rPr>
              <a:t>learned that the total momentum of the system is conserved if no external forces are exerted on the system.</a:t>
            </a:r>
          </a:p>
        </p:txBody>
      </p:sp>
      <p:graphicFrame>
        <p:nvGraphicFramePr>
          <p:cNvPr id="719882" name="Object 3"/>
          <p:cNvGraphicFramePr>
            <a:graphicFrameLocks noChangeAspect="1"/>
          </p:cNvGraphicFramePr>
          <p:nvPr>
            <p:extLst>
              <p:ext uri="{D42A27DB-BD31-4B8C-83A1-F6EECF244321}">
                <p14:modId xmlns:p14="http://schemas.microsoft.com/office/powerpoint/2010/main" val="129392625"/>
              </p:ext>
            </p:extLst>
          </p:nvPr>
        </p:nvGraphicFramePr>
        <p:xfrm>
          <a:off x="5651500" y="3481388"/>
          <a:ext cx="1412875" cy="504825"/>
        </p:xfrm>
        <a:graphic>
          <a:graphicData uri="http://schemas.openxmlformats.org/presentationml/2006/ole">
            <mc:AlternateContent xmlns:mc="http://schemas.openxmlformats.org/markup-compatibility/2006">
              <mc:Choice xmlns:v="urn:schemas-microsoft-com:vml" Requires="v">
                <p:oleObj spid="_x0000_s222526" name="Equation" r:id="rId5" imgW="660400" imgH="241300" progId="Equation.3">
                  <p:embed/>
                </p:oleObj>
              </mc:Choice>
              <mc:Fallback>
                <p:oleObj name="Equation" r:id="rId5" imgW="660400" imgH="241300" progId="Equation.3">
                  <p:embed/>
                  <p:pic>
                    <p:nvPicPr>
                      <p:cNvPr id="0" name=""/>
                      <p:cNvPicPr>
                        <a:picLocks noChangeAspect="1" noChangeArrowheads="1"/>
                      </p:cNvPicPr>
                      <p:nvPr/>
                    </p:nvPicPr>
                    <p:blipFill>
                      <a:blip r:embed="rId6"/>
                      <a:srcRect/>
                      <a:stretch>
                        <a:fillRect/>
                      </a:stretch>
                    </p:blipFill>
                    <p:spPr bwMode="auto">
                      <a:xfrm>
                        <a:off x="5651500" y="34813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3" name="Text Box 11"/>
          <p:cNvSpPr txBox="1">
            <a:spLocks noChangeArrowheads="1"/>
          </p:cNvSpPr>
          <p:nvPr/>
        </p:nvSpPr>
        <p:spPr bwMode="auto">
          <a:xfrm>
            <a:off x="381000" y="4953000"/>
            <a:ext cx="38100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This can be generalized into conservation of linear momentum in many particle systems.</a:t>
            </a:r>
          </a:p>
        </p:txBody>
      </p:sp>
      <p:graphicFrame>
        <p:nvGraphicFramePr>
          <p:cNvPr id="719884"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222527" name="Equation" r:id="rId7" imgW="990360" imgH="355320" progId="Equation.3">
                  <p:embed/>
                </p:oleObj>
              </mc:Choice>
              <mc:Fallback>
                <p:oleObj name="Equation" r:id="rId7" imgW="990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5"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222528" name="Equation" r:id="rId9" imgW="1002960" imgH="355320" progId="Equation.3">
                  <p:embed/>
                </p:oleObj>
              </mc:Choice>
              <mc:Fallback>
                <p:oleObj name="Equation" r:id="rId9" imgW="1002960" imgH="355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6"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222529" name="Equation" r:id="rId11" imgW="977760" imgH="355320" progId="Equation.3">
                  <p:embed/>
                </p:oleObj>
              </mc:Choice>
              <mc:Fallback>
                <p:oleObj name="Equation" r:id="rId11" imgW="977760" imgH="3553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7" name="Object 7"/>
          <p:cNvGraphicFramePr>
            <a:graphicFrameLocks noChangeAspect="1"/>
          </p:cNvGraphicFramePr>
          <p:nvPr>
            <p:extLst>
              <p:ext uri="{D42A27DB-BD31-4B8C-83A1-F6EECF244321}">
                <p14:modId xmlns:p14="http://schemas.microsoft.com/office/powerpoint/2010/main" val="4219333761"/>
              </p:ext>
            </p:extLst>
          </p:nvPr>
        </p:nvGraphicFramePr>
        <p:xfrm>
          <a:off x="7077075" y="3478213"/>
          <a:ext cx="1276350" cy="558800"/>
        </p:xfrm>
        <a:graphic>
          <a:graphicData uri="http://schemas.openxmlformats.org/presentationml/2006/ole">
            <mc:AlternateContent xmlns:mc="http://schemas.openxmlformats.org/markup-compatibility/2006">
              <mc:Choice xmlns:v="urn:schemas-microsoft-com:vml" Requires="v">
                <p:oleObj spid="_x0000_s222530" name="Equation" r:id="rId13" imgW="596900" imgH="266700" progId="Equation.3">
                  <p:embed/>
                </p:oleObj>
              </mc:Choice>
              <mc:Fallback>
                <p:oleObj name="Equation" r:id="rId13" imgW="596900" imgH="266700" progId="Equation.3">
                  <p:embed/>
                  <p:pic>
                    <p:nvPicPr>
                      <p:cNvPr id="0" name=""/>
                      <p:cNvPicPr>
                        <a:picLocks noChangeAspect="1" noChangeArrowheads="1"/>
                      </p:cNvPicPr>
                      <p:nvPr/>
                    </p:nvPicPr>
                    <p:blipFill>
                      <a:blip r:embed="rId14"/>
                      <a:srcRect/>
                      <a:stretch>
                        <a:fillRect/>
                      </a:stretch>
                    </p:blipFill>
                    <p:spPr bwMode="auto">
                      <a:xfrm>
                        <a:off x="7077075" y="3478213"/>
                        <a:ext cx="1276350" cy="558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8" name="Object 8"/>
          <p:cNvGraphicFramePr>
            <a:graphicFrameLocks noChangeAspect="1"/>
          </p:cNvGraphicFramePr>
          <p:nvPr/>
        </p:nvGraphicFramePr>
        <p:xfrm>
          <a:off x="6600825" y="1392238"/>
          <a:ext cx="1438275" cy="660400"/>
        </p:xfrm>
        <a:graphic>
          <a:graphicData uri="http://schemas.openxmlformats.org/presentationml/2006/ole">
            <mc:AlternateContent xmlns:mc="http://schemas.openxmlformats.org/markup-compatibility/2006">
              <mc:Choice xmlns:v="urn:schemas-microsoft-com:vml" Requires="v">
                <p:oleObj spid="_x0000_s222531" name="Equation" r:id="rId15" imgW="622300" imgH="292100" progId="Equation.DSMT4">
                  <p:embed/>
                </p:oleObj>
              </mc:Choice>
              <mc:Fallback>
                <p:oleObj name="Equation" r:id="rId15" imgW="622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825" y="1392238"/>
                        <a:ext cx="1438275" cy="6604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9" name="Object 9"/>
          <p:cNvGraphicFramePr>
            <a:graphicFrameLocks noChangeAspect="1"/>
          </p:cNvGraphicFramePr>
          <p:nvPr/>
        </p:nvGraphicFramePr>
        <p:xfrm>
          <a:off x="7924800" y="1600200"/>
          <a:ext cx="881063" cy="344488"/>
        </p:xfrm>
        <a:graphic>
          <a:graphicData uri="http://schemas.openxmlformats.org/presentationml/2006/ole">
            <mc:AlternateContent xmlns:mc="http://schemas.openxmlformats.org/markup-compatibility/2006">
              <mc:Choice xmlns:v="urn:schemas-microsoft-com:vml" Requires="v">
                <p:oleObj spid="_x0000_s222532" name="Equation" r:id="rId17" imgW="380880" imgH="152280" progId="Equation.DSMT4">
                  <p:embed/>
                </p:oleObj>
              </mc:Choice>
              <mc:Fallback>
                <p:oleObj name="Equation" r:id="rId17" imgW="38088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1600200"/>
                        <a:ext cx="881063" cy="3444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67891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19881"/>
                                        </p:tgtEl>
                                        <p:attrNameLst>
                                          <p:attrName>style.visibility</p:attrName>
                                        </p:attrNameLst>
                                      </p:cBhvr>
                                      <p:to>
                                        <p:strVal val="visible"/>
                                      </p:to>
                                    </p:set>
                                    <p:animEffect transition="in" filter="wipe(left)">
                                      <p:cBhvr>
                                        <p:cTn id="7" dur="500"/>
                                        <p:tgtEl>
                                          <p:spTgt spid="7198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19880"/>
                                        </p:tgtEl>
                                        <p:attrNameLst>
                                          <p:attrName>style.visibility</p:attrName>
                                        </p:attrNameLst>
                                      </p:cBhvr>
                                      <p:to>
                                        <p:strVal val="visible"/>
                                      </p:to>
                                    </p:set>
                                    <p:animEffect transition="in" filter="wipe(left)">
                                      <p:cBhvr>
                                        <p:cTn id="12" dur="500"/>
                                        <p:tgtEl>
                                          <p:spTgt spid="719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19888"/>
                                        </p:tgtEl>
                                        <p:attrNameLst>
                                          <p:attrName>style.visibility</p:attrName>
                                        </p:attrNameLst>
                                      </p:cBhvr>
                                      <p:to>
                                        <p:strVal val="visible"/>
                                      </p:to>
                                    </p:set>
                                    <p:animEffect transition="in" filter="wipe(left)">
                                      <p:cBhvr>
                                        <p:cTn id="17" dur="500"/>
                                        <p:tgtEl>
                                          <p:spTgt spid="7198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19889"/>
                                        </p:tgtEl>
                                        <p:attrNameLst>
                                          <p:attrName>style.visibility</p:attrName>
                                        </p:attrNameLst>
                                      </p:cBhvr>
                                      <p:to>
                                        <p:strVal val="visible"/>
                                      </p:to>
                                    </p:set>
                                    <p:animEffect transition="in" filter="wipe(left)">
                                      <p:cBhvr>
                                        <p:cTn id="22" dur="500"/>
                                        <p:tgtEl>
                                          <p:spTgt spid="719889"/>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iterate type="wd">
                                    <p:tmPct val="10000"/>
                                  </p:iterate>
                                  <p:childTnLst>
                                    <p:set>
                                      <p:cBhvr>
                                        <p:cTn id="25" dur="1" fill="hold">
                                          <p:stCondLst>
                                            <p:cond delay="0"/>
                                          </p:stCondLst>
                                        </p:cTn>
                                        <p:tgtEl>
                                          <p:spTgt spid="719874"/>
                                        </p:tgtEl>
                                        <p:attrNameLst>
                                          <p:attrName>style.visibility</p:attrName>
                                        </p:attrNameLst>
                                      </p:cBhvr>
                                      <p:to>
                                        <p:strVal val="visible"/>
                                      </p:to>
                                    </p:set>
                                    <p:anim calcmode="lin" valueType="num">
                                      <p:cBhvr>
                                        <p:cTn id="26" dur="500" fill="hold"/>
                                        <p:tgtEl>
                                          <p:spTgt spid="719874"/>
                                        </p:tgtEl>
                                        <p:attrNameLst>
                                          <p:attrName>ppt_w</p:attrName>
                                        </p:attrNameLst>
                                      </p:cBhvr>
                                      <p:tavLst>
                                        <p:tav tm="0">
                                          <p:val>
                                            <p:fltVal val="0"/>
                                          </p:val>
                                        </p:tav>
                                        <p:tav tm="100000">
                                          <p:val>
                                            <p:strVal val="#ppt_w"/>
                                          </p:val>
                                        </p:tav>
                                      </p:tavLst>
                                    </p:anim>
                                    <p:anim calcmode="lin" valueType="num">
                                      <p:cBhvr>
                                        <p:cTn id="27" dur="500" fill="hold"/>
                                        <p:tgtEl>
                                          <p:spTgt spid="719874"/>
                                        </p:tgtEl>
                                        <p:attrNameLst>
                                          <p:attrName>ppt_h</p:attrName>
                                        </p:attrNameLst>
                                      </p:cBhvr>
                                      <p:tavLst>
                                        <p:tav tm="0">
                                          <p:val>
                                            <p:fltVal val="0"/>
                                          </p:val>
                                        </p:tav>
                                        <p:tav tm="100000">
                                          <p:val>
                                            <p:strVal val="#ppt_h"/>
                                          </p:val>
                                        </p:tav>
                                      </p:tavLst>
                                    </p:anim>
                                    <p:animEffect transition="in" filter="fade">
                                      <p:cBhvr>
                                        <p:cTn id="28" dur="500"/>
                                        <p:tgtEl>
                                          <p:spTgt spid="71987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719876"/>
                                        </p:tgtEl>
                                        <p:attrNameLst>
                                          <p:attrName>style.visibility</p:attrName>
                                        </p:attrNameLst>
                                      </p:cBhvr>
                                      <p:to>
                                        <p:strVal val="visible"/>
                                      </p:to>
                                    </p:set>
                                    <p:animEffect transition="in" filter="wipe(left)">
                                      <p:cBhvr>
                                        <p:cTn id="33" dur="500"/>
                                        <p:tgtEl>
                                          <p:spTgt spid="7198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19877">
                                            <p:txEl>
                                              <p:pRg st="0" end="0"/>
                                            </p:txEl>
                                          </p:spTgt>
                                        </p:tgtEl>
                                        <p:attrNameLst>
                                          <p:attrName>style.visibility</p:attrName>
                                        </p:attrNameLst>
                                      </p:cBhvr>
                                      <p:to>
                                        <p:strVal val="visible"/>
                                      </p:to>
                                    </p:set>
                                    <p:animEffect transition="in" filter="wipe(left)">
                                      <p:cBhvr>
                                        <p:cTn id="38" dur="500"/>
                                        <p:tgtEl>
                                          <p:spTgt spid="719877">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19878"/>
                                        </p:tgtEl>
                                        <p:attrNameLst>
                                          <p:attrName>style.visibility</p:attrName>
                                        </p:attrNameLst>
                                      </p:cBhvr>
                                      <p:to>
                                        <p:strVal val="visible"/>
                                      </p:to>
                                    </p:set>
                                    <p:animEffect transition="in" filter="wipe(left)">
                                      <p:cBhvr>
                                        <p:cTn id="43" dur="500"/>
                                        <p:tgtEl>
                                          <p:spTgt spid="7198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719882"/>
                                        </p:tgtEl>
                                        <p:attrNameLst>
                                          <p:attrName>style.visibility</p:attrName>
                                        </p:attrNameLst>
                                      </p:cBhvr>
                                      <p:to>
                                        <p:strVal val="visible"/>
                                      </p:to>
                                    </p:set>
                                    <p:animEffect transition="in" filter="wipe(left)">
                                      <p:cBhvr>
                                        <p:cTn id="48" dur="500"/>
                                        <p:tgtEl>
                                          <p:spTgt spid="71988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19887"/>
                                        </p:tgtEl>
                                        <p:attrNameLst>
                                          <p:attrName>style.visibility</p:attrName>
                                        </p:attrNameLst>
                                      </p:cBhvr>
                                      <p:to>
                                        <p:strVal val="visible"/>
                                      </p:to>
                                    </p:set>
                                    <p:animEffect transition="in" filter="wipe(left)">
                                      <p:cBhvr>
                                        <p:cTn id="53" dur="500"/>
                                        <p:tgtEl>
                                          <p:spTgt spid="71988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19884"/>
                                        </p:tgtEl>
                                        <p:attrNameLst>
                                          <p:attrName>style.visibility</p:attrName>
                                        </p:attrNameLst>
                                      </p:cBhvr>
                                      <p:to>
                                        <p:strVal val="visible"/>
                                      </p:to>
                                    </p:set>
                                    <p:animEffect transition="in" filter="wipe(left)">
                                      <p:cBhvr>
                                        <p:cTn id="58" dur="500"/>
                                        <p:tgtEl>
                                          <p:spTgt spid="71988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19885"/>
                                        </p:tgtEl>
                                        <p:attrNameLst>
                                          <p:attrName>style.visibility</p:attrName>
                                        </p:attrNameLst>
                                      </p:cBhvr>
                                      <p:to>
                                        <p:strVal val="visible"/>
                                      </p:to>
                                    </p:set>
                                    <p:animEffect transition="in" filter="wipe(left)">
                                      <p:cBhvr>
                                        <p:cTn id="63" dur="500"/>
                                        <p:tgtEl>
                                          <p:spTgt spid="71988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719886"/>
                                        </p:tgtEl>
                                        <p:attrNameLst>
                                          <p:attrName>style.visibility</p:attrName>
                                        </p:attrNameLst>
                                      </p:cBhvr>
                                      <p:to>
                                        <p:strVal val="visible"/>
                                      </p:to>
                                    </p:set>
                                    <p:animEffect transition="in" filter="wipe(left)">
                                      <p:cBhvr>
                                        <p:cTn id="68" dur="500"/>
                                        <p:tgtEl>
                                          <p:spTgt spid="71988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719883"/>
                                        </p:tgtEl>
                                        <p:attrNameLst>
                                          <p:attrName>style.visibility</p:attrName>
                                        </p:attrNameLst>
                                      </p:cBhvr>
                                      <p:to>
                                        <p:strVal val="visible"/>
                                      </p:to>
                                    </p:set>
                                    <p:animEffect transition="in" filter="wipe(left)">
                                      <p:cBhvr>
                                        <p:cTn id="73" dur="500"/>
                                        <p:tgtEl>
                                          <p:spTgt spid="71988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719879"/>
                                        </p:tgtEl>
                                        <p:attrNameLst>
                                          <p:attrName>style.visibility</p:attrName>
                                        </p:attrNameLst>
                                      </p:cBhvr>
                                      <p:to>
                                        <p:strVal val="visible"/>
                                      </p:to>
                                    </p:set>
                                    <p:animEffect transition="in" filter="wipe(left)">
                                      <p:cBhvr>
                                        <p:cTn id="78" dur="500"/>
                                        <p:tgtEl>
                                          <p:spTgt spid="71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4" grpId="0" animBg="1"/>
      <p:bldP spid="719876" grpId="0" animBg="1" autoUpdateAnimBg="0"/>
      <p:bldP spid="719877" grpId="0" build="p" autoUpdateAnimBg="0"/>
      <p:bldP spid="719878" grpId="0" animBg="1" autoUpdateAnimBg="0"/>
      <p:bldP spid="719879" grpId="0" animBg="1" autoUpdateAnimBg="0"/>
      <p:bldP spid="719881" grpId="0" animBg="1" autoUpdateAnimBg="0"/>
      <p:bldP spid="71988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462970-74F0-704A-8E44-5B86956683D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381000" y="381000"/>
            <a:ext cx="8534400" cy="1143000"/>
          </a:xfrm>
        </p:spPr>
        <p:txBody>
          <a:bodyPr/>
          <a:lstStyle/>
          <a:p>
            <a:r>
              <a:rPr lang="en-US" altLang="ko-KR" sz="4000">
                <a:latin typeface="Arial Narrow" charset="0"/>
                <a:ea typeface="Gulim" charset="0"/>
                <a:cs typeface="Gulim" charset="0"/>
              </a:rPr>
              <a:t>How do we apply momentum conservation?</a:t>
            </a:r>
            <a:endParaRPr lang="en-US" sz="4000">
              <a:latin typeface="Arial Narrow" charset="0"/>
              <a:ea typeface="ＭＳ Ｐゴシック" charset="0"/>
              <a:cs typeface="ＭＳ Ｐゴシック" charset="0"/>
            </a:endParaRPr>
          </a:p>
        </p:txBody>
      </p:sp>
      <p:sp>
        <p:nvSpPr>
          <p:cNvPr id="792579" name="Rectangle 3"/>
          <p:cNvSpPr>
            <a:spLocks noGrp="1" noChangeArrowheads="1"/>
          </p:cNvSpPr>
          <p:nvPr>
            <p:ph type="body" idx="1"/>
          </p:nvPr>
        </p:nvSpPr>
        <p:spPr>
          <a:xfrm>
            <a:off x="381000" y="1524000"/>
            <a:ext cx="8153400" cy="4191000"/>
          </a:xfrm>
        </p:spPr>
        <p:txBody>
          <a:bodyPr/>
          <a:lstStyle/>
          <a:p>
            <a:pPr marL="609600" indent="-609600">
              <a:buFontTx/>
              <a:buAutoNum type="arabicPeriod"/>
            </a:pPr>
            <a:r>
              <a:rPr lang="en-US">
                <a:latin typeface="Arial Narrow" charset="0"/>
                <a:ea typeface="ＭＳ Ｐゴシック" charset="0"/>
                <a:cs typeface="ＭＳ Ｐゴシック" charset="0"/>
              </a:rPr>
              <a:t>Define your system by deciding which objects would be included in it.</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Identify the internal and external forces with respect to the system.</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Verify that the system is isolated.</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Set the final momentum of the system equal to its initial momentum.</a:t>
            </a:r>
            <a:r>
              <a:rPr lang="en-US" altLang="ko-KR">
                <a:latin typeface="Arial Narrow" charset="0"/>
                <a:ea typeface="Gulim" charset="0"/>
                <a:cs typeface="Gulim" charset="0"/>
              </a:rPr>
              <a:t> </a:t>
            </a:r>
            <a:r>
              <a:rPr lang="en-US">
                <a:latin typeface="Arial Narrow" charset="0"/>
                <a:ea typeface="ＭＳ Ｐゴシック" charset="0"/>
                <a:cs typeface="ＭＳ Ｐゴシック" charset="0"/>
              </a:rPr>
              <a:t>Remember that momentum is a vector</a:t>
            </a:r>
            <a:r>
              <a:rPr lang="en-US" altLang="ko-KR">
                <a:latin typeface="Arial Narrow" charset="0"/>
                <a:ea typeface="Gulim" charset="0"/>
                <a:cs typeface="Gulim" charset="0"/>
              </a:rPr>
              <a:t>.</a:t>
            </a:r>
            <a:endParaRPr lang="en-US">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3035767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wipe(left)">
                                      <p:cBhvr>
                                        <p:cTn id="7" dur="500"/>
                                        <p:tgtEl>
                                          <p:spTgt spid="792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92579">
                                            <p:txEl>
                                              <p:pRg st="1" end="1"/>
                                            </p:txEl>
                                          </p:spTgt>
                                        </p:tgtEl>
                                        <p:attrNameLst>
                                          <p:attrName>style.visibility</p:attrName>
                                        </p:attrNameLst>
                                      </p:cBhvr>
                                      <p:to>
                                        <p:strVal val="visible"/>
                                      </p:to>
                                    </p:set>
                                    <p:animEffect transition="in" filter="wipe(left)">
                                      <p:cBhvr>
                                        <p:cTn id="12" dur="500"/>
                                        <p:tgtEl>
                                          <p:spTgt spid="792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92579">
                                            <p:txEl>
                                              <p:pRg st="2" end="2"/>
                                            </p:txEl>
                                          </p:spTgt>
                                        </p:tgtEl>
                                        <p:attrNameLst>
                                          <p:attrName>style.visibility</p:attrName>
                                        </p:attrNameLst>
                                      </p:cBhvr>
                                      <p:to>
                                        <p:strVal val="visible"/>
                                      </p:to>
                                    </p:set>
                                    <p:animEffect transition="in" filter="wipe(left)">
                                      <p:cBhvr>
                                        <p:cTn id="17" dur="500"/>
                                        <p:tgtEl>
                                          <p:spTgt spid="792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92579">
                                            <p:txEl>
                                              <p:pRg st="3" end="3"/>
                                            </p:txEl>
                                          </p:spTgt>
                                        </p:tgtEl>
                                        <p:attrNameLst>
                                          <p:attrName>style.visibility</p:attrName>
                                        </p:attrNameLst>
                                      </p:cBhvr>
                                      <p:to>
                                        <p:strVal val="visible"/>
                                      </p:to>
                                    </p:set>
                                    <p:animEffect transition="in" filter="wipe(left)">
                                      <p:cBhvr>
                                        <p:cTn id="22" dur="500"/>
                                        <p:tgtEl>
                                          <p:spTgt spid="79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356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C493E2-DD99-6746-8740-8AA15E203541}"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786435" name="Text Box 3"/>
          <p:cNvSpPr txBox="1">
            <a:spLocks noChangeArrowheads="1"/>
          </p:cNvSpPr>
          <p:nvPr/>
        </p:nvSpPr>
        <p:spPr bwMode="auto">
          <a:xfrm>
            <a:off x="288925" y="685800"/>
            <a:ext cx="4130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Starting from rest, two skaters</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push off against each other on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ice where friction is negligible.</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One is a 54-kg woman and one is a 88-kg man.  The woman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moves away with a </a:t>
            </a:r>
            <a:r>
              <a:rPr lang="en-US" sz="2000" dirty="0" smtClean="0">
                <a:solidFill>
                  <a:schemeClr val="accent2"/>
                </a:solidFill>
                <a:latin typeface="Arial Narrow" charset="0"/>
                <a:ea typeface="Gulim" charset="0"/>
                <a:cs typeface="Gulim" charset="0"/>
              </a:rPr>
              <a:t>velocity </a:t>
            </a:r>
            <a:r>
              <a:rPr lang="en-US" sz="2000" dirty="0">
                <a:solidFill>
                  <a:schemeClr val="accent2"/>
                </a:solidFill>
                <a:latin typeface="Arial Narrow" charset="0"/>
                <a:ea typeface="Gulim" charset="0"/>
                <a:cs typeface="Gulim" charset="0"/>
              </a:rPr>
              <a:t>of +2.5 m/s.  Find the recoil velocity</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of the man.</a:t>
            </a:r>
          </a:p>
        </p:txBody>
      </p:sp>
      <p:pic>
        <p:nvPicPr>
          <p:cNvPr id="786436" name="Picture 4"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Gulim" charset="0"/>
                <a:cs typeface="Gulim" charset="0"/>
              </a:rPr>
              <a:t>Ex. Ice Skaters</a:t>
            </a:r>
            <a:endParaRPr lang="en-US">
              <a:latin typeface="Arial Narrow" charset="0"/>
              <a:ea typeface="ＭＳ Ｐゴシック" charset="0"/>
              <a:cs typeface="ＭＳ Ｐゴシック" charset="0"/>
            </a:endParaRPr>
          </a:p>
        </p:txBody>
      </p:sp>
      <p:sp>
        <p:nvSpPr>
          <p:cNvPr id="786438" name="Rectangle 6"/>
          <p:cNvSpPr>
            <a:spLocks noChangeArrowheads="1"/>
          </p:cNvSpPr>
          <p:nvPr/>
        </p:nvSpPr>
        <p:spPr bwMode="auto">
          <a:xfrm>
            <a:off x="4953000" y="3657600"/>
            <a:ext cx="38862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86439" name="Object 2"/>
          <p:cNvGraphicFramePr>
            <a:graphicFrameLocks noChangeAspect="1"/>
          </p:cNvGraphicFramePr>
          <p:nvPr>
            <p:extLst>
              <p:ext uri="{D42A27DB-BD31-4B8C-83A1-F6EECF244321}">
                <p14:modId xmlns:p14="http://schemas.microsoft.com/office/powerpoint/2010/main" val="2271003950"/>
              </p:ext>
            </p:extLst>
          </p:nvPr>
        </p:nvGraphicFramePr>
        <p:xfrm>
          <a:off x="1917700" y="3111500"/>
          <a:ext cx="958850" cy="561975"/>
        </p:xfrm>
        <a:graphic>
          <a:graphicData uri="http://schemas.openxmlformats.org/presentationml/2006/ole">
            <mc:AlternateContent xmlns:mc="http://schemas.openxmlformats.org/markup-compatibility/2006">
              <mc:Choice xmlns:v="urn:schemas-microsoft-com:vml" Requires="v">
                <p:oleObj spid="_x0000_s223510" name="Equation" r:id="rId5" imgW="457200" imgH="266700" progId="Equation.3">
                  <p:embed/>
                </p:oleObj>
              </mc:Choice>
              <mc:Fallback>
                <p:oleObj name="Equation" r:id="rId5" imgW="457200" imgH="266700" progId="Equation.3">
                  <p:embed/>
                  <p:pic>
                    <p:nvPicPr>
                      <p:cNvPr id="0" name=""/>
                      <p:cNvPicPr>
                        <a:picLocks noChangeAspect="1" noChangeArrowheads="1"/>
                      </p:cNvPicPr>
                      <p:nvPr/>
                    </p:nvPicPr>
                    <p:blipFill>
                      <a:blip r:embed="rId6"/>
                      <a:srcRect/>
                      <a:stretch>
                        <a:fillRect/>
                      </a:stretch>
                    </p:blipFill>
                    <p:spPr bwMode="auto">
                      <a:xfrm>
                        <a:off x="1917700" y="3111500"/>
                        <a:ext cx="9588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0" name="Object 3"/>
          <p:cNvGraphicFramePr>
            <a:graphicFrameLocks noChangeAspect="1"/>
          </p:cNvGraphicFramePr>
          <p:nvPr/>
        </p:nvGraphicFramePr>
        <p:xfrm>
          <a:off x="1295400" y="3683000"/>
          <a:ext cx="2051050" cy="508000"/>
        </p:xfrm>
        <a:graphic>
          <a:graphicData uri="http://schemas.openxmlformats.org/presentationml/2006/ole">
            <mc:AlternateContent xmlns:mc="http://schemas.openxmlformats.org/markup-compatibility/2006">
              <mc:Choice xmlns:v="urn:schemas-microsoft-com:vml" Requires="v">
                <p:oleObj spid="_x0000_s223511" name="Equation" r:id="rId7" imgW="977760" imgH="241200" progId="Equation.DSMT4">
                  <p:embed/>
                </p:oleObj>
              </mc:Choice>
              <mc:Fallback>
                <p:oleObj name="Equation" r:id="rId7" imgW="9777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683000"/>
                        <a:ext cx="20510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1" name="Object 4"/>
          <p:cNvGraphicFramePr>
            <a:graphicFrameLocks noChangeAspect="1"/>
          </p:cNvGraphicFramePr>
          <p:nvPr/>
        </p:nvGraphicFramePr>
        <p:xfrm>
          <a:off x="1905000" y="4494213"/>
          <a:ext cx="746125" cy="508000"/>
        </p:xfrm>
        <a:graphic>
          <a:graphicData uri="http://schemas.openxmlformats.org/presentationml/2006/ole">
            <mc:AlternateContent xmlns:mc="http://schemas.openxmlformats.org/markup-compatibility/2006">
              <mc:Choice xmlns:v="urn:schemas-microsoft-com:vml" Requires="v">
                <p:oleObj spid="_x0000_s223512" name="Equation" r:id="rId9" imgW="355320" imgH="241200" progId="Equation.DSMT4">
                  <p:embed/>
                </p:oleObj>
              </mc:Choice>
              <mc:Fallback>
                <p:oleObj name="Equation" r:id="rId9" imgW="35532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94213"/>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2" name="Object 5"/>
          <p:cNvGraphicFramePr>
            <a:graphicFrameLocks noChangeAspect="1"/>
          </p:cNvGraphicFramePr>
          <p:nvPr/>
        </p:nvGraphicFramePr>
        <p:xfrm>
          <a:off x="304800" y="5562600"/>
          <a:ext cx="746125" cy="508000"/>
        </p:xfrm>
        <a:graphic>
          <a:graphicData uri="http://schemas.openxmlformats.org/presentationml/2006/ole">
            <mc:AlternateContent xmlns:mc="http://schemas.openxmlformats.org/markup-compatibility/2006">
              <mc:Choice xmlns:v="urn:schemas-microsoft-com:vml" Requires="v">
                <p:oleObj spid="_x0000_s223513" name="Equation" r:id="rId11" imgW="355320" imgH="241200" progId="Equation.DSMT4">
                  <p:embed/>
                </p:oleObj>
              </mc:Choice>
              <mc:Fallback>
                <p:oleObj name="Equation" r:id="rId11" imgW="35532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5562600"/>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3" name="Text Box 11"/>
          <p:cNvSpPr txBox="1">
            <a:spLocks noChangeArrowheads="1"/>
          </p:cNvSpPr>
          <p:nvPr/>
        </p:nvSpPr>
        <p:spPr bwMode="auto">
          <a:xfrm>
            <a:off x="365125" y="25908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graphicFrame>
        <p:nvGraphicFramePr>
          <p:cNvPr id="786444" name="Object 6"/>
          <p:cNvGraphicFramePr>
            <a:graphicFrameLocks noChangeAspect="1"/>
          </p:cNvGraphicFramePr>
          <p:nvPr/>
        </p:nvGraphicFramePr>
        <p:xfrm>
          <a:off x="3390900" y="3740150"/>
          <a:ext cx="266700" cy="374650"/>
        </p:xfrm>
        <a:graphic>
          <a:graphicData uri="http://schemas.openxmlformats.org/presentationml/2006/ole">
            <mc:AlternateContent xmlns:mc="http://schemas.openxmlformats.org/markup-compatibility/2006">
              <mc:Choice xmlns:v="urn:schemas-microsoft-com:vml" Requires="v">
                <p:oleObj spid="_x0000_s223514"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0900" y="374015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5" name="AutoShape 13"/>
          <p:cNvSpPr>
            <a:spLocks noChangeArrowheads="1"/>
          </p:cNvSpPr>
          <p:nvPr/>
        </p:nvSpPr>
        <p:spPr bwMode="auto">
          <a:xfrm>
            <a:off x="304800" y="44196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f2</a:t>
            </a:r>
            <a:endParaRPr lang="en-US" sz="1800" b="1" baseline="-25000">
              <a:solidFill>
                <a:srgbClr val="A50021"/>
              </a:solidFill>
              <a:latin typeface="Arial Narrow" charset="0"/>
              <a:ea typeface="Gulim" charset="0"/>
              <a:cs typeface="Gulim" charset="0"/>
            </a:endParaRPr>
          </a:p>
        </p:txBody>
      </p:sp>
      <p:graphicFrame>
        <p:nvGraphicFramePr>
          <p:cNvPr id="786447" name="Object 7"/>
          <p:cNvGraphicFramePr>
            <a:graphicFrameLocks noChangeAspect="1"/>
          </p:cNvGraphicFramePr>
          <p:nvPr/>
        </p:nvGraphicFramePr>
        <p:xfrm>
          <a:off x="2693988" y="4267200"/>
          <a:ext cx="1039812" cy="962025"/>
        </p:xfrm>
        <a:graphic>
          <a:graphicData uri="http://schemas.openxmlformats.org/presentationml/2006/ole">
            <mc:AlternateContent xmlns:mc="http://schemas.openxmlformats.org/markup-compatibility/2006">
              <mc:Choice xmlns:v="urn:schemas-microsoft-com:vml" Requires="v">
                <p:oleObj spid="_x0000_s223515" name="Equation" r:id="rId15" imgW="495000" imgH="457200" progId="Equation.DSMT4">
                  <p:embed/>
                </p:oleObj>
              </mc:Choice>
              <mc:Fallback>
                <p:oleObj name="Equation" r:id="rId15" imgW="49500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3988" y="4267200"/>
                        <a:ext cx="1039812"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8" name="Object 8"/>
          <p:cNvGraphicFramePr>
            <a:graphicFrameLocks noChangeAspect="1"/>
          </p:cNvGraphicFramePr>
          <p:nvPr/>
        </p:nvGraphicFramePr>
        <p:xfrm>
          <a:off x="1066800" y="5334000"/>
          <a:ext cx="4160838" cy="935038"/>
        </p:xfrm>
        <a:graphic>
          <a:graphicData uri="http://schemas.openxmlformats.org/presentationml/2006/ole">
            <mc:AlternateContent xmlns:mc="http://schemas.openxmlformats.org/markup-compatibility/2006">
              <mc:Choice xmlns:v="urn:schemas-microsoft-com:vml" Requires="v">
                <p:oleObj spid="_x0000_s223516" name="Equation" r:id="rId17" imgW="1981080" imgH="444240" progId="Equation.DSMT4">
                  <p:embed/>
                </p:oleObj>
              </mc:Choice>
              <mc:Fallback>
                <p:oleObj name="Equation" r:id="rId17" imgW="1981080" imgH="4442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5334000"/>
                        <a:ext cx="416083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5027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86435"/>
                                        </p:tgtEl>
                                        <p:attrNameLst>
                                          <p:attrName>style.visibility</p:attrName>
                                        </p:attrNameLst>
                                      </p:cBhvr>
                                      <p:to>
                                        <p:strVal val="visible"/>
                                      </p:to>
                                    </p:set>
                                    <p:animEffect transition="in" filter="wipe(left)">
                                      <p:cBhvr>
                                        <p:cTn id="7" dur="500"/>
                                        <p:tgtEl>
                                          <p:spTgt spid="786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86436"/>
                                        </p:tgtEl>
                                        <p:attrNameLst>
                                          <p:attrName>style.visibility</p:attrName>
                                        </p:attrNameLst>
                                      </p:cBhvr>
                                      <p:to>
                                        <p:strVal val="visible"/>
                                      </p:to>
                                    </p:set>
                                    <p:anim calcmode="lin" valueType="num">
                                      <p:cBhvr>
                                        <p:cTn id="12" dur="500" fill="hold"/>
                                        <p:tgtEl>
                                          <p:spTgt spid="786436"/>
                                        </p:tgtEl>
                                        <p:attrNameLst>
                                          <p:attrName>ppt_w</p:attrName>
                                        </p:attrNameLst>
                                      </p:cBhvr>
                                      <p:tavLst>
                                        <p:tav tm="0">
                                          <p:val>
                                            <p:fltVal val="0"/>
                                          </p:val>
                                        </p:tav>
                                        <p:tav tm="100000">
                                          <p:val>
                                            <p:strVal val="#ppt_w"/>
                                          </p:val>
                                        </p:tav>
                                      </p:tavLst>
                                    </p:anim>
                                    <p:anim calcmode="lin" valueType="num">
                                      <p:cBhvr>
                                        <p:cTn id="13" dur="500" fill="hold"/>
                                        <p:tgtEl>
                                          <p:spTgt spid="786436"/>
                                        </p:tgtEl>
                                        <p:attrNameLst>
                                          <p:attrName>ppt_h</p:attrName>
                                        </p:attrNameLst>
                                      </p:cBhvr>
                                      <p:tavLst>
                                        <p:tav tm="0">
                                          <p:val>
                                            <p:fltVal val="0"/>
                                          </p:val>
                                        </p:tav>
                                        <p:tav tm="100000">
                                          <p:val>
                                            <p:strVal val="#ppt_h"/>
                                          </p:val>
                                        </p:tav>
                                      </p:tavLst>
                                    </p:anim>
                                    <p:animEffect transition="in" filter="fade">
                                      <p:cBhvr>
                                        <p:cTn id="14" dur="500"/>
                                        <p:tgtEl>
                                          <p:spTgt spid="7864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786438"/>
                                        </p:tgtEl>
                                      </p:cBhvr>
                                    </p:animEffect>
                                    <p:set>
                                      <p:cBhvr>
                                        <p:cTn id="19" dur="1" fill="hold">
                                          <p:stCondLst>
                                            <p:cond delay="499"/>
                                          </p:stCondLst>
                                        </p:cTn>
                                        <p:tgtEl>
                                          <p:spTgt spid="78643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786443"/>
                                        </p:tgtEl>
                                        <p:attrNameLst>
                                          <p:attrName>style.visibility</p:attrName>
                                        </p:attrNameLst>
                                      </p:cBhvr>
                                      <p:to>
                                        <p:strVal val="visible"/>
                                      </p:to>
                                    </p:set>
                                    <p:animEffect transition="in" filter="wipe(left)">
                                      <p:cBhvr>
                                        <p:cTn id="24" dur="500"/>
                                        <p:tgtEl>
                                          <p:spTgt spid="78644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786439"/>
                                        </p:tgtEl>
                                        <p:attrNameLst>
                                          <p:attrName>style.visibility</p:attrName>
                                        </p:attrNameLst>
                                      </p:cBhvr>
                                      <p:to>
                                        <p:strVal val="visible"/>
                                      </p:to>
                                    </p:set>
                                    <p:animEffect transition="in" filter="wipe(left)">
                                      <p:cBhvr>
                                        <p:cTn id="29" dur="500"/>
                                        <p:tgtEl>
                                          <p:spTgt spid="7864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786440"/>
                                        </p:tgtEl>
                                        <p:attrNameLst>
                                          <p:attrName>style.visibility</p:attrName>
                                        </p:attrNameLst>
                                      </p:cBhvr>
                                      <p:to>
                                        <p:strVal val="visible"/>
                                      </p:to>
                                    </p:set>
                                    <p:animEffect transition="in" filter="wipe(left)">
                                      <p:cBhvr>
                                        <p:cTn id="34" dur="500"/>
                                        <p:tgtEl>
                                          <p:spTgt spid="7864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786444"/>
                                        </p:tgtEl>
                                        <p:attrNameLst>
                                          <p:attrName>style.visibility</p:attrName>
                                        </p:attrNameLst>
                                      </p:cBhvr>
                                      <p:to>
                                        <p:strVal val="visible"/>
                                      </p:to>
                                    </p:set>
                                    <p:animEffect transition="in" filter="wipe(left)">
                                      <p:cBhvr>
                                        <p:cTn id="39" dur="500"/>
                                        <p:tgtEl>
                                          <p:spTgt spid="78644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86445"/>
                                        </p:tgtEl>
                                        <p:attrNameLst>
                                          <p:attrName>style.visibility</p:attrName>
                                        </p:attrNameLst>
                                      </p:cBhvr>
                                      <p:to>
                                        <p:strVal val="visible"/>
                                      </p:to>
                                    </p:set>
                                    <p:animEffect transition="in" filter="wipe(left)">
                                      <p:cBhvr>
                                        <p:cTn id="44" dur="500"/>
                                        <p:tgtEl>
                                          <p:spTgt spid="7864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786441"/>
                                        </p:tgtEl>
                                        <p:attrNameLst>
                                          <p:attrName>style.visibility</p:attrName>
                                        </p:attrNameLst>
                                      </p:cBhvr>
                                      <p:to>
                                        <p:strVal val="visible"/>
                                      </p:to>
                                    </p:set>
                                    <p:animEffect transition="in" filter="wipe(left)">
                                      <p:cBhvr>
                                        <p:cTn id="49" dur="500"/>
                                        <p:tgtEl>
                                          <p:spTgt spid="7864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786447"/>
                                        </p:tgtEl>
                                        <p:attrNameLst>
                                          <p:attrName>style.visibility</p:attrName>
                                        </p:attrNameLst>
                                      </p:cBhvr>
                                      <p:to>
                                        <p:strVal val="visible"/>
                                      </p:to>
                                    </p:set>
                                    <p:animEffect transition="in" filter="wipe(left)">
                                      <p:cBhvr>
                                        <p:cTn id="54" dur="500"/>
                                        <p:tgtEl>
                                          <p:spTgt spid="78644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786442"/>
                                        </p:tgtEl>
                                        <p:attrNameLst>
                                          <p:attrName>style.visibility</p:attrName>
                                        </p:attrNameLst>
                                      </p:cBhvr>
                                      <p:to>
                                        <p:strVal val="visible"/>
                                      </p:to>
                                    </p:set>
                                    <p:animEffect transition="in" filter="wipe(left)">
                                      <p:cBhvr>
                                        <p:cTn id="59" dur="500"/>
                                        <p:tgtEl>
                                          <p:spTgt spid="78644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786448"/>
                                        </p:tgtEl>
                                        <p:attrNameLst>
                                          <p:attrName>style.visibility</p:attrName>
                                        </p:attrNameLst>
                                      </p:cBhvr>
                                      <p:to>
                                        <p:strVal val="visible"/>
                                      </p:to>
                                    </p:set>
                                    <p:animEffect transition="in" filter="wipe(left)">
                                      <p:cBhvr>
                                        <p:cTn id="64" dur="500"/>
                                        <p:tgtEl>
                                          <p:spTgt spid="786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5" grpId="0"/>
      <p:bldP spid="786438" grpId="0" animBg="1"/>
      <p:bldP spid="786443" grpId="0"/>
      <p:bldP spid="78644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56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2CB6CE0-D1F2-EA4F-AA82-1E61928E2307}"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5617" name="Rectangle 2"/>
          <p:cNvSpPr>
            <a:spLocks noGrp="1" noChangeArrowheads="1"/>
          </p:cNvSpPr>
          <p:nvPr>
            <p:ph type="title"/>
          </p:nvPr>
        </p:nvSpPr>
        <p:spPr>
          <a:xfrm>
            <a:off x="685800" y="0"/>
            <a:ext cx="7848600" cy="838200"/>
          </a:xfrm>
        </p:spPr>
        <p:txBody>
          <a:bodyPr/>
          <a:lstStyle/>
          <a:p>
            <a:r>
              <a:rPr lang="en-US">
                <a:latin typeface="Arial Narrow" charset="0"/>
                <a:ea typeface="ＭＳ Ｐゴシック" charset="0"/>
                <a:cs typeface="ＭＳ Ｐゴシック" charset="0"/>
              </a:rPr>
              <a:t>Collisions </a:t>
            </a:r>
          </a:p>
        </p:txBody>
      </p:sp>
      <p:sp>
        <p:nvSpPr>
          <p:cNvPr id="726019" name="Text Box 3"/>
          <p:cNvSpPr txBox="1">
            <a:spLocks noChangeArrowheads="1"/>
          </p:cNvSpPr>
          <p:nvPr/>
        </p:nvSpPr>
        <p:spPr bwMode="auto">
          <a:xfrm>
            <a:off x="304800" y="1752600"/>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 case of a collision between a proton on a helium ion. </a:t>
            </a:r>
            <a:endParaRPr lang="en-US" sz="2200" b="1" dirty="0">
              <a:solidFill>
                <a:srgbClr val="FF0000"/>
              </a:solidFill>
              <a:latin typeface="Monotype Corsiva" charset="0"/>
            </a:endParaRPr>
          </a:p>
        </p:txBody>
      </p:sp>
      <p:sp>
        <p:nvSpPr>
          <p:cNvPr id="726020" name="Text Box 4"/>
          <p:cNvSpPr txBox="1">
            <a:spLocks noChangeArrowheads="1"/>
          </p:cNvSpPr>
          <p:nvPr/>
        </p:nvSpPr>
        <p:spPr bwMode="auto">
          <a:xfrm>
            <a:off x="4114800" y="1600200"/>
            <a:ext cx="4876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collisions of these ions never involve physical contact because the electromagnetic repulsive force between these two become great as they get closer causing a collision.</a:t>
            </a:r>
          </a:p>
        </p:txBody>
      </p:sp>
      <p:sp>
        <p:nvSpPr>
          <p:cNvPr id="726021" name="Text Box 5"/>
          <p:cNvSpPr txBox="1">
            <a:spLocks noChangeArrowheads="1"/>
          </p:cNvSpPr>
          <p:nvPr/>
        </p:nvSpPr>
        <p:spPr bwMode="auto">
          <a:xfrm>
            <a:off x="304800" y="838200"/>
            <a:ext cx="85344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Generalized collisions must cover not only the physical contact but also the collisions without physical contact such as that of electromagnetic ones in a microscopic scale.</a:t>
            </a:r>
          </a:p>
        </p:txBody>
      </p:sp>
      <p:graphicFrame>
        <p:nvGraphicFramePr>
          <p:cNvPr id="726022" name="Object 2"/>
          <p:cNvGraphicFramePr>
            <a:graphicFrameLocks noChangeAspect="1"/>
          </p:cNvGraphicFramePr>
          <p:nvPr>
            <p:extLst>
              <p:ext uri="{D42A27DB-BD31-4B8C-83A1-F6EECF244321}">
                <p14:modId xmlns:p14="http://schemas.microsoft.com/office/powerpoint/2010/main" val="1053906606"/>
              </p:ext>
            </p:extLst>
          </p:nvPr>
        </p:nvGraphicFramePr>
        <p:xfrm>
          <a:off x="7353300" y="3243263"/>
          <a:ext cx="1350963" cy="566737"/>
        </p:xfrm>
        <a:graphic>
          <a:graphicData uri="http://schemas.openxmlformats.org/presentationml/2006/ole">
            <mc:AlternateContent xmlns:mc="http://schemas.openxmlformats.org/markup-compatibility/2006">
              <mc:Choice xmlns:v="urn:schemas-microsoft-com:vml" Requires="v">
                <p:oleObj spid="_x0000_s224717" name="Equation" r:id="rId3" imgW="736600" imgH="254000" progId="Equation.3">
                  <p:embed/>
                </p:oleObj>
              </mc:Choice>
              <mc:Fallback>
                <p:oleObj name="Equation" r:id="rId3" imgW="736600" imgH="254000" progId="Equation.3">
                  <p:embed/>
                  <p:pic>
                    <p:nvPicPr>
                      <p:cNvPr id="0" name=""/>
                      <p:cNvPicPr>
                        <a:picLocks noChangeAspect="1" noChangeArrowheads="1"/>
                      </p:cNvPicPr>
                      <p:nvPr/>
                    </p:nvPicPr>
                    <p:blipFill>
                      <a:blip r:embed="rId4"/>
                      <a:srcRect/>
                      <a:stretch>
                        <a:fillRect/>
                      </a:stretch>
                    </p:blipFill>
                    <p:spPr bwMode="auto">
                      <a:xfrm>
                        <a:off x="7353300" y="3243263"/>
                        <a:ext cx="1350963" cy="566737"/>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7"/>
          <p:cNvGrpSpPr>
            <a:grpSpLocks/>
          </p:cNvGrpSpPr>
          <p:nvPr/>
        </p:nvGrpSpPr>
        <p:grpSpPr bwMode="auto">
          <a:xfrm>
            <a:off x="457200" y="3457575"/>
            <a:ext cx="2093913" cy="457200"/>
            <a:chOff x="288" y="2253"/>
            <a:chExt cx="1319" cy="288"/>
          </a:xfrm>
        </p:grpSpPr>
        <p:sp>
          <p:nvSpPr>
            <p:cNvPr id="25635" name="Line 8"/>
            <p:cNvSpPr>
              <a:spLocks noChangeShapeType="1"/>
            </p:cNvSpPr>
            <p:nvPr/>
          </p:nvSpPr>
          <p:spPr bwMode="auto">
            <a:xfrm>
              <a:off x="288" y="2400"/>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6" name="Text Box 9"/>
            <p:cNvSpPr txBox="1">
              <a:spLocks noChangeArrowheads="1"/>
            </p:cNvSpPr>
            <p:nvPr/>
          </p:nvSpPr>
          <p:spPr bwMode="auto">
            <a:xfrm>
              <a:off x="1430" y="2253"/>
              <a:ext cx="1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pSp>
        <p:nvGrpSpPr>
          <p:cNvPr id="3" name="Group 10"/>
          <p:cNvGrpSpPr>
            <a:grpSpLocks/>
          </p:cNvGrpSpPr>
          <p:nvPr/>
        </p:nvGrpSpPr>
        <p:grpSpPr bwMode="auto">
          <a:xfrm>
            <a:off x="304800" y="2743200"/>
            <a:ext cx="381000" cy="1905000"/>
            <a:chOff x="192" y="1728"/>
            <a:chExt cx="240" cy="1200"/>
          </a:xfrm>
        </p:grpSpPr>
        <p:sp>
          <p:nvSpPr>
            <p:cNvPr id="25633" name="Line 11"/>
            <p:cNvSpPr>
              <a:spLocks noChangeShapeType="1"/>
            </p:cNvSpPr>
            <p:nvPr/>
          </p:nvSpPr>
          <p:spPr bwMode="auto">
            <a:xfrm rot="-5400000">
              <a:off x="-144" y="2352"/>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4" name="Text Box 12"/>
            <p:cNvSpPr txBox="1">
              <a:spLocks noChangeArrowheads="1"/>
            </p:cNvSpPr>
            <p:nvPr/>
          </p:nvSpPr>
          <p:spPr bwMode="auto">
            <a:xfrm>
              <a:off x="192" y="1728"/>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3"/>
          <p:cNvGrpSpPr>
            <a:grpSpLocks/>
          </p:cNvGrpSpPr>
          <p:nvPr/>
        </p:nvGrpSpPr>
        <p:grpSpPr bwMode="auto">
          <a:xfrm>
            <a:off x="838200" y="2895600"/>
            <a:ext cx="1163638" cy="846138"/>
            <a:chOff x="528" y="1899"/>
            <a:chExt cx="733" cy="533"/>
          </a:xfrm>
        </p:grpSpPr>
        <p:sp>
          <p:nvSpPr>
            <p:cNvPr id="25631" name="Freeform 14"/>
            <p:cNvSpPr>
              <a:spLocks/>
            </p:cNvSpPr>
            <p:nvPr/>
          </p:nvSpPr>
          <p:spPr bwMode="auto">
            <a:xfrm>
              <a:off x="528" y="1920"/>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2" name="Text Box 15"/>
            <p:cNvSpPr txBox="1">
              <a:spLocks noChangeArrowheads="1"/>
            </p:cNvSpPr>
            <p:nvPr/>
          </p:nvSpPr>
          <p:spPr bwMode="auto">
            <a:xfrm>
              <a:off x="960" y="189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12</a:t>
              </a:r>
              <a:endParaRPr lang="en-US" sz="2000" b="1">
                <a:solidFill>
                  <a:schemeClr val="accent2"/>
                </a:solidFill>
                <a:latin typeface="Monotype Corsiva" charset="0"/>
              </a:endParaRPr>
            </a:p>
          </p:txBody>
        </p:sp>
      </p:grpSp>
      <p:grpSp>
        <p:nvGrpSpPr>
          <p:cNvPr id="5" name="Group 16"/>
          <p:cNvGrpSpPr>
            <a:grpSpLocks/>
          </p:cNvGrpSpPr>
          <p:nvPr/>
        </p:nvGrpSpPr>
        <p:grpSpPr bwMode="auto">
          <a:xfrm>
            <a:off x="838200" y="3716338"/>
            <a:ext cx="1239838" cy="812800"/>
            <a:chOff x="528" y="2416"/>
            <a:chExt cx="781" cy="512"/>
          </a:xfrm>
        </p:grpSpPr>
        <p:sp>
          <p:nvSpPr>
            <p:cNvPr id="25629" name="Freeform 17"/>
            <p:cNvSpPr>
              <a:spLocks/>
            </p:cNvSpPr>
            <p:nvPr/>
          </p:nvSpPr>
          <p:spPr bwMode="auto">
            <a:xfrm flipV="1">
              <a:off x="528" y="2416"/>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0" name="Text Box 18"/>
            <p:cNvSpPr txBox="1">
              <a:spLocks noChangeArrowheads="1"/>
            </p:cNvSpPr>
            <p:nvPr/>
          </p:nvSpPr>
          <p:spPr bwMode="auto">
            <a:xfrm>
              <a:off x="1008" y="2582"/>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21</a:t>
              </a:r>
              <a:endParaRPr lang="en-US" sz="2000" b="1">
                <a:solidFill>
                  <a:schemeClr val="accent2"/>
                </a:solidFill>
                <a:latin typeface="Monotype Corsiva" charset="0"/>
              </a:endParaRPr>
            </a:p>
          </p:txBody>
        </p:sp>
      </p:grpSp>
      <p:sp>
        <p:nvSpPr>
          <p:cNvPr id="726035" name="Text Box 19"/>
          <p:cNvSpPr txBox="1">
            <a:spLocks noChangeArrowheads="1"/>
          </p:cNvSpPr>
          <p:nvPr/>
        </p:nvSpPr>
        <p:spPr bwMode="auto">
          <a:xfrm>
            <a:off x="2667000" y="3052763"/>
            <a:ext cx="4267200" cy="10350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Assuming no external forces, the force exerted on particle 1 by particle 2, </a:t>
            </a:r>
            <a:r>
              <a:rPr lang="en-US" sz="2000" b="1">
                <a:solidFill>
                  <a:srgbClr val="FF0000"/>
                </a:solidFill>
                <a:latin typeface="Monotype Corsiva" charset="0"/>
              </a:rPr>
              <a:t>F</a:t>
            </a:r>
            <a:r>
              <a:rPr lang="en-US" sz="2000" b="1" baseline="-25000">
                <a:solidFill>
                  <a:srgbClr val="FF0000"/>
                </a:solidFill>
                <a:latin typeface="Monotype Corsiva" charset="0"/>
              </a:rPr>
              <a:t>21</a:t>
            </a:r>
            <a:r>
              <a:rPr lang="en-US" sz="2000">
                <a:solidFill>
                  <a:srgbClr val="FF0000"/>
                </a:solidFill>
                <a:latin typeface="Arial Narrow" charset="0"/>
              </a:rPr>
              <a:t>, changes the momentum of particle 1 by  </a:t>
            </a:r>
            <a:endParaRPr lang="en-US" sz="2000" b="1">
              <a:solidFill>
                <a:srgbClr val="FF0000"/>
              </a:solidFill>
              <a:latin typeface="Monotype Corsiva" charset="0"/>
            </a:endParaRPr>
          </a:p>
        </p:txBody>
      </p:sp>
      <p:sp>
        <p:nvSpPr>
          <p:cNvPr id="726036" name="Text Box 20"/>
          <p:cNvSpPr txBox="1">
            <a:spLocks noChangeArrowheads="1"/>
          </p:cNvSpPr>
          <p:nvPr/>
        </p:nvSpPr>
        <p:spPr bwMode="auto">
          <a:xfrm>
            <a:off x="2667000" y="4148138"/>
            <a:ext cx="34290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Likewise for particle 2 by particle 1  </a:t>
            </a:r>
            <a:endParaRPr lang="en-US" sz="2000" b="1">
              <a:solidFill>
                <a:srgbClr val="FF0000"/>
              </a:solidFill>
              <a:latin typeface="Monotype Corsiva" charset="0"/>
            </a:endParaRPr>
          </a:p>
        </p:txBody>
      </p:sp>
      <p:graphicFrame>
        <p:nvGraphicFramePr>
          <p:cNvPr id="726037" name="Object 3"/>
          <p:cNvGraphicFramePr>
            <a:graphicFrameLocks noChangeAspect="1"/>
          </p:cNvGraphicFramePr>
          <p:nvPr>
            <p:extLst>
              <p:ext uri="{D42A27DB-BD31-4B8C-83A1-F6EECF244321}">
                <p14:modId xmlns:p14="http://schemas.microsoft.com/office/powerpoint/2010/main" val="2125514052"/>
              </p:ext>
            </p:extLst>
          </p:nvPr>
        </p:nvGraphicFramePr>
        <p:xfrm>
          <a:off x="7372350" y="4129088"/>
          <a:ext cx="1370013" cy="565150"/>
        </p:xfrm>
        <a:graphic>
          <a:graphicData uri="http://schemas.openxmlformats.org/presentationml/2006/ole">
            <mc:AlternateContent xmlns:mc="http://schemas.openxmlformats.org/markup-compatibility/2006">
              <mc:Choice xmlns:v="urn:schemas-microsoft-com:vml" Requires="v">
                <p:oleObj spid="_x0000_s224718" name="Equation" r:id="rId5" imgW="749300" imgH="254000" progId="Equation.3">
                  <p:embed/>
                </p:oleObj>
              </mc:Choice>
              <mc:Fallback>
                <p:oleObj name="Equation" r:id="rId5" imgW="749300" imgH="254000" progId="Equation.3">
                  <p:embed/>
                  <p:pic>
                    <p:nvPicPr>
                      <p:cNvPr id="0" name=""/>
                      <p:cNvPicPr>
                        <a:picLocks noChangeAspect="1" noChangeArrowheads="1"/>
                      </p:cNvPicPr>
                      <p:nvPr/>
                    </p:nvPicPr>
                    <p:blipFill>
                      <a:blip r:embed="rId6"/>
                      <a:srcRect/>
                      <a:stretch>
                        <a:fillRect/>
                      </a:stretch>
                    </p:blipFill>
                    <p:spPr bwMode="auto">
                      <a:xfrm>
                        <a:off x="7372350" y="4129088"/>
                        <a:ext cx="1370013" cy="5651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6038" name="Text Box 22"/>
          <p:cNvSpPr txBox="1">
            <a:spLocks noChangeArrowheads="1"/>
          </p:cNvSpPr>
          <p:nvPr/>
        </p:nvSpPr>
        <p:spPr bwMode="auto">
          <a:xfrm>
            <a:off x="228600" y="4876800"/>
            <a:ext cx="32766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Using </a:t>
            </a:r>
            <a:r>
              <a:rPr lang="en-US" sz="2000" dirty="0" smtClean="0">
                <a:solidFill>
                  <a:srgbClr val="FF0000"/>
                </a:solidFill>
                <a:latin typeface="Arial Narrow" charset="0"/>
              </a:rPr>
              <a:t>Newton’s </a:t>
            </a:r>
            <a:r>
              <a:rPr lang="en-US" sz="2000" dirty="0">
                <a:solidFill>
                  <a:srgbClr val="FF0000"/>
                </a:solidFill>
                <a:latin typeface="Arial Narrow" charset="0"/>
              </a:rPr>
              <a:t>3</a:t>
            </a:r>
            <a:r>
              <a:rPr lang="en-US" sz="2000" baseline="30000" dirty="0">
                <a:solidFill>
                  <a:srgbClr val="FF0000"/>
                </a:solidFill>
                <a:latin typeface="Arial Narrow" charset="0"/>
              </a:rPr>
              <a:t>rd</a:t>
            </a:r>
            <a:r>
              <a:rPr lang="en-US" sz="2000" dirty="0">
                <a:solidFill>
                  <a:srgbClr val="FF0000"/>
                </a:solidFill>
                <a:latin typeface="Arial Narrow" charset="0"/>
              </a:rPr>
              <a:t> law we obtain   </a:t>
            </a:r>
            <a:endParaRPr lang="en-US" sz="2000" b="1" dirty="0">
              <a:solidFill>
                <a:srgbClr val="FF0000"/>
              </a:solidFill>
              <a:latin typeface="Monotype Corsiva" charset="0"/>
            </a:endParaRPr>
          </a:p>
        </p:txBody>
      </p:sp>
      <p:sp>
        <p:nvSpPr>
          <p:cNvPr id="726039" name="Text Box 23"/>
          <p:cNvSpPr txBox="1">
            <a:spLocks noChangeArrowheads="1"/>
          </p:cNvSpPr>
          <p:nvPr/>
        </p:nvSpPr>
        <p:spPr bwMode="auto">
          <a:xfrm>
            <a:off x="228600" y="5486400"/>
            <a:ext cx="47244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momentum change of the system in the collision is 0, and the momentum is conserved</a:t>
            </a:r>
            <a:endParaRPr lang="en-US" sz="2000" b="1" dirty="0">
              <a:solidFill>
                <a:srgbClr val="FF0000"/>
              </a:solidFill>
              <a:latin typeface="Monotype Corsiva" charset="0"/>
            </a:endParaRPr>
          </a:p>
        </p:txBody>
      </p:sp>
      <p:graphicFrame>
        <p:nvGraphicFramePr>
          <p:cNvPr id="726040" name="Object 4"/>
          <p:cNvGraphicFramePr>
            <a:graphicFrameLocks noChangeAspect="1"/>
          </p:cNvGraphicFramePr>
          <p:nvPr>
            <p:extLst>
              <p:ext uri="{D42A27DB-BD31-4B8C-83A1-F6EECF244321}">
                <p14:modId xmlns:p14="http://schemas.microsoft.com/office/powerpoint/2010/main" val="449496596"/>
              </p:ext>
            </p:extLst>
          </p:nvPr>
        </p:nvGraphicFramePr>
        <p:xfrm>
          <a:off x="3962400" y="4792663"/>
          <a:ext cx="473075" cy="512762"/>
        </p:xfrm>
        <a:graphic>
          <a:graphicData uri="http://schemas.openxmlformats.org/presentationml/2006/ole">
            <mc:AlternateContent xmlns:mc="http://schemas.openxmlformats.org/markup-compatibility/2006">
              <mc:Choice xmlns:v="urn:schemas-microsoft-com:vml" Requires="v">
                <p:oleObj spid="_x0000_s224719" name="Equation" r:id="rId7" imgW="304800" imgH="279400" progId="Equation.3">
                  <p:embed/>
                </p:oleObj>
              </mc:Choice>
              <mc:Fallback>
                <p:oleObj name="Equation" r:id="rId7" imgW="304800" imgH="279400" progId="Equation.3">
                  <p:embed/>
                  <p:pic>
                    <p:nvPicPr>
                      <p:cNvPr id="0" name=""/>
                      <p:cNvPicPr>
                        <a:picLocks noChangeAspect="1" noChangeArrowheads="1"/>
                      </p:cNvPicPr>
                      <p:nvPr/>
                    </p:nvPicPr>
                    <p:blipFill>
                      <a:blip r:embed="rId8"/>
                      <a:srcRect/>
                      <a:stretch>
                        <a:fillRect/>
                      </a:stretch>
                    </p:blipFill>
                    <p:spPr bwMode="auto">
                      <a:xfrm>
                        <a:off x="3962400" y="4792663"/>
                        <a:ext cx="473075" cy="512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1" name="Object 5"/>
          <p:cNvGraphicFramePr>
            <a:graphicFrameLocks noChangeAspect="1"/>
          </p:cNvGraphicFramePr>
          <p:nvPr>
            <p:extLst>
              <p:ext uri="{D42A27DB-BD31-4B8C-83A1-F6EECF244321}">
                <p14:modId xmlns:p14="http://schemas.microsoft.com/office/powerpoint/2010/main" val="752255655"/>
              </p:ext>
            </p:extLst>
          </p:nvPr>
        </p:nvGraphicFramePr>
        <p:xfrm>
          <a:off x="5241925" y="5330825"/>
          <a:ext cx="617538" cy="523875"/>
        </p:xfrm>
        <a:graphic>
          <a:graphicData uri="http://schemas.openxmlformats.org/presentationml/2006/ole">
            <mc:AlternateContent xmlns:mc="http://schemas.openxmlformats.org/markup-compatibility/2006">
              <mc:Choice xmlns:v="urn:schemas-microsoft-com:vml" Requires="v">
                <p:oleObj spid="_x0000_s224720" name="Equation" r:id="rId9" imgW="254000" imgH="266700" progId="Equation.3">
                  <p:embed/>
                </p:oleObj>
              </mc:Choice>
              <mc:Fallback>
                <p:oleObj name="Equation" r:id="rId9" imgW="254000" imgH="266700" progId="Equation.3">
                  <p:embed/>
                  <p:pic>
                    <p:nvPicPr>
                      <p:cNvPr id="0" name=""/>
                      <p:cNvPicPr>
                        <a:picLocks noChangeAspect="1" noChangeArrowheads="1"/>
                      </p:cNvPicPr>
                      <p:nvPr/>
                    </p:nvPicPr>
                    <p:blipFill>
                      <a:blip r:embed="rId10"/>
                      <a:srcRect/>
                      <a:stretch>
                        <a:fillRect/>
                      </a:stretch>
                    </p:blipFill>
                    <p:spPr bwMode="auto">
                      <a:xfrm>
                        <a:off x="5241925" y="5330825"/>
                        <a:ext cx="617538"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2" name="Object 6"/>
          <p:cNvGraphicFramePr>
            <a:graphicFrameLocks noChangeAspect="1"/>
          </p:cNvGraphicFramePr>
          <p:nvPr>
            <p:extLst>
              <p:ext uri="{D42A27DB-BD31-4B8C-83A1-F6EECF244321}">
                <p14:modId xmlns:p14="http://schemas.microsoft.com/office/powerpoint/2010/main" val="3869923682"/>
              </p:ext>
            </p:extLst>
          </p:nvPr>
        </p:nvGraphicFramePr>
        <p:xfrm>
          <a:off x="4519613" y="4867275"/>
          <a:ext cx="749300" cy="466725"/>
        </p:xfrm>
        <a:graphic>
          <a:graphicData uri="http://schemas.openxmlformats.org/presentationml/2006/ole">
            <mc:AlternateContent xmlns:mc="http://schemas.openxmlformats.org/markup-compatibility/2006">
              <mc:Choice xmlns:v="urn:schemas-microsoft-com:vml" Requires="v">
                <p:oleObj spid="_x0000_s224721" name="Equation" r:id="rId11" imgW="482600" imgH="254000" progId="Equation.3">
                  <p:embed/>
                </p:oleObj>
              </mc:Choice>
              <mc:Fallback>
                <p:oleObj name="Equation" r:id="rId11" imgW="482600" imgH="254000" progId="Equation.3">
                  <p:embed/>
                  <p:pic>
                    <p:nvPicPr>
                      <p:cNvPr id="0" name=""/>
                      <p:cNvPicPr>
                        <a:picLocks noChangeAspect="1" noChangeArrowheads="1"/>
                      </p:cNvPicPr>
                      <p:nvPr/>
                    </p:nvPicPr>
                    <p:blipFill>
                      <a:blip r:embed="rId12"/>
                      <a:srcRect/>
                      <a:stretch>
                        <a:fillRect/>
                      </a:stretch>
                    </p:blipFill>
                    <p:spPr bwMode="auto">
                      <a:xfrm>
                        <a:off x="4519613" y="4867275"/>
                        <a:ext cx="7493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3" name="Object 7"/>
          <p:cNvGraphicFramePr>
            <a:graphicFrameLocks noChangeAspect="1"/>
          </p:cNvGraphicFramePr>
          <p:nvPr>
            <p:extLst>
              <p:ext uri="{D42A27DB-BD31-4B8C-83A1-F6EECF244321}">
                <p14:modId xmlns:p14="http://schemas.microsoft.com/office/powerpoint/2010/main" val="1284607887"/>
              </p:ext>
            </p:extLst>
          </p:nvPr>
        </p:nvGraphicFramePr>
        <p:xfrm>
          <a:off x="5314950" y="4867275"/>
          <a:ext cx="908050" cy="466725"/>
        </p:xfrm>
        <a:graphic>
          <a:graphicData uri="http://schemas.openxmlformats.org/presentationml/2006/ole">
            <mc:AlternateContent xmlns:mc="http://schemas.openxmlformats.org/markup-compatibility/2006">
              <mc:Choice xmlns:v="urn:schemas-microsoft-com:vml" Requires="v">
                <p:oleObj spid="_x0000_s224722" name="Equation" r:id="rId13" imgW="584200" imgH="254000" progId="Equation.3">
                  <p:embed/>
                </p:oleObj>
              </mc:Choice>
              <mc:Fallback>
                <p:oleObj name="Equation" r:id="rId13" imgW="584200" imgH="254000" progId="Equation.3">
                  <p:embed/>
                  <p:pic>
                    <p:nvPicPr>
                      <p:cNvPr id="0" name=""/>
                      <p:cNvPicPr>
                        <a:picLocks noChangeAspect="1" noChangeArrowheads="1"/>
                      </p:cNvPicPr>
                      <p:nvPr/>
                    </p:nvPicPr>
                    <p:blipFill>
                      <a:blip r:embed="rId14"/>
                      <a:srcRect/>
                      <a:stretch>
                        <a:fillRect/>
                      </a:stretch>
                    </p:blipFill>
                    <p:spPr bwMode="auto">
                      <a:xfrm>
                        <a:off x="5314950" y="4867275"/>
                        <a:ext cx="90805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4" name="Object 8"/>
          <p:cNvGraphicFramePr>
            <a:graphicFrameLocks noChangeAspect="1"/>
          </p:cNvGraphicFramePr>
          <p:nvPr>
            <p:extLst>
              <p:ext uri="{D42A27DB-BD31-4B8C-83A1-F6EECF244321}">
                <p14:modId xmlns:p14="http://schemas.microsoft.com/office/powerpoint/2010/main" val="1636761516"/>
              </p:ext>
            </p:extLst>
          </p:nvPr>
        </p:nvGraphicFramePr>
        <p:xfrm>
          <a:off x="6238875" y="4789488"/>
          <a:ext cx="768350" cy="511175"/>
        </p:xfrm>
        <a:graphic>
          <a:graphicData uri="http://schemas.openxmlformats.org/presentationml/2006/ole">
            <mc:AlternateContent xmlns:mc="http://schemas.openxmlformats.org/markup-compatibility/2006">
              <mc:Choice xmlns:v="urn:schemas-microsoft-com:vml" Requires="v">
                <p:oleObj spid="_x0000_s224723" name="Equation" r:id="rId15" imgW="495300" imgH="279400" progId="Equation.3">
                  <p:embed/>
                </p:oleObj>
              </mc:Choice>
              <mc:Fallback>
                <p:oleObj name="Equation" r:id="rId15" imgW="495300" imgH="279400" progId="Equation.3">
                  <p:embed/>
                  <p:pic>
                    <p:nvPicPr>
                      <p:cNvPr id="0" name=""/>
                      <p:cNvPicPr>
                        <a:picLocks noChangeAspect="1" noChangeArrowheads="1"/>
                      </p:cNvPicPr>
                      <p:nvPr/>
                    </p:nvPicPr>
                    <p:blipFill>
                      <a:blip r:embed="rId16"/>
                      <a:srcRect/>
                      <a:stretch>
                        <a:fillRect/>
                      </a:stretch>
                    </p:blipFill>
                    <p:spPr bwMode="auto">
                      <a:xfrm>
                        <a:off x="6238875" y="4789488"/>
                        <a:ext cx="76835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5" name="Object 9"/>
          <p:cNvGraphicFramePr>
            <a:graphicFrameLocks noChangeAspect="1"/>
          </p:cNvGraphicFramePr>
          <p:nvPr>
            <p:extLst>
              <p:ext uri="{D42A27DB-BD31-4B8C-83A1-F6EECF244321}">
                <p14:modId xmlns:p14="http://schemas.microsoft.com/office/powerpoint/2010/main" val="2275947026"/>
              </p:ext>
            </p:extLst>
          </p:nvPr>
        </p:nvGraphicFramePr>
        <p:xfrm>
          <a:off x="5824538" y="5311775"/>
          <a:ext cx="1654175" cy="552450"/>
        </p:xfrm>
        <a:graphic>
          <a:graphicData uri="http://schemas.openxmlformats.org/presentationml/2006/ole">
            <mc:AlternateContent xmlns:mc="http://schemas.openxmlformats.org/markup-compatibility/2006">
              <mc:Choice xmlns:v="urn:schemas-microsoft-com:vml" Requires="v">
                <p:oleObj spid="_x0000_s224724" name="Equation" r:id="rId17" imgW="812800" imgH="279400" progId="Equation.3">
                  <p:embed/>
                </p:oleObj>
              </mc:Choice>
              <mc:Fallback>
                <p:oleObj name="Equation" r:id="rId17" imgW="812800" imgH="279400" progId="Equation.3">
                  <p:embed/>
                  <p:pic>
                    <p:nvPicPr>
                      <p:cNvPr id="0" name=""/>
                      <p:cNvPicPr>
                        <a:picLocks noChangeAspect="1" noChangeArrowheads="1"/>
                      </p:cNvPicPr>
                      <p:nvPr/>
                    </p:nvPicPr>
                    <p:blipFill>
                      <a:blip r:embed="rId18"/>
                      <a:srcRect/>
                      <a:stretch>
                        <a:fillRect/>
                      </a:stretch>
                    </p:blipFill>
                    <p:spPr bwMode="auto">
                      <a:xfrm>
                        <a:off x="5824538" y="5311775"/>
                        <a:ext cx="1654175" cy="552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6" name="Object 10"/>
          <p:cNvGraphicFramePr>
            <a:graphicFrameLocks noChangeAspect="1"/>
          </p:cNvGraphicFramePr>
          <p:nvPr/>
        </p:nvGraphicFramePr>
        <p:xfrm>
          <a:off x="5268913" y="5784850"/>
          <a:ext cx="730250" cy="568325"/>
        </p:xfrm>
        <a:graphic>
          <a:graphicData uri="http://schemas.openxmlformats.org/presentationml/2006/ole">
            <mc:AlternateContent xmlns:mc="http://schemas.openxmlformats.org/markup-compatibility/2006">
              <mc:Choice xmlns:v="urn:schemas-microsoft-com:vml" Requires="v">
                <p:oleObj spid="_x0000_s224725" name="Equation" r:id="rId19" imgW="381000" imgH="304800" progId="Equation.DSMT4">
                  <p:embed/>
                </p:oleObj>
              </mc:Choice>
              <mc:Fallback>
                <p:oleObj name="Equation" r:id="rId19" imgW="381000" imgH="304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68913" y="5784850"/>
                        <a:ext cx="730250" cy="568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7" name="Object 11"/>
          <p:cNvGraphicFramePr>
            <a:graphicFrameLocks noChangeAspect="1"/>
          </p:cNvGraphicFramePr>
          <p:nvPr>
            <p:extLst>
              <p:ext uri="{D42A27DB-BD31-4B8C-83A1-F6EECF244321}">
                <p14:modId xmlns:p14="http://schemas.microsoft.com/office/powerpoint/2010/main" val="901188884"/>
              </p:ext>
            </p:extLst>
          </p:nvPr>
        </p:nvGraphicFramePr>
        <p:xfrm>
          <a:off x="6088063" y="5810250"/>
          <a:ext cx="1085850" cy="520700"/>
        </p:xfrm>
        <a:graphic>
          <a:graphicData uri="http://schemas.openxmlformats.org/presentationml/2006/ole">
            <mc:AlternateContent xmlns:mc="http://schemas.openxmlformats.org/markup-compatibility/2006">
              <mc:Choice xmlns:v="urn:schemas-microsoft-com:vml" Requires="v">
                <p:oleObj spid="_x0000_s224726" name="Equation" r:id="rId21" imgW="596900" imgH="279400" progId="Equation.3">
                  <p:embed/>
                </p:oleObj>
              </mc:Choice>
              <mc:Fallback>
                <p:oleObj name="Equation" r:id="rId21" imgW="596900" imgH="279400" progId="Equation.3">
                  <p:embed/>
                  <p:pic>
                    <p:nvPicPr>
                      <p:cNvPr id="0" name=""/>
                      <p:cNvPicPr>
                        <a:picLocks noChangeAspect="1" noChangeArrowheads="1"/>
                      </p:cNvPicPr>
                      <p:nvPr/>
                    </p:nvPicPr>
                    <p:blipFill>
                      <a:blip r:embed="rId22"/>
                      <a:srcRect/>
                      <a:stretch>
                        <a:fillRect/>
                      </a:stretch>
                    </p:blipFill>
                    <p:spPr bwMode="auto">
                      <a:xfrm>
                        <a:off x="6088063" y="5810250"/>
                        <a:ext cx="108585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8" name="Object 12"/>
          <p:cNvGraphicFramePr>
            <a:graphicFrameLocks noChangeAspect="1"/>
          </p:cNvGraphicFramePr>
          <p:nvPr/>
        </p:nvGraphicFramePr>
        <p:xfrm>
          <a:off x="7391400" y="5870575"/>
          <a:ext cx="1579563" cy="377825"/>
        </p:xfrm>
        <a:graphic>
          <a:graphicData uri="http://schemas.openxmlformats.org/presentationml/2006/ole">
            <mc:AlternateContent xmlns:mc="http://schemas.openxmlformats.org/markup-compatibility/2006">
              <mc:Choice xmlns:v="urn:schemas-microsoft-com:vml" Requires="v">
                <p:oleObj spid="_x0000_s224727" name="Equation" r:id="rId23" imgW="672840" imgH="164880" progId="Equation.3">
                  <p:embed/>
                </p:oleObj>
              </mc:Choice>
              <mc:Fallback>
                <p:oleObj name="Equation" r:id="rId23" imgW="672840" imgH="1648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91400" y="5870575"/>
                        <a:ext cx="1579563"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9" name="Object 13"/>
          <p:cNvGraphicFramePr>
            <a:graphicFrameLocks noChangeAspect="1"/>
          </p:cNvGraphicFramePr>
          <p:nvPr/>
        </p:nvGraphicFramePr>
        <p:xfrm>
          <a:off x="7508875" y="5438775"/>
          <a:ext cx="492125" cy="352425"/>
        </p:xfrm>
        <a:graphic>
          <a:graphicData uri="http://schemas.openxmlformats.org/presentationml/2006/ole">
            <mc:AlternateContent xmlns:mc="http://schemas.openxmlformats.org/markup-compatibility/2006">
              <mc:Choice xmlns:v="urn:schemas-microsoft-com:vml" Requires="v">
                <p:oleObj spid="_x0000_s224728" name="Equation" r:id="rId25" imgW="241200" imgH="177480" progId="Equation.DSMT4">
                  <p:embed/>
                </p:oleObj>
              </mc:Choice>
              <mc:Fallback>
                <p:oleObj name="Equation" r:id="rId25" imgW="24120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08875" y="5438775"/>
                        <a:ext cx="492125" cy="352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08853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26021"/>
                                        </p:tgtEl>
                                        <p:attrNameLst>
                                          <p:attrName>style.visibility</p:attrName>
                                        </p:attrNameLst>
                                      </p:cBhvr>
                                      <p:to>
                                        <p:strVal val="visible"/>
                                      </p:to>
                                    </p:set>
                                    <p:anim calcmode="discrete" valueType="clr">
                                      <p:cBhvr override="childStyle">
                                        <p:cTn id="7" dur="80"/>
                                        <p:tgtEl>
                                          <p:spTgt spid="7260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6021"/>
                                        </p:tgtEl>
                                        <p:attrNameLst>
                                          <p:attrName>fillcolor</p:attrName>
                                        </p:attrNameLst>
                                      </p:cBhvr>
                                      <p:tavLst>
                                        <p:tav tm="0">
                                          <p:val>
                                            <p:clrVal>
                                              <a:schemeClr val="accent2"/>
                                            </p:clrVal>
                                          </p:val>
                                        </p:tav>
                                        <p:tav tm="50000">
                                          <p:val>
                                            <p:clrVal>
                                              <a:schemeClr val="hlink"/>
                                            </p:clrVal>
                                          </p:val>
                                        </p:tav>
                                      </p:tavLst>
                                    </p:anim>
                                    <p:set>
                                      <p:cBhvr>
                                        <p:cTn id="9" dur="80"/>
                                        <p:tgtEl>
                                          <p:spTgt spid="7260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26019"/>
                                        </p:tgtEl>
                                        <p:attrNameLst>
                                          <p:attrName>style.visibility</p:attrName>
                                        </p:attrNameLst>
                                      </p:cBhvr>
                                      <p:to>
                                        <p:strVal val="visible"/>
                                      </p:to>
                                    </p:set>
                                    <p:animEffect transition="in" filter="wipe(left)">
                                      <p:cBhvr>
                                        <p:cTn id="14" dur="500"/>
                                        <p:tgtEl>
                                          <p:spTgt spid="7260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26020">
                                            <p:txEl>
                                              <p:pRg st="0" end="0"/>
                                            </p:txEl>
                                          </p:spTgt>
                                        </p:tgtEl>
                                        <p:attrNameLst>
                                          <p:attrName>style.visibility</p:attrName>
                                        </p:attrNameLst>
                                      </p:cBhvr>
                                      <p:to>
                                        <p:strVal val="visible"/>
                                      </p:to>
                                    </p:set>
                                    <p:animEffect transition="in" filter="wipe(left)">
                                      <p:cBhvr>
                                        <p:cTn id="19" dur="500"/>
                                        <p:tgtEl>
                                          <p:spTgt spid="72602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iterate type="wd">
                                    <p:tmPct val="10000"/>
                                  </p:iterate>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iterate type="wd">
                                    <p:tmPct val="10000"/>
                                  </p:iterate>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wd">
                                    <p:tmPct val="50000"/>
                                  </p:iterate>
                                  <p:childTnLst>
                                    <p:set>
                                      <p:cBhvr>
                                        <p:cTn id="45" dur="1" fill="hold">
                                          <p:stCondLst>
                                            <p:cond delay="0"/>
                                          </p:stCondLst>
                                        </p:cTn>
                                        <p:tgtEl>
                                          <p:spTgt spid="726035"/>
                                        </p:tgtEl>
                                        <p:attrNameLst>
                                          <p:attrName>style.visibility</p:attrName>
                                        </p:attrNameLst>
                                      </p:cBhvr>
                                      <p:to>
                                        <p:strVal val="visible"/>
                                      </p:to>
                                    </p:set>
                                    <p:anim calcmode="discrete" valueType="clr">
                                      <p:cBhvr override="childStyle">
                                        <p:cTn id="46" dur="80"/>
                                        <p:tgtEl>
                                          <p:spTgt spid="72603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26035"/>
                                        </p:tgtEl>
                                        <p:attrNameLst>
                                          <p:attrName>fillcolor</p:attrName>
                                        </p:attrNameLst>
                                      </p:cBhvr>
                                      <p:tavLst>
                                        <p:tav tm="0">
                                          <p:val>
                                            <p:clrVal>
                                              <a:schemeClr val="accent2"/>
                                            </p:clrVal>
                                          </p:val>
                                        </p:tav>
                                        <p:tav tm="50000">
                                          <p:val>
                                            <p:clrVal>
                                              <a:schemeClr val="hlink"/>
                                            </p:clrVal>
                                          </p:val>
                                        </p:tav>
                                      </p:tavLst>
                                    </p:anim>
                                    <p:set>
                                      <p:cBhvr>
                                        <p:cTn id="48" dur="80"/>
                                        <p:tgtEl>
                                          <p:spTgt spid="726035"/>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26022"/>
                                        </p:tgtEl>
                                        <p:attrNameLst>
                                          <p:attrName>style.visibility</p:attrName>
                                        </p:attrNameLst>
                                      </p:cBhvr>
                                      <p:to>
                                        <p:strVal val="visible"/>
                                      </p:to>
                                    </p:set>
                                    <p:animEffect transition="in" filter="wipe(left)">
                                      <p:cBhvr>
                                        <p:cTn id="53" dur="500"/>
                                        <p:tgtEl>
                                          <p:spTgt spid="72602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726036"/>
                                        </p:tgtEl>
                                        <p:attrNameLst>
                                          <p:attrName>style.visibility</p:attrName>
                                        </p:attrNameLst>
                                      </p:cBhvr>
                                      <p:to>
                                        <p:strVal val="visible"/>
                                      </p:to>
                                    </p:set>
                                    <p:animEffect transition="in" filter="wipe(left)">
                                      <p:cBhvr>
                                        <p:cTn id="58" dur="500"/>
                                        <p:tgtEl>
                                          <p:spTgt spid="72603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26037"/>
                                        </p:tgtEl>
                                        <p:attrNameLst>
                                          <p:attrName>style.visibility</p:attrName>
                                        </p:attrNameLst>
                                      </p:cBhvr>
                                      <p:to>
                                        <p:strVal val="visible"/>
                                      </p:to>
                                    </p:set>
                                    <p:animEffect transition="in" filter="wipe(left)">
                                      <p:cBhvr>
                                        <p:cTn id="63" dur="500"/>
                                        <p:tgtEl>
                                          <p:spTgt spid="72603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26038"/>
                                        </p:tgtEl>
                                        <p:attrNameLst>
                                          <p:attrName>style.visibility</p:attrName>
                                        </p:attrNameLst>
                                      </p:cBhvr>
                                      <p:to>
                                        <p:strVal val="visible"/>
                                      </p:to>
                                    </p:set>
                                    <p:animEffect transition="in" filter="wipe(left)">
                                      <p:cBhvr>
                                        <p:cTn id="68" dur="500"/>
                                        <p:tgtEl>
                                          <p:spTgt spid="72603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26040"/>
                                        </p:tgtEl>
                                        <p:attrNameLst>
                                          <p:attrName>style.visibility</p:attrName>
                                        </p:attrNameLst>
                                      </p:cBhvr>
                                      <p:to>
                                        <p:strVal val="visible"/>
                                      </p:to>
                                    </p:set>
                                    <p:animEffect transition="in" filter="wipe(left)">
                                      <p:cBhvr>
                                        <p:cTn id="73" dur="500"/>
                                        <p:tgtEl>
                                          <p:spTgt spid="7260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726042"/>
                                        </p:tgtEl>
                                        <p:attrNameLst>
                                          <p:attrName>style.visibility</p:attrName>
                                        </p:attrNameLst>
                                      </p:cBhvr>
                                      <p:to>
                                        <p:strVal val="visible"/>
                                      </p:to>
                                    </p:set>
                                    <p:animEffect transition="in" filter="wipe(left)">
                                      <p:cBhvr>
                                        <p:cTn id="78" dur="500"/>
                                        <p:tgtEl>
                                          <p:spTgt spid="72604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726043"/>
                                        </p:tgtEl>
                                        <p:attrNameLst>
                                          <p:attrName>style.visibility</p:attrName>
                                        </p:attrNameLst>
                                      </p:cBhvr>
                                      <p:to>
                                        <p:strVal val="visible"/>
                                      </p:to>
                                    </p:set>
                                    <p:animEffect transition="in" filter="wipe(left)">
                                      <p:cBhvr>
                                        <p:cTn id="83" dur="500"/>
                                        <p:tgtEl>
                                          <p:spTgt spid="72604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26044"/>
                                        </p:tgtEl>
                                        <p:attrNameLst>
                                          <p:attrName>style.visibility</p:attrName>
                                        </p:attrNameLst>
                                      </p:cBhvr>
                                      <p:to>
                                        <p:strVal val="visible"/>
                                      </p:to>
                                    </p:set>
                                    <p:animEffect transition="in" filter="wipe(left)">
                                      <p:cBhvr>
                                        <p:cTn id="88" dur="500"/>
                                        <p:tgtEl>
                                          <p:spTgt spid="72604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726039"/>
                                        </p:tgtEl>
                                        <p:attrNameLst>
                                          <p:attrName>style.visibility</p:attrName>
                                        </p:attrNameLst>
                                      </p:cBhvr>
                                      <p:to>
                                        <p:strVal val="visible"/>
                                      </p:to>
                                    </p:set>
                                    <p:animEffect transition="in" filter="wipe(left)">
                                      <p:cBhvr>
                                        <p:cTn id="93" dur="500"/>
                                        <p:tgtEl>
                                          <p:spTgt spid="726039"/>
                                        </p:tgtEl>
                                      </p:cBhvr>
                                    </p:animEffect>
                                  </p:childTnLst>
                                </p:cTn>
                              </p:par>
                            </p:childTnLst>
                          </p:cTn>
                        </p:par>
                        <p:par>
                          <p:cTn id="94" fill="hold" nodeType="afterGroup">
                            <p:stCondLst>
                              <p:cond delay="1350"/>
                            </p:stCondLst>
                            <p:childTnLst>
                              <p:par>
                                <p:cTn id="95" presetID="22" presetClass="entr" presetSubtype="8" fill="hold" nodeType="afterEffect">
                                  <p:stCondLst>
                                    <p:cond delay="0"/>
                                  </p:stCondLst>
                                  <p:iterate type="wd">
                                    <p:tmPct val="10000"/>
                                  </p:iterate>
                                  <p:childTnLst>
                                    <p:set>
                                      <p:cBhvr>
                                        <p:cTn id="96" dur="1" fill="hold">
                                          <p:stCondLst>
                                            <p:cond delay="0"/>
                                          </p:stCondLst>
                                        </p:cTn>
                                        <p:tgtEl>
                                          <p:spTgt spid="726041"/>
                                        </p:tgtEl>
                                        <p:attrNameLst>
                                          <p:attrName>style.visibility</p:attrName>
                                        </p:attrNameLst>
                                      </p:cBhvr>
                                      <p:to>
                                        <p:strVal val="visible"/>
                                      </p:to>
                                    </p:set>
                                    <p:animEffect transition="in" filter="wipe(left)">
                                      <p:cBhvr>
                                        <p:cTn id="97" dur="500"/>
                                        <p:tgtEl>
                                          <p:spTgt spid="726041"/>
                                        </p:tgtEl>
                                      </p:cBhvr>
                                    </p:animEffect>
                                  </p:childTnLst>
                                </p:cTn>
                              </p:par>
                            </p:childTnLst>
                          </p:cTn>
                        </p:par>
                        <p:par>
                          <p:cTn id="98" fill="hold" nodeType="afterGroup">
                            <p:stCondLst>
                              <p:cond delay="1850"/>
                            </p:stCondLst>
                            <p:childTnLst>
                              <p:par>
                                <p:cTn id="99" presetID="22" presetClass="entr" presetSubtype="8" fill="hold" nodeType="afterEffect">
                                  <p:stCondLst>
                                    <p:cond delay="0"/>
                                  </p:stCondLst>
                                  <p:iterate type="wd">
                                    <p:tmPct val="10000"/>
                                  </p:iterate>
                                  <p:childTnLst>
                                    <p:set>
                                      <p:cBhvr>
                                        <p:cTn id="100" dur="1" fill="hold">
                                          <p:stCondLst>
                                            <p:cond delay="0"/>
                                          </p:stCondLst>
                                        </p:cTn>
                                        <p:tgtEl>
                                          <p:spTgt spid="726045"/>
                                        </p:tgtEl>
                                        <p:attrNameLst>
                                          <p:attrName>style.visibility</p:attrName>
                                        </p:attrNameLst>
                                      </p:cBhvr>
                                      <p:to>
                                        <p:strVal val="visible"/>
                                      </p:to>
                                    </p:set>
                                    <p:animEffect transition="in" filter="wipe(left)">
                                      <p:cBhvr>
                                        <p:cTn id="101" dur="500"/>
                                        <p:tgtEl>
                                          <p:spTgt spid="72604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726049"/>
                                        </p:tgtEl>
                                        <p:attrNameLst>
                                          <p:attrName>style.visibility</p:attrName>
                                        </p:attrNameLst>
                                      </p:cBhvr>
                                      <p:to>
                                        <p:strVal val="visible"/>
                                      </p:to>
                                    </p:set>
                                    <p:animEffect transition="in" filter="wipe(left)">
                                      <p:cBhvr>
                                        <p:cTn id="106" dur="500"/>
                                        <p:tgtEl>
                                          <p:spTgt spid="72604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726046"/>
                                        </p:tgtEl>
                                        <p:attrNameLst>
                                          <p:attrName>style.visibility</p:attrName>
                                        </p:attrNameLst>
                                      </p:cBhvr>
                                      <p:to>
                                        <p:strVal val="visible"/>
                                      </p:to>
                                    </p:set>
                                    <p:animEffect transition="in" filter="wipe(left)">
                                      <p:cBhvr>
                                        <p:cTn id="111" dur="500"/>
                                        <p:tgtEl>
                                          <p:spTgt spid="72604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726047"/>
                                        </p:tgtEl>
                                        <p:attrNameLst>
                                          <p:attrName>style.visibility</p:attrName>
                                        </p:attrNameLst>
                                      </p:cBhvr>
                                      <p:to>
                                        <p:strVal val="visible"/>
                                      </p:to>
                                    </p:set>
                                    <p:animEffect transition="in" filter="wipe(left)">
                                      <p:cBhvr>
                                        <p:cTn id="116" dur="500"/>
                                        <p:tgtEl>
                                          <p:spTgt spid="72604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726048"/>
                                        </p:tgtEl>
                                        <p:attrNameLst>
                                          <p:attrName>style.visibility</p:attrName>
                                        </p:attrNameLst>
                                      </p:cBhvr>
                                      <p:to>
                                        <p:strVal val="visible"/>
                                      </p:to>
                                    </p:set>
                                    <p:animEffect transition="in" filter="wipe(left)">
                                      <p:cBhvr>
                                        <p:cTn id="121" dur="500"/>
                                        <p:tgtEl>
                                          <p:spTgt spid="726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9" grpId="0" animBg="1" autoUpdateAnimBg="0"/>
      <p:bldP spid="726020" grpId="0" build="p" autoUpdateAnimBg="0"/>
      <p:bldP spid="726021" grpId="0" animBg="1" autoUpdateAnimBg="0"/>
      <p:bldP spid="726035" grpId="0" animBg="1" autoUpdateAnimBg="0"/>
      <p:bldP spid="726036" grpId="0" animBg="1" autoUpdateAnimBg="0"/>
      <p:bldP spid="726038" grpId="0" animBg="1" autoUpdateAnimBg="0"/>
      <p:bldP spid="72603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752D9DC-E326-CF4C-9A80-DEED4096904F}"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685800" y="0"/>
            <a:ext cx="7848600" cy="838200"/>
          </a:xfrm>
        </p:spPr>
        <p:txBody>
          <a:bodyPr/>
          <a:lstStyle/>
          <a:p>
            <a:r>
              <a:rPr lang="en-US" sz="4000">
                <a:latin typeface="Arial Narrow" charset="0"/>
                <a:ea typeface="ＭＳ Ｐゴシック" charset="0"/>
                <a:cs typeface="ＭＳ Ｐゴシック" charset="0"/>
              </a:rPr>
              <a:t>Elastic and Inelastic Collisions </a:t>
            </a:r>
          </a:p>
        </p:txBody>
      </p:sp>
      <p:sp>
        <p:nvSpPr>
          <p:cNvPr id="727043" name="Text Box 3"/>
          <p:cNvSpPr txBox="1">
            <a:spLocks noChangeArrowheads="1"/>
          </p:cNvSpPr>
          <p:nvPr/>
        </p:nvSpPr>
        <p:spPr bwMode="auto">
          <a:xfrm>
            <a:off x="457200" y="12954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Monotype Corsiva" charset="0"/>
              </a:rPr>
              <a:t>Collisions are classified as </a:t>
            </a:r>
            <a:r>
              <a:rPr lang="en-US" sz="2200" dirty="0">
                <a:solidFill>
                  <a:srgbClr val="FF0000"/>
                </a:solidFill>
                <a:latin typeface="Monotype Corsiva" charset="0"/>
              </a:rPr>
              <a:t>elastic or inelastic</a:t>
            </a:r>
            <a:r>
              <a:rPr lang="en-US" sz="2200" dirty="0">
                <a:solidFill>
                  <a:schemeClr val="accent2"/>
                </a:solidFill>
                <a:latin typeface="Monotype Corsiva" charset="0"/>
              </a:rPr>
              <a:t> based on whether the </a:t>
            </a:r>
            <a:r>
              <a:rPr lang="en-US" sz="2200" b="1" u="sng" dirty="0">
                <a:solidFill>
                  <a:srgbClr val="A50021"/>
                </a:solidFill>
                <a:latin typeface="Monotype Corsiva" charset="0"/>
              </a:rPr>
              <a:t>kinetic energy is conserved, meaning whether </a:t>
            </a:r>
            <a:r>
              <a:rPr lang="en-US" sz="2200" b="1" u="sng" dirty="0" smtClean="0">
                <a:solidFill>
                  <a:srgbClr val="A50021"/>
                </a:solidFill>
                <a:latin typeface="Monotype Corsiva" charset="0"/>
              </a:rPr>
              <a:t>the KE </a:t>
            </a:r>
            <a:r>
              <a:rPr lang="en-US" sz="2200" b="1" u="sng" dirty="0">
                <a:solidFill>
                  <a:srgbClr val="A50021"/>
                </a:solidFill>
                <a:latin typeface="Monotype Corsiva" charset="0"/>
              </a:rPr>
              <a:t>is the same</a:t>
            </a:r>
            <a:r>
              <a:rPr lang="en-US" sz="2200" dirty="0">
                <a:solidFill>
                  <a:schemeClr val="accent2"/>
                </a:solidFill>
                <a:latin typeface="Monotype Corsiva" charset="0"/>
              </a:rPr>
              <a:t> before and after the collision.</a:t>
            </a:r>
          </a:p>
        </p:txBody>
      </p:sp>
      <p:sp>
        <p:nvSpPr>
          <p:cNvPr id="727044" name="Text Box 4"/>
          <p:cNvSpPr txBox="1">
            <a:spLocks noChangeArrowheads="1"/>
          </p:cNvSpPr>
          <p:nvPr/>
        </p:nvSpPr>
        <p:spPr bwMode="auto">
          <a:xfrm>
            <a:off x="2209800" y="21336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the total kinetic energy and momentum are the same before and after the collision.  </a:t>
            </a:r>
          </a:p>
        </p:txBody>
      </p:sp>
      <p:sp>
        <p:nvSpPr>
          <p:cNvPr id="727045" name="Text Box 5"/>
          <p:cNvSpPr txBox="1">
            <a:spLocks noChangeArrowheads="1"/>
          </p:cNvSpPr>
          <p:nvPr/>
        </p:nvSpPr>
        <p:spPr bwMode="auto">
          <a:xfrm>
            <a:off x="457200" y="838200"/>
            <a:ext cx="81534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Momentum is conserved in any collisions as long as external forces are negligible.</a:t>
            </a:r>
          </a:p>
        </p:txBody>
      </p:sp>
      <p:sp>
        <p:nvSpPr>
          <p:cNvPr id="727046" name="Text Box 6"/>
          <p:cNvSpPr txBox="1">
            <a:spLocks noChangeArrowheads="1"/>
          </p:cNvSpPr>
          <p:nvPr/>
        </p:nvSpPr>
        <p:spPr bwMode="auto">
          <a:xfrm>
            <a:off x="762000" y="21336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Elastic Collision</a:t>
            </a:r>
          </a:p>
        </p:txBody>
      </p:sp>
      <p:sp>
        <p:nvSpPr>
          <p:cNvPr id="727047" name="Text Box 7"/>
          <p:cNvSpPr txBox="1">
            <a:spLocks noChangeArrowheads="1"/>
          </p:cNvSpPr>
          <p:nvPr/>
        </p:nvSpPr>
        <p:spPr bwMode="auto">
          <a:xfrm>
            <a:off x="762000" y="3810000"/>
            <a:ext cx="60198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Two types of inelastic collisions</a:t>
            </a:r>
            <a:r>
              <a:rPr lang="en-US" sz="2000" dirty="0" smtClean="0">
                <a:solidFill>
                  <a:srgbClr val="FF0000"/>
                </a:solidFill>
                <a:latin typeface="Arial Narrow" charset="0"/>
              </a:rPr>
              <a:t>: Perfectly </a:t>
            </a:r>
            <a:r>
              <a:rPr lang="en-US" sz="2000" dirty="0">
                <a:solidFill>
                  <a:srgbClr val="FF0000"/>
                </a:solidFill>
                <a:latin typeface="Arial Narrow" charset="0"/>
              </a:rPr>
              <a:t>inelastic and inelastic  </a:t>
            </a:r>
            <a:endParaRPr lang="en-US" sz="2000" b="1" dirty="0">
              <a:solidFill>
                <a:srgbClr val="FF0000"/>
              </a:solidFill>
              <a:latin typeface="Monotype Corsiva" charset="0"/>
            </a:endParaRPr>
          </a:p>
        </p:txBody>
      </p:sp>
      <p:sp>
        <p:nvSpPr>
          <p:cNvPr id="727048" name="Text Box 8"/>
          <p:cNvSpPr txBox="1">
            <a:spLocks noChangeArrowheads="1"/>
          </p:cNvSpPr>
          <p:nvPr/>
        </p:nvSpPr>
        <p:spPr bwMode="auto">
          <a:xfrm>
            <a:off x="685800" y="4267200"/>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Perfectly Inelastic: </a:t>
            </a:r>
            <a:r>
              <a:rPr lang="en-US">
                <a:solidFill>
                  <a:srgbClr val="003300"/>
                </a:solidFill>
                <a:latin typeface="Monotype Corsiva" charset="0"/>
              </a:rPr>
              <a:t>Two objects stick together after the collision, moving together at a certain velocity.</a:t>
            </a:r>
            <a:endParaRPr lang="en-US" b="1">
              <a:solidFill>
                <a:srgbClr val="003300"/>
              </a:solidFill>
              <a:latin typeface="Monotype Corsiva" charset="0"/>
            </a:endParaRPr>
          </a:p>
        </p:txBody>
      </p:sp>
      <p:sp>
        <p:nvSpPr>
          <p:cNvPr id="727049" name="Text Box 9"/>
          <p:cNvSpPr txBox="1">
            <a:spLocks noChangeArrowheads="1"/>
          </p:cNvSpPr>
          <p:nvPr/>
        </p:nvSpPr>
        <p:spPr bwMode="auto">
          <a:xfrm>
            <a:off x="685800" y="4953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Inelastic: </a:t>
            </a:r>
            <a:r>
              <a:rPr lang="en-US">
                <a:solidFill>
                  <a:srgbClr val="003300"/>
                </a:solidFill>
                <a:latin typeface="Monotype Corsiva" charset="0"/>
              </a:rPr>
              <a:t>Colliding objects do not stick together after the collision but some kinetic energy is lost.</a:t>
            </a:r>
            <a:endParaRPr lang="en-US" b="1">
              <a:solidFill>
                <a:srgbClr val="003300"/>
              </a:solidFill>
              <a:latin typeface="Monotype Corsiva" charset="0"/>
            </a:endParaRPr>
          </a:p>
        </p:txBody>
      </p:sp>
      <p:sp>
        <p:nvSpPr>
          <p:cNvPr id="727050" name="Text Box 10"/>
          <p:cNvSpPr txBox="1">
            <a:spLocks noChangeArrowheads="1"/>
          </p:cNvSpPr>
          <p:nvPr/>
        </p:nvSpPr>
        <p:spPr bwMode="auto">
          <a:xfrm>
            <a:off x="762000" y="29718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Inelastic Collision</a:t>
            </a:r>
          </a:p>
        </p:txBody>
      </p:sp>
      <p:sp>
        <p:nvSpPr>
          <p:cNvPr id="727051" name="Text Box 11"/>
          <p:cNvSpPr txBox="1">
            <a:spLocks noChangeArrowheads="1"/>
          </p:cNvSpPr>
          <p:nvPr/>
        </p:nvSpPr>
        <p:spPr bwMode="auto">
          <a:xfrm>
            <a:off x="2209800" y="29718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the total kinetic energy is not the same before and after the collision, but momentum is.</a:t>
            </a:r>
          </a:p>
        </p:txBody>
      </p:sp>
      <p:sp>
        <p:nvSpPr>
          <p:cNvPr id="727052" name="Text Box 12"/>
          <p:cNvSpPr txBox="1">
            <a:spLocks noChangeArrowheads="1"/>
          </p:cNvSpPr>
          <p:nvPr/>
        </p:nvSpPr>
        <p:spPr bwMode="auto">
          <a:xfrm>
            <a:off x="457200" y="5746750"/>
            <a:ext cx="84582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Momentum is constant in all collisions but kinetic energy is only in elastic collisions.  </a:t>
            </a:r>
            <a:endParaRPr lang="en-US" sz="2000" b="1">
              <a:solidFill>
                <a:srgbClr val="FF0000"/>
              </a:solidFill>
              <a:latin typeface="Monotype Corsiva" charset="0"/>
            </a:endParaRPr>
          </a:p>
        </p:txBody>
      </p:sp>
    </p:spTree>
    <p:extLst>
      <p:ext uri="{BB962C8B-B14F-4D97-AF65-F5344CB8AC3E}">
        <p14:creationId xmlns:p14="http://schemas.microsoft.com/office/powerpoint/2010/main" val="1149048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7045"/>
                                        </p:tgtEl>
                                        <p:attrNameLst>
                                          <p:attrName>style.visibility</p:attrName>
                                        </p:attrNameLst>
                                      </p:cBhvr>
                                      <p:to>
                                        <p:strVal val="visible"/>
                                      </p:to>
                                    </p:set>
                                    <p:animEffect transition="in" filter="wipe(left)">
                                      <p:cBhvr>
                                        <p:cTn id="7" dur="500"/>
                                        <p:tgtEl>
                                          <p:spTgt spid="727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27043">
                                            <p:txEl>
                                              <p:pRg st="0" end="0"/>
                                            </p:txEl>
                                          </p:spTgt>
                                        </p:tgtEl>
                                        <p:attrNameLst>
                                          <p:attrName>style.visibility</p:attrName>
                                        </p:attrNameLst>
                                      </p:cBhvr>
                                      <p:to>
                                        <p:strVal val="visible"/>
                                      </p:to>
                                    </p:set>
                                    <p:animEffect transition="in" filter="wipe(left)">
                                      <p:cBhvr>
                                        <p:cTn id="12" dur="500"/>
                                        <p:tgtEl>
                                          <p:spTgt spid="72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27046"/>
                                        </p:tgtEl>
                                        <p:attrNameLst>
                                          <p:attrName>style.visibility</p:attrName>
                                        </p:attrNameLst>
                                      </p:cBhvr>
                                      <p:to>
                                        <p:strVal val="visible"/>
                                      </p:to>
                                    </p:set>
                                    <p:animEffect transition="in" filter="wipe(left)">
                                      <p:cBhvr>
                                        <p:cTn id="17" dur="500"/>
                                        <p:tgtEl>
                                          <p:spTgt spid="7270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27044">
                                            <p:txEl>
                                              <p:pRg st="0" end="0"/>
                                            </p:txEl>
                                          </p:spTgt>
                                        </p:tgtEl>
                                        <p:attrNameLst>
                                          <p:attrName>style.visibility</p:attrName>
                                        </p:attrNameLst>
                                      </p:cBhvr>
                                      <p:to>
                                        <p:strVal val="visible"/>
                                      </p:to>
                                    </p:set>
                                    <p:animEffect transition="in" filter="wipe(left)">
                                      <p:cBhvr>
                                        <p:cTn id="22" dur="500"/>
                                        <p:tgtEl>
                                          <p:spTgt spid="72704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27050"/>
                                        </p:tgtEl>
                                        <p:attrNameLst>
                                          <p:attrName>style.visibility</p:attrName>
                                        </p:attrNameLst>
                                      </p:cBhvr>
                                      <p:to>
                                        <p:strVal val="visible"/>
                                      </p:to>
                                    </p:set>
                                    <p:animEffect transition="in" filter="wipe(left)">
                                      <p:cBhvr>
                                        <p:cTn id="27" dur="500"/>
                                        <p:tgtEl>
                                          <p:spTgt spid="7270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27051">
                                            <p:txEl>
                                              <p:pRg st="0" end="0"/>
                                            </p:txEl>
                                          </p:spTgt>
                                        </p:tgtEl>
                                        <p:attrNameLst>
                                          <p:attrName>style.visibility</p:attrName>
                                        </p:attrNameLst>
                                      </p:cBhvr>
                                      <p:to>
                                        <p:strVal val="visible"/>
                                      </p:to>
                                    </p:set>
                                    <p:animEffect transition="in" filter="wipe(left)">
                                      <p:cBhvr>
                                        <p:cTn id="32" dur="500"/>
                                        <p:tgtEl>
                                          <p:spTgt spid="72705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727047"/>
                                        </p:tgtEl>
                                        <p:attrNameLst>
                                          <p:attrName>style.visibility</p:attrName>
                                        </p:attrNameLst>
                                      </p:cBhvr>
                                      <p:to>
                                        <p:strVal val="visible"/>
                                      </p:to>
                                    </p:set>
                                    <p:animEffect transition="in" filter="wipe(left)">
                                      <p:cBhvr>
                                        <p:cTn id="37" dur="500"/>
                                        <p:tgtEl>
                                          <p:spTgt spid="7270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727048">
                                            <p:txEl>
                                              <p:pRg st="0" end="0"/>
                                            </p:txEl>
                                          </p:spTgt>
                                        </p:tgtEl>
                                        <p:attrNameLst>
                                          <p:attrName>style.visibility</p:attrName>
                                        </p:attrNameLst>
                                      </p:cBhvr>
                                      <p:to>
                                        <p:strVal val="visible"/>
                                      </p:to>
                                    </p:set>
                                    <p:animEffect transition="in" filter="wipe(left)">
                                      <p:cBhvr>
                                        <p:cTn id="42" dur="500"/>
                                        <p:tgtEl>
                                          <p:spTgt spid="72704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727049">
                                            <p:txEl>
                                              <p:pRg st="0" end="0"/>
                                            </p:txEl>
                                          </p:spTgt>
                                        </p:tgtEl>
                                        <p:attrNameLst>
                                          <p:attrName>style.visibility</p:attrName>
                                        </p:attrNameLst>
                                      </p:cBhvr>
                                      <p:to>
                                        <p:strVal val="visible"/>
                                      </p:to>
                                    </p:set>
                                    <p:animEffect transition="in" filter="wipe(left)">
                                      <p:cBhvr>
                                        <p:cTn id="47" dur="500"/>
                                        <p:tgtEl>
                                          <p:spTgt spid="727049">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727052"/>
                                        </p:tgtEl>
                                        <p:attrNameLst>
                                          <p:attrName>style.visibility</p:attrName>
                                        </p:attrNameLst>
                                      </p:cBhvr>
                                      <p:to>
                                        <p:strVal val="visible"/>
                                      </p:to>
                                    </p:set>
                                    <p:animEffect transition="in" filter="wipe(left)">
                                      <p:cBhvr>
                                        <p:cTn id="52" dur="500"/>
                                        <p:tgtEl>
                                          <p:spTgt spid="72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build="p" autoUpdateAnimBg="0"/>
      <p:bldP spid="727044" grpId="0" build="p" autoUpdateAnimBg="0"/>
      <p:bldP spid="727045" grpId="0" animBg="1" autoUpdateAnimBg="0"/>
      <p:bldP spid="727046" grpId="0" animBg="1" autoUpdateAnimBg="0"/>
      <p:bldP spid="727047" grpId="0" animBg="1" autoUpdateAnimBg="0"/>
      <p:bldP spid="727048" grpId="0" build="p" autoUpdateAnimBg="0"/>
      <p:bldP spid="727049" grpId="0" build="p" autoUpdateAnimBg="0"/>
      <p:bldP spid="727050" grpId="0" animBg="1" autoUpdateAnimBg="0"/>
      <p:bldP spid="727051" grpId="0" build="p" autoUpdateAnimBg="0"/>
      <p:bldP spid="72705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76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80A3F5-8372-2741-8FD0-D8DC3A769E62}"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27667" name="Rectangle 2"/>
          <p:cNvSpPr>
            <a:spLocks noGrp="1" noChangeArrowheads="1"/>
          </p:cNvSpPr>
          <p:nvPr>
            <p:ph type="title"/>
          </p:nvPr>
        </p:nvSpPr>
        <p:spPr>
          <a:xfrm>
            <a:off x="685800" y="228600"/>
            <a:ext cx="7848600" cy="609600"/>
          </a:xfrm>
        </p:spPr>
        <p:txBody>
          <a:bodyPr/>
          <a:lstStyle/>
          <a:p>
            <a:r>
              <a:rPr lang="en-US" sz="3600">
                <a:latin typeface="Arial Narrow" charset="0"/>
                <a:ea typeface="ＭＳ Ｐゴシック" charset="0"/>
                <a:cs typeface="ＭＳ Ｐゴシック" charset="0"/>
              </a:rPr>
              <a:t>Elastic and Perfectly Inelastic Collisions </a:t>
            </a:r>
          </a:p>
        </p:txBody>
      </p:sp>
      <p:sp>
        <p:nvSpPr>
          <p:cNvPr id="728067" name="Text Box 3"/>
          <p:cNvSpPr txBox="1">
            <a:spLocks noChangeArrowheads="1"/>
          </p:cNvSpPr>
          <p:nvPr/>
        </p:nvSpPr>
        <p:spPr bwMode="auto">
          <a:xfrm>
            <a:off x="304800" y="9144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In </a:t>
            </a:r>
            <a:r>
              <a:rPr lang="en-US">
                <a:solidFill>
                  <a:srgbClr val="FF0000"/>
                </a:solidFill>
                <a:latin typeface="Monotype Corsiva" charset="0"/>
              </a:rPr>
              <a:t>perfectly inelastic collisions</a:t>
            </a:r>
            <a:r>
              <a:rPr lang="en-US">
                <a:solidFill>
                  <a:schemeClr val="accent2"/>
                </a:solidFill>
                <a:latin typeface="Monotype Corsiva" charset="0"/>
              </a:rPr>
              <a:t>, the objects </a:t>
            </a:r>
            <a:r>
              <a:rPr lang="en-US">
                <a:solidFill>
                  <a:srgbClr val="FF0000"/>
                </a:solidFill>
                <a:latin typeface="Monotype Corsiva" charset="0"/>
              </a:rPr>
              <a:t>stick together</a:t>
            </a:r>
            <a:r>
              <a:rPr lang="en-US">
                <a:solidFill>
                  <a:schemeClr val="accent2"/>
                </a:solidFill>
                <a:latin typeface="Monotype Corsiva" charset="0"/>
              </a:rPr>
              <a:t> after the collision, moving together.  Momentum is conserved in this collision, so the final velocity of the stuck system is</a:t>
            </a:r>
          </a:p>
        </p:txBody>
      </p:sp>
      <p:sp>
        <p:nvSpPr>
          <p:cNvPr id="728068" name="Text Box 4"/>
          <p:cNvSpPr txBox="1">
            <a:spLocks noChangeArrowheads="1"/>
          </p:cNvSpPr>
          <p:nvPr/>
        </p:nvSpPr>
        <p:spPr bwMode="auto">
          <a:xfrm>
            <a:off x="381000" y="2590800"/>
            <a:ext cx="3048000" cy="400110"/>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How about </a:t>
            </a:r>
            <a:r>
              <a:rPr lang="en-US" sz="2000" dirty="0" smtClean="0">
                <a:solidFill>
                  <a:srgbClr val="FF0000"/>
                </a:solidFill>
                <a:latin typeface="Monotype Corsiva" charset="0"/>
              </a:rPr>
              <a:t>the elastic collision?</a:t>
            </a:r>
            <a:endParaRPr lang="en-US" sz="2000" dirty="0">
              <a:solidFill>
                <a:srgbClr val="FF0000"/>
              </a:solidFill>
              <a:latin typeface="Monotype Corsiva" charset="0"/>
            </a:endParaRPr>
          </a:p>
        </p:txBody>
      </p:sp>
      <p:graphicFrame>
        <p:nvGraphicFramePr>
          <p:cNvPr id="728069" name="Object 2"/>
          <p:cNvGraphicFramePr>
            <a:graphicFrameLocks noChangeAspect="1"/>
          </p:cNvGraphicFramePr>
          <p:nvPr>
            <p:extLst>
              <p:ext uri="{D42A27DB-BD31-4B8C-83A1-F6EECF244321}">
                <p14:modId xmlns:p14="http://schemas.microsoft.com/office/powerpoint/2010/main" val="1302867965"/>
              </p:ext>
            </p:extLst>
          </p:nvPr>
        </p:nvGraphicFramePr>
        <p:xfrm>
          <a:off x="5945188" y="1044575"/>
          <a:ext cx="1401762" cy="488950"/>
        </p:xfrm>
        <a:graphic>
          <a:graphicData uri="http://schemas.openxmlformats.org/presentationml/2006/ole">
            <mc:AlternateContent xmlns:mc="http://schemas.openxmlformats.org/markup-compatibility/2006">
              <mc:Choice xmlns:v="urn:schemas-microsoft-com:vml" Requires="v">
                <p:oleObj spid="_x0000_s225817" name="Equation" r:id="rId3" imgW="812800" imgH="279400" progId="Equation.3">
                  <p:embed/>
                </p:oleObj>
              </mc:Choice>
              <mc:Fallback>
                <p:oleObj name="Equation" r:id="rId3" imgW="812800" imgH="279400" progId="Equation.3">
                  <p:embed/>
                  <p:pic>
                    <p:nvPicPr>
                      <p:cNvPr id="0" name=""/>
                      <p:cNvPicPr>
                        <a:picLocks noChangeAspect="1" noChangeArrowheads="1"/>
                      </p:cNvPicPr>
                      <p:nvPr/>
                    </p:nvPicPr>
                    <p:blipFill>
                      <a:blip r:embed="rId4"/>
                      <a:srcRect/>
                      <a:stretch>
                        <a:fillRect/>
                      </a:stretch>
                    </p:blipFill>
                    <p:spPr bwMode="auto">
                      <a:xfrm>
                        <a:off x="5945188" y="1044575"/>
                        <a:ext cx="1401762"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70" name="Text Box 6"/>
          <p:cNvSpPr txBox="1">
            <a:spLocks noChangeArrowheads="1"/>
          </p:cNvSpPr>
          <p:nvPr/>
        </p:nvSpPr>
        <p:spPr bwMode="auto">
          <a:xfrm>
            <a:off x="381000" y="3124200"/>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003300"/>
                </a:solidFill>
                <a:latin typeface="Monotype Corsiva" charset="0"/>
              </a:rPr>
              <a:t>In elastic collisions, both the momentum and the </a:t>
            </a:r>
            <a:r>
              <a:rPr lang="en-US" dirty="0">
                <a:solidFill>
                  <a:srgbClr val="FF0000"/>
                </a:solidFill>
                <a:latin typeface="Monotype Corsiva" charset="0"/>
              </a:rPr>
              <a:t>kinetic energy are conserved.</a:t>
            </a:r>
            <a:r>
              <a:rPr lang="en-US" dirty="0">
                <a:solidFill>
                  <a:srgbClr val="003300"/>
                </a:solidFill>
                <a:latin typeface="Monotype Corsiva" charset="0"/>
              </a:rPr>
              <a:t>  Therefore, the final speeds in an elastic collision can be obtained in terms of initial </a:t>
            </a:r>
            <a:r>
              <a:rPr lang="en-US" dirty="0" smtClean="0">
                <a:solidFill>
                  <a:srgbClr val="003300"/>
                </a:solidFill>
                <a:latin typeface="Monotype Corsiva" charset="0"/>
              </a:rPr>
              <a:t>velocitie</a:t>
            </a:r>
            <a:r>
              <a:rPr lang="en-US" dirty="0" smtClean="0">
                <a:solidFill>
                  <a:srgbClr val="003300"/>
                </a:solidFill>
                <a:latin typeface="Monotype Corsiva" charset="0"/>
              </a:rPr>
              <a:t>s </a:t>
            </a:r>
            <a:r>
              <a:rPr lang="en-US" dirty="0">
                <a:solidFill>
                  <a:srgbClr val="003300"/>
                </a:solidFill>
                <a:latin typeface="Monotype Corsiva" charset="0"/>
              </a:rPr>
              <a:t>as </a:t>
            </a:r>
          </a:p>
        </p:txBody>
      </p:sp>
      <p:graphicFrame>
        <p:nvGraphicFramePr>
          <p:cNvPr id="728071" name="Object 3"/>
          <p:cNvGraphicFramePr>
            <a:graphicFrameLocks noChangeAspect="1"/>
          </p:cNvGraphicFramePr>
          <p:nvPr>
            <p:extLst>
              <p:ext uri="{D42A27DB-BD31-4B8C-83A1-F6EECF244321}">
                <p14:modId xmlns:p14="http://schemas.microsoft.com/office/powerpoint/2010/main" val="968739229"/>
              </p:ext>
            </p:extLst>
          </p:nvPr>
        </p:nvGraphicFramePr>
        <p:xfrm>
          <a:off x="4557713" y="2538413"/>
          <a:ext cx="1231900" cy="455612"/>
        </p:xfrm>
        <a:graphic>
          <a:graphicData uri="http://schemas.openxmlformats.org/presentationml/2006/ole">
            <mc:AlternateContent xmlns:mc="http://schemas.openxmlformats.org/markup-compatibility/2006">
              <mc:Choice xmlns:v="urn:schemas-microsoft-com:vml" Requires="v">
                <p:oleObj spid="_x0000_s225818" name="Equation" r:id="rId5" imgW="812800" imgH="279400" progId="Equation.3">
                  <p:embed/>
                </p:oleObj>
              </mc:Choice>
              <mc:Fallback>
                <p:oleObj name="Equation" r:id="rId5" imgW="812800" imgH="279400" progId="Equation.3">
                  <p:embed/>
                  <p:pic>
                    <p:nvPicPr>
                      <p:cNvPr id="0" name=""/>
                      <p:cNvPicPr>
                        <a:picLocks noChangeAspect="1" noChangeArrowheads="1"/>
                      </p:cNvPicPr>
                      <p:nvPr/>
                    </p:nvPicPr>
                    <p:blipFill>
                      <a:blip r:embed="rId6"/>
                      <a:srcRect/>
                      <a:stretch>
                        <a:fillRect/>
                      </a:stretch>
                    </p:blipFill>
                    <p:spPr bwMode="auto">
                      <a:xfrm>
                        <a:off x="4557713" y="2538413"/>
                        <a:ext cx="1231900"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2" name="Object 4"/>
          <p:cNvGraphicFramePr>
            <a:graphicFrameLocks noChangeAspect="1"/>
          </p:cNvGraphicFramePr>
          <p:nvPr>
            <p:extLst>
              <p:ext uri="{D42A27DB-BD31-4B8C-83A1-F6EECF244321}">
                <p14:modId xmlns:p14="http://schemas.microsoft.com/office/powerpoint/2010/main" val="3400525008"/>
              </p:ext>
            </p:extLst>
          </p:nvPr>
        </p:nvGraphicFramePr>
        <p:xfrm>
          <a:off x="4465638" y="3867150"/>
          <a:ext cx="1244600" cy="431800"/>
        </p:xfrm>
        <a:graphic>
          <a:graphicData uri="http://schemas.openxmlformats.org/presentationml/2006/ole">
            <mc:AlternateContent xmlns:mc="http://schemas.openxmlformats.org/markup-compatibility/2006">
              <mc:Choice xmlns:v="urn:schemas-microsoft-com:vml" Requires="v">
                <p:oleObj spid="_x0000_s225819" name="Equation" r:id="rId7" imgW="774700" imgH="279400" progId="Equation.DSMT4">
                  <p:embed/>
                </p:oleObj>
              </mc:Choice>
              <mc:Fallback>
                <p:oleObj name="Equation" r:id="rId7" imgW="774700" imgH="279400" progId="Equation.DSMT4">
                  <p:embed/>
                  <p:pic>
                    <p:nvPicPr>
                      <p:cNvPr id="0" name=""/>
                      <p:cNvPicPr>
                        <a:picLocks noChangeAspect="1" noChangeArrowheads="1"/>
                      </p:cNvPicPr>
                      <p:nvPr/>
                    </p:nvPicPr>
                    <p:blipFill>
                      <a:blip r:embed="rId8"/>
                      <a:srcRect/>
                      <a:stretch>
                        <a:fillRect/>
                      </a:stretch>
                    </p:blipFill>
                    <p:spPr bwMode="auto">
                      <a:xfrm>
                        <a:off x="4465638" y="3867150"/>
                        <a:ext cx="1244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3" name="Object 5"/>
          <p:cNvGraphicFramePr>
            <a:graphicFrameLocks noChangeAspect="1"/>
          </p:cNvGraphicFramePr>
          <p:nvPr>
            <p:extLst>
              <p:ext uri="{D42A27DB-BD31-4B8C-83A1-F6EECF244321}">
                <p14:modId xmlns:p14="http://schemas.microsoft.com/office/powerpoint/2010/main" val="770624123"/>
              </p:ext>
            </p:extLst>
          </p:nvPr>
        </p:nvGraphicFramePr>
        <p:xfrm>
          <a:off x="6567488" y="4845050"/>
          <a:ext cx="2411412" cy="477838"/>
        </p:xfrm>
        <a:graphic>
          <a:graphicData uri="http://schemas.openxmlformats.org/presentationml/2006/ole">
            <mc:AlternateContent xmlns:mc="http://schemas.openxmlformats.org/markup-compatibility/2006">
              <mc:Choice xmlns:v="urn:schemas-microsoft-com:vml" Requires="v">
                <p:oleObj spid="_x0000_s225820" name="Equation" r:id="rId9" imgW="1714500" imgH="279400" progId="Equation.DSMT4">
                  <p:embed/>
                </p:oleObj>
              </mc:Choice>
              <mc:Fallback>
                <p:oleObj name="Equation" r:id="rId9" imgW="1714500" imgH="279400" progId="Equation.DSMT4">
                  <p:embed/>
                  <p:pic>
                    <p:nvPicPr>
                      <p:cNvPr id="0" name=""/>
                      <p:cNvPicPr>
                        <a:picLocks noChangeAspect="1" noChangeArrowheads="1"/>
                      </p:cNvPicPr>
                      <p:nvPr/>
                    </p:nvPicPr>
                    <p:blipFill>
                      <a:blip r:embed="rId10"/>
                      <a:srcRect/>
                      <a:stretch>
                        <a:fillRect/>
                      </a:stretch>
                    </p:blipFill>
                    <p:spPr bwMode="auto">
                      <a:xfrm>
                        <a:off x="6567488" y="4845050"/>
                        <a:ext cx="2411412" cy="477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4" name="Object 6"/>
          <p:cNvGraphicFramePr>
            <a:graphicFrameLocks noChangeAspect="1"/>
          </p:cNvGraphicFramePr>
          <p:nvPr>
            <p:extLst>
              <p:ext uri="{D42A27DB-BD31-4B8C-83A1-F6EECF244321}">
                <p14:modId xmlns:p14="http://schemas.microsoft.com/office/powerpoint/2010/main" val="3161707435"/>
              </p:ext>
            </p:extLst>
          </p:nvPr>
        </p:nvGraphicFramePr>
        <p:xfrm>
          <a:off x="1006475" y="5514975"/>
          <a:ext cx="3425825" cy="722313"/>
        </p:xfrm>
        <a:graphic>
          <a:graphicData uri="http://schemas.openxmlformats.org/presentationml/2006/ole">
            <mc:AlternateContent xmlns:mc="http://schemas.openxmlformats.org/markup-compatibility/2006">
              <mc:Choice xmlns:v="urn:schemas-microsoft-com:vml" Requires="v">
                <p:oleObj spid="_x0000_s225821" name="Equation" r:id="rId11" imgW="2133600" imgH="469900" progId="Equation.DSMT4">
                  <p:embed/>
                </p:oleObj>
              </mc:Choice>
              <mc:Fallback>
                <p:oleObj name="Equation" r:id="rId11" imgW="2133600" imgH="469900" progId="Equation.DSMT4">
                  <p:embed/>
                  <p:pic>
                    <p:nvPicPr>
                      <p:cNvPr id="0" name=""/>
                      <p:cNvPicPr>
                        <a:picLocks noChangeAspect="1" noChangeArrowheads="1"/>
                      </p:cNvPicPr>
                      <p:nvPr/>
                    </p:nvPicPr>
                    <p:blipFill>
                      <a:blip r:embed="rId12"/>
                      <a:srcRect/>
                      <a:stretch>
                        <a:fillRect/>
                      </a:stretch>
                    </p:blipFill>
                    <p:spPr bwMode="auto">
                      <a:xfrm>
                        <a:off x="1006475" y="5514975"/>
                        <a:ext cx="3425825" cy="722313"/>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5" name="Object 7"/>
          <p:cNvGraphicFramePr>
            <a:graphicFrameLocks noChangeAspect="1"/>
          </p:cNvGraphicFramePr>
          <p:nvPr>
            <p:extLst>
              <p:ext uri="{D42A27DB-BD31-4B8C-83A1-F6EECF244321}">
                <p14:modId xmlns:p14="http://schemas.microsoft.com/office/powerpoint/2010/main" val="458734378"/>
              </p:ext>
            </p:extLst>
          </p:nvPr>
        </p:nvGraphicFramePr>
        <p:xfrm>
          <a:off x="7392988" y="1044575"/>
          <a:ext cx="1512887" cy="488950"/>
        </p:xfrm>
        <a:graphic>
          <a:graphicData uri="http://schemas.openxmlformats.org/presentationml/2006/ole">
            <mc:AlternateContent xmlns:mc="http://schemas.openxmlformats.org/markup-compatibility/2006">
              <mc:Choice xmlns:v="urn:schemas-microsoft-com:vml" Requires="v">
                <p:oleObj spid="_x0000_s225822" name="Equation" r:id="rId13" imgW="876300" imgH="279400" progId="Equation.3">
                  <p:embed/>
                </p:oleObj>
              </mc:Choice>
              <mc:Fallback>
                <p:oleObj name="Equation" r:id="rId13" imgW="876300" imgH="279400" progId="Equation.3">
                  <p:embed/>
                  <p:pic>
                    <p:nvPicPr>
                      <p:cNvPr id="0" name=""/>
                      <p:cNvPicPr>
                        <a:picLocks noChangeAspect="1" noChangeArrowheads="1"/>
                      </p:cNvPicPr>
                      <p:nvPr/>
                    </p:nvPicPr>
                    <p:blipFill>
                      <a:blip r:embed="rId14"/>
                      <a:srcRect/>
                      <a:stretch>
                        <a:fillRect/>
                      </a:stretch>
                    </p:blipFill>
                    <p:spPr bwMode="auto">
                      <a:xfrm>
                        <a:off x="7392988" y="1044575"/>
                        <a:ext cx="1512887"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6" name="Object 8"/>
          <p:cNvGraphicFramePr>
            <a:graphicFrameLocks noChangeAspect="1"/>
          </p:cNvGraphicFramePr>
          <p:nvPr>
            <p:extLst>
              <p:ext uri="{D42A27DB-BD31-4B8C-83A1-F6EECF244321}">
                <p14:modId xmlns:p14="http://schemas.microsoft.com/office/powerpoint/2010/main" val="754091140"/>
              </p:ext>
            </p:extLst>
          </p:nvPr>
        </p:nvGraphicFramePr>
        <p:xfrm>
          <a:off x="5951538" y="1560513"/>
          <a:ext cx="2108200" cy="911225"/>
        </p:xfrm>
        <a:graphic>
          <a:graphicData uri="http://schemas.openxmlformats.org/presentationml/2006/ole">
            <mc:AlternateContent xmlns:mc="http://schemas.openxmlformats.org/markup-compatibility/2006">
              <mc:Choice xmlns:v="urn:schemas-microsoft-com:vml" Requires="v">
                <p:oleObj spid="_x0000_s225823" name="Equation" r:id="rId15" imgW="1155700" imgH="520700" progId="Equation.3">
                  <p:embed/>
                </p:oleObj>
              </mc:Choice>
              <mc:Fallback>
                <p:oleObj name="Equation" r:id="rId15" imgW="1155700" imgH="520700" progId="Equation.3">
                  <p:embed/>
                  <p:pic>
                    <p:nvPicPr>
                      <p:cNvPr id="0" name=""/>
                      <p:cNvPicPr>
                        <a:picLocks noChangeAspect="1" noChangeArrowheads="1"/>
                      </p:cNvPicPr>
                      <p:nvPr/>
                    </p:nvPicPr>
                    <p:blipFill>
                      <a:blip r:embed="rId16"/>
                      <a:srcRect/>
                      <a:stretch>
                        <a:fillRect/>
                      </a:stretch>
                    </p:blipFill>
                    <p:spPr bwMode="auto">
                      <a:xfrm>
                        <a:off x="5951538" y="1560513"/>
                        <a:ext cx="2108200" cy="911225"/>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7" name="Object 9"/>
          <p:cNvGraphicFramePr>
            <a:graphicFrameLocks noChangeAspect="1"/>
          </p:cNvGraphicFramePr>
          <p:nvPr>
            <p:extLst>
              <p:ext uri="{D42A27DB-BD31-4B8C-83A1-F6EECF244321}">
                <p14:modId xmlns:p14="http://schemas.microsoft.com/office/powerpoint/2010/main" val="572156719"/>
              </p:ext>
            </p:extLst>
          </p:nvPr>
        </p:nvGraphicFramePr>
        <p:xfrm>
          <a:off x="5875338" y="2536825"/>
          <a:ext cx="1392237" cy="455613"/>
        </p:xfrm>
        <a:graphic>
          <a:graphicData uri="http://schemas.openxmlformats.org/presentationml/2006/ole">
            <mc:AlternateContent xmlns:mc="http://schemas.openxmlformats.org/markup-compatibility/2006">
              <mc:Choice xmlns:v="urn:schemas-microsoft-com:vml" Requires="v">
                <p:oleObj spid="_x0000_s225824" name="Equation" r:id="rId17" imgW="1003300" imgH="279400" progId="Equation.3">
                  <p:embed/>
                </p:oleObj>
              </mc:Choice>
              <mc:Fallback>
                <p:oleObj name="Equation" r:id="rId17" imgW="1003300" imgH="279400" progId="Equation.3">
                  <p:embed/>
                  <p:pic>
                    <p:nvPicPr>
                      <p:cNvPr id="0" name=""/>
                      <p:cNvPicPr>
                        <a:picLocks noChangeAspect="1" noChangeArrowheads="1"/>
                      </p:cNvPicPr>
                      <p:nvPr/>
                    </p:nvPicPr>
                    <p:blipFill>
                      <a:blip r:embed="rId18"/>
                      <a:srcRect/>
                      <a:stretch>
                        <a:fillRect/>
                      </a:stretch>
                    </p:blipFill>
                    <p:spPr bwMode="auto">
                      <a:xfrm>
                        <a:off x="5875338" y="2536825"/>
                        <a:ext cx="1392237"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8" name="Object 10"/>
          <p:cNvGraphicFramePr>
            <a:graphicFrameLocks noChangeAspect="1"/>
          </p:cNvGraphicFramePr>
          <p:nvPr>
            <p:extLst>
              <p:ext uri="{D42A27DB-BD31-4B8C-83A1-F6EECF244321}">
                <p14:modId xmlns:p14="http://schemas.microsoft.com/office/powerpoint/2010/main" val="3905267602"/>
              </p:ext>
            </p:extLst>
          </p:nvPr>
        </p:nvGraphicFramePr>
        <p:xfrm>
          <a:off x="4562475" y="3070225"/>
          <a:ext cx="1658938" cy="641350"/>
        </p:xfrm>
        <a:graphic>
          <a:graphicData uri="http://schemas.openxmlformats.org/presentationml/2006/ole">
            <mc:AlternateContent xmlns:mc="http://schemas.openxmlformats.org/markup-compatibility/2006">
              <mc:Choice xmlns:v="urn:schemas-microsoft-com:vml" Requires="v">
                <p:oleObj spid="_x0000_s225825" name="Equation" r:id="rId19" imgW="1028700" imgH="393700" progId="Equation.DSMT4">
                  <p:embed/>
                </p:oleObj>
              </mc:Choice>
              <mc:Fallback>
                <p:oleObj name="Equation" r:id="rId19" imgW="1028700" imgH="393700" progId="Equation.DSMT4">
                  <p:embed/>
                  <p:pic>
                    <p:nvPicPr>
                      <p:cNvPr id="0" name=""/>
                      <p:cNvPicPr>
                        <a:picLocks noChangeAspect="1" noChangeArrowheads="1"/>
                      </p:cNvPicPr>
                      <p:nvPr/>
                    </p:nvPicPr>
                    <p:blipFill>
                      <a:blip r:embed="rId20"/>
                      <a:srcRect/>
                      <a:stretch>
                        <a:fillRect/>
                      </a:stretch>
                    </p:blipFill>
                    <p:spPr bwMode="auto">
                      <a:xfrm>
                        <a:off x="4562475" y="3070225"/>
                        <a:ext cx="1658938"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9" name="Object 11"/>
          <p:cNvGraphicFramePr>
            <a:graphicFrameLocks noChangeAspect="1"/>
          </p:cNvGraphicFramePr>
          <p:nvPr/>
        </p:nvGraphicFramePr>
        <p:xfrm>
          <a:off x="6284913" y="3070225"/>
          <a:ext cx="1944687" cy="641350"/>
        </p:xfrm>
        <a:graphic>
          <a:graphicData uri="http://schemas.openxmlformats.org/presentationml/2006/ole">
            <mc:AlternateContent xmlns:mc="http://schemas.openxmlformats.org/markup-compatibility/2006">
              <mc:Choice xmlns:v="urn:schemas-microsoft-com:vml" Requires="v">
                <p:oleObj spid="_x0000_s225826" name="Equation" r:id="rId21" imgW="1206360" imgH="393480" progId="Equation.3">
                  <p:embed/>
                </p:oleObj>
              </mc:Choice>
              <mc:Fallback>
                <p:oleObj name="Equation" r:id="rId21" imgW="120636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84913" y="3070225"/>
                        <a:ext cx="194468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0" name="Object 12"/>
          <p:cNvGraphicFramePr>
            <a:graphicFrameLocks noChangeAspect="1"/>
          </p:cNvGraphicFramePr>
          <p:nvPr>
            <p:extLst>
              <p:ext uri="{D42A27DB-BD31-4B8C-83A1-F6EECF244321}">
                <p14:modId xmlns:p14="http://schemas.microsoft.com/office/powerpoint/2010/main" val="2040635729"/>
              </p:ext>
            </p:extLst>
          </p:nvPr>
        </p:nvGraphicFramePr>
        <p:xfrm>
          <a:off x="5684838" y="3867150"/>
          <a:ext cx="1509712" cy="428625"/>
        </p:xfrm>
        <a:graphic>
          <a:graphicData uri="http://schemas.openxmlformats.org/presentationml/2006/ole">
            <mc:AlternateContent xmlns:mc="http://schemas.openxmlformats.org/markup-compatibility/2006">
              <mc:Choice xmlns:v="urn:schemas-microsoft-com:vml" Requires="v">
                <p:oleObj spid="_x0000_s225827" name="Equation" r:id="rId23" imgW="939800" imgH="279400" progId="Equation.DSMT4">
                  <p:embed/>
                </p:oleObj>
              </mc:Choice>
              <mc:Fallback>
                <p:oleObj name="Equation" r:id="rId23" imgW="939800" imgH="279400" progId="Equation.DSMT4">
                  <p:embed/>
                  <p:pic>
                    <p:nvPicPr>
                      <p:cNvPr id="0" name=""/>
                      <p:cNvPicPr>
                        <a:picLocks noChangeAspect="1" noChangeArrowheads="1"/>
                      </p:cNvPicPr>
                      <p:nvPr/>
                    </p:nvPicPr>
                    <p:blipFill>
                      <a:blip r:embed="rId24"/>
                      <a:srcRect/>
                      <a:stretch>
                        <a:fillRect/>
                      </a:stretch>
                    </p:blipFill>
                    <p:spPr bwMode="auto">
                      <a:xfrm>
                        <a:off x="5684838" y="3867150"/>
                        <a:ext cx="1509712"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1" name="Object 13"/>
          <p:cNvGraphicFramePr>
            <a:graphicFrameLocks noChangeAspect="1"/>
          </p:cNvGraphicFramePr>
          <p:nvPr>
            <p:extLst>
              <p:ext uri="{D42A27DB-BD31-4B8C-83A1-F6EECF244321}">
                <p14:modId xmlns:p14="http://schemas.microsoft.com/office/powerpoint/2010/main" val="1245587360"/>
              </p:ext>
            </p:extLst>
          </p:nvPr>
        </p:nvGraphicFramePr>
        <p:xfrm>
          <a:off x="4435475" y="4316413"/>
          <a:ext cx="2181225" cy="430212"/>
        </p:xfrm>
        <a:graphic>
          <a:graphicData uri="http://schemas.openxmlformats.org/presentationml/2006/ole">
            <mc:AlternateContent xmlns:mc="http://schemas.openxmlformats.org/markup-compatibility/2006">
              <mc:Choice xmlns:v="urn:schemas-microsoft-com:vml" Requires="v">
                <p:oleObj spid="_x0000_s225828" name="Equation" r:id="rId25" imgW="1358900" imgH="279400" progId="Equation.DSMT4">
                  <p:embed/>
                </p:oleObj>
              </mc:Choice>
              <mc:Fallback>
                <p:oleObj name="Equation" r:id="rId25" imgW="1358900" imgH="279400" progId="Equation.DSMT4">
                  <p:embed/>
                  <p:pic>
                    <p:nvPicPr>
                      <p:cNvPr id="0" name=""/>
                      <p:cNvPicPr>
                        <a:picLocks noChangeAspect="1" noChangeArrowheads="1"/>
                      </p:cNvPicPr>
                      <p:nvPr/>
                    </p:nvPicPr>
                    <p:blipFill>
                      <a:blip r:embed="rId26"/>
                      <a:srcRect/>
                      <a:stretch>
                        <a:fillRect/>
                      </a:stretch>
                    </p:blipFill>
                    <p:spPr bwMode="auto">
                      <a:xfrm>
                        <a:off x="4435475" y="4316413"/>
                        <a:ext cx="2181225"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2" name="Object 14"/>
          <p:cNvGraphicFramePr>
            <a:graphicFrameLocks noChangeAspect="1"/>
          </p:cNvGraphicFramePr>
          <p:nvPr>
            <p:extLst>
              <p:ext uri="{D42A27DB-BD31-4B8C-83A1-F6EECF244321}">
                <p14:modId xmlns:p14="http://schemas.microsoft.com/office/powerpoint/2010/main" val="1660016425"/>
              </p:ext>
            </p:extLst>
          </p:nvPr>
        </p:nvGraphicFramePr>
        <p:xfrm>
          <a:off x="6492875" y="4314825"/>
          <a:ext cx="2487613" cy="430213"/>
        </p:xfrm>
        <a:graphic>
          <a:graphicData uri="http://schemas.openxmlformats.org/presentationml/2006/ole">
            <mc:AlternateContent xmlns:mc="http://schemas.openxmlformats.org/markup-compatibility/2006">
              <mc:Choice xmlns:v="urn:schemas-microsoft-com:vml" Requires="v">
                <p:oleObj spid="_x0000_s225829" name="Equation" r:id="rId27" imgW="1549400" imgH="279400" progId="Equation.DSMT4">
                  <p:embed/>
                </p:oleObj>
              </mc:Choice>
              <mc:Fallback>
                <p:oleObj name="Equation" r:id="rId27" imgW="1549400" imgH="279400" progId="Equation.DSMT4">
                  <p:embed/>
                  <p:pic>
                    <p:nvPicPr>
                      <p:cNvPr id="0" name=""/>
                      <p:cNvPicPr>
                        <a:picLocks noChangeAspect="1" noChangeArrowheads="1"/>
                      </p:cNvPicPr>
                      <p:nvPr/>
                    </p:nvPicPr>
                    <p:blipFill>
                      <a:blip r:embed="rId28"/>
                      <a:srcRect/>
                      <a:stretch>
                        <a:fillRect/>
                      </a:stretch>
                    </p:blipFill>
                    <p:spPr bwMode="auto">
                      <a:xfrm>
                        <a:off x="6492875" y="4314825"/>
                        <a:ext cx="2487613"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3" name="AutoShape 19"/>
          <p:cNvSpPr>
            <a:spLocks noChangeArrowheads="1"/>
          </p:cNvSpPr>
          <p:nvPr/>
        </p:nvSpPr>
        <p:spPr bwMode="auto">
          <a:xfrm>
            <a:off x="4191000" y="4800600"/>
            <a:ext cx="2286000" cy="609600"/>
          </a:xfrm>
          <a:prstGeom prst="homePlate">
            <a:avLst>
              <a:gd name="adj" fmla="val 93750"/>
            </a:avLst>
          </a:prstGeom>
          <a:solidFill>
            <a:srgbClr val="FFFFCC"/>
          </a:solidFill>
          <a:ln w="38100">
            <a:solidFill>
              <a:srgbClr val="FF0000"/>
            </a:solidFill>
            <a:miter lim="800000"/>
            <a:headEnd/>
            <a:tailEnd/>
          </a:ln>
        </p:spPr>
        <p:txBody>
          <a:bodyPr wrap="none" anchor="ctr"/>
          <a:lstStyle/>
          <a:p>
            <a:r>
              <a:rPr lang="en-US" sz="2000">
                <a:solidFill>
                  <a:srgbClr val="FF0000"/>
                </a:solidFill>
                <a:latin typeface="Arial Narrow" charset="0"/>
              </a:rPr>
              <a:t>From momentum </a:t>
            </a:r>
          </a:p>
          <a:p>
            <a:r>
              <a:rPr lang="en-US" sz="2000">
                <a:solidFill>
                  <a:srgbClr val="FF0000"/>
                </a:solidFill>
                <a:latin typeface="Arial Narrow" charset="0"/>
              </a:rPr>
              <a:t>conservation above</a:t>
            </a:r>
          </a:p>
        </p:txBody>
      </p:sp>
      <p:graphicFrame>
        <p:nvGraphicFramePr>
          <p:cNvPr id="728084" name="Object 15"/>
          <p:cNvGraphicFramePr>
            <a:graphicFrameLocks noChangeAspect="1"/>
          </p:cNvGraphicFramePr>
          <p:nvPr>
            <p:extLst>
              <p:ext uri="{D42A27DB-BD31-4B8C-83A1-F6EECF244321}">
                <p14:modId xmlns:p14="http://schemas.microsoft.com/office/powerpoint/2010/main" val="1560831419"/>
              </p:ext>
            </p:extLst>
          </p:nvPr>
        </p:nvGraphicFramePr>
        <p:xfrm>
          <a:off x="4549775" y="5505450"/>
          <a:ext cx="3405188" cy="742950"/>
        </p:xfrm>
        <a:graphic>
          <a:graphicData uri="http://schemas.openxmlformats.org/presentationml/2006/ole">
            <mc:AlternateContent xmlns:mc="http://schemas.openxmlformats.org/markup-compatibility/2006">
              <mc:Choice xmlns:v="urn:schemas-microsoft-com:vml" Requires="v">
                <p:oleObj spid="_x0000_s225830" name="Equation" r:id="rId29" imgW="2120900" imgH="482600" progId="Equation.DSMT4">
                  <p:embed/>
                </p:oleObj>
              </mc:Choice>
              <mc:Fallback>
                <p:oleObj name="Equation" r:id="rId29" imgW="2120900" imgH="482600" progId="Equation.DSMT4">
                  <p:embed/>
                  <p:pic>
                    <p:nvPicPr>
                      <p:cNvPr id="0" name=""/>
                      <p:cNvPicPr>
                        <a:picLocks noChangeAspect="1" noChangeArrowheads="1"/>
                      </p:cNvPicPr>
                      <p:nvPr/>
                    </p:nvPicPr>
                    <p:blipFill>
                      <a:blip r:embed="rId30"/>
                      <a:srcRect/>
                      <a:stretch>
                        <a:fillRect/>
                      </a:stretch>
                    </p:blipFill>
                    <p:spPr bwMode="auto">
                      <a:xfrm>
                        <a:off x="4549775" y="5505450"/>
                        <a:ext cx="3405188" cy="7429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5" name="Text Box 21"/>
          <p:cNvSpPr txBox="1">
            <a:spLocks noChangeArrowheads="1"/>
          </p:cNvSpPr>
          <p:nvPr/>
        </p:nvSpPr>
        <p:spPr bwMode="auto">
          <a:xfrm>
            <a:off x="2057400" y="6324600"/>
            <a:ext cx="4800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What happens when the two masses are the same?</a:t>
            </a:r>
          </a:p>
        </p:txBody>
      </p:sp>
    </p:spTree>
    <p:extLst>
      <p:ext uri="{BB962C8B-B14F-4D97-AF65-F5344CB8AC3E}">
        <p14:creationId xmlns:p14="http://schemas.microsoft.com/office/powerpoint/2010/main" val="3087629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wipe(left)">
                                      <p:cBhvr>
                                        <p:cTn id="7" dur="500"/>
                                        <p:tgtEl>
                                          <p:spTgt spid="72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28069"/>
                                        </p:tgtEl>
                                        <p:attrNameLst>
                                          <p:attrName>style.visibility</p:attrName>
                                        </p:attrNameLst>
                                      </p:cBhvr>
                                      <p:to>
                                        <p:strVal val="visible"/>
                                      </p:to>
                                    </p:set>
                                    <p:animEffect transition="in" filter="wipe(left)">
                                      <p:cBhvr>
                                        <p:cTn id="12" dur="500"/>
                                        <p:tgtEl>
                                          <p:spTgt spid="7280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28075"/>
                                        </p:tgtEl>
                                        <p:attrNameLst>
                                          <p:attrName>style.visibility</p:attrName>
                                        </p:attrNameLst>
                                      </p:cBhvr>
                                      <p:to>
                                        <p:strVal val="visible"/>
                                      </p:to>
                                    </p:set>
                                    <p:animEffect transition="in" filter="wipe(left)">
                                      <p:cBhvr>
                                        <p:cTn id="17" dur="500"/>
                                        <p:tgtEl>
                                          <p:spTgt spid="728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28076"/>
                                        </p:tgtEl>
                                        <p:attrNameLst>
                                          <p:attrName>style.visibility</p:attrName>
                                        </p:attrNameLst>
                                      </p:cBhvr>
                                      <p:to>
                                        <p:strVal val="visible"/>
                                      </p:to>
                                    </p:set>
                                    <p:animEffect transition="in" filter="wipe(left)">
                                      <p:cBhvr>
                                        <p:cTn id="22" dur="500"/>
                                        <p:tgtEl>
                                          <p:spTgt spid="7280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28068"/>
                                        </p:tgtEl>
                                        <p:attrNameLst>
                                          <p:attrName>style.visibility</p:attrName>
                                        </p:attrNameLst>
                                      </p:cBhvr>
                                      <p:to>
                                        <p:strVal val="visible"/>
                                      </p:to>
                                    </p:set>
                                    <p:animEffect transition="in" filter="wipe(left)">
                                      <p:cBhvr>
                                        <p:cTn id="27" dur="500"/>
                                        <p:tgtEl>
                                          <p:spTgt spid="7280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28070">
                                            <p:txEl>
                                              <p:pRg st="0" end="0"/>
                                            </p:txEl>
                                          </p:spTgt>
                                        </p:tgtEl>
                                        <p:attrNameLst>
                                          <p:attrName>style.visibility</p:attrName>
                                        </p:attrNameLst>
                                      </p:cBhvr>
                                      <p:to>
                                        <p:strVal val="visible"/>
                                      </p:to>
                                    </p:set>
                                    <p:animEffect transition="in" filter="wipe(left)">
                                      <p:cBhvr>
                                        <p:cTn id="32" dur="500"/>
                                        <p:tgtEl>
                                          <p:spTgt spid="72807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28071"/>
                                        </p:tgtEl>
                                        <p:attrNameLst>
                                          <p:attrName>style.visibility</p:attrName>
                                        </p:attrNameLst>
                                      </p:cBhvr>
                                      <p:to>
                                        <p:strVal val="visible"/>
                                      </p:to>
                                    </p:set>
                                    <p:animEffect transition="in" filter="wipe(left)">
                                      <p:cBhvr>
                                        <p:cTn id="37" dur="500"/>
                                        <p:tgtEl>
                                          <p:spTgt spid="728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28077"/>
                                        </p:tgtEl>
                                        <p:attrNameLst>
                                          <p:attrName>style.visibility</p:attrName>
                                        </p:attrNameLst>
                                      </p:cBhvr>
                                      <p:to>
                                        <p:strVal val="visible"/>
                                      </p:to>
                                    </p:set>
                                    <p:animEffect transition="in" filter="wipe(left)">
                                      <p:cBhvr>
                                        <p:cTn id="42" dur="500"/>
                                        <p:tgtEl>
                                          <p:spTgt spid="7280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28078"/>
                                        </p:tgtEl>
                                        <p:attrNameLst>
                                          <p:attrName>style.visibility</p:attrName>
                                        </p:attrNameLst>
                                      </p:cBhvr>
                                      <p:to>
                                        <p:strVal val="visible"/>
                                      </p:to>
                                    </p:set>
                                    <p:animEffect transition="in" filter="wipe(left)">
                                      <p:cBhvr>
                                        <p:cTn id="47" dur="500"/>
                                        <p:tgtEl>
                                          <p:spTgt spid="72807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28079"/>
                                        </p:tgtEl>
                                        <p:attrNameLst>
                                          <p:attrName>style.visibility</p:attrName>
                                        </p:attrNameLst>
                                      </p:cBhvr>
                                      <p:to>
                                        <p:strVal val="visible"/>
                                      </p:to>
                                    </p:set>
                                    <p:animEffect transition="in" filter="wipe(left)">
                                      <p:cBhvr>
                                        <p:cTn id="52" dur="500"/>
                                        <p:tgtEl>
                                          <p:spTgt spid="72807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28072"/>
                                        </p:tgtEl>
                                        <p:attrNameLst>
                                          <p:attrName>style.visibility</p:attrName>
                                        </p:attrNameLst>
                                      </p:cBhvr>
                                      <p:to>
                                        <p:strVal val="visible"/>
                                      </p:to>
                                    </p:set>
                                    <p:animEffect transition="in" filter="wipe(left)">
                                      <p:cBhvr>
                                        <p:cTn id="57" dur="500"/>
                                        <p:tgtEl>
                                          <p:spTgt spid="7280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28080"/>
                                        </p:tgtEl>
                                        <p:attrNameLst>
                                          <p:attrName>style.visibility</p:attrName>
                                        </p:attrNameLst>
                                      </p:cBhvr>
                                      <p:to>
                                        <p:strVal val="visible"/>
                                      </p:to>
                                    </p:set>
                                    <p:animEffect transition="in" filter="wipe(left)">
                                      <p:cBhvr>
                                        <p:cTn id="62" dur="500"/>
                                        <p:tgtEl>
                                          <p:spTgt spid="72808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28081"/>
                                        </p:tgtEl>
                                        <p:attrNameLst>
                                          <p:attrName>style.visibility</p:attrName>
                                        </p:attrNameLst>
                                      </p:cBhvr>
                                      <p:to>
                                        <p:strVal val="visible"/>
                                      </p:to>
                                    </p:set>
                                    <p:animEffect transition="in" filter="wipe(left)">
                                      <p:cBhvr>
                                        <p:cTn id="67" dur="500"/>
                                        <p:tgtEl>
                                          <p:spTgt spid="72808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28082"/>
                                        </p:tgtEl>
                                        <p:attrNameLst>
                                          <p:attrName>style.visibility</p:attrName>
                                        </p:attrNameLst>
                                      </p:cBhvr>
                                      <p:to>
                                        <p:strVal val="visible"/>
                                      </p:to>
                                    </p:set>
                                    <p:animEffect transition="in" filter="wipe(left)">
                                      <p:cBhvr>
                                        <p:cTn id="72" dur="500"/>
                                        <p:tgtEl>
                                          <p:spTgt spid="72808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728083"/>
                                        </p:tgtEl>
                                        <p:attrNameLst>
                                          <p:attrName>style.visibility</p:attrName>
                                        </p:attrNameLst>
                                      </p:cBhvr>
                                      <p:to>
                                        <p:strVal val="visible"/>
                                      </p:to>
                                    </p:set>
                                    <p:animEffect transition="in" filter="wipe(left)">
                                      <p:cBhvr>
                                        <p:cTn id="77" dur="500"/>
                                        <p:tgtEl>
                                          <p:spTgt spid="72808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28073"/>
                                        </p:tgtEl>
                                        <p:attrNameLst>
                                          <p:attrName>style.visibility</p:attrName>
                                        </p:attrNameLst>
                                      </p:cBhvr>
                                      <p:to>
                                        <p:strVal val="visible"/>
                                      </p:to>
                                    </p:set>
                                    <p:animEffect transition="in" filter="wipe(left)">
                                      <p:cBhvr>
                                        <p:cTn id="82" dur="500"/>
                                        <p:tgtEl>
                                          <p:spTgt spid="72807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28074"/>
                                        </p:tgtEl>
                                        <p:attrNameLst>
                                          <p:attrName>style.visibility</p:attrName>
                                        </p:attrNameLst>
                                      </p:cBhvr>
                                      <p:to>
                                        <p:strVal val="visible"/>
                                      </p:to>
                                    </p:set>
                                    <p:animEffect transition="in" filter="wipe(left)">
                                      <p:cBhvr>
                                        <p:cTn id="87" dur="500"/>
                                        <p:tgtEl>
                                          <p:spTgt spid="7280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728084"/>
                                        </p:tgtEl>
                                        <p:attrNameLst>
                                          <p:attrName>style.visibility</p:attrName>
                                        </p:attrNameLst>
                                      </p:cBhvr>
                                      <p:to>
                                        <p:strVal val="visible"/>
                                      </p:to>
                                    </p:set>
                                    <p:animEffect transition="in" filter="wipe(left)">
                                      <p:cBhvr>
                                        <p:cTn id="92" dur="500"/>
                                        <p:tgtEl>
                                          <p:spTgt spid="7280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728085"/>
                                        </p:tgtEl>
                                        <p:attrNameLst>
                                          <p:attrName>style.visibility</p:attrName>
                                        </p:attrNameLst>
                                      </p:cBhvr>
                                      <p:to>
                                        <p:strVal val="visible"/>
                                      </p:to>
                                    </p:set>
                                    <p:animEffect transition="in" filter="wipe(left)">
                                      <p:cBhvr>
                                        <p:cTn id="97" dur="500"/>
                                        <p:tgtEl>
                                          <p:spTgt spid="728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autoUpdateAnimBg="0"/>
      <p:bldP spid="728068" grpId="0" animBg="1" autoUpdateAnimBg="0"/>
      <p:bldP spid="728070" grpId="0" build="p" autoUpdateAnimBg="0"/>
      <p:bldP spid="728083" grpId="0" animBg="1" autoUpdateAnimBg="0"/>
      <p:bldP spid="72808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458200" cy="5410200"/>
          </a:xfrm>
        </p:spPr>
        <p:txBody>
          <a:bodyPr/>
          <a:lstStyle/>
          <a:p>
            <a:r>
              <a:rPr lang="en-US" sz="2800" dirty="0" smtClean="0">
                <a:latin typeface="Arial Narrow" charset="0"/>
                <a:ea typeface="ＭＳ Ｐゴシック" charset="0"/>
                <a:cs typeface="ＭＳ Ｐゴシック" charset="0"/>
                <a:sym typeface="Wingdings"/>
              </a:rPr>
              <a:t>Reading assignment: CH7.7</a:t>
            </a:r>
          </a:p>
          <a:p>
            <a:r>
              <a:rPr lang="en-US" sz="2800" dirty="0" smtClean="0">
                <a:latin typeface="Arial Narrow" charset="0"/>
                <a:ea typeface="ＭＳ Ｐゴシック" charset="0"/>
                <a:cs typeface="ＭＳ Ｐゴシック" charset="0"/>
                <a:sym typeface="Wingdings"/>
              </a:rPr>
              <a:t>Quiz #4</a:t>
            </a:r>
          </a:p>
          <a:p>
            <a:pPr lvl="1"/>
            <a:r>
              <a:rPr lang="en-US" sz="2000" dirty="0" smtClean="0">
                <a:latin typeface="Arial Narrow" charset="0"/>
                <a:ea typeface="ＭＳ Ｐゴシック" charset="0"/>
                <a:cs typeface="ＭＳ Ｐゴシック" charset="0"/>
                <a:sym typeface="Wingdings"/>
              </a:rPr>
              <a:t>Beginning of the class tomorrow, Tuesday, July 1</a:t>
            </a:r>
          </a:p>
          <a:p>
            <a:pPr lvl="1"/>
            <a:r>
              <a:rPr lang="en-US" sz="2000" dirty="0" smtClean="0">
                <a:latin typeface="Arial Narrow" charset="0"/>
                <a:ea typeface="ＭＳ Ｐゴシック" charset="0"/>
                <a:cs typeface="ＭＳ Ｐゴシック" charset="0"/>
                <a:sym typeface="Wingdings"/>
              </a:rPr>
              <a:t>Covers CH 6.4 to what we finish today</a:t>
            </a:r>
          </a:p>
          <a:p>
            <a:pPr lvl="1"/>
            <a:r>
              <a:rPr lang="en-US" sz="2000" dirty="0" smtClean="0"/>
              <a:t>Bring </a:t>
            </a:r>
            <a:r>
              <a:rPr lang="en-US" sz="2000" dirty="0"/>
              <a:t>your calculator but DO NOT input formula into it!</a:t>
            </a:r>
          </a:p>
          <a:p>
            <a:pPr lvl="2" eaLnBrk="1" hangingPunct="1">
              <a:spcBef>
                <a:spcPts val="72"/>
              </a:spcBef>
            </a:pPr>
            <a:r>
              <a:rPr lang="en-US" sz="1800" dirty="0"/>
              <a:t>Your phones or portable computers are NOT allowed as a replacement!</a:t>
            </a:r>
          </a:p>
          <a:p>
            <a:pPr lvl="1" eaLnBrk="1" hangingPunct="1">
              <a:spcBef>
                <a:spcPts val="72"/>
              </a:spcBef>
            </a:pPr>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r>
              <a:rPr lang="en-US" sz="2000" dirty="0">
                <a:sym typeface="Wingdings"/>
              </a:rPr>
              <a:t> no solutions, derivations or definitions!</a:t>
            </a:r>
            <a:endParaRPr lang="en-US" sz="2000" dirty="0"/>
          </a:p>
          <a:p>
            <a:pPr lvl="2" eaLnBrk="1" hangingPunct="1">
              <a:spcBef>
                <a:spcPts val="72"/>
              </a:spcBef>
            </a:pPr>
            <a:r>
              <a:rPr lang="en-US" sz="1800" dirty="0"/>
              <a:t>No additional formulae or values of constants will be provided</a:t>
            </a:r>
            <a:r>
              <a:rPr lang="en-US" sz="1800" dirty="0" smtClean="0"/>
              <a:t>!</a:t>
            </a:r>
          </a:p>
          <a:p>
            <a:pPr eaLnBrk="1" hangingPunct="1">
              <a:spcBef>
                <a:spcPts val="72"/>
              </a:spcBef>
            </a:pPr>
            <a:r>
              <a:rPr lang="en-US" sz="2400" dirty="0" smtClean="0"/>
              <a:t>Student survey </a:t>
            </a:r>
            <a:r>
              <a:rPr lang="en-US" sz="2400" dirty="0" smtClean="0">
                <a:sym typeface="Wingdings"/>
              </a:rPr>
              <a:t> bring your devices tomorrow</a:t>
            </a:r>
            <a:endParaRPr lang="en-US" sz="2400" dirty="0" smtClean="0"/>
          </a:p>
          <a:p>
            <a:pPr eaLnBrk="1" hangingPunct="1">
              <a:spcBef>
                <a:spcPts val="72"/>
              </a:spcBef>
            </a:pPr>
            <a:r>
              <a:rPr lang="en-US" sz="2400" dirty="0" smtClean="0"/>
              <a:t>Term 2 results</a:t>
            </a:r>
          </a:p>
          <a:p>
            <a:pPr lvl="1" eaLnBrk="1" hangingPunct="1">
              <a:spcBef>
                <a:spcPts val="72"/>
              </a:spcBef>
            </a:pPr>
            <a:r>
              <a:rPr lang="en-US" sz="2000" dirty="0" smtClean="0"/>
              <a:t>Class average: 58.5/102</a:t>
            </a:r>
          </a:p>
          <a:p>
            <a:pPr lvl="2" eaLnBrk="1" hangingPunct="1">
              <a:spcBef>
                <a:spcPts val="72"/>
              </a:spcBef>
            </a:pPr>
            <a:r>
              <a:rPr lang="en-US" sz="1800" dirty="0" smtClean="0"/>
              <a:t>Equivalent to: 57.4/100</a:t>
            </a:r>
          </a:p>
          <a:p>
            <a:pPr lvl="2" eaLnBrk="1" hangingPunct="1">
              <a:spcBef>
                <a:spcPts val="72"/>
              </a:spcBef>
            </a:pPr>
            <a:r>
              <a:rPr lang="en-US" sz="1800" dirty="0" smtClean="0"/>
              <a:t>Previous results: 61.8/100 and 72.6/100</a:t>
            </a:r>
          </a:p>
          <a:p>
            <a:pPr lvl="1" eaLnBrk="1" hangingPunct="1">
              <a:spcBef>
                <a:spcPts val="72"/>
              </a:spcBef>
            </a:pPr>
            <a:r>
              <a:rPr lang="en-US" sz="2000" dirty="0" smtClean="0"/>
              <a:t>Top score: 87/102</a:t>
            </a:r>
          </a:p>
        </p:txBody>
      </p:sp>
      <p:sp>
        <p:nvSpPr>
          <p:cNvPr id="2" name="Date Placeholder 1"/>
          <p:cNvSpPr>
            <a:spLocks noGrp="1"/>
          </p:cNvSpPr>
          <p:nvPr>
            <p:ph type="dt" sz="half" idx="10"/>
          </p:nvPr>
        </p:nvSpPr>
        <p:spPr/>
        <p:txBody>
          <a:bodyPr/>
          <a:lstStyle/>
          <a:p>
            <a:pPr>
              <a:defRPr/>
            </a:pPr>
            <a:r>
              <a:rPr lang="en-US" smtClean="0"/>
              <a:t>Monday, June 30, 2014</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3266260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970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0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CDE4BB-DE9B-DC49-9ECC-49D88D70BAA5}"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793603" name="Text Box 3"/>
          <p:cNvSpPr txBox="1">
            <a:spLocks noChangeArrowheads="1"/>
          </p:cNvSpPr>
          <p:nvPr/>
        </p:nvSpPr>
        <p:spPr bwMode="auto">
          <a:xfrm>
            <a:off x="228600" y="977900"/>
            <a:ext cx="4816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The mass of the block of wood</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is 2.50-kg and the mass of the bullet is 0.0100-kg.  The block</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swings to a maximum height of</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0.650 m above the initial position.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Find the initial </a:t>
            </a:r>
            <a:r>
              <a:rPr lang="en-US" sz="2000" dirty="0" smtClean="0">
                <a:solidFill>
                  <a:schemeClr val="accent2"/>
                </a:solidFill>
                <a:latin typeface="Arial Narrow" charset="0"/>
                <a:ea typeface="Gulim" charset="0"/>
                <a:cs typeface="Gulim" charset="0"/>
              </a:rPr>
              <a:t>velocity</a:t>
            </a:r>
            <a:r>
              <a:rPr lang="en-US" sz="2000" dirty="0" smtClean="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of the </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bullet.</a:t>
            </a:r>
          </a:p>
        </p:txBody>
      </p:sp>
      <p:pic>
        <p:nvPicPr>
          <p:cNvPr id="793604" name="Picture 4"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295400"/>
            <a:ext cx="3611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5"/>
          <p:cNvSpPr>
            <a:spLocks noGrp="1" noChangeArrowheads="1"/>
          </p:cNvSpPr>
          <p:nvPr>
            <p:ph type="title"/>
          </p:nvPr>
        </p:nvSpPr>
        <p:spPr>
          <a:xfrm>
            <a:off x="685800" y="76200"/>
            <a:ext cx="7772400" cy="914400"/>
          </a:xfrm>
        </p:spPr>
        <p:txBody>
          <a:bodyPr/>
          <a:lstStyle/>
          <a:p>
            <a:r>
              <a:rPr lang="en-US" altLang="ko-KR" dirty="0">
                <a:latin typeface="Arial Narrow" charset="0"/>
                <a:ea typeface="Gulim" charset="0"/>
                <a:cs typeface="Gulim" charset="0"/>
              </a:rPr>
              <a:t>Ex</a:t>
            </a:r>
            <a:r>
              <a:rPr lang="en-US" altLang="ko-KR" dirty="0" smtClean="0">
                <a:latin typeface="Arial Narrow" charset="0"/>
                <a:ea typeface="Gulim" charset="0"/>
                <a:cs typeface="Gulim" charset="0"/>
              </a:rPr>
              <a:t>. 7.9  </a:t>
            </a:r>
            <a:r>
              <a:rPr lang="en-US" altLang="ko-KR" dirty="0">
                <a:latin typeface="Arial Narrow" charset="0"/>
                <a:ea typeface="Gulim" charset="0"/>
                <a:cs typeface="Gulim" charset="0"/>
              </a:rPr>
              <a:t>A Ballistic Pendulum</a:t>
            </a:r>
            <a:endParaRPr lang="en-US" dirty="0">
              <a:latin typeface="Arial Narrow" charset="0"/>
              <a:ea typeface="ＭＳ Ｐゴシック" charset="0"/>
              <a:cs typeface="ＭＳ Ｐゴシック" charset="0"/>
            </a:endParaRPr>
          </a:p>
        </p:txBody>
      </p:sp>
      <p:sp>
        <p:nvSpPr>
          <p:cNvPr id="793606" name="Rectangle 6"/>
          <p:cNvSpPr>
            <a:spLocks noChangeArrowheads="1"/>
          </p:cNvSpPr>
          <p:nvPr/>
        </p:nvSpPr>
        <p:spPr bwMode="auto">
          <a:xfrm>
            <a:off x="4953000" y="3657600"/>
            <a:ext cx="38862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93607" name="Object 2"/>
          <p:cNvGraphicFramePr>
            <a:graphicFrameLocks noChangeAspect="1"/>
          </p:cNvGraphicFramePr>
          <p:nvPr/>
        </p:nvGraphicFramePr>
        <p:xfrm>
          <a:off x="609600" y="3048000"/>
          <a:ext cx="2052638" cy="508000"/>
        </p:xfrm>
        <a:graphic>
          <a:graphicData uri="http://schemas.openxmlformats.org/presentationml/2006/ole">
            <mc:AlternateContent xmlns:mc="http://schemas.openxmlformats.org/markup-compatibility/2006">
              <mc:Choice xmlns:v="urn:schemas-microsoft-com:vml" Requires="v">
                <p:oleObj spid="_x0000_s226575" name="Equation" r:id="rId5" imgW="977760" imgH="241200" progId="Equation.DSMT4">
                  <p:embed/>
                </p:oleObj>
              </mc:Choice>
              <mc:Fallback>
                <p:oleObj name="Equation" r:id="rId5" imgW="97776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048000"/>
                        <a:ext cx="2052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8" name="Object 3"/>
          <p:cNvGraphicFramePr>
            <a:graphicFrameLocks noChangeAspect="1"/>
          </p:cNvGraphicFramePr>
          <p:nvPr/>
        </p:nvGraphicFramePr>
        <p:xfrm>
          <a:off x="914400" y="3505200"/>
          <a:ext cx="1306513" cy="534988"/>
        </p:xfrm>
        <a:graphic>
          <a:graphicData uri="http://schemas.openxmlformats.org/presentationml/2006/ole">
            <mc:AlternateContent xmlns:mc="http://schemas.openxmlformats.org/markup-compatibility/2006">
              <mc:Choice xmlns:v="urn:schemas-microsoft-com:vml" Requires="v">
                <p:oleObj spid="_x0000_s226576" name="Equation" r:id="rId7" imgW="622080" imgH="253800" progId="Equation.DSMT4">
                  <p:embed/>
                </p:oleObj>
              </mc:Choice>
              <mc:Fallback>
                <p:oleObj name="Equation" r:id="rId7" imgW="6220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505200"/>
                        <a:ext cx="1306513"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9" name="Object 4"/>
          <p:cNvGraphicFramePr>
            <a:graphicFrameLocks noChangeAspect="1"/>
          </p:cNvGraphicFramePr>
          <p:nvPr/>
        </p:nvGraphicFramePr>
        <p:xfrm>
          <a:off x="2133600" y="4346575"/>
          <a:ext cx="635000" cy="466725"/>
        </p:xfrm>
        <a:graphic>
          <a:graphicData uri="http://schemas.openxmlformats.org/presentationml/2006/ole">
            <mc:AlternateContent xmlns:mc="http://schemas.openxmlformats.org/markup-compatibility/2006">
              <mc:Choice xmlns:v="urn:schemas-microsoft-com:vml" Requires="v">
                <p:oleObj spid="_x0000_s226577" name="Equation" r:id="rId9" imgW="330200" imgH="241300" progId="Equation.DSMT4">
                  <p:embed/>
                </p:oleObj>
              </mc:Choice>
              <mc:Fallback>
                <p:oleObj name="Equation" r:id="rId9" imgW="3302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346575"/>
                        <a:ext cx="6350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0" name="Text Box 10"/>
          <p:cNvSpPr txBox="1">
            <a:spLocks noChangeArrowheads="1"/>
          </p:cNvSpPr>
          <p:nvPr/>
        </p:nvSpPr>
        <p:spPr bwMode="auto">
          <a:xfrm>
            <a:off x="304800" y="22860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What kind of collision?</a:t>
            </a:r>
            <a:endParaRPr lang="en-US" sz="2000">
              <a:solidFill>
                <a:schemeClr val="accent2"/>
              </a:solidFill>
              <a:latin typeface="Arial Narrow" charset="0"/>
              <a:ea typeface="Gulim" charset="0"/>
              <a:cs typeface="Gulim" charset="0"/>
            </a:endParaRPr>
          </a:p>
        </p:txBody>
      </p:sp>
      <p:sp>
        <p:nvSpPr>
          <p:cNvPr id="793611" name="Text Box 11"/>
          <p:cNvSpPr txBox="1">
            <a:spLocks noChangeArrowheads="1"/>
          </p:cNvSpPr>
          <p:nvPr/>
        </p:nvSpPr>
        <p:spPr bwMode="auto">
          <a:xfrm>
            <a:off x="304800" y="26670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sp>
        <p:nvSpPr>
          <p:cNvPr id="793612" name="Text Box 12"/>
          <p:cNvSpPr txBox="1">
            <a:spLocks noChangeArrowheads="1"/>
          </p:cNvSpPr>
          <p:nvPr/>
        </p:nvSpPr>
        <p:spPr bwMode="auto">
          <a:xfrm>
            <a:off x="2590800" y="22860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Perfectly inelastic collision</a:t>
            </a:r>
            <a:endParaRPr lang="en-US" sz="2000">
              <a:solidFill>
                <a:schemeClr val="accent2"/>
              </a:solidFill>
              <a:latin typeface="Arial Narrow" charset="0"/>
              <a:ea typeface="Gulim" charset="0"/>
              <a:cs typeface="Gulim" charset="0"/>
            </a:endParaRPr>
          </a:p>
        </p:txBody>
      </p:sp>
      <p:graphicFrame>
        <p:nvGraphicFramePr>
          <p:cNvPr id="793613" name="Object 5"/>
          <p:cNvGraphicFramePr>
            <a:graphicFrameLocks noChangeAspect="1"/>
          </p:cNvGraphicFramePr>
          <p:nvPr/>
        </p:nvGraphicFramePr>
        <p:xfrm>
          <a:off x="2727325" y="3035300"/>
          <a:ext cx="1706563" cy="509588"/>
        </p:xfrm>
        <a:graphic>
          <a:graphicData uri="http://schemas.openxmlformats.org/presentationml/2006/ole">
            <mc:AlternateContent xmlns:mc="http://schemas.openxmlformats.org/markup-compatibility/2006">
              <mc:Choice xmlns:v="urn:schemas-microsoft-com:vml" Requires="v">
                <p:oleObj spid="_x0000_s226578" name="Equation" r:id="rId11" imgW="812800" imgH="241300" progId="Equation.DSMT4">
                  <p:embed/>
                </p:oleObj>
              </mc:Choice>
              <mc:Fallback>
                <p:oleObj name="Equation" r:id="rId11" imgW="8128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7325" y="3035300"/>
                        <a:ext cx="1706563"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4" name="Object 6"/>
          <p:cNvGraphicFramePr>
            <a:graphicFrameLocks noChangeAspect="1"/>
          </p:cNvGraphicFramePr>
          <p:nvPr/>
        </p:nvGraphicFramePr>
        <p:xfrm>
          <a:off x="2951163" y="3544888"/>
          <a:ext cx="720725" cy="506412"/>
        </p:xfrm>
        <a:graphic>
          <a:graphicData uri="http://schemas.openxmlformats.org/presentationml/2006/ole">
            <mc:AlternateContent xmlns:mc="http://schemas.openxmlformats.org/markup-compatibility/2006">
              <mc:Choice xmlns:v="urn:schemas-microsoft-com:vml" Requires="v">
                <p:oleObj spid="_x0000_s226579" name="Equation" r:id="rId13" imgW="342900" imgH="241300" progId="Equation.DSMT4">
                  <p:embed/>
                </p:oleObj>
              </mc:Choice>
              <mc:Fallback>
                <p:oleObj name="Equation" r:id="rId13" imgW="3429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1163" y="3544888"/>
                        <a:ext cx="72072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5" name="Object 7"/>
          <p:cNvGraphicFramePr>
            <a:graphicFrameLocks noChangeAspect="1"/>
          </p:cNvGraphicFramePr>
          <p:nvPr/>
        </p:nvGraphicFramePr>
        <p:xfrm>
          <a:off x="2255838" y="3529013"/>
          <a:ext cx="639762" cy="509587"/>
        </p:xfrm>
        <a:graphic>
          <a:graphicData uri="http://schemas.openxmlformats.org/presentationml/2006/ole">
            <mc:AlternateContent xmlns:mc="http://schemas.openxmlformats.org/markup-compatibility/2006">
              <mc:Choice xmlns:v="urn:schemas-microsoft-com:vml" Requires="v">
                <p:oleObj spid="_x0000_s226580"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5838" y="3529013"/>
                        <a:ext cx="639762"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6" name="AutoShape 16"/>
          <p:cNvSpPr>
            <a:spLocks noChangeArrowheads="1"/>
          </p:cNvSpPr>
          <p:nvPr/>
        </p:nvSpPr>
        <p:spPr bwMode="auto">
          <a:xfrm>
            <a:off x="457200" y="41910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01</a:t>
            </a:r>
            <a:endParaRPr lang="en-US" sz="1800" b="1" baseline="-25000">
              <a:solidFill>
                <a:srgbClr val="A50021"/>
              </a:solidFill>
              <a:latin typeface="Arial Narrow" charset="0"/>
              <a:ea typeface="Gulim" charset="0"/>
              <a:cs typeface="Gulim" charset="0"/>
            </a:endParaRPr>
          </a:p>
        </p:txBody>
      </p:sp>
      <p:graphicFrame>
        <p:nvGraphicFramePr>
          <p:cNvPr id="793617" name="Object 8"/>
          <p:cNvGraphicFramePr>
            <a:graphicFrameLocks noChangeAspect="1"/>
          </p:cNvGraphicFramePr>
          <p:nvPr/>
        </p:nvGraphicFramePr>
        <p:xfrm>
          <a:off x="2803525" y="4114800"/>
          <a:ext cx="1539875" cy="908050"/>
        </p:xfrm>
        <a:graphic>
          <a:graphicData uri="http://schemas.openxmlformats.org/presentationml/2006/ole">
            <mc:AlternateContent xmlns:mc="http://schemas.openxmlformats.org/markup-compatibility/2006">
              <mc:Choice xmlns:v="urn:schemas-microsoft-com:vml" Requires="v">
                <p:oleObj spid="_x0000_s226581" name="Equation" r:id="rId17" imgW="799920" imgH="469800" progId="Equation.DSMT4">
                  <p:embed/>
                </p:oleObj>
              </mc:Choice>
              <mc:Fallback>
                <p:oleObj name="Equation" r:id="rId17" imgW="799920" imgH="469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3525" y="4114800"/>
                        <a:ext cx="15398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8" name="Text Box 18"/>
          <p:cNvSpPr txBox="1">
            <a:spLocks noChangeArrowheads="1"/>
          </p:cNvSpPr>
          <p:nvPr/>
        </p:nvSpPr>
        <p:spPr bwMode="auto">
          <a:xfrm>
            <a:off x="381000" y="4953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What do we not know?</a:t>
            </a:r>
            <a:endParaRPr lang="en-US" sz="2000">
              <a:solidFill>
                <a:schemeClr val="accent2"/>
              </a:solidFill>
              <a:latin typeface="Arial Narrow" charset="0"/>
              <a:ea typeface="Gulim" charset="0"/>
              <a:cs typeface="Gulim" charset="0"/>
            </a:endParaRPr>
          </a:p>
        </p:txBody>
      </p:sp>
      <p:sp>
        <p:nvSpPr>
          <p:cNvPr id="793619" name="Text Box 19"/>
          <p:cNvSpPr txBox="1">
            <a:spLocks noChangeArrowheads="1"/>
          </p:cNvSpPr>
          <p:nvPr/>
        </p:nvSpPr>
        <p:spPr bwMode="auto">
          <a:xfrm>
            <a:off x="2743200" y="4953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The final speed!!</a:t>
            </a:r>
            <a:endParaRPr lang="en-US" sz="2000">
              <a:solidFill>
                <a:schemeClr val="accent2"/>
              </a:solidFill>
              <a:latin typeface="Arial Narrow" charset="0"/>
              <a:ea typeface="Gulim" charset="0"/>
              <a:cs typeface="Gulim" charset="0"/>
            </a:endParaRPr>
          </a:p>
        </p:txBody>
      </p:sp>
      <p:sp>
        <p:nvSpPr>
          <p:cNvPr id="793620" name="Text Box 20"/>
          <p:cNvSpPr txBox="1">
            <a:spLocks noChangeArrowheads="1"/>
          </p:cNvSpPr>
          <p:nvPr/>
        </p:nvSpPr>
        <p:spPr bwMode="auto">
          <a:xfrm>
            <a:off x="381000" y="53340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How can we get it?</a:t>
            </a:r>
            <a:endParaRPr lang="en-US" sz="2000">
              <a:solidFill>
                <a:schemeClr val="accent2"/>
              </a:solidFill>
              <a:latin typeface="Arial Narrow" charset="0"/>
              <a:ea typeface="Gulim" charset="0"/>
              <a:cs typeface="Gulim" charset="0"/>
            </a:endParaRPr>
          </a:p>
        </p:txBody>
      </p:sp>
      <p:sp>
        <p:nvSpPr>
          <p:cNvPr id="793621" name="Text Box 21"/>
          <p:cNvSpPr txBox="1">
            <a:spLocks noChangeArrowheads="1"/>
          </p:cNvSpPr>
          <p:nvPr/>
        </p:nvSpPr>
        <p:spPr bwMode="auto">
          <a:xfrm>
            <a:off x="2286000" y="53340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Using the mechanical energy conservation!</a:t>
            </a:r>
            <a:endParaRPr lang="en-US" sz="2000">
              <a:solidFill>
                <a:schemeClr val="accent2"/>
              </a:solidFill>
              <a:latin typeface="Arial Narrow" charset="0"/>
              <a:ea typeface="Gulim" charset="0"/>
              <a:cs typeface="Gulim" charset="0"/>
            </a:endParaRPr>
          </a:p>
        </p:txBody>
      </p:sp>
    </p:spTree>
    <p:extLst>
      <p:ext uri="{BB962C8B-B14F-4D97-AF65-F5344CB8AC3E}">
        <p14:creationId xmlns:p14="http://schemas.microsoft.com/office/powerpoint/2010/main" val="4180433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3603"/>
                                        </p:tgtEl>
                                        <p:attrNameLst>
                                          <p:attrName>style.visibility</p:attrName>
                                        </p:attrNameLst>
                                      </p:cBhvr>
                                      <p:to>
                                        <p:strVal val="visible"/>
                                      </p:to>
                                    </p:set>
                                    <p:animEffect transition="in" filter="wipe(left)">
                                      <p:cBhvr>
                                        <p:cTn id="7" dur="500"/>
                                        <p:tgtEl>
                                          <p:spTgt spid="793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93604"/>
                                        </p:tgtEl>
                                        <p:attrNameLst>
                                          <p:attrName>style.visibility</p:attrName>
                                        </p:attrNameLst>
                                      </p:cBhvr>
                                      <p:to>
                                        <p:strVal val="visible"/>
                                      </p:to>
                                    </p:set>
                                    <p:animEffect transition="in" filter="wipe(left)">
                                      <p:cBhvr>
                                        <p:cTn id="12" dur="500"/>
                                        <p:tgtEl>
                                          <p:spTgt spid="793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93606"/>
                                        </p:tgtEl>
                                      </p:cBhvr>
                                    </p:animEffect>
                                    <p:set>
                                      <p:cBhvr>
                                        <p:cTn id="17" dur="1" fill="hold">
                                          <p:stCondLst>
                                            <p:cond delay="499"/>
                                          </p:stCondLst>
                                        </p:cTn>
                                        <p:tgtEl>
                                          <p:spTgt spid="79360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93610"/>
                                        </p:tgtEl>
                                        <p:attrNameLst>
                                          <p:attrName>style.visibility</p:attrName>
                                        </p:attrNameLst>
                                      </p:cBhvr>
                                      <p:to>
                                        <p:strVal val="visible"/>
                                      </p:to>
                                    </p:set>
                                    <p:animEffect transition="in" filter="wipe(left)">
                                      <p:cBhvr>
                                        <p:cTn id="22" dur="500"/>
                                        <p:tgtEl>
                                          <p:spTgt spid="7936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93612"/>
                                        </p:tgtEl>
                                        <p:attrNameLst>
                                          <p:attrName>style.visibility</p:attrName>
                                        </p:attrNameLst>
                                      </p:cBhvr>
                                      <p:to>
                                        <p:strVal val="visible"/>
                                      </p:to>
                                    </p:set>
                                    <p:animEffect transition="in" filter="wipe(left)">
                                      <p:cBhvr>
                                        <p:cTn id="27" dur="500"/>
                                        <p:tgtEl>
                                          <p:spTgt spid="7936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93611"/>
                                        </p:tgtEl>
                                        <p:attrNameLst>
                                          <p:attrName>style.visibility</p:attrName>
                                        </p:attrNameLst>
                                      </p:cBhvr>
                                      <p:to>
                                        <p:strVal val="visible"/>
                                      </p:to>
                                    </p:set>
                                    <p:animEffect transition="in" filter="wipe(left)">
                                      <p:cBhvr>
                                        <p:cTn id="32" dur="500"/>
                                        <p:tgtEl>
                                          <p:spTgt spid="7936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93607"/>
                                        </p:tgtEl>
                                        <p:attrNameLst>
                                          <p:attrName>style.visibility</p:attrName>
                                        </p:attrNameLst>
                                      </p:cBhvr>
                                      <p:to>
                                        <p:strVal val="visible"/>
                                      </p:to>
                                    </p:set>
                                    <p:animEffect transition="in" filter="wipe(left)">
                                      <p:cBhvr>
                                        <p:cTn id="37" dur="500"/>
                                        <p:tgtEl>
                                          <p:spTgt spid="7936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93613"/>
                                        </p:tgtEl>
                                        <p:attrNameLst>
                                          <p:attrName>style.visibility</p:attrName>
                                        </p:attrNameLst>
                                      </p:cBhvr>
                                      <p:to>
                                        <p:strVal val="visible"/>
                                      </p:to>
                                    </p:set>
                                    <p:animEffect transition="in" filter="wipe(left)">
                                      <p:cBhvr>
                                        <p:cTn id="42" dur="500"/>
                                        <p:tgtEl>
                                          <p:spTgt spid="7936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93608"/>
                                        </p:tgtEl>
                                        <p:attrNameLst>
                                          <p:attrName>style.visibility</p:attrName>
                                        </p:attrNameLst>
                                      </p:cBhvr>
                                      <p:to>
                                        <p:strVal val="visible"/>
                                      </p:to>
                                    </p:set>
                                    <p:animEffect transition="in" filter="wipe(left)">
                                      <p:cBhvr>
                                        <p:cTn id="47" dur="500"/>
                                        <p:tgtEl>
                                          <p:spTgt spid="7936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93615"/>
                                        </p:tgtEl>
                                        <p:attrNameLst>
                                          <p:attrName>style.visibility</p:attrName>
                                        </p:attrNameLst>
                                      </p:cBhvr>
                                      <p:to>
                                        <p:strVal val="visible"/>
                                      </p:to>
                                    </p:set>
                                    <p:animEffect transition="in" filter="wipe(left)">
                                      <p:cBhvr>
                                        <p:cTn id="52" dur="500"/>
                                        <p:tgtEl>
                                          <p:spTgt spid="7936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93614"/>
                                        </p:tgtEl>
                                        <p:attrNameLst>
                                          <p:attrName>style.visibility</p:attrName>
                                        </p:attrNameLst>
                                      </p:cBhvr>
                                      <p:to>
                                        <p:strVal val="visible"/>
                                      </p:to>
                                    </p:set>
                                    <p:animEffect transition="in" filter="wipe(left)">
                                      <p:cBhvr>
                                        <p:cTn id="57" dur="500"/>
                                        <p:tgtEl>
                                          <p:spTgt spid="7936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93616"/>
                                        </p:tgtEl>
                                        <p:attrNameLst>
                                          <p:attrName>style.visibility</p:attrName>
                                        </p:attrNameLst>
                                      </p:cBhvr>
                                      <p:to>
                                        <p:strVal val="visible"/>
                                      </p:to>
                                    </p:set>
                                    <p:animEffect transition="in" filter="wipe(left)">
                                      <p:cBhvr>
                                        <p:cTn id="62" dur="500"/>
                                        <p:tgtEl>
                                          <p:spTgt spid="793616"/>
                                        </p:tgtEl>
                                      </p:cBhvr>
                                    </p:animEffect>
                                  </p:childTnLst>
                                </p:cTn>
                              </p:par>
                            </p:childTnLst>
                          </p:cTn>
                        </p:par>
                        <p:par>
                          <p:cTn id="63" fill="hold" nodeType="afterGroup">
                            <p:stCondLst>
                              <p:cond delay="500"/>
                            </p:stCondLst>
                            <p:childTnLst>
                              <p:par>
                                <p:cTn id="64" presetID="22" presetClass="entr" presetSubtype="8" fill="hold" nodeType="afterEffect">
                                  <p:stCondLst>
                                    <p:cond delay="0"/>
                                  </p:stCondLst>
                                  <p:childTnLst>
                                    <p:set>
                                      <p:cBhvr>
                                        <p:cTn id="65" dur="1" fill="hold">
                                          <p:stCondLst>
                                            <p:cond delay="0"/>
                                          </p:stCondLst>
                                        </p:cTn>
                                        <p:tgtEl>
                                          <p:spTgt spid="793609"/>
                                        </p:tgtEl>
                                        <p:attrNameLst>
                                          <p:attrName>style.visibility</p:attrName>
                                        </p:attrNameLst>
                                      </p:cBhvr>
                                      <p:to>
                                        <p:strVal val="visible"/>
                                      </p:to>
                                    </p:set>
                                    <p:animEffect transition="in" filter="wipe(left)">
                                      <p:cBhvr>
                                        <p:cTn id="66" dur="500"/>
                                        <p:tgtEl>
                                          <p:spTgt spid="79360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93617"/>
                                        </p:tgtEl>
                                        <p:attrNameLst>
                                          <p:attrName>style.visibility</p:attrName>
                                        </p:attrNameLst>
                                      </p:cBhvr>
                                      <p:to>
                                        <p:strVal val="visible"/>
                                      </p:to>
                                    </p:set>
                                    <p:animEffect transition="in" filter="wipe(left)">
                                      <p:cBhvr>
                                        <p:cTn id="71" dur="500"/>
                                        <p:tgtEl>
                                          <p:spTgt spid="7936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793618"/>
                                        </p:tgtEl>
                                        <p:attrNameLst>
                                          <p:attrName>style.visibility</p:attrName>
                                        </p:attrNameLst>
                                      </p:cBhvr>
                                      <p:to>
                                        <p:strVal val="visible"/>
                                      </p:to>
                                    </p:set>
                                    <p:animEffect transition="in" filter="wipe(left)">
                                      <p:cBhvr>
                                        <p:cTn id="76" dur="500"/>
                                        <p:tgtEl>
                                          <p:spTgt spid="79361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793619"/>
                                        </p:tgtEl>
                                        <p:attrNameLst>
                                          <p:attrName>style.visibility</p:attrName>
                                        </p:attrNameLst>
                                      </p:cBhvr>
                                      <p:to>
                                        <p:strVal val="visible"/>
                                      </p:to>
                                    </p:set>
                                    <p:animEffect transition="in" filter="wipe(left)">
                                      <p:cBhvr>
                                        <p:cTn id="81" dur="500"/>
                                        <p:tgtEl>
                                          <p:spTgt spid="79361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793620"/>
                                        </p:tgtEl>
                                        <p:attrNameLst>
                                          <p:attrName>style.visibility</p:attrName>
                                        </p:attrNameLst>
                                      </p:cBhvr>
                                      <p:to>
                                        <p:strVal val="visible"/>
                                      </p:to>
                                    </p:set>
                                    <p:animEffect transition="in" filter="wipe(left)">
                                      <p:cBhvr>
                                        <p:cTn id="86" dur="500"/>
                                        <p:tgtEl>
                                          <p:spTgt spid="79362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793621"/>
                                        </p:tgtEl>
                                        <p:attrNameLst>
                                          <p:attrName>style.visibility</p:attrName>
                                        </p:attrNameLst>
                                      </p:cBhvr>
                                      <p:to>
                                        <p:strVal val="visible"/>
                                      </p:to>
                                    </p:set>
                                    <p:animEffect transition="in" filter="wipe(left)">
                                      <p:cBhvr>
                                        <p:cTn id="91" dur="500"/>
                                        <p:tgtEl>
                                          <p:spTgt spid="793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p:bldP spid="793606" grpId="0" animBg="1"/>
      <p:bldP spid="793610" grpId="0"/>
      <p:bldP spid="793611" grpId="0"/>
      <p:bldP spid="793612" grpId="0"/>
      <p:bldP spid="793616" grpId="0" animBg="1"/>
      <p:bldP spid="793618" grpId="0"/>
      <p:bldP spid="793619" grpId="0"/>
      <p:bldP spid="793620" grpId="0"/>
      <p:bldP spid="7936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176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F9CD14F-F28E-7D47-8968-F7266AE05A76}"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pic>
        <p:nvPicPr>
          <p:cNvPr id="801795" name="Picture 3"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990600"/>
            <a:ext cx="36115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4"/>
          <p:cNvSpPr>
            <a:spLocks noGrp="1" noChangeArrowheads="1"/>
          </p:cNvSpPr>
          <p:nvPr>
            <p:ph type="title"/>
          </p:nvPr>
        </p:nvSpPr>
        <p:spPr>
          <a:xfrm>
            <a:off x="685800" y="76200"/>
            <a:ext cx="7772400" cy="914400"/>
          </a:xfrm>
        </p:spPr>
        <p:txBody>
          <a:bodyPr/>
          <a:lstStyle/>
          <a:p>
            <a:r>
              <a:rPr lang="en-US" altLang="ko-KR">
                <a:latin typeface="Arial Narrow" charset="0"/>
                <a:ea typeface="Gulim" charset="0"/>
                <a:cs typeface="Gulim" charset="0"/>
              </a:rPr>
              <a:t>Ex.  A Ballistic Pendulum, cnt’d</a:t>
            </a:r>
            <a:endParaRPr lang="en-US">
              <a:latin typeface="Arial Narrow" charset="0"/>
              <a:ea typeface="ＭＳ Ｐゴシック" charset="0"/>
              <a:cs typeface="ＭＳ Ｐゴシック" charset="0"/>
            </a:endParaRPr>
          </a:p>
        </p:txBody>
      </p:sp>
      <p:graphicFrame>
        <p:nvGraphicFramePr>
          <p:cNvPr id="801800" name="Object 2"/>
          <p:cNvGraphicFramePr>
            <a:graphicFrameLocks noChangeAspect="1"/>
          </p:cNvGraphicFramePr>
          <p:nvPr/>
        </p:nvGraphicFramePr>
        <p:xfrm>
          <a:off x="381000" y="4254500"/>
          <a:ext cx="635000" cy="468313"/>
        </p:xfrm>
        <a:graphic>
          <a:graphicData uri="http://schemas.openxmlformats.org/presentationml/2006/ole">
            <mc:AlternateContent xmlns:mc="http://schemas.openxmlformats.org/markup-compatibility/2006">
              <mc:Choice xmlns:v="urn:schemas-microsoft-com:vml" Requires="v">
                <p:oleObj spid="_x0000_s227865" name="Equation" r:id="rId5" imgW="330200" imgH="241300" progId="Equation.DSMT4">
                  <p:embed/>
                </p:oleObj>
              </mc:Choice>
              <mc:Fallback>
                <p:oleObj name="Equation" r:id="rId5" imgW="3302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54500"/>
                        <a:ext cx="6350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1" name="Text Box 9"/>
          <p:cNvSpPr txBox="1">
            <a:spLocks noChangeArrowheads="1"/>
          </p:cNvSpPr>
          <p:nvPr/>
        </p:nvSpPr>
        <p:spPr bwMode="auto">
          <a:xfrm>
            <a:off x="304800" y="36417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Using the solution obtained previously, we obtain</a:t>
            </a:r>
            <a:endParaRPr lang="en-US" sz="2000">
              <a:solidFill>
                <a:schemeClr val="accent2"/>
              </a:solidFill>
              <a:latin typeface="Arial Narrow" charset="0"/>
              <a:ea typeface="Gulim" charset="0"/>
              <a:cs typeface="Gulim" charset="0"/>
            </a:endParaRPr>
          </a:p>
        </p:txBody>
      </p:sp>
      <p:graphicFrame>
        <p:nvGraphicFramePr>
          <p:cNvPr id="801808" name="Object 3"/>
          <p:cNvGraphicFramePr>
            <a:graphicFrameLocks noChangeAspect="1"/>
          </p:cNvGraphicFramePr>
          <p:nvPr/>
        </p:nvGraphicFramePr>
        <p:xfrm>
          <a:off x="944563" y="4038600"/>
          <a:ext cx="1784350" cy="908050"/>
        </p:xfrm>
        <a:graphic>
          <a:graphicData uri="http://schemas.openxmlformats.org/presentationml/2006/ole">
            <mc:AlternateContent xmlns:mc="http://schemas.openxmlformats.org/markup-compatibility/2006">
              <mc:Choice xmlns:v="urn:schemas-microsoft-com:vml" Requires="v">
                <p:oleObj spid="_x0000_s227866" name="Equation" r:id="rId7" imgW="927000" imgH="469800" progId="Equation.DSMT4">
                  <p:embed/>
                </p:oleObj>
              </mc:Choice>
              <mc:Fallback>
                <p:oleObj name="Equation" r:id="rId7" imgW="927000" imgH="469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563" y="4038600"/>
                        <a:ext cx="178435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9" name="Text Box 17"/>
          <p:cNvSpPr txBox="1">
            <a:spLocks noChangeArrowheads="1"/>
          </p:cNvSpPr>
          <p:nvPr/>
        </p:nvSpPr>
        <p:spPr bwMode="auto">
          <a:xfrm>
            <a:off x="304800" y="9906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Now using the mechanical energy conservation</a:t>
            </a:r>
            <a:endParaRPr lang="en-US" sz="2000">
              <a:solidFill>
                <a:schemeClr val="accent2"/>
              </a:solidFill>
              <a:latin typeface="Arial Narrow" charset="0"/>
              <a:ea typeface="Gulim" charset="0"/>
              <a:cs typeface="Gulim" charset="0"/>
            </a:endParaRPr>
          </a:p>
        </p:txBody>
      </p:sp>
      <p:graphicFrame>
        <p:nvGraphicFramePr>
          <p:cNvPr id="801810" name="Object 4"/>
          <p:cNvGraphicFramePr>
            <a:graphicFrameLocks noChangeAspect="1"/>
          </p:cNvGraphicFramePr>
          <p:nvPr/>
        </p:nvGraphicFramePr>
        <p:xfrm>
          <a:off x="2217738" y="1371600"/>
          <a:ext cx="906462" cy="428625"/>
        </p:xfrm>
        <a:graphic>
          <a:graphicData uri="http://schemas.openxmlformats.org/presentationml/2006/ole">
            <mc:AlternateContent xmlns:mc="http://schemas.openxmlformats.org/markup-compatibility/2006">
              <mc:Choice xmlns:v="urn:schemas-microsoft-com:vml" Requires="v">
                <p:oleObj spid="_x0000_s227867" name="Equation" r:id="rId9" imgW="431640" imgH="203040" progId="Equation.DSMT4">
                  <p:embed/>
                </p:oleObj>
              </mc:Choice>
              <mc:Fallback>
                <p:oleObj name="Equation" r:id="rId9" imgW="43164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738" y="1371600"/>
                        <a:ext cx="9064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1" name="Object 5"/>
          <p:cNvGraphicFramePr>
            <a:graphicFrameLocks noChangeAspect="1"/>
          </p:cNvGraphicFramePr>
          <p:nvPr/>
        </p:nvGraphicFramePr>
        <p:xfrm>
          <a:off x="434975" y="1827213"/>
          <a:ext cx="2079625" cy="534987"/>
        </p:xfrm>
        <a:graphic>
          <a:graphicData uri="http://schemas.openxmlformats.org/presentationml/2006/ole">
            <mc:AlternateContent xmlns:mc="http://schemas.openxmlformats.org/markup-compatibility/2006">
              <mc:Choice xmlns:v="urn:schemas-microsoft-com:vml" Requires="v">
                <p:oleObj spid="_x0000_s227868" name="Equation" r:id="rId11" imgW="990360" imgH="253800" progId="Equation.DSMT4">
                  <p:embed/>
                </p:oleObj>
              </mc:Choice>
              <mc:Fallback>
                <p:oleObj name="Equation" r:id="rId11" imgW="99036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975" y="1827213"/>
                        <a:ext cx="2079625"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2" name="Object 6"/>
          <p:cNvGraphicFramePr>
            <a:graphicFrameLocks noChangeAspect="1"/>
          </p:cNvGraphicFramePr>
          <p:nvPr/>
        </p:nvGraphicFramePr>
        <p:xfrm>
          <a:off x="1612900" y="2387600"/>
          <a:ext cx="825500" cy="508000"/>
        </p:xfrm>
        <a:graphic>
          <a:graphicData uri="http://schemas.openxmlformats.org/presentationml/2006/ole">
            <mc:AlternateContent xmlns:mc="http://schemas.openxmlformats.org/markup-compatibility/2006">
              <mc:Choice xmlns:v="urn:schemas-microsoft-com:vml" Requires="v">
                <p:oleObj spid="_x0000_s227869" name="Equation" r:id="rId13" imgW="393480" imgH="241200" progId="Equation.DSMT4">
                  <p:embed/>
                </p:oleObj>
              </mc:Choice>
              <mc:Fallback>
                <p:oleObj name="Equation" r:id="rId13" imgW="393480" imgH="241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2900" y="2387600"/>
                        <a:ext cx="8255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3" name="Object 7"/>
          <p:cNvGraphicFramePr>
            <a:graphicFrameLocks noChangeAspect="1"/>
          </p:cNvGraphicFramePr>
          <p:nvPr/>
        </p:nvGraphicFramePr>
        <p:xfrm>
          <a:off x="252413" y="2981325"/>
          <a:ext cx="585787" cy="465138"/>
        </p:xfrm>
        <a:graphic>
          <a:graphicData uri="http://schemas.openxmlformats.org/presentationml/2006/ole">
            <mc:AlternateContent xmlns:mc="http://schemas.openxmlformats.org/markup-compatibility/2006">
              <mc:Choice xmlns:v="urn:schemas-microsoft-com:vml" Requires="v">
                <p:oleObj spid="_x0000_s227870"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413" y="2981325"/>
                        <a:ext cx="5857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4" name="Object 8"/>
          <p:cNvGraphicFramePr>
            <a:graphicFrameLocks noChangeAspect="1"/>
          </p:cNvGraphicFramePr>
          <p:nvPr/>
        </p:nvGraphicFramePr>
        <p:xfrm>
          <a:off x="1512888" y="1320800"/>
          <a:ext cx="773112" cy="508000"/>
        </p:xfrm>
        <a:graphic>
          <a:graphicData uri="http://schemas.openxmlformats.org/presentationml/2006/ole">
            <mc:AlternateContent xmlns:mc="http://schemas.openxmlformats.org/markup-compatibility/2006">
              <mc:Choice xmlns:v="urn:schemas-microsoft-com:vml" Requires="v">
                <p:oleObj spid="_x0000_s227871" name="Equation" r:id="rId17" imgW="368280" imgH="241200" progId="Equation.DSMT4">
                  <p:embed/>
                </p:oleObj>
              </mc:Choice>
              <mc:Fallback>
                <p:oleObj name="Equation" r:id="rId17" imgW="36828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2888" y="1320800"/>
                        <a:ext cx="7731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15" name="Line 23"/>
          <p:cNvSpPr>
            <a:spLocks noChangeShapeType="1"/>
          </p:cNvSpPr>
          <p:nvPr/>
        </p:nvSpPr>
        <p:spPr bwMode="auto">
          <a:xfrm rot="563071" flipH="1">
            <a:off x="2743200" y="16764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1817" name="Line 25"/>
          <p:cNvSpPr>
            <a:spLocks noChangeShapeType="1"/>
          </p:cNvSpPr>
          <p:nvPr/>
        </p:nvSpPr>
        <p:spPr bwMode="auto">
          <a:xfrm rot="563071" flipH="1">
            <a:off x="457200" y="17526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801818" name="Object 9"/>
          <p:cNvGraphicFramePr>
            <a:graphicFrameLocks noChangeAspect="1"/>
          </p:cNvGraphicFramePr>
          <p:nvPr/>
        </p:nvGraphicFramePr>
        <p:xfrm>
          <a:off x="2514600" y="1828800"/>
          <a:ext cx="1812925" cy="534988"/>
        </p:xfrm>
        <a:graphic>
          <a:graphicData uri="http://schemas.openxmlformats.org/presentationml/2006/ole">
            <mc:AlternateContent xmlns:mc="http://schemas.openxmlformats.org/markup-compatibility/2006">
              <mc:Choice xmlns:v="urn:schemas-microsoft-com:vml" Requires="v">
                <p:oleObj spid="_x0000_s227872" name="Equation" r:id="rId19" imgW="863280" imgH="253800" progId="Equation.DSMT4">
                  <p:embed/>
                </p:oleObj>
              </mc:Choice>
              <mc:Fallback>
                <p:oleObj name="Equation" r:id="rId19" imgW="8632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4600" y="1828800"/>
                        <a:ext cx="1812925"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9" name="Object 10"/>
          <p:cNvGraphicFramePr>
            <a:graphicFrameLocks noChangeAspect="1"/>
          </p:cNvGraphicFramePr>
          <p:nvPr/>
        </p:nvGraphicFramePr>
        <p:xfrm>
          <a:off x="2489200" y="2362200"/>
          <a:ext cx="558800" cy="534988"/>
        </p:xfrm>
        <a:graphic>
          <a:graphicData uri="http://schemas.openxmlformats.org/presentationml/2006/ole">
            <mc:AlternateContent xmlns:mc="http://schemas.openxmlformats.org/markup-compatibility/2006">
              <mc:Choice xmlns:v="urn:schemas-microsoft-com:vml" Requires="v">
                <p:oleObj spid="_x0000_s227873" name="Equation" r:id="rId21" imgW="266400" imgH="253800" progId="Equation.DSMT4">
                  <p:embed/>
                </p:oleObj>
              </mc:Choice>
              <mc:Fallback>
                <p:oleObj name="Equation" r:id="rId21" imgW="26640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89200" y="2362200"/>
                        <a:ext cx="5588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0" name="Object 11"/>
          <p:cNvGraphicFramePr>
            <a:graphicFrameLocks noChangeAspect="1"/>
          </p:cNvGraphicFramePr>
          <p:nvPr/>
        </p:nvGraphicFramePr>
        <p:xfrm>
          <a:off x="838200" y="2971800"/>
          <a:ext cx="1146175" cy="538163"/>
        </p:xfrm>
        <a:graphic>
          <a:graphicData uri="http://schemas.openxmlformats.org/presentationml/2006/ole">
            <mc:AlternateContent xmlns:mc="http://schemas.openxmlformats.org/markup-compatibility/2006">
              <mc:Choice xmlns:v="urn:schemas-microsoft-com:vml" Requires="v">
                <p:oleObj spid="_x0000_s227874" name="Equation" r:id="rId23" imgW="596880" imgH="279360" progId="Equation.DSMT4">
                  <p:embed/>
                </p:oleObj>
              </mc:Choice>
              <mc:Fallback>
                <p:oleObj name="Equation" r:id="rId23" imgW="596880" imgH="2793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8200" y="2971800"/>
                        <a:ext cx="1146175"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1" name="Object 12"/>
          <p:cNvGraphicFramePr>
            <a:graphicFrameLocks noChangeAspect="1"/>
          </p:cNvGraphicFramePr>
          <p:nvPr/>
        </p:nvGraphicFramePr>
        <p:xfrm>
          <a:off x="1957388" y="2895600"/>
          <a:ext cx="3071812" cy="636588"/>
        </p:xfrm>
        <a:graphic>
          <a:graphicData uri="http://schemas.openxmlformats.org/presentationml/2006/ole">
            <mc:AlternateContent xmlns:mc="http://schemas.openxmlformats.org/markup-compatibility/2006">
              <mc:Choice xmlns:v="urn:schemas-microsoft-com:vml" Requires="v">
                <p:oleObj spid="_x0000_s227875" name="Equation" r:id="rId25" imgW="1600200" imgH="330120" progId="Equation.DSMT4">
                  <p:embed/>
                </p:oleObj>
              </mc:Choice>
              <mc:Fallback>
                <p:oleObj name="Equation" r:id="rId25" imgW="1600200" imgH="33012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57388" y="2895600"/>
                        <a:ext cx="3071812"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22" name="AutoShape 30"/>
          <p:cNvSpPr>
            <a:spLocks noChangeArrowheads="1"/>
          </p:cNvSpPr>
          <p:nvPr/>
        </p:nvSpPr>
        <p:spPr bwMode="auto">
          <a:xfrm>
            <a:off x="3200400" y="22098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a:t>
            </a:r>
            <a:endParaRPr lang="en-US" sz="1800" b="1" baseline="-25000">
              <a:solidFill>
                <a:srgbClr val="A50021"/>
              </a:solidFill>
              <a:latin typeface="Arial Narrow" charset="0"/>
              <a:ea typeface="Gulim" charset="0"/>
              <a:cs typeface="Gulim" charset="0"/>
            </a:endParaRPr>
          </a:p>
        </p:txBody>
      </p:sp>
      <p:graphicFrame>
        <p:nvGraphicFramePr>
          <p:cNvPr id="801823" name="Object 13"/>
          <p:cNvGraphicFramePr>
            <a:graphicFrameLocks noChangeAspect="1"/>
          </p:cNvGraphicFramePr>
          <p:nvPr/>
        </p:nvGraphicFramePr>
        <p:xfrm>
          <a:off x="2674938" y="4014788"/>
          <a:ext cx="2101850" cy="955675"/>
        </p:xfrm>
        <a:graphic>
          <a:graphicData uri="http://schemas.openxmlformats.org/presentationml/2006/ole">
            <mc:AlternateContent xmlns:mc="http://schemas.openxmlformats.org/markup-compatibility/2006">
              <mc:Choice xmlns:v="urn:schemas-microsoft-com:vml" Requires="v">
                <p:oleObj spid="_x0000_s227876" name="Equation" r:id="rId27" imgW="1091880" imgH="495000" progId="Equation.DSMT4">
                  <p:embed/>
                </p:oleObj>
              </mc:Choice>
              <mc:Fallback>
                <p:oleObj name="Equation" r:id="rId27" imgW="1091880" imgH="4950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74938" y="4014788"/>
                        <a:ext cx="21018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4" name="Object 14"/>
          <p:cNvGraphicFramePr>
            <a:graphicFrameLocks noChangeAspect="1"/>
          </p:cNvGraphicFramePr>
          <p:nvPr/>
        </p:nvGraphicFramePr>
        <p:xfrm>
          <a:off x="762000" y="4876800"/>
          <a:ext cx="4876800" cy="712788"/>
        </p:xfrm>
        <a:graphic>
          <a:graphicData uri="http://schemas.openxmlformats.org/presentationml/2006/ole">
            <mc:AlternateContent xmlns:mc="http://schemas.openxmlformats.org/markup-compatibility/2006">
              <mc:Choice xmlns:v="urn:schemas-microsoft-com:vml" Requires="v">
                <p:oleObj spid="_x0000_s227877" name="Equation" r:id="rId29" imgW="3136680" imgH="457200" progId="Equation.DSMT4">
                  <p:embed/>
                </p:oleObj>
              </mc:Choice>
              <mc:Fallback>
                <p:oleObj name="Equation" r:id="rId29" imgW="3136680" imgH="457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62000" y="4876800"/>
                        <a:ext cx="4876800"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5" name="Object 15"/>
          <p:cNvGraphicFramePr>
            <a:graphicFrameLocks noChangeAspect="1"/>
          </p:cNvGraphicFramePr>
          <p:nvPr/>
        </p:nvGraphicFramePr>
        <p:xfrm>
          <a:off x="815975" y="5646738"/>
          <a:ext cx="1546225" cy="452437"/>
        </p:xfrm>
        <a:graphic>
          <a:graphicData uri="http://schemas.openxmlformats.org/presentationml/2006/ole">
            <mc:AlternateContent xmlns:mc="http://schemas.openxmlformats.org/markup-compatibility/2006">
              <mc:Choice xmlns:v="urn:schemas-microsoft-com:vml" Requires="v">
                <p:oleObj spid="_x0000_s227878" name="Equation" r:id="rId31" imgW="736560" imgH="215640" progId="Equation.DSMT4">
                  <p:embed/>
                </p:oleObj>
              </mc:Choice>
              <mc:Fallback>
                <p:oleObj name="Equation" r:id="rId31" imgW="736560" imgH="2156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5975" y="5646738"/>
                        <a:ext cx="15462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0870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1795"/>
                                        </p:tgtEl>
                                        <p:attrNameLst>
                                          <p:attrName>style.visibility</p:attrName>
                                        </p:attrNameLst>
                                      </p:cBhvr>
                                      <p:to>
                                        <p:strVal val="visible"/>
                                      </p:to>
                                    </p:set>
                                    <p:animEffect transition="in" filter="wipe(left)">
                                      <p:cBhvr>
                                        <p:cTn id="7" dur="500"/>
                                        <p:tgtEl>
                                          <p:spTgt spid="801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01809"/>
                                        </p:tgtEl>
                                        <p:attrNameLst>
                                          <p:attrName>style.visibility</p:attrName>
                                        </p:attrNameLst>
                                      </p:cBhvr>
                                      <p:to>
                                        <p:strVal val="visible"/>
                                      </p:to>
                                    </p:set>
                                    <p:animEffect transition="in" filter="wipe(left)">
                                      <p:cBhvr>
                                        <p:cTn id="12" dur="500"/>
                                        <p:tgtEl>
                                          <p:spTgt spid="8018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1814"/>
                                        </p:tgtEl>
                                        <p:attrNameLst>
                                          <p:attrName>style.visibility</p:attrName>
                                        </p:attrNameLst>
                                      </p:cBhvr>
                                      <p:to>
                                        <p:strVal val="visible"/>
                                      </p:to>
                                    </p:set>
                                    <p:animEffect transition="in" filter="wipe(left)">
                                      <p:cBhvr>
                                        <p:cTn id="17" dur="500"/>
                                        <p:tgtEl>
                                          <p:spTgt spid="8018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01810"/>
                                        </p:tgtEl>
                                        <p:attrNameLst>
                                          <p:attrName>style.visibility</p:attrName>
                                        </p:attrNameLst>
                                      </p:cBhvr>
                                      <p:to>
                                        <p:strVal val="visible"/>
                                      </p:to>
                                    </p:set>
                                    <p:animEffect transition="in" filter="wipe(left)">
                                      <p:cBhvr>
                                        <p:cTn id="22" dur="500"/>
                                        <p:tgtEl>
                                          <p:spTgt spid="8018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01811"/>
                                        </p:tgtEl>
                                        <p:attrNameLst>
                                          <p:attrName>style.visibility</p:attrName>
                                        </p:attrNameLst>
                                      </p:cBhvr>
                                      <p:to>
                                        <p:strVal val="visible"/>
                                      </p:to>
                                    </p:set>
                                    <p:animEffect transition="in" filter="wipe(left)">
                                      <p:cBhvr>
                                        <p:cTn id="27" dur="500"/>
                                        <p:tgtEl>
                                          <p:spTgt spid="8018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01818"/>
                                        </p:tgtEl>
                                        <p:attrNameLst>
                                          <p:attrName>style.visibility</p:attrName>
                                        </p:attrNameLst>
                                      </p:cBhvr>
                                      <p:to>
                                        <p:strVal val="visible"/>
                                      </p:to>
                                    </p:set>
                                    <p:animEffect transition="in" filter="wipe(left)">
                                      <p:cBhvr>
                                        <p:cTn id="32" dur="500"/>
                                        <p:tgtEl>
                                          <p:spTgt spid="8018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01817"/>
                                        </p:tgtEl>
                                        <p:attrNameLst>
                                          <p:attrName>style.visibility</p:attrName>
                                        </p:attrNameLst>
                                      </p:cBhvr>
                                      <p:to>
                                        <p:strVal val="visible"/>
                                      </p:to>
                                    </p:set>
                                    <p:animEffect transition="in" filter="wipe(up)">
                                      <p:cBhvr>
                                        <p:cTn id="37" dur="500"/>
                                        <p:tgtEl>
                                          <p:spTgt spid="801817"/>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801815"/>
                                        </p:tgtEl>
                                        <p:attrNameLst>
                                          <p:attrName>style.visibility</p:attrName>
                                        </p:attrNameLst>
                                      </p:cBhvr>
                                      <p:to>
                                        <p:strVal val="visible"/>
                                      </p:to>
                                    </p:set>
                                    <p:animEffect transition="in" filter="wipe(up)">
                                      <p:cBhvr>
                                        <p:cTn id="41" dur="500"/>
                                        <p:tgtEl>
                                          <p:spTgt spid="8018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801812"/>
                                        </p:tgtEl>
                                        <p:attrNameLst>
                                          <p:attrName>style.visibility</p:attrName>
                                        </p:attrNameLst>
                                      </p:cBhvr>
                                      <p:to>
                                        <p:strVal val="visible"/>
                                      </p:to>
                                    </p:set>
                                    <p:animEffect transition="in" filter="wipe(left)">
                                      <p:cBhvr>
                                        <p:cTn id="46" dur="500"/>
                                        <p:tgtEl>
                                          <p:spTgt spid="8018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801819"/>
                                        </p:tgtEl>
                                        <p:attrNameLst>
                                          <p:attrName>style.visibility</p:attrName>
                                        </p:attrNameLst>
                                      </p:cBhvr>
                                      <p:to>
                                        <p:strVal val="visible"/>
                                      </p:to>
                                    </p:set>
                                    <p:animEffect transition="in" filter="wipe(left)">
                                      <p:cBhvr>
                                        <p:cTn id="51" dur="500"/>
                                        <p:tgtEl>
                                          <p:spTgt spid="8018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01822"/>
                                        </p:tgtEl>
                                        <p:attrNameLst>
                                          <p:attrName>style.visibility</p:attrName>
                                        </p:attrNameLst>
                                      </p:cBhvr>
                                      <p:to>
                                        <p:strVal val="visible"/>
                                      </p:to>
                                    </p:set>
                                    <p:animEffect transition="in" filter="wipe(left)">
                                      <p:cBhvr>
                                        <p:cTn id="56" dur="500"/>
                                        <p:tgtEl>
                                          <p:spTgt spid="801822"/>
                                        </p:tgtEl>
                                      </p:cBhvr>
                                    </p:animEffec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801813"/>
                                        </p:tgtEl>
                                        <p:attrNameLst>
                                          <p:attrName>style.visibility</p:attrName>
                                        </p:attrNameLst>
                                      </p:cBhvr>
                                      <p:to>
                                        <p:strVal val="visible"/>
                                      </p:to>
                                    </p:set>
                                    <p:animEffect transition="in" filter="wipe(left)">
                                      <p:cBhvr>
                                        <p:cTn id="60" dur="500"/>
                                        <p:tgtEl>
                                          <p:spTgt spid="8018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801820"/>
                                        </p:tgtEl>
                                        <p:attrNameLst>
                                          <p:attrName>style.visibility</p:attrName>
                                        </p:attrNameLst>
                                      </p:cBhvr>
                                      <p:to>
                                        <p:strVal val="visible"/>
                                      </p:to>
                                    </p:set>
                                    <p:animEffect transition="in" filter="wipe(left)">
                                      <p:cBhvr>
                                        <p:cTn id="65" dur="500"/>
                                        <p:tgtEl>
                                          <p:spTgt spid="80182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801821"/>
                                        </p:tgtEl>
                                        <p:attrNameLst>
                                          <p:attrName>style.visibility</p:attrName>
                                        </p:attrNameLst>
                                      </p:cBhvr>
                                      <p:to>
                                        <p:strVal val="visible"/>
                                      </p:to>
                                    </p:set>
                                    <p:animEffect transition="in" filter="wipe(left)">
                                      <p:cBhvr>
                                        <p:cTn id="70" dur="500"/>
                                        <p:tgtEl>
                                          <p:spTgt spid="80182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801801"/>
                                        </p:tgtEl>
                                        <p:attrNameLst>
                                          <p:attrName>style.visibility</p:attrName>
                                        </p:attrNameLst>
                                      </p:cBhvr>
                                      <p:to>
                                        <p:strVal val="visible"/>
                                      </p:to>
                                    </p:set>
                                    <p:animEffect transition="in" filter="wipe(left)">
                                      <p:cBhvr>
                                        <p:cTn id="75" dur="500"/>
                                        <p:tgtEl>
                                          <p:spTgt spid="80180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801800"/>
                                        </p:tgtEl>
                                        <p:attrNameLst>
                                          <p:attrName>style.visibility</p:attrName>
                                        </p:attrNameLst>
                                      </p:cBhvr>
                                      <p:to>
                                        <p:strVal val="visible"/>
                                      </p:to>
                                    </p:set>
                                    <p:animEffect transition="in" filter="wipe(left)">
                                      <p:cBhvr>
                                        <p:cTn id="80" dur="500"/>
                                        <p:tgtEl>
                                          <p:spTgt spid="80180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801808"/>
                                        </p:tgtEl>
                                        <p:attrNameLst>
                                          <p:attrName>style.visibility</p:attrName>
                                        </p:attrNameLst>
                                      </p:cBhvr>
                                      <p:to>
                                        <p:strVal val="visible"/>
                                      </p:to>
                                    </p:set>
                                    <p:animEffect transition="in" filter="wipe(left)">
                                      <p:cBhvr>
                                        <p:cTn id="85" dur="500"/>
                                        <p:tgtEl>
                                          <p:spTgt spid="80180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801823"/>
                                        </p:tgtEl>
                                        <p:attrNameLst>
                                          <p:attrName>style.visibility</p:attrName>
                                        </p:attrNameLst>
                                      </p:cBhvr>
                                      <p:to>
                                        <p:strVal val="visible"/>
                                      </p:to>
                                    </p:set>
                                    <p:animEffect transition="in" filter="wipe(left)">
                                      <p:cBhvr>
                                        <p:cTn id="90" dur="500"/>
                                        <p:tgtEl>
                                          <p:spTgt spid="80182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nodeType="clickEffect">
                                  <p:stCondLst>
                                    <p:cond delay="0"/>
                                  </p:stCondLst>
                                  <p:childTnLst>
                                    <p:set>
                                      <p:cBhvr>
                                        <p:cTn id="94" dur="1" fill="hold">
                                          <p:stCondLst>
                                            <p:cond delay="0"/>
                                          </p:stCondLst>
                                        </p:cTn>
                                        <p:tgtEl>
                                          <p:spTgt spid="801824"/>
                                        </p:tgtEl>
                                        <p:attrNameLst>
                                          <p:attrName>style.visibility</p:attrName>
                                        </p:attrNameLst>
                                      </p:cBhvr>
                                      <p:to>
                                        <p:strVal val="visible"/>
                                      </p:to>
                                    </p:set>
                                    <p:animEffect transition="in" filter="wipe(left)">
                                      <p:cBhvr>
                                        <p:cTn id="95" dur="500"/>
                                        <p:tgtEl>
                                          <p:spTgt spid="801824"/>
                                        </p:tgtEl>
                                      </p:cBhvr>
                                    </p:animEffect>
                                  </p:childTnLst>
                                </p:cTn>
                              </p:par>
                            </p:childTnLst>
                          </p:cTn>
                        </p:par>
                        <p:par>
                          <p:cTn id="96" fill="hold" nodeType="afterGroup">
                            <p:stCondLst>
                              <p:cond delay="500"/>
                            </p:stCondLst>
                            <p:childTnLst>
                              <p:par>
                                <p:cTn id="97" presetID="22" presetClass="entr" presetSubtype="8" fill="hold" nodeType="afterEffect">
                                  <p:stCondLst>
                                    <p:cond delay="0"/>
                                  </p:stCondLst>
                                  <p:childTnLst>
                                    <p:set>
                                      <p:cBhvr>
                                        <p:cTn id="98" dur="1" fill="hold">
                                          <p:stCondLst>
                                            <p:cond delay="0"/>
                                          </p:stCondLst>
                                        </p:cTn>
                                        <p:tgtEl>
                                          <p:spTgt spid="801825"/>
                                        </p:tgtEl>
                                        <p:attrNameLst>
                                          <p:attrName>style.visibility</p:attrName>
                                        </p:attrNameLst>
                                      </p:cBhvr>
                                      <p:to>
                                        <p:strVal val="visible"/>
                                      </p:to>
                                    </p:set>
                                    <p:animEffect transition="in" filter="wipe(left)">
                                      <p:cBhvr>
                                        <p:cTn id="99" dur="500"/>
                                        <p:tgtEl>
                                          <p:spTgt spid="801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01" grpId="0"/>
      <p:bldP spid="801809" grpId="0"/>
      <p:bldP spid="801815" grpId="0" animBg="1"/>
      <p:bldP spid="801817" grpId="0" animBg="1"/>
      <p:bldP spid="8018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굴림" charset="0"/>
              <a:cs typeface="굴림"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AD4763-0464-CE44-8D29-E937BF605EF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9" name="Rectangle 2"/>
          <p:cNvSpPr>
            <a:spLocks noGrp="1" noChangeArrowheads="1"/>
          </p:cNvSpPr>
          <p:nvPr>
            <p:ph type="title"/>
          </p:nvPr>
        </p:nvSpPr>
        <p:spPr>
          <a:xfrm>
            <a:off x="762000" y="152400"/>
            <a:ext cx="7772400" cy="685800"/>
          </a:xfrm>
        </p:spPr>
        <p:txBody>
          <a:bodyPr/>
          <a:lstStyle/>
          <a:p>
            <a:r>
              <a:rPr lang="en-US" altLang="ko-KR" sz="4000" dirty="0" smtClean="0">
                <a:latin typeface="Arial Narrow" charset="0"/>
                <a:ea typeface="굴림" charset="0"/>
                <a:cs typeface="굴림" charset="0"/>
              </a:rPr>
              <a:t>Extra</a:t>
            </a:r>
            <a:r>
              <a:rPr lang="en-US" altLang="ko-KR" sz="4000" dirty="0">
                <a:latin typeface="Arial Narrow" charset="0"/>
                <a:ea typeface="굴림" charset="0"/>
                <a:cs typeface="굴림" charset="0"/>
              </a:rPr>
              <a:t>-Credit Special </a:t>
            </a:r>
            <a:r>
              <a:rPr lang="en-US" altLang="ko-KR" sz="4000" dirty="0" smtClean="0">
                <a:latin typeface="Arial Narrow" charset="0"/>
                <a:ea typeface="굴림" charset="0"/>
                <a:cs typeface="굴림" charset="0"/>
              </a:rPr>
              <a:t>Project #5</a:t>
            </a:r>
            <a:endParaRPr lang="en-US" sz="4000" dirty="0">
              <a:latin typeface="Arial Narrow" charset="0"/>
              <a:ea typeface="ＭＳ Ｐゴシック" charset="0"/>
              <a:cs typeface="ＭＳ Ｐゴシック" charset="0"/>
            </a:endParaRPr>
          </a:p>
        </p:txBody>
      </p:sp>
      <p:sp>
        <p:nvSpPr>
          <p:cNvPr id="711683" name="Rectangle 3"/>
          <p:cNvSpPr>
            <a:spLocks noGrp="1" noChangeArrowheads="1"/>
          </p:cNvSpPr>
          <p:nvPr>
            <p:ph type="body" idx="1"/>
          </p:nvPr>
        </p:nvSpPr>
        <p:spPr>
          <a:xfrm>
            <a:off x="304800" y="838200"/>
            <a:ext cx="8534400" cy="5181600"/>
          </a:xfrm>
        </p:spPr>
        <p:txBody>
          <a:bodyPr/>
          <a:lstStyle/>
          <a:p>
            <a:r>
              <a:rPr lang="en-US" altLang="ko-KR" dirty="0">
                <a:latin typeface="Arial Narrow" charset="0"/>
                <a:ea typeface="굴림" charset="0"/>
                <a:cs typeface="굴림" charset="0"/>
              </a:rPr>
              <a:t>Derive </a:t>
            </a:r>
            <a:r>
              <a:rPr lang="en-US" altLang="ko-KR" dirty="0" smtClean="0">
                <a:latin typeface="Arial Narrow" charset="0"/>
                <a:ea typeface="굴림" charset="0"/>
                <a:cs typeface="굴림" charset="0"/>
              </a:rPr>
              <a:t>express </a:t>
            </a:r>
            <a:r>
              <a:rPr lang="en-US" altLang="ko-KR" dirty="0">
                <a:latin typeface="Arial Narrow" charset="0"/>
                <a:ea typeface="굴림" charset="0"/>
                <a:cs typeface="굴림" charset="0"/>
              </a:rPr>
              <a:t>the final </a:t>
            </a:r>
            <a:r>
              <a:rPr lang="en-US" altLang="ko-KR" dirty="0" smtClean="0">
                <a:latin typeface="Arial Narrow" charset="0"/>
                <a:ea typeface="굴림" charset="0"/>
                <a:cs typeface="굴림" charset="0"/>
              </a:rPr>
              <a:t>velocities </a:t>
            </a:r>
            <a:r>
              <a:rPr lang="en-US" altLang="ko-KR" dirty="0">
                <a:latin typeface="Arial Narrow" charset="0"/>
                <a:ea typeface="굴림" charset="0"/>
                <a:cs typeface="굴림" charset="0"/>
              </a:rPr>
              <a:t>of </a:t>
            </a:r>
            <a:r>
              <a:rPr lang="en-US" altLang="ko-KR" dirty="0" smtClean="0">
                <a:latin typeface="Arial Narrow" charset="0"/>
                <a:ea typeface="굴림" charset="0"/>
                <a:cs typeface="굴림" charset="0"/>
              </a:rPr>
              <a:t>the two </a:t>
            </a:r>
            <a:r>
              <a:rPr lang="en-US" altLang="ko-KR" dirty="0">
                <a:latin typeface="Arial Narrow" charset="0"/>
                <a:ea typeface="굴림" charset="0"/>
                <a:cs typeface="굴림" charset="0"/>
              </a:rPr>
              <a:t>objects which underwent an elastic collision as a function of known quantities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 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v</a:t>
            </a:r>
            <a:r>
              <a:rPr lang="en-US" altLang="ko-KR" baseline="-25000" dirty="0">
                <a:latin typeface="Arial Narrow" charset="0"/>
                <a:ea typeface="굴림" charset="0"/>
                <a:cs typeface="굴림" charset="0"/>
              </a:rPr>
              <a:t>01</a:t>
            </a:r>
            <a:r>
              <a:rPr lang="en-US" altLang="ko-KR" dirty="0">
                <a:latin typeface="Arial Narrow" charset="0"/>
                <a:ea typeface="굴림" charset="0"/>
                <a:cs typeface="굴림" charset="0"/>
              </a:rPr>
              <a:t> and v</a:t>
            </a:r>
            <a:r>
              <a:rPr lang="en-US" altLang="ko-KR" baseline="-25000" dirty="0">
                <a:latin typeface="Arial Narrow" charset="0"/>
                <a:ea typeface="굴림" charset="0"/>
                <a:cs typeface="굴림" charset="0"/>
              </a:rPr>
              <a:t>02</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in </a:t>
            </a:r>
            <a:r>
              <a:rPr lang="en-US" altLang="ko-KR" dirty="0">
                <a:latin typeface="Arial Narrow" charset="0"/>
                <a:ea typeface="굴림" charset="0"/>
                <a:cs typeface="굴림" charset="0"/>
              </a:rPr>
              <a:t>a far greater detail than the note.</a:t>
            </a:r>
          </a:p>
          <a:p>
            <a:pPr lvl="1"/>
            <a:r>
              <a:rPr lang="en-US" altLang="ko-KR" dirty="0">
                <a:latin typeface="Arial Narrow" charset="0"/>
                <a:ea typeface="굴림" charset="0"/>
                <a:cs typeface="굴림" charset="0"/>
              </a:rPr>
              <a:t>20 points extra credit</a:t>
            </a:r>
          </a:p>
          <a:p>
            <a:r>
              <a:rPr lang="en-US" altLang="ko-KR" dirty="0">
                <a:latin typeface="Arial Narrow" charset="0"/>
                <a:ea typeface="굴림" charset="0"/>
                <a:cs typeface="굴림" charset="0"/>
              </a:rPr>
              <a:t>Show mathematically what happens to the final velocities if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and describe in words the resulting motion.</a:t>
            </a:r>
          </a:p>
          <a:p>
            <a:pPr lvl="1"/>
            <a:r>
              <a:rPr lang="en-US" altLang="ko-KR" dirty="0">
                <a:latin typeface="Arial Narrow" charset="0"/>
                <a:ea typeface="굴림" charset="0"/>
                <a:cs typeface="굴림" charset="0"/>
              </a:rPr>
              <a:t>5 point extra credit</a:t>
            </a:r>
          </a:p>
          <a:p>
            <a:r>
              <a:rPr lang="en-US" altLang="ko-KR" dirty="0">
                <a:latin typeface="Arial Narrow" charset="0"/>
                <a:ea typeface="굴림" charset="0"/>
                <a:cs typeface="굴림" charset="0"/>
              </a:rPr>
              <a:t>Due: </a:t>
            </a:r>
            <a:r>
              <a:rPr lang="en-US" altLang="ko-KR" dirty="0" smtClean="0">
                <a:latin typeface="Arial Narrow" charset="0"/>
                <a:ea typeface="굴림" charset="0"/>
                <a:cs typeface="굴림" charset="0"/>
              </a:rPr>
              <a:t>Monday, July 7, 2014</a:t>
            </a:r>
            <a:endParaRPr lang="en-US" altLang="ko-KR" dirty="0">
              <a:latin typeface="Arial Narrow" charset="0"/>
              <a:ea typeface="굴림" charset="0"/>
              <a:cs typeface="굴림" charset="0"/>
            </a:endParaRPr>
          </a:p>
        </p:txBody>
      </p:sp>
    </p:spTree>
    <p:extLst>
      <p:ext uri="{BB962C8B-B14F-4D97-AF65-F5344CB8AC3E}">
        <p14:creationId xmlns:p14="http://schemas.microsoft.com/office/powerpoint/2010/main" val="700547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11683">
                                            <p:txEl>
                                              <p:pRg st="0" end="0"/>
                                            </p:txEl>
                                          </p:spTgt>
                                        </p:tgtEl>
                                        <p:attrNameLst>
                                          <p:attrName>style.visibility</p:attrName>
                                        </p:attrNameLst>
                                      </p:cBhvr>
                                      <p:to>
                                        <p:strVal val="visible"/>
                                      </p:to>
                                    </p:set>
                                    <p:animEffect transition="in" filter="wipe(left)">
                                      <p:cBhvr>
                                        <p:cTn id="7" dur="500"/>
                                        <p:tgtEl>
                                          <p:spTgt spid="711683">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711683">
                                            <p:txEl>
                                              <p:pRg st="1" end="1"/>
                                            </p:txEl>
                                          </p:spTgt>
                                        </p:tgtEl>
                                        <p:attrNameLst>
                                          <p:attrName>style.visibility</p:attrName>
                                        </p:attrNameLst>
                                      </p:cBhvr>
                                      <p:to>
                                        <p:strVal val="visible"/>
                                      </p:to>
                                    </p:set>
                                    <p:animEffect transition="in" filter="wipe(left)">
                                      <p:cBhvr>
                                        <p:cTn id="10" dur="500"/>
                                        <p:tgtEl>
                                          <p:spTgt spid="7116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711683">
                                            <p:txEl>
                                              <p:pRg st="2" end="2"/>
                                            </p:txEl>
                                          </p:spTgt>
                                        </p:tgtEl>
                                        <p:attrNameLst>
                                          <p:attrName>style.visibility</p:attrName>
                                        </p:attrNameLst>
                                      </p:cBhvr>
                                      <p:to>
                                        <p:strVal val="visible"/>
                                      </p:to>
                                    </p:set>
                                    <p:animEffect transition="in" filter="wipe(left)">
                                      <p:cBhvr>
                                        <p:cTn id="15" dur="500"/>
                                        <p:tgtEl>
                                          <p:spTgt spid="711683">
                                            <p:txEl>
                                              <p:pRg st="2" end="2"/>
                                            </p:txEl>
                                          </p:spTgt>
                                        </p:tgtEl>
                                      </p:cBhvr>
                                    </p:animEffect>
                                  </p:childTnLst>
                                </p:cTn>
                              </p:par>
                              <p:par>
                                <p:cTn id="16" presetID="22" presetClass="entr" presetSubtype="8" fill="hold" grpId="0" nodeType="withEffect">
                                  <p:stCondLst>
                                    <p:cond delay="0"/>
                                  </p:stCondLst>
                                  <p:iterate type="wd">
                                    <p:tmPct val="10000"/>
                                  </p:iterate>
                                  <p:childTnLst>
                                    <p:set>
                                      <p:cBhvr>
                                        <p:cTn id="17" dur="1" fill="hold">
                                          <p:stCondLst>
                                            <p:cond delay="0"/>
                                          </p:stCondLst>
                                        </p:cTn>
                                        <p:tgtEl>
                                          <p:spTgt spid="711683">
                                            <p:txEl>
                                              <p:pRg st="3" end="3"/>
                                            </p:txEl>
                                          </p:spTgt>
                                        </p:tgtEl>
                                        <p:attrNameLst>
                                          <p:attrName>style.visibility</p:attrName>
                                        </p:attrNameLst>
                                      </p:cBhvr>
                                      <p:to>
                                        <p:strVal val="visible"/>
                                      </p:to>
                                    </p:set>
                                    <p:animEffect transition="in" filter="wipe(left)">
                                      <p:cBhvr>
                                        <p:cTn id="18" dur="500"/>
                                        <p:tgtEl>
                                          <p:spTgt spid="71168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711683">
                                            <p:txEl>
                                              <p:pRg st="4" end="4"/>
                                            </p:txEl>
                                          </p:spTgt>
                                        </p:tgtEl>
                                        <p:attrNameLst>
                                          <p:attrName>style.visibility</p:attrName>
                                        </p:attrNameLst>
                                      </p:cBhvr>
                                      <p:to>
                                        <p:strVal val="visible"/>
                                      </p:to>
                                    </p:set>
                                    <p:animEffect transition="in" filter="wipe(left)">
                                      <p:cBhvr>
                                        <p:cTn id="23" dur="500"/>
                                        <p:tgtEl>
                                          <p:spTgt spid="71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a:t>
            </a:r>
            <a:r>
              <a:rPr lang="en-US" sz="2600" dirty="0" smtClean="0">
                <a:solidFill>
                  <a:schemeClr val="accent2"/>
                </a:solidFill>
                <a:latin typeface="Monotype Corsiva" charset="0"/>
              </a:rPr>
              <a:t>Newton’s </a:t>
            </a:r>
            <a:r>
              <a:rPr lang="en-US" sz="2600" dirty="0">
                <a:solidFill>
                  <a:schemeClr val="accent2"/>
                </a:solidFill>
                <a:latin typeface="Monotype Corsiva" charset="0"/>
              </a:rPr>
              <a:t>laws.   It is used to describe motion 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A new concept of linear momentum can also be used to solve physical problems, especially the problems involving collisions of objects.</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213309" name="Equation" r:id="rId3" imgW="266700" imgH="279400" progId="Equation.DSMT4">
                  <p:embed/>
                </p:oleObj>
              </mc:Choice>
              <mc:Fallback>
                <p:oleObj name="Equation" r:id="rId3" imgW="266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Linear momentum of an object whose mass is m and is moving at the velocity of </a:t>
            </a:r>
            <a:r>
              <a:rPr lang="en-US" sz="2800" b="1">
                <a:solidFill>
                  <a:schemeClr val="accent2"/>
                </a:solidFill>
                <a:latin typeface="Monotype Corsiva" charset="0"/>
              </a:rPr>
              <a:t>v </a:t>
            </a:r>
            <a:r>
              <a:rPr lang="en-US" sz="280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extLst>
              <p:ext uri="{D42A27DB-BD31-4B8C-83A1-F6EECF244321}">
                <p14:modId xmlns:p14="http://schemas.microsoft.com/office/powerpoint/2010/main" val="1693674517"/>
              </p:ext>
            </p:extLst>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213310" name="Equation" r:id="rId5" imgW="368300" imgH="419100" progId="Equation.3">
                  <p:embed/>
                </p:oleObj>
              </mc:Choice>
              <mc:Fallback>
                <p:oleObj name="Equation" r:id="rId5" imgW="368300" imgH="419100" progId="Equation.3">
                  <p:embed/>
                  <p:pic>
                    <p:nvPicPr>
                      <p:cNvPr id="0" name=""/>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extLst>
              <p:ext uri="{D42A27DB-BD31-4B8C-83A1-F6EECF244321}">
                <p14:modId xmlns:p14="http://schemas.microsoft.com/office/powerpoint/2010/main" val="2711038036"/>
              </p:ext>
            </p:extLst>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213311" name="Equation" r:id="rId7" imgW="762000" imgH="419100" progId="Equation.3">
                  <p:embed/>
                </p:oleObj>
              </mc:Choice>
              <mc:Fallback>
                <p:oleObj name="Equation" r:id="rId7" imgW="762000" imgH="419100" progId="Equation.3">
                  <p:embed/>
                  <p:pic>
                    <p:nvPicPr>
                      <p:cNvPr id="0" name=""/>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extLst>
              <p:ext uri="{D42A27DB-BD31-4B8C-83A1-F6EECF244321}">
                <p14:modId xmlns:p14="http://schemas.microsoft.com/office/powerpoint/2010/main" val="2815319776"/>
              </p:ext>
            </p:extLst>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213312" name="Equation" r:id="rId9" imgW="774700" imgH="457200" progId="Equation.3">
                  <p:embed/>
                </p:oleObj>
              </mc:Choice>
              <mc:Fallback>
                <p:oleObj name="Equation" r:id="rId9" imgW="774700" imgH="457200" progId="Equation.3">
                  <p:embed/>
                  <p:pic>
                    <p:nvPicPr>
                      <p:cNvPr id="0" name=""/>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extLst>
              <p:ext uri="{D42A27DB-BD31-4B8C-83A1-F6EECF244321}">
                <p14:modId xmlns:p14="http://schemas.microsoft.com/office/powerpoint/2010/main" val="666725500"/>
              </p:ext>
            </p:extLst>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213313" name="Equation" r:id="rId11" imgW="495300" imgH="419100" progId="Equation.3">
                  <p:embed/>
                </p:oleObj>
              </mc:Choice>
              <mc:Fallback>
                <p:oleObj name="Equation" r:id="rId11" imgW="495300" imgH="419100" progId="Equation.3">
                  <p:embed/>
                  <p:pic>
                    <p:nvPicPr>
                      <p:cNvPr id="0" name=""/>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extLst>
              <p:ext uri="{D42A27DB-BD31-4B8C-83A1-F6EECF244321}">
                <p14:modId xmlns:p14="http://schemas.microsoft.com/office/powerpoint/2010/main" val="1512035490"/>
              </p:ext>
            </p:extLst>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213314" name="Equation" r:id="rId13" imgW="342900" imgH="266700" progId="Equation.3">
                  <p:embed/>
                </p:oleObj>
              </mc:Choice>
              <mc:Fallback>
                <p:oleObj name="Equation" r:id="rId13" imgW="342900" imgH="266700" progId="Equation.3">
                  <p:embed/>
                  <p:pic>
                    <p:nvPicPr>
                      <p:cNvPr id="0" name=""/>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extLst>
              <p:ext uri="{D42A27DB-BD31-4B8C-83A1-F6EECF244321}">
                <p14:modId xmlns:p14="http://schemas.microsoft.com/office/powerpoint/2010/main" val="1987525997"/>
              </p:ext>
            </p:extLst>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213315" name="Equation" r:id="rId15" imgW="355600" imgH="241300" progId="Equation.3">
                  <p:embed/>
                </p:oleObj>
              </mc:Choice>
              <mc:Fallback>
                <p:oleObj name="Equation" r:id="rId15" imgW="355600" imgH="241300" progId="Equation.3">
                  <p:embed/>
                  <p:pic>
                    <p:nvPicPr>
                      <p:cNvPr id="0" name=""/>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extLst>
              <p:ext uri="{D42A27DB-BD31-4B8C-83A1-F6EECF244321}">
                <p14:modId xmlns:p14="http://schemas.microsoft.com/office/powerpoint/2010/main" val="4223350504"/>
              </p:ext>
            </p:extLst>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213316" name="Equation" r:id="rId17" imgW="241300" imgH="241300" progId="Equation.DSMT4">
                  <p:embed/>
                </p:oleObj>
              </mc:Choice>
              <mc:Fallback>
                <p:oleObj name="Equation" r:id="rId17" imgW="241300" imgH="241300" progId="Equation.DSMT4">
                  <p:embed/>
                  <p:pic>
                    <p:nvPicPr>
                      <p:cNvPr id="0" name=""/>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56064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5716">
                                            <p:txEl>
                                              <p:pRg st="0" end="0"/>
                                            </p:txEl>
                                          </p:spTgt>
                                        </p:tgtEl>
                                        <p:attrNameLst>
                                          <p:attrName>style.visibility</p:attrName>
                                        </p:attrNameLst>
                                      </p:cBhvr>
                                      <p:to>
                                        <p:strVal val="visible"/>
                                      </p:to>
                                    </p:set>
                                    <p:animEffect transition="in" filter="wipe(left)">
                                      <p:cBhvr>
                                        <p:cTn id="7" dur="500"/>
                                        <p:tgtEl>
                                          <p:spTgt spid="7557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5717"/>
                                        </p:tgtEl>
                                        <p:attrNameLst>
                                          <p:attrName>style.visibility</p:attrName>
                                        </p:attrNameLst>
                                      </p:cBhvr>
                                      <p:to>
                                        <p:strVal val="visible"/>
                                      </p:to>
                                    </p:set>
                                    <p:animEffect transition="in" filter="wipe(left)">
                                      <p:cBhvr>
                                        <p:cTn id="12" dur="500"/>
                                        <p:tgtEl>
                                          <p:spTgt spid="755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5719">
                                            <p:txEl>
                                              <p:pRg st="0" end="0"/>
                                            </p:txEl>
                                          </p:spTgt>
                                        </p:tgtEl>
                                        <p:attrNameLst>
                                          <p:attrName>style.visibility</p:attrName>
                                        </p:attrNameLst>
                                      </p:cBhvr>
                                      <p:to>
                                        <p:strVal val="visible"/>
                                      </p:to>
                                    </p:set>
                                    <p:animEffect transition="in" filter="wipe(left)">
                                      <p:cBhvr>
                                        <p:cTn id="17" dur="500"/>
                                        <p:tgtEl>
                                          <p:spTgt spid="7557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5718"/>
                                        </p:tgtEl>
                                        <p:attrNameLst>
                                          <p:attrName>style.visibility</p:attrName>
                                        </p:attrNameLst>
                                      </p:cBhvr>
                                      <p:to>
                                        <p:strVal val="visible"/>
                                      </p:to>
                                    </p:set>
                                    <p:animEffect transition="in" filter="wipe(left)">
                                      <p:cBhvr>
                                        <p:cTn id="22" dur="500"/>
                                        <p:tgtEl>
                                          <p:spTgt spid="755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55730"/>
                                        </p:tgtEl>
                                        <p:attrNameLst>
                                          <p:attrName>style.visibility</p:attrName>
                                        </p:attrNameLst>
                                      </p:cBhvr>
                                      <p:to>
                                        <p:strVal val="visible"/>
                                      </p:to>
                                    </p:set>
                                    <p:animEffect transition="in" filter="wipe(left)">
                                      <p:cBhvr>
                                        <p:cTn id="27" dur="500"/>
                                        <p:tgtEl>
                                          <p:spTgt spid="755730"/>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755714"/>
                                        </p:tgtEl>
                                        <p:attrNameLst>
                                          <p:attrName>style.visibility</p:attrName>
                                        </p:attrNameLst>
                                      </p:cBhvr>
                                      <p:to>
                                        <p:strVal val="visible"/>
                                      </p:to>
                                    </p:set>
                                    <p:anim calcmode="lin" valueType="num">
                                      <p:cBhvr>
                                        <p:cTn id="31" dur="500" fill="hold"/>
                                        <p:tgtEl>
                                          <p:spTgt spid="755714"/>
                                        </p:tgtEl>
                                        <p:attrNameLst>
                                          <p:attrName>ppt_w</p:attrName>
                                        </p:attrNameLst>
                                      </p:cBhvr>
                                      <p:tavLst>
                                        <p:tav tm="0">
                                          <p:val>
                                            <p:fltVal val="0"/>
                                          </p:val>
                                        </p:tav>
                                        <p:tav tm="100000">
                                          <p:val>
                                            <p:strVal val="#ppt_w"/>
                                          </p:val>
                                        </p:tav>
                                      </p:tavLst>
                                    </p:anim>
                                    <p:anim calcmode="lin" valueType="num">
                                      <p:cBhvr>
                                        <p:cTn id="32" dur="500" fill="hold"/>
                                        <p:tgtEl>
                                          <p:spTgt spid="755714"/>
                                        </p:tgtEl>
                                        <p:attrNameLst>
                                          <p:attrName>ppt_h</p:attrName>
                                        </p:attrNameLst>
                                      </p:cBhvr>
                                      <p:tavLst>
                                        <p:tav tm="0">
                                          <p:val>
                                            <p:fltVal val="0"/>
                                          </p:val>
                                        </p:tav>
                                        <p:tav tm="100000">
                                          <p:val>
                                            <p:strVal val="#ppt_h"/>
                                          </p:val>
                                        </p:tav>
                                      </p:tavLst>
                                    </p:anim>
                                    <p:animEffect transition="in" filter="fade">
                                      <p:cBhvr>
                                        <p:cTn id="33" dur="500"/>
                                        <p:tgtEl>
                                          <p:spTgt spid="7557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755720"/>
                                        </p:tgtEl>
                                        <p:attrNameLst>
                                          <p:attrName>style.visibility</p:attrName>
                                        </p:attrNameLst>
                                      </p:cBhvr>
                                      <p:to>
                                        <p:strVal val="visible"/>
                                      </p:to>
                                    </p:set>
                                    <p:animEffect transition="in" filter="wipe(left)">
                                      <p:cBhvr>
                                        <p:cTn id="38" dur="500"/>
                                        <p:tgtEl>
                                          <p:spTgt spid="7557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55729">
                                            <p:txEl>
                                              <p:pRg st="0" end="0"/>
                                            </p:txEl>
                                          </p:spTgt>
                                        </p:tgtEl>
                                        <p:attrNameLst>
                                          <p:attrName>style.visibility</p:attrName>
                                        </p:attrNameLst>
                                      </p:cBhvr>
                                      <p:to>
                                        <p:strVal val="visible"/>
                                      </p:to>
                                    </p:set>
                                    <p:animEffect transition="in" filter="wipe(left)">
                                      <p:cBhvr>
                                        <p:cTn id="43" dur="500"/>
                                        <p:tgtEl>
                                          <p:spTgt spid="755729">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755729">
                                            <p:txEl>
                                              <p:pRg st="1" end="1"/>
                                            </p:txEl>
                                          </p:spTgt>
                                        </p:tgtEl>
                                        <p:attrNameLst>
                                          <p:attrName>style.visibility</p:attrName>
                                        </p:attrNameLst>
                                      </p:cBhvr>
                                      <p:to>
                                        <p:strVal val="visible"/>
                                      </p:to>
                                    </p:set>
                                    <p:animEffect transition="in" filter="wipe(left)">
                                      <p:cBhvr>
                                        <p:cTn id="48" dur="500"/>
                                        <p:tgtEl>
                                          <p:spTgt spid="755729">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755729">
                                            <p:txEl>
                                              <p:pRg st="2" end="2"/>
                                            </p:txEl>
                                          </p:spTgt>
                                        </p:tgtEl>
                                        <p:attrNameLst>
                                          <p:attrName>style.visibility</p:attrName>
                                        </p:attrNameLst>
                                      </p:cBhvr>
                                      <p:to>
                                        <p:strVal val="visible"/>
                                      </p:to>
                                    </p:set>
                                    <p:animEffect transition="in" filter="wipe(left)">
                                      <p:cBhvr>
                                        <p:cTn id="53" dur="500"/>
                                        <p:tgtEl>
                                          <p:spTgt spid="755729">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755729">
                                            <p:txEl>
                                              <p:pRg st="3" end="3"/>
                                            </p:txEl>
                                          </p:spTgt>
                                        </p:tgtEl>
                                        <p:attrNameLst>
                                          <p:attrName>style.visibility</p:attrName>
                                        </p:attrNameLst>
                                      </p:cBhvr>
                                      <p:to>
                                        <p:strVal val="visible"/>
                                      </p:to>
                                    </p:set>
                                    <p:animEffect transition="in" filter="wipe(left)">
                                      <p:cBhvr>
                                        <p:cTn id="58" dur="500"/>
                                        <p:tgtEl>
                                          <p:spTgt spid="755729">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755721"/>
                                        </p:tgtEl>
                                        <p:attrNameLst>
                                          <p:attrName>style.visibility</p:attrName>
                                        </p:attrNameLst>
                                      </p:cBhvr>
                                      <p:to>
                                        <p:strVal val="visible"/>
                                      </p:to>
                                    </p:set>
                                    <p:animEffect transition="in" filter="wipe(left)">
                                      <p:cBhvr>
                                        <p:cTn id="63" dur="500"/>
                                        <p:tgtEl>
                                          <p:spTgt spid="7557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55722"/>
                                        </p:tgtEl>
                                        <p:attrNameLst>
                                          <p:attrName>style.visibility</p:attrName>
                                        </p:attrNameLst>
                                      </p:cBhvr>
                                      <p:to>
                                        <p:strVal val="visible"/>
                                      </p:to>
                                    </p:set>
                                    <p:animEffect transition="in" filter="wipe(left)">
                                      <p:cBhvr>
                                        <p:cTn id="68" dur="500"/>
                                        <p:tgtEl>
                                          <p:spTgt spid="75572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55723"/>
                                        </p:tgtEl>
                                        <p:attrNameLst>
                                          <p:attrName>style.visibility</p:attrName>
                                        </p:attrNameLst>
                                      </p:cBhvr>
                                      <p:to>
                                        <p:strVal val="visible"/>
                                      </p:to>
                                    </p:set>
                                    <p:animEffect transition="in" filter="wipe(left)">
                                      <p:cBhvr>
                                        <p:cTn id="73" dur="500"/>
                                        <p:tgtEl>
                                          <p:spTgt spid="7557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755724"/>
                                        </p:tgtEl>
                                        <p:attrNameLst>
                                          <p:attrName>style.visibility</p:attrName>
                                        </p:attrNameLst>
                                      </p:cBhvr>
                                      <p:to>
                                        <p:strVal val="visible"/>
                                      </p:to>
                                    </p:set>
                                    <p:animEffect transition="in" filter="wipe(left)">
                                      <p:cBhvr>
                                        <p:cTn id="78" dur="500"/>
                                        <p:tgtEl>
                                          <p:spTgt spid="75572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755725"/>
                                        </p:tgtEl>
                                        <p:attrNameLst>
                                          <p:attrName>style.visibility</p:attrName>
                                        </p:attrNameLst>
                                      </p:cBhvr>
                                      <p:to>
                                        <p:strVal val="visible"/>
                                      </p:to>
                                    </p:set>
                                    <p:animEffect transition="in" filter="wipe(left)">
                                      <p:cBhvr>
                                        <p:cTn id="83" dur="500"/>
                                        <p:tgtEl>
                                          <p:spTgt spid="75572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55726"/>
                                        </p:tgtEl>
                                        <p:attrNameLst>
                                          <p:attrName>style.visibility</p:attrName>
                                        </p:attrNameLst>
                                      </p:cBhvr>
                                      <p:to>
                                        <p:strVal val="visible"/>
                                      </p:to>
                                    </p:set>
                                    <p:animEffect transition="in" filter="wipe(left)">
                                      <p:cBhvr>
                                        <p:cTn id="88" dur="500"/>
                                        <p:tgtEl>
                                          <p:spTgt spid="75572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55728"/>
                                        </p:tgtEl>
                                        <p:attrNameLst>
                                          <p:attrName>style.visibility</p:attrName>
                                        </p:attrNameLst>
                                      </p:cBhvr>
                                      <p:to>
                                        <p:strVal val="visible"/>
                                      </p:to>
                                    </p:set>
                                    <p:animEffect transition="in" filter="wipe(left)">
                                      <p:cBhvr>
                                        <p:cTn id="93" dur="500"/>
                                        <p:tgtEl>
                                          <p:spTgt spid="75572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755727"/>
                                        </p:tgtEl>
                                        <p:attrNameLst>
                                          <p:attrName>style.visibility</p:attrName>
                                        </p:attrNameLst>
                                      </p:cBhvr>
                                      <p:to>
                                        <p:strVal val="visible"/>
                                      </p:to>
                                    </p:set>
                                    <p:animEffect transition="in" filter="wipe(left)">
                                      <p:cBhvr>
                                        <p:cTn id="98" dur="500"/>
                                        <p:tgtEl>
                                          <p:spTgt spid="75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4" grpId="0" animBg="1"/>
      <p:bldP spid="755716" grpId="0" build="p" autoUpdateAnimBg="0"/>
      <p:bldP spid="755717" grpId="0" animBg="1" autoUpdateAnimBg="0"/>
      <p:bldP spid="755719" grpId="0" build="p" autoUpdateAnimBg="0"/>
      <p:bldP spid="755720" grpId="0" animBg="1" autoUpdateAnimBg="0"/>
      <p:bldP spid="755721" grpId="0" animBg="1" autoUpdateAnimBg="0"/>
      <p:bldP spid="755722" grpId="0" animBg="1" autoUpdateAnimBg="0"/>
      <p:bldP spid="75572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813" name="Rectangle 29"/>
          <p:cNvSpPr>
            <a:spLocks noChangeArrowheads="1"/>
          </p:cNvSpPr>
          <p:nvPr/>
        </p:nvSpPr>
        <p:spPr bwMode="auto">
          <a:xfrm>
            <a:off x="7162800" y="5334000"/>
            <a:ext cx="1600200" cy="685800"/>
          </a:xfrm>
          <a:prstGeom prst="rect">
            <a:avLst/>
          </a:prstGeom>
          <a:solidFill>
            <a:srgbClr val="FFFFCC"/>
          </a:solidFill>
          <a:ln w="28575">
            <a:solidFill>
              <a:srgbClr val="FF0000"/>
            </a:solidFill>
            <a:miter lim="800000"/>
            <a:headEnd/>
            <a:tailEnd/>
          </a:ln>
        </p:spPr>
        <p:txBody>
          <a:bodyPr anchor="ctr">
            <a:spAutoFit/>
          </a:bodyPr>
          <a:lstStyle/>
          <a:p>
            <a:endParaRPr lang="en-US"/>
          </a:p>
        </p:txBody>
      </p:sp>
      <p:graphicFrame>
        <p:nvGraphicFramePr>
          <p:cNvPr id="758814" name="Object 10"/>
          <p:cNvGraphicFramePr>
            <a:graphicFrameLocks noChangeAspect="1"/>
          </p:cNvGraphicFramePr>
          <p:nvPr/>
        </p:nvGraphicFramePr>
        <p:xfrm>
          <a:off x="7254875" y="5349875"/>
          <a:ext cx="1484313" cy="631825"/>
        </p:xfrm>
        <a:graphic>
          <a:graphicData uri="http://schemas.openxmlformats.org/presentationml/2006/ole">
            <mc:AlternateContent xmlns:mc="http://schemas.openxmlformats.org/markup-compatibility/2006">
              <mc:Choice xmlns:v="urn:schemas-microsoft-com:vml" Requires="v">
                <p:oleObj spid="_x0000_s214372" name="Equation" r:id="rId4" imgW="558800" imgH="241300" progId="Equation.DSMT4">
                  <p:embed/>
                </p:oleObj>
              </mc:Choice>
              <mc:Fallback>
                <p:oleObj name="Equation" r:id="rId4" imgW="5588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75" y="5349875"/>
                        <a:ext cx="1484313"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3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944657-B5DC-0F43-8310-7E4CDFC3EBA3}"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758787" name="Rectangle 3"/>
          <p:cNvSpPr>
            <a:spLocks noChangeArrowheads="1"/>
          </p:cNvSpPr>
          <p:nvPr/>
        </p:nvSpPr>
        <p:spPr bwMode="auto">
          <a:xfrm>
            <a:off x="50292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758788"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3569" name="Rectangle 5"/>
          <p:cNvSpPr>
            <a:spLocks noGrp="1" noChangeArrowheads="1"/>
          </p:cNvSpPr>
          <p:nvPr>
            <p:ph type="title"/>
          </p:nvPr>
        </p:nvSpPr>
        <p:spPr>
          <a:xfrm>
            <a:off x="685800" y="228600"/>
            <a:ext cx="7848600" cy="609600"/>
          </a:xfrm>
        </p:spPr>
        <p:txBody>
          <a:bodyPr/>
          <a:lstStyle/>
          <a:p>
            <a:r>
              <a:rPr lang="en-US" sz="4000">
                <a:latin typeface="Arial Narrow" charset="0"/>
                <a:ea typeface="ＭＳ Ｐゴシック" charset="0"/>
                <a:cs typeface="ＭＳ Ｐゴシック" charset="0"/>
              </a:rPr>
              <a:t>Impulse and Linear Momentum </a:t>
            </a:r>
          </a:p>
        </p:txBody>
      </p:sp>
      <p:sp>
        <p:nvSpPr>
          <p:cNvPr id="758790" name="Text Box 6"/>
          <p:cNvSpPr txBox="1">
            <a:spLocks noChangeArrowheads="1"/>
          </p:cNvSpPr>
          <p:nvPr/>
        </p:nvSpPr>
        <p:spPr bwMode="auto">
          <a:xfrm>
            <a:off x="533400" y="1952625"/>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FF0000"/>
                </a:solidFill>
                <a:latin typeface="Arial Narrow" charset="0"/>
                <a:ea typeface="Gulim" charset="0"/>
                <a:cs typeface="Gulim" charset="0"/>
              </a:rPr>
              <a:t>The quantity </a:t>
            </a:r>
            <a:r>
              <a:rPr lang="en-US" sz="2200">
                <a:solidFill>
                  <a:srgbClr val="FF0000"/>
                </a:solidFill>
                <a:latin typeface="Arial Narrow" charset="0"/>
                <a:ea typeface="Gulim" charset="0"/>
                <a:cs typeface="Gulim" charset="0"/>
              </a:rPr>
              <a:t>impulse</a:t>
            </a:r>
            <a:r>
              <a:rPr lang="en-US" altLang="ko-KR" sz="2200">
                <a:solidFill>
                  <a:srgbClr val="FF0000"/>
                </a:solidFill>
                <a:latin typeface="Arial Narrow" charset="0"/>
                <a:ea typeface="Gulim" charset="0"/>
                <a:cs typeface="Gulim" charset="0"/>
              </a:rPr>
              <a:t> is defined as the change of momentum</a:t>
            </a:r>
            <a:endParaRPr lang="en-US" sz="2200" b="1">
              <a:solidFill>
                <a:srgbClr val="FF0000"/>
              </a:solidFill>
              <a:latin typeface="Monotype Corsiva" charset="0"/>
              <a:ea typeface="Gulim" charset="0"/>
              <a:cs typeface="Gulim" charset="0"/>
            </a:endParaRPr>
          </a:p>
        </p:txBody>
      </p:sp>
      <p:sp>
        <p:nvSpPr>
          <p:cNvPr id="758791"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Monotype Corsiva" charset="0"/>
              </a:rPr>
              <a:t>Δt</a:t>
            </a:r>
            <a:r>
              <a:rPr lang="en-US" sz="2200" dirty="0">
                <a:solidFill>
                  <a:srgbClr val="FF0000"/>
                </a:solidFill>
                <a:latin typeface="Monotype Corsiva" charset="0"/>
              </a:rPr>
              <a:t>=</a:t>
            </a:r>
            <a:r>
              <a:rPr lang="en-US" sz="2200" dirty="0" err="1">
                <a:solidFill>
                  <a:srgbClr val="FF0000"/>
                </a:solidFill>
                <a:latin typeface="Monotype Corsiva" charset="0"/>
              </a:rPr>
              <a:t>t</a:t>
            </a:r>
            <a:r>
              <a:rPr lang="en-US" sz="2200" baseline="-25000" dirty="0" err="1">
                <a:solidFill>
                  <a:srgbClr val="FF0000"/>
                </a:solidFill>
                <a:latin typeface="Monotype Corsiva" charset="0"/>
              </a:rPr>
              <a:t>f</a:t>
            </a:r>
            <a:r>
              <a:rPr lang="en-US" sz="2200" dirty="0" err="1">
                <a:solidFill>
                  <a:srgbClr val="FF0000"/>
                </a:solidFill>
                <a:latin typeface="Monotype Corsiva" charset="0"/>
              </a:rPr>
              <a:t>-t</a:t>
            </a:r>
            <a:r>
              <a:rPr lang="en-US" sz="2200" baseline="-25000" dirty="0" err="1">
                <a:solidFill>
                  <a:srgbClr val="FF0000"/>
                </a:solidFill>
                <a:latin typeface="Monotype Corsiva" charset="0"/>
              </a:rPr>
              <a:t>i</a:t>
            </a:r>
            <a:r>
              <a:rPr lang="en-US" sz="2200" baseline="-25000" dirty="0">
                <a:solidFill>
                  <a:srgbClr val="FF0000"/>
                </a:solidFill>
                <a:latin typeface="Monotype Corsiva" charset="0"/>
              </a:rPr>
              <a:t> </a:t>
            </a:r>
            <a:r>
              <a:rPr lang="en-US" sz="2200" dirty="0">
                <a:solidFill>
                  <a:srgbClr val="FF0000"/>
                </a:solidFill>
                <a:latin typeface="Monotype Corsiva" charset="0"/>
              </a:rPr>
              <a:t>is equal to the change of the momentum of the object caused by that force.   </a:t>
            </a:r>
            <a:r>
              <a:rPr lang="en-US" sz="2200" dirty="0">
                <a:solidFill>
                  <a:srgbClr val="003300"/>
                </a:solidFill>
                <a:latin typeface="Monotype Corsiva" charset="0"/>
              </a:rPr>
              <a:t>Impulse is the degree of which an external force changes an </a:t>
            </a:r>
            <a:r>
              <a:rPr lang="en-US" sz="2200" dirty="0" smtClean="0">
                <a:solidFill>
                  <a:srgbClr val="003300"/>
                </a:solidFill>
                <a:latin typeface="Monotype Corsiva" charset="0"/>
              </a:rPr>
              <a:t>object’s </a:t>
            </a:r>
            <a:r>
              <a:rPr lang="en-US" sz="2200" dirty="0">
                <a:solidFill>
                  <a:srgbClr val="003300"/>
                </a:solidFill>
                <a:latin typeface="Monotype Corsiva" charset="0"/>
              </a:rPr>
              <a:t>momentum</a:t>
            </a:r>
            <a:r>
              <a:rPr lang="en-US" sz="2200" dirty="0">
                <a:solidFill>
                  <a:srgbClr val="FF0000"/>
                </a:solidFill>
                <a:latin typeface="Monotype Corsiva" charset="0"/>
              </a:rPr>
              <a:t>.</a:t>
            </a:r>
          </a:p>
        </p:txBody>
      </p:sp>
      <p:sp>
        <p:nvSpPr>
          <p:cNvPr id="758792" name="Text Box 8"/>
          <p:cNvSpPr txBox="1">
            <a:spLocks noChangeArrowheads="1"/>
          </p:cNvSpPr>
          <p:nvPr/>
        </p:nvSpPr>
        <p:spPr bwMode="auto">
          <a:xfrm>
            <a:off x="304800" y="4343400"/>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758793" name="Object 2"/>
          <p:cNvGraphicFramePr>
            <a:graphicFrameLocks noChangeAspect="1"/>
          </p:cNvGraphicFramePr>
          <p:nvPr>
            <p:extLst>
              <p:ext uri="{D42A27DB-BD31-4B8C-83A1-F6EECF244321}">
                <p14:modId xmlns:p14="http://schemas.microsoft.com/office/powerpoint/2010/main" val="605334846"/>
              </p:ext>
            </p:extLst>
          </p:nvPr>
        </p:nvGraphicFramePr>
        <p:xfrm>
          <a:off x="5534025" y="863600"/>
          <a:ext cx="1190625" cy="877888"/>
        </p:xfrm>
        <a:graphic>
          <a:graphicData uri="http://schemas.openxmlformats.org/presentationml/2006/ole">
            <mc:AlternateContent xmlns:mc="http://schemas.openxmlformats.org/markup-compatibility/2006">
              <mc:Choice xmlns:v="urn:schemas-microsoft-com:vml" Requires="v">
                <p:oleObj spid="_x0000_s214373" name="Equation" r:id="rId6" imgW="520700" imgH="419100" progId="Equation.3">
                  <p:embed/>
                </p:oleObj>
              </mc:Choice>
              <mc:Fallback>
                <p:oleObj name="Equation" r:id="rId6" imgW="520700" imgH="419100" progId="Equation.3">
                  <p:embed/>
                  <p:pic>
                    <p:nvPicPr>
                      <p:cNvPr id="0" name=""/>
                      <p:cNvPicPr>
                        <a:picLocks noChangeAspect="1" noChangeArrowheads="1"/>
                      </p:cNvPicPr>
                      <p:nvPr/>
                    </p:nvPicPr>
                    <p:blipFill>
                      <a:blip r:embed="rId7"/>
                      <a:srcRect/>
                      <a:stretch>
                        <a:fillRect/>
                      </a:stretch>
                    </p:blipFill>
                    <p:spPr bwMode="auto">
                      <a:xfrm>
                        <a:off x="5534025" y="863600"/>
                        <a:ext cx="1190625" cy="877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4"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758795"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758796"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758797"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758798" name="Object 3"/>
          <p:cNvGraphicFramePr>
            <a:graphicFrameLocks noChangeAspect="1"/>
          </p:cNvGraphicFramePr>
          <p:nvPr>
            <p:extLst>
              <p:ext uri="{D42A27DB-BD31-4B8C-83A1-F6EECF244321}">
                <p14:modId xmlns:p14="http://schemas.microsoft.com/office/powerpoint/2010/main" val="2818031014"/>
              </p:ext>
            </p:extLst>
          </p:nvPr>
        </p:nvGraphicFramePr>
        <p:xfrm>
          <a:off x="2336800" y="5268913"/>
          <a:ext cx="1712913" cy="798512"/>
        </p:xfrm>
        <a:graphic>
          <a:graphicData uri="http://schemas.openxmlformats.org/presentationml/2006/ole">
            <mc:AlternateContent xmlns:mc="http://schemas.openxmlformats.org/markup-compatibility/2006">
              <mc:Choice xmlns:v="urn:schemas-microsoft-com:vml" Requires="v">
                <p:oleObj spid="_x0000_s214374" name="Equation" r:id="rId8" imgW="939800" imgH="444500" progId="Equation.3">
                  <p:embed/>
                </p:oleObj>
              </mc:Choice>
              <mc:Fallback>
                <p:oleObj name="Equation" r:id="rId8" imgW="939800" imgH="444500" progId="Equation.3">
                  <p:embed/>
                  <p:pic>
                    <p:nvPicPr>
                      <p:cNvPr id="0" name=""/>
                      <p:cNvPicPr>
                        <a:picLocks noChangeAspect="1" noChangeArrowheads="1"/>
                      </p:cNvPicPr>
                      <p:nvPr/>
                    </p:nvPicPr>
                    <p:blipFill>
                      <a:blip r:embed="rId9"/>
                      <a:srcRect/>
                      <a:stretch>
                        <a:fillRect/>
                      </a:stretch>
                    </p:blipFill>
                    <p:spPr bwMode="auto">
                      <a:xfrm>
                        <a:off x="2336800" y="5268913"/>
                        <a:ext cx="1712913"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9"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758800" name="Object 4"/>
          <p:cNvGraphicFramePr>
            <a:graphicFrameLocks noChangeAspect="1"/>
          </p:cNvGraphicFramePr>
          <p:nvPr/>
        </p:nvGraphicFramePr>
        <p:xfrm>
          <a:off x="5054600" y="5316538"/>
          <a:ext cx="1482725" cy="698500"/>
        </p:xfrm>
        <a:graphic>
          <a:graphicData uri="http://schemas.openxmlformats.org/presentationml/2006/ole">
            <mc:AlternateContent xmlns:mc="http://schemas.openxmlformats.org/markup-compatibility/2006">
              <mc:Choice xmlns:v="urn:schemas-microsoft-com:vml" Requires="v">
                <p:oleObj spid="_x0000_s214375" name="Equation" r:id="rId10" imgW="558800" imgH="266700" progId="Equation.DSMT4">
                  <p:embed/>
                </p:oleObj>
              </mc:Choice>
              <mc:Fallback>
                <p:oleObj name="Equation" r:id="rId10" imgW="558800" imgH="266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600" y="5316538"/>
                        <a:ext cx="1482725"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1"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sp>
        <p:nvSpPr>
          <p:cNvPr id="758803" name="Text Box 19"/>
          <p:cNvSpPr txBox="1">
            <a:spLocks noChangeArrowheads="1"/>
          </p:cNvSpPr>
          <p:nvPr/>
        </p:nvSpPr>
        <p:spPr bwMode="auto">
          <a:xfrm>
            <a:off x="3352800" y="6172200"/>
            <a:ext cx="2667000" cy="39528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Gulim" charset="0"/>
                <a:cs typeface="Gulim" charset="0"/>
              </a:rPr>
              <a:t>Impulse is a vector quantity!!</a:t>
            </a:r>
            <a:endParaRPr lang="en-US" sz="1800">
              <a:solidFill>
                <a:srgbClr val="FF0000"/>
              </a:solidFill>
              <a:latin typeface="Monotype Corsiva" charset="0"/>
              <a:ea typeface="Gulim" charset="0"/>
              <a:cs typeface="Gulim" charset="0"/>
            </a:endParaRPr>
          </a:p>
        </p:txBody>
      </p:sp>
      <p:graphicFrame>
        <p:nvGraphicFramePr>
          <p:cNvPr id="758804" name="Object 5"/>
          <p:cNvGraphicFramePr>
            <a:graphicFrameLocks noChangeAspect="1"/>
          </p:cNvGraphicFramePr>
          <p:nvPr>
            <p:extLst>
              <p:ext uri="{D42A27DB-BD31-4B8C-83A1-F6EECF244321}">
                <p14:modId xmlns:p14="http://schemas.microsoft.com/office/powerpoint/2010/main" val="782964382"/>
              </p:ext>
            </p:extLst>
          </p:nvPr>
        </p:nvGraphicFramePr>
        <p:xfrm>
          <a:off x="7535863" y="1042988"/>
          <a:ext cx="1366837" cy="525462"/>
        </p:xfrm>
        <a:graphic>
          <a:graphicData uri="http://schemas.openxmlformats.org/presentationml/2006/ole">
            <mc:AlternateContent xmlns:mc="http://schemas.openxmlformats.org/markup-compatibility/2006">
              <mc:Choice xmlns:v="urn:schemas-microsoft-com:vml" Requires="v">
                <p:oleObj spid="_x0000_s214376" name="Equation" r:id="rId12" imgW="635000" imgH="266700" progId="Equation.3">
                  <p:embed/>
                </p:oleObj>
              </mc:Choice>
              <mc:Fallback>
                <p:oleObj name="Equation" r:id="rId12" imgW="635000" imgH="266700" progId="Equation.3">
                  <p:embed/>
                  <p:pic>
                    <p:nvPicPr>
                      <p:cNvPr id="0" name=""/>
                      <p:cNvPicPr>
                        <a:picLocks noChangeAspect="1" noChangeArrowheads="1"/>
                      </p:cNvPicPr>
                      <p:nvPr/>
                    </p:nvPicPr>
                    <p:blipFill>
                      <a:blip r:embed="rId13"/>
                      <a:srcRect/>
                      <a:stretch>
                        <a:fillRect/>
                      </a:stretch>
                    </p:blipFill>
                    <p:spPr bwMode="auto">
                      <a:xfrm>
                        <a:off x="7535863" y="1042988"/>
                        <a:ext cx="1366837"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5"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758807" name="Object 6"/>
          <p:cNvGraphicFramePr>
            <a:graphicFrameLocks noChangeAspect="1"/>
          </p:cNvGraphicFramePr>
          <p:nvPr>
            <p:extLst>
              <p:ext uri="{D42A27DB-BD31-4B8C-83A1-F6EECF244321}">
                <p14:modId xmlns:p14="http://schemas.microsoft.com/office/powerpoint/2010/main" val="3108700812"/>
              </p:ext>
            </p:extLst>
          </p:nvPr>
        </p:nvGraphicFramePr>
        <p:xfrm>
          <a:off x="5795963" y="2066925"/>
          <a:ext cx="1312862" cy="630238"/>
        </p:xfrm>
        <a:graphic>
          <a:graphicData uri="http://schemas.openxmlformats.org/presentationml/2006/ole">
            <mc:AlternateContent xmlns:mc="http://schemas.openxmlformats.org/markup-compatibility/2006">
              <mc:Choice xmlns:v="urn:schemas-microsoft-com:vml" Requires="v">
                <p:oleObj spid="_x0000_s214377" name="Equation" r:id="rId14" imgW="609600" imgH="266700" progId="Equation.3">
                  <p:embed/>
                </p:oleObj>
              </mc:Choice>
              <mc:Fallback>
                <p:oleObj name="Equation" r:id="rId14" imgW="609600" imgH="266700" progId="Equation.3">
                  <p:embed/>
                  <p:pic>
                    <p:nvPicPr>
                      <p:cNvPr id="0" name=""/>
                      <p:cNvPicPr>
                        <a:picLocks noChangeAspect="1" noChangeArrowheads="1"/>
                      </p:cNvPicPr>
                      <p:nvPr/>
                    </p:nvPicPr>
                    <p:blipFill>
                      <a:blip r:embed="rId15"/>
                      <a:srcRect/>
                      <a:stretch>
                        <a:fillRect/>
                      </a:stretch>
                    </p:blipFill>
                    <p:spPr bwMode="auto">
                      <a:xfrm>
                        <a:off x="5795963" y="2066925"/>
                        <a:ext cx="131286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08" name="Object 7"/>
          <p:cNvGraphicFramePr>
            <a:graphicFrameLocks noChangeAspect="1"/>
          </p:cNvGraphicFramePr>
          <p:nvPr>
            <p:extLst>
              <p:ext uri="{D42A27DB-BD31-4B8C-83A1-F6EECF244321}">
                <p14:modId xmlns:p14="http://schemas.microsoft.com/office/powerpoint/2010/main" val="2115568483"/>
              </p:ext>
            </p:extLst>
          </p:nvPr>
        </p:nvGraphicFramePr>
        <p:xfrm>
          <a:off x="5033963" y="2127250"/>
          <a:ext cx="738187" cy="508000"/>
        </p:xfrm>
        <a:graphic>
          <a:graphicData uri="http://schemas.openxmlformats.org/presentationml/2006/ole">
            <mc:AlternateContent xmlns:mc="http://schemas.openxmlformats.org/markup-compatibility/2006">
              <mc:Choice xmlns:v="urn:schemas-microsoft-com:vml" Requires="v">
                <p:oleObj spid="_x0000_s214378" name="Equation" r:id="rId16" imgW="342900" imgH="215900" progId="Equation.3">
                  <p:embed/>
                </p:oleObj>
              </mc:Choice>
              <mc:Fallback>
                <p:oleObj name="Equation" r:id="rId16" imgW="342900" imgH="215900" progId="Equation.3">
                  <p:embed/>
                  <p:pic>
                    <p:nvPicPr>
                      <p:cNvPr id="0" name=""/>
                      <p:cNvPicPr>
                        <a:picLocks noChangeAspect="1" noChangeArrowheads="1"/>
                      </p:cNvPicPr>
                      <p:nvPr/>
                    </p:nvPicPr>
                    <p:blipFill>
                      <a:blip r:embed="rId17"/>
                      <a:srcRect/>
                      <a:stretch>
                        <a:fillRect/>
                      </a:stretch>
                    </p:blipFill>
                    <p:spPr bwMode="auto">
                      <a:xfrm>
                        <a:off x="5033963" y="2127250"/>
                        <a:ext cx="738187"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0" name="Object 8"/>
          <p:cNvGraphicFramePr>
            <a:graphicFrameLocks noChangeAspect="1"/>
          </p:cNvGraphicFramePr>
          <p:nvPr/>
        </p:nvGraphicFramePr>
        <p:xfrm>
          <a:off x="4459288" y="2071688"/>
          <a:ext cx="569912" cy="481012"/>
        </p:xfrm>
        <a:graphic>
          <a:graphicData uri="http://schemas.openxmlformats.org/presentationml/2006/ole">
            <mc:AlternateContent xmlns:mc="http://schemas.openxmlformats.org/markup-compatibility/2006">
              <mc:Choice xmlns:v="urn:schemas-microsoft-com:vml" Requires="v">
                <p:oleObj spid="_x0000_s214379" name="Equation" r:id="rId18" imgW="266700" imgH="203200" progId="Equation.DSMT4">
                  <p:embed/>
                </p:oleObj>
              </mc:Choice>
              <mc:Fallback>
                <p:oleObj name="Equation" r:id="rId18" imgW="2667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59288" y="2071688"/>
                        <a:ext cx="569912" cy="481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1" name="Object 9"/>
          <p:cNvGraphicFramePr>
            <a:graphicFrameLocks noChangeAspect="1"/>
          </p:cNvGraphicFramePr>
          <p:nvPr>
            <p:extLst>
              <p:ext uri="{D42A27DB-BD31-4B8C-83A1-F6EECF244321}">
                <p14:modId xmlns:p14="http://schemas.microsoft.com/office/powerpoint/2010/main" val="1965170815"/>
              </p:ext>
            </p:extLst>
          </p:nvPr>
        </p:nvGraphicFramePr>
        <p:xfrm>
          <a:off x="7189788" y="2066925"/>
          <a:ext cx="1420812" cy="630238"/>
        </p:xfrm>
        <a:graphic>
          <a:graphicData uri="http://schemas.openxmlformats.org/presentationml/2006/ole">
            <mc:AlternateContent xmlns:mc="http://schemas.openxmlformats.org/markup-compatibility/2006">
              <mc:Choice xmlns:v="urn:schemas-microsoft-com:vml" Requires="v">
                <p:oleObj spid="_x0000_s214380" name="Equation" r:id="rId20" imgW="660400" imgH="266700" progId="Equation.DSMT4">
                  <p:embed/>
                </p:oleObj>
              </mc:Choice>
              <mc:Fallback>
                <p:oleObj name="Equation" r:id="rId20" imgW="660400" imgH="266700" progId="Equation.DSMT4">
                  <p:embed/>
                  <p:pic>
                    <p:nvPicPr>
                      <p:cNvPr id="0" name=""/>
                      <p:cNvPicPr>
                        <a:picLocks noChangeAspect="1" noChangeArrowheads="1"/>
                      </p:cNvPicPr>
                      <p:nvPr/>
                    </p:nvPicPr>
                    <p:blipFill>
                      <a:blip r:embed="rId21"/>
                      <a:srcRect/>
                      <a:stretch>
                        <a:fillRect/>
                      </a:stretch>
                    </p:blipFill>
                    <p:spPr bwMode="auto">
                      <a:xfrm>
                        <a:off x="7189788" y="2066925"/>
                        <a:ext cx="142081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63278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8794"/>
                                        </p:tgtEl>
                                        <p:attrNameLst>
                                          <p:attrName>style.visibility</p:attrName>
                                        </p:attrNameLst>
                                      </p:cBhvr>
                                      <p:to>
                                        <p:strVal val="visible"/>
                                      </p:to>
                                    </p:set>
                                    <p:animEffect transition="in" filter="wipe(left)">
                                      <p:cBhvr>
                                        <p:cTn id="7" dur="500"/>
                                        <p:tgtEl>
                                          <p:spTgt spid="758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58793"/>
                                        </p:tgtEl>
                                        <p:attrNameLst>
                                          <p:attrName>style.visibility</p:attrName>
                                        </p:attrNameLst>
                                      </p:cBhvr>
                                      <p:to>
                                        <p:strVal val="visible"/>
                                      </p:to>
                                    </p:set>
                                    <p:animEffect transition="in" filter="wipe(left)">
                                      <p:cBhvr>
                                        <p:cTn id="12" dur="500"/>
                                        <p:tgtEl>
                                          <p:spTgt spid="7587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8805"/>
                                        </p:tgtEl>
                                        <p:attrNameLst>
                                          <p:attrName>style.visibility</p:attrName>
                                        </p:attrNameLst>
                                      </p:cBhvr>
                                      <p:to>
                                        <p:strVal val="visible"/>
                                      </p:to>
                                    </p:set>
                                    <p:animEffect transition="in" filter="wipe(left)">
                                      <p:cBhvr>
                                        <p:cTn id="17" dur="500"/>
                                        <p:tgtEl>
                                          <p:spTgt spid="7588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8804"/>
                                        </p:tgtEl>
                                        <p:attrNameLst>
                                          <p:attrName>style.visibility</p:attrName>
                                        </p:attrNameLst>
                                      </p:cBhvr>
                                      <p:to>
                                        <p:strVal val="visible"/>
                                      </p:to>
                                    </p:set>
                                    <p:animEffect transition="in" filter="wipe(left)">
                                      <p:cBhvr>
                                        <p:cTn id="22" dur="500"/>
                                        <p:tgtEl>
                                          <p:spTgt spid="7588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58790"/>
                                        </p:tgtEl>
                                        <p:attrNameLst>
                                          <p:attrName>style.visibility</p:attrName>
                                        </p:attrNameLst>
                                      </p:cBhvr>
                                      <p:to>
                                        <p:strVal val="visible"/>
                                      </p:to>
                                    </p:set>
                                    <p:animEffect transition="in" filter="wipe(left)">
                                      <p:cBhvr>
                                        <p:cTn id="27" dur="500"/>
                                        <p:tgtEl>
                                          <p:spTgt spid="7587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58810"/>
                                        </p:tgtEl>
                                        <p:attrNameLst>
                                          <p:attrName>style.visibility</p:attrName>
                                        </p:attrNameLst>
                                      </p:cBhvr>
                                      <p:to>
                                        <p:strVal val="visible"/>
                                      </p:to>
                                    </p:set>
                                    <p:animEffect transition="in" filter="wipe(left)">
                                      <p:cBhvr>
                                        <p:cTn id="32" dur="500"/>
                                        <p:tgtEl>
                                          <p:spTgt spid="7588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58808"/>
                                        </p:tgtEl>
                                        <p:attrNameLst>
                                          <p:attrName>style.visibility</p:attrName>
                                        </p:attrNameLst>
                                      </p:cBhvr>
                                      <p:to>
                                        <p:strVal val="visible"/>
                                      </p:to>
                                    </p:set>
                                    <p:animEffect transition="in" filter="wipe(left)">
                                      <p:cBhvr>
                                        <p:cTn id="37" dur="500"/>
                                        <p:tgtEl>
                                          <p:spTgt spid="7588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8807"/>
                                        </p:tgtEl>
                                        <p:attrNameLst>
                                          <p:attrName>style.visibility</p:attrName>
                                        </p:attrNameLst>
                                      </p:cBhvr>
                                      <p:to>
                                        <p:strVal val="visible"/>
                                      </p:to>
                                    </p:set>
                                    <p:animEffect transition="in" filter="wipe(left)">
                                      <p:cBhvr>
                                        <p:cTn id="42" dur="500"/>
                                        <p:tgtEl>
                                          <p:spTgt spid="7588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58811"/>
                                        </p:tgtEl>
                                        <p:attrNameLst>
                                          <p:attrName>style.visibility</p:attrName>
                                        </p:attrNameLst>
                                      </p:cBhvr>
                                      <p:to>
                                        <p:strVal val="visible"/>
                                      </p:to>
                                    </p:set>
                                    <p:animEffect transition="in" filter="wipe(left)">
                                      <p:cBhvr>
                                        <p:cTn id="47" dur="500"/>
                                        <p:tgtEl>
                                          <p:spTgt spid="7588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758795"/>
                                        </p:tgtEl>
                                        <p:attrNameLst>
                                          <p:attrName>style.visibility</p:attrName>
                                        </p:attrNameLst>
                                      </p:cBhvr>
                                      <p:to>
                                        <p:strVal val="visible"/>
                                      </p:to>
                                    </p:set>
                                    <p:animEffect transition="in" filter="wipe(left)">
                                      <p:cBhvr>
                                        <p:cTn id="52" dur="500"/>
                                        <p:tgtEl>
                                          <p:spTgt spid="7587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758791">
                                            <p:txEl>
                                              <p:pRg st="0" end="0"/>
                                            </p:txEl>
                                          </p:spTgt>
                                        </p:tgtEl>
                                        <p:attrNameLst>
                                          <p:attrName>style.visibility</p:attrName>
                                        </p:attrNameLst>
                                      </p:cBhvr>
                                      <p:to>
                                        <p:strVal val="visible"/>
                                      </p:to>
                                    </p:set>
                                    <p:animEffect transition="in" filter="wipe(left)">
                                      <p:cBhvr>
                                        <p:cTn id="57" dur="500"/>
                                        <p:tgtEl>
                                          <p:spTgt spid="758791">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758792"/>
                                        </p:tgtEl>
                                        <p:attrNameLst>
                                          <p:attrName>style.visibility</p:attrName>
                                        </p:attrNameLst>
                                      </p:cBhvr>
                                      <p:to>
                                        <p:strVal val="visible"/>
                                      </p:to>
                                    </p:set>
                                    <p:animEffect transition="in" filter="wipe(left)">
                                      <p:cBhvr>
                                        <p:cTn id="62" dur="500"/>
                                        <p:tgtEl>
                                          <p:spTgt spid="75879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758796"/>
                                        </p:tgtEl>
                                        <p:attrNameLst>
                                          <p:attrName>style.visibility</p:attrName>
                                        </p:attrNameLst>
                                      </p:cBhvr>
                                      <p:to>
                                        <p:strVal val="visible"/>
                                      </p:to>
                                    </p:set>
                                    <p:animEffect transition="in" filter="wipe(left)">
                                      <p:cBhvr>
                                        <p:cTn id="67" dur="500"/>
                                        <p:tgtEl>
                                          <p:spTgt spid="75879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58797"/>
                                        </p:tgtEl>
                                        <p:attrNameLst>
                                          <p:attrName>style.visibility</p:attrName>
                                        </p:attrNameLst>
                                      </p:cBhvr>
                                      <p:to>
                                        <p:strVal val="visible"/>
                                      </p:to>
                                    </p:set>
                                    <p:animEffect transition="in" filter="wipe(left)">
                                      <p:cBhvr>
                                        <p:cTn id="72" dur="500"/>
                                        <p:tgtEl>
                                          <p:spTgt spid="75879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58798"/>
                                        </p:tgtEl>
                                        <p:attrNameLst>
                                          <p:attrName>style.visibility</p:attrName>
                                        </p:attrNameLst>
                                      </p:cBhvr>
                                      <p:to>
                                        <p:strVal val="visible"/>
                                      </p:to>
                                    </p:set>
                                    <p:animEffect transition="in" filter="wipe(left)">
                                      <p:cBhvr>
                                        <p:cTn id="77" dur="500"/>
                                        <p:tgtEl>
                                          <p:spTgt spid="758798"/>
                                        </p:tgtEl>
                                      </p:cBhvr>
                                    </p:animEffect>
                                  </p:childTnLst>
                                </p:cTn>
                              </p:par>
                            </p:childTnLst>
                          </p:cTn>
                        </p:par>
                        <p:par>
                          <p:cTn id="78" fill="hold" nodeType="afterGroup">
                            <p:stCondLst>
                              <p:cond delay="500"/>
                            </p:stCondLst>
                            <p:childTnLst>
                              <p:par>
                                <p:cTn id="79" presetID="53" presetClass="entr" presetSubtype="0" fill="hold" grpId="0" nodeType="afterEffect">
                                  <p:stCondLst>
                                    <p:cond delay="0"/>
                                  </p:stCondLst>
                                  <p:iterate type="wd">
                                    <p:tmPct val="10000"/>
                                  </p:iterate>
                                  <p:childTnLst>
                                    <p:set>
                                      <p:cBhvr>
                                        <p:cTn id="80" dur="1" fill="hold">
                                          <p:stCondLst>
                                            <p:cond delay="0"/>
                                          </p:stCondLst>
                                        </p:cTn>
                                        <p:tgtEl>
                                          <p:spTgt spid="758788"/>
                                        </p:tgtEl>
                                        <p:attrNameLst>
                                          <p:attrName>style.visibility</p:attrName>
                                        </p:attrNameLst>
                                      </p:cBhvr>
                                      <p:to>
                                        <p:strVal val="visible"/>
                                      </p:to>
                                    </p:set>
                                    <p:anim calcmode="lin" valueType="num">
                                      <p:cBhvr>
                                        <p:cTn id="81" dur="500" fill="hold"/>
                                        <p:tgtEl>
                                          <p:spTgt spid="758788"/>
                                        </p:tgtEl>
                                        <p:attrNameLst>
                                          <p:attrName>ppt_w</p:attrName>
                                        </p:attrNameLst>
                                      </p:cBhvr>
                                      <p:tavLst>
                                        <p:tav tm="0">
                                          <p:val>
                                            <p:fltVal val="0"/>
                                          </p:val>
                                        </p:tav>
                                        <p:tav tm="100000">
                                          <p:val>
                                            <p:strVal val="#ppt_w"/>
                                          </p:val>
                                        </p:tav>
                                      </p:tavLst>
                                    </p:anim>
                                    <p:anim calcmode="lin" valueType="num">
                                      <p:cBhvr>
                                        <p:cTn id="82" dur="500" fill="hold"/>
                                        <p:tgtEl>
                                          <p:spTgt spid="758788"/>
                                        </p:tgtEl>
                                        <p:attrNameLst>
                                          <p:attrName>ppt_h</p:attrName>
                                        </p:attrNameLst>
                                      </p:cBhvr>
                                      <p:tavLst>
                                        <p:tav tm="0">
                                          <p:val>
                                            <p:fltVal val="0"/>
                                          </p:val>
                                        </p:tav>
                                        <p:tav tm="100000">
                                          <p:val>
                                            <p:strVal val="#ppt_h"/>
                                          </p:val>
                                        </p:tav>
                                      </p:tavLst>
                                    </p:anim>
                                    <p:animEffect transition="in" filter="fade">
                                      <p:cBhvr>
                                        <p:cTn id="83" dur="500"/>
                                        <p:tgtEl>
                                          <p:spTgt spid="75878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758799"/>
                                        </p:tgtEl>
                                        <p:attrNameLst>
                                          <p:attrName>style.visibility</p:attrName>
                                        </p:attrNameLst>
                                      </p:cBhvr>
                                      <p:to>
                                        <p:strVal val="visible"/>
                                      </p:to>
                                    </p:set>
                                    <p:animEffect transition="in" filter="wipe(left)">
                                      <p:cBhvr>
                                        <p:cTn id="88" dur="500"/>
                                        <p:tgtEl>
                                          <p:spTgt spid="75879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58800"/>
                                        </p:tgtEl>
                                        <p:attrNameLst>
                                          <p:attrName>style.visibility</p:attrName>
                                        </p:attrNameLst>
                                      </p:cBhvr>
                                      <p:to>
                                        <p:strVal val="visible"/>
                                      </p:to>
                                    </p:set>
                                    <p:animEffect transition="in" filter="wipe(left)">
                                      <p:cBhvr>
                                        <p:cTn id="93" dur="500"/>
                                        <p:tgtEl>
                                          <p:spTgt spid="758800"/>
                                        </p:tgtEl>
                                      </p:cBhvr>
                                    </p:animEffect>
                                  </p:childTnLst>
                                </p:cTn>
                              </p:par>
                            </p:childTnLst>
                          </p:cTn>
                        </p:par>
                        <p:par>
                          <p:cTn id="94" fill="hold" nodeType="afterGroup">
                            <p:stCondLst>
                              <p:cond delay="500"/>
                            </p:stCondLst>
                            <p:childTnLst>
                              <p:par>
                                <p:cTn id="95" presetID="53" presetClass="entr" presetSubtype="0" fill="hold" grpId="0" nodeType="afterEffect">
                                  <p:stCondLst>
                                    <p:cond delay="0"/>
                                  </p:stCondLst>
                                  <p:iterate type="wd">
                                    <p:tmPct val="10000"/>
                                  </p:iterate>
                                  <p:childTnLst>
                                    <p:set>
                                      <p:cBhvr>
                                        <p:cTn id="96" dur="1" fill="hold">
                                          <p:stCondLst>
                                            <p:cond delay="0"/>
                                          </p:stCondLst>
                                        </p:cTn>
                                        <p:tgtEl>
                                          <p:spTgt spid="758787"/>
                                        </p:tgtEl>
                                        <p:attrNameLst>
                                          <p:attrName>style.visibility</p:attrName>
                                        </p:attrNameLst>
                                      </p:cBhvr>
                                      <p:to>
                                        <p:strVal val="visible"/>
                                      </p:to>
                                    </p:set>
                                    <p:anim calcmode="lin" valueType="num">
                                      <p:cBhvr>
                                        <p:cTn id="97" dur="500" fill="hold"/>
                                        <p:tgtEl>
                                          <p:spTgt spid="758787"/>
                                        </p:tgtEl>
                                        <p:attrNameLst>
                                          <p:attrName>ppt_w</p:attrName>
                                        </p:attrNameLst>
                                      </p:cBhvr>
                                      <p:tavLst>
                                        <p:tav tm="0">
                                          <p:val>
                                            <p:fltVal val="0"/>
                                          </p:val>
                                        </p:tav>
                                        <p:tav tm="100000">
                                          <p:val>
                                            <p:strVal val="#ppt_w"/>
                                          </p:val>
                                        </p:tav>
                                      </p:tavLst>
                                    </p:anim>
                                    <p:anim calcmode="lin" valueType="num">
                                      <p:cBhvr>
                                        <p:cTn id="98" dur="500" fill="hold"/>
                                        <p:tgtEl>
                                          <p:spTgt spid="758787"/>
                                        </p:tgtEl>
                                        <p:attrNameLst>
                                          <p:attrName>ppt_h</p:attrName>
                                        </p:attrNameLst>
                                      </p:cBhvr>
                                      <p:tavLst>
                                        <p:tav tm="0">
                                          <p:val>
                                            <p:fltVal val="0"/>
                                          </p:val>
                                        </p:tav>
                                        <p:tav tm="100000">
                                          <p:val>
                                            <p:strVal val="#ppt_h"/>
                                          </p:val>
                                        </p:tav>
                                      </p:tavLst>
                                    </p:anim>
                                    <p:animEffect transition="in" filter="fade">
                                      <p:cBhvr>
                                        <p:cTn id="99" dur="500"/>
                                        <p:tgtEl>
                                          <p:spTgt spid="75878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758801"/>
                                        </p:tgtEl>
                                        <p:attrNameLst>
                                          <p:attrName>style.visibility</p:attrName>
                                        </p:attrNameLst>
                                      </p:cBhvr>
                                      <p:to>
                                        <p:strVal val="visible"/>
                                      </p:to>
                                    </p:set>
                                    <p:animEffect transition="in" filter="wipe(left)">
                                      <p:cBhvr>
                                        <p:cTn id="104" dur="500"/>
                                        <p:tgtEl>
                                          <p:spTgt spid="75880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758814"/>
                                        </p:tgtEl>
                                        <p:attrNameLst>
                                          <p:attrName>style.visibility</p:attrName>
                                        </p:attrNameLst>
                                      </p:cBhvr>
                                      <p:to>
                                        <p:strVal val="visible"/>
                                      </p:to>
                                    </p:set>
                                    <p:animEffect transition="in" filter="wipe(left)">
                                      <p:cBhvr>
                                        <p:cTn id="109" dur="500"/>
                                        <p:tgtEl>
                                          <p:spTgt spid="758814"/>
                                        </p:tgtEl>
                                      </p:cBhvr>
                                    </p:animEffect>
                                  </p:childTnLst>
                                </p:cTn>
                              </p:par>
                            </p:childTnLst>
                          </p:cTn>
                        </p:par>
                        <p:par>
                          <p:cTn id="110" fill="hold" nodeType="afterGroup">
                            <p:stCondLst>
                              <p:cond delay="500"/>
                            </p:stCondLst>
                            <p:childTnLst>
                              <p:par>
                                <p:cTn id="111" presetID="53" presetClass="entr" presetSubtype="0" fill="hold" grpId="0" nodeType="afterEffect">
                                  <p:stCondLst>
                                    <p:cond delay="0"/>
                                  </p:stCondLst>
                                  <p:iterate type="wd">
                                    <p:tmPct val="10000"/>
                                  </p:iterate>
                                  <p:childTnLst>
                                    <p:set>
                                      <p:cBhvr>
                                        <p:cTn id="112" dur="1" fill="hold">
                                          <p:stCondLst>
                                            <p:cond delay="0"/>
                                          </p:stCondLst>
                                        </p:cTn>
                                        <p:tgtEl>
                                          <p:spTgt spid="758813"/>
                                        </p:tgtEl>
                                        <p:attrNameLst>
                                          <p:attrName>style.visibility</p:attrName>
                                        </p:attrNameLst>
                                      </p:cBhvr>
                                      <p:to>
                                        <p:strVal val="visible"/>
                                      </p:to>
                                    </p:set>
                                    <p:anim calcmode="lin" valueType="num">
                                      <p:cBhvr>
                                        <p:cTn id="113" dur="500" fill="hold"/>
                                        <p:tgtEl>
                                          <p:spTgt spid="758813"/>
                                        </p:tgtEl>
                                        <p:attrNameLst>
                                          <p:attrName>ppt_w</p:attrName>
                                        </p:attrNameLst>
                                      </p:cBhvr>
                                      <p:tavLst>
                                        <p:tav tm="0">
                                          <p:val>
                                            <p:fltVal val="0"/>
                                          </p:val>
                                        </p:tav>
                                        <p:tav tm="100000">
                                          <p:val>
                                            <p:strVal val="#ppt_w"/>
                                          </p:val>
                                        </p:tav>
                                      </p:tavLst>
                                    </p:anim>
                                    <p:anim calcmode="lin" valueType="num">
                                      <p:cBhvr>
                                        <p:cTn id="114" dur="500" fill="hold"/>
                                        <p:tgtEl>
                                          <p:spTgt spid="758813"/>
                                        </p:tgtEl>
                                        <p:attrNameLst>
                                          <p:attrName>ppt_h</p:attrName>
                                        </p:attrNameLst>
                                      </p:cBhvr>
                                      <p:tavLst>
                                        <p:tav tm="0">
                                          <p:val>
                                            <p:fltVal val="0"/>
                                          </p:val>
                                        </p:tav>
                                        <p:tav tm="100000">
                                          <p:val>
                                            <p:strVal val="#ppt_h"/>
                                          </p:val>
                                        </p:tav>
                                      </p:tavLst>
                                    </p:anim>
                                    <p:animEffect transition="in" filter="fade">
                                      <p:cBhvr>
                                        <p:cTn id="115" dur="500"/>
                                        <p:tgtEl>
                                          <p:spTgt spid="75881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758803"/>
                                        </p:tgtEl>
                                        <p:attrNameLst>
                                          <p:attrName>style.visibility</p:attrName>
                                        </p:attrNameLst>
                                      </p:cBhvr>
                                      <p:to>
                                        <p:strVal val="visible"/>
                                      </p:to>
                                    </p:set>
                                    <p:animEffect transition="in" filter="wipe(left)">
                                      <p:cBhvr>
                                        <p:cTn id="120" dur="500"/>
                                        <p:tgtEl>
                                          <p:spTgt spid="758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13" grpId="0" animBg="1"/>
      <p:bldP spid="758787" grpId="0" animBg="1"/>
      <p:bldP spid="758788" grpId="0" animBg="1"/>
      <p:bldP spid="758790" grpId="0" animBg="1" autoUpdateAnimBg="0"/>
      <p:bldP spid="758791" grpId="0" build="p" autoUpdateAnimBg="0"/>
      <p:bldP spid="758792" grpId="0" animBg="1" autoUpdateAnimBg="0"/>
      <p:bldP spid="758794" grpId="0" animBg="1" autoUpdateAnimBg="0"/>
      <p:bldP spid="758795" grpId="0" animBg="1" autoUpdateAnimBg="0"/>
      <p:bldP spid="758796" grpId="0" animBg="1" autoUpdateAnimBg="0"/>
      <p:bldP spid="758797" grpId="0" animBg="1" autoUpdateAnimBg="0"/>
      <p:bldP spid="758799" grpId="0" animBg="1" autoUpdateAnimBg="0"/>
      <p:bldP spid="758801" grpId="0" animBg="1" autoUpdateAnimBg="0"/>
      <p:bldP spid="758803" grpId="0" animBg="1" autoUpdateAnimBg="0"/>
      <p:bldP spid="7588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4B1703-C1DC-6B43-BF70-7BCB0C05D9A5}"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There are many situations when the force on an object is not constant. </a:t>
            </a:r>
          </a:p>
        </p:txBody>
      </p:sp>
      <p:sp>
        <p:nvSpPr>
          <p:cNvPr id="2560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Gulim"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4" name="Rectangle 8"/>
          <p:cNvSpPr>
            <a:spLocks noChangeArrowheads="1"/>
          </p:cNvSpPr>
          <p:nvPr/>
        </p:nvSpPr>
        <p:spPr bwMode="auto">
          <a:xfrm>
            <a:off x="228600" y="25146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36265" name="Rectangle 9"/>
          <p:cNvSpPr>
            <a:spLocks noChangeArrowheads="1"/>
          </p:cNvSpPr>
          <p:nvPr/>
        </p:nvSpPr>
        <p:spPr bwMode="auto">
          <a:xfrm>
            <a:off x="228600" y="46482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4041005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36263"/>
                                        </p:tgtEl>
                                        <p:attrNameLst>
                                          <p:attrName>style.visibility</p:attrName>
                                        </p:attrNameLst>
                                      </p:cBhvr>
                                      <p:to>
                                        <p:strVal val="visible"/>
                                      </p:to>
                                    </p:set>
                                    <p:anim calcmode="lin" valueType="num">
                                      <p:cBhvr>
                                        <p:cTn id="7" dur="500" fill="hold"/>
                                        <p:tgtEl>
                                          <p:spTgt spid="736263"/>
                                        </p:tgtEl>
                                        <p:attrNameLst>
                                          <p:attrName>ppt_w</p:attrName>
                                        </p:attrNameLst>
                                      </p:cBhvr>
                                      <p:tavLst>
                                        <p:tav tm="0">
                                          <p:val>
                                            <p:fltVal val="0"/>
                                          </p:val>
                                        </p:tav>
                                        <p:tav tm="100000">
                                          <p:val>
                                            <p:strVal val="#ppt_w"/>
                                          </p:val>
                                        </p:tav>
                                      </p:tavLst>
                                    </p:anim>
                                    <p:anim calcmode="lin" valueType="num">
                                      <p:cBhvr>
                                        <p:cTn id="8" dur="500" fill="hold"/>
                                        <p:tgtEl>
                                          <p:spTgt spid="736263"/>
                                        </p:tgtEl>
                                        <p:attrNameLst>
                                          <p:attrName>ppt_h</p:attrName>
                                        </p:attrNameLst>
                                      </p:cBhvr>
                                      <p:tavLst>
                                        <p:tav tm="0">
                                          <p:val>
                                            <p:fltVal val="0"/>
                                          </p:val>
                                        </p:tav>
                                        <p:tav tm="100000">
                                          <p:val>
                                            <p:strVal val="#ppt_h"/>
                                          </p:val>
                                        </p:tav>
                                      </p:tavLst>
                                    </p:anim>
                                    <p:animEffect transition="in" filter="fade">
                                      <p:cBhvr>
                                        <p:cTn id="9" dur="500"/>
                                        <p:tgtEl>
                                          <p:spTgt spid="736263"/>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36264"/>
                                        </p:tgtEl>
                                      </p:cBhvr>
                                    </p:animEffect>
                                    <p:set>
                                      <p:cBhvr>
                                        <p:cTn id="13" dur="1" fill="hold">
                                          <p:stCondLst>
                                            <p:cond delay="499"/>
                                          </p:stCondLst>
                                        </p:cTn>
                                        <p:tgtEl>
                                          <p:spTgt spid="736264"/>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36265"/>
                                        </p:tgtEl>
                                      </p:cBhvr>
                                    </p:animEffect>
                                    <p:set>
                                      <p:cBhvr>
                                        <p:cTn id="17" dur="1" fill="hold">
                                          <p:stCondLst>
                                            <p:cond delay="499"/>
                                          </p:stCondLst>
                                        </p:cTn>
                                        <p:tgtEl>
                                          <p:spTgt spid="73626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736259"/>
                                        </p:tgtEl>
                                        <p:attrNameLst>
                                          <p:attrName>style.visibility</p:attrName>
                                        </p:attrNameLst>
                                      </p:cBhvr>
                                      <p:to>
                                        <p:strVal val="visible"/>
                                      </p:to>
                                    </p:set>
                                    <p:anim calcmode="lin" valueType="num">
                                      <p:cBhvr>
                                        <p:cTn id="22" dur="500" fill="hold"/>
                                        <p:tgtEl>
                                          <p:spTgt spid="736259"/>
                                        </p:tgtEl>
                                        <p:attrNameLst>
                                          <p:attrName>ppt_w</p:attrName>
                                        </p:attrNameLst>
                                      </p:cBhvr>
                                      <p:tavLst>
                                        <p:tav tm="0">
                                          <p:val>
                                            <p:fltVal val="0"/>
                                          </p:val>
                                        </p:tav>
                                        <p:tav tm="100000">
                                          <p:val>
                                            <p:strVal val="#ppt_w"/>
                                          </p:val>
                                        </p:tav>
                                      </p:tavLst>
                                    </p:anim>
                                    <p:anim calcmode="lin" valueType="num">
                                      <p:cBhvr>
                                        <p:cTn id="23" dur="500" fill="hold"/>
                                        <p:tgtEl>
                                          <p:spTgt spid="736259"/>
                                        </p:tgtEl>
                                        <p:attrNameLst>
                                          <p:attrName>ppt_h</p:attrName>
                                        </p:attrNameLst>
                                      </p:cBhvr>
                                      <p:tavLst>
                                        <p:tav tm="0">
                                          <p:val>
                                            <p:fltVal val="0"/>
                                          </p:val>
                                        </p:tav>
                                        <p:tav tm="100000">
                                          <p:val>
                                            <p:strVal val="#ppt_h"/>
                                          </p:val>
                                        </p:tav>
                                      </p:tavLst>
                                    </p:anim>
                                    <p:animEffect transition="in" filter="fade">
                                      <p:cBhvr>
                                        <p:cTn id="24" dur="500"/>
                                        <p:tgtEl>
                                          <p:spTgt spid="7362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736260"/>
                                        </p:tgtEl>
                                        <p:attrNameLst>
                                          <p:attrName>style.visibility</p:attrName>
                                        </p:attrNameLst>
                                      </p:cBhvr>
                                      <p:to>
                                        <p:strVal val="visible"/>
                                      </p:to>
                                    </p:set>
                                    <p:animEffect transition="in" filter="wipe(left)">
                                      <p:cBhvr>
                                        <p:cTn id="29" dur="500"/>
                                        <p:tgtEl>
                                          <p:spTgt spid="73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0" grpId="0"/>
      <p:bldP spid="736264" grpId="0" animBg="1"/>
      <p:bldP spid="7362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7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F639A7-98E2-A54F-ADBE-2A5588262A7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extLst>
              <p:ext uri="{D42A27DB-BD31-4B8C-83A1-F6EECF244321}">
                <p14:modId xmlns:p14="http://schemas.microsoft.com/office/powerpoint/2010/main" val="2179242773"/>
              </p:ext>
            </p:extLst>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215396" name="Equation" r:id="rId4" imgW="254000" imgH="215900" progId="Equation.3">
                  <p:embed/>
                </p:oleObj>
              </mc:Choice>
              <mc:Fallback>
                <p:oleObj name="Equation" r:id="rId4" imgW="254000" imgH="215900" progId="Equation.3">
                  <p:embed/>
                  <p:pic>
                    <p:nvPicPr>
                      <p:cNvPr id="0" name=""/>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extLst>
              <p:ext uri="{D42A27DB-BD31-4B8C-83A1-F6EECF244321}">
                <p14:modId xmlns:p14="http://schemas.microsoft.com/office/powerpoint/2010/main" val="49865530"/>
              </p:ext>
            </p:extLst>
          </p:nvPr>
        </p:nvGraphicFramePr>
        <p:xfrm>
          <a:off x="3105150" y="1876425"/>
          <a:ext cx="1009650" cy="666750"/>
        </p:xfrm>
        <a:graphic>
          <a:graphicData uri="http://schemas.openxmlformats.org/presentationml/2006/ole">
            <mc:AlternateContent xmlns:mc="http://schemas.openxmlformats.org/markup-compatibility/2006">
              <mc:Choice xmlns:v="urn:schemas-microsoft-com:vml" Requires="v">
                <p:oleObj spid="_x0000_s215397" name="Equation" r:id="rId6" imgW="444500" imgH="292100" progId="Equation.3">
                  <p:embed/>
                </p:oleObj>
              </mc:Choice>
              <mc:Fallback>
                <p:oleObj name="Equation" r:id="rId6" imgW="444500" imgH="292100" progId="Equation.3">
                  <p:embed/>
                  <p:pic>
                    <p:nvPicPr>
                      <p:cNvPr id="0" name=""/>
                      <p:cNvPicPr>
                        <a:picLocks noChangeAspect="1" noChangeArrowheads="1"/>
                      </p:cNvPicPr>
                      <p:nvPr/>
                    </p:nvPicPr>
                    <p:blipFill>
                      <a:blip r:embed="rId7"/>
                      <a:srcRect/>
                      <a:stretch>
                        <a:fillRect/>
                      </a:stretch>
                    </p:blipFill>
                    <p:spPr bwMode="auto">
                      <a:xfrm>
                        <a:off x="3105150" y="1876425"/>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extLst>
              <p:ext uri="{D42A27DB-BD31-4B8C-83A1-F6EECF244321}">
                <p14:modId xmlns:p14="http://schemas.microsoft.com/office/powerpoint/2010/main" val="1423077206"/>
              </p:ext>
            </p:extLst>
          </p:nvPr>
        </p:nvGraphicFramePr>
        <p:xfrm>
          <a:off x="3733800" y="3525838"/>
          <a:ext cx="1011238" cy="665162"/>
        </p:xfrm>
        <a:graphic>
          <a:graphicData uri="http://schemas.openxmlformats.org/presentationml/2006/ole">
            <mc:AlternateContent xmlns:mc="http://schemas.openxmlformats.org/markup-compatibility/2006">
              <mc:Choice xmlns:v="urn:schemas-microsoft-com:vml" Requires="v">
                <p:oleObj spid="_x0000_s215398" name="Equation" r:id="rId8" imgW="444500" imgH="292100" progId="Equation.3">
                  <p:embed/>
                </p:oleObj>
              </mc:Choice>
              <mc:Fallback>
                <p:oleObj name="Equation" r:id="rId8" imgW="444500" imgH="292100" progId="Equation.3">
                  <p:embed/>
                  <p:pic>
                    <p:nvPicPr>
                      <p:cNvPr id="0" name=""/>
                      <p:cNvPicPr>
                        <a:picLocks noChangeAspect="1" noChangeArrowheads="1"/>
                      </p:cNvPicPr>
                      <p:nvPr/>
                    </p:nvPicPr>
                    <p:blipFill>
                      <a:blip r:embed="rId9"/>
                      <a:srcRect/>
                      <a:stretch>
                        <a:fillRect/>
                      </a:stretch>
                    </p:blipFill>
                    <p:spPr bwMode="auto">
                      <a:xfrm>
                        <a:off x="3733800" y="3525838"/>
                        <a:ext cx="10112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215399" name="Equation" r:id="rId10" imgW="711200" imgH="368300" progId="Equation.DSMT4">
                  <p:embed/>
                </p:oleObj>
              </mc:Choice>
              <mc:Fallback>
                <p:oleObj name="Equation" r:id="rId10" imgW="711200" imgH="368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extLst>
              <p:ext uri="{D42A27DB-BD31-4B8C-83A1-F6EECF244321}">
                <p14:modId xmlns:p14="http://schemas.microsoft.com/office/powerpoint/2010/main" val="4010740672"/>
              </p:ext>
            </p:extLst>
          </p:nvPr>
        </p:nvGraphicFramePr>
        <p:xfrm>
          <a:off x="6858000" y="5280025"/>
          <a:ext cx="569913" cy="511175"/>
        </p:xfrm>
        <a:graphic>
          <a:graphicData uri="http://schemas.openxmlformats.org/presentationml/2006/ole">
            <mc:AlternateContent xmlns:mc="http://schemas.openxmlformats.org/markup-compatibility/2006">
              <mc:Choice xmlns:v="urn:schemas-microsoft-com:vml" Requires="v">
                <p:oleObj spid="_x0000_s215400"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6858000" y="5280025"/>
                        <a:ext cx="56991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9" name="Rectangle 11"/>
          <p:cNvSpPr>
            <a:spLocks noChangeArrowheads="1"/>
          </p:cNvSpPr>
          <p:nvPr/>
        </p:nvSpPr>
        <p:spPr bwMode="auto">
          <a:xfrm>
            <a:off x="228600" y="25908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44460" name="Rectangle 12"/>
          <p:cNvSpPr>
            <a:spLocks noChangeArrowheads="1"/>
          </p:cNvSpPr>
          <p:nvPr/>
        </p:nvSpPr>
        <p:spPr bwMode="auto">
          <a:xfrm>
            <a:off x="228600" y="4724400"/>
            <a:ext cx="25908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44461" name="Object 7"/>
          <p:cNvGraphicFramePr>
            <a:graphicFrameLocks noChangeAspect="1"/>
          </p:cNvGraphicFramePr>
          <p:nvPr>
            <p:extLst>
              <p:ext uri="{D42A27DB-BD31-4B8C-83A1-F6EECF244321}">
                <p14:modId xmlns:p14="http://schemas.microsoft.com/office/powerpoint/2010/main" val="3063824172"/>
              </p:ext>
            </p:extLst>
          </p:nvPr>
        </p:nvGraphicFramePr>
        <p:xfrm>
          <a:off x="6340475" y="642938"/>
          <a:ext cx="1127125" cy="982662"/>
        </p:xfrm>
        <a:graphic>
          <a:graphicData uri="http://schemas.openxmlformats.org/presentationml/2006/ole">
            <mc:AlternateContent xmlns:mc="http://schemas.openxmlformats.org/markup-compatibility/2006">
              <mc:Choice xmlns:v="urn:schemas-microsoft-com:vml" Requires="v">
                <p:oleObj spid="_x0000_s215401" name="Equation" r:id="rId15" imgW="495300" imgH="431800" progId="Equation.3">
                  <p:embed/>
                </p:oleObj>
              </mc:Choice>
              <mc:Fallback>
                <p:oleObj name="Equation" r:id="rId15" imgW="495300" imgH="431800" progId="Equation.3">
                  <p:embed/>
                  <p:pic>
                    <p:nvPicPr>
                      <p:cNvPr id="0" name=""/>
                      <p:cNvPicPr>
                        <a:picLocks noChangeAspect="1" noChangeArrowheads="1"/>
                      </p:cNvPicPr>
                      <p:nvPr/>
                    </p:nvPicPr>
                    <p:blipFill>
                      <a:blip r:embed="rId16"/>
                      <a:srcRect/>
                      <a:stretch>
                        <a:fillRect/>
                      </a:stretch>
                    </p:blipFill>
                    <p:spPr bwMode="auto">
                      <a:xfrm>
                        <a:off x="6340475" y="642938"/>
                        <a:ext cx="1127125"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extLst>
              <p:ext uri="{D42A27DB-BD31-4B8C-83A1-F6EECF244321}">
                <p14:modId xmlns:p14="http://schemas.microsoft.com/office/powerpoint/2010/main" val="2447302209"/>
              </p:ext>
            </p:extLst>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215402" name="Equation" r:id="rId17" imgW="241300" imgH="215900" progId="Equation.3">
                  <p:embed/>
                </p:oleObj>
              </mc:Choice>
              <mc:Fallback>
                <p:oleObj name="Equation" r:id="rId17" imgW="241300" imgH="215900" progId="Equation.3">
                  <p:embed/>
                  <p:pic>
                    <p:nvPicPr>
                      <p:cNvPr id="0" name=""/>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extLst>
              <p:ext uri="{D42A27DB-BD31-4B8C-83A1-F6EECF244321}">
                <p14:modId xmlns:p14="http://schemas.microsoft.com/office/powerpoint/2010/main" val="930410312"/>
              </p:ext>
            </p:extLst>
          </p:nvPr>
        </p:nvGraphicFramePr>
        <p:xfrm>
          <a:off x="4783138" y="3386138"/>
          <a:ext cx="1617662" cy="982662"/>
        </p:xfrm>
        <a:graphic>
          <a:graphicData uri="http://schemas.openxmlformats.org/presentationml/2006/ole">
            <mc:AlternateContent xmlns:mc="http://schemas.openxmlformats.org/markup-compatibility/2006">
              <mc:Choice xmlns:v="urn:schemas-microsoft-com:vml" Requires="v">
                <p:oleObj spid="_x0000_s215403" name="Equation" r:id="rId19" imgW="711200" imgH="431800" progId="Equation.3">
                  <p:embed/>
                </p:oleObj>
              </mc:Choice>
              <mc:Fallback>
                <p:oleObj name="Equation" r:id="rId19" imgW="711200" imgH="431800" progId="Equation.3">
                  <p:embed/>
                  <p:pic>
                    <p:nvPicPr>
                      <p:cNvPr id="0" name=""/>
                      <p:cNvPicPr>
                        <a:picLocks noChangeAspect="1" noChangeArrowheads="1"/>
                      </p:cNvPicPr>
                      <p:nvPr/>
                    </p:nvPicPr>
                    <p:blipFill>
                      <a:blip r:embed="rId20"/>
                      <a:srcRect/>
                      <a:stretch>
                        <a:fillRect/>
                      </a:stretch>
                    </p:blipFill>
                    <p:spPr bwMode="auto">
                      <a:xfrm>
                        <a:off x="4783138" y="3386138"/>
                        <a:ext cx="1617662"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extLst>
              <p:ext uri="{D42A27DB-BD31-4B8C-83A1-F6EECF244321}">
                <p14:modId xmlns:p14="http://schemas.microsoft.com/office/powerpoint/2010/main" val="611671578"/>
              </p:ext>
            </p:extLst>
          </p:nvPr>
        </p:nvGraphicFramePr>
        <p:xfrm>
          <a:off x="5249863" y="5305425"/>
          <a:ext cx="1531937" cy="579438"/>
        </p:xfrm>
        <a:graphic>
          <a:graphicData uri="http://schemas.openxmlformats.org/presentationml/2006/ole">
            <mc:AlternateContent xmlns:mc="http://schemas.openxmlformats.org/markup-compatibility/2006">
              <mc:Choice xmlns:v="urn:schemas-microsoft-com:vml" Requires="v">
                <p:oleObj spid="_x0000_s215404" name="Equation" r:id="rId21" imgW="673100" imgH="254000" progId="Equation.DSMT4">
                  <p:embed/>
                </p:oleObj>
              </mc:Choice>
              <mc:Fallback>
                <p:oleObj name="Equation" r:id="rId21" imgW="673100" imgH="254000" progId="Equation.DSMT4">
                  <p:embed/>
                  <p:pic>
                    <p:nvPicPr>
                      <p:cNvPr id="0" name=""/>
                      <p:cNvPicPr>
                        <a:picLocks noChangeAspect="1" noChangeArrowheads="1"/>
                      </p:cNvPicPr>
                      <p:nvPr/>
                    </p:nvPicPr>
                    <p:blipFill>
                      <a:blip r:embed="rId22"/>
                      <a:srcRect/>
                      <a:stretch>
                        <a:fillRect/>
                      </a:stretch>
                    </p:blipFill>
                    <p:spPr bwMode="auto">
                      <a:xfrm>
                        <a:off x="5249863" y="5305425"/>
                        <a:ext cx="15319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66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ea typeface="Gulim"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885991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44457"/>
                                        </p:tgtEl>
                                        <p:attrNameLst>
                                          <p:attrName>style.visibility</p:attrName>
                                        </p:attrNameLst>
                                      </p:cBhvr>
                                      <p:to>
                                        <p:strVal val="visible"/>
                                      </p:to>
                                    </p:set>
                                    <p:anim calcmode="lin" valueType="num">
                                      <p:cBhvr>
                                        <p:cTn id="7" dur="500" fill="hold"/>
                                        <p:tgtEl>
                                          <p:spTgt spid="744457"/>
                                        </p:tgtEl>
                                        <p:attrNameLst>
                                          <p:attrName>ppt_w</p:attrName>
                                        </p:attrNameLst>
                                      </p:cBhvr>
                                      <p:tavLst>
                                        <p:tav tm="0">
                                          <p:val>
                                            <p:fltVal val="0"/>
                                          </p:val>
                                        </p:tav>
                                        <p:tav tm="100000">
                                          <p:val>
                                            <p:strVal val="#ppt_w"/>
                                          </p:val>
                                        </p:tav>
                                      </p:tavLst>
                                    </p:anim>
                                    <p:anim calcmode="lin" valueType="num">
                                      <p:cBhvr>
                                        <p:cTn id="8" dur="500" fill="hold"/>
                                        <p:tgtEl>
                                          <p:spTgt spid="744457"/>
                                        </p:tgtEl>
                                        <p:attrNameLst>
                                          <p:attrName>ppt_h</p:attrName>
                                        </p:attrNameLst>
                                      </p:cBhvr>
                                      <p:tavLst>
                                        <p:tav tm="0">
                                          <p:val>
                                            <p:fltVal val="0"/>
                                          </p:val>
                                        </p:tav>
                                        <p:tav tm="100000">
                                          <p:val>
                                            <p:strVal val="#ppt_h"/>
                                          </p:val>
                                        </p:tav>
                                      </p:tavLst>
                                    </p:anim>
                                    <p:animEffect transition="in" filter="fade">
                                      <p:cBhvr>
                                        <p:cTn id="9" dur="500"/>
                                        <p:tgtEl>
                                          <p:spTgt spid="744457"/>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44459"/>
                                        </p:tgtEl>
                                      </p:cBhvr>
                                    </p:animEffect>
                                    <p:set>
                                      <p:cBhvr>
                                        <p:cTn id="13" dur="1" fill="hold">
                                          <p:stCondLst>
                                            <p:cond delay="499"/>
                                          </p:stCondLst>
                                        </p:cTn>
                                        <p:tgtEl>
                                          <p:spTgt spid="744459"/>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44460"/>
                                        </p:tgtEl>
                                      </p:cBhvr>
                                    </p:animEffect>
                                    <p:set>
                                      <p:cBhvr>
                                        <p:cTn id="17" dur="1" fill="hold">
                                          <p:stCondLst>
                                            <p:cond delay="499"/>
                                          </p:stCondLst>
                                        </p:cTn>
                                        <p:tgtEl>
                                          <p:spTgt spid="74446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44451"/>
                                        </p:tgtEl>
                                        <p:attrNameLst>
                                          <p:attrName>style.visibility</p:attrName>
                                        </p:attrNameLst>
                                      </p:cBhvr>
                                      <p:to>
                                        <p:strVal val="visible"/>
                                      </p:to>
                                    </p:set>
                                    <p:animEffect transition="in" filter="wipe(left)">
                                      <p:cBhvr>
                                        <p:cTn id="22" dur="500"/>
                                        <p:tgtEl>
                                          <p:spTgt spid="7444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44461"/>
                                        </p:tgtEl>
                                        <p:attrNameLst>
                                          <p:attrName>style.visibility</p:attrName>
                                        </p:attrNameLst>
                                      </p:cBhvr>
                                      <p:to>
                                        <p:strVal val="visible"/>
                                      </p:to>
                                    </p:set>
                                    <p:animEffect transition="in" filter="wipe(left)">
                                      <p:cBhvr>
                                        <p:cTn id="27" dur="500"/>
                                        <p:tgtEl>
                                          <p:spTgt spid="7444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44453"/>
                                        </p:tgtEl>
                                        <p:attrNameLst>
                                          <p:attrName>style.visibility</p:attrName>
                                        </p:attrNameLst>
                                      </p:cBhvr>
                                      <p:to>
                                        <p:strVal val="visible"/>
                                      </p:to>
                                    </p:set>
                                    <p:animEffect transition="in" filter="wipe(right)">
                                      <p:cBhvr>
                                        <p:cTn id="32" dur="500"/>
                                        <p:tgtEl>
                                          <p:spTgt spid="7444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44452"/>
                                        </p:tgtEl>
                                        <p:attrNameLst>
                                          <p:attrName>style.visibility</p:attrName>
                                        </p:attrNameLst>
                                      </p:cBhvr>
                                      <p:to>
                                        <p:strVal val="visible"/>
                                      </p:to>
                                    </p:set>
                                    <p:animEffect transition="in" filter="wipe(left)">
                                      <p:cBhvr>
                                        <p:cTn id="37" dur="500"/>
                                        <p:tgtEl>
                                          <p:spTgt spid="7444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44462"/>
                                        </p:tgtEl>
                                        <p:attrNameLst>
                                          <p:attrName>style.visibility</p:attrName>
                                        </p:attrNameLst>
                                      </p:cBhvr>
                                      <p:to>
                                        <p:strVal val="visible"/>
                                      </p:to>
                                    </p:set>
                                    <p:animEffect transition="in" filter="wipe(left)">
                                      <p:cBhvr>
                                        <p:cTn id="42" dur="500"/>
                                        <p:tgtEl>
                                          <p:spTgt spid="7444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44455"/>
                                        </p:tgtEl>
                                        <p:attrNameLst>
                                          <p:attrName>style.visibility</p:attrName>
                                        </p:attrNameLst>
                                      </p:cBhvr>
                                      <p:to>
                                        <p:strVal val="visible"/>
                                      </p:to>
                                    </p:set>
                                    <p:animEffect transition="in" filter="wipe(up)">
                                      <p:cBhvr>
                                        <p:cTn id="47" dur="500"/>
                                        <p:tgtEl>
                                          <p:spTgt spid="7444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44454"/>
                                        </p:tgtEl>
                                        <p:attrNameLst>
                                          <p:attrName>style.visibility</p:attrName>
                                        </p:attrNameLst>
                                      </p:cBhvr>
                                      <p:to>
                                        <p:strVal val="visible"/>
                                      </p:to>
                                    </p:set>
                                    <p:animEffect transition="in" filter="wipe(left)">
                                      <p:cBhvr>
                                        <p:cTn id="52" dur="500"/>
                                        <p:tgtEl>
                                          <p:spTgt spid="7444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44463"/>
                                        </p:tgtEl>
                                        <p:attrNameLst>
                                          <p:attrName>style.visibility</p:attrName>
                                        </p:attrNameLst>
                                      </p:cBhvr>
                                      <p:to>
                                        <p:strVal val="visible"/>
                                      </p:to>
                                    </p:set>
                                    <p:animEffect transition="in" filter="wipe(left)">
                                      <p:cBhvr>
                                        <p:cTn id="57" dur="500"/>
                                        <p:tgtEl>
                                          <p:spTgt spid="7444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744466"/>
                                        </p:tgtEl>
                                        <p:attrNameLst>
                                          <p:attrName>style.visibility</p:attrName>
                                        </p:attrNameLst>
                                      </p:cBhvr>
                                      <p:to>
                                        <p:strVal val="visible"/>
                                      </p:to>
                                    </p:set>
                                    <p:animEffect transition="in" filter="wipe(up)">
                                      <p:cBhvr>
                                        <p:cTn id="62" dur="500"/>
                                        <p:tgtEl>
                                          <p:spTgt spid="7444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44456"/>
                                        </p:tgtEl>
                                        <p:attrNameLst>
                                          <p:attrName>style.visibility</p:attrName>
                                        </p:attrNameLst>
                                      </p:cBhvr>
                                      <p:to>
                                        <p:strVal val="visible"/>
                                      </p:to>
                                    </p:set>
                                    <p:animEffect transition="in" filter="wipe(left)">
                                      <p:cBhvr>
                                        <p:cTn id="67" dur="500"/>
                                        <p:tgtEl>
                                          <p:spTgt spid="74445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44458"/>
                                        </p:tgtEl>
                                        <p:attrNameLst>
                                          <p:attrName>style.visibility</p:attrName>
                                        </p:attrNameLst>
                                      </p:cBhvr>
                                      <p:to>
                                        <p:strVal val="visible"/>
                                      </p:to>
                                    </p:set>
                                    <p:animEffect transition="in" filter="wipe(left)">
                                      <p:cBhvr>
                                        <p:cTn id="72" dur="500"/>
                                        <p:tgtEl>
                                          <p:spTgt spid="74445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744464"/>
                                        </p:tgtEl>
                                        <p:attrNameLst>
                                          <p:attrName>style.visibility</p:attrName>
                                        </p:attrNameLst>
                                      </p:cBhvr>
                                      <p:to>
                                        <p:strVal val="visible"/>
                                      </p:to>
                                    </p:set>
                                    <p:animEffect transition="in" filter="wipe(left)">
                                      <p:cBhvr>
                                        <p:cTn id="77" dur="500"/>
                                        <p:tgtEl>
                                          <p:spTgt spid="744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3" grpId="0" animBg="1"/>
      <p:bldP spid="744455" grpId="0" animBg="1"/>
      <p:bldP spid="744459" grpId="0" animBg="1"/>
      <p:bldP spid="74446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9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49E237-0818-FA4F-9CEE-9277FAD99B9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9716" name="Rectangle 3"/>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Ex. A Well-Hit Ball</a:t>
            </a:r>
            <a:endParaRPr lang="en-US">
              <a:latin typeface="Arial Narrow" charset="0"/>
              <a:ea typeface="ＭＳ Ｐゴシック" charset="0"/>
              <a:cs typeface="ＭＳ Ｐゴシック" charset="0"/>
            </a:endParaRPr>
          </a:p>
        </p:txBody>
      </p:sp>
      <p:sp>
        <p:nvSpPr>
          <p:cNvPr id="761860" name="Text Box 4"/>
          <p:cNvSpPr txBox="1">
            <a:spLocks noChangeArrowheads="1"/>
          </p:cNvSpPr>
          <p:nvPr/>
        </p:nvSpPr>
        <p:spPr bwMode="auto">
          <a:xfrm>
            <a:off x="609600" y="641350"/>
            <a:ext cx="8153400" cy="19494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dirty="0">
                <a:solidFill>
                  <a:srgbClr val="800000"/>
                </a:solidFill>
                <a:latin typeface="Arial Narrow" charset="0"/>
                <a:ea typeface="Gulim" charset="0"/>
                <a:cs typeface="Gulim" charset="0"/>
              </a:rPr>
              <a:t>A baseball (m=0.14kg) has an initial velocity of </a:t>
            </a:r>
            <a:r>
              <a:rPr lang="en-US" altLang="ko-KR" sz="2000" b="1" dirty="0">
                <a:solidFill>
                  <a:srgbClr val="800000"/>
                </a:solidFill>
                <a:latin typeface="Arial Narrow" charset="0"/>
                <a:ea typeface="Gulim" charset="0"/>
                <a:cs typeface="Gulim" charset="0"/>
              </a:rPr>
              <a:t>v</a:t>
            </a:r>
            <a:r>
              <a:rPr lang="en-US" altLang="ko-KR" sz="2000" b="1" baseline="-25000" dirty="0">
                <a:solidFill>
                  <a:srgbClr val="800000"/>
                </a:solidFill>
                <a:latin typeface="Arial Narrow" charset="0"/>
                <a:ea typeface="Gulim" charset="0"/>
                <a:cs typeface="Gulim" charset="0"/>
              </a:rPr>
              <a:t>0</a:t>
            </a:r>
            <a:r>
              <a:rPr lang="en-US" altLang="ko-KR" sz="2000" dirty="0">
                <a:solidFill>
                  <a:srgbClr val="800000"/>
                </a:solidFill>
                <a:latin typeface="Arial Narrow" charset="0"/>
                <a:ea typeface="Gulim" charset="0"/>
                <a:cs typeface="Gulim" charset="0"/>
              </a:rPr>
              <a:t>=-38m/s as it approaches a bat.  We have chosen the direction of approach as the negative direction.  The bat applies an average force F that is much larger than the weight of the ball, and the ball departs from the bat with a final velocity of </a:t>
            </a:r>
            <a:r>
              <a:rPr lang="en-US" altLang="ko-KR" sz="2000" b="1" dirty="0" err="1">
                <a:solidFill>
                  <a:srgbClr val="800000"/>
                </a:solidFill>
                <a:latin typeface="Arial Narrow" charset="0"/>
                <a:ea typeface="Gulim" charset="0"/>
                <a:cs typeface="Gulim" charset="0"/>
              </a:rPr>
              <a:t>v</a:t>
            </a:r>
            <a:r>
              <a:rPr lang="en-US" altLang="ko-KR" sz="2000" baseline="-25000" dirty="0" err="1">
                <a:solidFill>
                  <a:srgbClr val="800000"/>
                </a:solidFill>
                <a:latin typeface="Arial Narrow" charset="0"/>
                <a:ea typeface="Gulim" charset="0"/>
                <a:cs typeface="Gulim" charset="0"/>
              </a:rPr>
              <a:t>f</a:t>
            </a:r>
            <a:r>
              <a:rPr lang="en-US" altLang="ko-KR" sz="2000" dirty="0">
                <a:solidFill>
                  <a:srgbClr val="800000"/>
                </a:solidFill>
                <a:latin typeface="Arial Narrow" charset="0"/>
                <a:ea typeface="Gulim" charset="0"/>
                <a:cs typeface="Gulim" charset="0"/>
              </a:rPr>
              <a:t>=+58m/s. (a) determine the impulse applied to the ball by the bat. (b) Assuming that the time of contact is </a:t>
            </a:r>
            <a:r>
              <a:rPr lang="en-US" altLang="ko-KR" sz="2000" dirty="0" err="1">
                <a:solidFill>
                  <a:srgbClr val="800000"/>
                </a:solidFill>
                <a:latin typeface="Symbol" charset="0"/>
                <a:ea typeface="Gulim" charset="0"/>
                <a:cs typeface="Gulim" charset="0"/>
              </a:rPr>
              <a:t>Δ</a:t>
            </a:r>
            <a:r>
              <a:rPr lang="en-US" altLang="ko-KR" sz="2000" dirty="0" err="1">
                <a:solidFill>
                  <a:srgbClr val="800000"/>
                </a:solidFill>
                <a:latin typeface="Arial Narrow" charset="0"/>
                <a:ea typeface="Gulim" charset="0"/>
                <a:cs typeface="Gulim" charset="0"/>
              </a:rPr>
              <a:t>t</a:t>
            </a:r>
            <a:r>
              <a:rPr lang="en-US" altLang="ko-KR" sz="2000" dirty="0">
                <a:solidFill>
                  <a:srgbClr val="800000"/>
                </a:solidFill>
                <a:latin typeface="Arial Narrow" charset="0"/>
                <a:ea typeface="Gulim" charset="0"/>
                <a:cs typeface="Gulim" charset="0"/>
              </a:rPr>
              <a:t>=1.6x10</a:t>
            </a:r>
            <a:r>
              <a:rPr lang="en-US" altLang="ko-KR" sz="2000" baseline="30000" dirty="0">
                <a:solidFill>
                  <a:srgbClr val="800000"/>
                </a:solidFill>
                <a:latin typeface="Arial Narrow" charset="0"/>
                <a:ea typeface="Gulim" charset="0"/>
                <a:cs typeface="Gulim" charset="0"/>
              </a:rPr>
              <a:t>-3</a:t>
            </a:r>
            <a:r>
              <a:rPr lang="en-US" altLang="ko-KR" sz="2000" dirty="0">
                <a:solidFill>
                  <a:srgbClr val="800000"/>
                </a:solidFill>
                <a:latin typeface="Arial Narrow" charset="0"/>
                <a:ea typeface="Gulim" charset="0"/>
                <a:cs typeface="Gulim" charset="0"/>
              </a:rPr>
              <a:t>s, find the average force exerted on the ball by the bat.</a:t>
            </a:r>
            <a:endParaRPr lang="en-US" sz="2000" dirty="0">
              <a:solidFill>
                <a:srgbClr val="800000"/>
              </a:solidFill>
              <a:latin typeface="Arial Narrow" charset="0"/>
              <a:ea typeface="Gulim" charset="0"/>
              <a:cs typeface="Gulim" charset="0"/>
            </a:endParaRPr>
          </a:p>
        </p:txBody>
      </p:sp>
      <p:sp>
        <p:nvSpPr>
          <p:cNvPr id="761861" name="Text Box 5"/>
          <p:cNvSpPr txBox="1">
            <a:spLocks noChangeArrowheads="1"/>
          </p:cNvSpPr>
          <p:nvPr/>
        </p:nvSpPr>
        <p:spPr bwMode="auto">
          <a:xfrm>
            <a:off x="228600" y="25908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What are the forces involved in this motion?</a:t>
            </a:r>
            <a:endParaRPr lang="en-US" sz="2000">
              <a:solidFill>
                <a:srgbClr val="FF0000"/>
              </a:solidFill>
              <a:latin typeface="Arial Narrow" charset="0"/>
              <a:ea typeface="Gulim" charset="0"/>
              <a:cs typeface="Gulim" charset="0"/>
            </a:endParaRPr>
          </a:p>
        </p:txBody>
      </p:sp>
      <p:sp>
        <p:nvSpPr>
          <p:cNvPr id="761862" name="Text Box 6"/>
          <p:cNvSpPr txBox="1">
            <a:spLocks noChangeArrowheads="1"/>
          </p:cNvSpPr>
          <p:nvPr/>
        </p:nvSpPr>
        <p:spPr bwMode="auto">
          <a:xfrm>
            <a:off x="4495800" y="2590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The force by the bat and the force by the gravity</a:t>
            </a:r>
            <a:r>
              <a:rPr lang="en-US" sz="2000">
                <a:solidFill>
                  <a:srgbClr val="FF0000"/>
                </a:solidFill>
                <a:latin typeface="Arial Narrow" charset="0"/>
                <a:ea typeface="Gulim" charset="0"/>
                <a:cs typeface="Gulim" charset="0"/>
              </a:rPr>
              <a:t>.</a:t>
            </a:r>
          </a:p>
        </p:txBody>
      </p:sp>
      <p:graphicFrame>
        <p:nvGraphicFramePr>
          <p:cNvPr id="761864" name="Object 2"/>
          <p:cNvGraphicFramePr>
            <a:graphicFrameLocks noChangeAspect="1"/>
          </p:cNvGraphicFramePr>
          <p:nvPr/>
        </p:nvGraphicFramePr>
        <p:xfrm>
          <a:off x="3276600" y="3787775"/>
          <a:ext cx="4903788" cy="479425"/>
        </p:xfrm>
        <a:graphic>
          <a:graphicData uri="http://schemas.openxmlformats.org/presentationml/2006/ole">
            <mc:AlternateContent xmlns:mc="http://schemas.openxmlformats.org/markup-compatibility/2006">
              <mc:Choice xmlns:v="urn:schemas-microsoft-com:vml" Requires="v">
                <p:oleObj spid="_x0000_s216654" name="Equation" r:id="rId3" imgW="2527200" imgH="253800" progId="Equation.DSMT4">
                  <p:embed/>
                </p:oleObj>
              </mc:Choice>
              <mc:Fallback>
                <p:oleObj name="Equation" r:id="rId3" imgW="25272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87775"/>
                        <a:ext cx="4903788"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68" name="Text Box 12"/>
          <p:cNvSpPr txBox="1">
            <a:spLocks noChangeArrowheads="1"/>
          </p:cNvSpPr>
          <p:nvPr/>
        </p:nvSpPr>
        <p:spPr bwMode="auto">
          <a:xfrm>
            <a:off x="381000" y="3336925"/>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(a) Using the impulse-momentum theorem</a:t>
            </a:r>
            <a:endParaRPr lang="en-US" sz="2000">
              <a:solidFill>
                <a:srgbClr val="FF0000"/>
              </a:solidFill>
              <a:latin typeface="Arial Narrow" charset="0"/>
              <a:ea typeface="Gulim" charset="0"/>
              <a:cs typeface="Gulim" charset="0"/>
            </a:endParaRPr>
          </a:p>
        </p:txBody>
      </p:sp>
      <p:graphicFrame>
        <p:nvGraphicFramePr>
          <p:cNvPr id="761872" name="Object 3"/>
          <p:cNvGraphicFramePr>
            <a:graphicFrameLocks noChangeAspect="1"/>
          </p:cNvGraphicFramePr>
          <p:nvPr/>
        </p:nvGraphicFramePr>
        <p:xfrm>
          <a:off x="2895600" y="3294063"/>
          <a:ext cx="517525" cy="455612"/>
        </p:xfrm>
        <a:graphic>
          <a:graphicData uri="http://schemas.openxmlformats.org/presentationml/2006/ole">
            <mc:AlternateContent xmlns:mc="http://schemas.openxmlformats.org/markup-compatibility/2006">
              <mc:Choice xmlns:v="urn:schemas-microsoft-com:vml" Requires="v">
                <p:oleObj spid="_x0000_s216655" name="Equation" r:id="rId5" imgW="266700" imgH="241300" progId="Equation.DSMT4">
                  <p:embed/>
                </p:oleObj>
              </mc:Choice>
              <mc:Fallback>
                <p:oleObj name="Equation" r:id="rId5" imgW="2667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94063"/>
                        <a:ext cx="51752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78" name="Text Box 22"/>
          <p:cNvSpPr txBox="1">
            <a:spLocks noChangeArrowheads="1"/>
          </p:cNvSpPr>
          <p:nvPr/>
        </p:nvSpPr>
        <p:spPr bwMode="auto">
          <a:xfrm>
            <a:off x="228600" y="2879725"/>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Since the force by the bat is much greater than the weight, we ignore the ball’s weight.</a:t>
            </a:r>
            <a:endParaRPr lang="en-US" sz="2000">
              <a:solidFill>
                <a:srgbClr val="FF0000"/>
              </a:solidFill>
              <a:latin typeface="Arial Narrow" charset="0"/>
              <a:ea typeface="Gulim" charset="0"/>
              <a:cs typeface="Gulim" charset="0"/>
            </a:endParaRPr>
          </a:p>
        </p:txBody>
      </p:sp>
      <p:graphicFrame>
        <p:nvGraphicFramePr>
          <p:cNvPr id="761879" name="Object 4"/>
          <p:cNvGraphicFramePr>
            <a:graphicFrameLocks noChangeAspect="1"/>
          </p:cNvGraphicFramePr>
          <p:nvPr>
            <p:extLst>
              <p:ext uri="{D42A27DB-BD31-4B8C-83A1-F6EECF244321}">
                <p14:modId xmlns:p14="http://schemas.microsoft.com/office/powerpoint/2010/main" val="2133548622"/>
              </p:ext>
            </p:extLst>
          </p:nvPr>
        </p:nvGraphicFramePr>
        <p:xfrm>
          <a:off x="1371600" y="4981575"/>
          <a:ext cx="590550" cy="455613"/>
        </p:xfrm>
        <a:graphic>
          <a:graphicData uri="http://schemas.openxmlformats.org/presentationml/2006/ole">
            <mc:AlternateContent xmlns:mc="http://schemas.openxmlformats.org/markup-compatibility/2006">
              <mc:Choice xmlns:v="urn:schemas-microsoft-com:vml" Requires="v">
                <p:oleObj spid="_x0000_s216656" name="Equation" r:id="rId7" imgW="304800" imgH="241300" progId="Equation.3">
                  <p:embed/>
                </p:oleObj>
              </mc:Choice>
              <mc:Fallback>
                <p:oleObj name="Equation" r:id="rId7" imgW="304800" imgH="241300" progId="Equation.3">
                  <p:embed/>
                  <p:pic>
                    <p:nvPicPr>
                      <p:cNvPr id="0" name=""/>
                      <p:cNvPicPr>
                        <a:picLocks noChangeAspect="1" noChangeArrowheads="1"/>
                      </p:cNvPicPr>
                      <p:nvPr/>
                    </p:nvPicPr>
                    <p:blipFill>
                      <a:blip r:embed="rId8"/>
                      <a:srcRect/>
                      <a:stretch>
                        <a:fillRect/>
                      </a:stretch>
                    </p:blipFill>
                    <p:spPr bwMode="auto">
                      <a:xfrm>
                        <a:off x="1371600" y="4981575"/>
                        <a:ext cx="590550"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0" name="Object 5"/>
          <p:cNvGraphicFramePr>
            <a:graphicFrameLocks noChangeAspect="1"/>
          </p:cNvGraphicFramePr>
          <p:nvPr>
            <p:extLst>
              <p:ext uri="{D42A27DB-BD31-4B8C-83A1-F6EECF244321}">
                <p14:modId xmlns:p14="http://schemas.microsoft.com/office/powerpoint/2010/main" val="76122753"/>
              </p:ext>
            </p:extLst>
          </p:nvPr>
        </p:nvGraphicFramePr>
        <p:xfrm>
          <a:off x="3429000" y="3352800"/>
          <a:ext cx="665163" cy="407988"/>
        </p:xfrm>
        <a:graphic>
          <a:graphicData uri="http://schemas.openxmlformats.org/presentationml/2006/ole">
            <mc:AlternateContent xmlns:mc="http://schemas.openxmlformats.org/markup-compatibility/2006">
              <mc:Choice xmlns:v="urn:schemas-microsoft-com:vml" Requires="v">
                <p:oleObj spid="_x0000_s216657" name="Equation" r:id="rId9" imgW="342900" imgH="215900" progId="Equation.3">
                  <p:embed/>
                </p:oleObj>
              </mc:Choice>
              <mc:Fallback>
                <p:oleObj name="Equation" r:id="rId9" imgW="342900" imgH="215900" progId="Equation.3">
                  <p:embed/>
                  <p:pic>
                    <p:nvPicPr>
                      <p:cNvPr id="0" name=""/>
                      <p:cNvPicPr>
                        <a:picLocks noChangeAspect="1" noChangeArrowheads="1"/>
                      </p:cNvPicPr>
                      <p:nvPr/>
                    </p:nvPicPr>
                    <p:blipFill>
                      <a:blip r:embed="rId10"/>
                      <a:srcRect/>
                      <a:stretch>
                        <a:fillRect/>
                      </a:stretch>
                    </p:blipFill>
                    <p:spPr bwMode="auto">
                      <a:xfrm>
                        <a:off x="3429000" y="3352800"/>
                        <a:ext cx="66516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1" name="Object 6"/>
          <p:cNvGraphicFramePr>
            <a:graphicFrameLocks noChangeAspect="1"/>
          </p:cNvGraphicFramePr>
          <p:nvPr>
            <p:extLst>
              <p:ext uri="{D42A27DB-BD31-4B8C-83A1-F6EECF244321}">
                <p14:modId xmlns:p14="http://schemas.microsoft.com/office/powerpoint/2010/main" val="558323320"/>
              </p:ext>
            </p:extLst>
          </p:nvPr>
        </p:nvGraphicFramePr>
        <p:xfrm>
          <a:off x="4129088" y="3328988"/>
          <a:ext cx="1281112" cy="504825"/>
        </p:xfrm>
        <a:graphic>
          <a:graphicData uri="http://schemas.openxmlformats.org/presentationml/2006/ole">
            <mc:AlternateContent xmlns:mc="http://schemas.openxmlformats.org/markup-compatibility/2006">
              <mc:Choice xmlns:v="urn:schemas-microsoft-com:vml" Requires="v">
                <p:oleObj spid="_x0000_s216658" name="Equation" r:id="rId11" imgW="660400" imgH="266700" progId="Equation.3">
                  <p:embed/>
                </p:oleObj>
              </mc:Choice>
              <mc:Fallback>
                <p:oleObj name="Equation" r:id="rId11" imgW="660400" imgH="266700" progId="Equation.3">
                  <p:embed/>
                  <p:pic>
                    <p:nvPicPr>
                      <p:cNvPr id="0" name=""/>
                      <p:cNvPicPr>
                        <a:picLocks noChangeAspect="1" noChangeArrowheads="1"/>
                      </p:cNvPicPr>
                      <p:nvPr/>
                    </p:nvPicPr>
                    <p:blipFill>
                      <a:blip r:embed="rId12"/>
                      <a:srcRect/>
                      <a:stretch>
                        <a:fillRect/>
                      </a:stretch>
                    </p:blipFill>
                    <p:spPr bwMode="auto">
                      <a:xfrm>
                        <a:off x="4129088" y="3328988"/>
                        <a:ext cx="1281112"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2" name="Text Box 26"/>
          <p:cNvSpPr txBox="1">
            <a:spLocks noChangeArrowheads="1"/>
          </p:cNvSpPr>
          <p:nvPr/>
        </p:nvSpPr>
        <p:spPr bwMode="auto">
          <a:xfrm>
            <a:off x="381000" y="4175125"/>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(b)Since the impulse is known and the time during which the contact occurs are know, we can compute the average force exerted  on the ball during the contact </a:t>
            </a:r>
            <a:endParaRPr lang="en-US" sz="2000">
              <a:solidFill>
                <a:srgbClr val="FF0000"/>
              </a:solidFill>
              <a:latin typeface="Arial Narrow" charset="0"/>
              <a:ea typeface="Gulim" charset="0"/>
              <a:cs typeface="Gulim" charset="0"/>
            </a:endParaRPr>
          </a:p>
        </p:txBody>
      </p:sp>
      <p:graphicFrame>
        <p:nvGraphicFramePr>
          <p:cNvPr id="761883" name="Object 7"/>
          <p:cNvGraphicFramePr>
            <a:graphicFrameLocks noChangeAspect="1"/>
          </p:cNvGraphicFramePr>
          <p:nvPr>
            <p:extLst>
              <p:ext uri="{D42A27DB-BD31-4B8C-83A1-F6EECF244321}">
                <p14:modId xmlns:p14="http://schemas.microsoft.com/office/powerpoint/2010/main" val="172391934"/>
              </p:ext>
            </p:extLst>
          </p:nvPr>
        </p:nvGraphicFramePr>
        <p:xfrm>
          <a:off x="838200" y="5045075"/>
          <a:ext cx="519113" cy="407988"/>
        </p:xfrm>
        <a:graphic>
          <a:graphicData uri="http://schemas.openxmlformats.org/presentationml/2006/ole">
            <mc:AlternateContent xmlns:mc="http://schemas.openxmlformats.org/markup-compatibility/2006">
              <mc:Choice xmlns:v="urn:schemas-microsoft-com:vml" Requires="v">
                <p:oleObj spid="_x0000_s216659"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838200" y="5045075"/>
                        <a:ext cx="51911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4" name="Object 8"/>
          <p:cNvGraphicFramePr>
            <a:graphicFrameLocks noChangeAspect="1"/>
          </p:cNvGraphicFramePr>
          <p:nvPr>
            <p:extLst>
              <p:ext uri="{D42A27DB-BD31-4B8C-83A1-F6EECF244321}">
                <p14:modId xmlns:p14="http://schemas.microsoft.com/office/powerpoint/2010/main" val="900189188"/>
              </p:ext>
            </p:extLst>
          </p:nvPr>
        </p:nvGraphicFramePr>
        <p:xfrm>
          <a:off x="3352800" y="4979988"/>
          <a:ext cx="541338" cy="433387"/>
        </p:xfrm>
        <a:graphic>
          <a:graphicData uri="http://schemas.openxmlformats.org/presentationml/2006/ole">
            <mc:AlternateContent xmlns:mc="http://schemas.openxmlformats.org/markup-compatibility/2006">
              <mc:Choice xmlns:v="urn:schemas-microsoft-com:vml" Requires="v">
                <p:oleObj spid="_x0000_s216660" name="Equation" r:id="rId15" imgW="279400" imgH="228600" progId="Equation.3">
                  <p:embed/>
                </p:oleObj>
              </mc:Choice>
              <mc:Fallback>
                <p:oleObj name="Equation" r:id="rId15" imgW="279400" imgH="228600" progId="Equation.3">
                  <p:embed/>
                  <p:pic>
                    <p:nvPicPr>
                      <p:cNvPr id="0" name=""/>
                      <p:cNvPicPr>
                        <a:picLocks noChangeAspect="1" noChangeArrowheads="1"/>
                      </p:cNvPicPr>
                      <p:nvPr/>
                    </p:nvPicPr>
                    <p:blipFill>
                      <a:blip r:embed="rId16"/>
                      <a:srcRect/>
                      <a:stretch>
                        <a:fillRect/>
                      </a:stretch>
                    </p:blipFill>
                    <p:spPr bwMode="auto">
                      <a:xfrm>
                        <a:off x="3352800" y="4979988"/>
                        <a:ext cx="54133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5" name="Object 9"/>
          <p:cNvGraphicFramePr>
            <a:graphicFrameLocks noChangeAspect="1"/>
          </p:cNvGraphicFramePr>
          <p:nvPr>
            <p:extLst>
              <p:ext uri="{D42A27DB-BD31-4B8C-83A1-F6EECF244321}">
                <p14:modId xmlns:p14="http://schemas.microsoft.com/office/powerpoint/2010/main" val="2433557047"/>
              </p:ext>
            </p:extLst>
          </p:nvPr>
        </p:nvGraphicFramePr>
        <p:xfrm>
          <a:off x="1457325" y="5638800"/>
          <a:ext cx="663575" cy="576263"/>
        </p:xfrm>
        <a:graphic>
          <a:graphicData uri="http://schemas.openxmlformats.org/presentationml/2006/ole">
            <mc:AlternateContent xmlns:mc="http://schemas.openxmlformats.org/markup-compatibility/2006">
              <mc:Choice xmlns:v="urn:schemas-microsoft-com:vml" Requires="v">
                <p:oleObj spid="_x0000_s216661" name="Equation" r:id="rId17" imgW="342900" imgH="304800" progId="Equation.3">
                  <p:embed/>
                </p:oleObj>
              </mc:Choice>
              <mc:Fallback>
                <p:oleObj name="Equation" r:id="rId17" imgW="342900" imgH="304800" progId="Equation.3">
                  <p:embed/>
                  <p:pic>
                    <p:nvPicPr>
                      <p:cNvPr id="0" name=""/>
                      <p:cNvPicPr>
                        <a:picLocks noChangeAspect="1" noChangeArrowheads="1"/>
                      </p:cNvPicPr>
                      <p:nvPr/>
                    </p:nvPicPr>
                    <p:blipFill>
                      <a:blip r:embed="rId18"/>
                      <a:srcRect/>
                      <a:stretch>
                        <a:fillRect/>
                      </a:stretch>
                    </p:blipFill>
                    <p:spPr bwMode="auto">
                      <a:xfrm>
                        <a:off x="1457325" y="5638800"/>
                        <a:ext cx="663575"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6" name="Object 10"/>
          <p:cNvGraphicFramePr>
            <a:graphicFrameLocks noChangeAspect="1"/>
          </p:cNvGraphicFramePr>
          <p:nvPr>
            <p:extLst>
              <p:ext uri="{D42A27DB-BD31-4B8C-83A1-F6EECF244321}">
                <p14:modId xmlns:p14="http://schemas.microsoft.com/office/powerpoint/2010/main" val="3468686997"/>
              </p:ext>
            </p:extLst>
          </p:nvPr>
        </p:nvGraphicFramePr>
        <p:xfrm>
          <a:off x="5715000" y="5597525"/>
          <a:ext cx="639763" cy="674688"/>
        </p:xfrm>
        <a:graphic>
          <a:graphicData uri="http://schemas.openxmlformats.org/presentationml/2006/ole">
            <mc:AlternateContent xmlns:mc="http://schemas.openxmlformats.org/markup-compatibility/2006">
              <mc:Choice xmlns:v="urn:schemas-microsoft-com:vml" Requires="v">
                <p:oleObj spid="_x0000_s216662" name="Equation" r:id="rId19" imgW="330200" imgH="355600" progId="Equation.3">
                  <p:embed/>
                </p:oleObj>
              </mc:Choice>
              <mc:Fallback>
                <p:oleObj name="Equation" r:id="rId19" imgW="330200" imgH="355600" progId="Equation.3">
                  <p:embed/>
                  <p:pic>
                    <p:nvPicPr>
                      <p:cNvPr id="0" name=""/>
                      <p:cNvPicPr>
                        <a:picLocks noChangeAspect="1" noChangeArrowheads="1"/>
                      </p:cNvPicPr>
                      <p:nvPr/>
                    </p:nvPicPr>
                    <p:blipFill>
                      <a:blip r:embed="rId20"/>
                      <a:srcRect/>
                      <a:stretch>
                        <a:fillRect/>
                      </a:stretch>
                    </p:blipFill>
                    <p:spPr bwMode="auto">
                      <a:xfrm>
                        <a:off x="5715000" y="5597525"/>
                        <a:ext cx="639763" cy="674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7" name="AutoShape 31"/>
          <p:cNvSpPr>
            <a:spLocks noChangeArrowheads="1"/>
          </p:cNvSpPr>
          <p:nvPr/>
        </p:nvSpPr>
        <p:spPr bwMode="auto">
          <a:xfrm>
            <a:off x="2362200" y="5045075"/>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88" name="Object 11"/>
          <p:cNvGraphicFramePr>
            <a:graphicFrameLocks noChangeAspect="1"/>
          </p:cNvGraphicFramePr>
          <p:nvPr>
            <p:extLst>
              <p:ext uri="{D42A27DB-BD31-4B8C-83A1-F6EECF244321}">
                <p14:modId xmlns:p14="http://schemas.microsoft.com/office/powerpoint/2010/main" val="2348857399"/>
              </p:ext>
            </p:extLst>
          </p:nvPr>
        </p:nvGraphicFramePr>
        <p:xfrm>
          <a:off x="3886200" y="4816475"/>
          <a:ext cx="663575" cy="817563"/>
        </p:xfrm>
        <a:graphic>
          <a:graphicData uri="http://schemas.openxmlformats.org/presentationml/2006/ole">
            <mc:AlternateContent xmlns:mc="http://schemas.openxmlformats.org/markup-compatibility/2006">
              <mc:Choice xmlns:v="urn:schemas-microsoft-com:vml" Requires="v">
                <p:oleObj spid="_x0000_s216663" name="Equation" r:id="rId21" imgW="342900" imgH="431800" progId="Equation.3">
                  <p:embed/>
                </p:oleObj>
              </mc:Choice>
              <mc:Fallback>
                <p:oleObj name="Equation" r:id="rId21" imgW="342900" imgH="431800" progId="Equation.3">
                  <p:embed/>
                  <p:pic>
                    <p:nvPicPr>
                      <p:cNvPr id="0" name=""/>
                      <p:cNvPicPr>
                        <a:picLocks noChangeAspect="1" noChangeArrowheads="1"/>
                      </p:cNvPicPr>
                      <p:nvPr/>
                    </p:nvPicPr>
                    <p:blipFill>
                      <a:blip r:embed="rId22"/>
                      <a:srcRect/>
                      <a:stretch>
                        <a:fillRect/>
                      </a:stretch>
                    </p:blipFill>
                    <p:spPr bwMode="auto">
                      <a:xfrm>
                        <a:off x="3886200" y="4816475"/>
                        <a:ext cx="663575"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9" name="Object 12"/>
          <p:cNvGraphicFramePr>
            <a:graphicFrameLocks noChangeAspect="1"/>
          </p:cNvGraphicFramePr>
          <p:nvPr/>
        </p:nvGraphicFramePr>
        <p:xfrm>
          <a:off x="4495800" y="4892675"/>
          <a:ext cx="2487613" cy="746125"/>
        </p:xfrm>
        <a:graphic>
          <a:graphicData uri="http://schemas.openxmlformats.org/presentationml/2006/ole">
            <mc:AlternateContent xmlns:mc="http://schemas.openxmlformats.org/markup-compatibility/2006">
              <mc:Choice xmlns:v="urn:schemas-microsoft-com:vml" Requires="v">
                <p:oleObj spid="_x0000_s216664" name="Equation" r:id="rId23" imgW="1282680" imgH="393480" progId="Equation.DSMT4">
                  <p:embed/>
                </p:oleObj>
              </mc:Choice>
              <mc:Fallback>
                <p:oleObj name="Equation" r:id="rId23" imgW="128268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5800" y="4892675"/>
                        <a:ext cx="2487613"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90" name="Text Box 34"/>
          <p:cNvSpPr txBox="1">
            <a:spLocks noChangeArrowheads="1"/>
          </p:cNvSpPr>
          <p:nvPr/>
        </p:nvSpPr>
        <p:spPr bwMode="auto">
          <a:xfrm>
            <a:off x="228600" y="5546725"/>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How large is this force?</a:t>
            </a:r>
            <a:endParaRPr lang="en-US" sz="2000">
              <a:solidFill>
                <a:srgbClr val="FF0000"/>
              </a:solidFill>
              <a:latin typeface="Arial Narrow" charset="0"/>
              <a:ea typeface="Gulim" charset="0"/>
              <a:cs typeface="Gulim" charset="0"/>
            </a:endParaRPr>
          </a:p>
        </p:txBody>
      </p:sp>
      <p:sp>
        <p:nvSpPr>
          <p:cNvPr id="761891" name="AutoShape 35"/>
          <p:cNvSpPr>
            <a:spLocks noChangeArrowheads="1"/>
          </p:cNvSpPr>
          <p:nvPr/>
        </p:nvSpPr>
        <p:spPr bwMode="auto">
          <a:xfrm>
            <a:off x="4953000" y="5715000"/>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92" name="Object 13"/>
          <p:cNvGraphicFramePr>
            <a:graphicFrameLocks noChangeAspect="1"/>
          </p:cNvGraphicFramePr>
          <p:nvPr/>
        </p:nvGraphicFramePr>
        <p:xfrm>
          <a:off x="2105025" y="5791200"/>
          <a:ext cx="714375" cy="312738"/>
        </p:xfrm>
        <a:graphic>
          <a:graphicData uri="http://schemas.openxmlformats.org/presentationml/2006/ole">
            <mc:AlternateContent xmlns:mc="http://schemas.openxmlformats.org/markup-compatibility/2006">
              <mc:Choice xmlns:v="urn:schemas-microsoft-com:vml" Requires="v">
                <p:oleObj spid="_x0000_s216665" name="Equation" r:id="rId25" imgW="368280" imgH="164880" progId="Equation.DSMT4">
                  <p:embed/>
                </p:oleObj>
              </mc:Choice>
              <mc:Fallback>
                <p:oleObj name="Equation" r:id="rId25" imgW="36828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05025" y="5791200"/>
                        <a:ext cx="7143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3" name="Object 14"/>
          <p:cNvGraphicFramePr>
            <a:graphicFrameLocks noChangeAspect="1"/>
          </p:cNvGraphicFramePr>
          <p:nvPr/>
        </p:nvGraphicFramePr>
        <p:xfrm>
          <a:off x="2743200" y="5715000"/>
          <a:ext cx="2143125" cy="336550"/>
        </p:xfrm>
        <a:graphic>
          <a:graphicData uri="http://schemas.openxmlformats.org/presentationml/2006/ole">
            <mc:AlternateContent xmlns:mc="http://schemas.openxmlformats.org/markup-compatibility/2006">
              <mc:Choice xmlns:v="urn:schemas-microsoft-com:vml" Requires="v">
                <p:oleObj spid="_x0000_s216666" name="Equation" r:id="rId27" imgW="1104840" imgH="177480" progId="Equation.DSMT4">
                  <p:embed/>
                </p:oleObj>
              </mc:Choice>
              <mc:Fallback>
                <p:oleObj name="Equation" r:id="rId27" imgW="110484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43200" y="5715000"/>
                        <a:ext cx="214312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4" name="Object 15"/>
          <p:cNvGraphicFramePr>
            <a:graphicFrameLocks noChangeAspect="1"/>
          </p:cNvGraphicFramePr>
          <p:nvPr>
            <p:extLst>
              <p:ext uri="{D42A27DB-BD31-4B8C-83A1-F6EECF244321}">
                <p14:modId xmlns:p14="http://schemas.microsoft.com/office/powerpoint/2010/main" val="2725885134"/>
              </p:ext>
            </p:extLst>
          </p:nvPr>
        </p:nvGraphicFramePr>
        <p:xfrm>
          <a:off x="6413500" y="5538788"/>
          <a:ext cx="1328738" cy="793750"/>
        </p:xfrm>
        <a:graphic>
          <a:graphicData uri="http://schemas.openxmlformats.org/presentationml/2006/ole">
            <mc:AlternateContent xmlns:mc="http://schemas.openxmlformats.org/markup-compatibility/2006">
              <mc:Choice xmlns:v="urn:schemas-microsoft-com:vml" Requires="v">
                <p:oleObj spid="_x0000_s216667" name="Equation" r:id="rId29" imgW="685800" imgH="419100" progId="Equation.3">
                  <p:embed/>
                </p:oleObj>
              </mc:Choice>
              <mc:Fallback>
                <p:oleObj name="Equation" r:id="rId29" imgW="685800" imgH="419100" progId="Equation.3">
                  <p:embed/>
                  <p:pic>
                    <p:nvPicPr>
                      <p:cNvPr id="0" name=""/>
                      <p:cNvPicPr>
                        <a:picLocks noChangeAspect="1" noChangeArrowheads="1"/>
                      </p:cNvPicPr>
                      <p:nvPr/>
                    </p:nvPicPr>
                    <p:blipFill>
                      <a:blip r:embed="rId30"/>
                      <a:srcRect/>
                      <a:stretch>
                        <a:fillRect/>
                      </a:stretch>
                    </p:blipFill>
                    <p:spPr bwMode="auto">
                      <a:xfrm>
                        <a:off x="6413500" y="5538788"/>
                        <a:ext cx="1328738"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5" name="Object 16"/>
          <p:cNvGraphicFramePr>
            <a:graphicFrameLocks noChangeAspect="1"/>
          </p:cNvGraphicFramePr>
          <p:nvPr>
            <p:extLst>
              <p:ext uri="{D42A27DB-BD31-4B8C-83A1-F6EECF244321}">
                <p14:modId xmlns:p14="http://schemas.microsoft.com/office/powerpoint/2010/main" val="2731278387"/>
              </p:ext>
            </p:extLst>
          </p:nvPr>
        </p:nvGraphicFramePr>
        <p:xfrm>
          <a:off x="7791450" y="5638800"/>
          <a:ext cx="1035050" cy="577850"/>
        </p:xfrm>
        <a:graphic>
          <a:graphicData uri="http://schemas.openxmlformats.org/presentationml/2006/ole">
            <mc:AlternateContent xmlns:mc="http://schemas.openxmlformats.org/markup-compatibility/2006">
              <mc:Choice xmlns:v="urn:schemas-microsoft-com:vml" Requires="v">
                <p:oleObj spid="_x0000_s216668" name="Equation" r:id="rId31" imgW="533400" imgH="304800" progId="Equation.DSMT4">
                  <p:embed/>
                </p:oleObj>
              </mc:Choice>
              <mc:Fallback>
                <p:oleObj name="Equation" r:id="rId31" imgW="533400" imgH="304800" progId="Equation.DSMT4">
                  <p:embed/>
                  <p:pic>
                    <p:nvPicPr>
                      <p:cNvPr id="0" name=""/>
                      <p:cNvPicPr>
                        <a:picLocks noChangeAspect="1" noChangeArrowheads="1"/>
                      </p:cNvPicPr>
                      <p:nvPr/>
                    </p:nvPicPr>
                    <p:blipFill>
                      <a:blip r:embed="rId32"/>
                      <a:srcRect/>
                      <a:stretch>
                        <a:fillRect/>
                      </a:stretch>
                    </p:blipFill>
                    <p:spPr bwMode="auto">
                      <a:xfrm>
                        <a:off x="7791450" y="5638800"/>
                        <a:ext cx="1035050"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23485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61860"/>
                                        </p:tgtEl>
                                        <p:attrNameLst>
                                          <p:attrName>style.visibility</p:attrName>
                                        </p:attrNameLst>
                                      </p:cBhvr>
                                      <p:to>
                                        <p:strVal val="visible"/>
                                      </p:to>
                                    </p:set>
                                    <p:anim calcmode="discrete" valueType="clr">
                                      <p:cBhvr override="childStyle">
                                        <p:cTn id="7" dur="80"/>
                                        <p:tgtEl>
                                          <p:spTgt spid="7618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1860"/>
                                        </p:tgtEl>
                                        <p:attrNameLst>
                                          <p:attrName>fillcolor</p:attrName>
                                        </p:attrNameLst>
                                      </p:cBhvr>
                                      <p:tavLst>
                                        <p:tav tm="0">
                                          <p:val>
                                            <p:clrVal>
                                              <a:schemeClr val="accent2"/>
                                            </p:clrVal>
                                          </p:val>
                                        </p:tav>
                                        <p:tav tm="50000">
                                          <p:val>
                                            <p:clrVal>
                                              <a:schemeClr val="hlink"/>
                                            </p:clrVal>
                                          </p:val>
                                        </p:tav>
                                      </p:tavLst>
                                    </p:anim>
                                    <p:set>
                                      <p:cBhvr>
                                        <p:cTn id="9" dur="80"/>
                                        <p:tgtEl>
                                          <p:spTgt spid="7618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761861">
                                            <p:txEl>
                                              <p:pRg st="0" end="0"/>
                                            </p:txEl>
                                          </p:spTgt>
                                        </p:tgtEl>
                                        <p:attrNameLst>
                                          <p:attrName>style.visibility</p:attrName>
                                        </p:attrNameLst>
                                      </p:cBhvr>
                                      <p:to>
                                        <p:strVal val="visible"/>
                                      </p:to>
                                    </p:set>
                                    <p:anim calcmode="discrete" valueType="clr">
                                      <p:cBhvr override="childStyle">
                                        <p:cTn id="14" dur="80"/>
                                        <p:tgtEl>
                                          <p:spTgt spid="7618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6186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61861">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wd">
                                    <p:tmPct val="50000"/>
                                  </p:iterate>
                                  <p:childTnLst>
                                    <p:set>
                                      <p:cBhvr>
                                        <p:cTn id="20" dur="1" fill="hold">
                                          <p:stCondLst>
                                            <p:cond delay="0"/>
                                          </p:stCondLst>
                                        </p:cTn>
                                        <p:tgtEl>
                                          <p:spTgt spid="761862">
                                            <p:txEl>
                                              <p:pRg st="0" end="0"/>
                                            </p:txEl>
                                          </p:spTgt>
                                        </p:tgtEl>
                                        <p:attrNameLst>
                                          <p:attrName>style.visibility</p:attrName>
                                        </p:attrNameLst>
                                      </p:cBhvr>
                                      <p:to>
                                        <p:strVal val="visible"/>
                                      </p:to>
                                    </p:set>
                                    <p:anim calcmode="discrete" valueType="clr">
                                      <p:cBhvr override="childStyle">
                                        <p:cTn id="21" dur="80"/>
                                        <p:tgtEl>
                                          <p:spTgt spid="7618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61862">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761862">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wd">
                                    <p:tmPct val="50000"/>
                                  </p:iterate>
                                  <p:childTnLst>
                                    <p:set>
                                      <p:cBhvr>
                                        <p:cTn id="27" dur="1" fill="hold">
                                          <p:stCondLst>
                                            <p:cond delay="0"/>
                                          </p:stCondLst>
                                        </p:cTn>
                                        <p:tgtEl>
                                          <p:spTgt spid="761878">
                                            <p:txEl>
                                              <p:pRg st="0" end="0"/>
                                            </p:txEl>
                                          </p:spTgt>
                                        </p:tgtEl>
                                        <p:attrNameLst>
                                          <p:attrName>style.visibility</p:attrName>
                                        </p:attrNameLst>
                                      </p:cBhvr>
                                      <p:to>
                                        <p:strVal val="visible"/>
                                      </p:to>
                                    </p:set>
                                    <p:anim calcmode="discrete" valueType="clr">
                                      <p:cBhvr override="childStyle">
                                        <p:cTn id="28" dur="80"/>
                                        <p:tgtEl>
                                          <p:spTgt spid="76187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61878">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61878">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wd">
                                    <p:tmPct val="50000"/>
                                  </p:iterate>
                                  <p:childTnLst>
                                    <p:set>
                                      <p:cBhvr>
                                        <p:cTn id="34" dur="1" fill="hold">
                                          <p:stCondLst>
                                            <p:cond delay="0"/>
                                          </p:stCondLst>
                                        </p:cTn>
                                        <p:tgtEl>
                                          <p:spTgt spid="761868">
                                            <p:txEl>
                                              <p:pRg st="0" end="0"/>
                                            </p:txEl>
                                          </p:spTgt>
                                        </p:tgtEl>
                                        <p:attrNameLst>
                                          <p:attrName>style.visibility</p:attrName>
                                        </p:attrNameLst>
                                      </p:cBhvr>
                                      <p:to>
                                        <p:strVal val="visible"/>
                                      </p:to>
                                    </p:set>
                                    <p:anim calcmode="discrete" valueType="clr">
                                      <p:cBhvr override="childStyle">
                                        <p:cTn id="35" dur="80"/>
                                        <p:tgtEl>
                                          <p:spTgt spid="7618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61868">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761868">
                                            <p:txEl>
                                              <p:pRg st="0" end="0"/>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61872"/>
                                        </p:tgtEl>
                                        <p:attrNameLst>
                                          <p:attrName>style.visibility</p:attrName>
                                        </p:attrNameLst>
                                      </p:cBhvr>
                                      <p:to>
                                        <p:strVal val="visible"/>
                                      </p:to>
                                    </p:set>
                                    <p:animEffect transition="in" filter="wipe(left)">
                                      <p:cBhvr>
                                        <p:cTn id="42" dur="500"/>
                                        <p:tgtEl>
                                          <p:spTgt spid="7618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61880"/>
                                        </p:tgtEl>
                                        <p:attrNameLst>
                                          <p:attrName>style.visibility</p:attrName>
                                        </p:attrNameLst>
                                      </p:cBhvr>
                                      <p:to>
                                        <p:strVal val="visible"/>
                                      </p:to>
                                    </p:set>
                                    <p:animEffect transition="in" filter="wipe(left)">
                                      <p:cBhvr>
                                        <p:cTn id="47" dur="500"/>
                                        <p:tgtEl>
                                          <p:spTgt spid="7618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61881"/>
                                        </p:tgtEl>
                                        <p:attrNameLst>
                                          <p:attrName>style.visibility</p:attrName>
                                        </p:attrNameLst>
                                      </p:cBhvr>
                                      <p:to>
                                        <p:strVal val="visible"/>
                                      </p:to>
                                    </p:set>
                                    <p:animEffect transition="in" filter="wipe(left)">
                                      <p:cBhvr>
                                        <p:cTn id="52" dur="500"/>
                                        <p:tgtEl>
                                          <p:spTgt spid="76188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61864"/>
                                        </p:tgtEl>
                                        <p:attrNameLst>
                                          <p:attrName>style.visibility</p:attrName>
                                        </p:attrNameLst>
                                      </p:cBhvr>
                                      <p:to>
                                        <p:strVal val="visible"/>
                                      </p:to>
                                    </p:set>
                                    <p:animEffect transition="in" filter="wipe(left)">
                                      <p:cBhvr>
                                        <p:cTn id="57" dur="500"/>
                                        <p:tgtEl>
                                          <p:spTgt spid="76186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wd">
                                    <p:tmPct val="50000"/>
                                  </p:iterate>
                                  <p:childTnLst>
                                    <p:set>
                                      <p:cBhvr>
                                        <p:cTn id="61" dur="1" fill="hold">
                                          <p:stCondLst>
                                            <p:cond delay="0"/>
                                          </p:stCondLst>
                                        </p:cTn>
                                        <p:tgtEl>
                                          <p:spTgt spid="761882">
                                            <p:txEl>
                                              <p:pRg st="0" end="0"/>
                                            </p:txEl>
                                          </p:spTgt>
                                        </p:tgtEl>
                                        <p:attrNameLst>
                                          <p:attrName>style.visibility</p:attrName>
                                        </p:attrNameLst>
                                      </p:cBhvr>
                                      <p:to>
                                        <p:strVal val="visible"/>
                                      </p:to>
                                    </p:set>
                                    <p:anim calcmode="discrete" valueType="clr">
                                      <p:cBhvr override="childStyle">
                                        <p:cTn id="62" dur="80"/>
                                        <p:tgtEl>
                                          <p:spTgt spid="7618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761882">
                                            <p:txEl>
                                              <p:pRg st="0" end="0"/>
                                            </p:txEl>
                                          </p:spTgt>
                                        </p:tgtEl>
                                        <p:attrNameLst>
                                          <p:attrName>fillcolor</p:attrName>
                                        </p:attrNameLst>
                                      </p:cBhvr>
                                      <p:tavLst>
                                        <p:tav tm="0">
                                          <p:val>
                                            <p:clrVal>
                                              <a:schemeClr val="accent2"/>
                                            </p:clrVal>
                                          </p:val>
                                        </p:tav>
                                        <p:tav tm="50000">
                                          <p:val>
                                            <p:clrVal>
                                              <a:schemeClr val="hlink"/>
                                            </p:clrVal>
                                          </p:val>
                                        </p:tav>
                                      </p:tavLst>
                                    </p:anim>
                                    <p:set>
                                      <p:cBhvr>
                                        <p:cTn id="64" dur="80"/>
                                        <p:tgtEl>
                                          <p:spTgt spid="761882">
                                            <p:txEl>
                                              <p:pRg st="0" end="0"/>
                                            </p:txEl>
                                          </p:spTgt>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761883"/>
                                        </p:tgtEl>
                                        <p:attrNameLst>
                                          <p:attrName>style.visibility</p:attrName>
                                        </p:attrNameLst>
                                      </p:cBhvr>
                                      <p:to>
                                        <p:strVal val="visible"/>
                                      </p:to>
                                    </p:set>
                                    <p:animEffect transition="in" filter="wipe(left)">
                                      <p:cBhvr>
                                        <p:cTn id="69" dur="500"/>
                                        <p:tgtEl>
                                          <p:spTgt spid="76188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761879"/>
                                        </p:tgtEl>
                                        <p:attrNameLst>
                                          <p:attrName>style.visibility</p:attrName>
                                        </p:attrNameLst>
                                      </p:cBhvr>
                                      <p:to>
                                        <p:strVal val="visible"/>
                                      </p:to>
                                    </p:set>
                                    <p:animEffect transition="in" filter="wipe(left)">
                                      <p:cBhvr>
                                        <p:cTn id="74" dur="500"/>
                                        <p:tgtEl>
                                          <p:spTgt spid="76187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761887"/>
                                        </p:tgtEl>
                                        <p:attrNameLst>
                                          <p:attrName>style.visibility</p:attrName>
                                        </p:attrNameLst>
                                      </p:cBhvr>
                                      <p:to>
                                        <p:strVal val="visible"/>
                                      </p:to>
                                    </p:set>
                                    <p:animEffect transition="in" filter="wipe(left)">
                                      <p:cBhvr>
                                        <p:cTn id="79" dur="500"/>
                                        <p:tgtEl>
                                          <p:spTgt spid="761887"/>
                                        </p:tgtEl>
                                      </p:cBhvr>
                                    </p:animEffect>
                                  </p:childTnLst>
                                </p:cTn>
                              </p:par>
                            </p:childTnLst>
                          </p:cTn>
                        </p:par>
                        <p:par>
                          <p:cTn id="80" fill="hold" nodeType="afterGroup">
                            <p:stCondLst>
                              <p:cond delay="500"/>
                            </p:stCondLst>
                            <p:childTnLst>
                              <p:par>
                                <p:cTn id="81" presetID="22" presetClass="entr" presetSubtype="8" fill="hold" nodeType="afterEffect">
                                  <p:stCondLst>
                                    <p:cond delay="0"/>
                                  </p:stCondLst>
                                  <p:iterate type="wd">
                                    <p:tmPct val="10000"/>
                                  </p:iterate>
                                  <p:childTnLst>
                                    <p:set>
                                      <p:cBhvr>
                                        <p:cTn id="82" dur="1" fill="hold">
                                          <p:stCondLst>
                                            <p:cond delay="0"/>
                                          </p:stCondLst>
                                        </p:cTn>
                                        <p:tgtEl>
                                          <p:spTgt spid="761884"/>
                                        </p:tgtEl>
                                        <p:attrNameLst>
                                          <p:attrName>style.visibility</p:attrName>
                                        </p:attrNameLst>
                                      </p:cBhvr>
                                      <p:to>
                                        <p:strVal val="visible"/>
                                      </p:to>
                                    </p:set>
                                    <p:animEffect transition="in" filter="wipe(left)">
                                      <p:cBhvr>
                                        <p:cTn id="83" dur="500"/>
                                        <p:tgtEl>
                                          <p:spTgt spid="76188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761888"/>
                                        </p:tgtEl>
                                        <p:attrNameLst>
                                          <p:attrName>style.visibility</p:attrName>
                                        </p:attrNameLst>
                                      </p:cBhvr>
                                      <p:to>
                                        <p:strVal val="visible"/>
                                      </p:to>
                                    </p:set>
                                    <p:animEffect transition="in" filter="wipe(left)">
                                      <p:cBhvr>
                                        <p:cTn id="88" dur="500"/>
                                        <p:tgtEl>
                                          <p:spTgt spid="76188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761889"/>
                                        </p:tgtEl>
                                        <p:attrNameLst>
                                          <p:attrName>style.visibility</p:attrName>
                                        </p:attrNameLst>
                                      </p:cBhvr>
                                      <p:to>
                                        <p:strVal val="visible"/>
                                      </p:to>
                                    </p:set>
                                    <p:animEffect transition="in" filter="wipe(left)">
                                      <p:cBhvr>
                                        <p:cTn id="93" dur="500"/>
                                        <p:tgtEl>
                                          <p:spTgt spid="76188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grpId="0" nodeType="clickEffect">
                                  <p:stCondLst>
                                    <p:cond delay="0"/>
                                  </p:stCondLst>
                                  <p:iterate type="wd">
                                    <p:tmPct val="50000"/>
                                  </p:iterate>
                                  <p:childTnLst>
                                    <p:set>
                                      <p:cBhvr>
                                        <p:cTn id="97" dur="1" fill="hold">
                                          <p:stCondLst>
                                            <p:cond delay="0"/>
                                          </p:stCondLst>
                                        </p:cTn>
                                        <p:tgtEl>
                                          <p:spTgt spid="761890">
                                            <p:txEl>
                                              <p:pRg st="0" end="0"/>
                                            </p:txEl>
                                          </p:spTgt>
                                        </p:tgtEl>
                                        <p:attrNameLst>
                                          <p:attrName>style.visibility</p:attrName>
                                        </p:attrNameLst>
                                      </p:cBhvr>
                                      <p:to>
                                        <p:strVal val="visible"/>
                                      </p:to>
                                    </p:set>
                                    <p:anim calcmode="discrete" valueType="clr">
                                      <p:cBhvr override="childStyle">
                                        <p:cTn id="98" dur="80"/>
                                        <p:tgtEl>
                                          <p:spTgt spid="7618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761890">
                                            <p:txEl>
                                              <p:pRg st="0" end="0"/>
                                            </p:txEl>
                                          </p:spTgt>
                                        </p:tgtEl>
                                        <p:attrNameLst>
                                          <p:attrName>fillcolor</p:attrName>
                                        </p:attrNameLst>
                                      </p:cBhvr>
                                      <p:tavLst>
                                        <p:tav tm="0">
                                          <p:val>
                                            <p:clrVal>
                                              <a:schemeClr val="accent2"/>
                                            </p:clrVal>
                                          </p:val>
                                        </p:tav>
                                        <p:tav tm="50000">
                                          <p:val>
                                            <p:clrVal>
                                              <a:schemeClr val="hlink"/>
                                            </p:clrVal>
                                          </p:val>
                                        </p:tav>
                                      </p:tavLst>
                                    </p:anim>
                                    <p:set>
                                      <p:cBhvr>
                                        <p:cTn id="100" dur="80"/>
                                        <p:tgtEl>
                                          <p:spTgt spid="761890">
                                            <p:txEl>
                                              <p:pRg st="0" end="0"/>
                                            </p:txEl>
                                          </p:spTgt>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iterate type="wd">
                                    <p:tmPct val="10000"/>
                                  </p:iterate>
                                  <p:childTnLst>
                                    <p:set>
                                      <p:cBhvr>
                                        <p:cTn id="104" dur="1" fill="hold">
                                          <p:stCondLst>
                                            <p:cond delay="0"/>
                                          </p:stCondLst>
                                        </p:cTn>
                                        <p:tgtEl>
                                          <p:spTgt spid="761885"/>
                                        </p:tgtEl>
                                        <p:attrNameLst>
                                          <p:attrName>style.visibility</p:attrName>
                                        </p:attrNameLst>
                                      </p:cBhvr>
                                      <p:to>
                                        <p:strVal val="visible"/>
                                      </p:to>
                                    </p:set>
                                    <p:animEffect transition="in" filter="wipe(left)">
                                      <p:cBhvr>
                                        <p:cTn id="105" dur="500"/>
                                        <p:tgtEl>
                                          <p:spTgt spid="76188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761892"/>
                                        </p:tgtEl>
                                        <p:attrNameLst>
                                          <p:attrName>style.visibility</p:attrName>
                                        </p:attrNameLst>
                                      </p:cBhvr>
                                      <p:to>
                                        <p:strVal val="visible"/>
                                      </p:to>
                                    </p:set>
                                    <p:animEffect transition="in" filter="wipe(left)">
                                      <p:cBhvr>
                                        <p:cTn id="110" dur="500"/>
                                        <p:tgtEl>
                                          <p:spTgt spid="761892"/>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761893"/>
                                        </p:tgtEl>
                                        <p:attrNameLst>
                                          <p:attrName>style.visibility</p:attrName>
                                        </p:attrNameLst>
                                      </p:cBhvr>
                                      <p:to>
                                        <p:strVal val="visible"/>
                                      </p:to>
                                    </p:set>
                                    <p:animEffect transition="in" filter="wipe(left)">
                                      <p:cBhvr>
                                        <p:cTn id="115" dur="500"/>
                                        <p:tgtEl>
                                          <p:spTgt spid="76189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761891"/>
                                        </p:tgtEl>
                                        <p:attrNameLst>
                                          <p:attrName>style.visibility</p:attrName>
                                        </p:attrNameLst>
                                      </p:cBhvr>
                                      <p:to>
                                        <p:strVal val="visible"/>
                                      </p:to>
                                    </p:set>
                                    <p:animEffect transition="in" filter="wipe(left)">
                                      <p:cBhvr>
                                        <p:cTn id="120" dur="500"/>
                                        <p:tgtEl>
                                          <p:spTgt spid="76189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761886"/>
                                        </p:tgtEl>
                                        <p:attrNameLst>
                                          <p:attrName>style.visibility</p:attrName>
                                        </p:attrNameLst>
                                      </p:cBhvr>
                                      <p:to>
                                        <p:strVal val="visible"/>
                                      </p:to>
                                    </p:set>
                                    <p:animEffect transition="in" filter="wipe(left)">
                                      <p:cBhvr>
                                        <p:cTn id="125" dur="500"/>
                                        <p:tgtEl>
                                          <p:spTgt spid="76188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761894"/>
                                        </p:tgtEl>
                                        <p:attrNameLst>
                                          <p:attrName>style.visibility</p:attrName>
                                        </p:attrNameLst>
                                      </p:cBhvr>
                                      <p:to>
                                        <p:strVal val="visible"/>
                                      </p:to>
                                    </p:set>
                                    <p:animEffect transition="in" filter="wipe(left)">
                                      <p:cBhvr>
                                        <p:cTn id="130" dur="500"/>
                                        <p:tgtEl>
                                          <p:spTgt spid="76189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761895"/>
                                        </p:tgtEl>
                                        <p:attrNameLst>
                                          <p:attrName>style.visibility</p:attrName>
                                        </p:attrNameLst>
                                      </p:cBhvr>
                                      <p:to>
                                        <p:strVal val="visible"/>
                                      </p:to>
                                    </p:set>
                                    <p:animEffect transition="in" filter="wipe(left)">
                                      <p:cBhvr>
                                        <p:cTn id="135" dur="500"/>
                                        <p:tgtEl>
                                          <p:spTgt spid="761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0" grpId="0" animBg="1" autoUpdateAnimBg="0"/>
      <p:bldP spid="761861" grpId="0" build="p" autoUpdateAnimBg="0"/>
      <p:bldP spid="761862" grpId="0" build="p" autoUpdateAnimBg="0"/>
      <p:bldP spid="761868" grpId="0" build="p" autoUpdateAnimBg="0"/>
      <p:bldP spid="761878" grpId="0" build="p" autoUpdateAnimBg="0"/>
      <p:bldP spid="761882" grpId="0" build="p" autoUpdateAnimBg="0"/>
      <p:bldP spid="761887" grpId="0" animBg="1"/>
      <p:bldP spid="761890" grpId="0" build="p" autoUpdateAnimBg="0"/>
      <p:bldP spid="76189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07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212FFE-6E09-2942-BE80-2CE52E9A6F93}"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759810"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ectangle 3"/>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on </a:t>
            </a:r>
            <a:r>
              <a:rPr lang="en-US" sz="4000" dirty="0">
                <a:latin typeface="Arial Narrow" charset="0"/>
                <a:ea typeface="ＭＳ Ｐゴシック" charset="0"/>
                <a:cs typeface="ＭＳ Ｐゴシック" charset="0"/>
              </a:rPr>
              <a:t>Impulse</a:t>
            </a:r>
            <a:endParaRPr lang="en-US" dirty="0">
              <a:latin typeface="Arial Narrow" charset="0"/>
              <a:ea typeface="ＭＳ Ｐゴシック" charset="0"/>
              <a:cs typeface="ＭＳ Ｐゴシック" charset="0"/>
            </a:endParaRPr>
          </a:p>
        </p:txBody>
      </p:sp>
      <p:sp>
        <p:nvSpPr>
          <p:cNvPr id="759812" name="Text Box 4"/>
          <p:cNvSpPr txBox="1">
            <a:spLocks noChangeArrowheads="1"/>
          </p:cNvSpPr>
          <p:nvPr/>
        </p:nvSpPr>
        <p:spPr bwMode="auto">
          <a:xfrm>
            <a:off x="609600" y="6413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on firm ground after jumping from a height of 3.0 m.  Then estimate the average force exerted on the person</a:t>
            </a:r>
            <a:r>
              <a:rPr lang="ja-JP" altLang="en-US" sz="2000" dirty="0">
                <a:solidFill>
                  <a:srgbClr val="800000"/>
                </a:solidFill>
                <a:latin typeface="Arial Narrow" charset="0"/>
              </a:rPr>
              <a:t>’</a:t>
            </a:r>
            <a:r>
              <a:rPr lang="en-US" sz="2000" dirty="0">
                <a:solidFill>
                  <a:srgbClr val="800000"/>
                </a:solidFill>
                <a:latin typeface="Arial Narrow" charset="0"/>
              </a:rPr>
              <a:t>s feet by the ground, if the landing is (b) stiff-legged and (c) with bent legs. In the former case, assume the body moves 1.0cm during the impact, and in the second case, when the legs are bent, about 50 cm.</a:t>
            </a:r>
          </a:p>
        </p:txBody>
      </p:sp>
      <p:sp>
        <p:nvSpPr>
          <p:cNvPr id="759813"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a:t>
            </a:r>
            <a:r>
              <a:rPr lang="en-US" sz="2000" dirty="0" smtClean="0">
                <a:solidFill>
                  <a:srgbClr val="FF0000"/>
                </a:solidFill>
                <a:latin typeface="Arial Narrow" charset="0"/>
              </a:rPr>
              <a:t>don’t </a:t>
            </a:r>
            <a:r>
              <a:rPr lang="en-US" sz="2000" dirty="0">
                <a:solidFill>
                  <a:srgbClr val="FF0000"/>
                </a:solidFill>
                <a:latin typeface="Arial Narrow" charset="0"/>
              </a:rPr>
              <a:t>know the force.   How do we do this?</a:t>
            </a:r>
          </a:p>
        </p:txBody>
      </p:sp>
      <p:sp>
        <p:nvSpPr>
          <p:cNvPr id="759814" name="Text Box 6"/>
          <p:cNvSpPr txBox="1">
            <a:spLocks noChangeArrowheads="1"/>
          </p:cNvSpPr>
          <p:nvPr/>
        </p:nvSpPr>
        <p:spPr bwMode="auto">
          <a:xfrm>
            <a:off x="3048000" y="2649538"/>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Obtain velocity of the person before striking the ground.</a:t>
            </a:r>
          </a:p>
        </p:txBody>
      </p:sp>
      <p:graphicFrame>
        <p:nvGraphicFramePr>
          <p:cNvPr id="759815"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217600" name="Equation" r:id="rId4" imgW="380880" imgH="164880" progId="Equation.DSMT4">
                  <p:embed/>
                </p:oleObj>
              </mc:Choice>
              <mc:Fallback>
                <p:oleObj name="Equation" r:id="rId4" imgW="3808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6"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217601" name="Equation" r:id="rId6" imgW="533160" imgH="393480" progId="Equation.DSMT4">
                  <p:embed/>
                </p:oleObj>
              </mc:Choice>
              <mc:Fallback>
                <p:oleObj name="Equation" r:id="rId6" imgW="5331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7"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217602" name="Equation" r:id="rId8" imgW="939600" imgH="253800" progId="Equation.DSMT4">
                  <p:embed/>
                </p:oleObj>
              </mc:Choice>
              <mc:Fallback>
                <p:oleObj name="Equation" r:id="rId8" imgW="93960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8"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217603"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9"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217604" name="Equation" r:id="rId12" imgW="241200" imgH="139680" progId="Equation.DSMT4">
                  <p:embed/>
                </p:oleObj>
              </mc:Choice>
              <mc:Fallback>
                <p:oleObj name="Equation" r:id="rId12" imgW="241200" imgH="1396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0"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759821"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217605" name="Equation" r:id="rId14" imgW="558720" imgH="266400" progId="Equation.DSMT4">
                  <p:embed/>
                </p:oleObj>
              </mc:Choice>
              <mc:Fallback>
                <p:oleObj name="Equation" r:id="rId14" imgW="558720" imgH="266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2"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217606" name="Equation" r:id="rId16" imgW="1257120" imgH="228600" progId="Equation.DSMT4">
                  <p:embed/>
                </p:oleObj>
              </mc:Choice>
              <mc:Fallback>
                <p:oleObj name="Equation" r:id="rId16" imgW="12571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3" name="Text Box 15"/>
          <p:cNvSpPr txBox="1">
            <a:spLocks noChangeArrowheads="1"/>
          </p:cNvSpPr>
          <p:nvPr/>
        </p:nvSpPr>
        <p:spPr bwMode="auto">
          <a:xfrm>
            <a:off x="2971800" y="4478338"/>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Then as the person strikes the ground, the momentum becomes 0 quickly giving the impulse</a:t>
            </a:r>
          </a:p>
        </p:txBody>
      </p:sp>
      <p:graphicFrame>
        <p:nvGraphicFramePr>
          <p:cNvPr id="759824" name="Object 9"/>
          <p:cNvGraphicFramePr>
            <a:graphicFrameLocks noChangeAspect="1"/>
          </p:cNvGraphicFramePr>
          <p:nvPr/>
        </p:nvGraphicFramePr>
        <p:xfrm>
          <a:off x="2949575" y="5208588"/>
          <a:ext cx="1304925" cy="504825"/>
        </p:xfrm>
        <a:graphic>
          <a:graphicData uri="http://schemas.openxmlformats.org/presentationml/2006/ole">
            <mc:AlternateContent xmlns:mc="http://schemas.openxmlformats.org/markup-compatibility/2006">
              <mc:Choice xmlns:v="urn:schemas-microsoft-com:vml" Requires="v">
                <p:oleObj spid="_x0000_s217607" name="Equation" r:id="rId18" imgW="673100" imgH="266700" progId="Equation.DSMT4">
                  <p:embed/>
                </p:oleObj>
              </mc:Choice>
              <mc:Fallback>
                <p:oleObj name="Equation" r:id="rId18" imgW="673100" imgH="2667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08588"/>
                        <a:ext cx="1304925"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5" name="Object 10"/>
          <p:cNvGraphicFramePr>
            <a:graphicFrameLocks noChangeAspect="1"/>
          </p:cNvGraphicFramePr>
          <p:nvPr>
            <p:extLst>
              <p:ext uri="{D42A27DB-BD31-4B8C-83A1-F6EECF244321}">
                <p14:modId xmlns:p14="http://schemas.microsoft.com/office/powerpoint/2010/main" val="3067325447"/>
              </p:ext>
            </p:extLst>
          </p:nvPr>
        </p:nvGraphicFramePr>
        <p:xfrm>
          <a:off x="4381500" y="5759450"/>
          <a:ext cx="3843338" cy="501650"/>
        </p:xfrm>
        <a:graphic>
          <a:graphicData uri="http://schemas.openxmlformats.org/presentationml/2006/ole">
            <mc:AlternateContent xmlns:mc="http://schemas.openxmlformats.org/markup-compatibility/2006">
              <mc:Choice xmlns:v="urn:schemas-microsoft-com:vml" Requires="v">
                <p:oleObj spid="_x0000_s217608" name="Equation" r:id="rId20" imgW="1981200" imgH="266700" progId="Equation.3">
                  <p:embed/>
                </p:oleObj>
              </mc:Choice>
              <mc:Fallback>
                <p:oleObj name="Equation" r:id="rId20" imgW="1981200" imgH="266700" progId="Equation.3">
                  <p:embed/>
                  <p:pic>
                    <p:nvPicPr>
                      <p:cNvPr id="0" name=""/>
                      <p:cNvPicPr>
                        <a:picLocks noChangeAspect="1" noChangeArrowheads="1"/>
                      </p:cNvPicPr>
                      <p:nvPr/>
                    </p:nvPicPr>
                    <p:blipFill>
                      <a:blip r:embed="rId21"/>
                      <a:srcRect/>
                      <a:stretch>
                        <a:fillRect/>
                      </a:stretch>
                    </p:blipFill>
                    <p:spPr bwMode="auto">
                      <a:xfrm>
                        <a:off x="4381500" y="5759450"/>
                        <a:ext cx="3843338" cy="501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6"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217609" name="Equation" r:id="rId22" imgW="368300" imgH="279400" progId="Equation.DSMT4">
                  <p:embed/>
                </p:oleObj>
              </mc:Choice>
              <mc:Fallback>
                <p:oleObj name="Equation" r:id="rId22" imgW="368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7"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217610" name="Equation" r:id="rId24" imgW="635000" imgH="304800" progId="Equation.DSMT4">
                  <p:embed/>
                </p:oleObj>
              </mc:Choice>
              <mc:Fallback>
                <p:oleObj name="Equation" r:id="rId24" imgW="6350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8" name="Object 13"/>
          <p:cNvGraphicFramePr>
            <a:graphicFrameLocks noChangeAspect="1"/>
          </p:cNvGraphicFramePr>
          <p:nvPr>
            <p:extLst>
              <p:ext uri="{D42A27DB-BD31-4B8C-83A1-F6EECF244321}">
                <p14:modId xmlns:p14="http://schemas.microsoft.com/office/powerpoint/2010/main" val="1046878089"/>
              </p:ext>
            </p:extLst>
          </p:nvPr>
        </p:nvGraphicFramePr>
        <p:xfrm>
          <a:off x="6324600" y="5257800"/>
          <a:ext cx="1085850" cy="454025"/>
        </p:xfrm>
        <a:graphic>
          <a:graphicData uri="http://schemas.openxmlformats.org/presentationml/2006/ole">
            <mc:AlternateContent xmlns:mc="http://schemas.openxmlformats.org/markup-compatibility/2006">
              <mc:Choice xmlns:v="urn:schemas-microsoft-com:vml" Requires="v">
                <p:oleObj spid="_x0000_s217611" name="Equation" r:id="rId26" imgW="558800" imgH="241300" progId="Equation.3">
                  <p:embed/>
                </p:oleObj>
              </mc:Choice>
              <mc:Fallback>
                <p:oleObj name="Equation" r:id="rId26" imgW="558800" imgH="241300" progId="Equation.3">
                  <p:embed/>
                  <p:pic>
                    <p:nvPicPr>
                      <p:cNvPr id="0" name=""/>
                      <p:cNvPicPr>
                        <a:picLocks noChangeAspect="1" noChangeArrowheads="1"/>
                      </p:cNvPicPr>
                      <p:nvPr/>
                    </p:nvPicPr>
                    <p:blipFill>
                      <a:blip r:embed="rId27"/>
                      <a:srcRect/>
                      <a:stretch>
                        <a:fillRect/>
                      </a:stretch>
                    </p:blipFill>
                    <p:spPr bwMode="auto">
                      <a:xfrm>
                        <a:off x="6324600" y="5257800"/>
                        <a:ext cx="1085850"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9" name="Object 14"/>
          <p:cNvGraphicFramePr>
            <a:graphicFrameLocks noChangeAspect="1"/>
          </p:cNvGraphicFramePr>
          <p:nvPr/>
        </p:nvGraphicFramePr>
        <p:xfrm>
          <a:off x="3898900" y="3124200"/>
          <a:ext cx="901700" cy="311150"/>
        </p:xfrm>
        <a:graphic>
          <a:graphicData uri="http://schemas.openxmlformats.org/presentationml/2006/ole">
            <mc:AlternateContent xmlns:mc="http://schemas.openxmlformats.org/markup-compatibility/2006">
              <mc:Choice xmlns:v="urn:schemas-microsoft-com:vml" Requires="v">
                <p:oleObj spid="_x0000_s217612" name="Equation" r:id="rId28" imgW="419040" imgH="164880" progId="Equation.DSMT4">
                  <p:embed/>
                </p:oleObj>
              </mc:Choice>
              <mc:Fallback>
                <p:oleObj name="Equation" r:id="rId28" imgW="41904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98900" y="3124200"/>
                        <a:ext cx="901700"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56494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759812"/>
                                        </p:tgtEl>
                                        <p:attrNameLst>
                                          <p:attrName>style.visibility</p:attrName>
                                        </p:attrNameLst>
                                      </p:cBhvr>
                                      <p:to>
                                        <p:strVal val="visible"/>
                                      </p:to>
                                    </p:set>
                                    <p:anim calcmode="discrete" valueType="clr">
                                      <p:cBhvr override="childStyle">
                                        <p:cTn id="7" dur="80"/>
                                        <p:tgtEl>
                                          <p:spTgt spid="7598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9812"/>
                                        </p:tgtEl>
                                        <p:attrNameLst>
                                          <p:attrName>fillcolor</p:attrName>
                                        </p:attrNameLst>
                                      </p:cBhvr>
                                      <p:tavLst>
                                        <p:tav tm="0">
                                          <p:val>
                                            <p:clrVal>
                                              <a:schemeClr val="accent2"/>
                                            </p:clrVal>
                                          </p:val>
                                        </p:tav>
                                        <p:tav tm="50000">
                                          <p:val>
                                            <p:clrVal>
                                              <a:schemeClr val="hlink"/>
                                            </p:clrVal>
                                          </p:val>
                                        </p:tav>
                                      </p:tavLst>
                                    </p:anim>
                                    <p:set>
                                      <p:cBhvr>
                                        <p:cTn id="9" dur="80"/>
                                        <p:tgtEl>
                                          <p:spTgt spid="7598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iterate type="wd">
                                    <p:tmPct val="10000"/>
                                  </p:iterate>
                                  <p:childTnLst>
                                    <p:set>
                                      <p:cBhvr>
                                        <p:cTn id="13" dur="1" fill="hold">
                                          <p:stCondLst>
                                            <p:cond delay="0"/>
                                          </p:stCondLst>
                                        </p:cTn>
                                        <p:tgtEl>
                                          <p:spTgt spid="759810"/>
                                        </p:tgtEl>
                                        <p:attrNameLst>
                                          <p:attrName>style.visibility</p:attrName>
                                        </p:attrNameLst>
                                      </p:cBhvr>
                                      <p:to>
                                        <p:strVal val="visible"/>
                                      </p:to>
                                    </p:set>
                                    <p:anim calcmode="lin" valueType="num">
                                      <p:cBhvr>
                                        <p:cTn id="14" dur="500" fill="hold"/>
                                        <p:tgtEl>
                                          <p:spTgt spid="759810"/>
                                        </p:tgtEl>
                                        <p:attrNameLst>
                                          <p:attrName>ppt_w</p:attrName>
                                        </p:attrNameLst>
                                      </p:cBhvr>
                                      <p:tavLst>
                                        <p:tav tm="0">
                                          <p:val>
                                            <p:fltVal val="0"/>
                                          </p:val>
                                        </p:tav>
                                        <p:tav tm="100000">
                                          <p:val>
                                            <p:strVal val="#ppt_w"/>
                                          </p:val>
                                        </p:tav>
                                      </p:tavLst>
                                    </p:anim>
                                    <p:anim calcmode="lin" valueType="num">
                                      <p:cBhvr>
                                        <p:cTn id="15" dur="500" fill="hold"/>
                                        <p:tgtEl>
                                          <p:spTgt spid="759810"/>
                                        </p:tgtEl>
                                        <p:attrNameLst>
                                          <p:attrName>ppt_h</p:attrName>
                                        </p:attrNameLst>
                                      </p:cBhvr>
                                      <p:tavLst>
                                        <p:tav tm="0">
                                          <p:val>
                                            <p:fltVal val="0"/>
                                          </p:val>
                                        </p:tav>
                                        <p:tav tm="100000">
                                          <p:val>
                                            <p:strVal val="#ppt_h"/>
                                          </p:val>
                                        </p:tav>
                                      </p:tavLst>
                                    </p:anim>
                                    <p:animEffect transition="in" filter="fade">
                                      <p:cBhvr>
                                        <p:cTn id="16" dur="500"/>
                                        <p:tgtEl>
                                          <p:spTgt spid="7598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wd">
                                    <p:tmPct val="50000"/>
                                  </p:iterate>
                                  <p:childTnLst>
                                    <p:set>
                                      <p:cBhvr>
                                        <p:cTn id="20" dur="1" fill="hold">
                                          <p:stCondLst>
                                            <p:cond delay="0"/>
                                          </p:stCondLst>
                                        </p:cTn>
                                        <p:tgtEl>
                                          <p:spTgt spid="759813">
                                            <p:txEl>
                                              <p:pRg st="0" end="0"/>
                                            </p:txEl>
                                          </p:spTgt>
                                        </p:tgtEl>
                                        <p:attrNameLst>
                                          <p:attrName>style.visibility</p:attrName>
                                        </p:attrNameLst>
                                      </p:cBhvr>
                                      <p:to>
                                        <p:strVal val="visible"/>
                                      </p:to>
                                    </p:set>
                                    <p:anim calcmode="discrete" valueType="clr">
                                      <p:cBhvr override="childStyle">
                                        <p:cTn id="21" dur="80"/>
                                        <p:tgtEl>
                                          <p:spTgt spid="7598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5981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759813">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wd">
                                    <p:tmPct val="50000"/>
                                  </p:iterate>
                                  <p:childTnLst>
                                    <p:set>
                                      <p:cBhvr>
                                        <p:cTn id="27" dur="1" fill="hold">
                                          <p:stCondLst>
                                            <p:cond delay="0"/>
                                          </p:stCondLst>
                                        </p:cTn>
                                        <p:tgtEl>
                                          <p:spTgt spid="759814">
                                            <p:txEl>
                                              <p:pRg st="0" end="0"/>
                                            </p:txEl>
                                          </p:spTgt>
                                        </p:tgtEl>
                                        <p:attrNameLst>
                                          <p:attrName>style.visibility</p:attrName>
                                        </p:attrNameLst>
                                      </p:cBhvr>
                                      <p:to>
                                        <p:strVal val="visible"/>
                                      </p:to>
                                    </p:set>
                                    <p:anim calcmode="discrete" valueType="clr">
                                      <p:cBhvr override="childStyle">
                                        <p:cTn id="28" dur="80"/>
                                        <p:tgtEl>
                                          <p:spTgt spid="7598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59814">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59814">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759815"/>
                                        </p:tgtEl>
                                        <p:attrNameLst>
                                          <p:attrName>style.visibility</p:attrName>
                                        </p:attrNameLst>
                                      </p:cBhvr>
                                      <p:to>
                                        <p:strVal val="visible"/>
                                      </p:to>
                                    </p:set>
                                    <p:animEffect transition="in" filter="wipe(left)">
                                      <p:cBhvr>
                                        <p:cTn id="35" dur="500"/>
                                        <p:tgtEl>
                                          <p:spTgt spid="7598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759829"/>
                                        </p:tgtEl>
                                        <p:attrNameLst>
                                          <p:attrName>style.visibility</p:attrName>
                                        </p:attrNameLst>
                                      </p:cBhvr>
                                      <p:to>
                                        <p:strVal val="visible"/>
                                      </p:to>
                                    </p:set>
                                    <p:animEffect transition="in" filter="wipe(left)">
                                      <p:cBhvr>
                                        <p:cTn id="40" dur="500"/>
                                        <p:tgtEl>
                                          <p:spTgt spid="7598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759816"/>
                                        </p:tgtEl>
                                        <p:attrNameLst>
                                          <p:attrName>style.visibility</p:attrName>
                                        </p:attrNameLst>
                                      </p:cBhvr>
                                      <p:to>
                                        <p:strVal val="visible"/>
                                      </p:to>
                                    </p:set>
                                    <p:animEffect transition="in" filter="wipe(left)">
                                      <p:cBhvr>
                                        <p:cTn id="45" dur="500"/>
                                        <p:tgtEl>
                                          <p:spTgt spid="7598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759817"/>
                                        </p:tgtEl>
                                        <p:attrNameLst>
                                          <p:attrName>style.visibility</p:attrName>
                                        </p:attrNameLst>
                                      </p:cBhvr>
                                      <p:to>
                                        <p:strVal val="visible"/>
                                      </p:to>
                                    </p:set>
                                    <p:animEffect transition="in" filter="wipe(left)">
                                      <p:cBhvr>
                                        <p:cTn id="50" dur="500"/>
                                        <p:tgtEl>
                                          <p:spTgt spid="7598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759818"/>
                                        </p:tgtEl>
                                        <p:attrNameLst>
                                          <p:attrName>style.visibility</p:attrName>
                                        </p:attrNameLst>
                                      </p:cBhvr>
                                      <p:to>
                                        <p:strVal val="visible"/>
                                      </p:to>
                                    </p:set>
                                    <p:animEffect transition="in" filter="wipe(left)">
                                      <p:cBhvr>
                                        <p:cTn id="55" dur="500"/>
                                        <p:tgtEl>
                                          <p:spTgt spid="75981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wd">
                                    <p:tmPct val="50000"/>
                                  </p:iterate>
                                  <p:childTnLst>
                                    <p:set>
                                      <p:cBhvr>
                                        <p:cTn id="59" dur="1" fill="hold">
                                          <p:stCondLst>
                                            <p:cond delay="0"/>
                                          </p:stCondLst>
                                        </p:cTn>
                                        <p:tgtEl>
                                          <p:spTgt spid="759820">
                                            <p:txEl>
                                              <p:pRg st="0" end="0"/>
                                            </p:txEl>
                                          </p:spTgt>
                                        </p:tgtEl>
                                        <p:attrNameLst>
                                          <p:attrName>style.visibility</p:attrName>
                                        </p:attrNameLst>
                                      </p:cBhvr>
                                      <p:to>
                                        <p:strVal val="visible"/>
                                      </p:to>
                                    </p:set>
                                    <p:anim calcmode="discrete" valueType="clr">
                                      <p:cBhvr override="childStyle">
                                        <p:cTn id="60" dur="80"/>
                                        <p:tgtEl>
                                          <p:spTgt spid="7598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759820">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759820">
                                            <p:txEl>
                                              <p:pRg st="0" end="0"/>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59819"/>
                                        </p:tgtEl>
                                        <p:attrNameLst>
                                          <p:attrName>style.visibility</p:attrName>
                                        </p:attrNameLst>
                                      </p:cBhvr>
                                      <p:to>
                                        <p:strVal val="visible"/>
                                      </p:to>
                                    </p:set>
                                    <p:animEffect transition="in" filter="wipe(left)">
                                      <p:cBhvr>
                                        <p:cTn id="67" dur="500"/>
                                        <p:tgtEl>
                                          <p:spTgt spid="7598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59821"/>
                                        </p:tgtEl>
                                        <p:attrNameLst>
                                          <p:attrName>style.visibility</p:attrName>
                                        </p:attrNameLst>
                                      </p:cBhvr>
                                      <p:to>
                                        <p:strVal val="visible"/>
                                      </p:to>
                                    </p:set>
                                    <p:animEffect transition="in" filter="wipe(left)">
                                      <p:cBhvr>
                                        <p:cTn id="72" dur="500"/>
                                        <p:tgtEl>
                                          <p:spTgt spid="7598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59822"/>
                                        </p:tgtEl>
                                        <p:attrNameLst>
                                          <p:attrName>style.visibility</p:attrName>
                                        </p:attrNameLst>
                                      </p:cBhvr>
                                      <p:to>
                                        <p:strVal val="visible"/>
                                      </p:to>
                                    </p:set>
                                    <p:animEffect transition="in" filter="wipe(left)">
                                      <p:cBhvr>
                                        <p:cTn id="77" dur="500"/>
                                        <p:tgtEl>
                                          <p:spTgt spid="7598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wd">
                                    <p:tmPct val="50000"/>
                                  </p:iterate>
                                  <p:childTnLst>
                                    <p:set>
                                      <p:cBhvr>
                                        <p:cTn id="81" dur="1" fill="hold">
                                          <p:stCondLst>
                                            <p:cond delay="0"/>
                                          </p:stCondLst>
                                        </p:cTn>
                                        <p:tgtEl>
                                          <p:spTgt spid="759823">
                                            <p:txEl>
                                              <p:pRg st="0" end="0"/>
                                            </p:txEl>
                                          </p:spTgt>
                                        </p:tgtEl>
                                        <p:attrNameLst>
                                          <p:attrName>style.visibility</p:attrName>
                                        </p:attrNameLst>
                                      </p:cBhvr>
                                      <p:to>
                                        <p:strVal val="visible"/>
                                      </p:to>
                                    </p:set>
                                    <p:anim calcmode="discrete" valueType="clr">
                                      <p:cBhvr override="childStyle">
                                        <p:cTn id="82" dur="80"/>
                                        <p:tgtEl>
                                          <p:spTgt spid="7598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759823">
                                            <p:txEl>
                                              <p:pRg st="0" end="0"/>
                                            </p:txEl>
                                          </p:spTgt>
                                        </p:tgtEl>
                                        <p:attrNameLst>
                                          <p:attrName>fillcolor</p:attrName>
                                        </p:attrNameLst>
                                      </p:cBhvr>
                                      <p:tavLst>
                                        <p:tav tm="0">
                                          <p:val>
                                            <p:clrVal>
                                              <a:schemeClr val="accent2"/>
                                            </p:clrVal>
                                          </p:val>
                                        </p:tav>
                                        <p:tav tm="50000">
                                          <p:val>
                                            <p:clrVal>
                                              <a:schemeClr val="hlink"/>
                                            </p:clrVal>
                                          </p:val>
                                        </p:tav>
                                      </p:tavLst>
                                    </p:anim>
                                    <p:set>
                                      <p:cBhvr>
                                        <p:cTn id="84" dur="80"/>
                                        <p:tgtEl>
                                          <p:spTgt spid="759823">
                                            <p:txEl>
                                              <p:pRg st="0" end="0"/>
                                            </p:txEl>
                                          </p:spTgt>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759824"/>
                                        </p:tgtEl>
                                        <p:attrNameLst>
                                          <p:attrName>style.visibility</p:attrName>
                                        </p:attrNameLst>
                                      </p:cBhvr>
                                      <p:to>
                                        <p:strVal val="visible"/>
                                      </p:to>
                                    </p:set>
                                    <p:animEffect transition="in" filter="wipe(left)">
                                      <p:cBhvr>
                                        <p:cTn id="89" dur="500"/>
                                        <p:tgtEl>
                                          <p:spTgt spid="7598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759826"/>
                                        </p:tgtEl>
                                        <p:attrNameLst>
                                          <p:attrName>style.visibility</p:attrName>
                                        </p:attrNameLst>
                                      </p:cBhvr>
                                      <p:to>
                                        <p:strVal val="visible"/>
                                      </p:to>
                                    </p:set>
                                    <p:animEffect transition="in" filter="wipe(left)">
                                      <p:cBhvr>
                                        <p:cTn id="94" dur="500"/>
                                        <p:tgtEl>
                                          <p:spTgt spid="75982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759827"/>
                                        </p:tgtEl>
                                        <p:attrNameLst>
                                          <p:attrName>style.visibility</p:attrName>
                                        </p:attrNameLst>
                                      </p:cBhvr>
                                      <p:to>
                                        <p:strVal val="visible"/>
                                      </p:to>
                                    </p:set>
                                    <p:animEffect transition="in" filter="wipe(left)">
                                      <p:cBhvr>
                                        <p:cTn id="99" dur="500"/>
                                        <p:tgtEl>
                                          <p:spTgt spid="75982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759828"/>
                                        </p:tgtEl>
                                        <p:attrNameLst>
                                          <p:attrName>style.visibility</p:attrName>
                                        </p:attrNameLst>
                                      </p:cBhvr>
                                      <p:to>
                                        <p:strVal val="visible"/>
                                      </p:to>
                                    </p:set>
                                    <p:animEffect transition="in" filter="wipe(left)">
                                      <p:cBhvr>
                                        <p:cTn id="104" dur="500"/>
                                        <p:tgtEl>
                                          <p:spTgt spid="75982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759825"/>
                                        </p:tgtEl>
                                        <p:attrNameLst>
                                          <p:attrName>style.visibility</p:attrName>
                                        </p:attrNameLst>
                                      </p:cBhvr>
                                      <p:to>
                                        <p:strVal val="visible"/>
                                      </p:to>
                                    </p:set>
                                    <p:animEffect transition="in" filter="wipe(left)">
                                      <p:cBhvr>
                                        <p:cTn id="109" dur="500"/>
                                        <p:tgtEl>
                                          <p:spTgt spid="759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2" grpId="0" animBg="1" autoUpdateAnimBg="0"/>
      <p:bldP spid="759813" grpId="0" build="p" autoUpdateAnimBg="0"/>
      <p:bldP spid="759814" grpId="0" build="p" autoUpdateAnimBg="0"/>
      <p:bldP spid="759820" grpId="0" build="p" autoUpdateAnimBg="0"/>
      <p:bldP spid="759823" grpId="0" build="p"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21621</TotalTime>
  <Words>2392</Words>
  <Application>Microsoft Macintosh PowerPoint</Application>
  <PresentationFormat>On-screen Show (4:3)</PresentationFormat>
  <Paragraphs>235</Paragraphs>
  <Slides>21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phys1443-spring02</vt:lpstr>
      <vt:lpstr>Equation</vt:lpstr>
      <vt:lpstr>PHYS 1441 – Section 001 Lecture #14</vt:lpstr>
      <vt:lpstr>Announcements</vt:lpstr>
      <vt:lpstr>Extra-Credit Special Project #5</vt:lpstr>
      <vt:lpstr>Linear Momentum</vt:lpstr>
      <vt:lpstr>Impulse and Linear Momentum </vt:lpstr>
      <vt:lpstr>Impulse</vt:lpstr>
      <vt:lpstr>Ball Hit by a Bat</vt:lpstr>
      <vt:lpstr>Ex. A Well-Hit Ball</vt:lpstr>
      <vt:lpstr>Example on Impulse</vt:lpstr>
      <vt:lpstr>Example cont’d</vt:lpstr>
      <vt:lpstr>Linear Momentum and Forces</vt:lpstr>
      <vt:lpstr>Conservation of Linear Momentum in a Two Particle System</vt:lpstr>
      <vt:lpstr>Linear Momentum Conservation</vt:lpstr>
      <vt:lpstr>More on Conservation of Linear Momentum in a Two Body System</vt:lpstr>
      <vt:lpstr>How do we apply momentum conservation?</vt:lpstr>
      <vt:lpstr>Ex. Ice Skaters</vt:lpstr>
      <vt:lpstr>Collisions </vt:lpstr>
      <vt:lpstr>Elastic and Inelastic Collisions </vt:lpstr>
      <vt:lpstr>Elastic and Perfectly Inelastic Collisions </vt:lpstr>
      <vt:lpstr>Ex. 7.9  A Ballistic Pendulum</vt:lpstr>
      <vt:lpstr>Ex.  A Ballistic Pendulum, cnt’d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573</cp:revision>
  <dcterms:created xsi:type="dcterms:W3CDTF">2012-06-05T17:02:23Z</dcterms:created>
  <dcterms:modified xsi:type="dcterms:W3CDTF">2014-06-30T18:53:05Z</dcterms:modified>
</cp:coreProperties>
</file>