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5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6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7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710" r:id="rId3"/>
    <p:sldId id="746" r:id="rId4"/>
    <p:sldId id="705" r:id="rId5"/>
    <p:sldId id="706" r:id="rId6"/>
    <p:sldId id="707" r:id="rId7"/>
    <p:sldId id="708" r:id="rId8"/>
    <p:sldId id="709" r:id="rId9"/>
    <p:sldId id="711" r:id="rId10"/>
    <p:sldId id="712" r:id="rId11"/>
    <p:sldId id="713" r:id="rId12"/>
    <p:sldId id="714" r:id="rId13"/>
    <p:sldId id="715" r:id="rId14"/>
    <p:sldId id="716" r:id="rId15"/>
    <p:sldId id="717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Relationship Id="rId2" Type="http://schemas.openxmlformats.org/officeDocument/2006/relationships/image" Target="../media/image83.wmf"/><Relationship Id="rId3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Relationship Id="rId1" Type="http://schemas.openxmlformats.org/officeDocument/2006/relationships/image" Target="../media/image86.wmf"/><Relationship Id="rId2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Relationship Id="rId9" Type="http://schemas.openxmlformats.org/officeDocument/2006/relationships/image" Target="../media/image31.wmf"/><Relationship Id="rId10" Type="http://schemas.openxmlformats.org/officeDocument/2006/relationships/image" Target="../media/image32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image" Target="../media/image60.wmf"/><Relationship Id="rId13" Type="http://schemas.openxmlformats.org/officeDocument/2006/relationships/image" Target="../media/image61.wmf"/><Relationship Id="rId1" Type="http://schemas.openxmlformats.org/officeDocument/2006/relationships/image" Target="../media/image49.wmf"/><Relationship Id="rId2" Type="http://schemas.openxmlformats.org/officeDocument/2006/relationships/image" Target="../media/image50.emf"/><Relationship Id="rId3" Type="http://schemas.openxmlformats.org/officeDocument/2006/relationships/image" Target="../media/image51.emf"/><Relationship Id="rId4" Type="http://schemas.openxmlformats.org/officeDocument/2006/relationships/image" Target="../media/image52.wmf"/><Relationship Id="rId5" Type="http://schemas.openxmlformats.org/officeDocument/2006/relationships/image" Target="../media/image53.emf"/><Relationship Id="rId6" Type="http://schemas.openxmlformats.org/officeDocument/2006/relationships/image" Target="../media/image54.wmf"/><Relationship Id="rId7" Type="http://schemas.openxmlformats.org/officeDocument/2006/relationships/image" Target="../media/image55.wmf"/><Relationship Id="rId8" Type="http://schemas.openxmlformats.org/officeDocument/2006/relationships/image" Target="../media/image56.wmf"/><Relationship Id="rId9" Type="http://schemas.openxmlformats.org/officeDocument/2006/relationships/image" Target="../media/image57.wmf"/><Relationship Id="rId10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8" Type="http://schemas.openxmlformats.org/officeDocument/2006/relationships/image" Target="../media/image69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7" Type="http://schemas.openxmlformats.org/officeDocument/2006/relationships/image" Target="../media/image77.wmf"/><Relationship Id="rId8" Type="http://schemas.openxmlformats.org/officeDocument/2006/relationships/image" Target="../media/image78.wmf"/><Relationship Id="rId9" Type="http://schemas.openxmlformats.org/officeDocument/2006/relationships/image" Target="../media/image79.wmf"/><Relationship Id="rId10" Type="http://schemas.openxmlformats.org/officeDocument/2006/relationships/image" Target="../media/image80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79B2D4-0D7C-AF47-883E-838AD0FBC89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74970F-760E-6C40-A98D-579682D9341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62FEFA-802A-3347-B0B0-8440EDB4C4D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B4CCA-21EC-5149-A91F-610A7DE37C1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B4CCA-21EC-5149-A91F-610A7DE37C1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14B37C-E9EA-DF4C-A6EF-08FCDA27337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2BB6BBE-6D0F-7343-9889-888D84CB1FA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5.w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6.wmf"/><Relationship Id="rId23" Type="http://schemas.openxmlformats.org/officeDocument/2006/relationships/image" Target="../media/image48.png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4.w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2" Type="http://schemas.microsoft.com/office/2007/relationships/media" Target="../media/media1.gif"/><Relationship Id="rId3" Type="http://schemas.openxmlformats.org/officeDocument/2006/relationships/video" Target="../media/media1.gif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47.jpeg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emf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57.wmf"/><Relationship Id="rId22" Type="http://schemas.openxmlformats.org/officeDocument/2006/relationships/oleObject" Target="../embeddings/oleObject49.bin"/><Relationship Id="rId23" Type="http://schemas.openxmlformats.org/officeDocument/2006/relationships/image" Target="../media/image58.wmf"/><Relationship Id="rId24" Type="http://schemas.openxmlformats.org/officeDocument/2006/relationships/oleObject" Target="../embeddings/oleObject50.bin"/><Relationship Id="rId25" Type="http://schemas.openxmlformats.org/officeDocument/2006/relationships/image" Target="../media/image59.wmf"/><Relationship Id="rId26" Type="http://schemas.openxmlformats.org/officeDocument/2006/relationships/oleObject" Target="../embeddings/oleObject51.bin"/><Relationship Id="rId27" Type="http://schemas.openxmlformats.org/officeDocument/2006/relationships/image" Target="../media/image60.wmf"/><Relationship Id="rId28" Type="http://schemas.openxmlformats.org/officeDocument/2006/relationships/oleObject" Target="../embeddings/oleObject52.bin"/><Relationship Id="rId29" Type="http://schemas.openxmlformats.org/officeDocument/2006/relationships/image" Target="../media/image61.w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52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54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55.w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66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67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8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0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3.w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20" Type="http://schemas.openxmlformats.org/officeDocument/2006/relationships/image" Target="../media/image78.wmf"/><Relationship Id="rId21" Type="http://schemas.openxmlformats.org/officeDocument/2006/relationships/oleObject" Target="../embeddings/oleObject69.bin"/><Relationship Id="rId22" Type="http://schemas.openxmlformats.org/officeDocument/2006/relationships/image" Target="../media/image79.wmf"/><Relationship Id="rId23" Type="http://schemas.openxmlformats.org/officeDocument/2006/relationships/oleObject" Target="../embeddings/oleObject70.bin"/><Relationship Id="rId24" Type="http://schemas.openxmlformats.org/officeDocument/2006/relationships/image" Target="../media/image80.wmf"/><Relationship Id="rId10" Type="http://schemas.openxmlformats.org/officeDocument/2006/relationships/image" Target="../media/image73.w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74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75.w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76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77.wmf"/><Relationship Id="rId19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1.jpe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5.jpeg"/><Relationship Id="rId5" Type="http://schemas.openxmlformats.org/officeDocument/2006/relationships/oleObject" Target="../embeddings/oleObject71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3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8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image" Target="../media/image90.wmf"/><Relationship Id="rId13" Type="http://schemas.openxmlformats.org/officeDocument/2006/relationships/oleObject" Target="../embeddings/oleObject79.bin"/><Relationship Id="rId14" Type="http://schemas.openxmlformats.org/officeDocument/2006/relationships/image" Target="../media/image91.wmf"/><Relationship Id="rId15" Type="http://schemas.openxmlformats.org/officeDocument/2006/relationships/oleObject" Target="../embeddings/oleObject80.bin"/><Relationship Id="rId16" Type="http://schemas.openxmlformats.org/officeDocument/2006/relationships/image" Target="../media/image92.wmf"/><Relationship Id="rId17" Type="http://schemas.openxmlformats.org/officeDocument/2006/relationships/oleObject" Target="../embeddings/oleObject81.bin"/><Relationship Id="rId18" Type="http://schemas.openxmlformats.org/officeDocument/2006/relationships/image" Target="../media/image9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86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87.w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88.w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8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2.w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3.w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30.w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31.w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32.w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8.w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9.w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35.w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00592" y="1447800"/>
            <a:ext cx="2634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July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Concept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of the Center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Mass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Fundamentals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of the Rotational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Motion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Rotational Kinematics</a:t>
            </a:r>
          </a:p>
          <a:p>
            <a:pPr marL="609600" lvl="1" indent="-609600">
              <a:buFontTx/>
              <a:buChar char="•"/>
            </a:pP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Equations </a:t>
            </a:r>
            <a:r>
              <a:rPr lang="en-US" altLang="ko-KR" sz="2800" dirty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of Rotational </a:t>
            </a: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Kinematics</a:t>
            </a:r>
          </a:p>
          <a:p>
            <a:pPr marL="609600" lvl="1" indent="-609600">
              <a:buFontTx/>
              <a:buChar char="•"/>
            </a:pP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Relationship </a:t>
            </a:r>
            <a:r>
              <a:rPr lang="en-US" altLang="ko-KR" sz="2800" dirty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Between Angular and Linear </a:t>
            </a: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Quantities</a:t>
            </a:r>
          </a:p>
          <a:p>
            <a:pPr marL="609600" lvl="1" indent="-609600">
              <a:buFontTx/>
              <a:buChar char="•"/>
            </a:pP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Rolling </a:t>
            </a:r>
            <a:r>
              <a:rPr lang="en-US" altLang="ko-KR" sz="2800" dirty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Motion of a Rigid Body</a:t>
            </a:r>
          </a:p>
          <a:p>
            <a:pPr marL="609600" lvl="1" indent="-609600"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  <a:ea typeface="Gulim" charset="0"/>
              <a:cs typeface="Gulim" charset="0"/>
            </a:endParaRPr>
          </a:p>
          <a:p>
            <a:pPr marL="609600" lvl="1" indent="-609600">
              <a:buFontTx/>
              <a:buChar char="•"/>
            </a:pPr>
            <a:endParaRPr lang="en-US" dirty="0">
              <a:latin typeface="Arial Narrow" charset="0"/>
              <a:ea typeface="Gulim" charset="0"/>
              <a:cs typeface="Gulim" charset="0"/>
            </a:endParaRPr>
          </a:p>
          <a:p>
            <a:pPr marL="609600" lvl="1" indent="-609600"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  <a:ea typeface="Gulim" charset="0"/>
              <a:cs typeface="Gulim" charset="0"/>
            </a:endParaRPr>
          </a:p>
          <a:p>
            <a:pPr marL="609600" lvl="1" indent="-609600"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90600" y="5562600"/>
            <a:ext cx="756514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#9,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Saturday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 July 5!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39" name="Picture 3" descr="F08.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553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3540" name="Object 2"/>
          <p:cNvGraphicFramePr>
            <a:graphicFrameLocks noChangeAspect="1"/>
          </p:cNvGraphicFramePr>
          <p:nvPr/>
        </p:nvGraphicFramePr>
        <p:xfrm>
          <a:off x="4572000" y="989013"/>
          <a:ext cx="20304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2" name="Equation" r:id="rId7" imgW="990360" imgH="203040" progId="Equation.DSMT4">
                  <p:embed/>
                </p:oleObj>
              </mc:Choice>
              <mc:Fallback>
                <p:oleObj name="Equation" r:id="rId7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89013"/>
                        <a:ext cx="20304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6172200" y="2286000"/>
            <a:ext cx="266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full revolution:</a:t>
            </a:r>
          </a:p>
        </p:txBody>
      </p:sp>
      <p:graphicFrame>
        <p:nvGraphicFramePr>
          <p:cNvPr id="833542" name="Object 3"/>
          <p:cNvGraphicFramePr>
            <a:graphicFrameLocks noChangeAspect="1"/>
          </p:cNvGraphicFramePr>
          <p:nvPr/>
        </p:nvGraphicFramePr>
        <p:xfrm>
          <a:off x="6727825" y="3348038"/>
          <a:ext cx="1196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3"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3348038"/>
                        <a:ext cx="1196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3" name="AutoShape 7"/>
          <p:cNvSpPr>
            <a:spLocks noChangeArrowheads="1"/>
          </p:cNvSpPr>
          <p:nvPr/>
        </p:nvSpPr>
        <p:spPr bwMode="auto">
          <a:xfrm>
            <a:off x="5913438" y="34290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3544" name="Object 4"/>
          <p:cNvGraphicFramePr>
            <a:graphicFrameLocks noChangeAspect="1"/>
          </p:cNvGraphicFramePr>
          <p:nvPr/>
        </p:nvGraphicFramePr>
        <p:xfrm>
          <a:off x="3200400" y="3352800"/>
          <a:ext cx="6254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4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6254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5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굴림" charset="0"/>
                <a:cs typeface="굴림" charset="0"/>
              </a:rPr>
              <a:t>SI Unit of the Angular Displacement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33546" name="Object 5"/>
          <p:cNvGraphicFramePr>
            <a:graphicFrameLocks noChangeAspect="1"/>
          </p:cNvGraphicFramePr>
          <p:nvPr/>
        </p:nvGraphicFramePr>
        <p:xfrm>
          <a:off x="6629400" y="793750"/>
          <a:ext cx="17176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5" name="Equation" r:id="rId13" imgW="838080" imgH="393480" progId="Equation.DSMT4">
                  <p:embed/>
                </p:oleObj>
              </mc:Choice>
              <mc:Fallback>
                <p:oleObj name="Equation" r:id="rId13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793750"/>
                        <a:ext cx="17176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47" name="Object 6"/>
          <p:cNvGraphicFramePr>
            <a:graphicFrameLocks noChangeAspect="1"/>
          </p:cNvGraphicFramePr>
          <p:nvPr/>
        </p:nvGraphicFramePr>
        <p:xfrm>
          <a:off x="8305800" y="793750"/>
          <a:ext cx="2873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6" name="Equation" r:id="rId15" imgW="139680" imgH="393480" progId="Equation.DSMT4">
                  <p:embed/>
                </p:oleObj>
              </mc:Choice>
              <mc:Fallback>
                <p:oleObj name="Equation" r:id="rId1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793750"/>
                        <a:ext cx="2873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9" name="Text Box 13"/>
          <p:cNvSpPr txBox="1">
            <a:spLocks noChangeArrowheads="1"/>
          </p:cNvSpPr>
          <p:nvPr/>
        </p:nvSpPr>
        <p:spPr bwMode="auto">
          <a:xfrm>
            <a:off x="4343400" y="2819400"/>
            <a:ext cx="381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Since the circumference of a circle is </a:t>
            </a:r>
          </a:p>
        </p:txBody>
      </p:sp>
      <p:sp>
        <p:nvSpPr>
          <p:cNvPr id="833558" name="Text Box 22"/>
          <p:cNvSpPr txBox="1">
            <a:spLocks noChangeArrowheads="1"/>
          </p:cNvSpPr>
          <p:nvPr/>
        </p:nvSpPr>
        <p:spPr bwMode="auto">
          <a:xfrm>
            <a:off x="7924800" y="2819400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Symbol" charset="0"/>
              </a:rPr>
              <a:t>π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r</a:t>
            </a:r>
            <a:endParaRPr lang="en-US" sz="2200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833568" name="Object 17"/>
          <p:cNvGraphicFramePr>
            <a:graphicFrameLocks noChangeAspect="1"/>
          </p:cNvGraphicFramePr>
          <p:nvPr/>
        </p:nvGraphicFramePr>
        <p:xfrm>
          <a:off x="7986713" y="3317875"/>
          <a:ext cx="6238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7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3317875"/>
                        <a:ext cx="6238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9" name="Object 18"/>
          <p:cNvGraphicFramePr>
            <a:graphicFrameLocks noChangeAspect="1"/>
          </p:cNvGraphicFramePr>
          <p:nvPr/>
        </p:nvGraphicFramePr>
        <p:xfrm>
          <a:off x="3813175" y="3155950"/>
          <a:ext cx="9112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8" name="Equation" r:id="rId19" imgW="444240" imgH="393480" progId="Equation.DSMT4">
                  <p:embed/>
                </p:oleObj>
              </mc:Choice>
              <mc:Fallback>
                <p:oleObj name="Equation" r:id="rId19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3155950"/>
                        <a:ext cx="9112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70" name="Object 19"/>
          <p:cNvGraphicFramePr>
            <a:graphicFrameLocks noChangeAspect="1"/>
          </p:cNvGraphicFramePr>
          <p:nvPr/>
        </p:nvGraphicFramePr>
        <p:xfrm>
          <a:off x="4673600" y="3370263"/>
          <a:ext cx="9652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9" name="Equation" r:id="rId21" imgW="469800" imgH="177480" progId="Equation.DSMT4">
                  <p:embed/>
                </p:oleObj>
              </mc:Choice>
              <mc:Fallback>
                <p:oleObj name="Equation" r:id="rId2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370263"/>
                        <a:ext cx="9652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71" name="Text Box 35"/>
          <p:cNvSpPr txBox="1">
            <a:spLocks noChangeArrowheads="1"/>
          </p:cNvSpPr>
          <p:nvPr/>
        </p:nvSpPr>
        <p:spPr bwMode="auto">
          <a:xfrm>
            <a:off x="6175375" y="1828800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Dimension?</a:t>
            </a:r>
            <a:endParaRPr lang="en-US" sz="2000" dirty="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33572" name="Text Box 36"/>
          <p:cNvSpPr txBox="1">
            <a:spLocks noChangeArrowheads="1"/>
          </p:cNvSpPr>
          <p:nvPr/>
        </p:nvSpPr>
        <p:spPr bwMode="auto">
          <a:xfrm>
            <a:off x="7394575" y="1828800"/>
            <a:ext cx="68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None</a:t>
            </a:r>
            <a:endParaRPr lang="en-US" sz="2000" dirty="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457200" y="4114800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b="1" dirty="0" smtClean="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One radian is an angle subtended by an arc of the same length as the radius!  </a:t>
            </a:r>
            <a:endParaRPr lang="en-US" sz="2000" b="1" dirty="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pic>
        <p:nvPicPr>
          <p:cNvPr id="43" name="Circle_radians.gif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24400" y="3810000"/>
            <a:ext cx="2895600" cy="2895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50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662E1-79EB-5242-BE34-07717277C64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5085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Unit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of the Angular Displacement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3550" name="Text Box 14"/>
          <p:cNvSpPr txBox="1">
            <a:spLocks noChangeArrowheads="1"/>
          </p:cNvSpPr>
          <p:nvPr/>
        </p:nvSpPr>
        <p:spPr bwMode="auto">
          <a:xfrm>
            <a:off x="685800" y="144780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1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radian is</a:t>
            </a:r>
          </a:p>
        </p:txBody>
      </p:sp>
      <p:graphicFrame>
        <p:nvGraphicFramePr>
          <p:cNvPr id="833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08687"/>
              </p:ext>
            </p:extLst>
          </p:nvPr>
        </p:nvGraphicFramePr>
        <p:xfrm>
          <a:off x="2706688" y="1681163"/>
          <a:ext cx="6064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6" name="Equation" r:id="rId4" imgW="330120" imgH="177480" progId="Equation.DSMT4">
                  <p:embed/>
                </p:oleObj>
              </mc:Choice>
              <mc:Fallback>
                <p:oleObj name="Equation" r:id="rId4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681163"/>
                        <a:ext cx="6064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73579"/>
              </p:ext>
            </p:extLst>
          </p:nvPr>
        </p:nvGraphicFramePr>
        <p:xfrm>
          <a:off x="3228975" y="1452563"/>
          <a:ext cx="1727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7" name="Equation" r:id="rId6" imgW="939800" imgH="431800" progId="Equation.3">
                  <p:embed/>
                </p:oleObj>
              </mc:Choice>
              <mc:Fallback>
                <p:oleObj name="Equation" r:id="rId6" imgW="939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1452563"/>
                        <a:ext cx="17272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26461"/>
              </p:ext>
            </p:extLst>
          </p:nvPr>
        </p:nvGraphicFramePr>
        <p:xfrm>
          <a:off x="5003800" y="1452563"/>
          <a:ext cx="8413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8" name="Equation" r:id="rId8" imgW="457200" imgH="431800" progId="Equation.3">
                  <p:embed/>
                </p:oleObj>
              </mc:Choice>
              <mc:Fallback>
                <p:oleObj name="Equation" r:id="rId8" imgW="45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52563"/>
                        <a:ext cx="8413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929483"/>
              </p:ext>
            </p:extLst>
          </p:nvPr>
        </p:nvGraphicFramePr>
        <p:xfrm>
          <a:off x="6985000" y="1671638"/>
          <a:ext cx="8636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9"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1671638"/>
                        <a:ext cx="8636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26687"/>
              </p:ext>
            </p:extLst>
          </p:nvPr>
        </p:nvGraphicFramePr>
        <p:xfrm>
          <a:off x="5918200" y="1436688"/>
          <a:ext cx="86518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0" name="Equation" r:id="rId12" imgW="469900" imgH="431800" progId="Equation.3">
                  <p:embed/>
                </p:oleObj>
              </mc:Choice>
              <mc:Fallback>
                <p:oleObj name="Equation" r:id="rId12" imgW="46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436688"/>
                        <a:ext cx="865188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59" name="Text Box 23"/>
          <p:cNvSpPr txBox="1">
            <a:spLocks noChangeArrowheads="1"/>
          </p:cNvSpPr>
          <p:nvPr/>
        </p:nvSpPr>
        <p:spPr bwMode="auto">
          <a:xfrm>
            <a:off x="762000" y="2971800"/>
            <a:ext cx="198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And one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 degrees is</a:t>
            </a:r>
          </a:p>
        </p:txBody>
      </p:sp>
      <p:graphicFrame>
        <p:nvGraphicFramePr>
          <p:cNvPr id="8335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964454"/>
              </p:ext>
            </p:extLst>
          </p:nvPr>
        </p:nvGraphicFramePr>
        <p:xfrm>
          <a:off x="2819400" y="3316287"/>
          <a:ext cx="2571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1" name="Equation" r:id="rId14" imgW="139680" imgH="190440" progId="Equation.DSMT4">
                  <p:embed/>
                </p:oleObj>
              </mc:Choice>
              <mc:Fallback>
                <p:oleObj name="Equation" r:id="rId14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7"/>
                        <a:ext cx="2571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04282"/>
              </p:ext>
            </p:extLst>
          </p:nvPr>
        </p:nvGraphicFramePr>
        <p:xfrm>
          <a:off x="3049588" y="3124200"/>
          <a:ext cx="11430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2" name="Equation" r:id="rId16" imgW="622080" imgH="393480" progId="Equation.DSMT4">
                  <p:embed/>
                </p:oleObj>
              </mc:Choice>
              <mc:Fallback>
                <p:oleObj name="Equation" r:id="rId1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3124200"/>
                        <a:ext cx="11430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76532"/>
              </p:ext>
            </p:extLst>
          </p:nvPr>
        </p:nvGraphicFramePr>
        <p:xfrm>
          <a:off x="4343400" y="3124200"/>
          <a:ext cx="11445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3" name="Equation" r:id="rId18" imgW="622080" imgH="393480" progId="Equation.DSMT4">
                  <p:embed/>
                </p:oleObj>
              </mc:Choice>
              <mc:Fallback>
                <p:oleObj name="Equation" r:id="rId18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24200"/>
                        <a:ext cx="11445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55195"/>
              </p:ext>
            </p:extLst>
          </p:nvPr>
        </p:nvGraphicFramePr>
        <p:xfrm>
          <a:off x="6832600" y="3309937"/>
          <a:ext cx="14938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4" name="Equation" r:id="rId20" imgW="812520" imgH="177480" progId="Equation.DSMT4">
                  <p:embed/>
                </p:oleObj>
              </mc:Choice>
              <mc:Fallback>
                <p:oleObj name="Equation" r:id="rId20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3309937"/>
                        <a:ext cx="149383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34088"/>
              </p:ext>
            </p:extLst>
          </p:nvPr>
        </p:nvGraphicFramePr>
        <p:xfrm>
          <a:off x="5537200" y="3098800"/>
          <a:ext cx="11699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5" name="Equation" r:id="rId22" imgW="634680" imgH="393480" progId="Equation.DSMT4">
                  <p:embed/>
                </p:oleObj>
              </mc:Choice>
              <mc:Fallback>
                <p:oleObj name="Equation" r:id="rId22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098800"/>
                        <a:ext cx="11699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65" name="Text Box 29"/>
          <p:cNvSpPr txBox="1">
            <a:spLocks noChangeArrowheads="1"/>
          </p:cNvSpPr>
          <p:nvPr/>
        </p:nvSpPr>
        <p:spPr bwMode="auto">
          <a:xfrm>
            <a:off x="609600" y="7620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How many degrees </a:t>
            </a:r>
            <a:r>
              <a:rPr lang="en-US" altLang="ko-KR" sz="2800" dirty="0" smtClean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are </a:t>
            </a: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in one radian?</a:t>
            </a:r>
            <a:endParaRPr lang="en-US" sz="2800" dirty="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sp>
        <p:nvSpPr>
          <p:cNvPr id="833566" name="Text Box 30"/>
          <p:cNvSpPr txBox="1">
            <a:spLocks noChangeArrowheads="1"/>
          </p:cNvSpPr>
          <p:nvPr/>
        </p:nvSpPr>
        <p:spPr bwMode="auto">
          <a:xfrm>
            <a:off x="685800" y="236220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How radians is one degree?</a:t>
            </a:r>
            <a:endParaRPr lang="en-US" sz="2800" dirty="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sp>
        <p:nvSpPr>
          <p:cNvPr id="833567" name="Text Box 31"/>
          <p:cNvSpPr txBox="1">
            <a:spLocks noChangeArrowheads="1"/>
          </p:cNvSpPr>
          <p:nvPr/>
        </p:nvSpPr>
        <p:spPr bwMode="auto">
          <a:xfrm>
            <a:off x="762000" y="3938587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How many radians are in 10.5 revolutions?</a:t>
            </a:r>
            <a:endParaRPr lang="en-US" sz="2800" dirty="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graphicFrame>
        <p:nvGraphicFramePr>
          <p:cNvPr id="83357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43675"/>
              </p:ext>
            </p:extLst>
          </p:nvPr>
        </p:nvGraphicFramePr>
        <p:xfrm>
          <a:off x="1066800" y="4800600"/>
          <a:ext cx="1676400" cy="48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6" name="Equation" r:id="rId24" imgW="609480" imgH="177480" progId="Equation.DSMT4">
                  <p:embed/>
                </p:oleObj>
              </mc:Choice>
              <mc:Fallback>
                <p:oleObj name="Equation" r:id="rId24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00600"/>
                        <a:ext cx="1676400" cy="480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76" name="Text Box 40"/>
          <p:cNvSpPr txBox="1">
            <a:spLocks noChangeArrowheads="1"/>
          </p:cNvSpPr>
          <p:nvPr/>
        </p:nvSpPr>
        <p:spPr bwMode="auto">
          <a:xfrm>
            <a:off x="152400" y="6019800"/>
            <a:ext cx="883920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180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Very important: In solving angular problems, all units, degrees or revolutions, must be converted to radians.</a:t>
            </a:r>
            <a:endParaRPr lang="en-US" sz="180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graphicFrame>
        <p:nvGraphicFramePr>
          <p:cNvPr id="8335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79769"/>
              </p:ext>
            </p:extLst>
          </p:nvPr>
        </p:nvGraphicFramePr>
        <p:xfrm>
          <a:off x="2909542" y="4575890"/>
          <a:ext cx="3110258" cy="106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7" name="Equation" r:id="rId26" imgW="1130040" imgH="393480" progId="Equation.DSMT4">
                  <p:embed/>
                </p:oleObj>
              </mc:Choice>
              <mc:Fallback>
                <p:oleObj name="Equation" r:id="rId26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542" y="4575890"/>
                        <a:ext cx="3110258" cy="106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66592"/>
              </p:ext>
            </p:extLst>
          </p:nvPr>
        </p:nvGraphicFramePr>
        <p:xfrm>
          <a:off x="6172200" y="4724400"/>
          <a:ext cx="1783405" cy="68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8" name="Equation" r:id="rId28" imgW="647640" imgH="253800" progId="Equation.DSMT4">
                  <p:embed/>
                </p:oleObj>
              </mc:Choice>
              <mc:Fallback>
                <p:oleObj name="Equation" r:id="rId28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1783405" cy="684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08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2D0-1E2F-FD47-AED6-CCEF2F79F02A}" type="slidenum">
              <a:rPr lang="en-US"/>
              <a:pPr/>
              <a:t>12</a:t>
            </a:fld>
            <a:endParaRPr lang="en-US"/>
          </a:p>
        </p:txBody>
      </p:sp>
      <p:pic>
        <p:nvPicPr>
          <p:cNvPr id="335886" name="Picture 14" descr="FG10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676400"/>
            <a:ext cx="822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Example 8</a:t>
            </a:r>
            <a:r>
              <a:rPr lang="en-US" sz="4000" dirty="0" smtClean="0"/>
              <a:t>-2</a:t>
            </a:r>
            <a:endParaRPr lang="en-US" dirty="0"/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304800" y="550863"/>
            <a:ext cx="8305800" cy="11255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800000"/>
                </a:solidFill>
                <a:latin typeface="Arial Narrow" charset="0"/>
              </a:rPr>
              <a:t>A particular </a:t>
            </a:r>
            <a:r>
              <a:rPr lang="en-US" sz="2200" dirty="0" smtClean="0">
                <a:solidFill>
                  <a:srgbClr val="800000"/>
                </a:solidFill>
                <a:latin typeface="Arial Narrow" charset="0"/>
              </a:rPr>
              <a:t>bird</a:t>
            </a:r>
            <a:r>
              <a:rPr lang="en-US" sz="2200" dirty="0" smtClean="0">
                <a:solidFill>
                  <a:srgbClr val="800000"/>
                </a:solidFill>
                <a:latin typeface="Arial"/>
              </a:rPr>
              <a:t>’</a:t>
            </a:r>
            <a:r>
              <a:rPr lang="en-US" sz="2200" dirty="0" smtClean="0">
                <a:solidFill>
                  <a:srgbClr val="800000"/>
                </a:solidFill>
                <a:latin typeface="Arial Narrow" charset="0"/>
              </a:rPr>
              <a:t>s </a:t>
            </a:r>
            <a:r>
              <a:rPr lang="en-US" sz="2200" dirty="0">
                <a:solidFill>
                  <a:srgbClr val="800000"/>
                </a:solidFill>
                <a:latin typeface="Arial Narrow" charset="0"/>
              </a:rPr>
              <a:t>eyes can just distinguish objects that subtend an angle no smaller than about 3x10</a:t>
            </a:r>
            <a:r>
              <a:rPr lang="en-US" sz="2200" baseline="30000" dirty="0">
                <a:solidFill>
                  <a:srgbClr val="800000"/>
                </a:solidFill>
                <a:latin typeface="Arial Narrow" charset="0"/>
              </a:rPr>
              <a:t>-4 </a:t>
            </a:r>
            <a:r>
              <a:rPr lang="en-US" sz="2200" dirty="0">
                <a:solidFill>
                  <a:srgbClr val="800000"/>
                </a:solidFill>
                <a:latin typeface="Arial Narrow" charset="0"/>
              </a:rPr>
              <a:t>rad.  (a) How many degrees is this?  (b) How small an object can the bird just distinguish when flying at a height of 100m? 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4495800" y="1828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(a) One radian is 360</a:t>
            </a:r>
            <a:r>
              <a:rPr lang="en-US" baseline="30000" dirty="0">
                <a:solidFill>
                  <a:srgbClr val="FF0000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π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3657600" y="2209800"/>
          <a:ext cx="21637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0" name="Equation" r:id="rId4" imgW="711000" imgH="203040" progId="Equation.DSMT4">
                  <p:embed/>
                </p:oleObj>
              </mc:Choice>
              <mc:Fallback>
                <p:oleObj name="Equation" r:id="rId4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21637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4876800" y="4648200"/>
          <a:ext cx="6302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1"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48200"/>
                        <a:ext cx="6302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7" name="Object 15"/>
          <p:cNvGraphicFramePr>
            <a:graphicFrameLocks noChangeAspect="1"/>
          </p:cNvGraphicFramePr>
          <p:nvPr/>
        </p:nvGraphicFramePr>
        <p:xfrm>
          <a:off x="5746750" y="2133600"/>
          <a:ext cx="31686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2" name="Equation" r:id="rId8" imgW="1041120" imgH="279360" progId="Equation.DSMT4">
                  <p:embed/>
                </p:oleObj>
              </mc:Choice>
              <mc:Fallback>
                <p:oleObj name="Equation" r:id="rId8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133600"/>
                        <a:ext cx="31686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8" name="Object 16"/>
          <p:cNvGraphicFramePr>
            <a:graphicFrameLocks noChangeAspect="1"/>
          </p:cNvGraphicFramePr>
          <p:nvPr/>
        </p:nvGraphicFramePr>
        <p:xfrm>
          <a:off x="4343400" y="2819400"/>
          <a:ext cx="28194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3" name="Equation" r:id="rId10" imgW="927000" imgH="279360" progId="Equation.DSMT4">
                  <p:embed/>
                </p:oleObj>
              </mc:Choice>
              <mc:Fallback>
                <p:oleObj name="Equation" r:id="rId10" imgW="92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28194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9" name="Object 17"/>
          <p:cNvGraphicFramePr>
            <a:graphicFrameLocks noChangeAspect="1"/>
          </p:cNvGraphicFramePr>
          <p:nvPr/>
        </p:nvGraphicFramePr>
        <p:xfrm>
          <a:off x="7215188" y="2859088"/>
          <a:ext cx="17002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4" name="Equation" r:id="rId12" imgW="558720" imgH="203040" progId="Equation.DSMT4">
                  <p:embed/>
                </p:oleObj>
              </mc:Choice>
              <mc:Fallback>
                <p:oleObj name="Equation" r:id="rId12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2859088"/>
                        <a:ext cx="17002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90" name="Text Box 18"/>
          <p:cNvSpPr txBox="1">
            <a:spLocks noChangeArrowheads="1"/>
          </p:cNvSpPr>
          <p:nvPr/>
        </p:nvSpPr>
        <p:spPr bwMode="auto">
          <a:xfrm>
            <a:off x="4419600" y="3505200"/>
            <a:ext cx="41148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(b) Since l=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r</a:t>
            </a:r>
            <a:r>
              <a:rPr lang="en-US" dirty="0" err="1" smtClean="0">
                <a:solidFill>
                  <a:srgbClr val="FF0000"/>
                </a:solidFill>
                <a:latin typeface="Symbol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and for small angle arc length is approximately the same as the chord length.</a:t>
            </a:r>
          </a:p>
        </p:txBody>
      </p:sp>
      <p:graphicFrame>
        <p:nvGraphicFramePr>
          <p:cNvPr id="335891" name="Object 19"/>
          <p:cNvGraphicFramePr>
            <a:graphicFrameLocks noChangeAspect="1"/>
          </p:cNvGraphicFramePr>
          <p:nvPr/>
        </p:nvGraphicFramePr>
        <p:xfrm>
          <a:off x="5638800" y="4648200"/>
          <a:ext cx="927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5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927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92" name="Object 20"/>
          <p:cNvGraphicFramePr>
            <a:graphicFrameLocks noChangeAspect="1"/>
          </p:cNvGraphicFramePr>
          <p:nvPr/>
        </p:nvGraphicFramePr>
        <p:xfrm>
          <a:off x="4791075" y="5105400"/>
          <a:ext cx="37433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6" name="Equation" r:id="rId16" imgW="1282680" imgH="203040" progId="Equation.DSMT4">
                  <p:embed/>
                </p:oleObj>
              </mc:Choice>
              <mc:Fallback>
                <p:oleObj name="Equation" r:id="rId16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5105400"/>
                        <a:ext cx="37433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93" name="Object 21"/>
          <p:cNvGraphicFramePr>
            <a:graphicFrameLocks noChangeAspect="1"/>
          </p:cNvGraphicFramePr>
          <p:nvPr/>
        </p:nvGraphicFramePr>
        <p:xfrm>
          <a:off x="4805363" y="5791200"/>
          <a:ext cx="28908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7" name="Equation" r:id="rId18" imgW="990360" imgH="203040" progId="Equation.DSMT4">
                  <p:embed/>
                </p:oleObj>
              </mc:Choice>
              <mc:Fallback>
                <p:oleObj name="Equation" r:id="rId18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5791200"/>
                        <a:ext cx="28908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42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711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074006-1798-1D48-AD66-47933788B88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35587" name="Picture 3" descr="F08.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990600"/>
            <a:ext cx="3330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558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5410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Synchronous satellites are put into an orbit whose radius is 4.23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  <a:cs typeface="Arial" charset="0"/>
              </a:rPr>
              <a:t>7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m.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cs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If the angular separation of the two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satellites is 2.00 degrees, find the arc length that separates them.</a:t>
            </a:r>
          </a:p>
        </p:txBody>
      </p:sp>
      <p:sp>
        <p:nvSpPr>
          <p:cNvPr id="471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914400"/>
          </a:xfrm>
        </p:spPr>
        <p:txBody>
          <a:bodyPr/>
          <a:lstStyle/>
          <a:p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Ex. Adjacent Synchronous Satellites</a:t>
            </a:r>
            <a:endParaRPr lang="en-US" sz="40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35590" name="Object 2"/>
          <p:cNvGraphicFramePr>
            <a:graphicFrameLocks noChangeAspect="1"/>
          </p:cNvGraphicFramePr>
          <p:nvPr/>
        </p:nvGraphicFramePr>
        <p:xfrm>
          <a:off x="1293813" y="4298950"/>
          <a:ext cx="11445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0" name="Equation" r:id="rId5" imgW="558720" imgH="203040" progId="Equation.DSMT4">
                  <p:embed/>
                </p:oleObj>
              </mc:Choice>
              <mc:Fallback>
                <p:oleObj name="Equation" r:id="rId5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4298950"/>
                        <a:ext cx="11445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1" name="Object 3"/>
          <p:cNvGraphicFramePr>
            <a:graphicFrameLocks noChangeAspect="1"/>
          </p:cNvGraphicFramePr>
          <p:nvPr/>
        </p:nvGraphicFramePr>
        <p:xfrm>
          <a:off x="457200" y="5334000"/>
          <a:ext cx="46831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1" name="Equation" r:id="rId7" imgW="228600" imgH="139680" progId="Equation.DSMT4">
                  <p:embed/>
                </p:oleObj>
              </mc:Choice>
              <mc:Fallback>
                <p:oleObj name="Equation" r:id="rId7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0"/>
                        <a:ext cx="46831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2" name="Object 4"/>
          <p:cNvGraphicFramePr>
            <a:graphicFrameLocks noChangeAspect="1"/>
          </p:cNvGraphicFramePr>
          <p:nvPr/>
        </p:nvGraphicFramePr>
        <p:xfrm>
          <a:off x="882650" y="3317875"/>
          <a:ext cx="20304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2" name="Equation" r:id="rId9" imgW="990360" imgH="203040" progId="Equation.DSMT4">
                  <p:embed/>
                </p:oleObj>
              </mc:Choice>
              <mc:Fallback>
                <p:oleObj name="Equation" r:id="rId9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317875"/>
                        <a:ext cx="20304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3" name="Object 5"/>
          <p:cNvGraphicFramePr>
            <a:graphicFrameLocks noChangeAspect="1"/>
          </p:cNvGraphicFramePr>
          <p:nvPr/>
        </p:nvGraphicFramePr>
        <p:xfrm>
          <a:off x="2989263" y="3124200"/>
          <a:ext cx="17176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3" name="Equation" r:id="rId11" imgW="838080" imgH="393480" progId="Equation.DSMT4">
                  <p:embed/>
                </p:oleObj>
              </mc:Choice>
              <mc:Fallback>
                <p:oleObj name="Equation" r:id="rId11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3124200"/>
                        <a:ext cx="17176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4" name="Object 6"/>
          <p:cNvGraphicFramePr>
            <a:graphicFrameLocks noChangeAspect="1"/>
          </p:cNvGraphicFramePr>
          <p:nvPr/>
        </p:nvGraphicFramePr>
        <p:xfrm>
          <a:off x="4665663" y="3124200"/>
          <a:ext cx="2873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4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3124200"/>
                        <a:ext cx="2873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595" name="AutoShape 11"/>
          <p:cNvSpPr>
            <a:spLocks noChangeArrowheads="1"/>
          </p:cNvSpPr>
          <p:nvPr/>
        </p:nvSpPr>
        <p:spPr bwMode="auto">
          <a:xfrm>
            <a:off x="76200" y="3670300"/>
            <a:ext cx="1143000" cy="158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6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Convert degrees to radians</a:t>
            </a:r>
            <a:endParaRPr lang="en-US" sz="16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graphicFrame>
        <p:nvGraphicFramePr>
          <p:cNvPr id="835596" name="Object 7"/>
          <p:cNvGraphicFramePr>
            <a:graphicFrameLocks noChangeAspect="1"/>
          </p:cNvGraphicFramePr>
          <p:nvPr/>
        </p:nvGraphicFramePr>
        <p:xfrm>
          <a:off x="2362200" y="4038600"/>
          <a:ext cx="16383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5" name="Equation" r:id="rId15" imgW="799920" imgH="457200" progId="Equation.DSMT4">
                  <p:embed/>
                </p:oleObj>
              </mc:Choice>
              <mc:Fallback>
                <p:oleObj name="Equation" r:id="rId15" imgW="799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8600"/>
                        <a:ext cx="16383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7" name="Object 8"/>
          <p:cNvGraphicFramePr>
            <a:graphicFrameLocks noChangeAspect="1"/>
          </p:cNvGraphicFramePr>
          <p:nvPr/>
        </p:nvGraphicFramePr>
        <p:xfrm>
          <a:off x="3962400" y="4267200"/>
          <a:ext cx="14303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6" name="Equation" r:id="rId17" imgW="698400" imgH="177480" progId="Equation.DSMT4">
                  <p:embed/>
                </p:oleObj>
              </mc:Choice>
              <mc:Fallback>
                <p:oleObj name="Equation" r:id="rId17" imgW="698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67200"/>
                        <a:ext cx="143033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8" name="Object 9"/>
          <p:cNvGraphicFramePr>
            <a:graphicFrameLocks noChangeAspect="1"/>
          </p:cNvGraphicFramePr>
          <p:nvPr/>
        </p:nvGraphicFramePr>
        <p:xfrm>
          <a:off x="949325" y="5257800"/>
          <a:ext cx="650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7"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5257800"/>
                        <a:ext cx="6508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9" name="Object 10"/>
          <p:cNvGraphicFramePr>
            <a:graphicFrameLocks noChangeAspect="1"/>
          </p:cNvGraphicFramePr>
          <p:nvPr/>
        </p:nvGraphicFramePr>
        <p:xfrm>
          <a:off x="1600200" y="5181600"/>
          <a:ext cx="34083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8" name="Equation" r:id="rId21" imgW="1663560" imgH="279360" progId="Equation.DSMT4">
                  <p:embed/>
                </p:oleObj>
              </mc:Choice>
              <mc:Fallback>
                <p:oleObj name="Equation" r:id="rId21" imgW="1663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34083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600" name="Object 11"/>
          <p:cNvGraphicFramePr>
            <a:graphicFrameLocks noChangeAspect="1"/>
          </p:cNvGraphicFramePr>
          <p:nvPr/>
        </p:nvGraphicFramePr>
        <p:xfrm>
          <a:off x="533400" y="5778500"/>
          <a:ext cx="3330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9" name="Equation" r:id="rId23" imgW="1625400" imgH="228600" progId="Equation.DSMT4">
                  <p:embed/>
                </p:oleObj>
              </mc:Choice>
              <mc:Fallback>
                <p:oleObj name="Equation" r:id="rId23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78500"/>
                        <a:ext cx="3330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601" name="Text Box 17"/>
          <p:cNvSpPr txBox="1">
            <a:spLocks noChangeArrowheads="1"/>
          </p:cNvSpPr>
          <p:nvPr/>
        </p:nvSpPr>
        <p:spPr bwMode="auto">
          <a:xfrm>
            <a:off x="304800" y="27432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What do we need to find out?</a:t>
            </a:r>
            <a:endParaRPr lang="en-US" sz="2000">
              <a:solidFill>
                <a:schemeClr val="accent2"/>
              </a:solidFill>
              <a:latin typeface="Arial Narrow" charset="0"/>
              <a:cs typeface="Arial" charset="0"/>
            </a:endParaRPr>
          </a:p>
        </p:txBody>
      </p:sp>
      <p:sp>
        <p:nvSpPr>
          <p:cNvPr id="835602" name="Text Box 18"/>
          <p:cNvSpPr txBox="1">
            <a:spLocks noChangeArrowheads="1"/>
          </p:cNvSpPr>
          <p:nvPr/>
        </p:nvSpPr>
        <p:spPr bwMode="auto">
          <a:xfrm>
            <a:off x="3200400" y="2727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 Arc length!!!</a:t>
            </a:r>
            <a:endParaRPr lang="en-US" sz="2000">
              <a:solidFill>
                <a:schemeClr val="accent2"/>
              </a:solidFill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915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56DD629-1A8E-EA44-8D64-8D322B14BE9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39683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diameter of the sun is about 400 times greater than that of the m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oon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By coincidence, the s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un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 also about 400 times farther from the 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arth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than is the m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oon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For an observer on the 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arth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, compare the angle subtended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by the moon to the angle subtended by the sun and explain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why this result leads to a total solar eclipse.</a:t>
            </a:r>
          </a:p>
        </p:txBody>
      </p:sp>
      <p:pic>
        <p:nvPicPr>
          <p:cNvPr id="839684" name="Picture 4" descr="F08.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Ex.  A Total Eclipse of the Sun</a:t>
            </a:r>
            <a:endParaRPr lang="en-US" sz="40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39686" name="Object 2"/>
          <p:cNvGraphicFramePr>
            <a:graphicFrameLocks noChangeAspect="1"/>
          </p:cNvGraphicFramePr>
          <p:nvPr/>
        </p:nvGraphicFramePr>
        <p:xfrm>
          <a:off x="533400" y="2784475"/>
          <a:ext cx="2028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8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84475"/>
                        <a:ext cx="2028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8" name="Object 3"/>
          <p:cNvGraphicFramePr>
            <a:graphicFrameLocks noChangeAspect="1"/>
          </p:cNvGraphicFramePr>
          <p:nvPr/>
        </p:nvGraphicFramePr>
        <p:xfrm>
          <a:off x="609600" y="3232150"/>
          <a:ext cx="17176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9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32150"/>
                        <a:ext cx="17176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9" name="Object 4"/>
          <p:cNvGraphicFramePr>
            <a:graphicFrameLocks noChangeAspect="1"/>
          </p:cNvGraphicFramePr>
          <p:nvPr/>
        </p:nvGraphicFramePr>
        <p:xfrm>
          <a:off x="2430463" y="3276600"/>
          <a:ext cx="2873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0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276600"/>
                        <a:ext cx="2873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90" name="Text Box 10"/>
          <p:cNvSpPr txBox="1">
            <a:spLocks noChangeArrowheads="1"/>
          </p:cNvSpPr>
          <p:nvPr/>
        </p:nvSpPr>
        <p:spPr bwMode="auto">
          <a:xfrm>
            <a:off x="228600" y="55784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 can even cover the entire sun with my thumb!!  Why?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3505200" y="5654675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Because the distance (r) from my eyes to my thumb is far shorter than that to the sun.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512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12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88D915-0DC0-C545-A38F-8FCBFE48C17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571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ngular displacement</a:t>
            </a: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is defined as </a:t>
            </a:r>
            <a:endParaRPr lang="en-US" sz="220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graphicFrame>
        <p:nvGraphicFramePr>
          <p:cNvPr id="774147" name="Object 2"/>
          <p:cNvGraphicFramePr>
            <a:graphicFrameLocks noChangeAspect="1"/>
          </p:cNvGraphicFramePr>
          <p:nvPr/>
        </p:nvGraphicFramePr>
        <p:xfrm>
          <a:off x="1703388" y="1501775"/>
          <a:ext cx="12779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2" name="Equation" r:id="rId3" imgW="355320" imgH="177480" progId="Equation.3">
                  <p:embed/>
                </p:oleObj>
              </mc:Choice>
              <mc:Fallback>
                <p:oleObj name="Equation" r:id="rId3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501775"/>
                        <a:ext cx="12779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noFill/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Angular Displacement, Velocity, and Acceleration</a:t>
            </a:r>
          </a:p>
        </p:txBody>
      </p:sp>
      <p:sp>
        <p:nvSpPr>
          <p:cNvPr id="774149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472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How about the average angular </a:t>
            </a: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velocity, the rate of change of angular displacement</a:t>
            </a:r>
            <a:r>
              <a:rPr lang="en-US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?</a:t>
            </a:r>
          </a:p>
        </p:txBody>
      </p:sp>
      <p:graphicFrame>
        <p:nvGraphicFramePr>
          <p:cNvPr id="774150" name="Object 3"/>
          <p:cNvGraphicFramePr>
            <a:graphicFrameLocks noChangeAspect="1"/>
          </p:cNvGraphicFramePr>
          <p:nvPr/>
        </p:nvGraphicFramePr>
        <p:xfrm>
          <a:off x="5092700" y="2311400"/>
          <a:ext cx="7572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3" name="Equation" r:id="rId5" imgW="266400" imgH="215640" progId="Equation.3">
                  <p:embed/>
                </p:oleObj>
              </mc:Choice>
              <mc:Fallback>
                <p:oleObj name="Equation" r:id="rId5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311400"/>
                        <a:ext cx="75723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53" name="Text Box 9"/>
          <p:cNvSpPr txBox="1">
            <a:spLocks noChangeArrowheads="1"/>
          </p:cNvSpPr>
          <p:nvPr/>
        </p:nvSpPr>
        <p:spPr bwMode="auto">
          <a:xfrm>
            <a:off x="457200" y="3657600"/>
            <a:ext cx="4343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By the same token, the average angular acceleration</a:t>
            </a: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, rate of change of the angular velocity,</a:t>
            </a:r>
            <a:r>
              <a:rPr lang="en-US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is defined as…</a:t>
            </a:r>
          </a:p>
        </p:txBody>
      </p:sp>
      <p:graphicFrame>
        <p:nvGraphicFramePr>
          <p:cNvPr id="774154" name="Object 4"/>
          <p:cNvGraphicFramePr>
            <a:graphicFrameLocks noChangeAspect="1"/>
          </p:cNvGraphicFramePr>
          <p:nvPr/>
        </p:nvGraphicFramePr>
        <p:xfrm>
          <a:off x="5059363" y="3940175"/>
          <a:ext cx="8080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4" name="Equation" r:id="rId7" imgW="266400" imgH="215640" progId="Equation.3">
                  <p:embed/>
                </p:oleObj>
              </mc:Choice>
              <mc:Fallback>
                <p:oleObj name="Equation" r:id="rId7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40175"/>
                        <a:ext cx="8080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57" name="Text Box 13"/>
          <p:cNvSpPr txBox="1">
            <a:spLocks noChangeArrowheads="1"/>
          </p:cNvSpPr>
          <p:nvPr/>
        </p:nvSpPr>
        <p:spPr bwMode="auto">
          <a:xfrm>
            <a:off x="304800" y="5410200"/>
            <a:ext cx="85344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When rotating about a fixed axis, every particle on a rigid object rotates through  the same angle and has the same angular speed and angular acceleration.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0" y="838200"/>
            <a:ext cx="1371600" cy="1143000"/>
            <a:chOff x="4752" y="1008"/>
            <a:chExt cx="864" cy="720"/>
          </a:xfrm>
        </p:grpSpPr>
        <p:sp>
          <p:nvSpPr>
            <p:cNvPr id="51234" name="Line 15"/>
            <p:cNvSpPr>
              <a:spLocks noChangeShapeType="1"/>
            </p:cNvSpPr>
            <p:nvPr/>
          </p:nvSpPr>
          <p:spPr bwMode="auto">
            <a:xfrm rot="-5400000">
              <a:off x="4584" y="1368"/>
              <a:ext cx="7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Line 16"/>
            <p:cNvSpPr>
              <a:spLocks noChangeShapeType="1"/>
            </p:cNvSpPr>
            <p:nvPr/>
          </p:nvSpPr>
          <p:spPr bwMode="auto">
            <a:xfrm>
              <a:off x="4752" y="1632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638800" y="1066800"/>
            <a:ext cx="825500" cy="827088"/>
            <a:chOff x="4944" y="1152"/>
            <a:chExt cx="520" cy="521"/>
          </a:xfrm>
        </p:grpSpPr>
        <p:sp>
          <p:nvSpPr>
            <p:cNvPr id="51228" name="Text Box 18"/>
            <p:cNvSpPr txBox="1">
              <a:spLocks noChangeArrowheads="1"/>
            </p:cNvSpPr>
            <p:nvPr/>
          </p:nvSpPr>
          <p:spPr bwMode="auto">
            <a:xfrm>
              <a:off x="5185" y="1440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err="1" smtClean="0">
                  <a:solidFill>
                    <a:schemeClr val="folHlink"/>
                  </a:solidFill>
                  <a:latin typeface="Symbol" charset="0"/>
                </a:rPr>
                <a:t>θ</a:t>
              </a:r>
              <a:r>
                <a:rPr lang="en-US" sz="1800" i="1" baseline="-25000" dirty="0" err="1" smtClean="0">
                  <a:solidFill>
                    <a:schemeClr val="folHlink"/>
                  </a:solidFill>
                  <a:latin typeface="Monotype Corsiva" charset="0"/>
                </a:rPr>
                <a:t>i</a:t>
              </a:r>
              <a:endParaRPr lang="en-US" sz="1800" dirty="0">
                <a:solidFill>
                  <a:schemeClr val="folHlink"/>
                </a:solidFill>
                <a:latin typeface="Symbol" charset="0"/>
              </a:endParaRPr>
            </a:p>
          </p:txBody>
        </p:sp>
        <p:sp>
          <p:nvSpPr>
            <p:cNvPr id="51229" name="Line 19"/>
            <p:cNvSpPr>
              <a:spLocks noChangeShapeType="1"/>
            </p:cNvSpPr>
            <p:nvPr/>
          </p:nvSpPr>
          <p:spPr bwMode="auto">
            <a:xfrm flipV="1">
              <a:off x="4944" y="1344"/>
              <a:ext cx="480" cy="28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Line 20"/>
            <p:cNvSpPr>
              <a:spLocks noChangeShapeType="1"/>
            </p:cNvSpPr>
            <p:nvPr/>
          </p:nvSpPr>
          <p:spPr bwMode="auto">
            <a:xfrm flipV="1">
              <a:off x="4944" y="1200"/>
              <a:ext cx="24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Arc 21"/>
            <p:cNvSpPr>
              <a:spLocks/>
            </p:cNvSpPr>
            <p:nvPr/>
          </p:nvSpPr>
          <p:spPr bwMode="auto">
            <a:xfrm>
              <a:off x="5136" y="1536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Text Box 22"/>
            <p:cNvSpPr txBox="1">
              <a:spLocks noChangeArrowheads="1"/>
            </p:cNvSpPr>
            <p:nvPr/>
          </p:nvSpPr>
          <p:spPr bwMode="auto">
            <a:xfrm>
              <a:off x="5210" y="1152"/>
              <a:ext cx="2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err="1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i="1" baseline="-25000" dirty="0" err="1" smtClean="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1800" dirty="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51233" name="Arc 23"/>
            <p:cNvSpPr>
              <a:spLocks/>
            </p:cNvSpPr>
            <p:nvPr/>
          </p:nvSpPr>
          <p:spPr bwMode="auto">
            <a:xfrm>
              <a:off x="5121" y="1349"/>
              <a:ext cx="303" cy="290"/>
            </a:xfrm>
            <a:custGeom>
              <a:avLst/>
              <a:gdLst>
                <a:gd name="T0" fmla="*/ 0 w 22736"/>
                <a:gd name="T1" fmla="*/ 0 h 26136"/>
                <a:gd name="T2" fmla="*/ 0 w 22736"/>
                <a:gd name="T3" fmla="*/ 0 h 26136"/>
                <a:gd name="T4" fmla="*/ 0 w 22736"/>
                <a:gd name="T5" fmla="*/ 0 h 26136"/>
                <a:gd name="T6" fmla="*/ 0 60000 65536"/>
                <a:gd name="T7" fmla="*/ 0 60000 65536"/>
                <a:gd name="T8" fmla="*/ 0 60000 65536"/>
                <a:gd name="T9" fmla="*/ 0 w 22736"/>
                <a:gd name="T10" fmla="*/ 0 h 26136"/>
                <a:gd name="T11" fmla="*/ 22736 w 22736"/>
                <a:gd name="T12" fmla="*/ 26136 h 26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36" h="26136" fill="none" extrusionOk="0">
                  <a:moveTo>
                    <a:pt x="-1" y="29"/>
                  </a:moveTo>
                  <a:cubicBezTo>
                    <a:pt x="378" y="9"/>
                    <a:pt x="757" y="-1"/>
                    <a:pt x="1136" y="0"/>
                  </a:cubicBezTo>
                  <a:cubicBezTo>
                    <a:pt x="13065" y="0"/>
                    <a:pt x="22736" y="9670"/>
                    <a:pt x="22736" y="21600"/>
                  </a:cubicBezTo>
                  <a:cubicBezTo>
                    <a:pt x="22736" y="23124"/>
                    <a:pt x="22574" y="24645"/>
                    <a:pt x="22254" y="26136"/>
                  </a:cubicBezTo>
                </a:path>
                <a:path w="22736" h="26136" stroke="0" extrusionOk="0">
                  <a:moveTo>
                    <a:pt x="-1" y="29"/>
                  </a:moveTo>
                  <a:cubicBezTo>
                    <a:pt x="378" y="9"/>
                    <a:pt x="757" y="-1"/>
                    <a:pt x="1136" y="0"/>
                  </a:cubicBezTo>
                  <a:cubicBezTo>
                    <a:pt x="13065" y="0"/>
                    <a:pt x="22736" y="9670"/>
                    <a:pt x="22736" y="21600"/>
                  </a:cubicBezTo>
                  <a:cubicBezTo>
                    <a:pt x="22736" y="23124"/>
                    <a:pt x="22574" y="24645"/>
                    <a:pt x="22254" y="26136"/>
                  </a:cubicBezTo>
                  <a:lnTo>
                    <a:pt x="1136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74168" name="Object 5"/>
          <p:cNvGraphicFramePr>
            <a:graphicFrameLocks noChangeAspect="1"/>
          </p:cNvGraphicFramePr>
          <p:nvPr/>
        </p:nvGraphicFramePr>
        <p:xfrm>
          <a:off x="3021013" y="1447800"/>
          <a:ext cx="15509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5" name="Equation" r:id="rId9" imgW="431640" imgH="241200" progId="Equation.3">
                  <p:embed/>
                </p:oleObj>
              </mc:Choice>
              <mc:Fallback>
                <p:oleObj name="Equation" r:id="rId9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1447800"/>
                        <a:ext cx="15509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69" name="Object 6"/>
          <p:cNvGraphicFramePr>
            <a:graphicFrameLocks noChangeAspect="1"/>
          </p:cNvGraphicFramePr>
          <p:nvPr/>
        </p:nvGraphicFramePr>
        <p:xfrm>
          <a:off x="5943600" y="2057400"/>
          <a:ext cx="16922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6" name="Equation" r:id="rId11" imgW="596880" imgH="469800" progId="Equation.3">
                  <p:embed/>
                </p:oleObj>
              </mc:Choice>
              <mc:Fallback>
                <p:oleObj name="Equation" r:id="rId11" imgW="596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57400"/>
                        <a:ext cx="16922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70" name="Object 7"/>
          <p:cNvGraphicFramePr>
            <a:graphicFrameLocks noChangeAspect="1"/>
          </p:cNvGraphicFramePr>
          <p:nvPr/>
        </p:nvGraphicFramePr>
        <p:xfrm>
          <a:off x="7626350" y="2133600"/>
          <a:ext cx="7556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7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2133600"/>
                        <a:ext cx="75565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73" name="Object 8"/>
          <p:cNvGraphicFramePr>
            <a:graphicFrameLocks noChangeAspect="1"/>
          </p:cNvGraphicFramePr>
          <p:nvPr/>
        </p:nvGraphicFramePr>
        <p:xfrm>
          <a:off x="5884863" y="3711575"/>
          <a:ext cx="196373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8" name="Equation" r:id="rId15" imgW="647640" imgH="469800" progId="Equation.3">
                  <p:embed/>
                </p:oleObj>
              </mc:Choice>
              <mc:Fallback>
                <p:oleObj name="Equation" r:id="rId15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3711575"/>
                        <a:ext cx="1963737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74" name="Object 9"/>
          <p:cNvGraphicFramePr>
            <a:graphicFrameLocks noChangeAspect="1"/>
          </p:cNvGraphicFramePr>
          <p:nvPr/>
        </p:nvGraphicFramePr>
        <p:xfrm>
          <a:off x="7839075" y="3762375"/>
          <a:ext cx="8477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9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75" y="3762375"/>
                        <a:ext cx="84772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77" name="Text Box 33"/>
          <p:cNvSpPr txBox="1">
            <a:spLocks noChangeArrowheads="1"/>
          </p:cNvSpPr>
          <p:nvPr/>
        </p:nvSpPr>
        <p:spPr bwMode="auto">
          <a:xfrm>
            <a:off x="533400" y="31543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Unit?</a:t>
            </a:r>
          </a:p>
        </p:txBody>
      </p:sp>
      <p:sp>
        <p:nvSpPr>
          <p:cNvPr id="774178" name="Text Box 34"/>
          <p:cNvSpPr txBox="1">
            <a:spLocks noChangeArrowheads="1"/>
          </p:cNvSpPr>
          <p:nvPr/>
        </p:nvSpPr>
        <p:spPr bwMode="auto">
          <a:xfrm>
            <a:off x="1371600" y="3154363"/>
            <a:ext cx="83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rad/s</a:t>
            </a:r>
          </a:p>
        </p:txBody>
      </p:sp>
      <p:sp>
        <p:nvSpPr>
          <p:cNvPr id="774181" name="Text Box 37"/>
          <p:cNvSpPr txBox="1">
            <a:spLocks noChangeArrowheads="1"/>
          </p:cNvSpPr>
          <p:nvPr/>
        </p:nvSpPr>
        <p:spPr bwMode="auto">
          <a:xfrm>
            <a:off x="533400" y="48307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Unit?</a:t>
            </a:r>
          </a:p>
        </p:txBody>
      </p:sp>
      <p:sp>
        <p:nvSpPr>
          <p:cNvPr id="774182" name="Text Box 38"/>
          <p:cNvSpPr txBox="1">
            <a:spLocks noChangeArrowheads="1"/>
          </p:cNvSpPr>
          <p:nvPr/>
        </p:nvSpPr>
        <p:spPr bwMode="auto">
          <a:xfrm>
            <a:off x="1371600" y="4830763"/>
            <a:ext cx="83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rad/s</a:t>
            </a:r>
            <a:r>
              <a:rPr lang="en-US" sz="2200" baseline="3000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22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74185" name="Text Box 41"/>
          <p:cNvSpPr txBox="1">
            <a:spLocks noChangeArrowheads="1"/>
          </p:cNvSpPr>
          <p:nvPr/>
        </p:nvSpPr>
        <p:spPr bwMode="auto">
          <a:xfrm>
            <a:off x="2514600" y="32004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Dimension</a:t>
            </a:r>
            <a:r>
              <a:rPr lang="en-US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774186" name="Text Box 42"/>
          <p:cNvSpPr txBox="1">
            <a:spLocks noChangeArrowheads="1"/>
          </p:cNvSpPr>
          <p:nvPr/>
        </p:nvSpPr>
        <p:spPr bwMode="auto">
          <a:xfrm>
            <a:off x="4114800" y="32004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[T</a:t>
            </a:r>
            <a:r>
              <a:rPr lang="en-US" altLang="ko-KR" sz="2200" baseline="300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-1</a:t>
            </a: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]</a:t>
            </a:r>
            <a:endParaRPr lang="en-US" sz="22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774187" name="Text Box 43"/>
          <p:cNvSpPr txBox="1">
            <a:spLocks noChangeArrowheads="1"/>
          </p:cNvSpPr>
          <p:nvPr/>
        </p:nvSpPr>
        <p:spPr bwMode="auto">
          <a:xfrm>
            <a:off x="2590800" y="48006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Dimension</a:t>
            </a:r>
            <a:r>
              <a:rPr lang="en-US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774188" name="Text Box 44"/>
          <p:cNvSpPr txBox="1">
            <a:spLocks noChangeArrowheads="1"/>
          </p:cNvSpPr>
          <p:nvPr/>
        </p:nvSpPr>
        <p:spPr bwMode="auto">
          <a:xfrm>
            <a:off x="4191000" y="48006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[T</a:t>
            </a:r>
            <a:r>
              <a:rPr lang="en-US" altLang="ko-KR" sz="2200" baseline="300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-2</a:t>
            </a: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]</a:t>
            </a:r>
            <a:endParaRPr lang="en-US" sz="22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5410200"/>
          </a:xfrm>
        </p:spPr>
        <p:txBody>
          <a:bodyPr/>
          <a:lstStyle/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Planetarium Extra Credit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Tape all ticket stubs on a sheet of paper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Tape one side of each ticket stub with the title on the surface so that I can see the signature on the other side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Put your name on the extra credit sheet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Bring the sheet coming Monday, July 7, at the final exam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Final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10:30am – 12:30pm, Monday, July 7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Comprehensive exam, covers from CH1.1 – what we finish this Thursday, July 3, plus appendices A1 – A8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r>
              <a:rPr lang="en-US" sz="2000" dirty="0">
                <a:sym typeface="Wingdings"/>
              </a:rPr>
              <a:t> no solutions, </a:t>
            </a:r>
            <a:r>
              <a:rPr lang="en-US" sz="2000" dirty="0" smtClean="0">
                <a:sym typeface="Wingdings"/>
              </a:rPr>
              <a:t>no derived formulae, derivations </a:t>
            </a:r>
            <a:r>
              <a:rPr lang="en-US" sz="2000" dirty="0">
                <a:sym typeface="Wingdings"/>
              </a:rPr>
              <a:t>or definitions!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No additional formulae or values of constants will be provided!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6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AD4763-0464-CE44-8D29-E937BF605EF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Extra</a:t>
            </a:r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-Credit Special </a:t>
            </a:r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Project #5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Derive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express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the final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velocities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of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the two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objects which underwent an elastic collision as a function of known quantities 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, 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, v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01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 and v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02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in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a far greater detail than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in the lecture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note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.  (20 points)</a:t>
            </a:r>
            <a:endParaRPr lang="en-US" altLang="ko-KR" dirty="0">
              <a:latin typeface="Arial Narrow" charset="0"/>
              <a:ea typeface="굴림" charset="0"/>
              <a:cs typeface="굴림" charset="0"/>
            </a:endParaRPr>
          </a:p>
          <a:p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Show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mathematically what happens to the final velocities if 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=m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 and describe in words the resulting motion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. (5 points)</a:t>
            </a:r>
            <a:endParaRPr lang="en-US" altLang="ko-KR" dirty="0">
              <a:latin typeface="Arial Narrow" charset="0"/>
              <a:ea typeface="굴림" charset="0"/>
              <a:cs typeface="굴림" charset="0"/>
            </a:endParaRPr>
          </a:p>
          <a:p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Due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: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Monday, July 7, 2014</a:t>
            </a:r>
            <a:endParaRPr lang="en-US" altLang="ko-KR" dirty="0"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9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58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576C53-A666-AC4D-864B-6561BA44081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Center of Mass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We’ve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been solving physical problems treating objects as </a:t>
            </a:r>
            <a:r>
              <a:rPr lang="en-US" sz="2600" dirty="0" err="1">
                <a:solidFill>
                  <a:schemeClr val="accent2"/>
                </a:solidFill>
                <a:latin typeface="Monotype Corsiva" charset="0"/>
              </a:rPr>
              <a:t>sizeless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 points with masses, but in realistic situations objects have shapes with masses distributed throughout the body.    </a:t>
            </a:r>
          </a:p>
        </p:txBody>
      </p:sp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685800" y="1938338"/>
            <a:ext cx="7391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Center of mass of a system is the average position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mass and represents the motion of the system as if all the mass is 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on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th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at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point. </a:t>
            </a:r>
          </a:p>
        </p:txBody>
      </p:sp>
      <p:sp>
        <p:nvSpPr>
          <p:cNvPr id="763909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Consider a massless rod with two balls attached at either end.</a:t>
            </a:r>
          </a:p>
        </p:txBody>
      </p:sp>
      <p:graphicFrame>
        <p:nvGraphicFramePr>
          <p:cNvPr id="763910" name="Object 2"/>
          <p:cNvGraphicFramePr>
            <a:graphicFrameLocks noChangeAspect="1"/>
          </p:cNvGraphicFramePr>
          <p:nvPr/>
        </p:nvGraphicFramePr>
        <p:xfrm>
          <a:off x="3962400" y="5627688"/>
          <a:ext cx="725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96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27688"/>
                        <a:ext cx="725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1" name="Text Box 7"/>
          <p:cNvSpPr txBox="1">
            <a:spLocks noChangeArrowheads="1"/>
          </p:cNvSpPr>
          <p:nvPr/>
        </p:nvSpPr>
        <p:spPr bwMode="auto">
          <a:xfrm>
            <a:off x="3810000" y="2867025"/>
            <a:ext cx="464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total external force exerted on the system of total mass M causes the center of mass to move at an acceleration given by                         as if the entire mass of the system is on the center of mass.</a:t>
            </a:r>
          </a:p>
        </p:txBody>
      </p:sp>
      <p:graphicFrame>
        <p:nvGraphicFramePr>
          <p:cNvPr id="7639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91922"/>
              </p:ext>
            </p:extLst>
          </p:nvPr>
        </p:nvGraphicFramePr>
        <p:xfrm>
          <a:off x="6096000" y="3487738"/>
          <a:ext cx="1349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97" name="Equation" r:id="rId5" imgW="850900" imgH="304800" progId="Equation.DSMT4">
                  <p:embed/>
                </p:oleObj>
              </mc:Choice>
              <mc:Fallback>
                <p:oleObj name="Equation" r:id="rId5" imgW="850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87738"/>
                        <a:ext cx="13493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3" name="Text Box 9"/>
          <p:cNvSpPr txBox="1">
            <a:spLocks noChangeArrowheads="1"/>
          </p:cNvSpPr>
          <p:nvPr/>
        </p:nvSpPr>
        <p:spPr bwMode="auto">
          <a:xfrm>
            <a:off x="685800" y="2819400"/>
            <a:ext cx="3048000" cy="14605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above statement tell you concerning the forces being exerted on the system?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343400"/>
            <a:ext cx="2667000" cy="914400"/>
            <a:chOff x="240" y="2736"/>
            <a:chExt cx="1680" cy="576"/>
          </a:xfrm>
        </p:grpSpPr>
        <p:sp>
          <p:nvSpPr>
            <p:cNvPr id="35861" name="Line 11"/>
            <p:cNvSpPr>
              <a:spLocks noChangeShapeType="1"/>
            </p:cNvSpPr>
            <p:nvPr/>
          </p:nvSpPr>
          <p:spPr bwMode="auto">
            <a:xfrm>
              <a:off x="240" y="3024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62" name="Group 12"/>
            <p:cNvGrpSpPr>
              <a:grpSpLocks/>
            </p:cNvGrpSpPr>
            <p:nvPr/>
          </p:nvGrpSpPr>
          <p:grpSpPr bwMode="auto">
            <a:xfrm>
              <a:off x="576" y="2880"/>
              <a:ext cx="1200" cy="288"/>
              <a:chOff x="336" y="2064"/>
              <a:chExt cx="1200" cy="288"/>
            </a:xfrm>
          </p:grpSpPr>
          <p:sp>
            <p:nvSpPr>
              <p:cNvPr id="763917" name="Oval 13"/>
              <p:cNvSpPr>
                <a:spLocks noChangeArrowheads="1"/>
              </p:cNvSpPr>
              <p:nvPr/>
            </p:nvSpPr>
            <p:spPr bwMode="auto">
              <a:xfrm>
                <a:off x="336" y="21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</a:p>
            </p:txBody>
          </p:sp>
          <p:sp>
            <p:nvSpPr>
              <p:cNvPr id="35867" name="Oval 14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baseline="-25000">
                    <a:solidFill>
                      <a:srgbClr val="FFFF00"/>
                    </a:solidFill>
                    <a:latin typeface="Monotype Corsiva" charset="0"/>
                  </a:rPr>
                  <a:t>2</a:t>
                </a:r>
              </a:p>
            </p:txBody>
          </p:sp>
          <p:cxnSp>
            <p:nvCxnSpPr>
              <p:cNvPr id="35868" name="AutoShape 15"/>
              <p:cNvCxnSpPr>
                <a:cxnSpLocks noChangeShapeType="1"/>
                <a:stCxn id="763917" idx="6"/>
                <a:endCxn id="35867" idx="2"/>
              </p:cNvCxnSpPr>
              <p:nvPr/>
            </p:nvCxnSpPr>
            <p:spPr bwMode="auto">
              <a:xfrm>
                <a:off x="528" y="2208"/>
                <a:ext cx="720" cy="0"/>
              </a:xfrm>
              <a:prstGeom prst="straightConnector1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63" name="Line 16"/>
            <p:cNvSpPr>
              <a:spLocks noChangeShapeType="1"/>
            </p:cNvSpPr>
            <p:nvPr/>
          </p:nvSpPr>
          <p:spPr bwMode="auto">
            <a:xfrm>
              <a:off x="240" y="273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Text Box 17"/>
            <p:cNvSpPr txBox="1">
              <a:spLocks noChangeArrowheads="1"/>
            </p:cNvSpPr>
            <p:nvPr/>
          </p:nvSpPr>
          <p:spPr bwMode="auto">
            <a:xfrm>
              <a:off x="52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  <p:sp>
          <p:nvSpPr>
            <p:cNvPr id="35865" name="Text Box 18"/>
            <p:cNvSpPr txBox="1">
              <a:spLocks noChangeArrowheads="1"/>
            </p:cNvSpPr>
            <p:nvPr/>
          </p:nvSpPr>
          <p:spPr bwMode="auto">
            <a:xfrm>
              <a:off x="148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763923" name="Text Box 19"/>
          <p:cNvSpPr txBox="1">
            <a:spLocks noChangeArrowheads="1"/>
          </p:cNvSpPr>
          <p:nvPr/>
        </p:nvSpPr>
        <p:spPr bwMode="auto">
          <a:xfrm>
            <a:off x="3276600" y="4724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position of the center of mass of this system is the mass averaged position of the system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71650" y="4800600"/>
            <a:ext cx="514350" cy="838200"/>
            <a:chOff x="1116" y="3024"/>
            <a:chExt cx="324" cy="528"/>
          </a:xfrm>
        </p:grpSpPr>
        <p:sp>
          <p:nvSpPr>
            <p:cNvPr id="35859" name="Line 21"/>
            <p:cNvSpPr>
              <a:spLocks noChangeShapeType="1"/>
            </p:cNvSpPr>
            <p:nvPr/>
          </p:nvSpPr>
          <p:spPr bwMode="auto">
            <a:xfrm>
              <a:off x="1296" y="3024"/>
              <a:ext cx="0" cy="3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Text Box 22"/>
            <p:cNvSpPr txBox="1">
              <a:spLocks noChangeArrowheads="1"/>
            </p:cNvSpPr>
            <p:nvPr/>
          </p:nvSpPr>
          <p:spPr bwMode="auto">
            <a:xfrm>
              <a:off x="1116" y="3302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CM</a:t>
              </a:r>
              <a:endParaRPr lang="en-US">
                <a:latin typeface="Monotype Corsiva" charset="0"/>
              </a:endParaRPr>
            </a:p>
          </p:txBody>
        </p:sp>
      </p:grpSp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6400800" y="5486400"/>
            <a:ext cx="2209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CM is closer to the heavier object</a:t>
            </a:r>
          </a:p>
        </p:txBody>
      </p:sp>
      <p:graphicFrame>
        <p:nvGraphicFramePr>
          <p:cNvPr id="763928" name="Object 4"/>
          <p:cNvGraphicFramePr>
            <a:graphicFrameLocks noChangeAspect="1"/>
          </p:cNvGraphicFramePr>
          <p:nvPr/>
        </p:nvGraphicFramePr>
        <p:xfrm>
          <a:off x="4748213" y="5410200"/>
          <a:ext cx="1271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98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410200"/>
                        <a:ext cx="1271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3929" name="Object 5"/>
          <p:cNvGraphicFramePr>
            <a:graphicFrameLocks noChangeAspect="1"/>
          </p:cNvGraphicFramePr>
          <p:nvPr/>
        </p:nvGraphicFramePr>
        <p:xfrm>
          <a:off x="4724400" y="5486400"/>
          <a:ext cx="1362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99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13620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1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0B9938-AA97-5D47-B8A5-3402FF79FA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of a Diver and the Center of Mass</a:t>
            </a:r>
          </a:p>
        </p:txBody>
      </p:sp>
      <p:pic>
        <p:nvPicPr>
          <p:cNvPr id="764931" name="Picture 3" descr="FG09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1143000"/>
            <a:ext cx="17754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8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simple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follows a parabola since it is a projectile motion.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4876800" y="3933825"/>
            <a:ext cx="419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complicated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still follows the same parabola since it still is a projectile motion.</a:t>
            </a: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876800" y="5654675"/>
            <a:ext cx="4191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  <a:latin typeface="Arial Narrow" charset="0"/>
              </a:rPr>
              <a:t>The motion of the center of mass of the diver is always the same. </a:t>
            </a:r>
          </a:p>
        </p:txBody>
      </p:sp>
    </p:spTree>
    <p:extLst>
      <p:ext uri="{BB962C8B-B14F-4D97-AF65-F5344CB8AC3E}">
        <p14:creationId xmlns:p14="http://schemas.microsoft.com/office/powerpoint/2010/main" val="300951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7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C9C963-77FF-0945-A7D1-C7B399C84AD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765954" name="Picture 2" descr="FG09_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7 – 12 </a:t>
            </a:r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Center of Mass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001000" cy="12160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800000"/>
                </a:solidFill>
                <a:latin typeface="Arial Narrow" charset="0"/>
              </a:rPr>
              <a:t>Thee people of roughly equivalent mass M on a lightweight (air-filled) banana boat sit along the x axis at positions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=1.0m,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=5.0m, and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=6.0m.  Find the position of CM. </a:t>
            </a:r>
          </a:p>
        </p:txBody>
      </p:sp>
      <p:sp>
        <p:nvSpPr>
          <p:cNvPr id="765957" name="Text Box 5"/>
          <p:cNvSpPr txBox="1">
            <a:spLocks noChangeArrowheads="1"/>
          </p:cNvSpPr>
          <p:nvPr/>
        </p:nvSpPr>
        <p:spPr bwMode="auto">
          <a:xfrm>
            <a:off x="6553200" y="22098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</a:t>
            </a:r>
          </a:p>
        </p:txBody>
      </p:sp>
      <p:graphicFrame>
        <p:nvGraphicFramePr>
          <p:cNvPr id="765958" name="Object 2"/>
          <p:cNvGraphicFramePr>
            <a:graphicFrameLocks noChangeAspect="1"/>
          </p:cNvGraphicFramePr>
          <p:nvPr/>
        </p:nvGraphicFramePr>
        <p:xfrm>
          <a:off x="6019800" y="3027363"/>
          <a:ext cx="2743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2" name="Equation" r:id="rId4" imgW="901440" imgH="660240" progId="Equation.3">
                  <p:embed/>
                </p:oleObj>
              </mc:Choice>
              <mc:Fallback>
                <p:oleObj name="Equation" r:id="rId4" imgW="901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27363"/>
                        <a:ext cx="27432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59" name="Object 3"/>
          <p:cNvGraphicFramePr>
            <a:graphicFrameLocks noChangeAspect="1"/>
          </p:cNvGraphicFramePr>
          <p:nvPr/>
        </p:nvGraphicFramePr>
        <p:xfrm>
          <a:off x="1066800" y="4953000"/>
          <a:ext cx="119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3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11938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0" name="Object 4"/>
          <p:cNvGraphicFramePr>
            <a:graphicFrameLocks noChangeAspect="1"/>
          </p:cNvGraphicFramePr>
          <p:nvPr/>
        </p:nvGraphicFramePr>
        <p:xfrm>
          <a:off x="5562600" y="4922838"/>
          <a:ext cx="1535113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4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22838"/>
                        <a:ext cx="1535113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1" name="Object 5"/>
          <p:cNvGraphicFramePr>
            <a:graphicFrameLocks noChangeAspect="1"/>
          </p:cNvGraphicFramePr>
          <p:nvPr/>
        </p:nvGraphicFramePr>
        <p:xfrm>
          <a:off x="644525" y="4953000"/>
          <a:ext cx="48418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5"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953000"/>
                        <a:ext cx="48418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2" name="Object 6"/>
          <p:cNvGraphicFramePr>
            <a:graphicFrameLocks noChangeAspect="1"/>
          </p:cNvGraphicFramePr>
          <p:nvPr/>
        </p:nvGraphicFramePr>
        <p:xfrm>
          <a:off x="1924050" y="5638800"/>
          <a:ext cx="2114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6" name="Equation" r:id="rId12" imgW="787320" imgH="164880" progId="Equation.DSMT4">
                  <p:embed/>
                </p:oleObj>
              </mc:Choice>
              <mc:Fallback>
                <p:oleObj name="Equation" r:id="rId12" imgW="787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638800"/>
                        <a:ext cx="21145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3" name="Object 7"/>
          <p:cNvGraphicFramePr>
            <a:graphicFrameLocks noChangeAspect="1"/>
          </p:cNvGraphicFramePr>
          <p:nvPr/>
        </p:nvGraphicFramePr>
        <p:xfrm>
          <a:off x="7140575" y="5262563"/>
          <a:ext cx="1470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7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5262563"/>
                        <a:ext cx="14700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4" name="Object 8"/>
          <p:cNvGraphicFramePr>
            <a:graphicFrameLocks noChangeAspect="1"/>
          </p:cNvGraphicFramePr>
          <p:nvPr/>
        </p:nvGraphicFramePr>
        <p:xfrm>
          <a:off x="2286000" y="4953000"/>
          <a:ext cx="1466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8" name="Equation" r:id="rId16" imgW="545760" imgH="177480" progId="Equation.DSMT4">
                  <p:embed/>
                </p:oleObj>
              </mc:Choice>
              <mc:Fallback>
                <p:oleObj name="Equation" r:id="rId16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1466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5" name="Object 9"/>
          <p:cNvGraphicFramePr>
            <a:graphicFrameLocks noChangeAspect="1"/>
          </p:cNvGraphicFramePr>
          <p:nvPr/>
        </p:nvGraphicFramePr>
        <p:xfrm>
          <a:off x="3756025" y="4953000"/>
          <a:ext cx="15017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9" name="Equation" r:id="rId18" imgW="558720" imgH="177480" progId="Equation.DSMT4">
                  <p:embed/>
                </p:oleObj>
              </mc:Choice>
              <mc:Fallback>
                <p:oleObj name="Equation" r:id="rId18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953000"/>
                        <a:ext cx="15017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892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F4B765-6B50-3047-8BB7-3CA7F9B2EC9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3843" name="Picture 3" descr="F07.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715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3844" name="Object 2"/>
          <p:cNvGraphicFramePr>
            <a:graphicFrameLocks noChangeAspect="1"/>
          </p:cNvGraphicFramePr>
          <p:nvPr/>
        </p:nvGraphicFramePr>
        <p:xfrm>
          <a:off x="1600200" y="3290888"/>
          <a:ext cx="8016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0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90888"/>
                        <a:ext cx="8016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3"/>
          <p:cNvGraphicFramePr>
            <a:graphicFrameLocks noChangeAspect="1"/>
          </p:cNvGraphicFramePr>
          <p:nvPr/>
        </p:nvGraphicFramePr>
        <p:xfrm>
          <a:off x="1371600" y="4191000"/>
          <a:ext cx="871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1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8715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AutoShape 6"/>
          <p:cNvSpPr>
            <a:spLocks noChangeArrowheads="1"/>
          </p:cNvSpPr>
          <p:nvPr/>
        </p:nvSpPr>
        <p:spPr bwMode="auto">
          <a:xfrm>
            <a:off x="762000" y="4343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Velocity of </a:t>
            </a:r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the Center </a:t>
            </a:r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of Mass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In an isolated system, the total linear momentum does not change,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therefore the velocity of the center of mass does not change.</a:t>
            </a:r>
          </a:p>
        </p:txBody>
      </p:sp>
      <p:graphicFrame>
        <p:nvGraphicFramePr>
          <p:cNvPr id="803849" name="Object 4"/>
          <p:cNvGraphicFramePr>
            <a:graphicFrameLocks noChangeAspect="1"/>
          </p:cNvGraphicFramePr>
          <p:nvPr/>
        </p:nvGraphicFramePr>
        <p:xfrm>
          <a:off x="2443163" y="3108325"/>
          <a:ext cx="167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2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108325"/>
                        <a:ext cx="167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5"/>
          <p:cNvGraphicFramePr>
            <a:graphicFrameLocks noChangeAspect="1"/>
          </p:cNvGraphicFramePr>
          <p:nvPr/>
        </p:nvGraphicFramePr>
        <p:xfrm>
          <a:off x="2209800" y="3962400"/>
          <a:ext cx="1150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3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11509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6"/>
          <p:cNvGraphicFramePr>
            <a:graphicFrameLocks noChangeAspect="1"/>
          </p:cNvGraphicFramePr>
          <p:nvPr/>
        </p:nvGraphicFramePr>
        <p:xfrm>
          <a:off x="3321050" y="3962400"/>
          <a:ext cx="37655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4" name="Equation" r:id="rId13" imgW="1536480" imgH="431640" progId="Equation.DSMT4">
                  <p:embed/>
                </p:oleObj>
              </mc:Choice>
              <mc:Fallback>
                <p:oleObj name="Equation" r:id="rId13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962400"/>
                        <a:ext cx="37655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2" name="Object 7"/>
          <p:cNvGraphicFramePr>
            <a:graphicFrameLocks noChangeAspect="1"/>
          </p:cNvGraphicFramePr>
          <p:nvPr/>
        </p:nvGraphicFramePr>
        <p:xfrm>
          <a:off x="7034213" y="3962400"/>
          <a:ext cx="1804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45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62400"/>
                        <a:ext cx="1804987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53" name="Oval 13"/>
          <p:cNvSpPr>
            <a:spLocks noChangeArrowheads="1"/>
          </p:cNvSpPr>
          <p:nvPr/>
        </p:nvSpPr>
        <p:spPr bwMode="auto">
          <a:xfrm>
            <a:off x="38100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4" name="Oval 14"/>
          <p:cNvSpPr>
            <a:spLocks noChangeArrowheads="1"/>
          </p:cNvSpPr>
          <p:nvPr/>
        </p:nvSpPr>
        <p:spPr bwMode="auto">
          <a:xfrm>
            <a:off x="56388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5" name="Oval 15"/>
          <p:cNvSpPr>
            <a:spLocks noChangeArrowheads="1"/>
          </p:cNvSpPr>
          <p:nvPr/>
        </p:nvSpPr>
        <p:spPr bwMode="auto">
          <a:xfrm>
            <a:off x="70104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3856" name="Oval 16"/>
          <p:cNvSpPr>
            <a:spLocks noChangeArrowheads="1"/>
          </p:cNvSpPr>
          <p:nvPr/>
        </p:nvSpPr>
        <p:spPr bwMode="auto">
          <a:xfrm>
            <a:off x="80010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097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0550B4-9ED0-8F45-ACFE-980CE98843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288925" y="685800"/>
            <a:ext cx="413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Starting from rest, two skaters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push off against each other on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ice where friction is negligible.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 is a 54-kg woman and one is a 88-kg man.  The woman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moves away with a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velocity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of +2.5 m/s.  </a:t>
            </a:r>
          </a:p>
        </p:txBody>
      </p:sp>
      <p:pic>
        <p:nvPicPr>
          <p:cNvPr id="809987" name="Picture 3" descr="F07.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87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굴림" charset="0"/>
                <a:cs typeface="굴림" charset="0"/>
              </a:rPr>
              <a:t>Another Look at the Ice Skater Problem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10000" name="Object 2"/>
          <p:cNvGraphicFramePr>
            <a:graphicFrameLocks noChangeAspect="1"/>
          </p:cNvGraphicFramePr>
          <p:nvPr/>
        </p:nvGraphicFramePr>
        <p:xfrm>
          <a:off x="533400" y="2338388"/>
          <a:ext cx="14398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56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8388"/>
                        <a:ext cx="14398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1" name="Object 3"/>
          <p:cNvGraphicFramePr>
            <a:graphicFrameLocks noChangeAspect="1"/>
          </p:cNvGraphicFramePr>
          <p:nvPr/>
        </p:nvGraphicFramePr>
        <p:xfrm>
          <a:off x="546100" y="3987800"/>
          <a:ext cx="189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57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87800"/>
                        <a:ext cx="1892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2" name="Object 4"/>
          <p:cNvGraphicFramePr>
            <a:graphicFrameLocks noChangeAspect="1"/>
          </p:cNvGraphicFramePr>
          <p:nvPr/>
        </p:nvGraphicFramePr>
        <p:xfrm>
          <a:off x="533400" y="3100388"/>
          <a:ext cx="8270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58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00388"/>
                        <a:ext cx="8270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3" name="Object 5"/>
          <p:cNvGraphicFramePr>
            <a:graphicFrameLocks noChangeAspect="1"/>
          </p:cNvGraphicFramePr>
          <p:nvPr/>
        </p:nvGraphicFramePr>
        <p:xfrm>
          <a:off x="381000" y="4724400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59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4" name="Object 6"/>
          <p:cNvGraphicFramePr>
            <a:graphicFrameLocks noChangeAspect="1"/>
          </p:cNvGraphicFramePr>
          <p:nvPr/>
        </p:nvGraphicFramePr>
        <p:xfrm>
          <a:off x="2725738" y="2338388"/>
          <a:ext cx="14652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0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38388"/>
                        <a:ext cx="14652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5" name="Object 7"/>
          <p:cNvGraphicFramePr>
            <a:graphicFrameLocks noChangeAspect="1"/>
          </p:cNvGraphicFramePr>
          <p:nvPr/>
        </p:nvGraphicFramePr>
        <p:xfrm>
          <a:off x="1312863" y="2900363"/>
          <a:ext cx="18113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1"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900363"/>
                        <a:ext cx="18113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6" name="Object 8"/>
          <p:cNvGraphicFramePr>
            <a:graphicFrameLocks noChangeAspect="1"/>
          </p:cNvGraphicFramePr>
          <p:nvPr/>
        </p:nvGraphicFramePr>
        <p:xfrm>
          <a:off x="3124200" y="3124200"/>
          <a:ext cx="266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2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66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7" name="Object 9"/>
          <p:cNvGraphicFramePr>
            <a:graphicFrameLocks noChangeAspect="1"/>
          </p:cNvGraphicFramePr>
          <p:nvPr/>
        </p:nvGraphicFramePr>
        <p:xfrm>
          <a:off x="2779713" y="3987800"/>
          <a:ext cx="1944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3" name="Equation" r:id="rId19" imgW="927000" imgH="241200" progId="Equation.DSMT4">
                  <p:embed/>
                </p:oleObj>
              </mc:Choice>
              <mc:Fallback>
                <p:oleObj name="Equation" r:id="rId19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987800"/>
                        <a:ext cx="19446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8" name="Object 10"/>
          <p:cNvGraphicFramePr>
            <a:graphicFrameLocks noChangeAspect="1"/>
          </p:cNvGraphicFramePr>
          <p:nvPr/>
        </p:nvGraphicFramePr>
        <p:xfrm>
          <a:off x="1295400" y="4495800"/>
          <a:ext cx="18399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4" name="Equation" r:id="rId21" imgW="876240" imgH="457200" progId="Equation.DSMT4">
                  <p:embed/>
                </p:oleObj>
              </mc:Choice>
              <mc:Fallback>
                <p:oleObj name="Equation" r:id="rId21" imgW="87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18399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9" name="Object 11"/>
          <p:cNvGraphicFramePr>
            <a:graphicFrameLocks noChangeAspect="1"/>
          </p:cNvGraphicFramePr>
          <p:nvPr/>
        </p:nvGraphicFramePr>
        <p:xfrm>
          <a:off x="546100" y="5410200"/>
          <a:ext cx="5943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65" name="Equation" r:id="rId23" imgW="2831760" imgH="419040" progId="Equation.DSMT4">
                  <p:embed/>
                </p:oleObj>
              </mc:Choice>
              <mc:Fallback>
                <p:oleObj name="Equation" r:id="rId23" imgW="283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410200"/>
                        <a:ext cx="5943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6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301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3113D8-6364-9047-9693-611C950E47F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27395" name="Picture 3" descr="F08.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8114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6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525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In the simplest kind of rotation,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points on a rigid object move on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circular paths around an </a:t>
            </a:r>
            <a:r>
              <a:rPr lang="en-US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axis of</a:t>
            </a:r>
            <a:r>
              <a:rPr lang="en-US" altLang="ko-KR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rotation.</a:t>
            </a:r>
            <a:endParaRPr lang="en-US" dirty="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3018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86800" cy="838200"/>
          </a:xfrm>
        </p:spPr>
        <p:txBody>
          <a:bodyPr/>
          <a:lstStyle/>
          <a:p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Rotational Motion and Angular Displacement</a:t>
            </a:r>
            <a:endParaRPr lang="en-US" sz="40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7398" name="Picture 6" descr="F08.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44713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3581400" y="19812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angle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swept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out by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line passing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through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any point on the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body and intersecting the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axis of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rotation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perpendicularly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is called the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angular</a:t>
            </a:r>
            <a:r>
              <a:rPr lang="en-US" altLang="ko-KR" sz="2000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displacement.</a:t>
            </a:r>
          </a:p>
        </p:txBody>
      </p:sp>
      <p:graphicFrame>
        <p:nvGraphicFramePr>
          <p:cNvPr id="827400" name="Object 2"/>
          <p:cNvGraphicFramePr>
            <a:graphicFrameLocks noChangeAspect="1"/>
          </p:cNvGraphicFramePr>
          <p:nvPr/>
        </p:nvGraphicFramePr>
        <p:xfrm>
          <a:off x="3279775" y="4343400"/>
          <a:ext cx="1139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343400"/>
                        <a:ext cx="1139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401" name="Object 3"/>
          <p:cNvGraphicFramePr>
            <a:graphicFrameLocks noChangeAspect="1"/>
          </p:cNvGraphicFramePr>
          <p:nvPr/>
        </p:nvGraphicFramePr>
        <p:xfrm>
          <a:off x="4316413" y="4343400"/>
          <a:ext cx="407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4343400"/>
                        <a:ext cx="407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402" name="Object 4"/>
          <p:cNvGraphicFramePr>
            <a:graphicFrameLocks noChangeAspect="1"/>
          </p:cNvGraphicFramePr>
          <p:nvPr/>
        </p:nvGraphicFramePr>
        <p:xfrm>
          <a:off x="4748213" y="4295775"/>
          <a:ext cx="8143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0" imgW="253800" imgH="228600" progId="Equation.DSMT4">
                  <p:embed/>
                </p:oleObj>
              </mc:Choice>
              <mc:Fallback>
                <p:oleObj name="Equation" r:id="rId10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4295775"/>
                        <a:ext cx="8143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03" name="Text Box 11"/>
          <p:cNvSpPr txBox="1">
            <a:spLocks noChangeArrowheads="1"/>
          </p:cNvSpPr>
          <p:nvPr/>
        </p:nvSpPr>
        <p:spPr bwMode="auto">
          <a:xfrm>
            <a:off x="381000" y="5029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It’s a vector!!  So there must be </a:t>
            </a:r>
            <a:r>
              <a:rPr lang="en-US" altLang="ko-KR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 direction…</a:t>
            </a:r>
            <a:endParaRPr lang="en-US" dirty="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4" name="Text Box 12"/>
          <p:cNvSpPr txBox="1">
            <a:spLocks noChangeArrowheads="1"/>
          </p:cNvSpPr>
          <p:nvPr/>
        </p:nvSpPr>
        <p:spPr bwMode="auto">
          <a:xfrm>
            <a:off x="381000" y="5562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How do we define directions?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5" name="Text Box 13"/>
          <p:cNvSpPr txBox="1">
            <a:spLocks noChangeArrowheads="1"/>
          </p:cNvSpPr>
          <p:nvPr/>
        </p:nvSpPr>
        <p:spPr bwMode="auto">
          <a:xfrm>
            <a:off x="3962400" y="5486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+:if counter-clockwise</a:t>
            </a:r>
            <a:endParaRPr lang="en-US" dirty="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6" name="Text Box 14"/>
          <p:cNvSpPr txBox="1">
            <a:spLocks noChangeArrowheads="1"/>
          </p:cNvSpPr>
          <p:nvPr/>
        </p:nvSpPr>
        <p:spPr bwMode="auto">
          <a:xfrm>
            <a:off x="3962400" y="5867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-:if clockwise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7" name="Text Box 15"/>
          <p:cNvSpPr txBox="1">
            <a:spLocks noChangeArrowheads="1"/>
          </p:cNvSpPr>
          <p:nvPr/>
        </p:nvSpPr>
        <p:spPr bwMode="auto">
          <a:xfrm>
            <a:off x="381000" y="6262688"/>
            <a:ext cx="6705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 direction vector points gets determined based on the right-hand rule.</a:t>
            </a:r>
            <a:endParaRPr lang="en-US" sz="180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10" name="Text Box 18"/>
          <p:cNvSpPr txBox="1">
            <a:spLocks noChangeArrowheads="1"/>
          </p:cNvSpPr>
          <p:nvPr/>
        </p:nvSpPr>
        <p:spPr bwMode="auto">
          <a:xfrm>
            <a:off x="6629400" y="6292850"/>
            <a:ext cx="2362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These are just conventions!!</a:t>
            </a:r>
            <a:endParaRPr lang="en-US" sz="16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9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23067</TotalTime>
  <Words>1505</Words>
  <Application>Microsoft Macintosh PowerPoint</Application>
  <PresentationFormat>On-screen Show (4:3)</PresentationFormat>
  <Paragraphs>160</Paragraphs>
  <Slides>15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1441 – Section 001 Lecture #15</vt:lpstr>
      <vt:lpstr>Announcements</vt:lpstr>
      <vt:lpstr>Extra-Credit Special Project #5</vt:lpstr>
      <vt:lpstr>Center of Mass</vt:lpstr>
      <vt:lpstr>Motion of a Diver and the Center of Mass</vt:lpstr>
      <vt:lpstr>Ex. 7 – 12 Center of Mass</vt:lpstr>
      <vt:lpstr>Velocity of the Center of Mass</vt:lpstr>
      <vt:lpstr>Another Look at the Ice Skater Problem</vt:lpstr>
      <vt:lpstr>Rotational Motion and Angular Displacement</vt:lpstr>
      <vt:lpstr>SI Unit of the Angular Displacement</vt:lpstr>
      <vt:lpstr>Unit of the Angular Displacement</vt:lpstr>
      <vt:lpstr>Example 8-2</vt:lpstr>
      <vt:lpstr>Ex. Adjacent Synchronous Satellites</vt:lpstr>
      <vt:lpstr>Ex.  A Total Eclipse of the Sun</vt:lpstr>
      <vt:lpstr>Angular Displacement, Velocity, and Acceleration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578</cp:revision>
  <cp:lastPrinted>2014-07-02T04:42:06Z</cp:lastPrinted>
  <dcterms:created xsi:type="dcterms:W3CDTF">2012-06-05T17:02:23Z</dcterms:created>
  <dcterms:modified xsi:type="dcterms:W3CDTF">2014-07-02T04:42:10Z</dcterms:modified>
</cp:coreProperties>
</file>