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2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3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4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5.xml" ContentType="application/vnd.openxmlformats-officedocument.presentationml.notesSlide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notesSlides/notesSlide6.xml" ContentType="application/vnd.openxmlformats-officedocument.presentationml.notesSlide+xml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notesSlides/notesSlide7.xml" ContentType="application/vnd.openxmlformats-officedocument.presentationml.notesSlide+xml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710" r:id="rId3"/>
    <p:sldId id="746" r:id="rId4"/>
    <p:sldId id="705" r:id="rId5"/>
    <p:sldId id="706" r:id="rId6"/>
    <p:sldId id="707" r:id="rId7"/>
    <p:sldId id="708" r:id="rId8"/>
    <p:sldId id="709" r:id="rId9"/>
    <p:sldId id="711" r:id="rId10"/>
    <p:sldId id="712" r:id="rId11"/>
    <p:sldId id="713" r:id="rId12"/>
    <p:sldId id="714" r:id="rId13"/>
    <p:sldId id="715" r:id="rId14"/>
    <p:sldId id="716" r:id="rId15"/>
    <p:sldId id="717" r:id="rId1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1" Type="http://schemas.openxmlformats.org/officeDocument/2006/relationships/image" Target="../media/image2.w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Relationship Id="rId2" Type="http://schemas.openxmlformats.org/officeDocument/2006/relationships/image" Target="../media/image83.wmf"/><Relationship Id="rId3" Type="http://schemas.openxmlformats.org/officeDocument/2006/relationships/image" Target="../media/image8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4" Type="http://schemas.openxmlformats.org/officeDocument/2006/relationships/image" Target="../media/image89.wmf"/><Relationship Id="rId5" Type="http://schemas.openxmlformats.org/officeDocument/2006/relationships/image" Target="../media/image90.wmf"/><Relationship Id="rId6" Type="http://schemas.openxmlformats.org/officeDocument/2006/relationships/image" Target="../media/image91.wmf"/><Relationship Id="rId7" Type="http://schemas.openxmlformats.org/officeDocument/2006/relationships/image" Target="../media/image92.wmf"/><Relationship Id="rId8" Type="http://schemas.openxmlformats.org/officeDocument/2006/relationships/image" Target="../media/image93.wmf"/><Relationship Id="rId1" Type="http://schemas.openxmlformats.org/officeDocument/2006/relationships/image" Target="../media/image86.wmf"/><Relationship Id="rId2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6" Type="http://schemas.openxmlformats.org/officeDocument/2006/relationships/image" Target="../media/image12.wmf"/><Relationship Id="rId7" Type="http://schemas.openxmlformats.org/officeDocument/2006/relationships/image" Target="../media/image13.wmf"/><Relationship Id="rId8" Type="http://schemas.openxmlformats.org/officeDocument/2006/relationships/image" Target="../media/image14.wmf"/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5" Type="http://schemas.openxmlformats.org/officeDocument/2006/relationships/image" Target="../media/image27.wmf"/><Relationship Id="rId6" Type="http://schemas.openxmlformats.org/officeDocument/2006/relationships/image" Target="../media/image28.wmf"/><Relationship Id="rId7" Type="http://schemas.openxmlformats.org/officeDocument/2006/relationships/image" Target="../media/image29.wmf"/><Relationship Id="rId8" Type="http://schemas.openxmlformats.org/officeDocument/2006/relationships/image" Target="../media/image30.wmf"/><Relationship Id="rId9" Type="http://schemas.openxmlformats.org/officeDocument/2006/relationships/image" Target="../media/image31.wmf"/><Relationship Id="rId10" Type="http://schemas.openxmlformats.org/officeDocument/2006/relationships/image" Target="../media/image32.wmf"/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image" Target="../media/image35.wmf"/><Relationship Id="rId3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4" Type="http://schemas.openxmlformats.org/officeDocument/2006/relationships/image" Target="../media/image42.wmf"/><Relationship Id="rId5" Type="http://schemas.openxmlformats.org/officeDocument/2006/relationships/image" Target="../media/image43.wmf"/><Relationship Id="rId6" Type="http://schemas.openxmlformats.org/officeDocument/2006/relationships/image" Target="../media/image44.wmf"/><Relationship Id="rId7" Type="http://schemas.openxmlformats.org/officeDocument/2006/relationships/image" Target="../media/image45.wmf"/><Relationship Id="rId8" Type="http://schemas.openxmlformats.org/officeDocument/2006/relationships/image" Target="../media/image46.wmf"/><Relationship Id="rId1" Type="http://schemas.openxmlformats.org/officeDocument/2006/relationships/image" Target="../media/image39.wmf"/><Relationship Id="rId2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wmf"/><Relationship Id="rId12" Type="http://schemas.openxmlformats.org/officeDocument/2006/relationships/image" Target="../media/image60.wmf"/><Relationship Id="rId13" Type="http://schemas.openxmlformats.org/officeDocument/2006/relationships/image" Target="../media/image61.wmf"/><Relationship Id="rId1" Type="http://schemas.openxmlformats.org/officeDocument/2006/relationships/image" Target="../media/image49.wmf"/><Relationship Id="rId2" Type="http://schemas.openxmlformats.org/officeDocument/2006/relationships/image" Target="../media/image50.emf"/><Relationship Id="rId3" Type="http://schemas.openxmlformats.org/officeDocument/2006/relationships/image" Target="../media/image51.emf"/><Relationship Id="rId4" Type="http://schemas.openxmlformats.org/officeDocument/2006/relationships/image" Target="../media/image52.wmf"/><Relationship Id="rId5" Type="http://schemas.openxmlformats.org/officeDocument/2006/relationships/image" Target="../media/image53.emf"/><Relationship Id="rId6" Type="http://schemas.openxmlformats.org/officeDocument/2006/relationships/image" Target="../media/image54.wmf"/><Relationship Id="rId7" Type="http://schemas.openxmlformats.org/officeDocument/2006/relationships/image" Target="../media/image55.wmf"/><Relationship Id="rId8" Type="http://schemas.openxmlformats.org/officeDocument/2006/relationships/image" Target="../media/image56.wmf"/><Relationship Id="rId9" Type="http://schemas.openxmlformats.org/officeDocument/2006/relationships/image" Target="../media/image57.wmf"/><Relationship Id="rId10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4" Type="http://schemas.openxmlformats.org/officeDocument/2006/relationships/image" Target="../media/image65.wmf"/><Relationship Id="rId5" Type="http://schemas.openxmlformats.org/officeDocument/2006/relationships/image" Target="../media/image66.wmf"/><Relationship Id="rId6" Type="http://schemas.openxmlformats.org/officeDocument/2006/relationships/image" Target="../media/image67.wmf"/><Relationship Id="rId7" Type="http://schemas.openxmlformats.org/officeDocument/2006/relationships/image" Target="../media/image68.wmf"/><Relationship Id="rId8" Type="http://schemas.openxmlformats.org/officeDocument/2006/relationships/image" Target="../media/image69.wmf"/><Relationship Id="rId1" Type="http://schemas.openxmlformats.org/officeDocument/2006/relationships/image" Target="../media/image62.wmf"/><Relationship Id="rId2" Type="http://schemas.openxmlformats.org/officeDocument/2006/relationships/image" Target="../media/image6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4" Type="http://schemas.openxmlformats.org/officeDocument/2006/relationships/image" Target="../media/image74.wmf"/><Relationship Id="rId5" Type="http://schemas.openxmlformats.org/officeDocument/2006/relationships/image" Target="../media/image75.wmf"/><Relationship Id="rId6" Type="http://schemas.openxmlformats.org/officeDocument/2006/relationships/image" Target="../media/image76.wmf"/><Relationship Id="rId7" Type="http://schemas.openxmlformats.org/officeDocument/2006/relationships/image" Target="../media/image77.wmf"/><Relationship Id="rId8" Type="http://schemas.openxmlformats.org/officeDocument/2006/relationships/image" Target="../media/image78.wmf"/><Relationship Id="rId9" Type="http://schemas.openxmlformats.org/officeDocument/2006/relationships/image" Target="../media/image79.wmf"/><Relationship Id="rId10" Type="http://schemas.openxmlformats.org/officeDocument/2006/relationships/image" Target="../media/image80.wmf"/><Relationship Id="rId1" Type="http://schemas.openxmlformats.org/officeDocument/2006/relationships/image" Target="../media/image71.wmf"/><Relationship Id="rId2" Type="http://schemas.openxmlformats.org/officeDocument/2006/relationships/image" Target="../media/image7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B79B2D4-0D7C-AF47-883E-838AD0FBC899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174970F-760E-6C40-A98D-579682D9341A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F62FEFA-802A-3347-B0B0-8440EDB4C4DE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29B4CCA-21EC-5149-A91F-610A7DE37C18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29B4CCA-21EC-5149-A91F-610A7DE37C18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714B37C-E9EA-DF4C-A6EF-08FCDA27337D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2BB6BBE-6D0F-7343-9889-888D84CB1FAE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.bin"/><Relationship Id="rId20" Type="http://schemas.openxmlformats.org/officeDocument/2006/relationships/image" Target="../media/image45.wmf"/><Relationship Id="rId21" Type="http://schemas.openxmlformats.org/officeDocument/2006/relationships/oleObject" Target="../embeddings/oleObject39.bin"/><Relationship Id="rId22" Type="http://schemas.openxmlformats.org/officeDocument/2006/relationships/image" Target="../media/image46.wmf"/><Relationship Id="rId23" Type="http://schemas.openxmlformats.org/officeDocument/2006/relationships/image" Target="../media/image48.png"/><Relationship Id="rId10" Type="http://schemas.openxmlformats.org/officeDocument/2006/relationships/image" Target="../media/image40.wmf"/><Relationship Id="rId11" Type="http://schemas.openxmlformats.org/officeDocument/2006/relationships/oleObject" Target="../embeddings/oleObject34.bin"/><Relationship Id="rId12" Type="http://schemas.openxmlformats.org/officeDocument/2006/relationships/image" Target="../media/image41.wmf"/><Relationship Id="rId13" Type="http://schemas.openxmlformats.org/officeDocument/2006/relationships/oleObject" Target="../embeddings/oleObject35.bin"/><Relationship Id="rId14" Type="http://schemas.openxmlformats.org/officeDocument/2006/relationships/image" Target="../media/image42.wmf"/><Relationship Id="rId15" Type="http://schemas.openxmlformats.org/officeDocument/2006/relationships/oleObject" Target="../embeddings/oleObject36.bin"/><Relationship Id="rId16" Type="http://schemas.openxmlformats.org/officeDocument/2006/relationships/image" Target="../media/image43.wmf"/><Relationship Id="rId17" Type="http://schemas.openxmlformats.org/officeDocument/2006/relationships/oleObject" Target="../embeddings/oleObject37.bin"/><Relationship Id="rId18" Type="http://schemas.openxmlformats.org/officeDocument/2006/relationships/image" Target="../media/image44.wmf"/><Relationship Id="rId19" Type="http://schemas.openxmlformats.org/officeDocument/2006/relationships/oleObject" Target="../embeddings/oleObject38.bin"/><Relationship Id="rId1" Type="http://schemas.openxmlformats.org/officeDocument/2006/relationships/vmlDrawing" Target="../drawings/vmlDrawing6.vml"/><Relationship Id="rId2" Type="http://schemas.microsoft.com/office/2007/relationships/media" Target="../media/media1.gif"/><Relationship Id="rId3" Type="http://schemas.openxmlformats.org/officeDocument/2006/relationships/video" Target="../media/media1.gif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47.jpeg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9.w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emf"/><Relationship Id="rId20" Type="http://schemas.openxmlformats.org/officeDocument/2006/relationships/oleObject" Target="../embeddings/oleObject48.bin"/><Relationship Id="rId21" Type="http://schemas.openxmlformats.org/officeDocument/2006/relationships/image" Target="../media/image57.wmf"/><Relationship Id="rId22" Type="http://schemas.openxmlformats.org/officeDocument/2006/relationships/oleObject" Target="../embeddings/oleObject49.bin"/><Relationship Id="rId23" Type="http://schemas.openxmlformats.org/officeDocument/2006/relationships/image" Target="../media/image58.wmf"/><Relationship Id="rId24" Type="http://schemas.openxmlformats.org/officeDocument/2006/relationships/oleObject" Target="../embeddings/oleObject50.bin"/><Relationship Id="rId25" Type="http://schemas.openxmlformats.org/officeDocument/2006/relationships/image" Target="../media/image59.wmf"/><Relationship Id="rId26" Type="http://schemas.openxmlformats.org/officeDocument/2006/relationships/oleObject" Target="../embeddings/oleObject51.bin"/><Relationship Id="rId27" Type="http://schemas.openxmlformats.org/officeDocument/2006/relationships/image" Target="../media/image60.wmf"/><Relationship Id="rId28" Type="http://schemas.openxmlformats.org/officeDocument/2006/relationships/oleObject" Target="../embeddings/oleObject52.bin"/><Relationship Id="rId29" Type="http://schemas.openxmlformats.org/officeDocument/2006/relationships/image" Target="../media/image61.wmf"/><Relationship Id="rId10" Type="http://schemas.openxmlformats.org/officeDocument/2006/relationships/oleObject" Target="../embeddings/oleObject43.bin"/><Relationship Id="rId11" Type="http://schemas.openxmlformats.org/officeDocument/2006/relationships/image" Target="../media/image52.wmf"/><Relationship Id="rId12" Type="http://schemas.openxmlformats.org/officeDocument/2006/relationships/oleObject" Target="../embeddings/oleObject44.bin"/><Relationship Id="rId13" Type="http://schemas.openxmlformats.org/officeDocument/2006/relationships/image" Target="../media/image53.emf"/><Relationship Id="rId14" Type="http://schemas.openxmlformats.org/officeDocument/2006/relationships/oleObject" Target="../embeddings/oleObject45.bin"/><Relationship Id="rId15" Type="http://schemas.openxmlformats.org/officeDocument/2006/relationships/image" Target="../media/image54.wmf"/><Relationship Id="rId16" Type="http://schemas.openxmlformats.org/officeDocument/2006/relationships/oleObject" Target="../embeddings/oleObject46.bin"/><Relationship Id="rId17" Type="http://schemas.openxmlformats.org/officeDocument/2006/relationships/image" Target="../media/image55.wmf"/><Relationship Id="rId18" Type="http://schemas.openxmlformats.org/officeDocument/2006/relationships/oleObject" Target="../embeddings/oleObject47.bin"/><Relationship Id="rId19" Type="http://schemas.openxmlformats.org/officeDocument/2006/relationships/image" Target="../media/image56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49.wmf"/><Relationship Id="rId6" Type="http://schemas.openxmlformats.org/officeDocument/2006/relationships/oleObject" Target="../embeddings/oleObject41.bin"/><Relationship Id="rId7" Type="http://schemas.openxmlformats.org/officeDocument/2006/relationships/image" Target="../media/image50.emf"/><Relationship Id="rId8" Type="http://schemas.openxmlformats.org/officeDocument/2006/relationships/oleObject" Target="../embeddings/oleObject42.bin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wmf"/><Relationship Id="rId12" Type="http://schemas.openxmlformats.org/officeDocument/2006/relationships/oleObject" Target="../embeddings/oleObject57.bin"/><Relationship Id="rId13" Type="http://schemas.openxmlformats.org/officeDocument/2006/relationships/image" Target="../media/image66.wmf"/><Relationship Id="rId14" Type="http://schemas.openxmlformats.org/officeDocument/2006/relationships/oleObject" Target="../embeddings/oleObject58.bin"/><Relationship Id="rId15" Type="http://schemas.openxmlformats.org/officeDocument/2006/relationships/image" Target="../media/image67.wmf"/><Relationship Id="rId16" Type="http://schemas.openxmlformats.org/officeDocument/2006/relationships/oleObject" Target="../embeddings/oleObject59.bin"/><Relationship Id="rId17" Type="http://schemas.openxmlformats.org/officeDocument/2006/relationships/image" Target="../media/image68.wmf"/><Relationship Id="rId18" Type="http://schemas.openxmlformats.org/officeDocument/2006/relationships/oleObject" Target="../embeddings/oleObject60.bin"/><Relationship Id="rId19" Type="http://schemas.openxmlformats.org/officeDocument/2006/relationships/image" Target="../media/image69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0.jpeg"/><Relationship Id="rId4" Type="http://schemas.openxmlformats.org/officeDocument/2006/relationships/oleObject" Target="../embeddings/oleObject53.bin"/><Relationship Id="rId5" Type="http://schemas.openxmlformats.org/officeDocument/2006/relationships/image" Target="../media/image62.wmf"/><Relationship Id="rId6" Type="http://schemas.openxmlformats.org/officeDocument/2006/relationships/oleObject" Target="../embeddings/oleObject54.bin"/><Relationship Id="rId7" Type="http://schemas.openxmlformats.org/officeDocument/2006/relationships/image" Target="../media/image63.wmf"/><Relationship Id="rId8" Type="http://schemas.openxmlformats.org/officeDocument/2006/relationships/oleObject" Target="../embeddings/oleObject55.bin"/><Relationship Id="rId9" Type="http://schemas.openxmlformats.org/officeDocument/2006/relationships/image" Target="../media/image64.wmf"/><Relationship Id="rId10" Type="http://schemas.openxmlformats.org/officeDocument/2006/relationships/oleObject" Target="../embeddings/oleObject56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3.bin"/><Relationship Id="rId20" Type="http://schemas.openxmlformats.org/officeDocument/2006/relationships/image" Target="../media/image78.wmf"/><Relationship Id="rId21" Type="http://schemas.openxmlformats.org/officeDocument/2006/relationships/oleObject" Target="../embeddings/oleObject69.bin"/><Relationship Id="rId22" Type="http://schemas.openxmlformats.org/officeDocument/2006/relationships/image" Target="../media/image79.wmf"/><Relationship Id="rId23" Type="http://schemas.openxmlformats.org/officeDocument/2006/relationships/oleObject" Target="../embeddings/oleObject70.bin"/><Relationship Id="rId24" Type="http://schemas.openxmlformats.org/officeDocument/2006/relationships/image" Target="../media/image80.wmf"/><Relationship Id="rId10" Type="http://schemas.openxmlformats.org/officeDocument/2006/relationships/image" Target="../media/image73.wmf"/><Relationship Id="rId11" Type="http://schemas.openxmlformats.org/officeDocument/2006/relationships/oleObject" Target="../embeddings/oleObject64.bin"/><Relationship Id="rId12" Type="http://schemas.openxmlformats.org/officeDocument/2006/relationships/image" Target="../media/image74.wmf"/><Relationship Id="rId13" Type="http://schemas.openxmlformats.org/officeDocument/2006/relationships/oleObject" Target="../embeddings/oleObject65.bin"/><Relationship Id="rId14" Type="http://schemas.openxmlformats.org/officeDocument/2006/relationships/image" Target="../media/image75.wmf"/><Relationship Id="rId15" Type="http://schemas.openxmlformats.org/officeDocument/2006/relationships/oleObject" Target="../embeddings/oleObject66.bin"/><Relationship Id="rId16" Type="http://schemas.openxmlformats.org/officeDocument/2006/relationships/image" Target="../media/image76.wmf"/><Relationship Id="rId17" Type="http://schemas.openxmlformats.org/officeDocument/2006/relationships/oleObject" Target="../embeddings/oleObject67.bin"/><Relationship Id="rId18" Type="http://schemas.openxmlformats.org/officeDocument/2006/relationships/image" Target="../media/image77.wmf"/><Relationship Id="rId19" Type="http://schemas.openxmlformats.org/officeDocument/2006/relationships/oleObject" Target="../embeddings/oleObject68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81.jpeg"/><Relationship Id="rId5" Type="http://schemas.openxmlformats.org/officeDocument/2006/relationships/oleObject" Target="../embeddings/oleObject61.bin"/><Relationship Id="rId6" Type="http://schemas.openxmlformats.org/officeDocument/2006/relationships/image" Target="../media/image71.wmf"/><Relationship Id="rId7" Type="http://schemas.openxmlformats.org/officeDocument/2006/relationships/oleObject" Target="../embeddings/oleObject62.bin"/><Relationship Id="rId8" Type="http://schemas.openxmlformats.org/officeDocument/2006/relationships/image" Target="../media/image7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85.jpeg"/><Relationship Id="rId5" Type="http://schemas.openxmlformats.org/officeDocument/2006/relationships/oleObject" Target="../embeddings/oleObject71.bin"/><Relationship Id="rId6" Type="http://schemas.openxmlformats.org/officeDocument/2006/relationships/image" Target="../media/image82.wmf"/><Relationship Id="rId7" Type="http://schemas.openxmlformats.org/officeDocument/2006/relationships/oleObject" Target="../embeddings/oleObject72.bin"/><Relationship Id="rId8" Type="http://schemas.openxmlformats.org/officeDocument/2006/relationships/image" Target="../media/image83.wmf"/><Relationship Id="rId9" Type="http://schemas.openxmlformats.org/officeDocument/2006/relationships/oleObject" Target="../embeddings/oleObject73.bin"/><Relationship Id="rId10" Type="http://schemas.openxmlformats.org/officeDocument/2006/relationships/image" Target="../media/image84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8.bin"/><Relationship Id="rId12" Type="http://schemas.openxmlformats.org/officeDocument/2006/relationships/image" Target="../media/image90.wmf"/><Relationship Id="rId13" Type="http://schemas.openxmlformats.org/officeDocument/2006/relationships/oleObject" Target="../embeddings/oleObject79.bin"/><Relationship Id="rId14" Type="http://schemas.openxmlformats.org/officeDocument/2006/relationships/image" Target="../media/image91.wmf"/><Relationship Id="rId15" Type="http://schemas.openxmlformats.org/officeDocument/2006/relationships/oleObject" Target="../embeddings/oleObject80.bin"/><Relationship Id="rId16" Type="http://schemas.openxmlformats.org/officeDocument/2006/relationships/image" Target="../media/image92.wmf"/><Relationship Id="rId17" Type="http://schemas.openxmlformats.org/officeDocument/2006/relationships/oleObject" Target="../embeddings/oleObject81.bin"/><Relationship Id="rId18" Type="http://schemas.openxmlformats.org/officeDocument/2006/relationships/image" Target="../media/image93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4.bin"/><Relationship Id="rId4" Type="http://schemas.openxmlformats.org/officeDocument/2006/relationships/image" Target="../media/image86.wmf"/><Relationship Id="rId5" Type="http://schemas.openxmlformats.org/officeDocument/2006/relationships/oleObject" Target="../embeddings/oleObject75.bin"/><Relationship Id="rId6" Type="http://schemas.openxmlformats.org/officeDocument/2006/relationships/image" Target="../media/image87.wmf"/><Relationship Id="rId7" Type="http://schemas.openxmlformats.org/officeDocument/2006/relationships/oleObject" Target="../embeddings/oleObject76.bin"/><Relationship Id="rId8" Type="http://schemas.openxmlformats.org/officeDocument/2006/relationships/image" Target="../media/image88.wmf"/><Relationship Id="rId9" Type="http://schemas.openxmlformats.org/officeDocument/2006/relationships/oleObject" Target="../embeddings/oleObject77.bin"/><Relationship Id="rId10" Type="http://schemas.openxmlformats.org/officeDocument/2006/relationships/image" Target="../media/image8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wmf"/><Relationship Id="rId12" Type="http://schemas.openxmlformats.org/officeDocument/2006/relationships/oleObject" Target="../embeddings/oleObject9.bin"/><Relationship Id="rId13" Type="http://schemas.openxmlformats.org/officeDocument/2006/relationships/image" Target="../media/image11.wmf"/><Relationship Id="rId14" Type="http://schemas.openxmlformats.org/officeDocument/2006/relationships/oleObject" Target="../embeddings/oleObject10.bin"/><Relationship Id="rId15" Type="http://schemas.openxmlformats.org/officeDocument/2006/relationships/image" Target="../media/image12.wmf"/><Relationship Id="rId16" Type="http://schemas.openxmlformats.org/officeDocument/2006/relationships/oleObject" Target="../embeddings/oleObject11.bin"/><Relationship Id="rId17" Type="http://schemas.openxmlformats.org/officeDocument/2006/relationships/image" Target="../media/image13.wmf"/><Relationship Id="rId18" Type="http://schemas.openxmlformats.org/officeDocument/2006/relationships/oleObject" Target="../embeddings/oleObject12.bin"/><Relationship Id="rId19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4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8.w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9.wmf"/><Relationship Id="rId10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19.wmf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20.wmf"/><Relationship Id="rId15" Type="http://schemas.openxmlformats.org/officeDocument/2006/relationships/oleObject" Target="../embeddings/oleObject18.bin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2.jpe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7.w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.bin"/><Relationship Id="rId20" Type="http://schemas.openxmlformats.org/officeDocument/2006/relationships/image" Target="../media/image30.wmf"/><Relationship Id="rId21" Type="http://schemas.openxmlformats.org/officeDocument/2006/relationships/oleObject" Target="../embeddings/oleObject27.bin"/><Relationship Id="rId22" Type="http://schemas.openxmlformats.org/officeDocument/2006/relationships/image" Target="../media/image31.wmf"/><Relationship Id="rId23" Type="http://schemas.openxmlformats.org/officeDocument/2006/relationships/oleObject" Target="../embeddings/oleObject28.bin"/><Relationship Id="rId24" Type="http://schemas.openxmlformats.org/officeDocument/2006/relationships/image" Target="../media/image32.wmf"/><Relationship Id="rId10" Type="http://schemas.openxmlformats.org/officeDocument/2006/relationships/image" Target="../media/image25.wmf"/><Relationship Id="rId11" Type="http://schemas.openxmlformats.org/officeDocument/2006/relationships/oleObject" Target="../embeddings/oleObject22.bin"/><Relationship Id="rId12" Type="http://schemas.openxmlformats.org/officeDocument/2006/relationships/image" Target="../media/image26.w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27.wmf"/><Relationship Id="rId15" Type="http://schemas.openxmlformats.org/officeDocument/2006/relationships/oleObject" Target="../embeddings/oleObject24.bin"/><Relationship Id="rId16" Type="http://schemas.openxmlformats.org/officeDocument/2006/relationships/image" Target="../media/image28.wmf"/><Relationship Id="rId17" Type="http://schemas.openxmlformats.org/officeDocument/2006/relationships/oleObject" Target="../embeddings/oleObject25.bin"/><Relationship Id="rId18" Type="http://schemas.openxmlformats.org/officeDocument/2006/relationships/image" Target="../media/image29.wmf"/><Relationship Id="rId19" Type="http://schemas.openxmlformats.org/officeDocument/2006/relationships/oleObject" Target="../embeddings/oleObject2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3.jpeg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3.w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oleObject" Target="../embeddings/oleObject29.bin"/><Relationship Id="rId7" Type="http://schemas.openxmlformats.org/officeDocument/2006/relationships/image" Target="../media/image34.wmf"/><Relationship Id="rId8" Type="http://schemas.openxmlformats.org/officeDocument/2006/relationships/oleObject" Target="../embeddings/oleObject30.bin"/><Relationship Id="rId9" Type="http://schemas.openxmlformats.org/officeDocument/2006/relationships/image" Target="../media/image35.wmf"/><Relationship Id="rId10" Type="http://schemas.openxmlformats.org/officeDocument/2006/relationships/oleObject" Target="../embeddings/oleObject31.bin"/><Relationship Id="rId11" Type="http://schemas.openxmlformats.org/officeDocument/2006/relationships/image" Target="../media/image3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PHYS 1441-001, Summer 2014             Dr. Jaehoon </a:t>
            </a:r>
            <a:r>
              <a:rPr lang="nl-NL" dirty="0" err="1" smtClean="0"/>
              <a:t>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#15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100592" y="1447800"/>
            <a:ext cx="2634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July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1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209800"/>
            <a:ext cx="6629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  <a:ea typeface="Gulim" charset="0"/>
                <a:cs typeface="Gulim" charset="0"/>
              </a:rPr>
              <a:t>Concept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  <a:ea typeface="Gulim" charset="0"/>
                <a:cs typeface="Gulim" charset="0"/>
              </a:rPr>
              <a:t>of the Center of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  <a:ea typeface="Gulim" charset="0"/>
                <a:cs typeface="Gulim" charset="0"/>
              </a:rPr>
              <a:t>Mass</a:t>
            </a:r>
          </a:p>
          <a:p>
            <a:pPr marL="609600" lvl="1" indent="-609600"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  <a:ea typeface="Gulim" charset="0"/>
                <a:cs typeface="Gulim" charset="0"/>
              </a:rPr>
              <a:t>Fundamentals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  <a:ea typeface="Gulim" charset="0"/>
                <a:cs typeface="Gulim" charset="0"/>
              </a:rPr>
              <a:t>of the Rotational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  <a:ea typeface="Gulim" charset="0"/>
                <a:cs typeface="Gulim" charset="0"/>
              </a:rPr>
              <a:t>Motion</a:t>
            </a:r>
          </a:p>
          <a:p>
            <a:pPr marL="609600" lvl="1" indent="-609600"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  <a:ea typeface="Gulim" charset="0"/>
                <a:cs typeface="Gulim" charset="0"/>
              </a:rPr>
              <a:t>Rotational Kinematics</a:t>
            </a:r>
          </a:p>
          <a:p>
            <a:pPr marL="609600" lvl="1" indent="-609600">
              <a:buFontTx/>
              <a:buChar char="•"/>
            </a:pPr>
            <a:r>
              <a:rPr lang="en-US" altLang="ko-KR" sz="2800" dirty="0" smtClean="0">
                <a:solidFill>
                  <a:srgbClr val="0000FF"/>
                </a:solidFill>
                <a:latin typeface="Arial Narrow" charset="0"/>
                <a:ea typeface="굴림" charset="0"/>
                <a:cs typeface="굴림" charset="0"/>
              </a:rPr>
              <a:t>Equations </a:t>
            </a:r>
            <a:r>
              <a:rPr lang="en-US" altLang="ko-KR" sz="2800" dirty="0">
                <a:solidFill>
                  <a:srgbClr val="0000FF"/>
                </a:solidFill>
                <a:latin typeface="Arial Narrow" charset="0"/>
                <a:ea typeface="굴림" charset="0"/>
                <a:cs typeface="굴림" charset="0"/>
              </a:rPr>
              <a:t>of Rotational </a:t>
            </a:r>
            <a:r>
              <a:rPr lang="en-US" altLang="ko-KR" sz="2800" dirty="0" smtClean="0">
                <a:solidFill>
                  <a:srgbClr val="0000FF"/>
                </a:solidFill>
                <a:latin typeface="Arial Narrow" charset="0"/>
                <a:ea typeface="굴림" charset="0"/>
                <a:cs typeface="굴림" charset="0"/>
              </a:rPr>
              <a:t>Kinematics</a:t>
            </a:r>
          </a:p>
          <a:p>
            <a:pPr marL="609600" lvl="1" indent="-609600">
              <a:buFontTx/>
              <a:buChar char="•"/>
            </a:pPr>
            <a:r>
              <a:rPr lang="en-US" altLang="ko-KR" sz="2800" dirty="0" smtClean="0">
                <a:solidFill>
                  <a:srgbClr val="0000FF"/>
                </a:solidFill>
                <a:latin typeface="Arial Narrow" charset="0"/>
                <a:ea typeface="굴림" charset="0"/>
                <a:cs typeface="굴림" charset="0"/>
              </a:rPr>
              <a:t>Relationship </a:t>
            </a:r>
            <a:r>
              <a:rPr lang="en-US" altLang="ko-KR" sz="2800" dirty="0">
                <a:solidFill>
                  <a:srgbClr val="0000FF"/>
                </a:solidFill>
                <a:latin typeface="Arial Narrow" charset="0"/>
                <a:ea typeface="굴림" charset="0"/>
                <a:cs typeface="굴림" charset="0"/>
              </a:rPr>
              <a:t>Between Angular and Linear </a:t>
            </a:r>
            <a:r>
              <a:rPr lang="en-US" altLang="ko-KR" sz="2800" dirty="0" smtClean="0">
                <a:solidFill>
                  <a:srgbClr val="0000FF"/>
                </a:solidFill>
                <a:latin typeface="Arial Narrow" charset="0"/>
                <a:ea typeface="굴림" charset="0"/>
                <a:cs typeface="굴림" charset="0"/>
              </a:rPr>
              <a:t>Quantities</a:t>
            </a:r>
          </a:p>
          <a:p>
            <a:pPr marL="609600" lvl="1" indent="-609600">
              <a:buFontTx/>
              <a:buChar char="•"/>
            </a:pPr>
            <a:r>
              <a:rPr lang="en-US" altLang="ko-KR" sz="2800" dirty="0" smtClean="0">
                <a:solidFill>
                  <a:srgbClr val="0000FF"/>
                </a:solidFill>
                <a:latin typeface="Arial Narrow" charset="0"/>
                <a:ea typeface="굴림" charset="0"/>
                <a:cs typeface="굴림" charset="0"/>
              </a:rPr>
              <a:t>Rolling </a:t>
            </a:r>
            <a:r>
              <a:rPr lang="en-US" altLang="ko-KR" sz="2800" dirty="0">
                <a:solidFill>
                  <a:srgbClr val="0000FF"/>
                </a:solidFill>
                <a:latin typeface="Arial Narrow" charset="0"/>
                <a:ea typeface="굴림" charset="0"/>
                <a:cs typeface="굴림" charset="0"/>
              </a:rPr>
              <a:t>Motion of a Rigid Body</a:t>
            </a:r>
          </a:p>
          <a:p>
            <a:pPr marL="609600" lvl="1" indent="-609600">
              <a:buFontTx/>
              <a:buChar char="•"/>
            </a:pPr>
            <a:endParaRPr lang="en-US" sz="2800" dirty="0">
              <a:solidFill>
                <a:srgbClr val="0000FF"/>
              </a:solidFill>
              <a:latin typeface="Arial Narrow" charset="0"/>
              <a:ea typeface="Gulim" charset="0"/>
              <a:cs typeface="Gulim" charset="0"/>
            </a:endParaRPr>
          </a:p>
          <a:p>
            <a:pPr marL="609600" lvl="1" indent="-609600">
              <a:buFontTx/>
              <a:buChar char="•"/>
            </a:pPr>
            <a:endParaRPr lang="en-US" dirty="0">
              <a:latin typeface="Arial Narrow" charset="0"/>
              <a:ea typeface="Gulim" charset="0"/>
              <a:cs typeface="Gulim" charset="0"/>
            </a:endParaRPr>
          </a:p>
          <a:p>
            <a:pPr marL="609600" lvl="1" indent="-609600">
              <a:buFontTx/>
              <a:buChar char="•"/>
            </a:pPr>
            <a:endParaRPr lang="en-US" sz="2800" dirty="0">
              <a:solidFill>
                <a:srgbClr val="0000FF"/>
              </a:solidFill>
              <a:latin typeface="Arial Narrow" charset="0"/>
              <a:ea typeface="Gulim" charset="0"/>
              <a:cs typeface="Gulim" charset="0"/>
            </a:endParaRPr>
          </a:p>
          <a:p>
            <a:pPr marL="609600" lvl="1" indent="-609600">
              <a:buFontTx/>
              <a:buChar char="•"/>
            </a:pPr>
            <a:endParaRPr lang="en-US" sz="2800" dirty="0">
              <a:solidFill>
                <a:srgbClr val="0000FF"/>
              </a:solidFill>
              <a:latin typeface="Arial Narrow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 smtClean="0">
              <a:solidFill>
                <a:srgbClr val="0000FF"/>
              </a:solidFill>
              <a:latin typeface="Arial Narrow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990600" y="5562600"/>
            <a:ext cx="7565142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#9, 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Saturday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 July 5!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  <p:bldP spid="9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539" name="Picture 3" descr="F08.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55530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33540" name="Object 2"/>
          <p:cNvGraphicFramePr>
            <a:graphicFrameLocks noChangeAspect="1"/>
          </p:cNvGraphicFramePr>
          <p:nvPr/>
        </p:nvGraphicFramePr>
        <p:xfrm>
          <a:off x="4572000" y="989013"/>
          <a:ext cx="20304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18" name="Equation" r:id="rId7" imgW="990360" imgH="203040" progId="Equation.DSMT4">
                  <p:embed/>
                </p:oleObj>
              </mc:Choice>
              <mc:Fallback>
                <p:oleObj name="Equation" r:id="rId7" imgW="990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989013"/>
                        <a:ext cx="2030413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3541" name="Text Box 5"/>
          <p:cNvSpPr txBox="1">
            <a:spLocks noChangeArrowheads="1"/>
          </p:cNvSpPr>
          <p:nvPr/>
        </p:nvSpPr>
        <p:spPr bwMode="auto">
          <a:xfrm>
            <a:off x="6172200" y="2286000"/>
            <a:ext cx="2665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For </a:t>
            </a:r>
            <a:r>
              <a:rPr lang="en-US" altLang="ko-KR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one</a:t>
            </a:r>
            <a:r>
              <a:rPr lang="en-US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full revolution:</a:t>
            </a:r>
          </a:p>
        </p:txBody>
      </p:sp>
      <p:graphicFrame>
        <p:nvGraphicFramePr>
          <p:cNvPr id="833542" name="Object 3"/>
          <p:cNvGraphicFramePr>
            <a:graphicFrameLocks noChangeAspect="1"/>
          </p:cNvGraphicFramePr>
          <p:nvPr/>
        </p:nvGraphicFramePr>
        <p:xfrm>
          <a:off x="6727825" y="3348038"/>
          <a:ext cx="11969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19" name="Equation" r:id="rId9" imgW="583920" imgH="177480" progId="Equation.DSMT4">
                  <p:embed/>
                </p:oleObj>
              </mc:Choice>
              <mc:Fallback>
                <p:oleObj name="Equation" r:id="rId9" imgW="5839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7825" y="3348038"/>
                        <a:ext cx="11969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3543" name="AutoShape 7"/>
          <p:cNvSpPr>
            <a:spLocks noChangeArrowheads="1"/>
          </p:cNvSpPr>
          <p:nvPr/>
        </p:nvSpPr>
        <p:spPr bwMode="auto">
          <a:xfrm>
            <a:off x="5913438" y="34290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33544" name="Object 4"/>
          <p:cNvGraphicFramePr>
            <a:graphicFrameLocks noChangeAspect="1"/>
          </p:cNvGraphicFramePr>
          <p:nvPr/>
        </p:nvGraphicFramePr>
        <p:xfrm>
          <a:off x="3200400" y="3352800"/>
          <a:ext cx="6254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20" name="Equation" r:id="rId11" imgW="304560" imgH="177480" progId="Equation.DSMT4">
                  <p:embed/>
                </p:oleObj>
              </mc:Choice>
              <mc:Fallback>
                <p:oleObj name="Equation" r:id="rId11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352800"/>
                        <a:ext cx="62547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85" name="Rectangle 9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838200"/>
          </a:xfrm>
        </p:spPr>
        <p:txBody>
          <a:bodyPr/>
          <a:lstStyle/>
          <a:p>
            <a:r>
              <a:rPr lang="en-US" altLang="ko-KR">
                <a:latin typeface="Arial Narrow" charset="0"/>
                <a:ea typeface="굴림" charset="0"/>
                <a:cs typeface="굴림" charset="0"/>
              </a:rPr>
              <a:t>SI Unit of the Angular Displacement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833546" name="Object 5"/>
          <p:cNvGraphicFramePr>
            <a:graphicFrameLocks noChangeAspect="1"/>
          </p:cNvGraphicFramePr>
          <p:nvPr/>
        </p:nvGraphicFramePr>
        <p:xfrm>
          <a:off x="6629400" y="793750"/>
          <a:ext cx="17176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21" name="Equation" r:id="rId13" imgW="838080" imgH="393480" progId="Equation.DSMT4">
                  <p:embed/>
                </p:oleObj>
              </mc:Choice>
              <mc:Fallback>
                <p:oleObj name="Equation" r:id="rId13" imgW="838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793750"/>
                        <a:ext cx="171767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547" name="Object 6"/>
          <p:cNvGraphicFramePr>
            <a:graphicFrameLocks noChangeAspect="1"/>
          </p:cNvGraphicFramePr>
          <p:nvPr/>
        </p:nvGraphicFramePr>
        <p:xfrm>
          <a:off x="8305800" y="793750"/>
          <a:ext cx="28733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22" name="Equation" r:id="rId15" imgW="139680" imgH="393480" progId="Equation.DSMT4">
                  <p:embed/>
                </p:oleObj>
              </mc:Choice>
              <mc:Fallback>
                <p:oleObj name="Equation" r:id="rId15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793750"/>
                        <a:ext cx="287338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3549" name="Text Box 13"/>
          <p:cNvSpPr txBox="1">
            <a:spLocks noChangeArrowheads="1"/>
          </p:cNvSpPr>
          <p:nvPr/>
        </p:nvSpPr>
        <p:spPr bwMode="auto">
          <a:xfrm>
            <a:off x="4343400" y="2819400"/>
            <a:ext cx="3810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Since the circumference of a circle is </a:t>
            </a:r>
          </a:p>
        </p:txBody>
      </p:sp>
      <p:sp>
        <p:nvSpPr>
          <p:cNvPr id="833558" name="Text Box 22"/>
          <p:cNvSpPr txBox="1">
            <a:spLocks noChangeArrowheads="1"/>
          </p:cNvSpPr>
          <p:nvPr/>
        </p:nvSpPr>
        <p:spPr bwMode="auto">
          <a:xfrm>
            <a:off x="7924800" y="2819400"/>
            <a:ext cx="685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 smtClean="0">
                <a:solidFill>
                  <a:srgbClr val="FF0000"/>
                </a:solidFill>
                <a:latin typeface="Monotype Corsiva" charset="0"/>
              </a:rPr>
              <a:t>2</a:t>
            </a:r>
            <a:r>
              <a:rPr lang="en-US" sz="2200" dirty="0" smtClean="0">
                <a:solidFill>
                  <a:srgbClr val="FF0000"/>
                </a:solidFill>
                <a:latin typeface="Symbol" charset="0"/>
              </a:rPr>
              <a:t>π</a:t>
            </a:r>
            <a:r>
              <a:rPr lang="en-US" sz="2200" dirty="0" smtClean="0">
                <a:solidFill>
                  <a:srgbClr val="FF0000"/>
                </a:solidFill>
                <a:latin typeface="Monotype Corsiva" charset="0"/>
              </a:rPr>
              <a:t>r</a:t>
            </a:r>
            <a:endParaRPr lang="en-US" sz="2200" dirty="0">
              <a:solidFill>
                <a:srgbClr val="FF0000"/>
              </a:solidFill>
              <a:latin typeface="Monotype Corsiva" charset="0"/>
            </a:endParaRPr>
          </a:p>
        </p:txBody>
      </p:sp>
      <p:graphicFrame>
        <p:nvGraphicFramePr>
          <p:cNvPr id="833568" name="Object 17"/>
          <p:cNvGraphicFramePr>
            <a:graphicFrameLocks noChangeAspect="1"/>
          </p:cNvGraphicFramePr>
          <p:nvPr/>
        </p:nvGraphicFramePr>
        <p:xfrm>
          <a:off x="7986713" y="3317875"/>
          <a:ext cx="62388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23" name="Equation" r:id="rId17" imgW="304560" imgH="203040" progId="Equation.DSMT4">
                  <p:embed/>
                </p:oleObj>
              </mc:Choice>
              <mc:Fallback>
                <p:oleObj name="Equation" r:id="rId17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6713" y="3317875"/>
                        <a:ext cx="623887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569" name="Object 18"/>
          <p:cNvGraphicFramePr>
            <a:graphicFrameLocks noChangeAspect="1"/>
          </p:cNvGraphicFramePr>
          <p:nvPr/>
        </p:nvGraphicFramePr>
        <p:xfrm>
          <a:off x="3813175" y="3155950"/>
          <a:ext cx="9112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24" name="Equation" r:id="rId19" imgW="444240" imgH="393480" progId="Equation.DSMT4">
                  <p:embed/>
                </p:oleObj>
              </mc:Choice>
              <mc:Fallback>
                <p:oleObj name="Equation" r:id="rId19" imgW="444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175" y="3155950"/>
                        <a:ext cx="91122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570" name="Object 19"/>
          <p:cNvGraphicFramePr>
            <a:graphicFrameLocks noChangeAspect="1"/>
          </p:cNvGraphicFramePr>
          <p:nvPr/>
        </p:nvGraphicFramePr>
        <p:xfrm>
          <a:off x="4673600" y="3370263"/>
          <a:ext cx="9652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25" name="Equation" r:id="rId21" imgW="469800" imgH="177480" progId="Equation.DSMT4">
                  <p:embed/>
                </p:oleObj>
              </mc:Choice>
              <mc:Fallback>
                <p:oleObj name="Equation" r:id="rId21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3370263"/>
                        <a:ext cx="965200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3571" name="Text Box 35"/>
          <p:cNvSpPr txBox="1">
            <a:spLocks noChangeArrowheads="1"/>
          </p:cNvSpPr>
          <p:nvPr/>
        </p:nvSpPr>
        <p:spPr bwMode="auto">
          <a:xfrm>
            <a:off x="6175375" y="1828800"/>
            <a:ext cx="1284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 dirty="0">
                <a:solidFill>
                  <a:srgbClr val="A50021"/>
                </a:solidFill>
                <a:latin typeface="Arial Narrow" charset="0"/>
                <a:ea typeface="굴림" charset="0"/>
                <a:cs typeface="굴림" charset="0"/>
              </a:rPr>
              <a:t>Dimension?</a:t>
            </a:r>
            <a:endParaRPr lang="en-US" sz="2000" dirty="0">
              <a:solidFill>
                <a:srgbClr val="A50021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833572" name="Text Box 36"/>
          <p:cNvSpPr txBox="1">
            <a:spLocks noChangeArrowheads="1"/>
          </p:cNvSpPr>
          <p:nvPr/>
        </p:nvSpPr>
        <p:spPr bwMode="auto">
          <a:xfrm>
            <a:off x="7394575" y="1828800"/>
            <a:ext cx="682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 dirty="0">
                <a:solidFill>
                  <a:srgbClr val="A50021"/>
                </a:solidFill>
                <a:latin typeface="Arial Narrow" charset="0"/>
                <a:ea typeface="굴림" charset="0"/>
                <a:cs typeface="굴림" charset="0"/>
              </a:rPr>
              <a:t>None</a:t>
            </a:r>
            <a:endParaRPr lang="en-US" sz="2000" dirty="0">
              <a:solidFill>
                <a:srgbClr val="A50021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42" name="Text Box 35"/>
          <p:cNvSpPr txBox="1">
            <a:spLocks noChangeArrowheads="1"/>
          </p:cNvSpPr>
          <p:nvPr/>
        </p:nvSpPr>
        <p:spPr bwMode="auto">
          <a:xfrm>
            <a:off x="457200" y="4114800"/>
            <a:ext cx="3733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 b="1" dirty="0" smtClean="0">
                <a:solidFill>
                  <a:srgbClr val="A50021"/>
                </a:solidFill>
                <a:latin typeface="Arial Narrow" charset="0"/>
                <a:ea typeface="굴림" charset="0"/>
                <a:cs typeface="굴림" charset="0"/>
              </a:rPr>
              <a:t>One radian is an angle subtended by an arc of the same length as the radius!  </a:t>
            </a:r>
            <a:endParaRPr lang="en-US" sz="2000" b="1" dirty="0">
              <a:solidFill>
                <a:srgbClr val="A50021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pic>
        <p:nvPicPr>
          <p:cNvPr id="43" name="Circle_radians.gif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724400" y="3810000"/>
            <a:ext cx="2895600" cy="2895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5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3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3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3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3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3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3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3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3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3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3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3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3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3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3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3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3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5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video>
              <p:cMediaNode vol="80000" mute="1">
                <p:cTn id="96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</p:childTnLst>
        </p:cTn>
      </p:par>
    </p:tnLst>
    <p:bldLst>
      <p:bldP spid="833541" grpId="0"/>
      <p:bldP spid="833543" grpId="0" animBg="1"/>
      <p:bldP spid="833549" grpId="0" build="p" autoUpdateAnimBg="0"/>
      <p:bldP spid="833558" grpId="0" build="p" autoUpdateAnimBg="0"/>
      <p:bldP spid="833571" grpId="0"/>
      <p:bldP spid="833572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1, 2014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4508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50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AA662E1-79EB-5242-BE34-07717277C64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5085" name="Rectangle 9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838200"/>
          </a:xfrm>
        </p:spPr>
        <p:txBody>
          <a:bodyPr/>
          <a:lstStyle/>
          <a:p>
            <a:r>
              <a:rPr lang="en-US" altLang="ko-KR" dirty="0" smtClean="0">
                <a:latin typeface="Arial Narrow" charset="0"/>
                <a:ea typeface="굴림" charset="0"/>
                <a:cs typeface="굴림" charset="0"/>
              </a:rPr>
              <a:t>Unit </a:t>
            </a:r>
            <a:r>
              <a:rPr lang="en-US" altLang="ko-KR" dirty="0">
                <a:latin typeface="Arial Narrow" charset="0"/>
                <a:ea typeface="굴림" charset="0"/>
                <a:cs typeface="굴림" charset="0"/>
              </a:rPr>
              <a:t>of the Angular Displacement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33550" name="Text Box 14"/>
          <p:cNvSpPr txBox="1">
            <a:spLocks noChangeArrowheads="1"/>
          </p:cNvSpPr>
          <p:nvPr/>
        </p:nvSpPr>
        <p:spPr bwMode="auto">
          <a:xfrm>
            <a:off x="685800" y="1447800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2800" dirty="0">
                <a:solidFill>
                  <a:srgbClr val="FF0000"/>
                </a:solidFill>
                <a:latin typeface="Monotype Corsiva" charset="0"/>
                <a:ea typeface="굴림" charset="0"/>
                <a:cs typeface="굴림" charset="0"/>
              </a:rPr>
              <a:t>1 </a:t>
            </a:r>
            <a:r>
              <a:rPr lang="en-US" sz="2800" dirty="0">
                <a:solidFill>
                  <a:srgbClr val="FF0000"/>
                </a:solidFill>
                <a:latin typeface="Monotype Corsiva" charset="0"/>
                <a:ea typeface="굴림" charset="0"/>
                <a:cs typeface="굴림" charset="0"/>
              </a:rPr>
              <a:t>radian is</a:t>
            </a:r>
          </a:p>
        </p:txBody>
      </p:sp>
      <p:graphicFrame>
        <p:nvGraphicFramePr>
          <p:cNvPr id="8335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008687"/>
              </p:ext>
            </p:extLst>
          </p:nvPr>
        </p:nvGraphicFramePr>
        <p:xfrm>
          <a:off x="2706688" y="1681163"/>
          <a:ext cx="6064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7" name="Equation" r:id="rId4" imgW="330120" imgH="177480" progId="Equation.DSMT4">
                  <p:embed/>
                </p:oleObj>
              </mc:Choice>
              <mc:Fallback>
                <p:oleObj name="Equation" r:id="rId4" imgW="330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688" y="1681163"/>
                        <a:ext cx="6064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55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673579"/>
              </p:ext>
            </p:extLst>
          </p:nvPr>
        </p:nvGraphicFramePr>
        <p:xfrm>
          <a:off x="3228975" y="1452563"/>
          <a:ext cx="17272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8" name="Equation" r:id="rId6" imgW="939800" imgH="431800" progId="Equation.3">
                  <p:embed/>
                </p:oleObj>
              </mc:Choice>
              <mc:Fallback>
                <p:oleObj name="Equation" r:id="rId6" imgW="939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1452563"/>
                        <a:ext cx="172720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55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026461"/>
              </p:ext>
            </p:extLst>
          </p:nvPr>
        </p:nvGraphicFramePr>
        <p:xfrm>
          <a:off x="5003800" y="1452563"/>
          <a:ext cx="8413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9" name="Equation" r:id="rId8" imgW="457200" imgH="431800" progId="Equation.3">
                  <p:embed/>
                </p:oleObj>
              </mc:Choice>
              <mc:Fallback>
                <p:oleObj name="Equation" r:id="rId8" imgW="457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452563"/>
                        <a:ext cx="84137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55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929483"/>
              </p:ext>
            </p:extLst>
          </p:nvPr>
        </p:nvGraphicFramePr>
        <p:xfrm>
          <a:off x="6985000" y="1671638"/>
          <a:ext cx="86360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0" name="Equation" r:id="rId10" imgW="469800" imgH="203040" progId="Equation.DSMT4">
                  <p:embed/>
                </p:oleObj>
              </mc:Choice>
              <mc:Fallback>
                <p:oleObj name="Equation" r:id="rId10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0" y="1671638"/>
                        <a:ext cx="86360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55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526687"/>
              </p:ext>
            </p:extLst>
          </p:nvPr>
        </p:nvGraphicFramePr>
        <p:xfrm>
          <a:off x="5918200" y="1436688"/>
          <a:ext cx="865188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1" name="Equation" r:id="rId12" imgW="469900" imgH="431800" progId="Equation.3">
                  <p:embed/>
                </p:oleObj>
              </mc:Choice>
              <mc:Fallback>
                <p:oleObj name="Equation" r:id="rId12" imgW="469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1436688"/>
                        <a:ext cx="865188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3559" name="Text Box 23"/>
          <p:cNvSpPr txBox="1">
            <a:spLocks noChangeArrowheads="1"/>
          </p:cNvSpPr>
          <p:nvPr/>
        </p:nvSpPr>
        <p:spPr bwMode="auto">
          <a:xfrm>
            <a:off x="762000" y="2971800"/>
            <a:ext cx="1981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2800" dirty="0">
                <a:solidFill>
                  <a:srgbClr val="FF0000"/>
                </a:solidFill>
                <a:latin typeface="Monotype Corsiva" charset="0"/>
                <a:ea typeface="굴림" charset="0"/>
                <a:cs typeface="굴림" charset="0"/>
              </a:rPr>
              <a:t>And one</a:t>
            </a:r>
            <a:r>
              <a:rPr lang="en-US" sz="2800" dirty="0">
                <a:solidFill>
                  <a:srgbClr val="FF0000"/>
                </a:solidFill>
                <a:latin typeface="Monotype Corsiva" charset="0"/>
                <a:ea typeface="굴림" charset="0"/>
                <a:cs typeface="굴림" charset="0"/>
              </a:rPr>
              <a:t> degrees is</a:t>
            </a:r>
          </a:p>
        </p:txBody>
      </p:sp>
      <p:graphicFrame>
        <p:nvGraphicFramePr>
          <p:cNvPr id="8335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964454"/>
              </p:ext>
            </p:extLst>
          </p:nvPr>
        </p:nvGraphicFramePr>
        <p:xfrm>
          <a:off x="2819400" y="3316287"/>
          <a:ext cx="2571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2" name="Equation" r:id="rId14" imgW="139680" imgH="190440" progId="Equation.DSMT4">
                  <p:embed/>
                </p:oleObj>
              </mc:Choice>
              <mc:Fallback>
                <p:oleObj name="Equation" r:id="rId14" imgW="1396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316287"/>
                        <a:ext cx="2571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5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104282"/>
              </p:ext>
            </p:extLst>
          </p:nvPr>
        </p:nvGraphicFramePr>
        <p:xfrm>
          <a:off x="3049588" y="3124200"/>
          <a:ext cx="11430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3" name="Equation" r:id="rId16" imgW="622080" imgH="393480" progId="Equation.DSMT4">
                  <p:embed/>
                </p:oleObj>
              </mc:Choice>
              <mc:Fallback>
                <p:oleObj name="Equation" r:id="rId16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588" y="3124200"/>
                        <a:ext cx="114300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56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176532"/>
              </p:ext>
            </p:extLst>
          </p:nvPr>
        </p:nvGraphicFramePr>
        <p:xfrm>
          <a:off x="4343400" y="3124200"/>
          <a:ext cx="11445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4" name="Equation" r:id="rId18" imgW="622080" imgH="393480" progId="Equation.DSMT4">
                  <p:embed/>
                </p:oleObj>
              </mc:Choice>
              <mc:Fallback>
                <p:oleObj name="Equation" r:id="rId18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124200"/>
                        <a:ext cx="114458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56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555195"/>
              </p:ext>
            </p:extLst>
          </p:nvPr>
        </p:nvGraphicFramePr>
        <p:xfrm>
          <a:off x="6832600" y="3309937"/>
          <a:ext cx="149383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5" name="Equation" r:id="rId20" imgW="812520" imgH="177480" progId="Equation.DSMT4">
                  <p:embed/>
                </p:oleObj>
              </mc:Choice>
              <mc:Fallback>
                <p:oleObj name="Equation" r:id="rId20" imgW="8125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3309937"/>
                        <a:ext cx="1493838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5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534088"/>
              </p:ext>
            </p:extLst>
          </p:nvPr>
        </p:nvGraphicFramePr>
        <p:xfrm>
          <a:off x="5537200" y="3098800"/>
          <a:ext cx="11699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6" name="Equation" r:id="rId22" imgW="634680" imgH="393480" progId="Equation.DSMT4">
                  <p:embed/>
                </p:oleObj>
              </mc:Choice>
              <mc:Fallback>
                <p:oleObj name="Equation" r:id="rId22" imgW="634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098800"/>
                        <a:ext cx="116998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3565" name="Text Box 29"/>
          <p:cNvSpPr txBox="1">
            <a:spLocks noChangeArrowheads="1"/>
          </p:cNvSpPr>
          <p:nvPr/>
        </p:nvSpPr>
        <p:spPr bwMode="auto">
          <a:xfrm>
            <a:off x="609600" y="762000"/>
            <a:ext cx="556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2800" dirty="0">
                <a:solidFill>
                  <a:srgbClr val="FF0000"/>
                </a:solidFill>
                <a:latin typeface="Monotype Corsiva" charset="0"/>
                <a:ea typeface="굴림" charset="0"/>
                <a:cs typeface="굴림" charset="0"/>
              </a:rPr>
              <a:t>How many degrees </a:t>
            </a:r>
            <a:r>
              <a:rPr lang="en-US" altLang="ko-KR" sz="2800" dirty="0" smtClean="0">
                <a:solidFill>
                  <a:srgbClr val="FF0000"/>
                </a:solidFill>
                <a:latin typeface="Monotype Corsiva" charset="0"/>
                <a:ea typeface="굴림" charset="0"/>
                <a:cs typeface="굴림" charset="0"/>
              </a:rPr>
              <a:t>are </a:t>
            </a:r>
            <a:r>
              <a:rPr lang="en-US" altLang="ko-KR" sz="2800" dirty="0">
                <a:solidFill>
                  <a:srgbClr val="FF0000"/>
                </a:solidFill>
                <a:latin typeface="Monotype Corsiva" charset="0"/>
                <a:ea typeface="굴림" charset="0"/>
                <a:cs typeface="굴림" charset="0"/>
              </a:rPr>
              <a:t>in one radian?</a:t>
            </a:r>
            <a:endParaRPr lang="en-US" sz="2800" dirty="0">
              <a:solidFill>
                <a:srgbClr val="FF0000"/>
              </a:solidFill>
              <a:latin typeface="Monotype Corsiva" charset="0"/>
              <a:ea typeface="굴림" charset="0"/>
              <a:cs typeface="굴림" charset="0"/>
            </a:endParaRPr>
          </a:p>
        </p:txBody>
      </p:sp>
      <p:sp>
        <p:nvSpPr>
          <p:cNvPr id="833566" name="Text Box 30"/>
          <p:cNvSpPr txBox="1">
            <a:spLocks noChangeArrowheads="1"/>
          </p:cNvSpPr>
          <p:nvPr/>
        </p:nvSpPr>
        <p:spPr bwMode="auto">
          <a:xfrm>
            <a:off x="685800" y="2362200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2800" dirty="0">
                <a:solidFill>
                  <a:srgbClr val="FF0000"/>
                </a:solidFill>
                <a:latin typeface="Monotype Corsiva" charset="0"/>
                <a:ea typeface="굴림" charset="0"/>
                <a:cs typeface="굴림" charset="0"/>
              </a:rPr>
              <a:t>How radians is one degree?</a:t>
            </a:r>
            <a:endParaRPr lang="en-US" sz="2800" dirty="0">
              <a:solidFill>
                <a:srgbClr val="FF0000"/>
              </a:solidFill>
              <a:latin typeface="Monotype Corsiva" charset="0"/>
              <a:ea typeface="굴림" charset="0"/>
              <a:cs typeface="굴림" charset="0"/>
            </a:endParaRPr>
          </a:p>
        </p:txBody>
      </p:sp>
      <p:sp>
        <p:nvSpPr>
          <p:cNvPr id="833567" name="Text Box 31"/>
          <p:cNvSpPr txBox="1">
            <a:spLocks noChangeArrowheads="1"/>
          </p:cNvSpPr>
          <p:nvPr/>
        </p:nvSpPr>
        <p:spPr bwMode="auto">
          <a:xfrm>
            <a:off x="762000" y="3938587"/>
            <a:ext cx="609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2800" dirty="0">
                <a:solidFill>
                  <a:srgbClr val="FF0000"/>
                </a:solidFill>
                <a:latin typeface="Monotype Corsiva" charset="0"/>
                <a:ea typeface="굴림" charset="0"/>
                <a:cs typeface="굴림" charset="0"/>
              </a:rPr>
              <a:t>How many radians are in 10.5 revolutions?</a:t>
            </a:r>
            <a:endParaRPr lang="en-US" sz="2800" dirty="0">
              <a:solidFill>
                <a:srgbClr val="FF0000"/>
              </a:solidFill>
              <a:latin typeface="Monotype Corsiva" charset="0"/>
              <a:ea typeface="굴림" charset="0"/>
              <a:cs typeface="굴림" charset="0"/>
            </a:endParaRPr>
          </a:p>
        </p:txBody>
      </p:sp>
      <p:graphicFrame>
        <p:nvGraphicFramePr>
          <p:cNvPr id="83357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743675"/>
              </p:ext>
            </p:extLst>
          </p:nvPr>
        </p:nvGraphicFramePr>
        <p:xfrm>
          <a:off x="1066800" y="4800600"/>
          <a:ext cx="1676400" cy="480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7" name="Equation" r:id="rId24" imgW="609480" imgH="177480" progId="Equation.DSMT4">
                  <p:embed/>
                </p:oleObj>
              </mc:Choice>
              <mc:Fallback>
                <p:oleObj name="Equation" r:id="rId24" imgW="609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00600"/>
                        <a:ext cx="1676400" cy="480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3576" name="Text Box 40"/>
          <p:cNvSpPr txBox="1">
            <a:spLocks noChangeArrowheads="1"/>
          </p:cNvSpPr>
          <p:nvPr/>
        </p:nvSpPr>
        <p:spPr bwMode="auto">
          <a:xfrm>
            <a:off x="152400" y="6019800"/>
            <a:ext cx="8839200" cy="395288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1800">
                <a:solidFill>
                  <a:srgbClr val="FF0000"/>
                </a:solidFill>
                <a:latin typeface="Monotype Corsiva" charset="0"/>
                <a:ea typeface="굴림" charset="0"/>
                <a:cs typeface="굴림" charset="0"/>
              </a:rPr>
              <a:t>Very important: In solving angular problems, all units, degrees or revolutions, must be converted to radians.</a:t>
            </a:r>
            <a:endParaRPr lang="en-US" sz="1800">
              <a:solidFill>
                <a:srgbClr val="FF0000"/>
              </a:solidFill>
              <a:latin typeface="Monotype Corsiva" charset="0"/>
              <a:ea typeface="굴림" charset="0"/>
              <a:cs typeface="굴림" charset="0"/>
            </a:endParaRPr>
          </a:p>
        </p:txBody>
      </p:sp>
      <p:graphicFrame>
        <p:nvGraphicFramePr>
          <p:cNvPr id="83357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079769"/>
              </p:ext>
            </p:extLst>
          </p:nvPr>
        </p:nvGraphicFramePr>
        <p:xfrm>
          <a:off x="2909542" y="4575890"/>
          <a:ext cx="3110258" cy="1062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8" name="Equation" r:id="rId26" imgW="1130040" imgH="393480" progId="Equation.DSMT4">
                  <p:embed/>
                </p:oleObj>
              </mc:Choice>
              <mc:Fallback>
                <p:oleObj name="Equation" r:id="rId26" imgW="1130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542" y="4575890"/>
                        <a:ext cx="3110258" cy="1062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57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266592"/>
              </p:ext>
            </p:extLst>
          </p:nvPr>
        </p:nvGraphicFramePr>
        <p:xfrm>
          <a:off x="6172200" y="4724400"/>
          <a:ext cx="1783405" cy="684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9" name="Equation" r:id="rId28" imgW="647640" imgH="253800" progId="Equation.DSMT4">
                  <p:embed/>
                </p:oleObj>
              </mc:Choice>
              <mc:Fallback>
                <p:oleObj name="Equation" r:id="rId28" imgW="647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724400"/>
                        <a:ext cx="1783405" cy="684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508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3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3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3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3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3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3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3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3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3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3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3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3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3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33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50" grpId="0" build="p" autoUpdateAnimBg="0"/>
      <p:bldP spid="833559" grpId="0" build="p" autoUpdateAnimBg="0"/>
      <p:bldP spid="833565" grpId="0" build="p" autoUpdateAnimBg="0"/>
      <p:bldP spid="833566" grpId="0" build="p" autoUpdateAnimBg="0"/>
      <p:bldP spid="833567" grpId="0" build="p" autoUpdateAnimBg="0"/>
      <p:bldP spid="833576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32D0-1E2F-FD47-AED6-CCEF2F79F02A}" type="slidenum">
              <a:rPr lang="en-US"/>
              <a:pPr/>
              <a:t>12</a:t>
            </a:fld>
            <a:endParaRPr lang="en-US"/>
          </a:p>
        </p:txBody>
      </p:sp>
      <p:pic>
        <p:nvPicPr>
          <p:cNvPr id="335886" name="Picture 14" descr="FG10_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1676400"/>
            <a:ext cx="8229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 dirty="0"/>
              <a:t>Example 8</a:t>
            </a:r>
            <a:r>
              <a:rPr lang="en-US" sz="4000" dirty="0" smtClean="0"/>
              <a:t>-2</a:t>
            </a:r>
            <a:endParaRPr lang="en-US" dirty="0"/>
          </a:p>
        </p:txBody>
      </p:sp>
      <p:sp>
        <p:nvSpPr>
          <p:cNvPr id="335876" name="Text Box 4"/>
          <p:cNvSpPr txBox="1">
            <a:spLocks noChangeArrowheads="1"/>
          </p:cNvSpPr>
          <p:nvPr/>
        </p:nvSpPr>
        <p:spPr bwMode="auto">
          <a:xfrm>
            <a:off x="304800" y="550863"/>
            <a:ext cx="8305800" cy="1125537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dirty="0">
                <a:solidFill>
                  <a:srgbClr val="800000"/>
                </a:solidFill>
                <a:latin typeface="Arial Narrow" charset="0"/>
              </a:rPr>
              <a:t>A particular </a:t>
            </a:r>
            <a:r>
              <a:rPr lang="en-US" sz="2200" dirty="0" smtClean="0">
                <a:solidFill>
                  <a:srgbClr val="800000"/>
                </a:solidFill>
                <a:latin typeface="Arial Narrow" charset="0"/>
              </a:rPr>
              <a:t>bird</a:t>
            </a:r>
            <a:r>
              <a:rPr lang="en-US" sz="2200" dirty="0" smtClean="0">
                <a:solidFill>
                  <a:srgbClr val="800000"/>
                </a:solidFill>
                <a:latin typeface="Arial"/>
              </a:rPr>
              <a:t>’</a:t>
            </a:r>
            <a:r>
              <a:rPr lang="en-US" sz="2200" dirty="0" smtClean="0">
                <a:solidFill>
                  <a:srgbClr val="800000"/>
                </a:solidFill>
                <a:latin typeface="Arial Narrow" charset="0"/>
              </a:rPr>
              <a:t>s </a:t>
            </a:r>
            <a:r>
              <a:rPr lang="en-US" sz="2200" dirty="0">
                <a:solidFill>
                  <a:srgbClr val="800000"/>
                </a:solidFill>
                <a:latin typeface="Arial Narrow" charset="0"/>
              </a:rPr>
              <a:t>eyes can just distinguish objects that subtend an angle no smaller than about 3x10</a:t>
            </a:r>
            <a:r>
              <a:rPr lang="en-US" sz="2200" baseline="30000" dirty="0">
                <a:solidFill>
                  <a:srgbClr val="800000"/>
                </a:solidFill>
                <a:latin typeface="Arial Narrow" charset="0"/>
              </a:rPr>
              <a:t>-4 </a:t>
            </a:r>
            <a:r>
              <a:rPr lang="en-US" sz="2200" dirty="0">
                <a:solidFill>
                  <a:srgbClr val="800000"/>
                </a:solidFill>
                <a:latin typeface="Arial Narrow" charset="0"/>
              </a:rPr>
              <a:t>rad.  (a) How many degrees is this?  (b) How small an object can the bird just distinguish when flying at a height of 100m? </a:t>
            </a:r>
          </a:p>
        </p:txBody>
      </p:sp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4495800" y="1828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Arial Narrow" charset="0"/>
              </a:rPr>
              <a:t>(a) One radian is 360</a:t>
            </a:r>
            <a:r>
              <a:rPr lang="en-US" baseline="30000" dirty="0">
                <a:solidFill>
                  <a:srgbClr val="FF0000"/>
                </a:solidFill>
                <a:latin typeface="Arial Narrow" charset="0"/>
              </a:rPr>
              <a:t>o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/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Symbol" charset="0"/>
              </a:rPr>
              <a:t>π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.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35878" name="Object 6"/>
          <p:cNvGraphicFramePr>
            <a:graphicFrameLocks noChangeAspect="1"/>
          </p:cNvGraphicFramePr>
          <p:nvPr/>
        </p:nvGraphicFramePr>
        <p:xfrm>
          <a:off x="3657600" y="2209800"/>
          <a:ext cx="21637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66" name="Equation" r:id="rId4" imgW="711000" imgH="203040" progId="Equation.DSMT4">
                  <p:embed/>
                </p:oleObj>
              </mc:Choice>
              <mc:Fallback>
                <p:oleObj name="Equation" r:id="rId4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209800"/>
                        <a:ext cx="216376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80" name="Object 8"/>
          <p:cNvGraphicFramePr>
            <a:graphicFrameLocks noChangeAspect="1"/>
          </p:cNvGraphicFramePr>
          <p:nvPr/>
        </p:nvGraphicFramePr>
        <p:xfrm>
          <a:off x="4876800" y="4648200"/>
          <a:ext cx="630238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67" name="Equation" r:id="rId6" imgW="215640" imgH="177480" progId="Equation.DSMT4">
                  <p:embed/>
                </p:oleObj>
              </mc:Choice>
              <mc:Fallback>
                <p:oleObj name="Equation" r:id="rId6" imgW="215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648200"/>
                        <a:ext cx="630238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87" name="Object 15"/>
          <p:cNvGraphicFramePr>
            <a:graphicFrameLocks noChangeAspect="1"/>
          </p:cNvGraphicFramePr>
          <p:nvPr/>
        </p:nvGraphicFramePr>
        <p:xfrm>
          <a:off x="5746750" y="2133600"/>
          <a:ext cx="31686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68" name="Equation" r:id="rId8" imgW="1041120" imgH="279360" progId="Equation.DSMT4">
                  <p:embed/>
                </p:oleObj>
              </mc:Choice>
              <mc:Fallback>
                <p:oleObj name="Equation" r:id="rId8" imgW="1041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0" y="2133600"/>
                        <a:ext cx="316865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88" name="Object 16"/>
          <p:cNvGraphicFramePr>
            <a:graphicFrameLocks noChangeAspect="1"/>
          </p:cNvGraphicFramePr>
          <p:nvPr/>
        </p:nvGraphicFramePr>
        <p:xfrm>
          <a:off x="4343400" y="2819400"/>
          <a:ext cx="28194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69" name="Equation" r:id="rId10" imgW="927000" imgH="279360" progId="Equation.DSMT4">
                  <p:embed/>
                </p:oleObj>
              </mc:Choice>
              <mc:Fallback>
                <p:oleObj name="Equation" r:id="rId10" imgW="927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819400"/>
                        <a:ext cx="281940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89" name="Object 17"/>
          <p:cNvGraphicFramePr>
            <a:graphicFrameLocks noChangeAspect="1"/>
          </p:cNvGraphicFramePr>
          <p:nvPr/>
        </p:nvGraphicFramePr>
        <p:xfrm>
          <a:off x="7215188" y="2859088"/>
          <a:ext cx="1700212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70" name="Equation" r:id="rId12" imgW="558720" imgH="203040" progId="Equation.DSMT4">
                  <p:embed/>
                </p:oleObj>
              </mc:Choice>
              <mc:Fallback>
                <p:oleObj name="Equation" r:id="rId12" imgW="55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188" y="2859088"/>
                        <a:ext cx="1700212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5890" name="Text Box 18"/>
          <p:cNvSpPr txBox="1">
            <a:spLocks noChangeArrowheads="1"/>
          </p:cNvSpPr>
          <p:nvPr/>
        </p:nvSpPr>
        <p:spPr bwMode="auto">
          <a:xfrm>
            <a:off x="4419600" y="3505200"/>
            <a:ext cx="41148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Arial Narrow" charset="0"/>
              </a:rPr>
              <a:t>(b) Since l=</a:t>
            </a:r>
            <a:r>
              <a:rPr lang="en-US" dirty="0" err="1" smtClean="0">
                <a:solidFill>
                  <a:srgbClr val="FF0000"/>
                </a:solidFill>
                <a:latin typeface="Arial Narrow" charset="0"/>
              </a:rPr>
              <a:t>r</a:t>
            </a:r>
            <a:r>
              <a:rPr lang="en-US" dirty="0" err="1" smtClean="0">
                <a:solidFill>
                  <a:srgbClr val="FF0000"/>
                </a:solidFill>
                <a:latin typeface="Symbol" charset="0"/>
              </a:rPr>
              <a:t>θ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and for small angle arc length is approximately the same as the chord length.</a:t>
            </a:r>
          </a:p>
        </p:txBody>
      </p:sp>
      <p:graphicFrame>
        <p:nvGraphicFramePr>
          <p:cNvPr id="335891" name="Object 19"/>
          <p:cNvGraphicFramePr>
            <a:graphicFrameLocks noChangeAspect="1"/>
          </p:cNvGraphicFramePr>
          <p:nvPr/>
        </p:nvGraphicFramePr>
        <p:xfrm>
          <a:off x="5638800" y="4648200"/>
          <a:ext cx="9271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71" name="Equation" r:id="rId14" imgW="317160" imgH="177480" progId="Equation.DSMT4">
                  <p:embed/>
                </p:oleObj>
              </mc:Choice>
              <mc:Fallback>
                <p:oleObj name="Equation" r:id="rId14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648200"/>
                        <a:ext cx="92710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92" name="Object 20"/>
          <p:cNvGraphicFramePr>
            <a:graphicFrameLocks noChangeAspect="1"/>
          </p:cNvGraphicFramePr>
          <p:nvPr/>
        </p:nvGraphicFramePr>
        <p:xfrm>
          <a:off x="4791075" y="5105400"/>
          <a:ext cx="374332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72" name="Equation" r:id="rId16" imgW="1282680" imgH="203040" progId="Equation.DSMT4">
                  <p:embed/>
                </p:oleObj>
              </mc:Choice>
              <mc:Fallback>
                <p:oleObj name="Equation" r:id="rId16" imgW="1282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5105400"/>
                        <a:ext cx="3743325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93" name="Object 21"/>
          <p:cNvGraphicFramePr>
            <a:graphicFrameLocks noChangeAspect="1"/>
          </p:cNvGraphicFramePr>
          <p:nvPr/>
        </p:nvGraphicFramePr>
        <p:xfrm>
          <a:off x="4805363" y="5791200"/>
          <a:ext cx="2890837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73" name="Equation" r:id="rId18" imgW="990360" imgH="203040" progId="Equation.DSMT4">
                  <p:embed/>
                </p:oleObj>
              </mc:Choice>
              <mc:Fallback>
                <p:oleObj name="Equation" r:id="rId18" imgW="990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5363" y="5791200"/>
                        <a:ext cx="2890837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342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5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6" grpId="0" animBg="1" autoUpdateAnimBg="0"/>
      <p:bldP spid="335877" grpId="0" build="p" autoUpdateAnimBg="0"/>
      <p:bldP spid="33589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1, 2014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4711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71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9074006-1798-1D48-AD66-47933788B88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835587" name="Picture 3" descr="F08.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990600"/>
            <a:ext cx="33305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5588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5410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Synchronous satellites are put into an orbit whose radius is 4.23</a:t>
            </a:r>
            <a:r>
              <a:rPr lang="en-US">
                <a:solidFill>
                  <a:schemeClr val="accent2"/>
                </a:solidFill>
                <a:latin typeface="Arial Narrow" charset="0"/>
                <a:cs typeface="Arial" charset="0"/>
              </a:rPr>
              <a:t>×10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  <a:cs typeface="Arial" charset="0"/>
              </a:rPr>
              <a:t>7</a:t>
            </a:r>
            <a:r>
              <a:rPr lang="en-US">
                <a:solidFill>
                  <a:schemeClr val="accent2"/>
                </a:solidFill>
                <a:latin typeface="Arial Narrow" charset="0"/>
                <a:cs typeface="Arial" charset="0"/>
              </a:rPr>
              <a:t>m.</a:t>
            </a:r>
            <a:r>
              <a:rPr lang="en-US" altLang="ko-KR">
                <a:solidFill>
                  <a:schemeClr val="accent2"/>
                </a:solidFill>
                <a:latin typeface="Arial Narrow" charset="0"/>
                <a:cs typeface="Arial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  <a:cs typeface="Arial" charset="0"/>
              </a:rPr>
              <a:t>If the angular separation of the two</a:t>
            </a:r>
            <a:r>
              <a:rPr lang="en-US" altLang="ko-KR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  <a:cs typeface="Arial" charset="0"/>
              </a:rPr>
              <a:t>satellites is 2.00 degrees, find the arc length that separates them.</a:t>
            </a:r>
          </a:p>
        </p:txBody>
      </p:sp>
      <p:sp>
        <p:nvSpPr>
          <p:cNvPr id="4712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772400" cy="914400"/>
          </a:xfrm>
        </p:spPr>
        <p:txBody>
          <a:bodyPr/>
          <a:lstStyle/>
          <a:p>
            <a:r>
              <a:rPr lang="en-US" altLang="ko-KR" sz="4000">
                <a:latin typeface="Arial Narrow" charset="0"/>
                <a:ea typeface="굴림" charset="0"/>
                <a:cs typeface="굴림" charset="0"/>
              </a:rPr>
              <a:t>Ex. Adjacent Synchronous Satellites</a:t>
            </a:r>
            <a:endParaRPr lang="en-US" sz="400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835590" name="Object 2"/>
          <p:cNvGraphicFramePr>
            <a:graphicFrameLocks noChangeAspect="1"/>
          </p:cNvGraphicFramePr>
          <p:nvPr/>
        </p:nvGraphicFramePr>
        <p:xfrm>
          <a:off x="1293813" y="4298950"/>
          <a:ext cx="114458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20" name="Equation" r:id="rId5" imgW="558720" imgH="203040" progId="Equation.DSMT4">
                  <p:embed/>
                </p:oleObj>
              </mc:Choice>
              <mc:Fallback>
                <p:oleObj name="Equation" r:id="rId5" imgW="55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4298950"/>
                        <a:ext cx="1144587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5591" name="Object 3"/>
          <p:cNvGraphicFramePr>
            <a:graphicFrameLocks noChangeAspect="1"/>
          </p:cNvGraphicFramePr>
          <p:nvPr/>
        </p:nvGraphicFramePr>
        <p:xfrm>
          <a:off x="457200" y="5334000"/>
          <a:ext cx="468313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21" name="Equation" r:id="rId7" imgW="228600" imgH="139680" progId="Equation.DSMT4">
                  <p:embed/>
                </p:oleObj>
              </mc:Choice>
              <mc:Fallback>
                <p:oleObj name="Equation" r:id="rId7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34000"/>
                        <a:ext cx="468313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5592" name="Object 4"/>
          <p:cNvGraphicFramePr>
            <a:graphicFrameLocks noChangeAspect="1"/>
          </p:cNvGraphicFramePr>
          <p:nvPr/>
        </p:nvGraphicFramePr>
        <p:xfrm>
          <a:off x="882650" y="3317875"/>
          <a:ext cx="20304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22" name="Equation" r:id="rId9" imgW="990360" imgH="203040" progId="Equation.DSMT4">
                  <p:embed/>
                </p:oleObj>
              </mc:Choice>
              <mc:Fallback>
                <p:oleObj name="Equation" r:id="rId9" imgW="990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3317875"/>
                        <a:ext cx="2030413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5593" name="Object 5"/>
          <p:cNvGraphicFramePr>
            <a:graphicFrameLocks noChangeAspect="1"/>
          </p:cNvGraphicFramePr>
          <p:nvPr/>
        </p:nvGraphicFramePr>
        <p:xfrm>
          <a:off x="2989263" y="3124200"/>
          <a:ext cx="17176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23" name="Equation" r:id="rId11" imgW="838080" imgH="393480" progId="Equation.DSMT4">
                  <p:embed/>
                </p:oleObj>
              </mc:Choice>
              <mc:Fallback>
                <p:oleObj name="Equation" r:id="rId11" imgW="838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263" y="3124200"/>
                        <a:ext cx="171767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5594" name="Object 6"/>
          <p:cNvGraphicFramePr>
            <a:graphicFrameLocks noChangeAspect="1"/>
          </p:cNvGraphicFramePr>
          <p:nvPr/>
        </p:nvGraphicFramePr>
        <p:xfrm>
          <a:off x="4665663" y="3124200"/>
          <a:ext cx="2873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24" name="Equation" r:id="rId13" imgW="139680" imgH="393480" progId="Equation.DSMT4">
                  <p:embed/>
                </p:oleObj>
              </mc:Choice>
              <mc:Fallback>
                <p:oleObj name="Equation" r:id="rId13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5663" y="3124200"/>
                        <a:ext cx="287337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5595" name="AutoShape 11"/>
          <p:cNvSpPr>
            <a:spLocks noChangeArrowheads="1"/>
          </p:cNvSpPr>
          <p:nvPr/>
        </p:nvSpPr>
        <p:spPr bwMode="auto">
          <a:xfrm>
            <a:off x="76200" y="3670300"/>
            <a:ext cx="1143000" cy="15875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ko-KR" sz="1600">
                <a:solidFill>
                  <a:srgbClr val="A50021"/>
                </a:solidFill>
                <a:latin typeface="Arial Narrow" charset="0"/>
                <a:ea typeface="굴림" charset="0"/>
                <a:cs typeface="굴림" charset="0"/>
              </a:rPr>
              <a:t>Convert degrees to radians</a:t>
            </a:r>
            <a:endParaRPr lang="en-US" sz="1600">
              <a:solidFill>
                <a:srgbClr val="A50021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graphicFrame>
        <p:nvGraphicFramePr>
          <p:cNvPr id="835596" name="Object 7"/>
          <p:cNvGraphicFramePr>
            <a:graphicFrameLocks noChangeAspect="1"/>
          </p:cNvGraphicFramePr>
          <p:nvPr/>
        </p:nvGraphicFramePr>
        <p:xfrm>
          <a:off x="2362200" y="4038600"/>
          <a:ext cx="16383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25" name="Equation" r:id="rId15" imgW="799920" imgH="457200" progId="Equation.DSMT4">
                  <p:embed/>
                </p:oleObj>
              </mc:Choice>
              <mc:Fallback>
                <p:oleObj name="Equation" r:id="rId15" imgW="799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038600"/>
                        <a:ext cx="16383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5597" name="Object 8"/>
          <p:cNvGraphicFramePr>
            <a:graphicFrameLocks noChangeAspect="1"/>
          </p:cNvGraphicFramePr>
          <p:nvPr/>
        </p:nvGraphicFramePr>
        <p:xfrm>
          <a:off x="3962400" y="4267200"/>
          <a:ext cx="14303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26" name="Equation" r:id="rId17" imgW="698400" imgH="177480" progId="Equation.DSMT4">
                  <p:embed/>
                </p:oleObj>
              </mc:Choice>
              <mc:Fallback>
                <p:oleObj name="Equation" r:id="rId17" imgW="698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267200"/>
                        <a:ext cx="1430338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5598" name="Object 9"/>
          <p:cNvGraphicFramePr>
            <a:graphicFrameLocks noChangeAspect="1"/>
          </p:cNvGraphicFramePr>
          <p:nvPr/>
        </p:nvGraphicFramePr>
        <p:xfrm>
          <a:off x="949325" y="5257800"/>
          <a:ext cx="6508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27" name="Equation" r:id="rId19" imgW="317160" imgH="177480" progId="Equation.DSMT4">
                  <p:embed/>
                </p:oleObj>
              </mc:Choice>
              <mc:Fallback>
                <p:oleObj name="Equation" r:id="rId19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5257800"/>
                        <a:ext cx="6508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5599" name="Object 10"/>
          <p:cNvGraphicFramePr>
            <a:graphicFrameLocks noChangeAspect="1"/>
          </p:cNvGraphicFramePr>
          <p:nvPr/>
        </p:nvGraphicFramePr>
        <p:xfrm>
          <a:off x="1600200" y="5181600"/>
          <a:ext cx="340836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28" name="Equation" r:id="rId21" imgW="1663560" imgH="279360" progId="Equation.DSMT4">
                  <p:embed/>
                </p:oleObj>
              </mc:Choice>
              <mc:Fallback>
                <p:oleObj name="Equation" r:id="rId21" imgW="1663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181600"/>
                        <a:ext cx="3408363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5600" name="Object 11"/>
          <p:cNvGraphicFramePr>
            <a:graphicFrameLocks noChangeAspect="1"/>
          </p:cNvGraphicFramePr>
          <p:nvPr/>
        </p:nvGraphicFramePr>
        <p:xfrm>
          <a:off x="533400" y="5778500"/>
          <a:ext cx="33305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29" name="Equation" r:id="rId23" imgW="1625400" imgH="228600" progId="Equation.DSMT4">
                  <p:embed/>
                </p:oleObj>
              </mc:Choice>
              <mc:Fallback>
                <p:oleObj name="Equation" r:id="rId23" imgW="1625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778500"/>
                        <a:ext cx="333057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5601" name="Text Box 17"/>
          <p:cNvSpPr txBox="1">
            <a:spLocks noChangeArrowheads="1"/>
          </p:cNvSpPr>
          <p:nvPr/>
        </p:nvSpPr>
        <p:spPr bwMode="auto">
          <a:xfrm>
            <a:off x="304800" y="27432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What do we need to find out?</a:t>
            </a:r>
            <a:endParaRPr lang="en-US" sz="2000">
              <a:solidFill>
                <a:schemeClr val="accent2"/>
              </a:solidFill>
              <a:latin typeface="Arial Narrow" charset="0"/>
              <a:cs typeface="Arial" charset="0"/>
            </a:endParaRPr>
          </a:p>
        </p:txBody>
      </p:sp>
      <p:sp>
        <p:nvSpPr>
          <p:cNvPr id="835602" name="Text Box 18"/>
          <p:cNvSpPr txBox="1">
            <a:spLocks noChangeArrowheads="1"/>
          </p:cNvSpPr>
          <p:nvPr/>
        </p:nvSpPr>
        <p:spPr bwMode="auto">
          <a:xfrm>
            <a:off x="3200400" y="2727325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The Arc length!!!</a:t>
            </a:r>
            <a:endParaRPr lang="en-US" sz="2000">
              <a:solidFill>
                <a:schemeClr val="accent2"/>
              </a:solidFill>
              <a:latin typeface="Arial Narrow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5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35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5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3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3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3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3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3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3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3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3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3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3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3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3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3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588" grpId="0"/>
      <p:bldP spid="835595" grpId="0" animBg="1"/>
      <p:bldP spid="835601" grpId="0"/>
      <p:bldP spid="8356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1, 2014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4915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91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56DD629-1A8E-EA44-8D64-8D322B14BE9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839683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305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diameter of the sun is about 400 times greater than that of the m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oon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 By coincidence, the s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un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is also about 400 times farther from the 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arth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than is the m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oon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</a:t>
            </a:r>
            <a:r>
              <a:rPr lang="en-US" altLang="ko-KR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For an observer on the 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arth</a:t>
            </a:r>
            <a:r>
              <a:rPr lang="en-US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, compare the angle subtended</a:t>
            </a:r>
            <a:r>
              <a:rPr lang="en-US" altLang="ko-KR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by the moon to the angle subtended by the sun and explain</a:t>
            </a:r>
            <a:r>
              <a:rPr lang="en-US" altLang="ko-KR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why this result leads to a total solar eclipse.</a:t>
            </a:r>
          </a:p>
        </p:txBody>
      </p:sp>
      <p:pic>
        <p:nvPicPr>
          <p:cNvPr id="839684" name="Picture 4" descr="F08.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95600"/>
            <a:ext cx="533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ko-KR" sz="4000">
                <a:latin typeface="Arial Narrow" charset="0"/>
                <a:ea typeface="굴림" charset="0"/>
                <a:cs typeface="굴림" charset="0"/>
              </a:rPr>
              <a:t>Ex.  A Total Eclipse of the Sun</a:t>
            </a:r>
            <a:endParaRPr lang="en-US" sz="400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839686" name="Object 2"/>
          <p:cNvGraphicFramePr>
            <a:graphicFrameLocks noChangeAspect="1"/>
          </p:cNvGraphicFramePr>
          <p:nvPr/>
        </p:nvGraphicFramePr>
        <p:xfrm>
          <a:off x="533400" y="2784475"/>
          <a:ext cx="20288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39" name="Equation" r:id="rId5" imgW="990360" imgH="203040" progId="Equation.DSMT4">
                  <p:embed/>
                </p:oleObj>
              </mc:Choice>
              <mc:Fallback>
                <p:oleObj name="Equation" r:id="rId5" imgW="990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84475"/>
                        <a:ext cx="20288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688" name="Object 3"/>
          <p:cNvGraphicFramePr>
            <a:graphicFrameLocks noChangeAspect="1"/>
          </p:cNvGraphicFramePr>
          <p:nvPr/>
        </p:nvGraphicFramePr>
        <p:xfrm>
          <a:off x="609600" y="3232150"/>
          <a:ext cx="17176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40" name="Equation" r:id="rId7" imgW="838080" imgH="393480" progId="Equation.DSMT4">
                  <p:embed/>
                </p:oleObj>
              </mc:Choice>
              <mc:Fallback>
                <p:oleObj name="Equation" r:id="rId7" imgW="838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32150"/>
                        <a:ext cx="171767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689" name="Object 4"/>
          <p:cNvGraphicFramePr>
            <a:graphicFrameLocks noChangeAspect="1"/>
          </p:cNvGraphicFramePr>
          <p:nvPr/>
        </p:nvGraphicFramePr>
        <p:xfrm>
          <a:off x="2430463" y="3276600"/>
          <a:ext cx="2873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41" name="Equation" r:id="rId9" imgW="139680" imgH="393480" progId="Equation.DSMT4">
                  <p:embed/>
                </p:oleObj>
              </mc:Choice>
              <mc:Fallback>
                <p:oleObj name="Equation" r:id="rId9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3276600"/>
                        <a:ext cx="287337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690" name="Text Box 10"/>
          <p:cNvSpPr txBox="1">
            <a:spLocks noChangeArrowheads="1"/>
          </p:cNvSpPr>
          <p:nvPr/>
        </p:nvSpPr>
        <p:spPr bwMode="auto">
          <a:xfrm>
            <a:off x="228600" y="5578475"/>
            <a:ext cx="3276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I can even cover the entire sun with my thumb!!  Why?</a:t>
            </a:r>
            <a:endParaRPr lang="en-US">
              <a:solidFill>
                <a:schemeClr val="accent2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839691" name="Text Box 11"/>
          <p:cNvSpPr txBox="1">
            <a:spLocks noChangeArrowheads="1"/>
          </p:cNvSpPr>
          <p:nvPr/>
        </p:nvSpPr>
        <p:spPr bwMode="auto">
          <a:xfrm>
            <a:off x="3505200" y="5654675"/>
            <a:ext cx="533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Because the distance (r) from my eyes to my thumb is far shorter than that to the sun.</a:t>
            </a:r>
            <a:endParaRPr lang="en-US">
              <a:solidFill>
                <a:schemeClr val="accent2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6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9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9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3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3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3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3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3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3" grpId="0"/>
      <p:bldP spid="839690" grpId="0"/>
      <p:bldP spid="8396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1, 2014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512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12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988D915-0DC0-C545-A38F-8FCBFE48C17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774146" name="Text Box 2"/>
          <p:cNvSpPr txBox="1">
            <a:spLocks noChangeArrowheads="1"/>
          </p:cNvSpPr>
          <p:nvPr/>
        </p:nvSpPr>
        <p:spPr bwMode="auto">
          <a:xfrm>
            <a:off x="381000" y="1066800"/>
            <a:ext cx="5715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22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A</a:t>
            </a:r>
            <a:r>
              <a:rPr lang="en-US" sz="22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ngular displacement</a:t>
            </a:r>
            <a:r>
              <a:rPr lang="en-US" altLang="ko-KR" sz="22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is defined as </a:t>
            </a:r>
            <a:endParaRPr lang="en-US" sz="2200">
              <a:solidFill>
                <a:schemeClr val="accent2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graphicFrame>
        <p:nvGraphicFramePr>
          <p:cNvPr id="774147" name="Object 2"/>
          <p:cNvGraphicFramePr>
            <a:graphicFrameLocks noChangeAspect="1"/>
          </p:cNvGraphicFramePr>
          <p:nvPr/>
        </p:nvGraphicFramePr>
        <p:xfrm>
          <a:off x="1703388" y="1501775"/>
          <a:ext cx="12779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38" name="Equation" r:id="rId3" imgW="355320" imgH="177480" progId="Equation.3">
                  <p:embed/>
                </p:oleObj>
              </mc:Choice>
              <mc:Fallback>
                <p:oleObj name="Equation" r:id="rId3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1501775"/>
                        <a:ext cx="127793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  <a:noFill/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Angular Displacement, Velocity, and Acceleration</a:t>
            </a:r>
          </a:p>
        </p:txBody>
      </p:sp>
      <p:sp>
        <p:nvSpPr>
          <p:cNvPr id="774149" name="Text Box 5"/>
          <p:cNvSpPr txBox="1">
            <a:spLocks noChangeArrowheads="1"/>
          </p:cNvSpPr>
          <p:nvPr/>
        </p:nvSpPr>
        <p:spPr bwMode="auto">
          <a:xfrm>
            <a:off x="457200" y="2362200"/>
            <a:ext cx="472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How about the average angular </a:t>
            </a:r>
            <a:r>
              <a:rPr lang="en-US" altLang="ko-KR" sz="22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velocity, the rate of change of angular displacement</a:t>
            </a:r>
            <a:r>
              <a:rPr lang="en-US" sz="22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?</a:t>
            </a:r>
          </a:p>
        </p:txBody>
      </p:sp>
      <p:graphicFrame>
        <p:nvGraphicFramePr>
          <p:cNvPr id="774150" name="Object 3"/>
          <p:cNvGraphicFramePr>
            <a:graphicFrameLocks noChangeAspect="1"/>
          </p:cNvGraphicFramePr>
          <p:nvPr/>
        </p:nvGraphicFramePr>
        <p:xfrm>
          <a:off x="5092700" y="2311400"/>
          <a:ext cx="75723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39" name="Equation" r:id="rId5" imgW="266400" imgH="215640" progId="Equation.3">
                  <p:embed/>
                </p:oleObj>
              </mc:Choice>
              <mc:Fallback>
                <p:oleObj name="Equation" r:id="rId5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0" y="2311400"/>
                        <a:ext cx="757238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4153" name="Text Box 9"/>
          <p:cNvSpPr txBox="1">
            <a:spLocks noChangeArrowheads="1"/>
          </p:cNvSpPr>
          <p:nvPr/>
        </p:nvSpPr>
        <p:spPr bwMode="auto">
          <a:xfrm>
            <a:off x="457200" y="3657600"/>
            <a:ext cx="4343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By the same token, the average angular acceleration</a:t>
            </a:r>
            <a:r>
              <a:rPr lang="en-US" altLang="ko-KR" sz="22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, rate of change of the angular velocity,</a:t>
            </a:r>
            <a:r>
              <a:rPr lang="en-US" sz="22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is defined as…</a:t>
            </a:r>
          </a:p>
        </p:txBody>
      </p:sp>
      <p:graphicFrame>
        <p:nvGraphicFramePr>
          <p:cNvPr id="774154" name="Object 4"/>
          <p:cNvGraphicFramePr>
            <a:graphicFrameLocks noChangeAspect="1"/>
          </p:cNvGraphicFramePr>
          <p:nvPr/>
        </p:nvGraphicFramePr>
        <p:xfrm>
          <a:off x="5059363" y="3940175"/>
          <a:ext cx="8080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40" name="Equation" r:id="rId7" imgW="266400" imgH="215640" progId="Equation.3">
                  <p:embed/>
                </p:oleObj>
              </mc:Choice>
              <mc:Fallback>
                <p:oleObj name="Equation" r:id="rId7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3" y="3940175"/>
                        <a:ext cx="808037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4157" name="Text Box 13"/>
          <p:cNvSpPr txBox="1">
            <a:spLocks noChangeArrowheads="1"/>
          </p:cNvSpPr>
          <p:nvPr/>
        </p:nvSpPr>
        <p:spPr bwMode="auto">
          <a:xfrm>
            <a:off x="304800" y="5410200"/>
            <a:ext cx="8534400" cy="762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Arial Narrow" charset="0"/>
              </a:rPr>
              <a:t>When rotating about a fixed axis, every particle on a rigid object rotates through  the same angle and has the same angular speed and angular acceleration.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334000" y="838200"/>
            <a:ext cx="1371600" cy="1143000"/>
            <a:chOff x="4752" y="1008"/>
            <a:chExt cx="864" cy="720"/>
          </a:xfrm>
        </p:grpSpPr>
        <p:sp>
          <p:nvSpPr>
            <p:cNvPr id="51234" name="Line 15"/>
            <p:cNvSpPr>
              <a:spLocks noChangeShapeType="1"/>
            </p:cNvSpPr>
            <p:nvPr/>
          </p:nvSpPr>
          <p:spPr bwMode="auto">
            <a:xfrm rot="-5400000">
              <a:off x="4584" y="1368"/>
              <a:ext cx="72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5" name="Line 16"/>
            <p:cNvSpPr>
              <a:spLocks noChangeShapeType="1"/>
            </p:cNvSpPr>
            <p:nvPr/>
          </p:nvSpPr>
          <p:spPr bwMode="auto">
            <a:xfrm>
              <a:off x="4752" y="1632"/>
              <a:ext cx="86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638800" y="1066800"/>
            <a:ext cx="825500" cy="827088"/>
            <a:chOff x="4944" y="1152"/>
            <a:chExt cx="520" cy="521"/>
          </a:xfrm>
        </p:grpSpPr>
        <p:sp>
          <p:nvSpPr>
            <p:cNvPr id="51228" name="Text Box 18"/>
            <p:cNvSpPr txBox="1">
              <a:spLocks noChangeArrowheads="1"/>
            </p:cNvSpPr>
            <p:nvPr/>
          </p:nvSpPr>
          <p:spPr bwMode="auto">
            <a:xfrm>
              <a:off x="5185" y="1440"/>
              <a:ext cx="23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err="1" smtClean="0">
                  <a:solidFill>
                    <a:schemeClr val="folHlink"/>
                  </a:solidFill>
                  <a:latin typeface="Symbol" charset="0"/>
                </a:rPr>
                <a:t>θ</a:t>
              </a:r>
              <a:r>
                <a:rPr lang="en-US" sz="1800" i="1" baseline="-25000" dirty="0" err="1" smtClean="0">
                  <a:solidFill>
                    <a:schemeClr val="folHlink"/>
                  </a:solidFill>
                  <a:latin typeface="Monotype Corsiva" charset="0"/>
                </a:rPr>
                <a:t>i</a:t>
              </a:r>
              <a:endParaRPr lang="en-US" sz="1800" dirty="0">
                <a:solidFill>
                  <a:schemeClr val="folHlink"/>
                </a:solidFill>
                <a:latin typeface="Symbol" charset="0"/>
              </a:endParaRPr>
            </a:p>
          </p:txBody>
        </p:sp>
        <p:sp>
          <p:nvSpPr>
            <p:cNvPr id="51229" name="Line 19"/>
            <p:cNvSpPr>
              <a:spLocks noChangeShapeType="1"/>
            </p:cNvSpPr>
            <p:nvPr/>
          </p:nvSpPr>
          <p:spPr bwMode="auto">
            <a:xfrm flipV="1">
              <a:off x="4944" y="1344"/>
              <a:ext cx="480" cy="288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0" name="Line 20"/>
            <p:cNvSpPr>
              <a:spLocks noChangeShapeType="1"/>
            </p:cNvSpPr>
            <p:nvPr/>
          </p:nvSpPr>
          <p:spPr bwMode="auto">
            <a:xfrm flipV="1">
              <a:off x="4944" y="1200"/>
              <a:ext cx="240" cy="4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1" name="Arc 21"/>
            <p:cNvSpPr>
              <a:spLocks/>
            </p:cNvSpPr>
            <p:nvPr/>
          </p:nvSpPr>
          <p:spPr bwMode="auto">
            <a:xfrm>
              <a:off x="5136" y="1536"/>
              <a:ext cx="48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2" name="Text Box 22"/>
            <p:cNvSpPr txBox="1">
              <a:spLocks noChangeArrowheads="1"/>
            </p:cNvSpPr>
            <p:nvPr/>
          </p:nvSpPr>
          <p:spPr bwMode="auto">
            <a:xfrm>
              <a:off x="5210" y="1152"/>
              <a:ext cx="25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err="1" smtClean="0">
                  <a:solidFill>
                    <a:schemeClr val="accent2"/>
                  </a:solidFill>
                  <a:latin typeface="Symbol" charset="0"/>
                </a:rPr>
                <a:t>θ</a:t>
              </a:r>
              <a:r>
                <a:rPr lang="en-US" sz="1800" i="1" baseline="-25000" dirty="0" err="1" smtClean="0">
                  <a:solidFill>
                    <a:schemeClr val="accent2"/>
                  </a:solidFill>
                  <a:latin typeface="Monotype Corsiva" charset="0"/>
                </a:rPr>
                <a:t>f</a:t>
              </a:r>
              <a:endParaRPr lang="en-US" sz="1800" dirty="0">
                <a:solidFill>
                  <a:schemeClr val="accent2"/>
                </a:solidFill>
                <a:latin typeface="Symbol" charset="0"/>
              </a:endParaRPr>
            </a:p>
          </p:txBody>
        </p:sp>
        <p:sp>
          <p:nvSpPr>
            <p:cNvPr id="51233" name="Arc 23"/>
            <p:cNvSpPr>
              <a:spLocks/>
            </p:cNvSpPr>
            <p:nvPr/>
          </p:nvSpPr>
          <p:spPr bwMode="auto">
            <a:xfrm>
              <a:off x="5121" y="1349"/>
              <a:ext cx="303" cy="290"/>
            </a:xfrm>
            <a:custGeom>
              <a:avLst/>
              <a:gdLst>
                <a:gd name="T0" fmla="*/ 0 w 22736"/>
                <a:gd name="T1" fmla="*/ 0 h 26136"/>
                <a:gd name="T2" fmla="*/ 0 w 22736"/>
                <a:gd name="T3" fmla="*/ 0 h 26136"/>
                <a:gd name="T4" fmla="*/ 0 w 22736"/>
                <a:gd name="T5" fmla="*/ 0 h 26136"/>
                <a:gd name="T6" fmla="*/ 0 60000 65536"/>
                <a:gd name="T7" fmla="*/ 0 60000 65536"/>
                <a:gd name="T8" fmla="*/ 0 60000 65536"/>
                <a:gd name="T9" fmla="*/ 0 w 22736"/>
                <a:gd name="T10" fmla="*/ 0 h 26136"/>
                <a:gd name="T11" fmla="*/ 22736 w 22736"/>
                <a:gd name="T12" fmla="*/ 26136 h 26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36" h="26136" fill="none" extrusionOk="0">
                  <a:moveTo>
                    <a:pt x="-1" y="29"/>
                  </a:moveTo>
                  <a:cubicBezTo>
                    <a:pt x="378" y="9"/>
                    <a:pt x="757" y="-1"/>
                    <a:pt x="1136" y="0"/>
                  </a:cubicBezTo>
                  <a:cubicBezTo>
                    <a:pt x="13065" y="0"/>
                    <a:pt x="22736" y="9670"/>
                    <a:pt x="22736" y="21600"/>
                  </a:cubicBezTo>
                  <a:cubicBezTo>
                    <a:pt x="22736" y="23124"/>
                    <a:pt x="22574" y="24645"/>
                    <a:pt x="22254" y="26136"/>
                  </a:cubicBezTo>
                </a:path>
                <a:path w="22736" h="26136" stroke="0" extrusionOk="0">
                  <a:moveTo>
                    <a:pt x="-1" y="29"/>
                  </a:moveTo>
                  <a:cubicBezTo>
                    <a:pt x="378" y="9"/>
                    <a:pt x="757" y="-1"/>
                    <a:pt x="1136" y="0"/>
                  </a:cubicBezTo>
                  <a:cubicBezTo>
                    <a:pt x="13065" y="0"/>
                    <a:pt x="22736" y="9670"/>
                    <a:pt x="22736" y="21600"/>
                  </a:cubicBezTo>
                  <a:cubicBezTo>
                    <a:pt x="22736" y="23124"/>
                    <a:pt x="22574" y="24645"/>
                    <a:pt x="22254" y="26136"/>
                  </a:cubicBezTo>
                  <a:lnTo>
                    <a:pt x="1136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774168" name="Object 5"/>
          <p:cNvGraphicFramePr>
            <a:graphicFrameLocks noChangeAspect="1"/>
          </p:cNvGraphicFramePr>
          <p:nvPr/>
        </p:nvGraphicFramePr>
        <p:xfrm>
          <a:off x="3021013" y="1447800"/>
          <a:ext cx="15509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41" name="Equation" r:id="rId9" imgW="431640" imgH="241200" progId="Equation.3">
                  <p:embed/>
                </p:oleObj>
              </mc:Choice>
              <mc:Fallback>
                <p:oleObj name="Equation" r:id="rId9" imgW="431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013" y="1447800"/>
                        <a:ext cx="15509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4169" name="Object 6"/>
          <p:cNvGraphicFramePr>
            <a:graphicFrameLocks noChangeAspect="1"/>
          </p:cNvGraphicFramePr>
          <p:nvPr/>
        </p:nvGraphicFramePr>
        <p:xfrm>
          <a:off x="5943600" y="2057400"/>
          <a:ext cx="169227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42" name="Equation" r:id="rId11" imgW="596880" imgH="469800" progId="Equation.3">
                  <p:embed/>
                </p:oleObj>
              </mc:Choice>
              <mc:Fallback>
                <p:oleObj name="Equation" r:id="rId11" imgW="5968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057400"/>
                        <a:ext cx="1692275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4170" name="Object 7"/>
          <p:cNvGraphicFramePr>
            <a:graphicFrameLocks noChangeAspect="1"/>
          </p:cNvGraphicFramePr>
          <p:nvPr/>
        </p:nvGraphicFramePr>
        <p:xfrm>
          <a:off x="7626350" y="2133600"/>
          <a:ext cx="75565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43" name="Equation" r:id="rId13" imgW="266400" imgH="393480" progId="Equation.3">
                  <p:embed/>
                </p:oleObj>
              </mc:Choice>
              <mc:Fallback>
                <p:oleObj name="Equation" r:id="rId13" imgW="266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6350" y="2133600"/>
                        <a:ext cx="75565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4173" name="Object 8"/>
          <p:cNvGraphicFramePr>
            <a:graphicFrameLocks noChangeAspect="1"/>
          </p:cNvGraphicFramePr>
          <p:nvPr/>
        </p:nvGraphicFramePr>
        <p:xfrm>
          <a:off x="5884863" y="3711575"/>
          <a:ext cx="1963737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44" name="Equation" r:id="rId15" imgW="647640" imgH="469800" progId="Equation.3">
                  <p:embed/>
                </p:oleObj>
              </mc:Choice>
              <mc:Fallback>
                <p:oleObj name="Equation" r:id="rId15" imgW="6476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4863" y="3711575"/>
                        <a:ext cx="1963737" cy="139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4174" name="Object 9"/>
          <p:cNvGraphicFramePr>
            <a:graphicFrameLocks noChangeAspect="1"/>
          </p:cNvGraphicFramePr>
          <p:nvPr/>
        </p:nvGraphicFramePr>
        <p:xfrm>
          <a:off x="7839075" y="3762375"/>
          <a:ext cx="847725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45" name="Equation" r:id="rId17" imgW="279360" imgH="393480" progId="Equation.DSMT4">
                  <p:embed/>
                </p:oleObj>
              </mc:Choice>
              <mc:Fallback>
                <p:oleObj name="Equation" r:id="rId17" imgW="279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9075" y="3762375"/>
                        <a:ext cx="847725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4177" name="Text Box 33"/>
          <p:cNvSpPr txBox="1">
            <a:spLocks noChangeArrowheads="1"/>
          </p:cNvSpPr>
          <p:nvPr/>
        </p:nvSpPr>
        <p:spPr bwMode="auto">
          <a:xfrm>
            <a:off x="533400" y="3154363"/>
            <a:ext cx="762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A50021"/>
                </a:solidFill>
                <a:latin typeface="Arial Narrow" charset="0"/>
              </a:rPr>
              <a:t>Unit?</a:t>
            </a:r>
          </a:p>
        </p:txBody>
      </p:sp>
      <p:sp>
        <p:nvSpPr>
          <p:cNvPr id="774178" name="Text Box 34"/>
          <p:cNvSpPr txBox="1">
            <a:spLocks noChangeArrowheads="1"/>
          </p:cNvSpPr>
          <p:nvPr/>
        </p:nvSpPr>
        <p:spPr bwMode="auto">
          <a:xfrm>
            <a:off x="1371600" y="3154363"/>
            <a:ext cx="838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A50021"/>
                </a:solidFill>
                <a:latin typeface="Arial Narrow" charset="0"/>
              </a:rPr>
              <a:t>rad/s</a:t>
            </a:r>
          </a:p>
        </p:txBody>
      </p:sp>
      <p:sp>
        <p:nvSpPr>
          <p:cNvPr id="774181" name="Text Box 37"/>
          <p:cNvSpPr txBox="1">
            <a:spLocks noChangeArrowheads="1"/>
          </p:cNvSpPr>
          <p:nvPr/>
        </p:nvSpPr>
        <p:spPr bwMode="auto">
          <a:xfrm>
            <a:off x="533400" y="4830763"/>
            <a:ext cx="762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A50021"/>
                </a:solidFill>
                <a:latin typeface="Arial Narrow" charset="0"/>
              </a:rPr>
              <a:t>Unit?</a:t>
            </a:r>
          </a:p>
        </p:txBody>
      </p:sp>
      <p:sp>
        <p:nvSpPr>
          <p:cNvPr id="774182" name="Text Box 38"/>
          <p:cNvSpPr txBox="1">
            <a:spLocks noChangeArrowheads="1"/>
          </p:cNvSpPr>
          <p:nvPr/>
        </p:nvSpPr>
        <p:spPr bwMode="auto">
          <a:xfrm>
            <a:off x="1371600" y="4830763"/>
            <a:ext cx="838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A50021"/>
                </a:solidFill>
                <a:latin typeface="Arial Narrow" charset="0"/>
              </a:rPr>
              <a:t>rad/s</a:t>
            </a:r>
            <a:r>
              <a:rPr lang="en-US" sz="2200" baseline="30000">
                <a:solidFill>
                  <a:srgbClr val="A50021"/>
                </a:solidFill>
                <a:latin typeface="Arial Narrow" charset="0"/>
              </a:rPr>
              <a:t>2</a:t>
            </a:r>
            <a:endParaRPr lang="en-US" sz="22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774185" name="Text Box 41"/>
          <p:cNvSpPr txBox="1">
            <a:spLocks noChangeArrowheads="1"/>
          </p:cNvSpPr>
          <p:nvPr/>
        </p:nvSpPr>
        <p:spPr bwMode="auto">
          <a:xfrm>
            <a:off x="2514600" y="3200400"/>
            <a:ext cx="1524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2200">
                <a:solidFill>
                  <a:srgbClr val="A50021"/>
                </a:solidFill>
                <a:latin typeface="Arial Narrow" charset="0"/>
                <a:ea typeface="굴림" charset="0"/>
                <a:cs typeface="굴림" charset="0"/>
              </a:rPr>
              <a:t>Dimension</a:t>
            </a:r>
            <a:r>
              <a:rPr lang="en-US" sz="2200">
                <a:solidFill>
                  <a:srgbClr val="A50021"/>
                </a:solidFill>
                <a:latin typeface="Arial Narrow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774186" name="Text Box 42"/>
          <p:cNvSpPr txBox="1">
            <a:spLocks noChangeArrowheads="1"/>
          </p:cNvSpPr>
          <p:nvPr/>
        </p:nvSpPr>
        <p:spPr bwMode="auto">
          <a:xfrm>
            <a:off x="4114800" y="3200400"/>
            <a:ext cx="838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2200">
                <a:solidFill>
                  <a:srgbClr val="A50021"/>
                </a:solidFill>
                <a:latin typeface="Arial Narrow" charset="0"/>
                <a:ea typeface="굴림" charset="0"/>
                <a:cs typeface="굴림" charset="0"/>
              </a:rPr>
              <a:t>[T</a:t>
            </a:r>
            <a:r>
              <a:rPr lang="en-US" altLang="ko-KR" sz="2200" baseline="30000">
                <a:solidFill>
                  <a:srgbClr val="A50021"/>
                </a:solidFill>
                <a:latin typeface="Arial Narrow" charset="0"/>
                <a:ea typeface="굴림" charset="0"/>
                <a:cs typeface="굴림" charset="0"/>
              </a:rPr>
              <a:t>-1</a:t>
            </a:r>
            <a:r>
              <a:rPr lang="en-US" altLang="ko-KR" sz="2200">
                <a:solidFill>
                  <a:srgbClr val="A50021"/>
                </a:solidFill>
                <a:latin typeface="Arial Narrow" charset="0"/>
                <a:ea typeface="굴림" charset="0"/>
                <a:cs typeface="굴림" charset="0"/>
              </a:rPr>
              <a:t>]</a:t>
            </a:r>
            <a:endParaRPr lang="en-US" sz="2200">
              <a:solidFill>
                <a:srgbClr val="A50021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774187" name="Text Box 43"/>
          <p:cNvSpPr txBox="1">
            <a:spLocks noChangeArrowheads="1"/>
          </p:cNvSpPr>
          <p:nvPr/>
        </p:nvSpPr>
        <p:spPr bwMode="auto">
          <a:xfrm>
            <a:off x="2590800" y="4800600"/>
            <a:ext cx="1524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2200">
                <a:solidFill>
                  <a:srgbClr val="A50021"/>
                </a:solidFill>
                <a:latin typeface="Arial Narrow" charset="0"/>
                <a:ea typeface="굴림" charset="0"/>
                <a:cs typeface="굴림" charset="0"/>
              </a:rPr>
              <a:t>Dimension</a:t>
            </a:r>
            <a:r>
              <a:rPr lang="en-US" sz="2200">
                <a:solidFill>
                  <a:srgbClr val="A50021"/>
                </a:solidFill>
                <a:latin typeface="Arial Narrow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774188" name="Text Box 44"/>
          <p:cNvSpPr txBox="1">
            <a:spLocks noChangeArrowheads="1"/>
          </p:cNvSpPr>
          <p:nvPr/>
        </p:nvSpPr>
        <p:spPr bwMode="auto">
          <a:xfrm>
            <a:off x="4191000" y="4800600"/>
            <a:ext cx="838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2200">
                <a:solidFill>
                  <a:srgbClr val="A50021"/>
                </a:solidFill>
                <a:latin typeface="Arial Narrow" charset="0"/>
                <a:ea typeface="굴림" charset="0"/>
                <a:cs typeface="굴림" charset="0"/>
              </a:rPr>
              <a:t>[T</a:t>
            </a:r>
            <a:r>
              <a:rPr lang="en-US" altLang="ko-KR" sz="2200" baseline="30000">
                <a:solidFill>
                  <a:srgbClr val="A50021"/>
                </a:solidFill>
                <a:latin typeface="Arial Narrow" charset="0"/>
                <a:ea typeface="굴림" charset="0"/>
                <a:cs typeface="굴림" charset="0"/>
              </a:rPr>
              <a:t>-2</a:t>
            </a:r>
            <a:r>
              <a:rPr lang="en-US" altLang="ko-KR" sz="2200">
                <a:solidFill>
                  <a:srgbClr val="A50021"/>
                </a:solidFill>
                <a:latin typeface="Arial Narrow" charset="0"/>
                <a:ea typeface="굴림" charset="0"/>
                <a:cs typeface="굴림" charset="0"/>
              </a:rPr>
              <a:t>]</a:t>
            </a:r>
            <a:endParaRPr lang="en-US" sz="2200">
              <a:solidFill>
                <a:srgbClr val="A50021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7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7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7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7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7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7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7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7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7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7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7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7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7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7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7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7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7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300"/>
                                        <p:tgtEl>
                                          <p:spTgt spid="77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46" grpId="0"/>
      <p:bldP spid="774149" grpId="0"/>
      <p:bldP spid="774153" grpId="0"/>
      <p:bldP spid="774157" grpId="0" animBg="1" autoUpdateAnimBg="0"/>
      <p:bldP spid="774177" grpId="0"/>
      <p:bldP spid="774178" grpId="0"/>
      <p:bldP spid="774181" grpId="0"/>
      <p:bldP spid="774182" grpId="0"/>
      <p:bldP spid="774185" grpId="0"/>
      <p:bldP spid="774186" grpId="0"/>
      <p:bldP spid="774187" grpId="0"/>
      <p:bldP spid="7741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458200" cy="5410200"/>
          </a:xfrm>
        </p:spPr>
        <p:txBody>
          <a:bodyPr/>
          <a:lstStyle/>
          <a:p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Planetarium Extra Credit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Tape all ticket stubs on a sheet of paper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Tape one side of each ticket stub with the title on the surface so that I can see the signature on the other side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Put your name on the extra credit sheet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Bring the sheet coming Monday, July 7, at the final exam</a:t>
            </a:r>
          </a:p>
          <a:p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Final exam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10:30am – 12:30pm, Monday, July 7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Comprehensive exam, covers from CH1.1 – what we finish this Thursday, July 3, plus appendices A1 – A8</a:t>
            </a:r>
            <a:endParaRPr lang="en-US" sz="2400" dirty="0" smtClean="0">
              <a:latin typeface="Arial Narrow" charset="0"/>
              <a:ea typeface="ＭＳ Ｐゴシック" charset="0"/>
              <a:cs typeface="ＭＳ Ｐゴシック" charset="0"/>
              <a:sym typeface="Wingdings"/>
            </a:endParaRPr>
          </a:p>
          <a:p>
            <a:pPr lvl="1"/>
            <a:r>
              <a:rPr lang="en-US" sz="2000" dirty="0"/>
              <a:t>Bring your calculator but DO NOT input formula into it!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1800" dirty="0"/>
              <a:t>Your phones or portable computers are NOT allowed as a replacement!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000" dirty="0"/>
              <a:t>You can prepare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formulae and values of constants for the exam </a:t>
            </a:r>
            <a:r>
              <a:rPr lang="en-US" sz="2000" dirty="0">
                <a:sym typeface="Wingdings"/>
              </a:rPr>
              <a:t> no solutions, </a:t>
            </a:r>
            <a:r>
              <a:rPr lang="en-US" sz="2000" dirty="0" smtClean="0">
                <a:sym typeface="Wingdings"/>
              </a:rPr>
              <a:t>no derived formulae, derivations </a:t>
            </a:r>
            <a:r>
              <a:rPr lang="en-US" sz="2000" dirty="0">
                <a:sym typeface="Wingdings"/>
              </a:rPr>
              <a:t>or definitions!</a:t>
            </a:r>
            <a:endParaRPr lang="en-US" sz="2000" dirty="0"/>
          </a:p>
          <a:p>
            <a:pPr lvl="2" eaLnBrk="1" hangingPunct="1">
              <a:spcBef>
                <a:spcPts val="72"/>
              </a:spcBef>
            </a:pPr>
            <a:r>
              <a:rPr lang="en-US" sz="1800" dirty="0"/>
              <a:t>No additional formulae or values of constants will be provided!</a:t>
            </a:r>
            <a:endParaRPr lang="en-US" sz="2400" dirty="0" smtClean="0">
              <a:latin typeface="Arial Narrow" charset="0"/>
              <a:ea typeface="ＭＳ Ｐゴシック" charset="0"/>
              <a:cs typeface="ＭＳ Ｐゴシック" charset="0"/>
              <a:sym typeface="Wingdings"/>
            </a:endParaRPr>
          </a:p>
          <a:p>
            <a:endParaRPr lang="en-US" sz="1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July 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6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1, 2014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3AD4763-0464-CE44-8D29-E937BF605EF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85800"/>
          </a:xfrm>
        </p:spPr>
        <p:txBody>
          <a:bodyPr/>
          <a:lstStyle/>
          <a:p>
            <a:r>
              <a:rPr lang="en-US" altLang="ko-KR" sz="4000" dirty="0" smtClean="0">
                <a:latin typeface="Arial Narrow" charset="0"/>
                <a:ea typeface="굴림" charset="0"/>
                <a:cs typeface="굴림" charset="0"/>
              </a:rPr>
              <a:t>Extra</a:t>
            </a:r>
            <a:r>
              <a:rPr lang="en-US" altLang="ko-KR" sz="4000" dirty="0">
                <a:latin typeface="Arial Narrow" charset="0"/>
                <a:ea typeface="굴림" charset="0"/>
                <a:cs typeface="굴림" charset="0"/>
              </a:rPr>
              <a:t>-Credit Special </a:t>
            </a:r>
            <a:r>
              <a:rPr lang="en-US" altLang="ko-KR" sz="4000" dirty="0" smtClean="0">
                <a:latin typeface="Arial Narrow" charset="0"/>
                <a:ea typeface="굴림" charset="0"/>
                <a:cs typeface="굴림" charset="0"/>
              </a:rPr>
              <a:t>Project #5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181600"/>
          </a:xfrm>
        </p:spPr>
        <p:txBody>
          <a:bodyPr/>
          <a:lstStyle/>
          <a:p>
            <a:r>
              <a:rPr lang="en-US" altLang="ko-KR" dirty="0">
                <a:latin typeface="Arial Narrow" charset="0"/>
                <a:ea typeface="굴림" charset="0"/>
                <a:cs typeface="굴림" charset="0"/>
              </a:rPr>
              <a:t>Derive </a:t>
            </a:r>
            <a:r>
              <a:rPr lang="en-US" altLang="ko-KR" dirty="0" smtClean="0">
                <a:latin typeface="Arial Narrow" charset="0"/>
                <a:ea typeface="굴림" charset="0"/>
                <a:cs typeface="굴림" charset="0"/>
              </a:rPr>
              <a:t>express </a:t>
            </a:r>
            <a:r>
              <a:rPr lang="en-US" altLang="ko-KR" dirty="0">
                <a:latin typeface="Arial Narrow" charset="0"/>
                <a:ea typeface="굴림" charset="0"/>
                <a:cs typeface="굴림" charset="0"/>
              </a:rPr>
              <a:t>the final </a:t>
            </a:r>
            <a:r>
              <a:rPr lang="en-US" altLang="ko-KR" dirty="0" smtClean="0">
                <a:latin typeface="Arial Narrow" charset="0"/>
                <a:ea typeface="굴림" charset="0"/>
                <a:cs typeface="굴림" charset="0"/>
              </a:rPr>
              <a:t>velocities </a:t>
            </a:r>
            <a:r>
              <a:rPr lang="en-US" altLang="ko-KR" dirty="0">
                <a:latin typeface="Arial Narrow" charset="0"/>
                <a:ea typeface="굴림" charset="0"/>
                <a:cs typeface="굴림" charset="0"/>
              </a:rPr>
              <a:t>of </a:t>
            </a:r>
            <a:r>
              <a:rPr lang="en-US" altLang="ko-KR" dirty="0" smtClean="0">
                <a:latin typeface="Arial Narrow" charset="0"/>
                <a:ea typeface="굴림" charset="0"/>
                <a:cs typeface="굴림" charset="0"/>
              </a:rPr>
              <a:t>the two </a:t>
            </a:r>
            <a:r>
              <a:rPr lang="en-US" altLang="ko-KR" dirty="0">
                <a:latin typeface="Arial Narrow" charset="0"/>
                <a:ea typeface="굴림" charset="0"/>
                <a:cs typeface="굴림" charset="0"/>
              </a:rPr>
              <a:t>objects which underwent an elastic collision as a function of known quantities m</a:t>
            </a:r>
            <a:r>
              <a:rPr lang="en-US" altLang="ko-KR" baseline="-25000" dirty="0">
                <a:latin typeface="Arial Narrow" charset="0"/>
                <a:ea typeface="굴림" charset="0"/>
                <a:cs typeface="굴림" charset="0"/>
              </a:rPr>
              <a:t>1</a:t>
            </a:r>
            <a:r>
              <a:rPr lang="en-US" altLang="ko-KR" dirty="0">
                <a:latin typeface="Arial Narrow" charset="0"/>
                <a:ea typeface="굴림" charset="0"/>
                <a:cs typeface="굴림" charset="0"/>
              </a:rPr>
              <a:t>, m</a:t>
            </a:r>
            <a:r>
              <a:rPr lang="en-US" altLang="ko-KR" baseline="-25000" dirty="0">
                <a:latin typeface="Arial Narrow" charset="0"/>
                <a:ea typeface="굴림" charset="0"/>
                <a:cs typeface="굴림" charset="0"/>
              </a:rPr>
              <a:t>2</a:t>
            </a:r>
            <a:r>
              <a:rPr lang="en-US" altLang="ko-KR" dirty="0">
                <a:latin typeface="Arial Narrow" charset="0"/>
                <a:ea typeface="굴림" charset="0"/>
                <a:cs typeface="굴림" charset="0"/>
              </a:rPr>
              <a:t>, v</a:t>
            </a:r>
            <a:r>
              <a:rPr lang="en-US" altLang="ko-KR" baseline="-25000" dirty="0">
                <a:latin typeface="Arial Narrow" charset="0"/>
                <a:ea typeface="굴림" charset="0"/>
                <a:cs typeface="굴림" charset="0"/>
              </a:rPr>
              <a:t>01</a:t>
            </a:r>
            <a:r>
              <a:rPr lang="en-US" altLang="ko-KR" dirty="0">
                <a:latin typeface="Arial Narrow" charset="0"/>
                <a:ea typeface="굴림" charset="0"/>
                <a:cs typeface="굴림" charset="0"/>
              </a:rPr>
              <a:t> and v</a:t>
            </a:r>
            <a:r>
              <a:rPr lang="en-US" altLang="ko-KR" baseline="-25000" dirty="0">
                <a:latin typeface="Arial Narrow" charset="0"/>
                <a:ea typeface="굴림" charset="0"/>
                <a:cs typeface="굴림" charset="0"/>
              </a:rPr>
              <a:t>02</a:t>
            </a:r>
            <a:r>
              <a:rPr lang="en-US" altLang="ko-KR" dirty="0"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altLang="ko-KR" dirty="0" smtClean="0">
                <a:latin typeface="Arial Narrow" charset="0"/>
                <a:ea typeface="굴림" charset="0"/>
                <a:cs typeface="굴림" charset="0"/>
              </a:rPr>
              <a:t>in </a:t>
            </a:r>
            <a:r>
              <a:rPr lang="en-US" altLang="ko-KR" dirty="0">
                <a:latin typeface="Arial Narrow" charset="0"/>
                <a:ea typeface="굴림" charset="0"/>
                <a:cs typeface="굴림" charset="0"/>
              </a:rPr>
              <a:t>a far greater detail than </a:t>
            </a:r>
            <a:r>
              <a:rPr lang="en-US" altLang="ko-KR" dirty="0" smtClean="0">
                <a:latin typeface="Arial Narrow" charset="0"/>
                <a:ea typeface="굴림" charset="0"/>
                <a:cs typeface="굴림" charset="0"/>
              </a:rPr>
              <a:t>in the lecture </a:t>
            </a:r>
            <a:r>
              <a:rPr lang="en-US" altLang="ko-KR" dirty="0">
                <a:latin typeface="Arial Narrow" charset="0"/>
                <a:ea typeface="굴림" charset="0"/>
                <a:cs typeface="굴림" charset="0"/>
              </a:rPr>
              <a:t>note</a:t>
            </a:r>
            <a:r>
              <a:rPr lang="en-US" altLang="ko-KR" dirty="0" smtClean="0">
                <a:latin typeface="Arial Narrow" charset="0"/>
                <a:ea typeface="굴림" charset="0"/>
                <a:cs typeface="굴림" charset="0"/>
              </a:rPr>
              <a:t>.  (20 points)</a:t>
            </a:r>
            <a:endParaRPr lang="en-US" altLang="ko-KR" dirty="0">
              <a:latin typeface="Arial Narrow" charset="0"/>
              <a:ea typeface="굴림" charset="0"/>
              <a:cs typeface="굴림" charset="0"/>
            </a:endParaRPr>
          </a:p>
          <a:p>
            <a:r>
              <a:rPr lang="en-US" altLang="ko-KR" dirty="0" smtClean="0">
                <a:latin typeface="Arial Narrow" charset="0"/>
                <a:ea typeface="굴림" charset="0"/>
                <a:cs typeface="굴림" charset="0"/>
              </a:rPr>
              <a:t>Show </a:t>
            </a:r>
            <a:r>
              <a:rPr lang="en-US" altLang="ko-KR" dirty="0">
                <a:latin typeface="Arial Narrow" charset="0"/>
                <a:ea typeface="굴림" charset="0"/>
                <a:cs typeface="굴림" charset="0"/>
              </a:rPr>
              <a:t>mathematically what happens to the final velocities if m</a:t>
            </a:r>
            <a:r>
              <a:rPr lang="en-US" altLang="ko-KR" baseline="-25000" dirty="0">
                <a:latin typeface="Arial Narrow" charset="0"/>
                <a:ea typeface="굴림" charset="0"/>
                <a:cs typeface="굴림" charset="0"/>
              </a:rPr>
              <a:t>1</a:t>
            </a:r>
            <a:r>
              <a:rPr lang="en-US" altLang="ko-KR" dirty="0">
                <a:latin typeface="Arial Narrow" charset="0"/>
                <a:ea typeface="굴림" charset="0"/>
                <a:cs typeface="굴림" charset="0"/>
              </a:rPr>
              <a:t>=m</a:t>
            </a:r>
            <a:r>
              <a:rPr lang="en-US" altLang="ko-KR" baseline="-25000" dirty="0">
                <a:latin typeface="Arial Narrow" charset="0"/>
                <a:ea typeface="굴림" charset="0"/>
                <a:cs typeface="굴림" charset="0"/>
              </a:rPr>
              <a:t>2</a:t>
            </a:r>
            <a:r>
              <a:rPr lang="en-US" altLang="ko-KR" dirty="0">
                <a:latin typeface="Arial Narrow" charset="0"/>
                <a:ea typeface="굴림" charset="0"/>
                <a:cs typeface="굴림" charset="0"/>
              </a:rPr>
              <a:t> and describe in words the resulting motion</a:t>
            </a:r>
            <a:r>
              <a:rPr lang="en-US" altLang="ko-KR" dirty="0" smtClean="0">
                <a:latin typeface="Arial Narrow" charset="0"/>
                <a:ea typeface="굴림" charset="0"/>
                <a:cs typeface="굴림" charset="0"/>
              </a:rPr>
              <a:t>. (5 points)</a:t>
            </a:r>
            <a:endParaRPr lang="en-US" altLang="ko-KR" dirty="0">
              <a:latin typeface="Arial Narrow" charset="0"/>
              <a:ea typeface="굴림" charset="0"/>
              <a:cs typeface="굴림" charset="0"/>
            </a:endParaRPr>
          </a:p>
          <a:p>
            <a:r>
              <a:rPr lang="en-US" altLang="ko-KR" dirty="0" smtClean="0">
                <a:latin typeface="Arial Narrow" charset="0"/>
                <a:ea typeface="굴림" charset="0"/>
                <a:cs typeface="굴림" charset="0"/>
              </a:rPr>
              <a:t>Due</a:t>
            </a:r>
            <a:r>
              <a:rPr lang="en-US" altLang="ko-KR" dirty="0">
                <a:latin typeface="Arial Narrow" charset="0"/>
                <a:ea typeface="굴림" charset="0"/>
                <a:cs typeface="굴림" charset="0"/>
              </a:rPr>
              <a:t>: </a:t>
            </a:r>
            <a:r>
              <a:rPr lang="en-US" altLang="ko-KR" dirty="0" smtClean="0">
                <a:latin typeface="Arial Narrow" charset="0"/>
                <a:ea typeface="굴림" charset="0"/>
                <a:cs typeface="굴림" charset="0"/>
              </a:rPr>
              <a:t>Monday, July 7, 2014</a:t>
            </a:r>
            <a:endParaRPr lang="en-US" altLang="ko-KR" dirty="0">
              <a:latin typeface="Arial Narrow" charset="0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99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1, 2014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358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58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F576C53-A666-AC4D-864B-6561BA44081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8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Center of Mass</a:t>
            </a:r>
          </a:p>
        </p:txBody>
      </p:sp>
      <p:sp>
        <p:nvSpPr>
          <p:cNvPr id="763907" name="Text Box 3"/>
          <p:cNvSpPr txBox="1">
            <a:spLocks noChangeArrowheads="1"/>
          </p:cNvSpPr>
          <p:nvPr/>
        </p:nvSpPr>
        <p:spPr bwMode="auto">
          <a:xfrm>
            <a:off x="533400" y="685800"/>
            <a:ext cx="80772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600" dirty="0" smtClean="0">
                <a:solidFill>
                  <a:schemeClr val="accent2"/>
                </a:solidFill>
                <a:latin typeface="Monotype Corsiva" charset="0"/>
              </a:rPr>
              <a:t>We’ve </a:t>
            </a:r>
            <a:r>
              <a:rPr lang="en-US" sz="2600" dirty="0">
                <a:solidFill>
                  <a:schemeClr val="accent2"/>
                </a:solidFill>
                <a:latin typeface="Monotype Corsiva" charset="0"/>
              </a:rPr>
              <a:t>been solving physical problems treating objects as </a:t>
            </a:r>
            <a:r>
              <a:rPr lang="en-US" sz="2600" dirty="0" err="1">
                <a:solidFill>
                  <a:schemeClr val="accent2"/>
                </a:solidFill>
                <a:latin typeface="Monotype Corsiva" charset="0"/>
              </a:rPr>
              <a:t>sizeless</a:t>
            </a:r>
            <a:r>
              <a:rPr lang="en-US" sz="2600" dirty="0">
                <a:solidFill>
                  <a:schemeClr val="accent2"/>
                </a:solidFill>
                <a:latin typeface="Monotype Corsiva" charset="0"/>
              </a:rPr>
              <a:t> points with masses, but in realistic situations objects have shapes with masses distributed throughout the body.    </a:t>
            </a:r>
          </a:p>
        </p:txBody>
      </p:sp>
      <p:sp>
        <p:nvSpPr>
          <p:cNvPr id="763908" name="Text Box 4"/>
          <p:cNvSpPr txBox="1">
            <a:spLocks noChangeArrowheads="1"/>
          </p:cNvSpPr>
          <p:nvPr/>
        </p:nvSpPr>
        <p:spPr bwMode="auto">
          <a:xfrm>
            <a:off x="685800" y="1938338"/>
            <a:ext cx="7391400" cy="730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Center of mass of a system is the average position of the 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system’s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mass and represents the motion of the system as if all the mass is </a:t>
            </a:r>
            <a:r>
              <a:rPr lang="en-US" altLang="ko-KR" sz="2000" dirty="0">
                <a:solidFill>
                  <a:srgbClr val="FF0000"/>
                </a:solidFill>
                <a:latin typeface="Arial Narrow" charset="0"/>
                <a:ea typeface="굴림" charset="0"/>
                <a:cs typeface="굴림" charset="0"/>
              </a:rPr>
              <a:t>on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  <a:ea typeface="굴림" charset="0"/>
                <a:cs typeface="굴림" charset="0"/>
              </a:rPr>
              <a:t> th</a:t>
            </a:r>
            <a:r>
              <a:rPr lang="en-US" altLang="ko-KR" sz="2000" dirty="0">
                <a:solidFill>
                  <a:srgbClr val="FF0000"/>
                </a:solidFill>
                <a:latin typeface="Arial Narrow" charset="0"/>
                <a:ea typeface="굴림" charset="0"/>
                <a:cs typeface="굴림" charset="0"/>
              </a:rPr>
              <a:t>at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  <a:ea typeface="굴림" charset="0"/>
                <a:cs typeface="굴림" charset="0"/>
              </a:rPr>
              <a:t> point. </a:t>
            </a:r>
          </a:p>
        </p:txBody>
      </p:sp>
      <p:sp>
        <p:nvSpPr>
          <p:cNvPr id="763909" name="Text Box 5"/>
          <p:cNvSpPr txBox="1">
            <a:spLocks noChangeArrowheads="1"/>
          </p:cNvSpPr>
          <p:nvPr/>
        </p:nvSpPr>
        <p:spPr bwMode="auto">
          <a:xfrm>
            <a:off x="3124200" y="4343400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Consider a massless rod with two balls attached at either end.</a:t>
            </a:r>
          </a:p>
        </p:txBody>
      </p:sp>
      <p:graphicFrame>
        <p:nvGraphicFramePr>
          <p:cNvPr id="763910" name="Object 2"/>
          <p:cNvGraphicFramePr>
            <a:graphicFrameLocks noChangeAspect="1"/>
          </p:cNvGraphicFramePr>
          <p:nvPr/>
        </p:nvGraphicFramePr>
        <p:xfrm>
          <a:off x="3962400" y="5627688"/>
          <a:ext cx="72548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84" name="Equation" r:id="rId3" imgW="406080" imgH="228600" progId="Equation.DSMT4">
                  <p:embed/>
                </p:oleObj>
              </mc:Choice>
              <mc:Fallback>
                <p:oleObj name="Equation" r:id="rId3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627688"/>
                        <a:ext cx="725488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3911" name="Text Box 7"/>
          <p:cNvSpPr txBox="1">
            <a:spLocks noChangeArrowheads="1"/>
          </p:cNvSpPr>
          <p:nvPr/>
        </p:nvSpPr>
        <p:spPr bwMode="auto">
          <a:xfrm>
            <a:off x="3810000" y="2867025"/>
            <a:ext cx="4648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The total external force exerted on the system of total mass M causes the center of mass to move at an acceleration given by                         as if the entire mass of the system is on the center of mass.</a:t>
            </a:r>
          </a:p>
        </p:txBody>
      </p:sp>
      <p:graphicFrame>
        <p:nvGraphicFramePr>
          <p:cNvPr id="7639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391922"/>
              </p:ext>
            </p:extLst>
          </p:nvPr>
        </p:nvGraphicFramePr>
        <p:xfrm>
          <a:off x="6096000" y="3487738"/>
          <a:ext cx="13493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85" name="Equation" r:id="rId5" imgW="850900" imgH="304800" progId="Equation.DSMT4">
                  <p:embed/>
                </p:oleObj>
              </mc:Choice>
              <mc:Fallback>
                <p:oleObj name="Equation" r:id="rId5" imgW="850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487738"/>
                        <a:ext cx="13493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3913" name="Text Box 9"/>
          <p:cNvSpPr txBox="1">
            <a:spLocks noChangeArrowheads="1"/>
          </p:cNvSpPr>
          <p:nvPr/>
        </p:nvSpPr>
        <p:spPr bwMode="auto">
          <a:xfrm>
            <a:off x="685800" y="2819400"/>
            <a:ext cx="3048000" cy="14605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Arial Narrow" charset="0"/>
              </a:rPr>
              <a:t>What does above statement tell you concerning the forces being exerted on the system?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" y="4343400"/>
            <a:ext cx="2667000" cy="914400"/>
            <a:chOff x="240" y="2736"/>
            <a:chExt cx="1680" cy="576"/>
          </a:xfrm>
        </p:grpSpPr>
        <p:sp>
          <p:nvSpPr>
            <p:cNvPr id="35861" name="Line 11"/>
            <p:cNvSpPr>
              <a:spLocks noChangeShapeType="1"/>
            </p:cNvSpPr>
            <p:nvPr/>
          </p:nvSpPr>
          <p:spPr bwMode="auto">
            <a:xfrm>
              <a:off x="240" y="3024"/>
              <a:ext cx="16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862" name="Group 12"/>
            <p:cNvGrpSpPr>
              <a:grpSpLocks/>
            </p:cNvGrpSpPr>
            <p:nvPr/>
          </p:nvGrpSpPr>
          <p:grpSpPr bwMode="auto">
            <a:xfrm>
              <a:off x="576" y="2880"/>
              <a:ext cx="1200" cy="288"/>
              <a:chOff x="336" y="2064"/>
              <a:chExt cx="1200" cy="288"/>
            </a:xfrm>
          </p:grpSpPr>
          <p:sp>
            <p:nvSpPr>
              <p:cNvPr id="763917" name="Oval 13"/>
              <p:cNvSpPr>
                <a:spLocks noChangeArrowheads="1"/>
              </p:cNvSpPr>
              <p:nvPr/>
            </p:nvSpPr>
            <p:spPr bwMode="auto">
              <a:xfrm>
                <a:off x="336" y="211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rgbClr val="FFFF00"/>
                    </a:solidFill>
                    <a:latin typeface="Monotype Corsiva" charset="0"/>
                  </a:rPr>
                  <a:t>m</a:t>
                </a:r>
                <a:r>
                  <a:rPr lang="en-US" sz="2000" baseline="-25000">
                    <a:solidFill>
                      <a:srgbClr val="FFFF00"/>
                    </a:solidFill>
                    <a:latin typeface="Monotype Corsiva" charset="0"/>
                  </a:rPr>
                  <a:t>1</a:t>
                </a:r>
              </a:p>
            </p:txBody>
          </p:sp>
          <p:sp>
            <p:nvSpPr>
              <p:cNvPr id="35867" name="Oval 14"/>
              <p:cNvSpPr>
                <a:spLocks noChangeArrowheads="1"/>
              </p:cNvSpPr>
              <p:nvPr/>
            </p:nvSpPr>
            <p:spPr bwMode="auto">
              <a:xfrm>
                <a:off x="1248" y="206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  <a:latin typeface="Monotype Corsiva" charset="0"/>
                  </a:rPr>
                  <a:t>m</a:t>
                </a:r>
                <a:r>
                  <a:rPr lang="en-US" baseline="-25000">
                    <a:solidFill>
                      <a:srgbClr val="FFFF00"/>
                    </a:solidFill>
                    <a:latin typeface="Monotype Corsiva" charset="0"/>
                  </a:rPr>
                  <a:t>2</a:t>
                </a:r>
              </a:p>
            </p:txBody>
          </p:sp>
          <p:cxnSp>
            <p:nvCxnSpPr>
              <p:cNvPr id="35868" name="AutoShape 15"/>
              <p:cNvCxnSpPr>
                <a:cxnSpLocks noChangeShapeType="1"/>
                <a:stCxn id="763917" idx="6"/>
                <a:endCxn id="35867" idx="2"/>
              </p:cNvCxnSpPr>
              <p:nvPr/>
            </p:nvCxnSpPr>
            <p:spPr bwMode="auto">
              <a:xfrm>
                <a:off x="528" y="2208"/>
                <a:ext cx="720" cy="0"/>
              </a:xfrm>
              <a:prstGeom prst="straightConnector1">
                <a:avLst/>
              </a:prstGeom>
              <a:noFill/>
              <a:ln w="1905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5863" name="Line 16"/>
            <p:cNvSpPr>
              <a:spLocks noChangeShapeType="1"/>
            </p:cNvSpPr>
            <p:nvPr/>
          </p:nvSpPr>
          <p:spPr bwMode="auto">
            <a:xfrm>
              <a:off x="240" y="2736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Text Box 17"/>
            <p:cNvSpPr txBox="1">
              <a:spLocks noChangeArrowheads="1"/>
            </p:cNvSpPr>
            <p:nvPr/>
          </p:nvSpPr>
          <p:spPr bwMode="auto">
            <a:xfrm>
              <a:off x="528" y="3062"/>
              <a:ext cx="2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x</a:t>
              </a:r>
              <a:r>
                <a:rPr lang="en-US" sz="2000" baseline="-25000">
                  <a:solidFill>
                    <a:schemeClr val="accent2"/>
                  </a:solidFill>
                  <a:latin typeface="Monotype Corsiva" charset="0"/>
                </a:rPr>
                <a:t>1</a:t>
              </a:r>
            </a:p>
          </p:txBody>
        </p:sp>
        <p:sp>
          <p:nvSpPr>
            <p:cNvPr id="35865" name="Text Box 18"/>
            <p:cNvSpPr txBox="1">
              <a:spLocks noChangeArrowheads="1"/>
            </p:cNvSpPr>
            <p:nvPr/>
          </p:nvSpPr>
          <p:spPr bwMode="auto">
            <a:xfrm>
              <a:off x="1488" y="3062"/>
              <a:ext cx="2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x</a:t>
              </a:r>
              <a:r>
                <a:rPr lang="en-US" sz="2000" baseline="-25000">
                  <a:solidFill>
                    <a:schemeClr val="accent2"/>
                  </a:solidFill>
                  <a:latin typeface="Monotype Corsiva" charset="0"/>
                </a:rPr>
                <a:t>2</a:t>
              </a:r>
            </a:p>
          </p:txBody>
        </p:sp>
      </p:grpSp>
      <p:sp>
        <p:nvSpPr>
          <p:cNvPr id="763923" name="Text Box 19"/>
          <p:cNvSpPr txBox="1">
            <a:spLocks noChangeArrowheads="1"/>
          </p:cNvSpPr>
          <p:nvPr/>
        </p:nvSpPr>
        <p:spPr bwMode="auto">
          <a:xfrm>
            <a:off x="3276600" y="4724400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The position of the center of mass of this system is the mass averaged position of the system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771650" y="4800600"/>
            <a:ext cx="514350" cy="838200"/>
            <a:chOff x="1116" y="3024"/>
            <a:chExt cx="324" cy="528"/>
          </a:xfrm>
        </p:grpSpPr>
        <p:sp>
          <p:nvSpPr>
            <p:cNvPr id="35859" name="Line 21"/>
            <p:cNvSpPr>
              <a:spLocks noChangeShapeType="1"/>
            </p:cNvSpPr>
            <p:nvPr/>
          </p:nvSpPr>
          <p:spPr bwMode="auto">
            <a:xfrm>
              <a:off x="1296" y="3024"/>
              <a:ext cx="0" cy="336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Text Box 22"/>
            <p:cNvSpPr txBox="1">
              <a:spLocks noChangeArrowheads="1"/>
            </p:cNvSpPr>
            <p:nvPr/>
          </p:nvSpPr>
          <p:spPr bwMode="auto">
            <a:xfrm>
              <a:off x="1116" y="3302"/>
              <a:ext cx="3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x</a:t>
              </a:r>
              <a:r>
                <a:rPr lang="en-US" sz="2000" baseline="-25000">
                  <a:solidFill>
                    <a:schemeClr val="accent2"/>
                  </a:solidFill>
                  <a:latin typeface="Monotype Corsiva" charset="0"/>
                </a:rPr>
                <a:t>CM</a:t>
              </a:r>
              <a:endParaRPr lang="en-US">
                <a:latin typeface="Monotype Corsiva" charset="0"/>
              </a:endParaRPr>
            </a:p>
          </p:txBody>
        </p:sp>
      </p:grpSp>
      <p:sp>
        <p:nvSpPr>
          <p:cNvPr id="763927" name="Text Box 23"/>
          <p:cNvSpPr txBox="1">
            <a:spLocks noChangeArrowheads="1"/>
          </p:cNvSpPr>
          <p:nvPr/>
        </p:nvSpPr>
        <p:spPr bwMode="auto">
          <a:xfrm>
            <a:off x="6400800" y="5486400"/>
            <a:ext cx="2209800" cy="7905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Arial Narrow" charset="0"/>
              </a:rPr>
              <a:t>CM is closer to the heavier object</a:t>
            </a:r>
          </a:p>
        </p:txBody>
      </p:sp>
      <p:graphicFrame>
        <p:nvGraphicFramePr>
          <p:cNvPr id="763928" name="Object 4"/>
          <p:cNvGraphicFramePr>
            <a:graphicFrameLocks noChangeAspect="1"/>
          </p:cNvGraphicFramePr>
          <p:nvPr/>
        </p:nvGraphicFramePr>
        <p:xfrm>
          <a:off x="4748213" y="5410200"/>
          <a:ext cx="12715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86" name="Equation" r:id="rId7" imgW="711000" imgH="228600" progId="Equation.DSMT4">
                  <p:embed/>
                </p:oleObj>
              </mc:Choice>
              <mc:Fallback>
                <p:oleObj name="Equation" r:id="rId7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213" y="5410200"/>
                        <a:ext cx="12715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3929" name="Object 5"/>
          <p:cNvGraphicFramePr>
            <a:graphicFrameLocks noChangeAspect="1"/>
          </p:cNvGraphicFramePr>
          <p:nvPr/>
        </p:nvGraphicFramePr>
        <p:xfrm>
          <a:off x="4724400" y="5486400"/>
          <a:ext cx="13620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87" name="Equation" r:id="rId9" imgW="761760" imgH="431640" progId="Equation.DSMT4">
                  <p:embed/>
                </p:oleObj>
              </mc:Choice>
              <mc:Fallback>
                <p:oleObj name="Equation" r:id="rId9" imgW="761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486400"/>
                        <a:ext cx="136207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819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6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6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6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6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6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6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907" grpId="0"/>
      <p:bldP spid="763908" grpId="0" animBg="1"/>
      <p:bldP spid="763909" grpId="0"/>
      <p:bldP spid="763911" grpId="0"/>
      <p:bldP spid="763913" grpId="0" animBg="1"/>
      <p:bldP spid="763923" grpId="0"/>
      <p:bldP spid="7639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1, 2014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00B9938-AA97-5D47-B8A5-3402FF79FA4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Motion of a Diver and the Center of Mass</a:t>
            </a:r>
          </a:p>
        </p:txBody>
      </p:sp>
      <p:pic>
        <p:nvPicPr>
          <p:cNvPr id="764931" name="Picture 3" descr="FG09_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4600" y="1143000"/>
            <a:ext cx="17754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4932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86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Diver performs a simple dive.</a:t>
            </a:r>
          </a:p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The motion of the center of mass follows a parabola since it is a projectile motion.</a:t>
            </a:r>
          </a:p>
        </p:txBody>
      </p:sp>
      <p:sp>
        <p:nvSpPr>
          <p:cNvPr id="764933" name="Text Box 5"/>
          <p:cNvSpPr txBox="1">
            <a:spLocks noChangeArrowheads="1"/>
          </p:cNvSpPr>
          <p:nvPr/>
        </p:nvSpPr>
        <p:spPr bwMode="auto">
          <a:xfrm>
            <a:off x="4876800" y="3933825"/>
            <a:ext cx="4191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Diver performs a complicated dive.</a:t>
            </a:r>
          </a:p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The motion of the center of mass still follows the same parabola since it still is a projectile motion.</a:t>
            </a:r>
          </a:p>
        </p:txBody>
      </p:sp>
      <p:sp>
        <p:nvSpPr>
          <p:cNvPr id="764934" name="Text Box 6"/>
          <p:cNvSpPr txBox="1">
            <a:spLocks noChangeArrowheads="1"/>
          </p:cNvSpPr>
          <p:nvPr/>
        </p:nvSpPr>
        <p:spPr bwMode="auto">
          <a:xfrm>
            <a:off x="4876800" y="5654675"/>
            <a:ext cx="41910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A50021"/>
                </a:solidFill>
                <a:latin typeface="Arial Narrow" charset="0"/>
              </a:rPr>
              <a:t>The motion of the center of mass of the diver is always the same. </a:t>
            </a:r>
          </a:p>
        </p:txBody>
      </p:sp>
    </p:spTree>
    <p:extLst>
      <p:ext uri="{BB962C8B-B14F-4D97-AF65-F5344CB8AC3E}">
        <p14:creationId xmlns:p14="http://schemas.microsoft.com/office/powerpoint/2010/main" val="3009516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4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4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6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6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6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32" grpId="0"/>
      <p:bldP spid="764933" grpId="0"/>
      <p:bldP spid="7649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1, 2014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378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79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4C9C963-77FF-0945-A7D1-C7B399C84AD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765954" name="Picture 2" descr="FG09_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6019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7 – 12 </a:t>
            </a:r>
            <a:r>
              <a:rPr lang="en-US" altLang="ko-KR" sz="4000">
                <a:latin typeface="Arial Narrow" charset="0"/>
                <a:ea typeface="굴림" charset="0"/>
                <a:cs typeface="굴림" charset="0"/>
              </a:rPr>
              <a:t>Center of Mass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5956" name="Text Box 4"/>
          <p:cNvSpPr txBox="1">
            <a:spLocks noChangeArrowheads="1"/>
          </p:cNvSpPr>
          <p:nvPr/>
        </p:nvSpPr>
        <p:spPr bwMode="auto">
          <a:xfrm>
            <a:off x="457200" y="762000"/>
            <a:ext cx="8001000" cy="12160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800000"/>
                </a:solidFill>
                <a:latin typeface="Arial Narrow" charset="0"/>
              </a:rPr>
              <a:t>Thee people of roughly equivalent mass M on a lightweight (air-filled) banana boat sit along the x axis at positions x</a:t>
            </a:r>
            <a:r>
              <a:rPr lang="en-US" baseline="-25000">
                <a:solidFill>
                  <a:srgbClr val="800000"/>
                </a:solidFill>
                <a:latin typeface="Arial Narrow" charset="0"/>
              </a:rPr>
              <a:t>1</a:t>
            </a:r>
            <a:r>
              <a:rPr lang="en-US">
                <a:solidFill>
                  <a:srgbClr val="800000"/>
                </a:solidFill>
                <a:latin typeface="Arial Narrow" charset="0"/>
              </a:rPr>
              <a:t>=1.0m, x</a:t>
            </a:r>
            <a:r>
              <a:rPr lang="en-US" baseline="-25000">
                <a:solidFill>
                  <a:srgbClr val="800000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800000"/>
                </a:solidFill>
                <a:latin typeface="Arial Narrow" charset="0"/>
              </a:rPr>
              <a:t>=5.0m, and x</a:t>
            </a:r>
            <a:r>
              <a:rPr lang="en-US" baseline="-25000">
                <a:solidFill>
                  <a:srgbClr val="800000"/>
                </a:solidFill>
                <a:latin typeface="Arial Narrow" charset="0"/>
              </a:rPr>
              <a:t>3</a:t>
            </a:r>
            <a:r>
              <a:rPr lang="en-US">
                <a:solidFill>
                  <a:srgbClr val="800000"/>
                </a:solidFill>
                <a:latin typeface="Arial Narrow" charset="0"/>
              </a:rPr>
              <a:t>=6.0m.  Find the position of CM. </a:t>
            </a:r>
          </a:p>
        </p:txBody>
      </p:sp>
      <p:sp>
        <p:nvSpPr>
          <p:cNvPr id="765957" name="Text Box 5"/>
          <p:cNvSpPr txBox="1">
            <a:spLocks noChangeArrowheads="1"/>
          </p:cNvSpPr>
          <p:nvPr/>
        </p:nvSpPr>
        <p:spPr bwMode="auto">
          <a:xfrm>
            <a:off x="6553200" y="2209800"/>
            <a:ext cx="2209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Arial Narrow" charset="0"/>
              </a:rPr>
              <a:t>Using the formula for CM</a:t>
            </a:r>
          </a:p>
        </p:txBody>
      </p:sp>
      <p:graphicFrame>
        <p:nvGraphicFramePr>
          <p:cNvPr id="765958" name="Object 2"/>
          <p:cNvGraphicFramePr>
            <a:graphicFrameLocks noChangeAspect="1"/>
          </p:cNvGraphicFramePr>
          <p:nvPr/>
        </p:nvGraphicFramePr>
        <p:xfrm>
          <a:off x="6019800" y="3027363"/>
          <a:ext cx="27432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88" name="Equation" r:id="rId4" imgW="901440" imgH="660240" progId="Equation.3">
                  <p:embed/>
                </p:oleObj>
              </mc:Choice>
              <mc:Fallback>
                <p:oleObj name="Equation" r:id="rId4" imgW="9014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027363"/>
                        <a:ext cx="27432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5959" name="Object 3"/>
          <p:cNvGraphicFramePr>
            <a:graphicFrameLocks noChangeAspect="1"/>
          </p:cNvGraphicFramePr>
          <p:nvPr/>
        </p:nvGraphicFramePr>
        <p:xfrm>
          <a:off x="1066800" y="4953000"/>
          <a:ext cx="11938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89" name="Equation" r:id="rId6" imgW="444240" imgH="177480" progId="Equation.DSMT4">
                  <p:embed/>
                </p:oleObj>
              </mc:Choice>
              <mc:Fallback>
                <p:oleObj name="Equation" r:id="rId6" imgW="4442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953000"/>
                        <a:ext cx="11938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5960" name="Object 4"/>
          <p:cNvGraphicFramePr>
            <a:graphicFrameLocks noChangeAspect="1"/>
          </p:cNvGraphicFramePr>
          <p:nvPr/>
        </p:nvGraphicFramePr>
        <p:xfrm>
          <a:off x="5562600" y="4922838"/>
          <a:ext cx="1535113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90" name="Equation" r:id="rId8" imgW="596880" imgH="393480" progId="Equation.DSMT4">
                  <p:embed/>
                </p:oleObj>
              </mc:Choice>
              <mc:Fallback>
                <p:oleObj name="Equation" r:id="rId8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922838"/>
                        <a:ext cx="1535113" cy="117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5961" name="Object 5"/>
          <p:cNvGraphicFramePr>
            <a:graphicFrameLocks noChangeAspect="1"/>
          </p:cNvGraphicFramePr>
          <p:nvPr/>
        </p:nvGraphicFramePr>
        <p:xfrm>
          <a:off x="644525" y="4953000"/>
          <a:ext cx="4841875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91" name="Equation" r:id="rId10" imgW="1803240" imgH="393480" progId="Equation.DSMT4">
                  <p:embed/>
                </p:oleObj>
              </mc:Choice>
              <mc:Fallback>
                <p:oleObj name="Equation" r:id="rId10" imgW="1803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4953000"/>
                        <a:ext cx="4841875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5962" name="Object 6"/>
          <p:cNvGraphicFramePr>
            <a:graphicFrameLocks noChangeAspect="1"/>
          </p:cNvGraphicFramePr>
          <p:nvPr/>
        </p:nvGraphicFramePr>
        <p:xfrm>
          <a:off x="1924050" y="5638800"/>
          <a:ext cx="21145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92" name="Equation" r:id="rId12" imgW="787320" imgH="164880" progId="Equation.DSMT4">
                  <p:embed/>
                </p:oleObj>
              </mc:Choice>
              <mc:Fallback>
                <p:oleObj name="Equation" r:id="rId12" imgW="787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5638800"/>
                        <a:ext cx="211455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5963" name="Object 7"/>
          <p:cNvGraphicFramePr>
            <a:graphicFrameLocks noChangeAspect="1"/>
          </p:cNvGraphicFramePr>
          <p:nvPr/>
        </p:nvGraphicFramePr>
        <p:xfrm>
          <a:off x="7140575" y="5262563"/>
          <a:ext cx="147002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93" name="Equation" r:id="rId14" imgW="571320" imgH="203040" progId="Equation.DSMT4">
                  <p:embed/>
                </p:oleObj>
              </mc:Choice>
              <mc:Fallback>
                <p:oleObj name="Equation" r:id="rId14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575" y="5262563"/>
                        <a:ext cx="1470025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5964" name="Object 8"/>
          <p:cNvGraphicFramePr>
            <a:graphicFrameLocks noChangeAspect="1"/>
          </p:cNvGraphicFramePr>
          <p:nvPr/>
        </p:nvGraphicFramePr>
        <p:xfrm>
          <a:off x="2286000" y="4953000"/>
          <a:ext cx="146685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94" name="Equation" r:id="rId16" imgW="545760" imgH="177480" progId="Equation.DSMT4">
                  <p:embed/>
                </p:oleObj>
              </mc:Choice>
              <mc:Fallback>
                <p:oleObj name="Equation" r:id="rId16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953000"/>
                        <a:ext cx="146685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5965" name="Object 9"/>
          <p:cNvGraphicFramePr>
            <a:graphicFrameLocks noChangeAspect="1"/>
          </p:cNvGraphicFramePr>
          <p:nvPr/>
        </p:nvGraphicFramePr>
        <p:xfrm>
          <a:off x="3756025" y="4953000"/>
          <a:ext cx="15017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95" name="Equation" r:id="rId18" imgW="558720" imgH="177480" progId="Equation.DSMT4">
                  <p:embed/>
                </p:oleObj>
              </mc:Choice>
              <mc:Fallback>
                <p:oleObj name="Equation" r:id="rId18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025" y="4953000"/>
                        <a:ext cx="15017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27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6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5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5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6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6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6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6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6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6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6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6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6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56" grpId="0" animBg="1" autoUpdateAnimBg="0"/>
      <p:bldP spid="76595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1, 2014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3892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89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DF4B765-6B50-3047-8BB7-3CA7F9B2EC9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803843" name="Picture 3" descr="F07.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5715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03844" name="Object 2"/>
          <p:cNvGraphicFramePr>
            <a:graphicFrameLocks noChangeAspect="1"/>
          </p:cNvGraphicFramePr>
          <p:nvPr/>
        </p:nvGraphicFramePr>
        <p:xfrm>
          <a:off x="1600200" y="3290888"/>
          <a:ext cx="8016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22" name="Equation" r:id="rId5" imgW="444240" imgH="228600" progId="Equation.DSMT4">
                  <p:embed/>
                </p:oleObj>
              </mc:Choice>
              <mc:Fallback>
                <p:oleObj name="Equation" r:id="rId5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290888"/>
                        <a:ext cx="801688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45" name="Object 3"/>
          <p:cNvGraphicFramePr>
            <a:graphicFrameLocks noChangeAspect="1"/>
          </p:cNvGraphicFramePr>
          <p:nvPr/>
        </p:nvGraphicFramePr>
        <p:xfrm>
          <a:off x="1371600" y="4191000"/>
          <a:ext cx="8715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23" name="Equation" r:id="rId7" imgW="355320" imgH="228600" progId="Equation.DSMT4">
                  <p:embed/>
                </p:oleObj>
              </mc:Choice>
              <mc:Fallback>
                <p:oleObj name="Equation" r:id="rId7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91000"/>
                        <a:ext cx="87153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3846" name="AutoShape 6"/>
          <p:cNvSpPr>
            <a:spLocks noChangeArrowheads="1"/>
          </p:cNvSpPr>
          <p:nvPr/>
        </p:nvSpPr>
        <p:spPr bwMode="auto">
          <a:xfrm>
            <a:off x="762000" y="4343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ko-KR" sz="4000" dirty="0">
                <a:latin typeface="Arial Narrow" charset="0"/>
                <a:ea typeface="굴림" charset="0"/>
                <a:cs typeface="굴림" charset="0"/>
              </a:rPr>
              <a:t>Velocity of </a:t>
            </a:r>
            <a:r>
              <a:rPr lang="en-US" altLang="ko-KR" sz="4000" dirty="0" smtClean="0">
                <a:latin typeface="Arial Narrow" charset="0"/>
                <a:ea typeface="굴림" charset="0"/>
                <a:cs typeface="굴림" charset="0"/>
              </a:rPr>
              <a:t>the Center </a:t>
            </a:r>
            <a:r>
              <a:rPr lang="en-US" altLang="ko-KR" sz="4000" dirty="0">
                <a:latin typeface="Arial Narrow" charset="0"/>
                <a:ea typeface="굴림" charset="0"/>
                <a:cs typeface="굴림" charset="0"/>
              </a:rPr>
              <a:t>of Mass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838200" y="5181600"/>
            <a:ext cx="7620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In an isolated system, the total linear momentum does not change,</a:t>
            </a:r>
            <a:r>
              <a:rPr lang="en-US" altLang="ko-KR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therefore the velocity of the center of mass does not change.</a:t>
            </a:r>
          </a:p>
        </p:txBody>
      </p:sp>
      <p:graphicFrame>
        <p:nvGraphicFramePr>
          <p:cNvPr id="803849" name="Object 4"/>
          <p:cNvGraphicFramePr>
            <a:graphicFrameLocks noChangeAspect="1"/>
          </p:cNvGraphicFramePr>
          <p:nvPr/>
        </p:nvGraphicFramePr>
        <p:xfrm>
          <a:off x="2443163" y="3108325"/>
          <a:ext cx="16716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24" name="Equation" r:id="rId9" imgW="927000" imgH="431640" progId="Equation.DSMT4">
                  <p:embed/>
                </p:oleObj>
              </mc:Choice>
              <mc:Fallback>
                <p:oleObj name="Equation" r:id="rId9" imgW="927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3108325"/>
                        <a:ext cx="167163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50" name="Object 5"/>
          <p:cNvGraphicFramePr>
            <a:graphicFrameLocks noChangeAspect="1"/>
          </p:cNvGraphicFramePr>
          <p:nvPr/>
        </p:nvGraphicFramePr>
        <p:xfrm>
          <a:off x="2209800" y="3962400"/>
          <a:ext cx="115093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25" name="Equation" r:id="rId11" imgW="469800" imgH="393480" progId="Equation.DSMT4">
                  <p:embed/>
                </p:oleObj>
              </mc:Choice>
              <mc:Fallback>
                <p:oleObj name="Equation" r:id="rId11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962400"/>
                        <a:ext cx="1150938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51" name="Object 6"/>
          <p:cNvGraphicFramePr>
            <a:graphicFrameLocks noChangeAspect="1"/>
          </p:cNvGraphicFramePr>
          <p:nvPr/>
        </p:nvGraphicFramePr>
        <p:xfrm>
          <a:off x="3321050" y="3962400"/>
          <a:ext cx="376555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26" name="Equation" r:id="rId13" imgW="1536480" imgH="431640" progId="Equation.DSMT4">
                  <p:embed/>
                </p:oleObj>
              </mc:Choice>
              <mc:Fallback>
                <p:oleObj name="Equation" r:id="rId13" imgW="1536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3962400"/>
                        <a:ext cx="3765550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52" name="Object 7"/>
          <p:cNvGraphicFramePr>
            <a:graphicFrameLocks noChangeAspect="1"/>
          </p:cNvGraphicFramePr>
          <p:nvPr/>
        </p:nvGraphicFramePr>
        <p:xfrm>
          <a:off x="7034213" y="3962400"/>
          <a:ext cx="1804987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27" name="Equation" r:id="rId15" imgW="736560" imgH="431640" progId="Equation.DSMT4">
                  <p:embed/>
                </p:oleObj>
              </mc:Choice>
              <mc:Fallback>
                <p:oleObj name="Equation" r:id="rId15" imgW="736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3962400"/>
                        <a:ext cx="1804987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3853" name="Oval 13"/>
          <p:cNvSpPr>
            <a:spLocks noChangeArrowheads="1"/>
          </p:cNvSpPr>
          <p:nvPr/>
        </p:nvSpPr>
        <p:spPr bwMode="auto">
          <a:xfrm>
            <a:off x="3810000" y="3962400"/>
            <a:ext cx="1143000" cy="5334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3854" name="Oval 14"/>
          <p:cNvSpPr>
            <a:spLocks noChangeArrowheads="1"/>
          </p:cNvSpPr>
          <p:nvPr/>
        </p:nvSpPr>
        <p:spPr bwMode="auto">
          <a:xfrm>
            <a:off x="5638800" y="3962400"/>
            <a:ext cx="1143000" cy="5334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3855" name="Oval 15"/>
          <p:cNvSpPr>
            <a:spLocks noChangeArrowheads="1"/>
          </p:cNvSpPr>
          <p:nvPr/>
        </p:nvSpPr>
        <p:spPr bwMode="auto">
          <a:xfrm>
            <a:off x="7010400" y="4038600"/>
            <a:ext cx="914400" cy="4572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3856" name="Oval 16"/>
          <p:cNvSpPr>
            <a:spLocks noChangeArrowheads="1"/>
          </p:cNvSpPr>
          <p:nvPr/>
        </p:nvSpPr>
        <p:spPr bwMode="auto">
          <a:xfrm>
            <a:off x="8001000" y="4038600"/>
            <a:ext cx="914400" cy="4572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55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0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3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3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0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03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3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0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0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0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03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3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0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03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03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0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6" grpId="0" animBg="1"/>
      <p:bldP spid="803848" grpId="0"/>
      <p:bldP spid="803853" grpId="0" animBg="1"/>
      <p:bldP spid="803854" grpId="0" animBg="1"/>
      <p:bldP spid="803855" grpId="0" animBg="1"/>
      <p:bldP spid="8038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1, 2014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4097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09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B0550B4-9ED0-8F45-ACFE-980CE988432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809986" name="Text Box 2"/>
          <p:cNvSpPr txBox="1">
            <a:spLocks noChangeArrowheads="1"/>
          </p:cNvSpPr>
          <p:nvPr/>
        </p:nvSpPr>
        <p:spPr bwMode="auto">
          <a:xfrm>
            <a:off x="288925" y="685800"/>
            <a:ext cx="4130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Starting from rest, two skaters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push off against each other on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ice where friction is negligible.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One is a 54-kg woman and one is a 88-kg man.  The woman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moves away with </a:t>
            </a:r>
            <a:r>
              <a:rPr lang="en-US" sz="20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a </a:t>
            </a:r>
            <a:r>
              <a:rPr lang="en-US" sz="2000" smtClean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velocity</a:t>
            </a:r>
            <a:r>
              <a:rPr lang="en-US" sz="2000" smtClean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of +2.5 m/s.  </a:t>
            </a:r>
          </a:p>
        </p:txBody>
      </p:sp>
      <p:pic>
        <p:nvPicPr>
          <p:cNvPr id="809987" name="Picture 3" descr="F07.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0"/>
            <a:ext cx="338772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7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762000"/>
          </a:xfrm>
        </p:spPr>
        <p:txBody>
          <a:bodyPr/>
          <a:lstStyle/>
          <a:p>
            <a:r>
              <a:rPr lang="en-US" altLang="ko-KR">
                <a:latin typeface="Arial Narrow" charset="0"/>
                <a:ea typeface="굴림" charset="0"/>
                <a:cs typeface="굴림" charset="0"/>
              </a:rPr>
              <a:t>Another Look at the Ice Skater Problem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810000" name="Object 2"/>
          <p:cNvGraphicFramePr>
            <a:graphicFrameLocks noChangeAspect="1"/>
          </p:cNvGraphicFramePr>
          <p:nvPr/>
        </p:nvGraphicFramePr>
        <p:xfrm>
          <a:off x="533400" y="2338388"/>
          <a:ext cx="14398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26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38388"/>
                        <a:ext cx="1439863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1" name="Object 3"/>
          <p:cNvGraphicFramePr>
            <a:graphicFrameLocks noChangeAspect="1"/>
          </p:cNvGraphicFramePr>
          <p:nvPr/>
        </p:nvGraphicFramePr>
        <p:xfrm>
          <a:off x="546100" y="3987800"/>
          <a:ext cx="1892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27" name="Equation" r:id="rId7" imgW="901440" imgH="241200" progId="Equation.DSMT4">
                  <p:embed/>
                </p:oleObj>
              </mc:Choice>
              <mc:Fallback>
                <p:oleObj name="Equation" r:id="rId7" imgW="901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987800"/>
                        <a:ext cx="18923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2" name="Object 4"/>
          <p:cNvGraphicFramePr>
            <a:graphicFrameLocks noChangeAspect="1"/>
          </p:cNvGraphicFramePr>
          <p:nvPr/>
        </p:nvGraphicFramePr>
        <p:xfrm>
          <a:off x="533400" y="3100388"/>
          <a:ext cx="8270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28" name="Equation" r:id="rId9" imgW="393480" imgH="228600" progId="Equation.DSMT4">
                  <p:embed/>
                </p:oleObj>
              </mc:Choice>
              <mc:Fallback>
                <p:oleObj name="Equation" r:id="rId9" imgW="393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00388"/>
                        <a:ext cx="82708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3" name="Object 5"/>
          <p:cNvGraphicFramePr>
            <a:graphicFrameLocks noChangeAspect="1"/>
          </p:cNvGraphicFramePr>
          <p:nvPr/>
        </p:nvGraphicFramePr>
        <p:xfrm>
          <a:off x="381000" y="4724400"/>
          <a:ext cx="8270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29" name="Equation" r:id="rId11" imgW="393480" imgH="241200" progId="Equation.DSMT4">
                  <p:embed/>
                </p:oleObj>
              </mc:Choice>
              <mc:Fallback>
                <p:oleObj name="Equation" r:id="rId11" imgW="393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724400"/>
                        <a:ext cx="82708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4" name="Object 6"/>
          <p:cNvGraphicFramePr>
            <a:graphicFrameLocks noChangeAspect="1"/>
          </p:cNvGraphicFramePr>
          <p:nvPr/>
        </p:nvGraphicFramePr>
        <p:xfrm>
          <a:off x="2725738" y="2338388"/>
          <a:ext cx="14652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30" name="Equation" r:id="rId13" imgW="698400" imgH="228600" progId="Equation.DSMT4">
                  <p:embed/>
                </p:oleObj>
              </mc:Choice>
              <mc:Fallback>
                <p:oleObj name="Equation" r:id="rId13" imgW="69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338388"/>
                        <a:ext cx="1465262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5" name="Object 7"/>
          <p:cNvGraphicFramePr>
            <a:graphicFrameLocks noChangeAspect="1"/>
          </p:cNvGraphicFramePr>
          <p:nvPr/>
        </p:nvGraphicFramePr>
        <p:xfrm>
          <a:off x="1312863" y="2900363"/>
          <a:ext cx="1811337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31" name="Equation" r:id="rId15" imgW="863280" imgH="431640" progId="Equation.DSMT4">
                  <p:embed/>
                </p:oleObj>
              </mc:Choice>
              <mc:Fallback>
                <p:oleObj name="Equation" r:id="rId15" imgW="8632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2900363"/>
                        <a:ext cx="1811337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6" name="Object 8"/>
          <p:cNvGraphicFramePr>
            <a:graphicFrameLocks noChangeAspect="1"/>
          </p:cNvGraphicFramePr>
          <p:nvPr/>
        </p:nvGraphicFramePr>
        <p:xfrm>
          <a:off x="3124200" y="3124200"/>
          <a:ext cx="2667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32" name="Equation" r:id="rId17" imgW="126720" imgH="177480" progId="Equation.DSMT4">
                  <p:embed/>
                </p:oleObj>
              </mc:Choice>
              <mc:Fallback>
                <p:oleObj name="Equation" r:id="rId17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124200"/>
                        <a:ext cx="2667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7" name="Object 9"/>
          <p:cNvGraphicFramePr>
            <a:graphicFrameLocks noChangeAspect="1"/>
          </p:cNvGraphicFramePr>
          <p:nvPr/>
        </p:nvGraphicFramePr>
        <p:xfrm>
          <a:off x="2779713" y="3987800"/>
          <a:ext cx="19446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33" name="Equation" r:id="rId19" imgW="927000" imgH="241200" progId="Equation.DSMT4">
                  <p:embed/>
                </p:oleObj>
              </mc:Choice>
              <mc:Fallback>
                <p:oleObj name="Equation" r:id="rId19" imgW="927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3" y="3987800"/>
                        <a:ext cx="194468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8" name="Object 10"/>
          <p:cNvGraphicFramePr>
            <a:graphicFrameLocks noChangeAspect="1"/>
          </p:cNvGraphicFramePr>
          <p:nvPr/>
        </p:nvGraphicFramePr>
        <p:xfrm>
          <a:off x="1295400" y="4495800"/>
          <a:ext cx="183991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34" name="Equation" r:id="rId21" imgW="876240" imgH="457200" progId="Equation.DSMT4">
                  <p:embed/>
                </p:oleObj>
              </mc:Choice>
              <mc:Fallback>
                <p:oleObj name="Equation" r:id="rId21" imgW="8762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95800"/>
                        <a:ext cx="1839913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9" name="Object 11"/>
          <p:cNvGraphicFramePr>
            <a:graphicFrameLocks noChangeAspect="1"/>
          </p:cNvGraphicFramePr>
          <p:nvPr/>
        </p:nvGraphicFramePr>
        <p:xfrm>
          <a:off x="546100" y="5410200"/>
          <a:ext cx="59436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35" name="Equation" r:id="rId23" imgW="2831760" imgH="419040" progId="Equation.DSMT4">
                  <p:embed/>
                </p:oleObj>
              </mc:Choice>
              <mc:Fallback>
                <p:oleObj name="Equation" r:id="rId23" imgW="2831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5410200"/>
                        <a:ext cx="59436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161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9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9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1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1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1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1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1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1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1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10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10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1, 2014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4301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30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3113D8-6364-9047-9693-611C950E47F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827395" name="Picture 3" descr="F08.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66800"/>
            <a:ext cx="281146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7396" name="Text Box 4"/>
          <p:cNvSpPr txBox="1">
            <a:spLocks noChangeArrowheads="1"/>
          </p:cNvSpPr>
          <p:nvPr/>
        </p:nvSpPr>
        <p:spPr bwMode="auto">
          <a:xfrm>
            <a:off x="914400" y="914400"/>
            <a:ext cx="5257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In the simplest kind of rotation,</a:t>
            </a:r>
            <a:r>
              <a:rPr lang="en-US" altLang="ko-KR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points on a rigid object move on</a:t>
            </a:r>
            <a:r>
              <a:rPr lang="en-US" altLang="ko-KR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circular paths around an </a:t>
            </a:r>
            <a:r>
              <a:rPr lang="en-US" b="1" i="1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axis of</a:t>
            </a:r>
            <a:r>
              <a:rPr lang="en-US" altLang="ko-KR" b="1" i="1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b="1" i="1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rotation.</a:t>
            </a:r>
            <a:endParaRPr lang="en-US" dirty="0">
              <a:solidFill>
                <a:schemeClr val="accent2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43018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686800" cy="838200"/>
          </a:xfrm>
        </p:spPr>
        <p:txBody>
          <a:bodyPr/>
          <a:lstStyle/>
          <a:p>
            <a:r>
              <a:rPr lang="en-US" altLang="ko-KR" sz="4000">
                <a:latin typeface="Arial Narrow" charset="0"/>
                <a:ea typeface="굴림" charset="0"/>
                <a:cs typeface="굴림" charset="0"/>
              </a:rPr>
              <a:t>Rotational Motion and Angular Displacement</a:t>
            </a:r>
            <a:endParaRPr lang="en-US" sz="400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27398" name="Picture 6" descr="F08.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44713"/>
            <a:ext cx="3200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7399" name="Text Box 7"/>
          <p:cNvSpPr txBox="1">
            <a:spLocks noChangeArrowheads="1"/>
          </p:cNvSpPr>
          <p:nvPr/>
        </p:nvSpPr>
        <p:spPr bwMode="auto">
          <a:xfrm>
            <a:off x="3581400" y="1981200"/>
            <a:ext cx="2743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angle 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swept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out by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the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line passing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through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any point on the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body and intersecting the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axis of 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rotation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perpendicularly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is called the</a:t>
            </a:r>
            <a:r>
              <a:rPr lang="en-US" altLang="ko-KR" sz="2000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b="1" i="1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angular</a:t>
            </a:r>
            <a:r>
              <a:rPr lang="en-US" altLang="ko-KR" sz="2000" b="1" i="1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 b="1" i="1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displacement.</a:t>
            </a:r>
          </a:p>
        </p:txBody>
      </p:sp>
      <p:graphicFrame>
        <p:nvGraphicFramePr>
          <p:cNvPr id="827400" name="Object 2"/>
          <p:cNvGraphicFramePr>
            <a:graphicFrameLocks noChangeAspect="1"/>
          </p:cNvGraphicFramePr>
          <p:nvPr/>
        </p:nvGraphicFramePr>
        <p:xfrm>
          <a:off x="3279775" y="4343400"/>
          <a:ext cx="11398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6" imgW="355320" imgH="177480" progId="Equation.DSMT4">
                  <p:embed/>
                </p:oleObj>
              </mc:Choice>
              <mc:Fallback>
                <p:oleObj name="Equation" r:id="rId6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4343400"/>
                        <a:ext cx="11398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401" name="Object 3"/>
          <p:cNvGraphicFramePr>
            <a:graphicFrameLocks noChangeAspect="1"/>
          </p:cNvGraphicFramePr>
          <p:nvPr/>
        </p:nvGraphicFramePr>
        <p:xfrm>
          <a:off x="4316413" y="4343400"/>
          <a:ext cx="4079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8" imgW="126720" imgH="177480" progId="Equation.DSMT4">
                  <p:embed/>
                </p:oleObj>
              </mc:Choice>
              <mc:Fallback>
                <p:oleObj name="Equation" r:id="rId8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4343400"/>
                        <a:ext cx="40798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402" name="Object 4"/>
          <p:cNvGraphicFramePr>
            <a:graphicFrameLocks noChangeAspect="1"/>
          </p:cNvGraphicFramePr>
          <p:nvPr/>
        </p:nvGraphicFramePr>
        <p:xfrm>
          <a:off x="4748213" y="4295775"/>
          <a:ext cx="81438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10" imgW="253800" imgH="228600" progId="Equation.DSMT4">
                  <p:embed/>
                </p:oleObj>
              </mc:Choice>
              <mc:Fallback>
                <p:oleObj name="Equation" r:id="rId10" imgW="253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213" y="4295775"/>
                        <a:ext cx="814387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7403" name="Text Box 11"/>
          <p:cNvSpPr txBox="1">
            <a:spLocks noChangeArrowheads="1"/>
          </p:cNvSpPr>
          <p:nvPr/>
        </p:nvSpPr>
        <p:spPr bwMode="auto">
          <a:xfrm>
            <a:off x="381000" y="50292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It’s a vector!!  So there must be </a:t>
            </a:r>
            <a:r>
              <a:rPr lang="en-US" altLang="ko-KR" dirty="0" smtClean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a direction…</a:t>
            </a:r>
            <a:endParaRPr lang="en-US" dirty="0">
              <a:solidFill>
                <a:schemeClr val="accent2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827404" name="Text Box 12"/>
          <p:cNvSpPr txBox="1">
            <a:spLocks noChangeArrowheads="1"/>
          </p:cNvSpPr>
          <p:nvPr/>
        </p:nvSpPr>
        <p:spPr bwMode="auto">
          <a:xfrm>
            <a:off x="381000" y="55626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How do we define directions?</a:t>
            </a:r>
            <a:endParaRPr lang="en-US">
              <a:solidFill>
                <a:schemeClr val="accent2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827405" name="Text Box 13"/>
          <p:cNvSpPr txBox="1">
            <a:spLocks noChangeArrowheads="1"/>
          </p:cNvSpPr>
          <p:nvPr/>
        </p:nvSpPr>
        <p:spPr bwMode="auto">
          <a:xfrm>
            <a:off x="3962400" y="54864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dirty="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+:if counter-clockwise</a:t>
            </a:r>
            <a:endParaRPr lang="en-US" dirty="0">
              <a:solidFill>
                <a:schemeClr val="accent2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827406" name="Text Box 14"/>
          <p:cNvSpPr txBox="1">
            <a:spLocks noChangeArrowheads="1"/>
          </p:cNvSpPr>
          <p:nvPr/>
        </p:nvSpPr>
        <p:spPr bwMode="auto">
          <a:xfrm>
            <a:off x="3962400" y="58674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-:if clockwise</a:t>
            </a:r>
            <a:endParaRPr lang="en-US">
              <a:solidFill>
                <a:schemeClr val="accent2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827407" name="Text Box 15"/>
          <p:cNvSpPr txBox="1">
            <a:spLocks noChangeArrowheads="1"/>
          </p:cNvSpPr>
          <p:nvPr/>
        </p:nvSpPr>
        <p:spPr bwMode="auto">
          <a:xfrm>
            <a:off x="381000" y="6262688"/>
            <a:ext cx="67056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The direction vector points gets determined based on the right-hand rule.</a:t>
            </a:r>
            <a:endParaRPr lang="en-US" sz="1800">
              <a:solidFill>
                <a:schemeClr val="accent2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827410" name="Text Box 18"/>
          <p:cNvSpPr txBox="1">
            <a:spLocks noChangeArrowheads="1"/>
          </p:cNvSpPr>
          <p:nvPr/>
        </p:nvSpPr>
        <p:spPr bwMode="auto">
          <a:xfrm>
            <a:off x="6629400" y="6292850"/>
            <a:ext cx="2362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1600">
                <a:solidFill>
                  <a:srgbClr val="A50021"/>
                </a:solidFill>
                <a:latin typeface="Arial Narrow" charset="0"/>
                <a:ea typeface="굴림" charset="0"/>
                <a:cs typeface="굴림" charset="0"/>
              </a:rPr>
              <a:t>These are just conventions!!</a:t>
            </a:r>
            <a:endParaRPr lang="en-US" sz="1600">
              <a:solidFill>
                <a:srgbClr val="A50021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395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7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7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7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2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7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7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7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2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2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2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2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2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2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2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396" grpId="0"/>
      <p:bldP spid="827399" grpId="0"/>
      <p:bldP spid="827403" grpId="0"/>
      <p:bldP spid="827404" grpId="0"/>
      <p:bldP spid="827405" grpId="0"/>
      <p:bldP spid="827406" grpId="0"/>
      <p:bldP spid="827407" grpId="0" animBg="1"/>
      <p:bldP spid="827410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23063</TotalTime>
  <Words>1505</Words>
  <Application>Microsoft Macintosh PowerPoint</Application>
  <PresentationFormat>On-screen Show (4:3)</PresentationFormat>
  <Paragraphs>160</Paragraphs>
  <Slides>15</Slides>
  <Notes>7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phys1443-spring02</vt:lpstr>
      <vt:lpstr>Equation</vt:lpstr>
      <vt:lpstr>PHYS 1441 – Section 001 Lecture #15</vt:lpstr>
      <vt:lpstr>Announcements</vt:lpstr>
      <vt:lpstr>Extra-Credit Special Project #5</vt:lpstr>
      <vt:lpstr>Center of Mass</vt:lpstr>
      <vt:lpstr>Motion of a Diver and the Center of Mass</vt:lpstr>
      <vt:lpstr>Ex. 7 – 12 Center of Mass</vt:lpstr>
      <vt:lpstr>Velocity of the Center of Mass</vt:lpstr>
      <vt:lpstr>Another Look at the Ice Skater Problem</vt:lpstr>
      <vt:lpstr>Rotational Motion and Angular Displacement</vt:lpstr>
      <vt:lpstr>SI Unit of the Angular Displacement</vt:lpstr>
      <vt:lpstr>Unit of the Angular Displacement</vt:lpstr>
      <vt:lpstr>Example 8-2</vt:lpstr>
      <vt:lpstr>Ex. Adjacent Synchronous Satellites</vt:lpstr>
      <vt:lpstr>Ex.  A Total Eclipse of the Sun</vt:lpstr>
      <vt:lpstr>Angular Displacement, Velocity, and Acceleration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577</cp:revision>
  <dcterms:created xsi:type="dcterms:W3CDTF">2012-06-05T17:02:23Z</dcterms:created>
  <dcterms:modified xsi:type="dcterms:W3CDTF">2014-07-02T04:38:44Z</dcterms:modified>
</cp:coreProperties>
</file>