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3.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notesSlides/notesSlide4.xml" ContentType="application/vnd.openxmlformats-officedocument.presentationml.notesSlide+xml"/>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710" r:id="rId3"/>
    <p:sldId id="746" r:id="rId4"/>
    <p:sldId id="717" r:id="rId5"/>
    <p:sldId id="718" r:id="rId6"/>
    <p:sldId id="719" r:id="rId7"/>
    <p:sldId id="722" r:id="rId8"/>
    <p:sldId id="723" r:id="rId9"/>
    <p:sldId id="724" r:id="rId10"/>
    <p:sldId id="725" r:id="rId11"/>
    <p:sldId id="726" r:id="rId12"/>
    <p:sldId id="727" r:id="rId13"/>
    <p:sldId id="728" r:id="rId14"/>
    <p:sldId id="729" r:id="rId15"/>
    <p:sldId id="73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5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01.wmf"/><Relationship Id="rId12" Type="http://schemas.openxmlformats.org/officeDocument/2006/relationships/image" Target="../media/image102.wmf"/><Relationship Id="rId13" Type="http://schemas.openxmlformats.org/officeDocument/2006/relationships/image" Target="../media/image103.wmf"/><Relationship Id="rId1" Type="http://schemas.openxmlformats.org/officeDocument/2006/relationships/image" Target="../media/image91.wmf"/><Relationship Id="rId2" Type="http://schemas.openxmlformats.org/officeDocument/2006/relationships/image" Target="../media/image92.wmf"/><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e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1" Type="http://schemas.openxmlformats.org/officeDocument/2006/relationships/image" Target="../media/image17.w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4.wmf"/><Relationship Id="rId12" Type="http://schemas.openxmlformats.org/officeDocument/2006/relationships/image" Target="../media/image35.wmf"/><Relationship Id="rId13" Type="http://schemas.openxmlformats.org/officeDocument/2006/relationships/image" Target="../media/image36.wmf"/><Relationship Id="rId14" Type="http://schemas.openxmlformats.org/officeDocument/2006/relationships/image" Target="../media/image37.wmf"/><Relationship Id="rId15" Type="http://schemas.openxmlformats.org/officeDocument/2006/relationships/image" Target="../media/image38.wmf"/><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1" Type="http://schemas.openxmlformats.org/officeDocument/2006/relationships/image" Target="../media/image39.emf"/><Relationship Id="rId2"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emf"/><Relationship Id="rId14" Type="http://schemas.openxmlformats.org/officeDocument/2006/relationships/image" Target="../media/image58.emf"/><Relationship Id="rId15" Type="http://schemas.openxmlformats.org/officeDocument/2006/relationships/image" Target="../media/image59.emf"/><Relationship Id="rId16" Type="http://schemas.openxmlformats.org/officeDocument/2006/relationships/image" Target="../media/image60.emf"/><Relationship Id="rId1" Type="http://schemas.openxmlformats.org/officeDocument/2006/relationships/image" Target="../media/image45.emf"/><Relationship Id="rId2" Type="http://schemas.openxmlformats.org/officeDocument/2006/relationships/image" Target="../media/image46.wmf"/><Relationship Id="rId3" Type="http://schemas.openxmlformats.org/officeDocument/2006/relationships/image" Target="../media/image47.emf"/><Relationship Id="rId4" Type="http://schemas.openxmlformats.org/officeDocument/2006/relationships/image" Target="../media/image48.w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wmf"/><Relationship Id="rId1" Type="http://schemas.openxmlformats.org/officeDocument/2006/relationships/image" Target="../media/image61.wmf"/><Relationship Id="rId2"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1" Type="http://schemas.openxmlformats.org/officeDocument/2006/relationships/image" Target="../media/image67.emf"/><Relationship Id="rId2" Type="http://schemas.openxmlformats.org/officeDocument/2006/relationships/image" Target="../media/image68.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5.emf"/><Relationship Id="rId12" Type="http://schemas.openxmlformats.org/officeDocument/2006/relationships/image" Target="../media/image86.emf"/><Relationship Id="rId13" Type="http://schemas.openxmlformats.org/officeDocument/2006/relationships/image" Target="../media/image87.wmf"/><Relationship Id="rId14" Type="http://schemas.openxmlformats.org/officeDocument/2006/relationships/image" Target="../media/image88.emf"/><Relationship Id="rId15" Type="http://schemas.openxmlformats.org/officeDocument/2006/relationships/image" Target="../media/image89.emf"/><Relationship Id="rId1" Type="http://schemas.openxmlformats.org/officeDocument/2006/relationships/image" Target="../media/image75.emf"/><Relationship Id="rId2" Type="http://schemas.openxmlformats.org/officeDocument/2006/relationships/image" Target="../media/image76.e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emf"/><Relationship Id="rId6" Type="http://schemas.openxmlformats.org/officeDocument/2006/relationships/image" Target="../media/image80.emf"/><Relationship Id="rId7" Type="http://schemas.openxmlformats.org/officeDocument/2006/relationships/image" Target="../media/image81.wmf"/><Relationship Id="rId8" Type="http://schemas.openxmlformats.org/officeDocument/2006/relationships/image" Target="../media/image82.emf"/><Relationship Id="rId9" Type="http://schemas.openxmlformats.org/officeDocument/2006/relationships/image" Target="../media/image83.wmf"/><Relationship Id="rId10"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35E6E1-3905-B348-9D4F-F2434196AFBB}" type="slidenum">
              <a:rPr lang="en-US" sz="1200"/>
              <a:pPr eaLnBrk="1" hangingPunct="1"/>
              <a:t>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FA046A-66CC-E546-8B21-34F40AF3D7E8}" type="slidenum">
              <a:rPr lang="en-US" sz="1200"/>
              <a:pPr eaLnBrk="1" hangingPunct="1"/>
              <a:t>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July 2,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53.wmf"/><Relationship Id="rId21" Type="http://schemas.openxmlformats.org/officeDocument/2006/relationships/oleObject" Target="../embeddings/oleObject51.bin"/><Relationship Id="rId22" Type="http://schemas.openxmlformats.org/officeDocument/2006/relationships/image" Target="../media/image54.emf"/><Relationship Id="rId23" Type="http://schemas.openxmlformats.org/officeDocument/2006/relationships/oleObject" Target="../embeddings/oleObject52.bin"/><Relationship Id="rId24" Type="http://schemas.openxmlformats.org/officeDocument/2006/relationships/image" Target="../media/image55.emf"/><Relationship Id="rId25" Type="http://schemas.openxmlformats.org/officeDocument/2006/relationships/oleObject" Target="../embeddings/oleObject53.bin"/><Relationship Id="rId26" Type="http://schemas.openxmlformats.org/officeDocument/2006/relationships/image" Target="../media/image56.emf"/><Relationship Id="rId27" Type="http://schemas.openxmlformats.org/officeDocument/2006/relationships/oleObject" Target="../embeddings/oleObject54.bin"/><Relationship Id="rId28" Type="http://schemas.openxmlformats.org/officeDocument/2006/relationships/image" Target="../media/image57.emf"/><Relationship Id="rId29" Type="http://schemas.openxmlformats.org/officeDocument/2006/relationships/oleObject" Target="../embeddings/oleObject55.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5.emf"/><Relationship Id="rId5" Type="http://schemas.openxmlformats.org/officeDocument/2006/relationships/oleObject" Target="../embeddings/oleObject43.bin"/><Relationship Id="rId30" Type="http://schemas.openxmlformats.org/officeDocument/2006/relationships/image" Target="../media/image58.emf"/><Relationship Id="rId31" Type="http://schemas.openxmlformats.org/officeDocument/2006/relationships/oleObject" Target="../embeddings/oleObject56.bin"/><Relationship Id="rId32" Type="http://schemas.openxmlformats.org/officeDocument/2006/relationships/image" Target="../media/image59.emf"/><Relationship Id="rId9" Type="http://schemas.openxmlformats.org/officeDocument/2006/relationships/oleObject" Target="../embeddings/oleObject45.bin"/><Relationship Id="rId6" Type="http://schemas.openxmlformats.org/officeDocument/2006/relationships/image" Target="../media/image46.wmf"/><Relationship Id="rId7" Type="http://schemas.openxmlformats.org/officeDocument/2006/relationships/oleObject" Target="../embeddings/oleObject44.bin"/><Relationship Id="rId8" Type="http://schemas.openxmlformats.org/officeDocument/2006/relationships/image" Target="../media/image47.emf"/><Relationship Id="rId33" Type="http://schemas.openxmlformats.org/officeDocument/2006/relationships/oleObject" Target="../embeddings/oleObject57.bin"/><Relationship Id="rId34" Type="http://schemas.openxmlformats.org/officeDocument/2006/relationships/image" Target="../media/image60.emf"/><Relationship Id="rId10" Type="http://schemas.openxmlformats.org/officeDocument/2006/relationships/image" Target="../media/image48.wmf"/><Relationship Id="rId11" Type="http://schemas.openxmlformats.org/officeDocument/2006/relationships/oleObject" Target="../embeddings/oleObject46.bin"/><Relationship Id="rId12" Type="http://schemas.openxmlformats.org/officeDocument/2006/relationships/image" Target="../media/image49.emf"/><Relationship Id="rId13" Type="http://schemas.openxmlformats.org/officeDocument/2006/relationships/oleObject" Target="../embeddings/oleObject47.bin"/><Relationship Id="rId14" Type="http://schemas.openxmlformats.org/officeDocument/2006/relationships/image" Target="../media/image50.emf"/><Relationship Id="rId15" Type="http://schemas.openxmlformats.org/officeDocument/2006/relationships/oleObject" Target="../embeddings/oleObject48.bin"/><Relationship Id="rId16" Type="http://schemas.openxmlformats.org/officeDocument/2006/relationships/image" Target="../media/image51.emf"/><Relationship Id="rId17" Type="http://schemas.openxmlformats.org/officeDocument/2006/relationships/oleObject" Target="../embeddings/oleObject49.bin"/><Relationship Id="rId18" Type="http://schemas.openxmlformats.org/officeDocument/2006/relationships/image" Target="../media/image52.wmf"/><Relationship Id="rId19"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4.emf"/><Relationship Id="rId13" Type="http://schemas.openxmlformats.org/officeDocument/2006/relationships/oleObject" Target="../embeddings/oleObject62.bin"/><Relationship Id="rId14" Type="http://schemas.openxmlformats.org/officeDocument/2006/relationships/oleObject" Target="../embeddings/oleObject63.bin"/><Relationship Id="rId15" Type="http://schemas.openxmlformats.org/officeDocument/2006/relationships/image" Target="../media/image65.w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66.jpeg"/><Relationship Id="rId5" Type="http://schemas.openxmlformats.org/officeDocument/2006/relationships/oleObject" Target="../embeddings/oleObject58.bin"/><Relationship Id="rId6" Type="http://schemas.openxmlformats.org/officeDocument/2006/relationships/image" Target="../media/image61.wmf"/><Relationship Id="rId7" Type="http://schemas.openxmlformats.org/officeDocument/2006/relationships/oleObject" Target="../embeddings/oleObject59.bin"/><Relationship Id="rId8" Type="http://schemas.openxmlformats.org/officeDocument/2006/relationships/image" Target="../media/image62.wmf"/><Relationship Id="rId9" Type="http://schemas.openxmlformats.org/officeDocument/2006/relationships/oleObject" Target="../embeddings/oleObject60.bin"/><Relationship Id="rId10" Type="http://schemas.openxmlformats.org/officeDocument/2006/relationships/image" Target="../media/image63.emf"/></Relationships>
</file>

<file path=ppt/slides/_rels/slide12.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oleObject" Target="../embeddings/oleObject68.bin"/><Relationship Id="rId13" Type="http://schemas.openxmlformats.org/officeDocument/2006/relationships/image" Target="../media/image71.emf"/><Relationship Id="rId14" Type="http://schemas.openxmlformats.org/officeDocument/2006/relationships/oleObject" Target="../embeddings/oleObject69.bin"/><Relationship Id="rId15" Type="http://schemas.openxmlformats.org/officeDocument/2006/relationships/image" Target="../media/image72.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64.bin"/><Relationship Id="rId5" Type="http://schemas.openxmlformats.org/officeDocument/2006/relationships/image" Target="../media/image67.emf"/><Relationship Id="rId6" Type="http://schemas.openxmlformats.org/officeDocument/2006/relationships/oleObject" Target="../embeddings/oleObject65.bin"/><Relationship Id="rId7" Type="http://schemas.openxmlformats.org/officeDocument/2006/relationships/image" Target="../media/image68.emf"/><Relationship Id="rId8" Type="http://schemas.openxmlformats.org/officeDocument/2006/relationships/oleObject" Target="../embeddings/oleObject66.bin"/><Relationship Id="rId9" Type="http://schemas.openxmlformats.org/officeDocument/2006/relationships/image" Target="../media/image69.emf"/><Relationship Id="rId10" Type="http://schemas.openxmlformats.org/officeDocument/2006/relationships/oleObject" Target="../embeddings/oleObject6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4.xml.rels><?xml version="1.0" encoding="UTF-8" standalone="yes"?>
<Relationships xmlns="http://schemas.openxmlformats.org/package/2006/relationships"><Relationship Id="rId20" Type="http://schemas.openxmlformats.org/officeDocument/2006/relationships/oleObject" Target="../embeddings/oleObject78.bin"/><Relationship Id="rId21" Type="http://schemas.openxmlformats.org/officeDocument/2006/relationships/image" Target="../media/image83.wmf"/><Relationship Id="rId22" Type="http://schemas.openxmlformats.org/officeDocument/2006/relationships/oleObject" Target="../embeddings/oleObject79.bin"/><Relationship Id="rId23" Type="http://schemas.openxmlformats.org/officeDocument/2006/relationships/image" Target="../media/image84.emf"/><Relationship Id="rId24" Type="http://schemas.openxmlformats.org/officeDocument/2006/relationships/oleObject" Target="../embeddings/oleObject80.bin"/><Relationship Id="rId25" Type="http://schemas.openxmlformats.org/officeDocument/2006/relationships/image" Target="../media/image85.emf"/><Relationship Id="rId26" Type="http://schemas.openxmlformats.org/officeDocument/2006/relationships/oleObject" Target="../embeddings/oleObject81.bin"/><Relationship Id="rId27" Type="http://schemas.openxmlformats.org/officeDocument/2006/relationships/image" Target="../media/image86.emf"/><Relationship Id="rId28" Type="http://schemas.openxmlformats.org/officeDocument/2006/relationships/oleObject" Target="../embeddings/oleObject82.bin"/><Relationship Id="rId29" Type="http://schemas.openxmlformats.org/officeDocument/2006/relationships/image" Target="../media/image87.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0.jpeg"/><Relationship Id="rId4" Type="http://schemas.openxmlformats.org/officeDocument/2006/relationships/oleObject" Target="../embeddings/oleObject70.bin"/><Relationship Id="rId5" Type="http://schemas.openxmlformats.org/officeDocument/2006/relationships/image" Target="../media/image75.emf"/><Relationship Id="rId30" Type="http://schemas.openxmlformats.org/officeDocument/2006/relationships/oleObject" Target="../embeddings/oleObject83.bin"/><Relationship Id="rId31" Type="http://schemas.openxmlformats.org/officeDocument/2006/relationships/image" Target="../media/image88.emf"/><Relationship Id="rId32" Type="http://schemas.openxmlformats.org/officeDocument/2006/relationships/oleObject" Target="../embeddings/oleObject84.bin"/><Relationship Id="rId9" Type="http://schemas.openxmlformats.org/officeDocument/2006/relationships/image" Target="../media/image77.wmf"/><Relationship Id="rId6" Type="http://schemas.openxmlformats.org/officeDocument/2006/relationships/oleObject" Target="../embeddings/oleObject71.bin"/><Relationship Id="rId7" Type="http://schemas.openxmlformats.org/officeDocument/2006/relationships/image" Target="../media/image76.emf"/><Relationship Id="rId8" Type="http://schemas.openxmlformats.org/officeDocument/2006/relationships/oleObject" Target="../embeddings/oleObject72.bin"/><Relationship Id="rId33" Type="http://schemas.openxmlformats.org/officeDocument/2006/relationships/image" Target="../media/image89.emf"/><Relationship Id="rId10" Type="http://schemas.openxmlformats.org/officeDocument/2006/relationships/oleObject" Target="../embeddings/oleObject73.bin"/><Relationship Id="rId11" Type="http://schemas.openxmlformats.org/officeDocument/2006/relationships/image" Target="../media/image78.wmf"/><Relationship Id="rId12" Type="http://schemas.openxmlformats.org/officeDocument/2006/relationships/oleObject" Target="../embeddings/oleObject74.bin"/><Relationship Id="rId13" Type="http://schemas.openxmlformats.org/officeDocument/2006/relationships/image" Target="../media/image79.emf"/><Relationship Id="rId14" Type="http://schemas.openxmlformats.org/officeDocument/2006/relationships/oleObject" Target="../embeddings/oleObject75.bin"/><Relationship Id="rId15" Type="http://schemas.openxmlformats.org/officeDocument/2006/relationships/image" Target="../media/image80.emf"/><Relationship Id="rId16" Type="http://schemas.openxmlformats.org/officeDocument/2006/relationships/oleObject" Target="../embeddings/oleObject76.bin"/><Relationship Id="rId17" Type="http://schemas.openxmlformats.org/officeDocument/2006/relationships/image" Target="../media/image81.wmf"/><Relationship Id="rId18" Type="http://schemas.openxmlformats.org/officeDocument/2006/relationships/oleObject" Target="../embeddings/oleObject77.bin"/><Relationship Id="rId19" Type="http://schemas.openxmlformats.org/officeDocument/2006/relationships/image" Target="../media/image82.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87.bin"/><Relationship Id="rId20" Type="http://schemas.openxmlformats.org/officeDocument/2006/relationships/image" Target="../media/image98.wmf"/><Relationship Id="rId21" Type="http://schemas.openxmlformats.org/officeDocument/2006/relationships/oleObject" Target="../embeddings/oleObject93.bin"/><Relationship Id="rId22" Type="http://schemas.openxmlformats.org/officeDocument/2006/relationships/image" Target="../media/image99.wmf"/><Relationship Id="rId23" Type="http://schemas.openxmlformats.org/officeDocument/2006/relationships/oleObject" Target="../embeddings/oleObject94.bin"/><Relationship Id="rId24" Type="http://schemas.openxmlformats.org/officeDocument/2006/relationships/image" Target="../media/image100.wmf"/><Relationship Id="rId25" Type="http://schemas.openxmlformats.org/officeDocument/2006/relationships/oleObject" Target="../embeddings/oleObject95.bin"/><Relationship Id="rId26" Type="http://schemas.openxmlformats.org/officeDocument/2006/relationships/image" Target="../media/image101.wmf"/><Relationship Id="rId27" Type="http://schemas.openxmlformats.org/officeDocument/2006/relationships/oleObject" Target="../embeddings/oleObject96.bin"/><Relationship Id="rId28" Type="http://schemas.openxmlformats.org/officeDocument/2006/relationships/image" Target="../media/image102.wmf"/><Relationship Id="rId29" Type="http://schemas.openxmlformats.org/officeDocument/2006/relationships/oleObject" Target="../embeddings/oleObject97.bin"/><Relationship Id="rId30" Type="http://schemas.openxmlformats.org/officeDocument/2006/relationships/image" Target="../media/image103.wmf"/><Relationship Id="rId10" Type="http://schemas.openxmlformats.org/officeDocument/2006/relationships/image" Target="../media/image93.wmf"/><Relationship Id="rId11" Type="http://schemas.openxmlformats.org/officeDocument/2006/relationships/oleObject" Target="../embeddings/oleObject88.bin"/><Relationship Id="rId12" Type="http://schemas.openxmlformats.org/officeDocument/2006/relationships/image" Target="../media/image94.wmf"/><Relationship Id="rId13" Type="http://schemas.openxmlformats.org/officeDocument/2006/relationships/oleObject" Target="../embeddings/oleObject89.bin"/><Relationship Id="rId14" Type="http://schemas.openxmlformats.org/officeDocument/2006/relationships/image" Target="../media/image95.wmf"/><Relationship Id="rId15" Type="http://schemas.openxmlformats.org/officeDocument/2006/relationships/oleObject" Target="../embeddings/oleObject90.bin"/><Relationship Id="rId16" Type="http://schemas.openxmlformats.org/officeDocument/2006/relationships/image" Target="../media/image96.wmf"/><Relationship Id="rId17" Type="http://schemas.openxmlformats.org/officeDocument/2006/relationships/oleObject" Target="../embeddings/oleObject91.bin"/><Relationship Id="rId18" Type="http://schemas.openxmlformats.org/officeDocument/2006/relationships/image" Target="../media/image97.emf"/><Relationship Id="rId19" Type="http://schemas.openxmlformats.org/officeDocument/2006/relationships/oleObject" Target="../embeddings/oleObject92.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04.jpeg"/><Relationship Id="rId5" Type="http://schemas.openxmlformats.org/officeDocument/2006/relationships/oleObject" Target="../embeddings/oleObject85.bin"/><Relationship Id="rId6" Type="http://schemas.openxmlformats.org/officeDocument/2006/relationships/image" Target="../media/image91.wmf"/><Relationship Id="rId7" Type="http://schemas.openxmlformats.org/officeDocument/2006/relationships/oleObject" Target="../embeddings/oleObject86.bin"/><Relationship Id="rId8" Type="http://schemas.openxmlformats.org/officeDocument/2006/relationships/image" Target="../media/image9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3.wmf"/><Relationship Id="rId13" Type="http://schemas.openxmlformats.org/officeDocument/2006/relationships/oleObject" Target="../embeddings/oleObject13.bin"/><Relationship Id="rId14" Type="http://schemas.openxmlformats.org/officeDocument/2006/relationships/image" Target="../media/image14.wmf"/><Relationship Id="rId15" Type="http://schemas.openxmlformats.org/officeDocument/2006/relationships/oleObject" Target="../embeddings/oleObject14.bin"/><Relationship Id="rId16"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6.jpeg"/><Relationship Id="rId5" Type="http://schemas.openxmlformats.org/officeDocument/2006/relationships/oleObject" Target="../embeddings/oleObject9.bin"/><Relationship Id="rId6" Type="http://schemas.openxmlformats.org/officeDocument/2006/relationships/image" Target="../media/image10.wmf"/><Relationship Id="rId7" Type="http://schemas.openxmlformats.org/officeDocument/2006/relationships/oleObject" Target="../embeddings/oleObject10.bin"/><Relationship Id="rId8" Type="http://schemas.openxmlformats.org/officeDocument/2006/relationships/image" Target="../media/image11.wmf"/><Relationship Id="rId9" Type="http://schemas.openxmlformats.org/officeDocument/2006/relationships/oleObject" Target="../embeddings/oleObject11.bin"/><Relationship Id="rId10" Type="http://schemas.openxmlformats.org/officeDocument/2006/relationships/image" Target="../media/image12.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0.wmf"/><Relationship Id="rId13" Type="http://schemas.openxmlformats.org/officeDocument/2006/relationships/oleObject" Target="../embeddings/oleObject19.bin"/><Relationship Id="rId14" Type="http://schemas.openxmlformats.org/officeDocument/2006/relationships/image" Target="../media/image21.wmf"/><Relationship Id="rId15" Type="http://schemas.openxmlformats.org/officeDocument/2006/relationships/oleObject" Target="../embeddings/oleObject20.bin"/><Relationship Id="rId16" Type="http://schemas.openxmlformats.org/officeDocument/2006/relationships/image" Target="../media/image22.wmf"/><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23.jpeg"/><Relationship Id="rId5" Type="http://schemas.openxmlformats.org/officeDocument/2006/relationships/oleObject" Target="../embeddings/oleObject15.bin"/><Relationship Id="rId6" Type="http://schemas.openxmlformats.org/officeDocument/2006/relationships/image" Target="../media/image17.wmf"/><Relationship Id="rId7" Type="http://schemas.openxmlformats.org/officeDocument/2006/relationships/oleObject" Target="../embeddings/oleObject16.bin"/><Relationship Id="rId8" Type="http://schemas.openxmlformats.org/officeDocument/2006/relationships/image" Target="../media/image18.wmf"/><Relationship Id="rId9" Type="http://schemas.openxmlformats.org/officeDocument/2006/relationships/oleObject" Target="../embeddings/oleObject17.bin"/><Relationship Id="rId10" Type="http://schemas.openxmlformats.org/officeDocument/2006/relationships/image" Target="../media/image19.wmf"/></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2.emf"/><Relationship Id="rId21" Type="http://schemas.openxmlformats.org/officeDocument/2006/relationships/oleObject" Target="../embeddings/oleObject30.bin"/><Relationship Id="rId22" Type="http://schemas.openxmlformats.org/officeDocument/2006/relationships/image" Target="../media/image33.wmf"/><Relationship Id="rId23" Type="http://schemas.openxmlformats.org/officeDocument/2006/relationships/oleObject" Target="../embeddings/oleObject31.bin"/><Relationship Id="rId24" Type="http://schemas.openxmlformats.org/officeDocument/2006/relationships/image" Target="../media/image34.wmf"/><Relationship Id="rId25" Type="http://schemas.openxmlformats.org/officeDocument/2006/relationships/oleObject" Target="../embeddings/oleObject32.bin"/><Relationship Id="rId26" Type="http://schemas.openxmlformats.org/officeDocument/2006/relationships/image" Target="../media/image35.wmf"/><Relationship Id="rId27" Type="http://schemas.openxmlformats.org/officeDocument/2006/relationships/oleObject" Target="../embeddings/oleObject33.bin"/><Relationship Id="rId28" Type="http://schemas.openxmlformats.org/officeDocument/2006/relationships/image" Target="../media/image36.wmf"/><Relationship Id="rId29" Type="http://schemas.openxmlformats.org/officeDocument/2006/relationships/oleObject" Target="../embeddings/oleObject34.bin"/><Relationship Id="rId30" Type="http://schemas.openxmlformats.org/officeDocument/2006/relationships/image" Target="../media/image37.wmf"/><Relationship Id="rId31" Type="http://schemas.openxmlformats.org/officeDocument/2006/relationships/oleObject" Target="../embeddings/oleObject35.bin"/><Relationship Id="rId32" Type="http://schemas.openxmlformats.org/officeDocument/2006/relationships/image" Target="../media/image38.wmf"/><Relationship Id="rId10" Type="http://schemas.openxmlformats.org/officeDocument/2006/relationships/image" Target="../media/image27.emf"/><Relationship Id="rId11" Type="http://schemas.openxmlformats.org/officeDocument/2006/relationships/oleObject" Target="../embeddings/oleObject25.bin"/><Relationship Id="rId12" Type="http://schemas.openxmlformats.org/officeDocument/2006/relationships/image" Target="../media/image28.emf"/><Relationship Id="rId13" Type="http://schemas.openxmlformats.org/officeDocument/2006/relationships/oleObject" Target="../embeddings/oleObject26.bin"/><Relationship Id="rId14" Type="http://schemas.openxmlformats.org/officeDocument/2006/relationships/image" Target="../media/image29.emf"/><Relationship Id="rId15" Type="http://schemas.openxmlformats.org/officeDocument/2006/relationships/oleObject" Target="../embeddings/oleObject27.bin"/><Relationship Id="rId16" Type="http://schemas.openxmlformats.org/officeDocument/2006/relationships/image" Target="../media/image30.emf"/><Relationship Id="rId17" Type="http://schemas.openxmlformats.org/officeDocument/2006/relationships/oleObject" Target="../embeddings/oleObject28.bin"/><Relationship Id="rId18" Type="http://schemas.openxmlformats.org/officeDocument/2006/relationships/image" Target="../media/image31.emf"/><Relationship Id="rId19" Type="http://schemas.openxmlformats.org/officeDocument/2006/relationships/oleObject" Target="../embeddings/oleObject29.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image" Target="../media/image24.emf"/><Relationship Id="rId5" Type="http://schemas.openxmlformats.org/officeDocument/2006/relationships/oleObject" Target="../embeddings/oleObject22.bin"/><Relationship Id="rId6" Type="http://schemas.openxmlformats.org/officeDocument/2006/relationships/image" Target="../media/image25.emf"/><Relationship Id="rId7" Type="http://schemas.openxmlformats.org/officeDocument/2006/relationships/oleObject" Target="../embeddings/oleObject23.bin"/><Relationship Id="rId8" Type="http://schemas.openxmlformats.org/officeDocument/2006/relationships/image" Target="../media/image2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43.emf"/><Relationship Id="rId13" Type="http://schemas.openxmlformats.org/officeDocument/2006/relationships/oleObject" Target="../embeddings/oleObject41.bin"/><Relationship Id="rId14" Type="http://schemas.openxmlformats.org/officeDocument/2006/relationships/image" Target="../media/image4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39.emf"/><Relationship Id="rId5" Type="http://schemas.openxmlformats.org/officeDocument/2006/relationships/oleObject" Target="../embeddings/oleObject37.bin"/><Relationship Id="rId6" Type="http://schemas.openxmlformats.org/officeDocument/2006/relationships/image" Target="../media/image40.emf"/><Relationship Id="rId7" Type="http://schemas.openxmlformats.org/officeDocument/2006/relationships/oleObject" Target="../embeddings/oleObject38.bin"/><Relationship Id="rId8" Type="http://schemas.openxmlformats.org/officeDocument/2006/relationships/image" Target="../media/image41.emf"/><Relationship Id="rId9" Type="http://schemas.openxmlformats.org/officeDocument/2006/relationships/oleObject" Target="../embeddings/oleObject39.bin"/><Relationship Id="rId10"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July 2,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2132" y="1447800"/>
            <a:ext cx="299175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2</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86000"/>
            <a:ext cx="6629400" cy="3810000"/>
          </a:xfrm>
          <a:prstGeom prst="rect">
            <a:avLst/>
          </a:prstGeom>
          <a:noFill/>
          <a:ln w="9525">
            <a:noFill/>
            <a:miter lim="800000"/>
            <a:headEnd/>
            <a:tailEnd/>
          </a:ln>
        </p:spPr>
        <p:txBody>
          <a:bodyPr>
            <a:prstTxWarp prst="textNoShape">
              <a:avLst/>
            </a:prstTxWarp>
          </a:bodyPr>
          <a:lstStyle/>
          <a:p>
            <a:pPr marL="609600" lvl="1" indent="-609600">
              <a:buFontTx/>
              <a:buChar char="•"/>
            </a:pPr>
            <a:r>
              <a:rPr lang="en-US" sz="3200" dirty="0" smtClean="0">
                <a:solidFill>
                  <a:srgbClr val="0000FF"/>
                </a:solidFill>
                <a:latin typeface="Arial Narrow" charset="0"/>
                <a:ea typeface="Gulim" charset="0"/>
                <a:cs typeface="Gulim" charset="0"/>
              </a:rPr>
              <a:t>Rotational Kinematics</a:t>
            </a:r>
          </a:p>
          <a:p>
            <a:pPr marL="609600" lvl="1" indent="-609600">
              <a:buFontTx/>
              <a:buChar char="•"/>
            </a:pPr>
            <a:r>
              <a:rPr lang="en-US" altLang="ko-KR" sz="3200" dirty="0" smtClean="0">
                <a:solidFill>
                  <a:srgbClr val="0000FF"/>
                </a:solidFill>
                <a:latin typeface="Arial Narrow" charset="0"/>
                <a:ea typeface="굴림" charset="0"/>
                <a:cs typeface="굴림" charset="0"/>
              </a:rPr>
              <a:t>Equations </a:t>
            </a:r>
            <a:r>
              <a:rPr lang="en-US" altLang="ko-KR" sz="3200" dirty="0">
                <a:solidFill>
                  <a:srgbClr val="0000FF"/>
                </a:solidFill>
                <a:latin typeface="Arial Narrow" charset="0"/>
                <a:ea typeface="굴림" charset="0"/>
                <a:cs typeface="굴림" charset="0"/>
              </a:rPr>
              <a:t>of Rotational </a:t>
            </a:r>
            <a:r>
              <a:rPr lang="en-US" altLang="ko-KR" sz="3200" dirty="0" smtClean="0">
                <a:solidFill>
                  <a:srgbClr val="0000FF"/>
                </a:solidFill>
                <a:latin typeface="Arial Narrow" charset="0"/>
                <a:ea typeface="굴림" charset="0"/>
                <a:cs typeface="굴림" charset="0"/>
              </a:rPr>
              <a:t>Kinematics</a:t>
            </a:r>
          </a:p>
          <a:p>
            <a:pPr marL="609600" lvl="1" indent="-609600">
              <a:buFontTx/>
              <a:buChar char="•"/>
            </a:pPr>
            <a:r>
              <a:rPr lang="en-US" altLang="ko-KR" sz="3200" dirty="0" smtClean="0">
                <a:solidFill>
                  <a:srgbClr val="0000FF"/>
                </a:solidFill>
                <a:latin typeface="Arial Narrow" charset="0"/>
                <a:ea typeface="굴림" charset="0"/>
                <a:cs typeface="굴림" charset="0"/>
              </a:rPr>
              <a:t>Relationship </a:t>
            </a:r>
            <a:r>
              <a:rPr lang="en-US" altLang="ko-KR" sz="3200" dirty="0">
                <a:solidFill>
                  <a:srgbClr val="0000FF"/>
                </a:solidFill>
                <a:latin typeface="Arial Narrow" charset="0"/>
                <a:ea typeface="굴림" charset="0"/>
                <a:cs typeface="굴림" charset="0"/>
              </a:rPr>
              <a:t>Between Angular and Linear </a:t>
            </a:r>
            <a:r>
              <a:rPr lang="en-US" altLang="ko-KR" sz="3200" dirty="0" smtClean="0">
                <a:solidFill>
                  <a:srgbClr val="0000FF"/>
                </a:solidFill>
                <a:latin typeface="Arial Narrow" charset="0"/>
                <a:ea typeface="굴림" charset="0"/>
                <a:cs typeface="굴림" charset="0"/>
              </a:rPr>
              <a:t>Quantities</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smtClean="0">
                <a:solidFill>
                  <a:srgbClr val="0000FF"/>
                </a:solidFill>
                <a:latin typeface="Arial Narrow" charset="0"/>
                <a:ea typeface="굴림" charset="0"/>
                <a:cs typeface="굴림" charset="0"/>
              </a:rPr>
              <a:t>Rolling </a:t>
            </a:r>
            <a:r>
              <a:rPr lang="en-US" altLang="ko-KR" sz="3200" dirty="0">
                <a:solidFill>
                  <a:srgbClr val="0000FF"/>
                </a:solidFill>
                <a:latin typeface="Arial Narrow" charset="0"/>
                <a:ea typeface="굴림" charset="0"/>
                <a:cs typeface="굴림" charset="0"/>
              </a:rPr>
              <a:t>Motion of a Rigid </a:t>
            </a:r>
            <a:r>
              <a:rPr lang="en-US" altLang="ko-KR" sz="3200" dirty="0" smtClean="0">
                <a:solidFill>
                  <a:srgbClr val="0000FF"/>
                </a:solidFill>
                <a:latin typeface="Arial Narrow" charset="0"/>
                <a:ea typeface="굴림" charset="0"/>
                <a:cs typeface="굴림" charset="0"/>
              </a:rPr>
              <a:t>Body</a:t>
            </a:r>
          </a:p>
          <a:p>
            <a:pPr marL="609600" lvl="1" indent="-609600">
              <a:buFontTx/>
              <a:buChar char="•"/>
            </a:pPr>
            <a:r>
              <a:rPr lang="en-US" altLang="ko-KR" sz="3200" dirty="0" smtClean="0">
                <a:solidFill>
                  <a:srgbClr val="0000FF"/>
                </a:solidFill>
                <a:latin typeface="Arial Narrow" charset="0"/>
                <a:ea typeface="굴림" charset="0"/>
                <a:cs typeface="굴림" charset="0"/>
              </a:rPr>
              <a:t>Moment </a:t>
            </a:r>
            <a:r>
              <a:rPr lang="en-US" altLang="ko-KR" sz="3200" dirty="0">
                <a:solidFill>
                  <a:srgbClr val="0000FF"/>
                </a:solidFill>
                <a:latin typeface="Arial Narrow" charset="0"/>
                <a:ea typeface="굴림" charset="0"/>
                <a:cs typeface="굴림" charset="0"/>
              </a:rPr>
              <a:t>of </a:t>
            </a:r>
            <a:r>
              <a:rPr lang="en-US" altLang="ko-KR" sz="3200" dirty="0" smtClean="0">
                <a:solidFill>
                  <a:srgbClr val="0000FF"/>
                </a:solidFill>
                <a:latin typeface="Arial Narrow" charset="0"/>
                <a:ea typeface="굴림" charset="0"/>
                <a:cs typeface="굴림" charset="0"/>
              </a:rPr>
              <a:t>Inertia</a:t>
            </a:r>
            <a:endParaRPr lang="en-US" altLang="ko-KR" sz="3200" dirty="0">
              <a:solidFill>
                <a:srgbClr val="0000FF"/>
              </a:solidFill>
              <a:latin typeface="Arial Narrow" charset="0"/>
              <a:ea typeface="굴림" charset="0"/>
              <a:cs typeface="굴림"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2800" dirty="0">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ndParaRPr>
          </a:p>
          <a:p>
            <a:pPr marL="609600" indent="-609600">
              <a:spcBef>
                <a:spcPct val="20000"/>
              </a:spcBef>
              <a:buFontTx/>
              <a:buChar char="•"/>
            </a:pPr>
            <a:endParaRPr lang="en-US" sz="3600" dirty="0" smtClean="0">
              <a:solidFill>
                <a:srgbClr val="0000FF"/>
              </a:solidFill>
              <a:latin typeface="Arial Narrow" charset="0"/>
            </a:endParaRPr>
          </a:p>
          <a:p>
            <a:pPr marL="609600" indent="-609600">
              <a:spcBef>
                <a:spcPct val="20000"/>
              </a:spcBef>
              <a:buFontTx/>
              <a:buChar char="•"/>
            </a:pPr>
            <a:endParaRPr lang="en-US" sz="36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July 2, 2014</a:t>
            </a:r>
            <a:endParaRPr lang="en-US"/>
          </a:p>
        </p:txBody>
      </p:sp>
      <p:sp>
        <p:nvSpPr>
          <p:cNvPr id="27" name="Footer Placeholder 4"/>
          <p:cNvSpPr>
            <a:spLocks noGrp="1"/>
          </p:cNvSpPr>
          <p:nvPr>
            <p:ph type="ftr" sz="quarter" idx="11"/>
          </p:nvPr>
        </p:nvSpPr>
        <p:spPr/>
        <p:txBody>
          <a:bodyPr/>
          <a:lstStyle/>
          <a:p>
            <a:r>
              <a:rPr lang="nl-NL" smtClean="0"/>
              <a:t>PHYS 1441-001, Summer 2014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10</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6166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What is the angular </a:t>
            </a:r>
            <a:r>
              <a:rPr lang="en-US" dirty="0" smtClean="0">
                <a:solidFill>
                  <a:srgbClr val="800000"/>
                </a:solidFill>
                <a:latin typeface="Arial Narrow" charset="0"/>
              </a:rPr>
              <a:t>velocity</a:t>
            </a:r>
            <a:r>
              <a:rPr lang="en-US" dirty="0" smtClean="0">
                <a:solidFill>
                  <a:srgbClr val="800000"/>
                </a:solidFill>
                <a:latin typeface="Arial Narrow" charset="0"/>
              </a:rPr>
              <a:t> </a:t>
            </a:r>
            <a:r>
              <a:rPr lang="en-US" dirty="0">
                <a:solidFill>
                  <a:srgbClr val="800000"/>
                </a:solidFill>
                <a:latin typeface="Arial Narrow" charset="0"/>
              </a:rPr>
              <a:t>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4079596997"/>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246340"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246341"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extLst>
              <p:ext uri="{D42A27DB-BD31-4B8C-83A1-F6EECF244321}">
                <p14:modId xmlns:p14="http://schemas.microsoft.com/office/powerpoint/2010/main" val="3207528590"/>
              </p:ext>
            </p:extLst>
          </p:nvPr>
        </p:nvGraphicFramePr>
        <p:xfrm>
          <a:off x="2741613" y="2157412"/>
          <a:ext cx="3887787" cy="357188"/>
        </p:xfrm>
        <a:graphic>
          <a:graphicData uri="http://schemas.openxmlformats.org/presentationml/2006/ole">
            <mc:AlternateContent xmlns:mc="http://schemas.openxmlformats.org/markup-compatibility/2006">
              <mc:Choice xmlns:v="urn:schemas-microsoft-com:vml" Requires="v">
                <p:oleObj spid="_x0000_s246342" name="Equation" r:id="rId7" imgW="2146300" imgH="165100" progId="Equation.DSMT4">
                  <p:embed/>
                </p:oleObj>
              </mc:Choice>
              <mc:Fallback>
                <p:oleObj name="Equation" r:id="rId7" imgW="2146300" imgH="165100" progId="Equation.DSMT4">
                  <p:embed/>
                  <p:pic>
                    <p:nvPicPr>
                      <p:cNvPr id="0" name=""/>
                      <p:cNvPicPr>
                        <a:picLocks noChangeAspect="1" noChangeArrowheads="1"/>
                      </p:cNvPicPr>
                      <p:nvPr/>
                    </p:nvPicPr>
                    <p:blipFill>
                      <a:blip r:embed="rId8"/>
                      <a:srcRect/>
                      <a:stretch>
                        <a:fillRect/>
                      </a:stretch>
                    </p:blipFill>
                    <p:spPr bwMode="auto">
                      <a:xfrm>
                        <a:off x="2741613" y="2157412"/>
                        <a:ext cx="3887787"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246343"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93838520"/>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246344"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3254289483"/>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246345"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417280568"/>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246346"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246347"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246348"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2957636548"/>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246349"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552530716"/>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246350"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4165904689"/>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246351"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2783724258"/>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246352"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735312535"/>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246353"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030399146"/>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246354"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802162837"/>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246355" name="Equation" r:id="rId33" imgW="660400" imgH="177800" progId="Equation.DSMT4">
                  <p:embed/>
                </p:oleObj>
              </mc:Choice>
              <mc:Fallback>
                <p:oleObj name="Equation" r:id="rId33" imgW="660400" imgH="177800" progId="Equation.DSMT4">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153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247004"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247005"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3524229639"/>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247006"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2871953297"/>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247007"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247008"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247009" name="Equation" r:id="rId14" imgW="698400" imgH="215640" progId="Equation.DSMT4">
                  <p:embed/>
                </p:oleObj>
              </mc:Choice>
              <mc:Fallback>
                <p:oleObj name="Equation" r:id="rId14" imgW="69840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602800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248028"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248029"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248030"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248031"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248032"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248033" name="Equation" r:id="rId14" imgW="342900" imgH="139700" progId="Equation.DSMT4">
                  <p:embed/>
                </p:oleObj>
              </mc:Choice>
              <mc:Fallback>
                <p:oleObj name="Equation" r:id="rId14" imgW="342900" imgH="1397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4114647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a:solidFill>
                <a:srgbClr val="FF0000"/>
              </a:solidFill>
              <a:latin typeface="Monotype Corsiva" charset="0"/>
            </a:endParaRPr>
          </a:p>
        </p:txBody>
      </p:sp>
    </p:spTree>
    <p:extLst>
      <p:ext uri="{BB962C8B-B14F-4D97-AF65-F5344CB8AC3E}">
        <p14:creationId xmlns:p14="http://schemas.microsoft.com/office/powerpoint/2010/main" val="37993079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249376"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249377"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249378"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249379"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249380"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249381"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249382"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249383"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249384"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249385"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249386"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249387"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249388"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249389"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249390" name="Equation" r:id="rId32" imgW="215900" imgH="139700" progId="Equation.DSMT4">
                  <p:embed/>
                </p:oleObj>
              </mc:Choice>
              <mc:Fallback>
                <p:oleObj name="Equation" r:id="rId32" imgW="215900" imgH="1397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59561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 helicopter blade has an angular </a:t>
            </a:r>
            <a:r>
              <a:rPr lang="en-US" dirty="0" smtClean="0">
                <a:solidFill>
                  <a:schemeClr val="accent2"/>
                </a:solidFill>
                <a:latin typeface="Arial Narrow" charset="0"/>
              </a:rPr>
              <a:t>velocity</a:t>
            </a:r>
            <a:r>
              <a:rPr lang="en-US" dirty="0" smtClean="0">
                <a:solidFill>
                  <a:schemeClr val="accent2"/>
                </a:solidFill>
                <a:latin typeface="Arial Narrow" charset="0"/>
              </a:rPr>
              <a:t> </a:t>
            </a:r>
            <a:r>
              <a:rPr lang="en-US" dirty="0">
                <a:solidFill>
                  <a:schemeClr val="accent2"/>
                </a:solidFill>
                <a:latin typeface="Arial Narrow" charset="0"/>
              </a:rPr>
              <a:t>of </a:t>
            </a:r>
            <a:r>
              <a:rPr lang="en-US" dirty="0" smtClean="0">
                <a:solidFill>
                  <a:schemeClr val="accent2"/>
                </a:solidFill>
                <a:latin typeface="Arial Narrow" charset="0"/>
              </a:rPr>
              <a:t>+6.50 </a:t>
            </a:r>
            <a:r>
              <a:rPr lang="en-US" dirty="0">
                <a:solidFill>
                  <a:schemeClr val="accent2"/>
                </a:solidFill>
                <a:latin typeface="Arial Narrow" charset="0"/>
              </a:rPr>
              <a:t>rev/s and an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angular acceleration of </a:t>
            </a:r>
            <a:r>
              <a:rPr lang="en-US" dirty="0" smtClean="0">
                <a:solidFill>
                  <a:schemeClr val="accent2"/>
                </a:solidFill>
                <a:latin typeface="Arial Narrow" charset="0"/>
                <a:ea typeface="굴림" charset="0"/>
                <a:cs typeface="굴림" charset="0"/>
              </a:rPr>
              <a:t>+1.30 </a:t>
            </a:r>
            <a:r>
              <a:rPr lang="en-US" dirty="0">
                <a:solidFill>
                  <a:schemeClr val="accent2"/>
                </a:solidFill>
                <a:latin typeface="Arial Narrow" charset="0"/>
                <a:ea typeface="굴림" charset="0"/>
                <a:cs typeface="굴림" charset="0"/>
              </a:rPr>
              <a:t>rev/s</a:t>
            </a:r>
            <a:r>
              <a:rPr lang="en-US" baseline="30000" dirty="0">
                <a:solidFill>
                  <a:schemeClr val="accent2"/>
                </a:solidFill>
                <a:latin typeface="Arial Narrow" charset="0"/>
                <a:ea typeface="굴림" charset="0"/>
                <a:cs typeface="굴림" charset="0"/>
              </a:rPr>
              <a:t>2</a:t>
            </a:r>
            <a:r>
              <a:rPr lang="en-US" dirty="0">
                <a:solidFill>
                  <a:schemeClr val="accent2"/>
                </a:solidFill>
                <a:latin typeface="Arial Narrow" charset="0"/>
                <a:ea typeface="굴림" charset="0"/>
                <a:cs typeface="굴림"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point 1 on the blade, find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 magnitude of (a)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t>
            </a:r>
            <a:r>
              <a:rPr lang="en-US" dirty="0" smtClean="0">
                <a:solidFill>
                  <a:schemeClr val="accent2"/>
                </a:solidFill>
                <a:latin typeface="Arial Narrow" charset="0"/>
                <a:ea typeface="굴림" charset="0"/>
                <a:cs typeface="굴림" charset="0"/>
              </a:rPr>
              <a:t>speed </a:t>
            </a:r>
            <a:r>
              <a:rPr lang="en-US" dirty="0">
                <a:solidFill>
                  <a:schemeClr val="accent2"/>
                </a:solidFill>
                <a:latin typeface="Arial Narrow" charset="0"/>
                <a:ea typeface="굴림" charset="0"/>
                <a:cs typeface="굴림" charset="0"/>
              </a:rPr>
              <a:t>and (b) the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250328"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250329"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250330"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250331"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250332"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250333"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250334"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250335"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250336"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250337"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250338"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250339"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250340" name="Equation" r:id="rId29" imgW="330120" imgH="139680" progId="Equation.DSMT4">
                  <p:embed/>
                </p:oleObj>
              </mc:Choice>
              <mc:Fallback>
                <p:oleObj name="Equation" r:id="rId29" imgW="330120" imgH="1396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0331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09600"/>
            <a:ext cx="8458200" cy="5410200"/>
          </a:xfrm>
        </p:spPr>
        <p:txBody>
          <a:bodyPr/>
          <a:lstStyle/>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7</a:t>
            </a:r>
          </a:p>
          <a:p>
            <a:pPr lvl="1"/>
            <a:r>
              <a:rPr lang="en-US" sz="2400" dirty="0" smtClean="0">
                <a:latin typeface="Arial Narrow" charset="0"/>
                <a:ea typeface="ＭＳ Ｐゴシック" charset="0"/>
                <a:cs typeface="ＭＳ Ｐゴシック" charset="0"/>
                <a:sym typeface="Wingdings"/>
              </a:rPr>
              <a:t>Comprehensive exam, covers from CH1.1 – what we finish this Thursday, July 3, plus appendices A1 – A8</a:t>
            </a:r>
            <a:endParaRPr lang="en-US" dirty="0" smtClean="0">
              <a:latin typeface="Arial Narrow" charset="0"/>
              <a:ea typeface="ＭＳ Ｐゴシック" charset="0"/>
              <a:cs typeface="ＭＳ Ｐゴシック" charset="0"/>
              <a:sym typeface="Wingdings"/>
            </a:endParaRP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spcBef>
                <a:spcPts val="72"/>
              </a:spcBef>
            </a:pPr>
            <a:r>
              <a:rPr lang="en-US" sz="2000" dirty="0" smtClean="0">
                <a:sym typeface="Wingdings"/>
              </a:rPr>
              <a:t>None of the part of the solutions of any problems</a:t>
            </a:r>
          </a:p>
          <a:p>
            <a:pPr lvl="2" eaLnBrk="1" hangingPunct="1">
              <a:spcBef>
                <a:spcPts val="72"/>
              </a:spcBef>
            </a:pPr>
            <a:r>
              <a:rPr lang="en-US" sz="2000" dirty="0" smtClean="0">
                <a:sym typeface="Wingdings"/>
              </a:rPr>
              <a:t>no derived formulae, derivations of equations or word definitions!</a:t>
            </a:r>
            <a:endParaRPr lang="en-US" sz="2000" dirty="0"/>
          </a:p>
          <a:p>
            <a:pPr lvl="2" eaLnBrk="1" hangingPunct="1">
              <a:spcBef>
                <a:spcPts val="72"/>
              </a:spcBef>
            </a:pPr>
            <a:r>
              <a:rPr lang="en-US" sz="2000" dirty="0"/>
              <a:t>No additional formulae or values of constants will be provided!</a:t>
            </a:r>
            <a:endParaRPr lang="en-US" sz="2800" dirty="0" smtClean="0">
              <a:latin typeface="Arial Narrow" charset="0"/>
              <a:ea typeface="ＭＳ Ｐゴシック" charset="0"/>
              <a:cs typeface="ＭＳ Ｐゴシック" charset="0"/>
              <a:sym typeface="Wingdings"/>
            </a:endParaRPr>
          </a:p>
          <a:p>
            <a:endParaRPr lang="en-US" sz="2000" dirty="0" smtClean="0"/>
          </a:p>
        </p:txBody>
      </p:sp>
      <p:sp>
        <p:nvSpPr>
          <p:cNvPr id="2" name="Date Placeholder 1"/>
          <p:cNvSpPr>
            <a:spLocks noGrp="1"/>
          </p:cNvSpPr>
          <p:nvPr>
            <p:ph type="dt" sz="half" idx="10"/>
          </p:nvPr>
        </p:nvSpPr>
        <p:spPr/>
        <p:txBody>
          <a:bodyPr/>
          <a:lstStyle/>
          <a:p>
            <a:pPr>
              <a:defRPr/>
            </a:pPr>
            <a:r>
              <a:rPr lang="en-US" smtClean="0"/>
              <a:t>Wednesday, July 2,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8077200" cy="685800"/>
          </a:xfrm>
        </p:spPr>
        <p:txBody>
          <a:bodyPr/>
          <a:lstStyle/>
          <a:p>
            <a:r>
              <a:rPr lang="en-US" altLang="ko-KR" sz="4000" dirty="0" smtClean="0">
                <a:latin typeface="Arial Narrow" charset="0"/>
                <a:ea typeface="굴림" charset="0"/>
                <a:cs typeface="굴림" charset="0"/>
              </a:rPr>
              <a:t>Reminder: 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a:t>
            </a:r>
            <a:r>
              <a:rPr lang="en-US" altLang="ko-KR" dirty="0" smtClean="0">
                <a:latin typeface="Arial Narrow" charset="0"/>
                <a:ea typeface="굴림" charset="0"/>
                <a:cs typeface="굴림" charset="0"/>
              </a:rPr>
              <a:t>in the lecture </a:t>
            </a:r>
            <a:r>
              <a:rPr lang="en-US" altLang="ko-KR" dirty="0">
                <a:latin typeface="Arial Narrow" charset="0"/>
                <a:ea typeface="굴림" charset="0"/>
                <a:cs typeface="굴림" charset="0"/>
              </a:rPr>
              <a:t>note</a:t>
            </a:r>
            <a:r>
              <a:rPr lang="en-US" altLang="ko-KR" dirty="0" smtClean="0">
                <a:latin typeface="Arial Narrow" charset="0"/>
                <a:ea typeface="굴림" charset="0"/>
                <a:cs typeface="굴림" charset="0"/>
              </a:rPr>
              <a:t>.  (20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Show </a:t>
            </a:r>
            <a:r>
              <a:rPr lang="en-US" altLang="ko-KR" dirty="0">
                <a:latin typeface="Arial Narrow" charset="0"/>
                <a:ea typeface="굴림" charset="0"/>
                <a:cs typeface="굴림" charset="0"/>
              </a:rPr>
              <a:t>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r>
              <a:rPr lang="en-US" altLang="ko-KR" dirty="0" smtClean="0">
                <a:latin typeface="Arial Narrow" charset="0"/>
                <a:ea typeface="굴림" charset="0"/>
                <a:cs typeface="굴림" charset="0"/>
              </a:rPr>
              <a:t>. (5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Due</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1768699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239908"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the average angular </a:t>
            </a:r>
            <a:r>
              <a:rPr lang="en-US" altLang="ko-KR" sz="2200">
                <a:solidFill>
                  <a:schemeClr val="accent2"/>
                </a:solidFill>
                <a:latin typeface="Arial Narrow" charset="0"/>
                <a:ea typeface="굴림" charset="0"/>
                <a:cs typeface="굴림" charset="0"/>
              </a:rPr>
              <a:t>velocity, the rate of change of angular displacement</a:t>
            </a:r>
            <a:r>
              <a:rPr lang="en-US" sz="220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239909"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By the same token, the average angular acceleration</a:t>
            </a:r>
            <a:r>
              <a:rPr lang="en-US" altLang="ko-KR" sz="2200">
                <a:solidFill>
                  <a:schemeClr val="accent2"/>
                </a:solidFill>
                <a:latin typeface="Arial Narrow" charset="0"/>
                <a:ea typeface="굴림" charset="0"/>
                <a:cs typeface="굴림" charset="0"/>
              </a:rPr>
              <a:t>, rate of change of the angular velocity,</a:t>
            </a:r>
            <a:r>
              <a:rPr lang="en-US" sz="220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239910"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304800" y="5410200"/>
            <a:ext cx="85344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239911"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239912"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239913"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239914"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239915"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193272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223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B9CCD8-12CC-5D40-B53B-F9EC25E0217B}"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43779" name="Picture 3" descr="F0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1066800"/>
            <a:ext cx="442118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Text Box 4"/>
          <p:cNvSpPr txBox="1">
            <a:spLocks noChangeArrowheads="1"/>
          </p:cNvSpPr>
          <p:nvPr/>
        </p:nvSpPr>
        <p:spPr bwMode="auto">
          <a:xfrm>
            <a:off x="228600" y="838200"/>
            <a:ext cx="588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A gymnast on a high bar swings through</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two revolutions in a time of 1.90 s.</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Find the average angular velocity</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of the gymnast.</a:t>
            </a:r>
          </a:p>
        </p:txBody>
      </p:sp>
      <p:sp>
        <p:nvSpPr>
          <p:cNvPr id="52237"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Gymnast on a High Bar</a:t>
            </a:r>
            <a:endParaRPr lang="en-US" sz="4000">
              <a:latin typeface="Arial Narrow" charset="0"/>
              <a:ea typeface="ＭＳ Ｐゴシック" charset="0"/>
              <a:cs typeface="ＭＳ Ｐゴシック" charset="0"/>
            </a:endParaRPr>
          </a:p>
        </p:txBody>
      </p:sp>
      <p:graphicFrame>
        <p:nvGraphicFramePr>
          <p:cNvPr id="843782" name="Object 2"/>
          <p:cNvGraphicFramePr>
            <a:graphicFrameLocks noChangeAspect="1"/>
          </p:cNvGraphicFramePr>
          <p:nvPr/>
        </p:nvGraphicFramePr>
        <p:xfrm>
          <a:off x="457200" y="2895600"/>
          <a:ext cx="927100" cy="463550"/>
        </p:xfrm>
        <a:graphic>
          <a:graphicData uri="http://schemas.openxmlformats.org/presentationml/2006/ole">
            <mc:AlternateContent xmlns:mc="http://schemas.openxmlformats.org/markup-compatibility/2006">
              <mc:Choice xmlns:v="urn:schemas-microsoft-com:vml" Requires="v">
                <p:oleObj spid="_x0000_s240860"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9271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3" name="Object 3"/>
          <p:cNvGraphicFramePr>
            <a:graphicFrameLocks noChangeAspect="1"/>
          </p:cNvGraphicFramePr>
          <p:nvPr/>
        </p:nvGraphicFramePr>
        <p:xfrm>
          <a:off x="581025" y="5153025"/>
          <a:ext cx="638175" cy="377825"/>
        </p:xfrm>
        <a:graphic>
          <a:graphicData uri="http://schemas.openxmlformats.org/presentationml/2006/ole">
            <mc:AlternateContent xmlns:mc="http://schemas.openxmlformats.org/markup-compatibility/2006">
              <mc:Choice xmlns:v="urn:schemas-microsoft-com:vml" Requires="v">
                <p:oleObj spid="_x0000_s240861"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5153025"/>
                        <a:ext cx="638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4" name="Object 4"/>
          <p:cNvGraphicFramePr>
            <a:graphicFrameLocks noChangeAspect="1"/>
          </p:cNvGraphicFramePr>
          <p:nvPr/>
        </p:nvGraphicFramePr>
        <p:xfrm>
          <a:off x="1600200" y="2590800"/>
          <a:ext cx="3279775" cy="1127125"/>
        </p:xfrm>
        <a:graphic>
          <a:graphicData uri="http://schemas.openxmlformats.org/presentationml/2006/ole">
            <mc:AlternateContent xmlns:mc="http://schemas.openxmlformats.org/markup-compatibility/2006">
              <mc:Choice xmlns:v="urn:schemas-microsoft-com:vml" Requires="v">
                <p:oleObj spid="_x0000_s240862" name="Equation" r:id="rId9" imgW="1257120" imgH="431640" progId="Equation.DSMT4">
                  <p:embed/>
                </p:oleObj>
              </mc:Choice>
              <mc:Fallback>
                <p:oleObj name="Equation" r:id="rId9" imgW="125712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590800"/>
                        <a:ext cx="32797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5" name="Object 5"/>
          <p:cNvGraphicFramePr>
            <a:graphicFrameLocks noChangeAspect="1"/>
          </p:cNvGraphicFramePr>
          <p:nvPr/>
        </p:nvGraphicFramePr>
        <p:xfrm>
          <a:off x="1143000" y="3657600"/>
          <a:ext cx="1989138" cy="463550"/>
        </p:xfrm>
        <a:graphic>
          <a:graphicData uri="http://schemas.openxmlformats.org/presentationml/2006/ole">
            <mc:AlternateContent xmlns:mc="http://schemas.openxmlformats.org/markup-compatibility/2006">
              <mc:Choice xmlns:v="urn:schemas-microsoft-com:vml" Requires="v">
                <p:oleObj spid="_x0000_s240863" name="Equation" r:id="rId11" imgW="761760" imgH="177480" progId="Equation.DSMT4">
                  <p:embed/>
                </p:oleObj>
              </mc:Choice>
              <mc:Fallback>
                <p:oleObj name="Equation" r:id="rId11" imgW="761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657600"/>
                        <a:ext cx="19891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3786" name="Text Box 10"/>
          <p:cNvSpPr txBox="1">
            <a:spLocks noChangeArrowheads="1"/>
          </p:cNvSpPr>
          <p:nvPr/>
        </p:nvSpPr>
        <p:spPr bwMode="auto">
          <a:xfrm>
            <a:off x="304800" y="2239963"/>
            <a:ext cx="3810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What is the angular displacement?</a:t>
            </a:r>
            <a:endParaRPr lang="en-US" sz="2200">
              <a:solidFill>
                <a:schemeClr val="accent2"/>
              </a:solidFill>
              <a:latin typeface="Arial Narrow" charset="0"/>
              <a:ea typeface="굴림" charset="0"/>
              <a:cs typeface="굴림" charset="0"/>
            </a:endParaRPr>
          </a:p>
        </p:txBody>
      </p:sp>
      <p:sp>
        <p:nvSpPr>
          <p:cNvPr id="843787" name="Oval 11"/>
          <p:cNvSpPr>
            <a:spLocks noChangeArrowheads="1"/>
          </p:cNvSpPr>
          <p:nvPr/>
        </p:nvSpPr>
        <p:spPr bwMode="auto">
          <a:xfrm>
            <a:off x="1447800" y="3733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8" name="Oval 12"/>
          <p:cNvSpPr>
            <a:spLocks noChangeArrowheads="1"/>
          </p:cNvSpPr>
          <p:nvPr/>
        </p:nvSpPr>
        <p:spPr bwMode="auto">
          <a:xfrm>
            <a:off x="1600200" y="2971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9" name="Text Box 13"/>
          <p:cNvSpPr txBox="1">
            <a:spLocks noChangeArrowheads="1"/>
          </p:cNvSpPr>
          <p:nvPr/>
        </p:nvSpPr>
        <p:spPr bwMode="auto">
          <a:xfrm>
            <a:off x="441325" y="4302125"/>
            <a:ext cx="156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Why negative?</a:t>
            </a:r>
            <a:endParaRPr lang="en-US" sz="2000">
              <a:solidFill>
                <a:srgbClr val="A50021"/>
              </a:solidFill>
              <a:latin typeface="Arial Narrow" charset="0"/>
              <a:ea typeface="굴림" charset="0"/>
              <a:cs typeface="굴림" charset="0"/>
            </a:endParaRPr>
          </a:p>
        </p:txBody>
      </p:sp>
      <p:sp>
        <p:nvSpPr>
          <p:cNvPr id="843790" name="Text Box 14"/>
          <p:cNvSpPr txBox="1">
            <a:spLocks noChangeArrowheads="1"/>
          </p:cNvSpPr>
          <p:nvPr/>
        </p:nvSpPr>
        <p:spPr bwMode="auto">
          <a:xfrm>
            <a:off x="1957388" y="4303713"/>
            <a:ext cx="330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Because he is rotating clockwise!!</a:t>
            </a:r>
            <a:endParaRPr lang="en-US" sz="2000">
              <a:solidFill>
                <a:srgbClr val="A50021"/>
              </a:solidFill>
              <a:latin typeface="Arial Narrow" charset="0"/>
              <a:ea typeface="굴림" charset="0"/>
              <a:cs typeface="굴림" charset="0"/>
            </a:endParaRPr>
          </a:p>
        </p:txBody>
      </p:sp>
      <p:graphicFrame>
        <p:nvGraphicFramePr>
          <p:cNvPr id="843791" name="Object 6"/>
          <p:cNvGraphicFramePr>
            <a:graphicFrameLocks noChangeAspect="1"/>
          </p:cNvGraphicFramePr>
          <p:nvPr/>
        </p:nvGraphicFramePr>
        <p:xfrm>
          <a:off x="1204913" y="4876800"/>
          <a:ext cx="1766887" cy="898525"/>
        </p:xfrm>
        <a:graphic>
          <a:graphicData uri="http://schemas.openxmlformats.org/presentationml/2006/ole">
            <mc:AlternateContent xmlns:mc="http://schemas.openxmlformats.org/markup-compatibility/2006">
              <mc:Choice xmlns:v="urn:schemas-microsoft-com:vml" Requires="v">
                <p:oleObj spid="_x0000_s240864" name="Equation" r:id="rId13" imgW="774360" imgH="393480" progId="Equation.DSMT4">
                  <p:embed/>
                </p:oleObj>
              </mc:Choice>
              <mc:Fallback>
                <p:oleObj name="Equation" r:id="rId13" imgW="774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4913" y="4876800"/>
                        <a:ext cx="1766887"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92" name="Object 7"/>
          <p:cNvGraphicFramePr>
            <a:graphicFrameLocks noChangeAspect="1"/>
          </p:cNvGraphicFramePr>
          <p:nvPr/>
        </p:nvGraphicFramePr>
        <p:xfrm>
          <a:off x="2971800" y="5105400"/>
          <a:ext cx="1651000" cy="493713"/>
        </p:xfrm>
        <a:graphic>
          <a:graphicData uri="http://schemas.openxmlformats.org/presentationml/2006/ole">
            <mc:AlternateContent xmlns:mc="http://schemas.openxmlformats.org/markup-compatibility/2006">
              <mc:Choice xmlns:v="urn:schemas-microsoft-com:vml" Requires="v">
                <p:oleObj spid="_x0000_s240865" name="Equation" r:id="rId15" imgW="723600" imgH="215640" progId="Equation.DSMT4">
                  <p:embed/>
                </p:oleObj>
              </mc:Choice>
              <mc:Fallback>
                <p:oleObj name="Equation" r:id="rId15" imgW="7236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105400"/>
                        <a:ext cx="165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193617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428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42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FE8748-0168-584B-B99E-7FB6EC0476F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847875" name="Picture 3" descr="F0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990600"/>
            <a:ext cx="4071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6" name="Text Box 4"/>
          <p:cNvSpPr txBox="1">
            <a:spLocks noChangeArrowheads="1"/>
          </p:cNvSpPr>
          <p:nvPr/>
        </p:nvSpPr>
        <p:spPr bwMode="auto">
          <a:xfrm>
            <a:off x="304800" y="83820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As seen from the front of the engine, the fan blades are rotating with an angular </a:t>
            </a:r>
            <a:r>
              <a:rPr lang="en-US" dirty="0" smtClean="0">
                <a:solidFill>
                  <a:schemeClr val="accent2"/>
                </a:solidFill>
                <a:latin typeface="Arial Narrow" charset="0"/>
              </a:rPr>
              <a:t>velocity</a:t>
            </a:r>
            <a:r>
              <a:rPr lang="en-US" dirty="0" smtClean="0">
                <a:solidFill>
                  <a:schemeClr val="accent2"/>
                </a:solidFill>
                <a:latin typeface="Arial Narrow" charset="0"/>
              </a:rPr>
              <a:t> </a:t>
            </a:r>
            <a:r>
              <a:rPr lang="en-US" dirty="0">
                <a:solidFill>
                  <a:schemeClr val="accent2"/>
                </a:solidFill>
                <a:latin typeface="Arial Narrow" charset="0"/>
              </a:rPr>
              <a:t>of -110 rad/s.  As the</a:t>
            </a:r>
          </a:p>
          <a:p>
            <a:pPr eaLnBrk="1" hangingPunct="1"/>
            <a:r>
              <a:rPr lang="en-US" dirty="0">
                <a:solidFill>
                  <a:schemeClr val="accent2"/>
                </a:solidFill>
                <a:latin typeface="Arial Narrow" charset="0"/>
              </a:rPr>
              <a:t>plane takes off,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velocity of the blades reaches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-330 rad/s in a time of 14 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Find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acceleration, assuming it to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be constant.</a:t>
            </a:r>
          </a:p>
        </p:txBody>
      </p:sp>
      <p:sp>
        <p:nvSpPr>
          <p:cNvPr id="54285"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A Jet Revving Its Engines</a:t>
            </a:r>
            <a:endParaRPr lang="en-US" sz="4000">
              <a:latin typeface="Arial Narrow" charset="0"/>
              <a:ea typeface="ＭＳ Ｐゴシック" charset="0"/>
              <a:cs typeface="ＭＳ Ｐゴシック" charset="0"/>
            </a:endParaRPr>
          </a:p>
        </p:txBody>
      </p:sp>
      <p:graphicFrame>
        <p:nvGraphicFramePr>
          <p:cNvPr id="847878" name="Object 2"/>
          <p:cNvGraphicFramePr>
            <a:graphicFrameLocks noChangeAspect="1"/>
          </p:cNvGraphicFramePr>
          <p:nvPr/>
        </p:nvGraphicFramePr>
        <p:xfrm>
          <a:off x="609600" y="4114800"/>
          <a:ext cx="762000" cy="471488"/>
        </p:xfrm>
        <a:graphic>
          <a:graphicData uri="http://schemas.openxmlformats.org/presentationml/2006/ole">
            <mc:AlternateContent xmlns:mc="http://schemas.openxmlformats.org/markup-compatibility/2006">
              <mc:Choice xmlns:v="urn:schemas-microsoft-com:vml" Requires="v">
                <p:oleObj spid="_x0000_s241884"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762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79" name="Object 3"/>
          <p:cNvGraphicFramePr>
            <a:graphicFrameLocks noChangeAspect="1"/>
          </p:cNvGraphicFramePr>
          <p:nvPr/>
        </p:nvGraphicFramePr>
        <p:xfrm>
          <a:off x="914400" y="5029200"/>
          <a:ext cx="4648200" cy="995363"/>
        </p:xfrm>
        <a:graphic>
          <a:graphicData uri="http://schemas.openxmlformats.org/presentationml/2006/ole">
            <mc:AlternateContent xmlns:mc="http://schemas.openxmlformats.org/markup-compatibility/2006">
              <mc:Choice xmlns:v="urn:schemas-microsoft-com:vml" Requires="v">
                <p:oleObj spid="_x0000_s241885" name="Equation" r:id="rId7" imgW="1955520" imgH="419040" progId="Equation.DSMT4">
                  <p:embed/>
                </p:oleObj>
              </mc:Choice>
              <mc:Fallback>
                <p:oleObj name="Equation" r:id="rId7" imgW="19555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029200"/>
                        <a:ext cx="4648200"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0" name="Object 4"/>
          <p:cNvGraphicFramePr>
            <a:graphicFrameLocks noChangeAspect="1"/>
          </p:cNvGraphicFramePr>
          <p:nvPr/>
        </p:nvGraphicFramePr>
        <p:xfrm>
          <a:off x="5638800" y="5319713"/>
          <a:ext cx="682625" cy="434975"/>
        </p:xfrm>
        <a:graphic>
          <a:graphicData uri="http://schemas.openxmlformats.org/presentationml/2006/ole">
            <mc:AlternateContent xmlns:mc="http://schemas.openxmlformats.org/markup-compatibility/2006">
              <mc:Choice xmlns:v="urn:schemas-microsoft-com:vml" Requires="v">
                <p:oleObj spid="_x0000_s241886" name="Equation" r:id="rId9" imgW="279360" imgH="177480" progId="Equation.DSMT4">
                  <p:embed/>
                </p:oleObj>
              </mc:Choice>
              <mc:Fallback>
                <p:oleObj name="Equation" r:id="rId9" imgW="2793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319713"/>
                        <a:ext cx="6826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1" name="Object 5"/>
          <p:cNvGraphicFramePr>
            <a:graphicFrameLocks noChangeAspect="1"/>
          </p:cNvGraphicFramePr>
          <p:nvPr/>
        </p:nvGraphicFramePr>
        <p:xfrm>
          <a:off x="1314450" y="3733800"/>
          <a:ext cx="1925638" cy="1393825"/>
        </p:xfrm>
        <a:graphic>
          <a:graphicData uri="http://schemas.openxmlformats.org/presentationml/2006/ole">
            <mc:AlternateContent xmlns:mc="http://schemas.openxmlformats.org/markup-compatibility/2006">
              <mc:Choice xmlns:v="urn:schemas-microsoft-com:vml" Requires="v">
                <p:oleObj spid="_x0000_s241887" name="Equation" r:id="rId11" imgW="634680" imgH="469800" progId="Equation.DSMT4">
                  <p:embed/>
                </p:oleObj>
              </mc:Choice>
              <mc:Fallback>
                <p:oleObj name="Equation" r:id="rId11" imgW="63468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4450" y="3733800"/>
                        <a:ext cx="1925638"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2" name="Object 6"/>
          <p:cNvGraphicFramePr>
            <a:graphicFrameLocks noChangeAspect="1"/>
          </p:cNvGraphicFramePr>
          <p:nvPr/>
        </p:nvGraphicFramePr>
        <p:xfrm>
          <a:off x="3267075" y="3784600"/>
          <a:ext cx="847725" cy="1168400"/>
        </p:xfrm>
        <a:graphic>
          <a:graphicData uri="http://schemas.openxmlformats.org/presentationml/2006/ole">
            <mc:AlternateContent xmlns:mc="http://schemas.openxmlformats.org/markup-compatibility/2006">
              <mc:Choice xmlns:v="urn:schemas-microsoft-com:vml" Requires="v">
                <p:oleObj spid="_x0000_s241888" name="Equation" r:id="rId13" imgW="279360" imgH="393480" progId="Equation.DSMT4">
                  <p:embed/>
                </p:oleObj>
              </mc:Choice>
              <mc:Fallback>
                <p:oleObj name="Equation" r:id="rId13" imgW="279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7075" y="3784600"/>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3" name="Object 7"/>
          <p:cNvGraphicFramePr>
            <a:graphicFrameLocks noChangeAspect="1"/>
          </p:cNvGraphicFramePr>
          <p:nvPr/>
        </p:nvGraphicFramePr>
        <p:xfrm>
          <a:off x="6259513" y="5257800"/>
          <a:ext cx="1055687" cy="558800"/>
        </p:xfrm>
        <a:graphic>
          <a:graphicData uri="http://schemas.openxmlformats.org/presentationml/2006/ole">
            <mc:AlternateContent xmlns:mc="http://schemas.openxmlformats.org/markup-compatibility/2006">
              <mc:Choice xmlns:v="urn:schemas-microsoft-com:vml" Requires="v">
                <p:oleObj spid="_x0000_s241889" name="Equation" r:id="rId15" imgW="431640" imgH="228600" progId="Equation.DSMT4">
                  <p:embed/>
                </p:oleObj>
              </mc:Choice>
              <mc:Fallback>
                <p:oleObj name="Equation" r:id="rId15" imgW="4316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9513" y="5257800"/>
                        <a:ext cx="1055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5381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2251224858"/>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244256"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0"/>
                <a:cs typeface="굴림" charset="0"/>
              </a:rPr>
              <a:t>velocity</a:t>
            </a:r>
            <a:r>
              <a:rPr lang="en-US">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4093109392"/>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244257"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308017302"/>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244258"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1287233197"/>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244259"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970097176"/>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244260"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3526418176"/>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244261"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140739606"/>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244262"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1321490053"/>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244263"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761239427"/>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244264"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244265"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533400" y="3810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457200" y="4953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244266"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244267"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457200" y="5791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244268"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244269"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244270" name="Equation" r:id="rId31" imgW="431640" imgH="228600" progId="Equation.DSMT4">
                  <p:embed/>
                </p:oleObj>
              </mc:Choice>
              <mc:Fallback>
                <p:oleObj name="Equation" r:id="rId31" imgW="43164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34839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2, 2014</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21354182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July 2, 2014</a:t>
            </a:r>
            <a:endParaRPr lang="en-US"/>
          </a:p>
        </p:txBody>
      </p:sp>
      <p:sp>
        <p:nvSpPr>
          <p:cNvPr id="12" name="Footer Placeholder 4"/>
          <p:cNvSpPr>
            <a:spLocks noGrp="1"/>
          </p:cNvSpPr>
          <p:nvPr>
            <p:ph type="ftr" sz="quarter" idx="11"/>
          </p:nvPr>
        </p:nvSpPr>
        <p:spPr/>
        <p:txBody>
          <a:bodyPr/>
          <a:lstStyle/>
          <a:p>
            <a:r>
              <a:rPr lang="nl-NL" smtClean="0"/>
              <a:t>PHYS 1441-001, Summer 2014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9</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A wheel rotates with a constant angular acceleration of </a:t>
            </a:r>
            <a:r>
              <a:rPr lang="en-US" dirty="0" smtClean="0">
                <a:solidFill>
                  <a:srgbClr val="800000"/>
                </a:solidFill>
                <a:latin typeface="Arial Narrow" charset="0"/>
              </a:rPr>
              <a:t>+3.50 </a:t>
            </a:r>
            <a:r>
              <a:rPr lang="en-US" dirty="0">
                <a:solidFill>
                  <a:srgbClr val="800000"/>
                </a:solidFill>
                <a:latin typeface="Arial Narrow" charset="0"/>
              </a:rPr>
              <a:t>rad/s</a:t>
            </a:r>
            <a:r>
              <a:rPr lang="en-US" baseline="30000" dirty="0">
                <a:solidFill>
                  <a:srgbClr val="800000"/>
                </a:solidFill>
                <a:latin typeface="Arial Narrow" charset="0"/>
              </a:rPr>
              <a:t>2</a:t>
            </a:r>
            <a:r>
              <a:rPr lang="en-US" dirty="0">
                <a:solidFill>
                  <a:srgbClr val="800000"/>
                </a:solidFill>
                <a:latin typeface="Arial Narrow" charset="0"/>
              </a:rPr>
              <a:t>.  If the angular </a:t>
            </a:r>
            <a:r>
              <a:rPr lang="en-US" dirty="0" smtClean="0">
                <a:solidFill>
                  <a:srgbClr val="800000"/>
                </a:solidFill>
                <a:latin typeface="Arial Narrow" charset="0"/>
              </a:rPr>
              <a:t>velocity</a:t>
            </a:r>
            <a:r>
              <a:rPr lang="en-US" dirty="0" smtClean="0">
                <a:solidFill>
                  <a:srgbClr val="800000"/>
                </a:solidFill>
                <a:latin typeface="Arial Narrow" charset="0"/>
              </a:rPr>
              <a:t> </a:t>
            </a:r>
            <a:r>
              <a:rPr lang="en-US" dirty="0">
                <a:solidFill>
                  <a:srgbClr val="800000"/>
                </a:solidFill>
                <a:latin typeface="Arial Narrow" charset="0"/>
              </a:rPr>
              <a:t>of the wheel is </a:t>
            </a:r>
            <a:r>
              <a:rPr lang="en-US" dirty="0" smtClean="0">
                <a:solidFill>
                  <a:srgbClr val="800000"/>
                </a:solidFill>
                <a:latin typeface="Arial Narrow" charset="0"/>
              </a:rPr>
              <a:t>+2.00 </a:t>
            </a:r>
            <a:r>
              <a:rPr lang="en-US" dirty="0">
                <a:solidFill>
                  <a:srgbClr val="800000"/>
                </a:solidFill>
                <a:latin typeface="Arial Narrow" charset="0"/>
              </a:rPr>
              <a:t>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681324459"/>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244956"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2165478149"/>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244957"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3627836021"/>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244958"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1209536286"/>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244959"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1215573284"/>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244960"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2140583563"/>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244961" name="Equation" r:id="rId13" imgW="469900" imgH="419100" progId="Equation.DSMT4">
                  <p:embed/>
                </p:oleObj>
              </mc:Choice>
              <mc:Fallback>
                <p:oleObj name="Equation" r:id="rId13" imgW="469900" imgH="419100" progId="Equation.DSMT4">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14651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24498</TotalTime>
  <Words>1664</Words>
  <Application>Microsoft Macintosh PowerPoint</Application>
  <PresentationFormat>On-screen Show (4:3)</PresentationFormat>
  <Paragraphs>172</Paragraphs>
  <Slides>15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phys1443-spring02</vt:lpstr>
      <vt:lpstr>Equation</vt:lpstr>
      <vt:lpstr>MathType 6.0 Equation</vt:lpstr>
      <vt:lpstr>PHYS 1441 – Section 001 Lecture #16</vt:lpstr>
      <vt:lpstr>Announcements</vt:lpstr>
      <vt:lpstr>Reminder: Extra-Credit Special Project #5</vt:lpstr>
      <vt:lpstr>Angular Displacement, Velocity, and Acceleration</vt:lpstr>
      <vt:lpstr>Ex. Gymnast on a High Bar</vt:lpstr>
      <vt:lpstr>Ex. A Jet Revving Its Engines</vt:lpstr>
      <vt:lpstr>Rotational Kinematics</vt:lpstr>
      <vt:lpstr>Rotational Kinematics Problem Solving Strategy</vt:lpstr>
      <vt:lpstr>Example for Rotational Kinematics</vt:lpstr>
      <vt:lpstr>Example for Rotational Kinematics cnt’d</vt:lpstr>
      <vt:lpstr>Ex. Blending with a Blender</vt:lpstr>
      <vt:lpstr>Relationship Between Angular and Linear Quantities</vt:lpstr>
      <vt:lpstr>Is the lion faster than the horse?</vt:lpstr>
      <vt:lpstr>How about the acceleration?</vt:lpstr>
      <vt:lpstr>Ex. A Helicopter Blade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596</cp:revision>
  <dcterms:created xsi:type="dcterms:W3CDTF">2012-06-05T17:02:23Z</dcterms:created>
  <dcterms:modified xsi:type="dcterms:W3CDTF">2014-07-02T21:50:27Z</dcterms:modified>
</cp:coreProperties>
</file>