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2.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notesSlides/notesSlide3.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notesSlides/notesSlide4.xml" ContentType="application/vnd.openxmlformats-officedocument.presentationml.notesSlide+xml"/>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710" r:id="rId3"/>
    <p:sldId id="746" r:id="rId4"/>
    <p:sldId id="717" r:id="rId5"/>
    <p:sldId id="718" r:id="rId6"/>
    <p:sldId id="719" r:id="rId7"/>
    <p:sldId id="722" r:id="rId8"/>
    <p:sldId id="723" r:id="rId9"/>
    <p:sldId id="724" r:id="rId10"/>
    <p:sldId id="725" r:id="rId11"/>
    <p:sldId id="726" r:id="rId12"/>
    <p:sldId id="727" r:id="rId13"/>
    <p:sldId id="728" r:id="rId14"/>
    <p:sldId id="729" r:id="rId15"/>
    <p:sldId id="73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5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101.wmf"/><Relationship Id="rId12" Type="http://schemas.openxmlformats.org/officeDocument/2006/relationships/image" Target="../media/image102.wmf"/><Relationship Id="rId13" Type="http://schemas.openxmlformats.org/officeDocument/2006/relationships/image" Target="../media/image103.wmf"/><Relationship Id="rId1" Type="http://schemas.openxmlformats.org/officeDocument/2006/relationships/image" Target="../media/image91.wmf"/><Relationship Id="rId2" Type="http://schemas.openxmlformats.org/officeDocument/2006/relationships/image" Target="../media/image92.wmf"/><Relationship Id="rId3" Type="http://schemas.openxmlformats.org/officeDocument/2006/relationships/image" Target="../media/image93.wmf"/><Relationship Id="rId4" Type="http://schemas.openxmlformats.org/officeDocument/2006/relationships/image" Target="../media/image94.wmf"/><Relationship Id="rId5" Type="http://schemas.openxmlformats.org/officeDocument/2006/relationships/image" Target="../media/image95.wmf"/><Relationship Id="rId6" Type="http://schemas.openxmlformats.org/officeDocument/2006/relationships/image" Target="../media/image96.wmf"/><Relationship Id="rId7" Type="http://schemas.openxmlformats.org/officeDocument/2006/relationships/image" Target="../media/image97.emf"/><Relationship Id="rId8" Type="http://schemas.openxmlformats.org/officeDocument/2006/relationships/image" Target="../media/image98.wmf"/><Relationship Id="rId9" Type="http://schemas.openxmlformats.org/officeDocument/2006/relationships/image" Target="../media/image99.wmf"/><Relationship Id="rId10"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wmf"/><Relationship Id="rId1" Type="http://schemas.openxmlformats.org/officeDocument/2006/relationships/image" Target="../media/image10.wmf"/><Relationship Id="rId2"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1" Type="http://schemas.openxmlformats.org/officeDocument/2006/relationships/image" Target="../media/image17.wmf"/><Relationship Id="rId2"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4.wmf"/><Relationship Id="rId12" Type="http://schemas.openxmlformats.org/officeDocument/2006/relationships/image" Target="../media/image35.wmf"/><Relationship Id="rId13" Type="http://schemas.openxmlformats.org/officeDocument/2006/relationships/image" Target="../media/image36.wmf"/><Relationship Id="rId14" Type="http://schemas.openxmlformats.org/officeDocument/2006/relationships/image" Target="../media/image37.wmf"/><Relationship Id="rId15" Type="http://schemas.openxmlformats.org/officeDocument/2006/relationships/image" Target="../media/image38.wmf"/><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8" Type="http://schemas.openxmlformats.org/officeDocument/2006/relationships/image" Target="../media/image31.emf"/><Relationship Id="rId9" Type="http://schemas.openxmlformats.org/officeDocument/2006/relationships/image" Target="../media/image32.emf"/><Relationship Id="rId10"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1" Type="http://schemas.openxmlformats.org/officeDocument/2006/relationships/image" Target="../media/image39.emf"/><Relationship Id="rId2"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image" Target="../media/image56.emf"/><Relationship Id="rId13" Type="http://schemas.openxmlformats.org/officeDocument/2006/relationships/image" Target="../media/image57.emf"/><Relationship Id="rId14" Type="http://schemas.openxmlformats.org/officeDocument/2006/relationships/image" Target="../media/image58.emf"/><Relationship Id="rId15" Type="http://schemas.openxmlformats.org/officeDocument/2006/relationships/image" Target="../media/image59.emf"/><Relationship Id="rId16" Type="http://schemas.openxmlformats.org/officeDocument/2006/relationships/image" Target="../media/image60.emf"/><Relationship Id="rId1" Type="http://schemas.openxmlformats.org/officeDocument/2006/relationships/image" Target="../media/image45.emf"/><Relationship Id="rId2" Type="http://schemas.openxmlformats.org/officeDocument/2006/relationships/image" Target="../media/image46.wmf"/><Relationship Id="rId3" Type="http://schemas.openxmlformats.org/officeDocument/2006/relationships/image" Target="../media/image47.emf"/><Relationship Id="rId4" Type="http://schemas.openxmlformats.org/officeDocument/2006/relationships/image" Target="../media/image48.wmf"/><Relationship Id="rId5" Type="http://schemas.openxmlformats.org/officeDocument/2006/relationships/image" Target="../media/image49.emf"/><Relationship Id="rId6" Type="http://schemas.openxmlformats.org/officeDocument/2006/relationships/image" Target="../media/image50.emf"/><Relationship Id="rId7" Type="http://schemas.openxmlformats.org/officeDocument/2006/relationships/image" Target="../media/image51.emf"/><Relationship Id="rId8" Type="http://schemas.openxmlformats.org/officeDocument/2006/relationships/image" Target="../media/image52.wmf"/><Relationship Id="rId9" Type="http://schemas.openxmlformats.org/officeDocument/2006/relationships/image" Target="../media/image53.wmf"/><Relationship Id="rId10" Type="http://schemas.openxmlformats.org/officeDocument/2006/relationships/image" Target="../media/image5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emf"/><Relationship Id="rId5" Type="http://schemas.openxmlformats.org/officeDocument/2006/relationships/image" Target="../media/image65.wmf"/><Relationship Id="rId1" Type="http://schemas.openxmlformats.org/officeDocument/2006/relationships/image" Target="../media/image61.wmf"/><Relationship Id="rId2"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6" Type="http://schemas.openxmlformats.org/officeDocument/2006/relationships/image" Target="../media/image72.emf"/><Relationship Id="rId1" Type="http://schemas.openxmlformats.org/officeDocument/2006/relationships/image" Target="../media/image67.emf"/><Relationship Id="rId2" Type="http://schemas.openxmlformats.org/officeDocument/2006/relationships/image" Target="../media/image68.e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85.emf"/><Relationship Id="rId12" Type="http://schemas.openxmlformats.org/officeDocument/2006/relationships/image" Target="../media/image86.emf"/><Relationship Id="rId13" Type="http://schemas.openxmlformats.org/officeDocument/2006/relationships/image" Target="../media/image87.wmf"/><Relationship Id="rId14" Type="http://schemas.openxmlformats.org/officeDocument/2006/relationships/image" Target="../media/image88.emf"/><Relationship Id="rId15" Type="http://schemas.openxmlformats.org/officeDocument/2006/relationships/image" Target="../media/image89.emf"/><Relationship Id="rId1" Type="http://schemas.openxmlformats.org/officeDocument/2006/relationships/image" Target="../media/image75.emf"/><Relationship Id="rId2" Type="http://schemas.openxmlformats.org/officeDocument/2006/relationships/image" Target="../media/image76.emf"/><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emf"/><Relationship Id="rId6" Type="http://schemas.openxmlformats.org/officeDocument/2006/relationships/image" Target="../media/image80.emf"/><Relationship Id="rId7" Type="http://schemas.openxmlformats.org/officeDocument/2006/relationships/image" Target="../media/image81.wmf"/><Relationship Id="rId8" Type="http://schemas.openxmlformats.org/officeDocument/2006/relationships/image" Target="../media/image82.emf"/><Relationship Id="rId9" Type="http://schemas.openxmlformats.org/officeDocument/2006/relationships/image" Target="../media/image83.wmf"/><Relationship Id="rId10"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35E6E1-3905-B348-9D4F-F2434196AFBB}" type="slidenum">
              <a:rPr lang="en-US" sz="1200"/>
              <a:pPr eaLnBrk="1" hangingPunct="1"/>
              <a:t>5</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EFA046A-66CC-E546-8B21-34F40AF3D7E8}" type="slidenum">
              <a:rPr lang="en-US" sz="1200"/>
              <a:pPr eaLnBrk="1" hangingPunct="1"/>
              <a:t>6</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DD1328-4A88-4841-9947-130AA86ECBAD}" type="slidenum">
              <a:rPr lang="en-US" sz="1200"/>
              <a:pPr eaLnBrk="1" hangingPunct="1"/>
              <a:t>11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35E2B9-12E0-8241-97C3-3AA59DC60039}" type="slidenum">
              <a:rPr lang="en-US" sz="1200"/>
              <a:pPr eaLnBrk="1" hangingPunct="1"/>
              <a:t>15</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July 2,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53.wmf"/><Relationship Id="rId21" Type="http://schemas.openxmlformats.org/officeDocument/2006/relationships/oleObject" Target="../embeddings/oleObject51.bin"/><Relationship Id="rId22" Type="http://schemas.openxmlformats.org/officeDocument/2006/relationships/image" Target="../media/image54.emf"/><Relationship Id="rId23" Type="http://schemas.openxmlformats.org/officeDocument/2006/relationships/oleObject" Target="../embeddings/oleObject52.bin"/><Relationship Id="rId24" Type="http://schemas.openxmlformats.org/officeDocument/2006/relationships/image" Target="../media/image55.emf"/><Relationship Id="rId25" Type="http://schemas.openxmlformats.org/officeDocument/2006/relationships/oleObject" Target="../embeddings/oleObject53.bin"/><Relationship Id="rId26" Type="http://schemas.openxmlformats.org/officeDocument/2006/relationships/image" Target="../media/image56.emf"/><Relationship Id="rId27" Type="http://schemas.openxmlformats.org/officeDocument/2006/relationships/oleObject" Target="../embeddings/oleObject54.bin"/><Relationship Id="rId28" Type="http://schemas.openxmlformats.org/officeDocument/2006/relationships/image" Target="../media/image57.emf"/><Relationship Id="rId29" Type="http://schemas.openxmlformats.org/officeDocument/2006/relationships/oleObject" Target="../embeddings/oleObject55.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2.bin"/><Relationship Id="rId4" Type="http://schemas.openxmlformats.org/officeDocument/2006/relationships/image" Target="../media/image45.emf"/><Relationship Id="rId5" Type="http://schemas.openxmlformats.org/officeDocument/2006/relationships/oleObject" Target="../embeddings/oleObject43.bin"/><Relationship Id="rId30" Type="http://schemas.openxmlformats.org/officeDocument/2006/relationships/image" Target="../media/image58.emf"/><Relationship Id="rId31" Type="http://schemas.openxmlformats.org/officeDocument/2006/relationships/oleObject" Target="../embeddings/oleObject56.bin"/><Relationship Id="rId32" Type="http://schemas.openxmlformats.org/officeDocument/2006/relationships/image" Target="../media/image59.emf"/><Relationship Id="rId9" Type="http://schemas.openxmlformats.org/officeDocument/2006/relationships/oleObject" Target="../embeddings/oleObject45.bin"/><Relationship Id="rId6" Type="http://schemas.openxmlformats.org/officeDocument/2006/relationships/image" Target="../media/image46.wmf"/><Relationship Id="rId7" Type="http://schemas.openxmlformats.org/officeDocument/2006/relationships/oleObject" Target="../embeddings/oleObject44.bin"/><Relationship Id="rId8" Type="http://schemas.openxmlformats.org/officeDocument/2006/relationships/image" Target="../media/image47.emf"/><Relationship Id="rId33" Type="http://schemas.openxmlformats.org/officeDocument/2006/relationships/oleObject" Target="../embeddings/oleObject57.bin"/><Relationship Id="rId34" Type="http://schemas.openxmlformats.org/officeDocument/2006/relationships/image" Target="../media/image60.emf"/><Relationship Id="rId10" Type="http://schemas.openxmlformats.org/officeDocument/2006/relationships/image" Target="../media/image48.wmf"/><Relationship Id="rId11" Type="http://schemas.openxmlformats.org/officeDocument/2006/relationships/oleObject" Target="../embeddings/oleObject46.bin"/><Relationship Id="rId12" Type="http://schemas.openxmlformats.org/officeDocument/2006/relationships/image" Target="../media/image49.emf"/><Relationship Id="rId13" Type="http://schemas.openxmlformats.org/officeDocument/2006/relationships/oleObject" Target="../embeddings/oleObject47.bin"/><Relationship Id="rId14" Type="http://schemas.openxmlformats.org/officeDocument/2006/relationships/image" Target="../media/image50.emf"/><Relationship Id="rId15" Type="http://schemas.openxmlformats.org/officeDocument/2006/relationships/oleObject" Target="../embeddings/oleObject48.bin"/><Relationship Id="rId16" Type="http://schemas.openxmlformats.org/officeDocument/2006/relationships/image" Target="../media/image51.emf"/><Relationship Id="rId17" Type="http://schemas.openxmlformats.org/officeDocument/2006/relationships/oleObject" Target="../embeddings/oleObject49.bin"/><Relationship Id="rId18" Type="http://schemas.openxmlformats.org/officeDocument/2006/relationships/image" Target="../media/image52.wmf"/><Relationship Id="rId19" Type="http://schemas.openxmlformats.org/officeDocument/2006/relationships/oleObject" Target="../embeddings/oleObject50.bin"/></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64.emf"/><Relationship Id="rId13" Type="http://schemas.openxmlformats.org/officeDocument/2006/relationships/oleObject" Target="../embeddings/oleObject62.bin"/><Relationship Id="rId14" Type="http://schemas.openxmlformats.org/officeDocument/2006/relationships/oleObject" Target="../embeddings/oleObject63.bin"/><Relationship Id="rId15" Type="http://schemas.openxmlformats.org/officeDocument/2006/relationships/image" Target="../media/image65.wmf"/><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image" Target="../media/image66.jpeg"/><Relationship Id="rId5" Type="http://schemas.openxmlformats.org/officeDocument/2006/relationships/oleObject" Target="../embeddings/oleObject58.bin"/><Relationship Id="rId6" Type="http://schemas.openxmlformats.org/officeDocument/2006/relationships/image" Target="../media/image61.wmf"/><Relationship Id="rId7" Type="http://schemas.openxmlformats.org/officeDocument/2006/relationships/oleObject" Target="../embeddings/oleObject59.bin"/><Relationship Id="rId8" Type="http://schemas.openxmlformats.org/officeDocument/2006/relationships/image" Target="../media/image62.wmf"/><Relationship Id="rId9" Type="http://schemas.openxmlformats.org/officeDocument/2006/relationships/oleObject" Target="../embeddings/oleObject60.bin"/><Relationship Id="rId10" Type="http://schemas.openxmlformats.org/officeDocument/2006/relationships/image" Target="../media/image63.emf"/></Relationships>
</file>

<file path=ppt/slides/_rels/slide12.xml.rels><?xml version="1.0" encoding="UTF-8" standalone="yes"?>
<Relationships xmlns="http://schemas.openxmlformats.org/package/2006/relationships"><Relationship Id="rId11" Type="http://schemas.openxmlformats.org/officeDocument/2006/relationships/image" Target="../media/image70.emf"/><Relationship Id="rId12" Type="http://schemas.openxmlformats.org/officeDocument/2006/relationships/oleObject" Target="../embeddings/oleObject68.bin"/><Relationship Id="rId13" Type="http://schemas.openxmlformats.org/officeDocument/2006/relationships/image" Target="../media/image71.emf"/><Relationship Id="rId14" Type="http://schemas.openxmlformats.org/officeDocument/2006/relationships/oleObject" Target="../embeddings/oleObject69.bin"/><Relationship Id="rId15" Type="http://schemas.openxmlformats.org/officeDocument/2006/relationships/image" Target="../media/image72.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73.jpeg"/><Relationship Id="rId4" Type="http://schemas.openxmlformats.org/officeDocument/2006/relationships/oleObject" Target="../embeddings/oleObject64.bin"/><Relationship Id="rId5" Type="http://schemas.openxmlformats.org/officeDocument/2006/relationships/image" Target="../media/image67.emf"/><Relationship Id="rId6" Type="http://schemas.openxmlformats.org/officeDocument/2006/relationships/oleObject" Target="../embeddings/oleObject65.bin"/><Relationship Id="rId7" Type="http://schemas.openxmlformats.org/officeDocument/2006/relationships/image" Target="../media/image68.emf"/><Relationship Id="rId8" Type="http://schemas.openxmlformats.org/officeDocument/2006/relationships/oleObject" Target="../embeddings/oleObject66.bin"/><Relationship Id="rId9" Type="http://schemas.openxmlformats.org/officeDocument/2006/relationships/image" Target="../media/image69.emf"/><Relationship Id="rId10" Type="http://schemas.openxmlformats.org/officeDocument/2006/relationships/oleObject" Target="../embeddings/oleObject6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14.xml.rels><?xml version="1.0" encoding="UTF-8" standalone="yes"?>
<Relationships xmlns="http://schemas.openxmlformats.org/package/2006/relationships"><Relationship Id="rId20" Type="http://schemas.openxmlformats.org/officeDocument/2006/relationships/oleObject" Target="../embeddings/oleObject78.bin"/><Relationship Id="rId21" Type="http://schemas.openxmlformats.org/officeDocument/2006/relationships/image" Target="../media/image83.wmf"/><Relationship Id="rId22" Type="http://schemas.openxmlformats.org/officeDocument/2006/relationships/oleObject" Target="../embeddings/oleObject79.bin"/><Relationship Id="rId23" Type="http://schemas.openxmlformats.org/officeDocument/2006/relationships/image" Target="../media/image84.emf"/><Relationship Id="rId24" Type="http://schemas.openxmlformats.org/officeDocument/2006/relationships/oleObject" Target="../embeddings/oleObject80.bin"/><Relationship Id="rId25" Type="http://schemas.openxmlformats.org/officeDocument/2006/relationships/image" Target="../media/image85.emf"/><Relationship Id="rId26" Type="http://schemas.openxmlformats.org/officeDocument/2006/relationships/oleObject" Target="../embeddings/oleObject81.bin"/><Relationship Id="rId27" Type="http://schemas.openxmlformats.org/officeDocument/2006/relationships/image" Target="../media/image86.emf"/><Relationship Id="rId28" Type="http://schemas.openxmlformats.org/officeDocument/2006/relationships/oleObject" Target="../embeddings/oleObject82.bin"/><Relationship Id="rId29" Type="http://schemas.openxmlformats.org/officeDocument/2006/relationships/image" Target="../media/image87.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0.jpeg"/><Relationship Id="rId4" Type="http://schemas.openxmlformats.org/officeDocument/2006/relationships/oleObject" Target="../embeddings/oleObject70.bin"/><Relationship Id="rId5" Type="http://schemas.openxmlformats.org/officeDocument/2006/relationships/image" Target="../media/image75.emf"/><Relationship Id="rId30" Type="http://schemas.openxmlformats.org/officeDocument/2006/relationships/oleObject" Target="../embeddings/oleObject83.bin"/><Relationship Id="rId31" Type="http://schemas.openxmlformats.org/officeDocument/2006/relationships/image" Target="../media/image88.emf"/><Relationship Id="rId32" Type="http://schemas.openxmlformats.org/officeDocument/2006/relationships/oleObject" Target="../embeddings/oleObject84.bin"/><Relationship Id="rId9" Type="http://schemas.openxmlformats.org/officeDocument/2006/relationships/image" Target="../media/image77.wmf"/><Relationship Id="rId6" Type="http://schemas.openxmlformats.org/officeDocument/2006/relationships/oleObject" Target="../embeddings/oleObject71.bin"/><Relationship Id="rId7" Type="http://schemas.openxmlformats.org/officeDocument/2006/relationships/image" Target="../media/image76.emf"/><Relationship Id="rId8" Type="http://schemas.openxmlformats.org/officeDocument/2006/relationships/oleObject" Target="../embeddings/oleObject72.bin"/><Relationship Id="rId33" Type="http://schemas.openxmlformats.org/officeDocument/2006/relationships/image" Target="../media/image89.emf"/><Relationship Id="rId10" Type="http://schemas.openxmlformats.org/officeDocument/2006/relationships/oleObject" Target="../embeddings/oleObject73.bin"/><Relationship Id="rId11" Type="http://schemas.openxmlformats.org/officeDocument/2006/relationships/image" Target="../media/image78.wmf"/><Relationship Id="rId12" Type="http://schemas.openxmlformats.org/officeDocument/2006/relationships/oleObject" Target="../embeddings/oleObject74.bin"/><Relationship Id="rId13" Type="http://schemas.openxmlformats.org/officeDocument/2006/relationships/image" Target="../media/image79.emf"/><Relationship Id="rId14" Type="http://schemas.openxmlformats.org/officeDocument/2006/relationships/oleObject" Target="../embeddings/oleObject75.bin"/><Relationship Id="rId15" Type="http://schemas.openxmlformats.org/officeDocument/2006/relationships/image" Target="../media/image80.emf"/><Relationship Id="rId16" Type="http://schemas.openxmlformats.org/officeDocument/2006/relationships/oleObject" Target="../embeddings/oleObject76.bin"/><Relationship Id="rId17" Type="http://schemas.openxmlformats.org/officeDocument/2006/relationships/image" Target="../media/image81.wmf"/><Relationship Id="rId18" Type="http://schemas.openxmlformats.org/officeDocument/2006/relationships/oleObject" Target="../embeddings/oleObject77.bin"/><Relationship Id="rId19" Type="http://schemas.openxmlformats.org/officeDocument/2006/relationships/image" Target="../media/image82.emf"/></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87.bin"/><Relationship Id="rId20" Type="http://schemas.openxmlformats.org/officeDocument/2006/relationships/image" Target="../media/image98.wmf"/><Relationship Id="rId21" Type="http://schemas.openxmlformats.org/officeDocument/2006/relationships/oleObject" Target="../embeddings/oleObject93.bin"/><Relationship Id="rId22" Type="http://schemas.openxmlformats.org/officeDocument/2006/relationships/image" Target="../media/image99.wmf"/><Relationship Id="rId23" Type="http://schemas.openxmlformats.org/officeDocument/2006/relationships/oleObject" Target="../embeddings/oleObject94.bin"/><Relationship Id="rId24" Type="http://schemas.openxmlformats.org/officeDocument/2006/relationships/image" Target="../media/image100.wmf"/><Relationship Id="rId25" Type="http://schemas.openxmlformats.org/officeDocument/2006/relationships/oleObject" Target="../embeddings/oleObject95.bin"/><Relationship Id="rId26" Type="http://schemas.openxmlformats.org/officeDocument/2006/relationships/image" Target="../media/image101.wmf"/><Relationship Id="rId27" Type="http://schemas.openxmlformats.org/officeDocument/2006/relationships/oleObject" Target="../embeddings/oleObject96.bin"/><Relationship Id="rId28" Type="http://schemas.openxmlformats.org/officeDocument/2006/relationships/image" Target="../media/image102.wmf"/><Relationship Id="rId29" Type="http://schemas.openxmlformats.org/officeDocument/2006/relationships/oleObject" Target="../embeddings/oleObject97.bin"/><Relationship Id="rId30" Type="http://schemas.openxmlformats.org/officeDocument/2006/relationships/image" Target="../media/image103.wmf"/><Relationship Id="rId10" Type="http://schemas.openxmlformats.org/officeDocument/2006/relationships/image" Target="../media/image93.wmf"/><Relationship Id="rId11" Type="http://schemas.openxmlformats.org/officeDocument/2006/relationships/oleObject" Target="../embeddings/oleObject88.bin"/><Relationship Id="rId12" Type="http://schemas.openxmlformats.org/officeDocument/2006/relationships/image" Target="../media/image94.wmf"/><Relationship Id="rId13" Type="http://schemas.openxmlformats.org/officeDocument/2006/relationships/oleObject" Target="../embeddings/oleObject89.bin"/><Relationship Id="rId14" Type="http://schemas.openxmlformats.org/officeDocument/2006/relationships/image" Target="../media/image95.wmf"/><Relationship Id="rId15" Type="http://schemas.openxmlformats.org/officeDocument/2006/relationships/oleObject" Target="../embeddings/oleObject90.bin"/><Relationship Id="rId16" Type="http://schemas.openxmlformats.org/officeDocument/2006/relationships/image" Target="../media/image96.wmf"/><Relationship Id="rId17" Type="http://schemas.openxmlformats.org/officeDocument/2006/relationships/oleObject" Target="../embeddings/oleObject91.bin"/><Relationship Id="rId18" Type="http://schemas.openxmlformats.org/officeDocument/2006/relationships/image" Target="../media/image97.emf"/><Relationship Id="rId19" Type="http://schemas.openxmlformats.org/officeDocument/2006/relationships/oleObject" Target="../embeddings/oleObject92.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04.jpeg"/><Relationship Id="rId5" Type="http://schemas.openxmlformats.org/officeDocument/2006/relationships/oleObject" Target="../embeddings/oleObject85.bin"/><Relationship Id="rId6" Type="http://schemas.openxmlformats.org/officeDocument/2006/relationships/image" Target="../media/image91.wmf"/><Relationship Id="rId7" Type="http://schemas.openxmlformats.org/officeDocument/2006/relationships/oleObject" Target="../embeddings/oleObject86.bin"/><Relationship Id="rId8" Type="http://schemas.openxmlformats.org/officeDocument/2006/relationships/image" Target="../media/image9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wmf"/><Relationship Id="rId13" Type="http://schemas.openxmlformats.org/officeDocument/2006/relationships/oleObject" Target="../embeddings/oleObject6.bin"/><Relationship Id="rId14" Type="http://schemas.openxmlformats.org/officeDocument/2006/relationships/image" Target="../media/image7.wmf"/><Relationship Id="rId15" Type="http://schemas.openxmlformats.org/officeDocument/2006/relationships/oleObject" Target="../embeddings/oleObject7.bin"/><Relationship Id="rId16" Type="http://schemas.openxmlformats.org/officeDocument/2006/relationships/image" Target="../media/image8.wmf"/><Relationship Id="rId17" Type="http://schemas.openxmlformats.org/officeDocument/2006/relationships/oleObject" Target="../embeddings/oleObject8.bin"/><Relationship Id="rId1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13.wmf"/><Relationship Id="rId13" Type="http://schemas.openxmlformats.org/officeDocument/2006/relationships/oleObject" Target="../embeddings/oleObject13.bin"/><Relationship Id="rId14" Type="http://schemas.openxmlformats.org/officeDocument/2006/relationships/image" Target="../media/image14.wmf"/><Relationship Id="rId15" Type="http://schemas.openxmlformats.org/officeDocument/2006/relationships/oleObject" Target="../embeddings/oleObject14.bin"/><Relationship Id="rId16"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16.jpeg"/><Relationship Id="rId5" Type="http://schemas.openxmlformats.org/officeDocument/2006/relationships/oleObject" Target="../embeddings/oleObject9.bin"/><Relationship Id="rId6" Type="http://schemas.openxmlformats.org/officeDocument/2006/relationships/image" Target="../media/image10.wmf"/><Relationship Id="rId7" Type="http://schemas.openxmlformats.org/officeDocument/2006/relationships/oleObject" Target="../embeddings/oleObject10.bin"/><Relationship Id="rId8" Type="http://schemas.openxmlformats.org/officeDocument/2006/relationships/image" Target="../media/image11.wmf"/><Relationship Id="rId9" Type="http://schemas.openxmlformats.org/officeDocument/2006/relationships/oleObject" Target="../embeddings/oleObject11.bin"/><Relationship Id="rId10" Type="http://schemas.openxmlformats.org/officeDocument/2006/relationships/image" Target="../media/image12.wmf"/></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0.wmf"/><Relationship Id="rId13" Type="http://schemas.openxmlformats.org/officeDocument/2006/relationships/oleObject" Target="../embeddings/oleObject19.bin"/><Relationship Id="rId14" Type="http://schemas.openxmlformats.org/officeDocument/2006/relationships/image" Target="../media/image21.wmf"/><Relationship Id="rId15" Type="http://schemas.openxmlformats.org/officeDocument/2006/relationships/oleObject" Target="../embeddings/oleObject20.bin"/><Relationship Id="rId16" Type="http://schemas.openxmlformats.org/officeDocument/2006/relationships/image" Target="../media/image22.wmf"/><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23.jpeg"/><Relationship Id="rId5" Type="http://schemas.openxmlformats.org/officeDocument/2006/relationships/oleObject" Target="../embeddings/oleObject15.bin"/><Relationship Id="rId6" Type="http://schemas.openxmlformats.org/officeDocument/2006/relationships/image" Target="../media/image17.wmf"/><Relationship Id="rId7" Type="http://schemas.openxmlformats.org/officeDocument/2006/relationships/oleObject" Target="../embeddings/oleObject16.bin"/><Relationship Id="rId8" Type="http://schemas.openxmlformats.org/officeDocument/2006/relationships/image" Target="../media/image18.wmf"/><Relationship Id="rId9" Type="http://schemas.openxmlformats.org/officeDocument/2006/relationships/oleObject" Target="../embeddings/oleObject17.bin"/><Relationship Id="rId10" Type="http://schemas.openxmlformats.org/officeDocument/2006/relationships/image" Target="../media/image19.wmf"/></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24.bin"/><Relationship Id="rId20" Type="http://schemas.openxmlformats.org/officeDocument/2006/relationships/image" Target="../media/image32.emf"/><Relationship Id="rId21" Type="http://schemas.openxmlformats.org/officeDocument/2006/relationships/oleObject" Target="../embeddings/oleObject30.bin"/><Relationship Id="rId22" Type="http://schemas.openxmlformats.org/officeDocument/2006/relationships/image" Target="../media/image33.wmf"/><Relationship Id="rId23" Type="http://schemas.openxmlformats.org/officeDocument/2006/relationships/oleObject" Target="../embeddings/oleObject31.bin"/><Relationship Id="rId24" Type="http://schemas.openxmlformats.org/officeDocument/2006/relationships/image" Target="../media/image34.wmf"/><Relationship Id="rId25" Type="http://schemas.openxmlformats.org/officeDocument/2006/relationships/oleObject" Target="../embeddings/oleObject32.bin"/><Relationship Id="rId26" Type="http://schemas.openxmlformats.org/officeDocument/2006/relationships/image" Target="../media/image35.wmf"/><Relationship Id="rId27" Type="http://schemas.openxmlformats.org/officeDocument/2006/relationships/oleObject" Target="../embeddings/oleObject33.bin"/><Relationship Id="rId28" Type="http://schemas.openxmlformats.org/officeDocument/2006/relationships/image" Target="../media/image36.wmf"/><Relationship Id="rId29" Type="http://schemas.openxmlformats.org/officeDocument/2006/relationships/oleObject" Target="../embeddings/oleObject34.bin"/><Relationship Id="rId30" Type="http://schemas.openxmlformats.org/officeDocument/2006/relationships/image" Target="../media/image37.wmf"/><Relationship Id="rId31" Type="http://schemas.openxmlformats.org/officeDocument/2006/relationships/oleObject" Target="../embeddings/oleObject35.bin"/><Relationship Id="rId32" Type="http://schemas.openxmlformats.org/officeDocument/2006/relationships/image" Target="../media/image38.wmf"/><Relationship Id="rId10" Type="http://schemas.openxmlformats.org/officeDocument/2006/relationships/image" Target="../media/image27.emf"/><Relationship Id="rId11" Type="http://schemas.openxmlformats.org/officeDocument/2006/relationships/oleObject" Target="../embeddings/oleObject25.bin"/><Relationship Id="rId12" Type="http://schemas.openxmlformats.org/officeDocument/2006/relationships/image" Target="../media/image28.emf"/><Relationship Id="rId13" Type="http://schemas.openxmlformats.org/officeDocument/2006/relationships/oleObject" Target="../embeddings/oleObject26.bin"/><Relationship Id="rId14" Type="http://schemas.openxmlformats.org/officeDocument/2006/relationships/image" Target="../media/image29.emf"/><Relationship Id="rId15" Type="http://schemas.openxmlformats.org/officeDocument/2006/relationships/oleObject" Target="../embeddings/oleObject27.bin"/><Relationship Id="rId16" Type="http://schemas.openxmlformats.org/officeDocument/2006/relationships/image" Target="../media/image30.emf"/><Relationship Id="rId17" Type="http://schemas.openxmlformats.org/officeDocument/2006/relationships/oleObject" Target="../embeddings/oleObject28.bin"/><Relationship Id="rId18" Type="http://schemas.openxmlformats.org/officeDocument/2006/relationships/image" Target="../media/image31.emf"/><Relationship Id="rId19" Type="http://schemas.openxmlformats.org/officeDocument/2006/relationships/oleObject" Target="../embeddings/oleObject29.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1.bin"/><Relationship Id="rId4" Type="http://schemas.openxmlformats.org/officeDocument/2006/relationships/image" Target="../media/image24.emf"/><Relationship Id="rId5" Type="http://schemas.openxmlformats.org/officeDocument/2006/relationships/oleObject" Target="../embeddings/oleObject22.bin"/><Relationship Id="rId6" Type="http://schemas.openxmlformats.org/officeDocument/2006/relationships/image" Target="../media/image25.emf"/><Relationship Id="rId7" Type="http://schemas.openxmlformats.org/officeDocument/2006/relationships/oleObject" Target="../embeddings/oleObject23.bin"/><Relationship Id="rId8" Type="http://schemas.openxmlformats.org/officeDocument/2006/relationships/image" Target="../media/image2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40.bin"/><Relationship Id="rId12" Type="http://schemas.openxmlformats.org/officeDocument/2006/relationships/image" Target="../media/image43.emf"/><Relationship Id="rId13" Type="http://schemas.openxmlformats.org/officeDocument/2006/relationships/oleObject" Target="../embeddings/oleObject41.bin"/><Relationship Id="rId14" Type="http://schemas.openxmlformats.org/officeDocument/2006/relationships/image" Target="../media/image44.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6.bin"/><Relationship Id="rId4" Type="http://schemas.openxmlformats.org/officeDocument/2006/relationships/image" Target="../media/image39.emf"/><Relationship Id="rId5" Type="http://schemas.openxmlformats.org/officeDocument/2006/relationships/oleObject" Target="../embeddings/oleObject37.bin"/><Relationship Id="rId6" Type="http://schemas.openxmlformats.org/officeDocument/2006/relationships/image" Target="../media/image40.emf"/><Relationship Id="rId7" Type="http://schemas.openxmlformats.org/officeDocument/2006/relationships/oleObject" Target="../embeddings/oleObject38.bin"/><Relationship Id="rId8" Type="http://schemas.openxmlformats.org/officeDocument/2006/relationships/image" Target="../media/image41.emf"/><Relationship Id="rId9" Type="http://schemas.openxmlformats.org/officeDocument/2006/relationships/oleObject" Target="../embeddings/oleObject39.bin"/><Relationship Id="rId10"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July 2, 2014</a:t>
            </a:r>
            <a:endParaRPr lang="en-US"/>
          </a:p>
        </p:txBody>
      </p:sp>
      <p:sp>
        <p:nvSpPr>
          <p:cNvPr id="7" name="Rectangle 5"/>
          <p:cNvSpPr>
            <a:spLocks noGrp="1" noChangeArrowheads="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22132" y="1447800"/>
            <a:ext cx="299175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a:t>
            </a:r>
            <a:r>
              <a:rPr lang="en-US" dirty="0">
                <a:solidFill>
                  <a:schemeClr val="accent2"/>
                </a:solidFill>
                <a:latin typeface="Monotype Corsiva" pitchFamily="-84" charset="0"/>
              </a:rPr>
              <a:t>2</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752600" y="2286000"/>
            <a:ext cx="6629400" cy="3810000"/>
          </a:xfrm>
          <a:prstGeom prst="rect">
            <a:avLst/>
          </a:prstGeom>
          <a:noFill/>
          <a:ln w="9525">
            <a:noFill/>
            <a:miter lim="800000"/>
            <a:headEnd/>
            <a:tailEnd/>
          </a:ln>
        </p:spPr>
        <p:txBody>
          <a:bodyPr>
            <a:prstTxWarp prst="textNoShape">
              <a:avLst/>
            </a:prstTxWarp>
          </a:bodyPr>
          <a:lstStyle/>
          <a:p>
            <a:pPr marL="609600" lvl="1" indent="-609600">
              <a:buFontTx/>
              <a:buChar char="•"/>
            </a:pPr>
            <a:r>
              <a:rPr lang="en-US" sz="3200" dirty="0" smtClean="0">
                <a:solidFill>
                  <a:srgbClr val="0000FF"/>
                </a:solidFill>
                <a:latin typeface="Arial Narrow" charset="0"/>
                <a:ea typeface="Gulim" charset="0"/>
                <a:cs typeface="Gulim" charset="0"/>
              </a:rPr>
              <a:t>Rotational Kinematics</a:t>
            </a:r>
          </a:p>
          <a:p>
            <a:pPr marL="609600" lvl="1" indent="-609600">
              <a:buFontTx/>
              <a:buChar char="•"/>
            </a:pPr>
            <a:r>
              <a:rPr lang="en-US" altLang="ko-KR" sz="3200" dirty="0" smtClean="0">
                <a:solidFill>
                  <a:srgbClr val="0000FF"/>
                </a:solidFill>
                <a:latin typeface="Arial Narrow" charset="0"/>
                <a:ea typeface="굴림" charset="0"/>
                <a:cs typeface="굴림" charset="0"/>
              </a:rPr>
              <a:t>Equations </a:t>
            </a:r>
            <a:r>
              <a:rPr lang="en-US" altLang="ko-KR" sz="3200" dirty="0">
                <a:solidFill>
                  <a:srgbClr val="0000FF"/>
                </a:solidFill>
                <a:latin typeface="Arial Narrow" charset="0"/>
                <a:ea typeface="굴림" charset="0"/>
                <a:cs typeface="굴림" charset="0"/>
              </a:rPr>
              <a:t>of Rotational </a:t>
            </a:r>
            <a:r>
              <a:rPr lang="en-US" altLang="ko-KR" sz="3200" dirty="0" smtClean="0">
                <a:solidFill>
                  <a:srgbClr val="0000FF"/>
                </a:solidFill>
                <a:latin typeface="Arial Narrow" charset="0"/>
                <a:ea typeface="굴림" charset="0"/>
                <a:cs typeface="굴림" charset="0"/>
              </a:rPr>
              <a:t>Kinematics</a:t>
            </a:r>
          </a:p>
          <a:p>
            <a:pPr marL="609600" lvl="1" indent="-609600">
              <a:buFontTx/>
              <a:buChar char="•"/>
            </a:pPr>
            <a:r>
              <a:rPr lang="en-US" altLang="ko-KR" sz="3200" dirty="0" smtClean="0">
                <a:solidFill>
                  <a:srgbClr val="0000FF"/>
                </a:solidFill>
                <a:latin typeface="Arial Narrow" charset="0"/>
                <a:ea typeface="굴림" charset="0"/>
                <a:cs typeface="굴림" charset="0"/>
              </a:rPr>
              <a:t>Relationship </a:t>
            </a:r>
            <a:r>
              <a:rPr lang="en-US" altLang="ko-KR" sz="3200" dirty="0">
                <a:solidFill>
                  <a:srgbClr val="0000FF"/>
                </a:solidFill>
                <a:latin typeface="Arial Narrow" charset="0"/>
                <a:ea typeface="굴림" charset="0"/>
                <a:cs typeface="굴림" charset="0"/>
              </a:rPr>
              <a:t>Between Angular and Linear </a:t>
            </a:r>
            <a:r>
              <a:rPr lang="en-US" altLang="ko-KR" sz="3200" dirty="0" smtClean="0">
                <a:solidFill>
                  <a:srgbClr val="0000FF"/>
                </a:solidFill>
                <a:latin typeface="Arial Narrow" charset="0"/>
                <a:ea typeface="굴림" charset="0"/>
                <a:cs typeface="굴림" charset="0"/>
              </a:rPr>
              <a:t>Quantities</a:t>
            </a:r>
          </a:p>
          <a:p>
            <a:pPr marL="609600" lvl="1" indent="-609600">
              <a:buFontTx/>
              <a:buChar char="•"/>
            </a:pPr>
            <a:r>
              <a:rPr lang="en-US" altLang="ko-KR" sz="3200" dirty="0">
                <a:solidFill>
                  <a:srgbClr val="0000FF"/>
                </a:solidFill>
                <a:latin typeface="Arial Narrow" charset="0"/>
                <a:ea typeface="굴림" charset="0"/>
                <a:cs typeface="굴림" charset="0"/>
              </a:rPr>
              <a:t>Torque</a:t>
            </a:r>
          </a:p>
          <a:p>
            <a:pPr marL="609600" lvl="1" indent="-609600">
              <a:buFontTx/>
              <a:buChar char="•"/>
            </a:pPr>
            <a:r>
              <a:rPr lang="en-US" altLang="ko-KR" sz="3200" dirty="0" smtClean="0">
                <a:solidFill>
                  <a:srgbClr val="0000FF"/>
                </a:solidFill>
                <a:latin typeface="Arial Narrow" charset="0"/>
                <a:ea typeface="굴림" charset="0"/>
                <a:cs typeface="굴림" charset="0"/>
              </a:rPr>
              <a:t>Rolling </a:t>
            </a:r>
            <a:r>
              <a:rPr lang="en-US" altLang="ko-KR" sz="3200" dirty="0">
                <a:solidFill>
                  <a:srgbClr val="0000FF"/>
                </a:solidFill>
                <a:latin typeface="Arial Narrow" charset="0"/>
                <a:ea typeface="굴림" charset="0"/>
                <a:cs typeface="굴림" charset="0"/>
              </a:rPr>
              <a:t>Motion of a Rigid </a:t>
            </a:r>
            <a:r>
              <a:rPr lang="en-US" altLang="ko-KR" sz="3200" dirty="0" smtClean="0">
                <a:solidFill>
                  <a:srgbClr val="0000FF"/>
                </a:solidFill>
                <a:latin typeface="Arial Narrow" charset="0"/>
                <a:ea typeface="굴림" charset="0"/>
                <a:cs typeface="굴림" charset="0"/>
              </a:rPr>
              <a:t>Body</a:t>
            </a:r>
          </a:p>
          <a:p>
            <a:pPr marL="609600" lvl="1" indent="-609600">
              <a:buFontTx/>
              <a:buChar char="•"/>
            </a:pPr>
            <a:r>
              <a:rPr lang="en-US" altLang="ko-KR" sz="3200" dirty="0" smtClean="0">
                <a:solidFill>
                  <a:srgbClr val="0000FF"/>
                </a:solidFill>
                <a:latin typeface="Arial Narrow" charset="0"/>
                <a:ea typeface="굴림" charset="0"/>
                <a:cs typeface="굴림" charset="0"/>
              </a:rPr>
              <a:t>Moment </a:t>
            </a:r>
            <a:r>
              <a:rPr lang="en-US" altLang="ko-KR" sz="3200" dirty="0">
                <a:solidFill>
                  <a:srgbClr val="0000FF"/>
                </a:solidFill>
                <a:latin typeface="Arial Narrow" charset="0"/>
                <a:ea typeface="굴림" charset="0"/>
                <a:cs typeface="굴림" charset="0"/>
              </a:rPr>
              <a:t>of </a:t>
            </a:r>
            <a:r>
              <a:rPr lang="en-US" altLang="ko-KR" sz="3200" dirty="0" smtClean="0">
                <a:solidFill>
                  <a:srgbClr val="0000FF"/>
                </a:solidFill>
                <a:latin typeface="Arial Narrow" charset="0"/>
                <a:ea typeface="굴림" charset="0"/>
                <a:cs typeface="굴림" charset="0"/>
              </a:rPr>
              <a:t>Inertia</a:t>
            </a:r>
            <a:endParaRPr lang="en-US" altLang="ko-KR" sz="3200" dirty="0">
              <a:solidFill>
                <a:srgbClr val="0000FF"/>
              </a:solidFill>
              <a:latin typeface="Arial Narrow" charset="0"/>
              <a:ea typeface="굴림" charset="0"/>
              <a:cs typeface="굴림" charset="0"/>
            </a:endParaRPr>
          </a:p>
          <a:p>
            <a:pPr marL="609600" lvl="1" indent="-609600">
              <a:buFontTx/>
              <a:buChar char="•"/>
            </a:pPr>
            <a:endParaRPr lang="en-US" sz="3200" dirty="0">
              <a:solidFill>
                <a:srgbClr val="0000FF"/>
              </a:solidFill>
              <a:latin typeface="Arial Narrow" charset="0"/>
              <a:ea typeface="Gulim" charset="0"/>
              <a:cs typeface="Gulim" charset="0"/>
            </a:endParaRPr>
          </a:p>
          <a:p>
            <a:pPr marL="609600" lvl="1" indent="-609600">
              <a:buFontTx/>
              <a:buChar char="•"/>
            </a:pPr>
            <a:endParaRPr lang="en-US" sz="2800" dirty="0">
              <a:latin typeface="Arial Narrow" charset="0"/>
              <a:ea typeface="Gulim" charset="0"/>
              <a:cs typeface="Gulim" charset="0"/>
            </a:endParaRPr>
          </a:p>
          <a:p>
            <a:pPr marL="609600" lvl="1" indent="-609600">
              <a:buFontTx/>
              <a:buChar char="•"/>
            </a:pPr>
            <a:endParaRPr lang="en-US" sz="3200" dirty="0">
              <a:solidFill>
                <a:srgbClr val="0000FF"/>
              </a:solidFill>
              <a:latin typeface="Arial Narrow" charset="0"/>
              <a:ea typeface="Gulim" charset="0"/>
              <a:cs typeface="Gulim" charset="0"/>
            </a:endParaRPr>
          </a:p>
          <a:p>
            <a:pPr marL="609600" lvl="1" indent="-609600">
              <a:buFontTx/>
              <a:buChar char="•"/>
            </a:pPr>
            <a:endParaRPr lang="en-US" sz="3200" dirty="0">
              <a:solidFill>
                <a:srgbClr val="0000FF"/>
              </a:solidFill>
              <a:latin typeface="Arial Narrow" charset="0"/>
            </a:endParaRPr>
          </a:p>
          <a:p>
            <a:pPr marL="609600" indent="-609600">
              <a:spcBef>
                <a:spcPct val="20000"/>
              </a:spcBef>
              <a:buFontTx/>
              <a:buChar char="•"/>
            </a:pPr>
            <a:endParaRPr lang="en-US" sz="3600" dirty="0" smtClean="0">
              <a:solidFill>
                <a:srgbClr val="0000FF"/>
              </a:solidFill>
              <a:latin typeface="Arial Narrow" charset="0"/>
            </a:endParaRPr>
          </a:p>
          <a:p>
            <a:pPr marL="609600" indent="-609600">
              <a:spcBef>
                <a:spcPct val="20000"/>
              </a:spcBef>
              <a:buFontTx/>
              <a:buChar char="•"/>
            </a:pPr>
            <a:endParaRPr lang="en-US" sz="36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58">
                                            <p:txEl>
                                              <p:pRg st="3" end="3"/>
                                            </p:txEl>
                                          </p:spTgt>
                                        </p:tgtEl>
                                        <p:attrNameLst>
                                          <p:attrName>style.visibility</p:attrName>
                                        </p:attrNameLst>
                                      </p:cBhvr>
                                      <p:to>
                                        <p:strVal val="visible"/>
                                      </p:to>
                                    </p:set>
                                    <p:animEffect transition="in" filter="wipe(left)">
                                      <p:cBhvr>
                                        <p:cTn id="20" dur="500"/>
                                        <p:tgtEl>
                                          <p:spTgt spid="20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58">
                                            <p:txEl>
                                              <p:pRg st="4" end="4"/>
                                            </p:txEl>
                                          </p:spTgt>
                                        </p:tgtEl>
                                        <p:attrNameLst>
                                          <p:attrName>style.visibility</p:attrName>
                                        </p:attrNameLst>
                                      </p:cBhvr>
                                      <p:to>
                                        <p:strVal val="visible"/>
                                      </p:to>
                                    </p:set>
                                    <p:animEffect transition="in" filter="wipe(left)">
                                      <p:cBhvr>
                                        <p:cTn id="25" dur="500"/>
                                        <p:tgtEl>
                                          <p:spTgt spid="205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58">
                                            <p:txEl>
                                              <p:pRg st="5" end="5"/>
                                            </p:txEl>
                                          </p:spTgt>
                                        </p:tgtEl>
                                        <p:attrNameLst>
                                          <p:attrName>style.visibility</p:attrName>
                                        </p:attrNameLst>
                                      </p:cBhvr>
                                      <p:to>
                                        <p:strVal val="visible"/>
                                      </p:to>
                                    </p:set>
                                    <p:animEffect transition="in" filter="wipe(left)">
                                      <p:cBhvr>
                                        <p:cTn id="30"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Wednesday, July 2, 2014</a:t>
            </a:r>
            <a:endParaRPr lang="en-US"/>
          </a:p>
        </p:txBody>
      </p:sp>
      <p:sp>
        <p:nvSpPr>
          <p:cNvPr id="27" name="Footer Placeholder 4"/>
          <p:cNvSpPr>
            <a:spLocks noGrp="1"/>
          </p:cNvSpPr>
          <p:nvPr>
            <p:ph type="ftr" sz="quarter" idx="11"/>
          </p:nvPr>
        </p:nvSpPr>
        <p:spPr/>
        <p:txBody>
          <a:bodyPr/>
          <a:lstStyle/>
          <a:p>
            <a:r>
              <a:rPr lang="nl-NL" smtClean="0"/>
              <a:t>PHYS 1441-001, Summer 2014             Dr. Jaehoon Yu</a:t>
            </a:r>
            <a:endParaRPr lang="en-US"/>
          </a:p>
        </p:txBody>
      </p:sp>
      <p:sp>
        <p:nvSpPr>
          <p:cNvPr id="28" name="Slide Number Placeholder 5"/>
          <p:cNvSpPr>
            <a:spLocks noGrp="1"/>
          </p:cNvSpPr>
          <p:nvPr>
            <p:ph type="sldNum" sz="quarter" idx="12"/>
          </p:nvPr>
        </p:nvSpPr>
        <p:spPr/>
        <p:txBody>
          <a:bodyPr/>
          <a:lstStyle/>
          <a:p>
            <a:fld id="{433344E2-DEBE-DF44-B65A-11DCC52E4D90}" type="slidenum">
              <a:rPr lang="en-US"/>
              <a:pPr/>
              <a:t>10</a:t>
            </a:fld>
            <a:endParaRPr lang="en-US"/>
          </a:p>
        </p:txBody>
      </p:sp>
      <p:sp>
        <p:nvSpPr>
          <p:cNvPr id="336898" name="Rectangle 2"/>
          <p:cNvSpPr>
            <a:spLocks noGrp="1" noChangeArrowheads="1"/>
          </p:cNvSpPr>
          <p:nvPr>
            <p:ph type="title"/>
          </p:nvPr>
        </p:nvSpPr>
        <p:spPr>
          <a:xfrm>
            <a:off x="685800" y="152400"/>
            <a:ext cx="7772400" cy="609600"/>
          </a:xfrm>
        </p:spPr>
        <p:txBody>
          <a:bodyPr/>
          <a:lstStyle/>
          <a:p>
            <a:r>
              <a:rPr lang="en-US" sz="4000" dirty="0"/>
              <a:t>Example for Rotational Kinematics </a:t>
            </a:r>
            <a:r>
              <a:rPr lang="en-US" sz="4000" dirty="0" err="1" smtClean="0"/>
              <a:t>cnt</a:t>
            </a:r>
            <a:r>
              <a:rPr lang="en-US" sz="4000" dirty="0" err="1" smtClean="0">
                <a:latin typeface="Arial"/>
              </a:rPr>
              <a:t>’</a:t>
            </a:r>
            <a:r>
              <a:rPr lang="en-US" sz="4000" dirty="0" err="1" smtClean="0"/>
              <a:t>d</a:t>
            </a:r>
            <a:endParaRPr lang="en-US" dirty="0"/>
          </a:p>
        </p:txBody>
      </p:sp>
      <p:sp>
        <p:nvSpPr>
          <p:cNvPr id="336902" name="Text Box 6"/>
          <p:cNvSpPr txBox="1">
            <a:spLocks noChangeArrowheads="1"/>
          </p:cNvSpPr>
          <p:nvPr/>
        </p:nvSpPr>
        <p:spPr bwMode="auto">
          <a:xfrm>
            <a:off x="457200" y="914400"/>
            <a:ext cx="4572000" cy="46166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800000"/>
                </a:solidFill>
                <a:latin typeface="Arial Narrow" charset="0"/>
              </a:rPr>
              <a:t>What is the angular </a:t>
            </a:r>
            <a:r>
              <a:rPr lang="en-US" dirty="0" smtClean="0">
                <a:solidFill>
                  <a:srgbClr val="800000"/>
                </a:solidFill>
                <a:latin typeface="Arial Narrow" charset="0"/>
              </a:rPr>
              <a:t>velocity</a:t>
            </a:r>
            <a:r>
              <a:rPr lang="en-US" dirty="0" smtClean="0">
                <a:solidFill>
                  <a:srgbClr val="800000"/>
                </a:solidFill>
                <a:latin typeface="Arial Narrow" charset="0"/>
              </a:rPr>
              <a:t> </a:t>
            </a:r>
            <a:r>
              <a:rPr lang="en-US" dirty="0">
                <a:solidFill>
                  <a:srgbClr val="800000"/>
                </a:solidFill>
                <a:latin typeface="Arial Narrow" charset="0"/>
              </a:rPr>
              <a:t>at t=2.00s?</a:t>
            </a:r>
          </a:p>
        </p:txBody>
      </p:sp>
      <p:graphicFrame>
        <p:nvGraphicFramePr>
          <p:cNvPr id="336903" name="Object 7"/>
          <p:cNvGraphicFramePr>
            <a:graphicFrameLocks noChangeAspect="1"/>
          </p:cNvGraphicFramePr>
          <p:nvPr>
            <p:extLst>
              <p:ext uri="{D42A27DB-BD31-4B8C-83A1-F6EECF244321}">
                <p14:modId xmlns:p14="http://schemas.microsoft.com/office/powerpoint/2010/main" val="4079596997"/>
              </p:ext>
            </p:extLst>
          </p:nvPr>
        </p:nvGraphicFramePr>
        <p:xfrm>
          <a:off x="422275" y="2074863"/>
          <a:ext cx="2203450" cy="627062"/>
        </p:xfrm>
        <a:graphic>
          <a:graphicData uri="http://schemas.openxmlformats.org/presentationml/2006/ole">
            <mc:AlternateContent xmlns:mc="http://schemas.openxmlformats.org/markup-compatibility/2006">
              <mc:Choice xmlns:v="urn:schemas-microsoft-com:vml" Requires="v">
                <p:oleObj spid="_x0000_s246308" name="Equation" r:id="rId3" imgW="812800" imgH="228600" progId="Equation.DSMT4">
                  <p:embed/>
                </p:oleObj>
              </mc:Choice>
              <mc:Fallback>
                <p:oleObj name="Equation" r:id="rId3" imgW="812800" imgH="228600" progId="Equation.DSMT4">
                  <p:embed/>
                  <p:pic>
                    <p:nvPicPr>
                      <p:cNvPr id="0" name=""/>
                      <p:cNvPicPr>
                        <a:picLocks noChangeAspect="1" noChangeArrowheads="1"/>
                      </p:cNvPicPr>
                      <p:nvPr/>
                    </p:nvPicPr>
                    <p:blipFill>
                      <a:blip r:embed="rId4"/>
                      <a:srcRect/>
                      <a:stretch>
                        <a:fillRect/>
                      </a:stretch>
                    </p:blipFill>
                    <p:spPr bwMode="auto">
                      <a:xfrm>
                        <a:off x="422275" y="2074863"/>
                        <a:ext cx="2203450" cy="627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04" name="Text Box 8"/>
          <p:cNvSpPr txBox="1">
            <a:spLocks noChangeArrowheads="1"/>
          </p:cNvSpPr>
          <p:nvPr/>
        </p:nvSpPr>
        <p:spPr bwMode="auto">
          <a:xfrm>
            <a:off x="457200" y="1600200"/>
            <a:ext cx="6324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speed and acceleration relationship</a:t>
            </a:r>
          </a:p>
        </p:txBody>
      </p:sp>
      <p:sp>
        <p:nvSpPr>
          <p:cNvPr id="336905" name="Text Box 9"/>
          <p:cNvSpPr txBox="1">
            <a:spLocks noChangeArrowheads="1"/>
          </p:cNvSpPr>
          <p:nvPr/>
        </p:nvSpPr>
        <p:spPr bwMode="auto">
          <a:xfrm>
            <a:off x="457200" y="2882900"/>
            <a:ext cx="7848600" cy="85090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20000"/>
              </a:spcBef>
            </a:pPr>
            <a:r>
              <a:rPr lang="en-US">
                <a:solidFill>
                  <a:srgbClr val="800000"/>
                </a:solidFill>
                <a:latin typeface="Arial Narrow" charset="0"/>
              </a:rPr>
              <a:t>Find the angle through which the wheel rotates between t=2.00 s and t=3.00 s.</a:t>
            </a:r>
          </a:p>
        </p:txBody>
      </p:sp>
      <p:graphicFrame>
        <p:nvGraphicFramePr>
          <p:cNvPr id="336906" name="Object 10"/>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246309"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1" name="Object 15"/>
          <p:cNvGraphicFramePr>
            <a:graphicFrameLocks noChangeAspect="1"/>
          </p:cNvGraphicFramePr>
          <p:nvPr>
            <p:extLst>
              <p:ext uri="{D42A27DB-BD31-4B8C-83A1-F6EECF244321}">
                <p14:modId xmlns:p14="http://schemas.microsoft.com/office/powerpoint/2010/main" val="3207528590"/>
              </p:ext>
            </p:extLst>
          </p:nvPr>
        </p:nvGraphicFramePr>
        <p:xfrm>
          <a:off x="2741613" y="2157412"/>
          <a:ext cx="3887787" cy="357188"/>
        </p:xfrm>
        <a:graphic>
          <a:graphicData uri="http://schemas.openxmlformats.org/presentationml/2006/ole">
            <mc:AlternateContent xmlns:mc="http://schemas.openxmlformats.org/markup-compatibility/2006">
              <mc:Choice xmlns:v="urn:schemas-microsoft-com:vml" Requires="v">
                <p:oleObj spid="_x0000_s246310" name="Equation" r:id="rId7" imgW="2146300" imgH="165100" progId="Equation.DSMT4">
                  <p:embed/>
                </p:oleObj>
              </mc:Choice>
              <mc:Fallback>
                <p:oleObj name="Equation" r:id="rId7" imgW="2146300" imgH="165100" progId="Equation.DSMT4">
                  <p:embed/>
                  <p:pic>
                    <p:nvPicPr>
                      <p:cNvPr id="0" name=""/>
                      <p:cNvPicPr>
                        <a:picLocks noChangeAspect="1" noChangeArrowheads="1"/>
                      </p:cNvPicPr>
                      <p:nvPr/>
                    </p:nvPicPr>
                    <p:blipFill>
                      <a:blip r:embed="rId8"/>
                      <a:srcRect/>
                      <a:stretch>
                        <a:fillRect/>
                      </a:stretch>
                    </p:blipFill>
                    <p:spPr bwMode="auto">
                      <a:xfrm>
                        <a:off x="2741613" y="2157412"/>
                        <a:ext cx="3887787" cy="3571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2" name="Object 16"/>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246311"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3" name="Object 17"/>
          <p:cNvGraphicFramePr>
            <a:graphicFrameLocks noChangeAspect="1"/>
          </p:cNvGraphicFramePr>
          <p:nvPr>
            <p:extLst>
              <p:ext uri="{D42A27DB-BD31-4B8C-83A1-F6EECF244321}">
                <p14:modId xmlns:p14="http://schemas.microsoft.com/office/powerpoint/2010/main" val="93838520"/>
              </p:ext>
            </p:extLst>
          </p:nvPr>
        </p:nvGraphicFramePr>
        <p:xfrm>
          <a:off x="2463800" y="5689600"/>
          <a:ext cx="736600" cy="434975"/>
        </p:xfrm>
        <a:graphic>
          <a:graphicData uri="http://schemas.openxmlformats.org/presentationml/2006/ole">
            <mc:AlternateContent xmlns:mc="http://schemas.openxmlformats.org/markup-compatibility/2006">
              <mc:Choice xmlns:v="urn:schemas-microsoft-com:vml" Requires="v">
                <p:oleObj spid="_x0000_s246312" name="Equation" r:id="rId11" imgW="241300" imgH="177800" progId="Equation.DSMT4">
                  <p:embed/>
                </p:oleObj>
              </mc:Choice>
              <mc:Fallback>
                <p:oleObj name="Equation" r:id="rId11" imgW="241300" imgH="177800" progId="Equation.DSMT4">
                  <p:embed/>
                  <p:pic>
                    <p:nvPicPr>
                      <p:cNvPr id="0" name=""/>
                      <p:cNvPicPr>
                        <a:picLocks noChangeAspect="1" noChangeArrowheads="1"/>
                      </p:cNvPicPr>
                      <p:nvPr/>
                    </p:nvPicPr>
                    <p:blipFill>
                      <a:blip r:embed="rId12"/>
                      <a:srcRect/>
                      <a:stretch>
                        <a:fillRect/>
                      </a:stretch>
                    </p:blipFill>
                    <p:spPr bwMode="auto">
                      <a:xfrm>
                        <a:off x="2463800" y="5689600"/>
                        <a:ext cx="736600"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4" name="Object 18"/>
          <p:cNvGraphicFramePr>
            <a:graphicFrameLocks noChangeAspect="1"/>
          </p:cNvGraphicFramePr>
          <p:nvPr>
            <p:extLst>
              <p:ext uri="{D42A27DB-BD31-4B8C-83A1-F6EECF244321}">
                <p14:modId xmlns:p14="http://schemas.microsoft.com/office/powerpoint/2010/main" val="3254289483"/>
              </p:ext>
            </p:extLst>
          </p:nvPr>
        </p:nvGraphicFramePr>
        <p:xfrm>
          <a:off x="3195638" y="5575300"/>
          <a:ext cx="1238250" cy="579438"/>
        </p:xfrm>
        <a:graphic>
          <a:graphicData uri="http://schemas.openxmlformats.org/presentationml/2006/ole">
            <mc:AlternateContent xmlns:mc="http://schemas.openxmlformats.org/markup-compatibility/2006">
              <mc:Choice xmlns:v="urn:schemas-microsoft-com:vml" Requires="v">
                <p:oleObj spid="_x0000_s246313" name="Equation" r:id="rId13" imgW="558800" imgH="215900" progId="Equation.DSMT4">
                  <p:embed/>
                </p:oleObj>
              </mc:Choice>
              <mc:Fallback>
                <p:oleObj name="Equation" r:id="rId13" imgW="558800" imgH="215900" progId="Equation.DSMT4">
                  <p:embed/>
                  <p:pic>
                    <p:nvPicPr>
                      <p:cNvPr id="0" name=""/>
                      <p:cNvPicPr>
                        <a:picLocks noChangeAspect="1" noChangeArrowheads="1"/>
                      </p:cNvPicPr>
                      <p:nvPr/>
                    </p:nvPicPr>
                    <p:blipFill>
                      <a:blip r:embed="rId14"/>
                      <a:srcRect/>
                      <a:stretch>
                        <a:fillRect/>
                      </a:stretch>
                    </p:blipFill>
                    <p:spPr bwMode="auto">
                      <a:xfrm>
                        <a:off x="3195638" y="5575300"/>
                        <a:ext cx="1238250" cy="5794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5" name="Object 19"/>
          <p:cNvGraphicFramePr>
            <a:graphicFrameLocks noChangeAspect="1"/>
          </p:cNvGraphicFramePr>
          <p:nvPr>
            <p:extLst>
              <p:ext uri="{D42A27DB-BD31-4B8C-83A1-F6EECF244321}">
                <p14:modId xmlns:p14="http://schemas.microsoft.com/office/powerpoint/2010/main" val="2417280568"/>
              </p:ext>
            </p:extLst>
          </p:nvPr>
        </p:nvGraphicFramePr>
        <p:xfrm>
          <a:off x="4432300" y="5627688"/>
          <a:ext cx="1435100" cy="404812"/>
        </p:xfrm>
        <a:graphic>
          <a:graphicData uri="http://schemas.openxmlformats.org/presentationml/2006/ole">
            <mc:AlternateContent xmlns:mc="http://schemas.openxmlformats.org/markup-compatibility/2006">
              <mc:Choice xmlns:v="urn:schemas-microsoft-com:vml" Requires="v">
                <p:oleObj spid="_x0000_s246314" name="Equation" r:id="rId15" imgW="647700" imgH="165100" progId="Equation.DSMT4">
                  <p:embed/>
                </p:oleObj>
              </mc:Choice>
              <mc:Fallback>
                <p:oleObj name="Equation" r:id="rId15" imgW="647700" imgH="165100" progId="Equation.DSMT4">
                  <p:embed/>
                  <p:pic>
                    <p:nvPicPr>
                      <p:cNvPr id="0" name=""/>
                      <p:cNvPicPr>
                        <a:picLocks noChangeAspect="1" noChangeArrowheads="1"/>
                      </p:cNvPicPr>
                      <p:nvPr/>
                    </p:nvPicPr>
                    <p:blipFill>
                      <a:blip r:embed="rId16"/>
                      <a:srcRect/>
                      <a:stretch>
                        <a:fillRect/>
                      </a:stretch>
                    </p:blipFill>
                    <p:spPr bwMode="auto">
                      <a:xfrm>
                        <a:off x="4432300" y="5627688"/>
                        <a:ext cx="1435100" cy="404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6" name="Object 20"/>
          <p:cNvGraphicFramePr>
            <a:graphicFrameLocks noChangeAspect="1"/>
          </p:cNvGraphicFramePr>
          <p:nvPr/>
        </p:nvGraphicFramePr>
        <p:xfrm>
          <a:off x="6019800" y="5389563"/>
          <a:ext cx="2895600" cy="858837"/>
        </p:xfrm>
        <a:graphic>
          <a:graphicData uri="http://schemas.openxmlformats.org/presentationml/2006/ole">
            <mc:AlternateContent xmlns:mc="http://schemas.openxmlformats.org/markup-compatibility/2006">
              <mc:Choice xmlns:v="urn:schemas-microsoft-com:vml" Requires="v">
                <p:oleObj spid="_x0000_s246315" name="Equation" r:id="rId17" imgW="1307880" imgH="393480" progId="Equation.3">
                  <p:embed/>
                </p:oleObj>
              </mc:Choice>
              <mc:Fallback>
                <p:oleObj name="Equation" r:id="rId17" imgW="13078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5389563"/>
                        <a:ext cx="2895600" cy="858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7" name="Object 21"/>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246316" name="Equation" r:id="rId19" imgW="431640" imgH="241200" progId="Equation.3">
                  <p:embed/>
                </p:oleObj>
              </mc:Choice>
              <mc:Fallback>
                <p:oleObj name="Equation" r:id="rId19" imgW="4316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8" name="Object 22"/>
          <p:cNvGraphicFramePr>
            <a:graphicFrameLocks noChangeAspect="1"/>
          </p:cNvGraphicFramePr>
          <p:nvPr>
            <p:extLst>
              <p:ext uri="{D42A27DB-BD31-4B8C-83A1-F6EECF244321}">
                <p14:modId xmlns:p14="http://schemas.microsoft.com/office/powerpoint/2010/main" val="2957636548"/>
              </p:ext>
            </p:extLst>
          </p:nvPr>
        </p:nvGraphicFramePr>
        <p:xfrm>
          <a:off x="6196013" y="3657600"/>
          <a:ext cx="2162175" cy="892175"/>
        </p:xfrm>
        <a:graphic>
          <a:graphicData uri="http://schemas.openxmlformats.org/presentationml/2006/ole">
            <mc:AlternateContent xmlns:mc="http://schemas.openxmlformats.org/markup-compatibility/2006">
              <mc:Choice xmlns:v="urn:schemas-microsoft-com:vml" Requires="v">
                <p:oleObj spid="_x0000_s246317" name="Equation" r:id="rId21" imgW="787400" imgH="393700" progId="Equation.DSMT4">
                  <p:embed/>
                </p:oleObj>
              </mc:Choice>
              <mc:Fallback>
                <p:oleObj name="Equation" r:id="rId21" imgW="787400" imgH="393700" progId="Equation.DSMT4">
                  <p:embed/>
                  <p:pic>
                    <p:nvPicPr>
                      <p:cNvPr id="0" name=""/>
                      <p:cNvPicPr>
                        <a:picLocks noChangeAspect="1" noChangeArrowheads="1"/>
                      </p:cNvPicPr>
                      <p:nvPr/>
                    </p:nvPicPr>
                    <p:blipFill>
                      <a:blip r:embed="rId22"/>
                      <a:srcRect/>
                      <a:stretch>
                        <a:fillRect/>
                      </a:stretch>
                    </p:blipFill>
                    <p:spPr bwMode="auto">
                      <a:xfrm>
                        <a:off x="6196013" y="3657600"/>
                        <a:ext cx="2162175" cy="89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19" name="Text Box 23"/>
          <p:cNvSpPr txBox="1">
            <a:spLocks noChangeArrowheads="1"/>
          </p:cNvSpPr>
          <p:nvPr/>
        </p:nvSpPr>
        <p:spPr bwMode="auto">
          <a:xfrm>
            <a:off x="457200" y="3810000"/>
            <a:ext cx="42672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kinematic formula</a:t>
            </a:r>
          </a:p>
        </p:txBody>
      </p:sp>
      <p:sp>
        <p:nvSpPr>
          <p:cNvPr id="336920" name="Text Box 24"/>
          <p:cNvSpPr txBox="1">
            <a:spLocks noChangeArrowheads="1"/>
          </p:cNvSpPr>
          <p:nvPr/>
        </p:nvSpPr>
        <p:spPr bwMode="auto">
          <a:xfrm>
            <a:off x="533400" y="44196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t=2.00s</a:t>
            </a:r>
          </a:p>
        </p:txBody>
      </p:sp>
      <p:sp>
        <p:nvSpPr>
          <p:cNvPr id="336921" name="Text Box 25"/>
          <p:cNvSpPr txBox="1">
            <a:spLocks noChangeArrowheads="1"/>
          </p:cNvSpPr>
          <p:nvPr/>
        </p:nvSpPr>
        <p:spPr bwMode="auto">
          <a:xfrm>
            <a:off x="609600" y="50292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t=3.00s</a:t>
            </a:r>
          </a:p>
        </p:txBody>
      </p:sp>
      <p:sp>
        <p:nvSpPr>
          <p:cNvPr id="336922" name="Text Box 26"/>
          <p:cNvSpPr txBox="1">
            <a:spLocks noChangeArrowheads="1"/>
          </p:cNvSpPr>
          <p:nvPr/>
        </p:nvSpPr>
        <p:spPr bwMode="auto">
          <a:xfrm>
            <a:off x="609600" y="5562600"/>
            <a:ext cx="1752600" cy="82232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Angular displacement</a:t>
            </a:r>
          </a:p>
        </p:txBody>
      </p:sp>
      <p:graphicFrame>
        <p:nvGraphicFramePr>
          <p:cNvPr id="336923" name="Object 27"/>
          <p:cNvGraphicFramePr>
            <a:graphicFrameLocks noChangeAspect="1"/>
          </p:cNvGraphicFramePr>
          <p:nvPr>
            <p:extLst>
              <p:ext uri="{D42A27DB-BD31-4B8C-83A1-F6EECF244321}">
                <p14:modId xmlns:p14="http://schemas.microsoft.com/office/powerpoint/2010/main" val="552530716"/>
              </p:ext>
            </p:extLst>
          </p:nvPr>
        </p:nvGraphicFramePr>
        <p:xfrm>
          <a:off x="2889250" y="4394200"/>
          <a:ext cx="1331913" cy="336550"/>
        </p:xfrm>
        <a:graphic>
          <a:graphicData uri="http://schemas.openxmlformats.org/presentationml/2006/ole">
            <mc:AlternateContent xmlns:mc="http://schemas.openxmlformats.org/markup-compatibility/2006">
              <mc:Choice xmlns:v="urn:schemas-microsoft-com:vml" Requires="v">
                <p:oleObj spid="_x0000_s246318" name="Equation" r:id="rId23" imgW="711200" imgH="177800" progId="Equation.3">
                  <p:embed/>
                </p:oleObj>
              </mc:Choice>
              <mc:Fallback>
                <p:oleObj name="Equation" r:id="rId23" imgW="711200" imgH="177800" progId="Equation.3">
                  <p:embed/>
                  <p:pic>
                    <p:nvPicPr>
                      <p:cNvPr id="0" name=""/>
                      <p:cNvPicPr>
                        <a:picLocks noChangeAspect="1" noChangeArrowheads="1"/>
                      </p:cNvPicPr>
                      <p:nvPr/>
                    </p:nvPicPr>
                    <p:blipFill>
                      <a:blip r:embed="rId24"/>
                      <a:srcRect/>
                      <a:stretch>
                        <a:fillRect/>
                      </a:stretch>
                    </p:blipFill>
                    <p:spPr bwMode="auto">
                      <a:xfrm>
                        <a:off x="2889250" y="4394200"/>
                        <a:ext cx="1331913"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4" name="Object 28"/>
          <p:cNvGraphicFramePr>
            <a:graphicFrameLocks noChangeAspect="1"/>
          </p:cNvGraphicFramePr>
          <p:nvPr>
            <p:extLst>
              <p:ext uri="{D42A27DB-BD31-4B8C-83A1-F6EECF244321}">
                <p14:modId xmlns:p14="http://schemas.microsoft.com/office/powerpoint/2010/main" val="4165904689"/>
              </p:ext>
            </p:extLst>
          </p:nvPr>
        </p:nvGraphicFramePr>
        <p:xfrm>
          <a:off x="4213225" y="4167188"/>
          <a:ext cx="1760538" cy="792162"/>
        </p:xfrm>
        <a:graphic>
          <a:graphicData uri="http://schemas.openxmlformats.org/presentationml/2006/ole">
            <mc:AlternateContent xmlns:mc="http://schemas.openxmlformats.org/markup-compatibility/2006">
              <mc:Choice xmlns:v="urn:schemas-microsoft-com:vml" Requires="v">
                <p:oleObj spid="_x0000_s246319" name="Equation" r:id="rId25" imgW="939800" imgH="419100" progId="Equation.3">
                  <p:embed/>
                </p:oleObj>
              </mc:Choice>
              <mc:Fallback>
                <p:oleObj name="Equation" r:id="rId25" imgW="939800" imgH="419100" progId="Equation.3">
                  <p:embed/>
                  <p:pic>
                    <p:nvPicPr>
                      <p:cNvPr id="0" name=""/>
                      <p:cNvPicPr>
                        <a:picLocks noChangeAspect="1" noChangeArrowheads="1"/>
                      </p:cNvPicPr>
                      <p:nvPr/>
                    </p:nvPicPr>
                    <p:blipFill>
                      <a:blip r:embed="rId26"/>
                      <a:srcRect/>
                      <a:stretch>
                        <a:fillRect/>
                      </a:stretch>
                    </p:blipFill>
                    <p:spPr bwMode="auto">
                      <a:xfrm>
                        <a:off x="4213225" y="4167188"/>
                        <a:ext cx="1760538"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5" name="Object 29"/>
          <p:cNvGraphicFramePr>
            <a:graphicFrameLocks noChangeAspect="1"/>
          </p:cNvGraphicFramePr>
          <p:nvPr>
            <p:extLst>
              <p:ext uri="{D42A27DB-BD31-4B8C-83A1-F6EECF244321}">
                <p14:modId xmlns:p14="http://schemas.microsoft.com/office/powerpoint/2010/main" val="2783724258"/>
              </p:ext>
            </p:extLst>
          </p:nvPr>
        </p:nvGraphicFramePr>
        <p:xfrm>
          <a:off x="6027738" y="4343400"/>
          <a:ext cx="1211262" cy="334963"/>
        </p:xfrm>
        <a:graphic>
          <a:graphicData uri="http://schemas.openxmlformats.org/presentationml/2006/ole">
            <mc:AlternateContent xmlns:mc="http://schemas.openxmlformats.org/markup-compatibility/2006">
              <mc:Choice xmlns:v="urn:schemas-microsoft-com:vml" Requires="v">
                <p:oleObj spid="_x0000_s246320" name="Equation" r:id="rId27" imgW="647700" imgH="177800" progId="Equation.3">
                  <p:embed/>
                </p:oleObj>
              </mc:Choice>
              <mc:Fallback>
                <p:oleObj name="Equation" r:id="rId27" imgW="647700" imgH="177800" progId="Equation.3">
                  <p:embed/>
                  <p:pic>
                    <p:nvPicPr>
                      <p:cNvPr id="0" name=""/>
                      <p:cNvPicPr>
                        <a:picLocks noChangeAspect="1" noChangeArrowheads="1"/>
                      </p:cNvPicPr>
                      <p:nvPr/>
                    </p:nvPicPr>
                    <p:blipFill>
                      <a:blip r:embed="rId28"/>
                      <a:srcRect/>
                      <a:stretch>
                        <a:fillRect/>
                      </a:stretch>
                    </p:blipFill>
                    <p:spPr bwMode="auto">
                      <a:xfrm>
                        <a:off x="6027738" y="4343400"/>
                        <a:ext cx="1211262"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7" name="Object 31"/>
          <p:cNvGraphicFramePr>
            <a:graphicFrameLocks noChangeAspect="1"/>
          </p:cNvGraphicFramePr>
          <p:nvPr>
            <p:extLst>
              <p:ext uri="{D42A27DB-BD31-4B8C-83A1-F6EECF244321}">
                <p14:modId xmlns:p14="http://schemas.microsoft.com/office/powerpoint/2010/main" val="735312535"/>
              </p:ext>
            </p:extLst>
          </p:nvPr>
        </p:nvGraphicFramePr>
        <p:xfrm>
          <a:off x="2865438" y="5051425"/>
          <a:ext cx="1260475" cy="317500"/>
        </p:xfrm>
        <a:graphic>
          <a:graphicData uri="http://schemas.openxmlformats.org/presentationml/2006/ole">
            <mc:AlternateContent xmlns:mc="http://schemas.openxmlformats.org/markup-compatibility/2006">
              <mc:Choice xmlns:v="urn:schemas-microsoft-com:vml" Requires="v">
                <p:oleObj spid="_x0000_s246321" name="Equation" r:id="rId29" imgW="711200" imgH="177800" progId="Equation.3">
                  <p:embed/>
                </p:oleObj>
              </mc:Choice>
              <mc:Fallback>
                <p:oleObj name="Equation" r:id="rId29" imgW="711200" imgH="177800" progId="Equation.3">
                  <p:embed/>
                  <p:pic>
                    <p:nvPicPr>
                      <p:cNvPr id="0" name=""/>
                      <p:cNvPicPr>
                        <a:picLocks noChangeAspect="1" noChangeArrowheads="1"/>
                      </p:cNvPicPr>
                      <p:nvPr/>
                    </p:nvPicPr>
                    <p:blipFill>
                      <a:blip r:embed="rId30"/>
                      <a:srcRect/>
                      <a:stretch>
                        <a:fillRect/>
                      </a:stretch>
                    </p:blipFill>
                    <p:spPr bwMode="auto">
                      <a:xfrm>
                        <a:off x="2865438" y="5051425"/>
                        <a:ext cx="126047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8" name="Object 32"/>
          <p:cNvGraphicFramePr>
            <a:graphicFrameLocks noChangeAspect="1"/>
          </p:cNvGraphicFramePr>
          <p:nvPr>
            <p:extLst>
              <p:ext uri="{D42A27DB-BD31-4B8C-83A1-F6EECF244321}">
                <p14:modId xmlns:p14="http://schemas.microsoft.com/office/powerpoint/2010/main" val="2030399146"/>
              </p:ext>
            </p:extLst>
          </p:nvPr>
        </p:nvGraphicFramePr>
        <p:xfrm>
          <a:off x="4105275" y="4838700"/>
          <a:ext cx="1914525" cy="746125"/>
        </p:xfrm>
        <a:graphic>
          <a:graphicData uri="http://schemas.openxmlformats.org/presentationml/2006/ole">
            <mc:AlternateContent xmlns:mc="http://schemas.openxmlformats.org/markup-compatibility/2006">
              <mc:Choice xmlns:v="urn:schemas-microsoft-com:vml" Requires="v">
                <p:oleObj spid="_x0000_s246322" name="Equation" r:id="rId31" imgW="1079500" imgH="419100" progId="Equation.3">
                  <p:embed/>
                </p:oleObj>
              </mc:Choice>
              <mc:Fallback>
                <p:oleObj name="Equation" r:id="rId31" imgW="1079500" imgH="419100" progId="Equation.3">
                  <p:embed/>
                  <p:pic>
                    <p:nvPicPr>
                      <p:cNvPr id="0" name=""/>
                      <p:cNvPicPr>
                        <a:picLocks noChangeAspect="1" noChangeArrowheads="1"/>
                      </p:cNvPicPr>
                      <p:nvPr/>
                    </p:nvPicPr>
                    <p:blipFill>
                      <a:blip r:embed="rId32"/>
                      <a:srcRect/>
                      <a:stretch>
                        <a:fillRect/>
                      </a:stretch>
                    </p:blipFill>
                    <p:spPr bwMode="auto">
                      <a:xfrm>
                        <a:off x="4105275" y="4838700"/>
                        <a:ext cx="1914525"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9" name="Object 33"/>
          <p:cNvGraphicFramePr>
            <a:graphicFrameLocks noChangeAspect="1"/>
          </p:cNvGraphicFramePr>
          <p:nvPr>
            <p:extLst>
              <p:ext uri="{D42A27DB-BD31-4B8C-83A1-F6EECF244321}">
                <p14:modId xmlns:p14="http://schemas.microsoft.com/office/powerpoint/2010/main" val="802162837"/>
              </p:ext>
            </p:extLst>
          </p:nvPr>
        </p:nvGraphicFramePr>
        <p:xfrm>
          <a:off x="6145213" y="5051425"/>
          <a:ext cx="1169987" cy="317500"/>
        </p:xfrm>
        <a:graphic>
          <a:graphicData uri="http://schemas.openxmlformats.org/presentationml/2006/ole">
            <mc:AlternateContent xmlns:mc="http://schemas.openxmlformats.org/markup-compatibility/2006">
              <mc:Choice xmlns:v="urn:schemas-microsoft-com:vml" Requires="v">
                <p:oleObj spid="_x0000_s246323" name="Equation" r:id="rId33" imgW="660400" imgH="177800" progId="Equation.DSMT4">
                  <p:embed/>
                </p:oleObj>
              </mc:Choice>
              <mc:Fallback>
                <p:oleObj name="Equation" r:id="rId33" imgW="660400" imgH="177800" progId="Equation.DSMT4">
                  <p:embed/>
                  <p:pic>
                    <p:nvPicPr>
                      <p:cNvPr id="0" name=""/>
                      <p:cNvPicPr>
                        <a:picLocks noChangeAspect="1" noChangeArrowheads="1"/>
                      </p:cNvPicPr>
                      <p:nvPr/>
                    </p:nvPicPr>
                    <p:blipFill>
                      <a:blip r:embed="rId34"/>
                      <a:srcRect/>
                      <a:stretch>
                        <a:fillRect/>
                      </a:stretch>
                    </p:blipFill>
                    <p:spPr bwMode="auto">
                      <a:xfrm>
                        <a:off x="6145213" y="5051425"/>
                        <a:ext cx="1169987"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7153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36902"/>
                                        </p:tgtEl>
                                        <p:attrNameLst>
                                          <p:attrName>style.visibility</p:attrName>
                                        </p:attrNameLst>
                                      </p:cBhvr>
                                      <p:to>
                                        <p:strVal val="visible"/>
                                      </p:to>
                                    </p:set>
                                    <p:animEffect transition="in" filter="wipe(left)">
                                      <p:cBhvr>
                                        <p:cTn id="7" dur="300"/>
                                        <p:tgtEl>
                                          <p:spTgt spid="336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904"/>
                                        </p:tgtEl>
                                        <p:attrNameLst>
                                          <p:attrName>style.visibility</p:attrName>
                                        </p:attrNameLst>
                                      </p:cBhvr>
                                      <p:to>
                                        <p:strVal val="visible"/>
                                      </p:to>
                                    </p:set>
                                    <p:animEffect transition="in" filter="wipe(left)">
                                      <p:cBhvr>
                                        <p:cTn id="12" dur="500"/>
                                        <p:tgtEl>
                                          <p:spTgt spid="3369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6903"/>
                                        </p:tgtEl>
                                        <p:attrNameLst>
                                          <p:attrName>style.visibility</p:attrName>
                                        </p:attrNameLst>
                                      </p:cBhvr>
                                      <p:to>
                                        <p:strVal val="visible"/>
                                      </p:to>
                                    </p:set>
                                    <p:animEffect transition="in" filter="wipe(left)">
                                      <p:cBhvr>
                                        <p:cTn id="17" dur="500"/>
                                        <p:tgtEl>
                                          <p:spTgt spid="3369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6911"/>
                                        </p:tgtEl>
                                        <p:attrNameLst>
                                          <p:attrName>style.visibility</p:attrName>
                                        </p:attrNameLst>
                                      </p:cBhvr>
                                      <p:to>
                                        <p:strVal val="visible"/>
                                      </p:to>
                                    </p:set>
                                    <p:animEffect transition="in" filter="wipe(left)">
                                      <p:cBhvr>
                                        <p:cTn id="22" dur="500"/>
                                        <p:tgtEl>
                                          <p:spTgt spid="3369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336905"/>
                                        </p:tgtEl>
                                        <p:attrNameLst>
                                          <p:attrName>style.visibility</p:attrName>
                                        </p:attrNameLst>
                                      </p:cBhvr>
                                      <p:to>
                                        <p:strVal val="visible"/>
                                      </p:to>
                                    </p:set>
                                    <p:animEffect transition="in" filter="wipe(left)">
                                      <p:cBhvr>
                                        <p:cTn id="27" dur="300"/>
                                        <p:tgtEl>
                                          <p:spTgt spid="3369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6919"/>
                                        </p:tgtEl>
                                        <p:attrNameLst>
                                          <p:attrName>style.visibility</p:attrName>
                                        </p:attrNameLst>
                                      </p:cBhvr>
                                      <p:to>
                                        <p:strVal val="visible"/>
                                      </p:to>
                                    </p:set>
                                    <p:animEffect transition="in" filter="wipe(left)">
                                      <p:cBhvr>
                                        <p:cTn id="32" dur="500"/>
                                        <p:tgtEl>
                                          <p:spTgt spid="3369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36917"/>
                                        </p:tgtEl>
                                        <p:attrNameLst>
                                          <p:attrName>style.visibility</p:attrName>
                                        </p:attrNameLst>
                                      </p:cBhvr>
                                      <p:to>
                                        <p:strVal val="visible"/>
                                      </p:to>
                                    </p:set>
                                    <p:animEffect transition="in" filter="wipe(left)">
                                      <p:cBhvr>
                                        <p:cTn id="37" dur="500"/>
                                        <p:tgtEl>
                                          <p:spTgt spid="3369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36918"/>
                                        </p:tgtEl>
                                        <p:attrNameLst>
                                          <p:attrName>style.visibility</p:attrName>
                                        </p:attrNameLst>
                                      </p:cBhvr>
                                      <p:to>
                                        <p:strVal val="visible"/>
                                      </p:to>
                                    </p:set>
                                    <p:animEffect transition="in" filter="wipe(left)">
                                      <p:cBhvr>
                                        <p:cTn id="42" dur="500"/>
                                        <p:tgtEl>
                                          <p:spTgt spid="3369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6920"/>
                                        </p:tgtEl>
                                        <p:attrNameLst>
                                          <p:attrName>style.visibility</p:attrName>
                                        </p:attrNameLst>
                                      </p:cBhvr>
                                      <p:to>
                                        <p:strVal val="visible"/>
                                      </p:to>
                                    </p:set>
                                    <p:animEffect transition="in" filter="wipe(left)">
                                      <p:cBhvr>
                                        <p:cTn id="47" dur="500"/>
                                        <p:tgtEl>
                                          <p:spTgt spid="3369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36906"/>
                                        </p:tgtEl>
                                        <p:attrNameLst>
                                          <p:attrName>style.visibility</p:attrName>
                                        </p:attrNameLst>
                                      </p:cBhvr>
                                      <p:to>
                                        <p:strVal val="visible"/>
                                      </p:to>
                                    </p:set>
                                    <p:animEffect transition="in" filter="wipe(left)">
                                      <p:cBhvr>
                                        <p:cTn id="52" dur="500"/>
                                        <p:tgtEl>
                                          <p:spTgt spid="33690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36923"/>
                                        </p:tgtEl>
                                        <p:attrNameLst>
                                          <p:attrName>style.visibility</p:attrName>
                                        </p:attrNameLst>
                                      </p:cBhvr>
                                      <p:to>
                                        <p:strVal val="visible"/>
                                      </p:to>
                                    </p:set>
                                    <p:animEffect transition="in" filter="wipe(left)">
                                      <p:cBhvr>
                                        <p:cTn id="57" dur="500"/>
                                        <p:tgtEl>
                                          <p:spTgt spid="3369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36924"/>
                                        </p:tgtEl>
                                        <p:attrNameLst>
                                          <p:attrName>style.visibility</p:attrName>
                                        </p:attrNameLst>
                                      </p:cBhvr>
                                      <p:to>
                                        <p:strVal val="visible"/>
                                      </p:to>
                                    </p:set>
                                    <p:animEffect transition="in" filter="wipe(left)">
                                      <p:cBhvr>
                                        <p:cTn id="62" dur="500"/>
                                        <p:tgtEl>
                                          <p:spTgt spid="33692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36925"/>
                                        </p:tgtEl>
                                        <p:attrNameLst>
                                          <p:attrName>style.visibility</p:attrName>
                                        </p:attrNameLst>
                                      </p:cBhvr>
                                      <p:to>
                                        <p:strVal val="visible"/>
                                      </p:to>
                                    </p:set>
                                    <p:animEffect transition="in" filter="wipe(left)">
                                      <p:cBhvr>
                                        <p:cTn id="67" dur="500"/>
                                        <p:tgtEl>
                                          <p:spTgt spid="3369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36921"/>
                                        </p:tgtEl>
                                        <p:attrNameLst>
                                          <p:attrName>style.visibility</p:attrName>
                                        </p:attrNameLst>
                                      </p:cBhvr>
                                      <p:to>
                                        <p:strVal val="visible"/>
                                      </p:to>
                                    </p:set>
                                    <p:animEffect transition="in" filter="wipe(left)">
                                      <p:cBhvr>
                                        <p:cTn id="72" dur="500"/>
                                        <p:tgtEl>
                                          <p:spTgt spid="3369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336912"/>
                                        </p:tgtEl>
                                        <p:attrNameLst>
                                          <p:attrName>style.visibility</p:attrName>
                                        </p:attrNameLst>
                                      </p:cBhvr>
                                      <p:to>
                                        <p:strVal val="visible"/>
                                      </p:to>
                                    </p:set>
                                    <p:animEffect transition="in" filter="wipe(left)">
                                      <p:cBhvr>
                                        <p:cTn id="77" dur="500"/>
                                        <p:tgtEl>
                                          <p:spTgt spid="33691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36927"/>
                                        </p:tgtEl>
                                        <p:attrNameLst>
                                          <p:attrName>style.visibility</p:attrName>
                                        </p:attrNameLst>
                                      </p:cBhvr>
                                      <p:to>
                                        <p:strVal val="visible"/>
                                      </p:to>
                                    </p:set>
                                    <p:animEffect transition="in" filter="wipe(left)">
                                      <p:cBhvr>
                                        <p:cTn id="82" dur="500"/>
                                        <p:tgtEl>
                                          <p:spTgt spid="3369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336928"/>
                                        </p:tgtEl>
                                        <p:attrNameLst>
                                          <p:attrName>style.visibility</p:attrName>
                                        </p:attrNameLst>
                                      </p:cBhvr>
                                      <p:to>
                                        <p:strVal val="visible"/>
                                      </p:to>
                                    </p:set>
                                    <p:animEffect transition="in" filter="wipe(left)">
                                      <p:cBhvr>
                                        <p:cTn id="87" dur="500"/>
                                        <p:tgtEl>
                                          <p:spTgt spid="33692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336929"/>
                                        </p:tgtEl>
                                        <p:attrNameLst>
                                          <p:attrName>style.visibility</p:attrName>
                                        </p:attrNameLst>
                                      </p:cBhvr>
                                      <p:to>
                                        <p:strVal val="visible"/>
                                      </p:to>
                                    </p:set>
                                    <p:animEffect transition="in" filter="wipe(left)">
                                      <p:cBhvr>
                                        <p:cTn id="92" dur="500"/>
                                        <p:tgtEl>
                                          <p:spTgt spid="33692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36922"/>
                                        </p:tgtEl>
                                        <p:attrNameLst>
                                          <p:attrName>style.visibility</p:attrName>
                                        </p:attrNameLst>
                                      </p:cBhvr>
                                      <p:to>
                                        <p:strVal val="visible"/>
                                      </p:to>
                                    </p:set>
                                    <p:animEffect transition="in" filter="wipe(left)">
                                      <p:cBhvr>
                                        <p:cTn id="97" dur="500"/>
                                        <p:tgtEl>
                                          <p:spTgt spid="33692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336913"/>
                                        </p:tgtEl>
                                        <p:attrNameLst>
                                          <p:attrName>style.visibility</p:attrName>
                                        </p:attrNameLst>
                                      </p:cBhvr>
                                      <p:to>
                                        <p:strVal val="visible"/>
                                      </p:to>
                                    </p:set>
                                    <p:animEffect transition="in" filter="wipe(left)">
                                      <p:cBhvr>
                                        <p:cTn id="102" dur="500"/>
                                        <p:tgtEl>
                                          <p:spTgt spid="33691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336914"/>
                                        </p:tgtEl>
                                        <p:attrNameLst>
                                          <p:attrName>style.visibility</p:attrName>
                                        </p:attrNameLst>
                                      </p:cBhvr>
                                      <p:to>
                                        <p:strVal val="visible"/>
                                      </p:to>
                                    </p:set>
                                    <p:animEffect transition="in" filter="wipe(left)">
                                      <p:cBhvr>
                                        <p:cTn id="107" dur="500"/>
                                        <p:tgtEl>
                                          <p:spTgt spid="33691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336915"/>
                                        </p:tgtEl>
                                        <p:attrNameLst>
                                          <p:attrName>style.visibility</p:attrName>
                                        </p:attrNameLst>
                                      </p:cBhvr>
                                      <p:to>
                                        <p:strVal val="visible"/>
                                      </p:to>
                                    </p:set>
                                    <p:animEffect transition="in" filter="wipe(left)">
                                      <p:cBhvr>
                                        <p:cTn id="112" dur="500"/>
                                        <p:tgtEl>
                                          <p:spTgt spid="33691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336916"/>
                                        </p:tgtEl>
                                        <p:attrNameLst>
                                          <p:attrName>style.visibility</p:attrName>
                                        </p:attrNameLst>
                                      </p:cBhvr>
                                      <p:to>
                                        <p:strVal val="visible"/>
                                      </p:to>
                                    </p:set>
                                    <p:animEffect transition="in" filter="wipe(left)">
                                      <p:cBhvr>
                                        <p:cTn id="117" dur="500"/>
                                        <p:tgtEl>
                                          <p:spTgt spid="33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animBg="1" autoUpdateAnimBg="0"/>
      <p:bldP spid="336904" grpId="0" animBg="1" autoUpdateAnimBg="0"/>
      <p:bldP spid="336905" grpId="0" animBg="1" autoUpdateAnimBg="0"/>
      <p:bldP spid="336919" grpId="0" animBg="1" autoUpdateAnimBg="0"/>
      <p:bldP spid="336920" grpId="0" animBg="1" autoUpdateAnimBg="0"/>
      <p:bldP spid="336921" grpId="0" animBg="1" autoUpdateAnimBg="0"/>
      <p:bldP spid="33692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765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BD40D27-1362-5741-88C1-581C83FE5A80}"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855043" name="Text Box 3"/>
          <p:cNvSpPr txBox="1">
            <a:spLocks noChangeArrowheads="1"/>
          </p:cNvSpPr>
          <p:nvPr/>
        </p:nvSpPr>
        <p:spPr bwMode="auto">
          <a:xfrm>
            <a:off x="304800" y="801688"/>
            <a:ext cx="5334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blade is whirling with an angular velocity of +375 rad/s when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puree</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 in.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When 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blend</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blade accelerates and reaches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greater angular velocity after the blade has rotated through an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angular displacement of +44.0 rad.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angular acceleration has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constant value of +1740 rad/s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final angular velocity of the blade.</a:t>
            </a:r>
          </a:p>
        </p:txBody>
      </p:sp>
      <p:pic>
        <p:nvPicPr>
          <p:cNvPr id="855044" name="Picture 4" descr="F0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14400"/>
            <a:ext cx="33099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Rectangle 5"/>
          <p:cNvSpPr>
            <a:spLocks noGrp="1" noChangeArrowheads="1"/>
          </p:cNvSpPr>
          <p:nvPr>
            <p:ph type="title"/>
          </p:nvPr>
        </p:nvSpPr>
        <p:spPr>
          <a:xfrm>
            <a:off x="685800" y="0"/>
            <a:ext cx="7772400" cy="838200"/>
          </a:xfrm>
        </p:spPr>
        <p:txBody>
          <a:bodyPr/>
          <a:lstStyle/>
          <a:p>
            <a:r>
              <a:rPr lang="en-US" altLang="ko-KR">
                <a:latin typeface="Arial Narrow" charset="0"/>
                <a:ea typeface="굴림" charset="0"/>
                <a:cs typeface="굴림" charset="0"/>
              </a:rPr>
              <a:t>Ex. Blending with a Blender</a:t>
            </a:r>
            <a:endParaRPr lang="en-US">
              <a:latin typeface="Arial Narrow" charset="0"/>
              <a:ea typeface="ＭＳ Ｐゴシック" charset="0"/>
              <a:cs typeface="ＭＳ Ｐゴシック" charset="0"/>
            </a:endParaRPr>
          </a:p>
        </p:txBody>
      </p:sp>
      <p:graphicFrame>
        <p:nvGraphicFramePr>
          <p:cNvPr id="855066" name="Group 26"/>
          <p:cNvGraphicFramePr>
            <a:graphicFrameLocks noGrp="1"/>
          </p:cNvGraphicFramePr>
          <p:nvPr/>
        </p:nvGraphicFramePr>
        <p:xfrm>
          <a:off x="304800" y="3276600"/>
          <a:ext cx="5105400" cy="990601"/>
        </p:xfrm>
        <a:graphic>
          <a:graphicData uri="http://schemas.openxmlformats.org/drawingml/2006/table">
            <a:tbl>
              <a:tblPr/>
              <a:tblGrid>
                <a:gridCol w="1417638"/>
                <a:gridCol w="1419225"/>
                <a:gridCol w="614362"/>
                <a:gridCol w="1181100"/>
                <a:gridCol w="473075"/>
              </a:tblGrid>
              <a:tr h="5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5067" name="Object 2"/>
          <p:cNvGraphicFramePr>
            <a:graphicFrameLocks noChangeAspect="1"/>
          </p:cNvGraphicFramePr>
          <p:nvPr/>
        </p:nvGraphicFramePr>
        <p:xfrm>
          <a:off x="2286000" y="4343400"/>
          <a:ext cx="1965325" cy="504825"/>
        </p:xfrm>
        <a:graphic>
          <a:graphicData uri="http://schemas.openxmlformats.org/presentationml/2006/ole">
            <mc:AlternateContent xmlns:mc="http://schemas.openxmlformats.org/markup-compatibility/2006">
              <mc:Choice xmlns:v="urn:schemas-microsoft-com:vml" Requires="v">
                <p:oleObj spid="_x0000_s246992" name="Equation" r:id="rId5" imgW="939600" imgH="241200" progId="Equation.DSMT4">
                  <p:embed/>
                </p:oleObj>
              </mc:Choice>
              <mc:Fallback>
                <p:oleObj name="Equation" r:id="rId5" imgW="93960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9653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68" name="Object 3"/>
          <p:cNvGraphicFramePr>
            <a:graphicFrameLocks noChangeAspect="1"/>
          </p:cNvGraphicFramePr>
          <p:nvPr/>
        </p:nvGraphicFramePr>
        <p:xfrm>
          <a:off x="381000" y="4953000"/>
          <a:ext cx="476250" cy="250825"/>
        </p:xfrm>
        <a:graphic>
          <a:graphicData uri="http://schemas.openxmlformats.org/presentationml/2006/ole">
            <mc:AlternateContent xmlns:mc="http://schemas.openxmlformats.org/markup-compatibility/2006">
              <mc:Choice xmlns:v="urn:schemas-microsoft-com:vml" Requires="v">
                <p:oleObj spid="_x0000_s246993" name="Equation" r:id="rId7" imgW="266400" imgH="139680" progId="Equation.DSMT4">
                  <p:embed/>
                </p:oleObj>
              </mc:Choice>
              <mc:Fallback>
                <p:oleObj name="Equation" r:id="rId7"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9530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0" name="Text Box 30"/>
          <p:cNvSpPr txBox="1">
            <a:spLocks noChangeArrowheads="1"/>
          </p:cNvSpPr>
          <p:nvPr/>
        </p:nvSpPr>
        <p:spPr bwMode="auto">
          <a:xfrm>
            <a:off x="304800" y="441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kinematic eq?</a:t>
            </a:r>
            <a:endParaRPr lang="en-US" sz="1800">
              <a:solidFill>
                <a:schemeClr val="accent2"/>
              </a:solidFill>
              <a:latin typeface="Monotype Corsiva" charset="0"/>
              <a:ea typeface="굴림" charset="0"/>
              <a:cs typeface="굴림" charset="0"/>
            </a:endParaRPr>
          </a:p>
        </p:txBody>
      </p:sp>
      <p:graphicFrame>
        <p:nvGraphicFramePr>
          <p:cNvPr id="855071" name="Object 4"/>
          <p:cNvGraphicFramePr>
            <a:graphicFrameLocks noChangeAspect="1"/>
          </p:cNvGraphicFramePr>
          <p:nvPr>
            <p:extLst>
              <p:ext uri="{D42A27DB-BD31-4B8C-83A1-F6EECF244321}">
                <p14:modId xmlns:p14="http://schemas.microsoft.com/office/powerpoint/2010/main" val="3524229639"/>
              </p:ext>
            </p:extLst>
          </p:nvPr>
        </p:nvGraphicFramePr>
        <p:xfrm>
          <a:off x="887413" y="4800600"/>
          <a:ext cx="1474787" cy="544513"/>
        </p:xfrm>
        <a:graphic>
          <a:graphicData uri="http://schemas.openxmlformats.org/presentationml/2006/ole">
            <mc:AlternateContent xmlns:mc="http://schemas.openxmlformats.org/markup-compatibility/2006">
              <mc:Choice xmlns:v="urn:schemas-microsoft-com:vml" Requires="v">
                <p:oleObj spid="_x0000_s246994" name="Equation" r:id="rId9" imgW="825500" imgH="304800" progId="Equation.3">
                  <p:embed/>
                </p:oleObj>
              </mc:Choice>
              <mc:Fallback>
                <p:oleObj name="Equation" r:id="rId9" imgW="825500" imgH="304800" progId="Equation.3">
                  <p:embed/>
                  <p:pic>
                    <p:nvPicPr>
                      <p:cNvPr id="0" name=""/>
                      <p:cNvPicPr>
                        <a:picLocks noChangeAspect="1" noChangeArrowheads="1"/>
                      </p:cNvPicPr>
                      <p:nvPr/>
                    </p:nvPicPr>
                    <p:blipFill>
                      <a:blip r:embed="rId10"/>
                      <a:srcRect/>
                      <a:stretch>
                        <a:fillRect/>
                      </a:stretch>
                    </p:blipFill>
                    <p:spPr bwMode="auto">
                      <a:xfrm>
                        <a:off x="887413" y="4800600"/>
                        <a:ext cx="147478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2" name="Object 5"/>
          <p:cNvGraphicFramePr>
            <a:graphicFrameLocks noChangeAspect="1"/>
          </p:cNvGraphicFramePr>
          <p:nvPr>
            <p:extLst>
              <p:ext uri="{D42A27DB-BD31-4B8C-83A1-F6EECF244321}">
                <p14:modId xmlns:p14="http://schemas.microsoft.com/office/powerpoint/2010/main" val="2871953297"/>
              </p:ext>
            </p:extLst>
          </p:nvPr>
        </p:nvGraphicFramePr>
        <p:xfrm>
          <a:off x="473075" y="5297488"/>
          <a:ext cx="6284913" cy="681037"/>
        </p:xfrm>
        <a:graphic>
          <a:graphicData uri="http://schemas.openxmlformats.org/presentationml/2006/ole">
            <mc:AlternateContent xmlns:mc="http://schemas.openxmlformats.org/markup-compatibility/2006">
              <mc:Choice xmlns:v="urn:schemas-microsoft-com:vml" Requires="v">
                <p:oleObj spid="_x0000_s246995" name="Equation" r:id="rId11" imgW="3517900" imgH="381000" progId="Equation.3">
                  <p:embed/>
                </p:oleObj>
              </mc:Choice>
              <mc:Fallback>
                <p:oleObj name="Equation" r:id="rId11" imgW="3517900" imgH="381000" progId="Equation.3">
                  <p:embed/>
                  <p:pic>
                    <p:nvPicPr>
                      <p:cNvPr id="0" name=""/>
                      <p:cNvPicPr>
                        <a:picLocks noChangeAspect="1" noChangeArrowheads="1"/>
                      </p:cNvPicPr>
                      <p:nvPr/>
                    </p:nvPicPr>
                    <p:blipFill>
                      <a:blip r:embed="rId12"/>
                      <a:srcRect/>
                      <a:stretch>
                        <a:fillRect/>
                      </a:stretch>
                    </p:blipFill>
                    <p:spPr bwMode="auto">
                      <a:xfrm>
                        <a:off x="473075" y="5297488"/>
                        <a:ext cx="6284913"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3" name="Text Box 33"/>
          <p:cNvSpPr txBox="1">
            <a:spLocks noChangeArrowheads="1"/>
          </p:cNvSpPr>
          <p:nvPr/>
        </p:nvSpPr>
        <p:spPr bwMode="auto">
          <a:xfrm>
            <a:off x="304800" y="5943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sign?</a:t>
            </a:r>
            <a:endParaRPr lang="en-US" sz="1800">
              <a:solidFill>
                <a:schemeClr val="accent2"/>
              </a:solidFill>
              <a:latin typeface="Monotype Corsiva" charset="0"/>
              <a:ea typeface="굴림" charset="0"/>
              <a:cs typeface="굴림" charset="0"/>
            </a:endParaRPr>
          </a:p>
        </p:txBody>
      </p:sp>
      <p:graphicFrame>
        <p:nvGraphicFramePr>
          <p:cNvPr id="855074" name="Object 6"/>
          <p:cNvGraphicFramePr>
            <a:graphicFrameLocks noChangeAspect="1"/>
          </p:cNvGraphicFramePr>
          <p:nvPr/>
        </p:nvGraphicFramePr>
        <p:xfrm>
          <a:off x="1600200" y="6019800"/>
          <a:ext cx="476250" cy="250825"/>
        </p:xfrm>
        <a:graphic>
          <a:graphicData uri="http://schemas.openxmlformats.org/presentationml/2006/ole">
            <mc:AlternateContent xmlns:mc="http://schemas.openxmlformats.org/markup-compatibility/2006">
              <mc:Choice xmlns:v="urn:schemas-microsoft-com:vml" Requires="v">
                <p:oleObj spid="_x0000_s246996" name="Equation" r:id="rId13" imgW="266400" imgH="139680" progId="Equation.DSMT4">
                  <p:embed/>
                </p:oleObj>
              </mc:Choice>
              <mc:Fallback>
                <p:oleObj name="Equation" r:id="rId13"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60198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5" name="Object 7"/>
          <p:cNvGraphicFramePr>
            <a:graphicFrameLocks noChangeAspect="1"/>
          </p:cNvGraphicFramePr>
          <p:nvPr/>
        </p:nvGraphicFramePr>
        <p:xfrm>
          <a:off x="2133600" y="5938838"/>
          <a:ext cx="1247775" cy="385762"/>
        </p:xfrm>
        <a:graphic>
          <a:graphicData uri="http://schemas.openxmlformats.org/presentationml/2006/ole">
            <mc:AlternateContent xmlns:mc="http://schemas.openxmlformats.org/markup-compatibility/2006">
              <mc:Choice xmlns:v="urn:schemas-microsoft-com:vml" Requires="v">
                <p:oleObj spid="_x0000_s246997" name="Equation" r:id="rId14" imgW="698400" imgH="215640" progId="Equation.DSMT4">
                  <p:embed/>
                </p:oleObj>
              </mc:Choice>
              <mc:Fallback>
                <p:oleObj name="Equation" r:id="rId14" imgW="69840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5938838"/>
                        <a:ext cx="1247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6" name="Text Box 36"/>
          <p:cNvSpPr txBox="1">
            <a:spLocks noChangeArrowheads="1"/>
          </p:cNvSpPr>
          <p:nvPr/>
        </p:nvSpPr>
        <p:spPr bwMode="auto">
          <a:xfrm>
            <a:off x="3505200" y="59578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Why?</a:t>
            </a:r>
            <a:endParaRPr lang="en-US" sz="1800">
              <a:solidFill>
                <a:schemeClr val="accent2"/>
              </a:solidFill>
              <a:latin typeface="Monotype Corsiva" charset="0"/>
              <a:ea typeface="굴림" charset="0"/>
              <a:cs typeface="굴림" charset="0"/>
            </a:endParaRPr>
          </a:p>
        </p:txBody>
      </p:sp>
      <p:sp>
        <p:nvSpPr>
          <p:cNvPr id="855077" name="Text Box 37"/>
          <p:cNvSpPr txBox="1">
            <a:spLocks noChangeArrowheads="1"/>
          </p:cNvSpPr>
          <p:nvPr/>
        </p:nvSpPr>
        <p:spPr bwMode="auto">
          <a:xfrm>
            <a:off x="4191000" y="59436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Because the blade is accelerating in counter-clockwise!</a:t>
            </a:r>
            <a:endParaRPr lang="en-US" sz="1800">
              <a:solidFill>
                <a:schemeClr val="accent2"/>
              </a:solidFill>
              <a:latin typeface="Monotype Corsiva" charset="0"/>
              <a:ea typeface="굴림" charset="0"/>
              <a:cs typeface="굴림" charset="0"/>
            </a:endParaRPr>
          </a:p>
        </p:txBody>
      </p:sp>
      <p:sp>
        <p:nvSpPr>
          <p:cNvPr id="855078" name="Text Box 38"/>
          <p:cNvSpPr txBox="1">
            <a:spLocks noChangeArrowheads="1"/>
          </p:cNvSpPr>
          <p:nvPr/>
        </p:nvSpPr>
        <p:spPr bwMode="auto">
          <a:xfrm>
            <a:off x="5334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+44.0rad</a:t>
            </a:r>
            <a:endParaRPr lang="en-US" sz="2000">
              <a:solidFill>
                <a:schemeClr val="accent2"/>
              </a:solidFill>
              <a:latin typeface="Arial Narrow" charset="0"/>
              <a:ea typeface="굴림" charset="0"/>
              <a:cs typeface="굴림" charset="0"/>
            </a:endParaRPr>
          </a:p>
        </p:txBody>
      </p:sp>
      <p:sp>
        <p:nvSpPr>
          <p:cNvPr id="855080" name="Text Box 40"/>
          <p:cNvSpPr txBox="1">
            <a:spLocks noChangeArrowheads="1"/>
          </p:cNvSpPr>
          <p:nvPr/>
        </p:nvSpPr>
        <p:spPr bwMode="auto">
          <a:xfrm>
            <a:off x="38100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+375rad/s</a:t>
            </a:r>
            <a:endParaRPr lang="en-US" sz="2000" baseline="30000">
              <a:solidFill>
                <a:schemeClr val="accent2"/>
              </a:solidFill>
              <a:latin typeface="Arial Narrow" charset="0"/>
              <a:ea typeface="굴림" charset="0"/>
              <a:cs typeface="굴림" charset="0"/>
            </a:endParaRPr>
          </a:p>
        </p:txBody>
      </p:sp>
      <p:sp>
        <p:nvSpPr>
          <p:cNvPr id="855081" name="Text Box 41"/>
          <p:cNvSpPr txBox="1">
            <a:spLocks noChangeArrowheads="1"/>
          </p:cNvSpPr>
          <p:nvPr/>
        </p:nvSpPr>
        <p:spPr bwMode="auto">
          <a:xfrm>
            <a:off x="3276600" y="38100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a:t>
            </a:r>
            <a:endParaRPr lang="en-US" sz="2000" baseline="30000">
              <a:solidFill>
                <a:schemeClr val="accent2"/>
              </a:solidFill>
              <a:latin typeface="Arial Narrow" charset="0"/>
              <a:ea typeface="굴림" charset="0"/>
              <a:cs typeface="굴림" charset="0"/>
            </a:endParaRPr>
          </a:p>
        </p:txBody>
      </p:sp>
      <p:sp>
        <p:nvSpPr>
          <p:cNvPr id="855082" name="Text Box 42"/>
          <p:cNvSpPr txBox="1">
            <a:spLocks noChangeArrowheads="1"/>
          </p:cNvSpPr>
          <p:nvPr/>
        </p:nvSpPr>
        <p:spPr bwMode="auto">
          <a:xfrm>
            <a:off x="1752600" y="38100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+1740rad/s</a:t>
            </a:r>
            <a:r>
              <a:rPr lang="en-US" altLang="ko-KR" sz="2000" baseline="30000">
                <a:solidFill>
                  <a:schemeClr val="accent2"/>
                </a:solidFill>
                <a:latin typeface="Arial Narrow" charset="0"/>
                <a:ea typeface="굴림" charset="0"/>
                <a:cs typeface="굴림" charset="0"/>
              </a:rPr>
              <a:t>2</a:t>
            </a:r>
            <a:endParaRPr lang="en-US" sz="2000" baseline="300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602800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55044"/>
                                        </p:tgtEl>
                                        <p:attrNameLst>
                                          <p:attrName>style.visibility</p:attrName>
                                        </p:attrNameLst>
                                      </p:cBhvr>
                                      <p:to>
                                        <p:strVal val="visible"/>
                                      </p:to>
                                    </p:set>
                                    <p:anim calcmode="lin" valueType="num">
                                      <p:cBhvr>
                                        <p:cTn id="7" dur="500" fill="hold"/>
                                        <p:tgtEl>
                                          <p:spTgt spid="855044"/>
                                        </p:tgtEl>
                                        <p:attrNameLst>
                                          <p:attrName>ppt_w</p:attrName>
                                        </p:attrNameLst>
                                      </p:cBhvr>
                                      <p:tavLst>
                                        <p:tav tm="0">
                                          <p:val>
                                            <p:fltVal val="0"/>
                                          </p:val>
                                        </p:tav>
                                        <p:tav tm="100000">
                                          <p:val>
                                            <p:strVal val="#ppt_w"/>
                                          </p:val>
                                        </p:tav>
                                      </p:tavLst>
                                    </p:anim>
                                    <p:anim calcmode="lin" valueType="num">
                                      <p:cBhvr>
                                        <p:cTn id="8" dur="500" fill="hold"/>
                                        <p:tgtEl>
                                          <p:spTgt spid="855044"/>
                                        </p:tgtEl>
                                        <p:attrNameLst>
                                          <p:attrName>ppt_h</p:attrName>
                                        </p:attrNameLst>
                                      </p:cBhvr>
                                      <p:tavLst>
                                        <p:tav tm="0">
                                          <p:val>
                                            <p:fltVal val="0"/>
                                          </p:val>
                                        </p:tav>
                                        <p:tav tm="100000">
                                          <p:val>
                                            <p:strVal val="#ppt_h"/>
                                          </p:val>
                                        </p:tav>
                                      </p:tavLst>
                                    </p:anim>
                                    <p:animEffect transition="in" filter="fade">
                                      <p:cBhvr>
                                        <p:cTn id="9" dur="500"/>
                                        <p:tgtEl>
                                          <p:spTgt spid="8550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855043"/>
                                        </p:tgtEl>
                                        <p:attrNameLst>
                                          <p:attrName>style.visibility</p:attrName>
                                        </p:attrNameLst>
                                      </p:cBhvr>
                                      <p:to>
                                        <p:strVal val="visible"/>
                                      </p:to>
                                    </p:set>
                                    <p:animEffect transition="in" filter="wipe(left)">
                                      <p:cBhvr>
                                        <p:cTn id="14" dur="500"/>
                                        <p:tgtEl>
                                          <p:spTgt spid="8550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855066"/>
                                        </p:tgtEl>
                                        <p:attrNameLst>
                                          <p:attrName>style.visibility</p:attrName>
                                        </p:attrNameLst>
                                      </p:cBhvr>
                                      <p:to>
                                        <p:strVal val="visible"/>
                                      </p:to>
                                    </p:set>
                                    <p:anim calcmode="lin" valueType="num">
                                      <p:cBhvr>
                                        <p:cTn id="19" dur="500" fill="hold"/>
                                        <p:tgtEl>
                                          <p:spTgt spid="855066"/>
                                        </p:tgtEl>
                                        <p:attrNameLst>
                                          <p:attrName>ppt_w</p:attrName>
                                        </p:attrNameLst>
                                      </p:cBhvr>
                                      <p:tavLst>
                                        <p:tav tm="0">
                                          <p:val>
                                            <p:fltVal val="0"/>
                                          </p:val>
                                        </p:tav>
                                        <p:tav tm="100000">
                                          <p:val>
                                            <p:strVal val="#ppt_w"/>
                                          </p:val>
                                        </p:tav>
                                      </p:tavLst>
                                    </p:anim>
                                    <p:anim calcmode="lin" valueType="num">
                                      <p:cBhvr>
                                        <p:cTn id="20" dur="500" fill="hold"/>
                                        <p:tgtEl>
                                          <p:spTgt spid="855066"/>
                                        </p:tgtEl>
                                        <p:attrNameLst>
                                          <p:attrName>ppt_h</p:attrName>
                                        </p:attrNameLst>
                                      </p:cBhvr>
                                      <p:tavLst>
                                        <p:tav tm="0">
                                          <p:val>
                                            <p:fltVal val="0"/>
                                          </p:val>
                                        </p:tav>
                                        <p:tav tm="100000">
                                          <p:val>
                                            <p:strVal val="#ppt_h"/>
                                          </p:val>
                                        </p:tav>
                                      </p:tavLst>
                                    </p:anim>
                                    <p:animEffect transition="in" filter="fade">
                                      <p:cBhvr>
                                        <p:cTn id="21" dur="500"/>
                                        <p:tgtEl>
                                          <p:spTgt spid="85506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855078">
                                            <p:txEl>
                                              <p:pRg st="0" end="0"/>
                                            </p:txEl>
                                          </p:spTgt>
                                        </p:tgtEl>
                                        <p:attrNameLst>
                                          <p:attrName>style.visibility</p:attrName>
                                        </p:attrNameLst>
                                      </p:cBhvr>
                                      <p:to>
                                        <p:strVal val="visible"/>
                                      </p:to>
                                    </p:set>
                                    <p:animEffect transition="in" filter="wipe(left)">
                                      <p:cBhvr>
                                        <p:cTn id="26" dur="500"/>
                                        <p:tgtEl>
                                          <p:spTgt spid="85507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855082">
                                            <p:txEl>
                                              <p:pRg st="0" end="0"/>
                                            </p:txEl>
                                          </p:spTgt>
                                        </p:tgtEl>
                                        <p:attrNameLst>
                                          <p:attrName>style.visibility</p:attrName>
                                        </p:attrNameLst>
                                      </p:cBhvr>
                                      <p:to>
                                        <p:strVal val="visible"/>
                                      </p:to>
                                    </p:set>
                                    <p:animEffect transition="in" filter="wipe(left)">
                                      <p:cBhvr>
                                        <p:cTn id="31" dur="500"/>
                                        <p:tgtEl>
                                          <p:spTgt spid="85508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855080">
                                            <p:txEl>
                                              <p:pRg st="0" end="0"/>
                                            </p:txEl>
                                          </p:spTgt>
                                        </p:tgtEl>
                                        <p:attrNameLst>
                                          <p:attrName>style.visibility</p:attrName>
                                        </p:attrNameLst>
                                      </p:cBhvr>
                                      <p:to>
                                        <p:strVal val="visible"/>
                                      </p:to>
                                    </p:set>
                                    <p:animEffect transition="in" filter="wipe(left)">
                                      <p:cBhvr>
                                        <p:cTn id="36" dur="500"/>
                                        <p:tgtEl>
                                          <p:spTgt spid="855080">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855081">
                                            <p:txEl>
                                              <p:pRg st="0" end="0"/>
                                            </p:txEl>
                                          </p:spTgt>
                                        </p:tgtEl>
                                        <p:attrNameLst>
                                          <p:attrName>style.visibility</p:attrName>
                                        </p:attrNameLst>
                                      </p:cBhvr>
                                      <p:to>
                                        <p:strVal val="visible"/>
                                      </p:to>
                                    </p:set>
                                    <p:animEffect transition="in" filter="wipe(left)">
                                      <p:cBhvr>
                                        <p:cTn id="41" dur="500"/>
                                        <p:tgtEl>
                                          <p:spTgt spid="85508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855070">
                                            <p:txEl>
                                              <p:pRg st="0" end="0"/>
                                            </p:txEl>
                                          </p:spTgt>
                                        </p:tgtEl>
                                        <p:attrNameLst>
                                          <p:attrName>style.visibility</p:attrName>
                                        </p:attrNameLst>
                                      </p:cBhvr>
                                      <p:to>
                                        <p:strVal val="visible"/>
                                      </p:to>
                                    </p:set>
                                    <p:animEffect transition="in" filter="wipe(left)">
                                      <p:cBhvr>
                                        <p:cTn id="46" dur="500"/>
                                        <p:tgtEl>
                                          <p:spTgt spid="855070">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855067"/>
                                        </p:tgtEl>
                                        <p:attrNameLst>
                                          <p:attrName>style.visibility</p:attrName>
                                        </p:attrNameLst>
                                      </p:cBhvr>
                                      <p:to>
                                        <p:strVal val="visible"/>
                                      </p:to>
                                    </p:set>
                                    <p:animEffect transition="in" filter="wipe(left)">
                                      <p:cBhvr>
                                        <p:cTn id="51" dur="500"/>
                                        <p:tgtEl>
                                          <p:spTgt spid="85506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855068"/>
                                        </p:tgtEl>
                                        <p:attrNameLst>
                                          <p:attrName>style.visibility</p:attrName>
                                        </p:attrNameLst>
                                      </p:cBhvr>
                                      <p:to>
                                        <p:strVal val="visible"/>
                                      </p:to>
                                    </p:set>
                                    <p:animEffect transition="in" filter="wipe(left)">
                                      <p:cBhvr>
                                        <p:cTn id="56" dur="500"/>
                                        <p:tgtEl>
                                          <p:spTgt spid="8550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855071"/>
                                        </p:tgtEl>
                                        <p:attrNameLst>
                                          <p:attrName>style.visibility</p:attrName>
                                        </p:attrNameLst>
                                      </p:cBhvr>
                                      <p:to>
                                        <p:strVal val="visible"/>
                                      </p:to>
                                    </p:set>
                                    <p:animEffect transition="in" filter="wipe(left)">
                                      <p:cBhvr>
                                        <p:cTn id="61" dur="500"/>
                                        <p:tgtEl>
                                          <p:spTgt spid="85507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855072"/>
                                        </p:tgtEl>
                                        <p:attrNameLst>
                                          <p:attrName>style.visibility</p:attrName>
                                        </p:attrNameLst>
                                      </p:cBhvr>
                                      <p:to>
                                        <p:strVal val="visible"/>
                                      </p:to>
                                    </p:set>
                                    <p:animEffect transition="in" filter="wipe(left)">
                                      <p:cBhvr>
                                        <p:cTn id="66" dur="500"/>
                                        <p:tgtEl>
                                          <p:spTgt spid="85507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855073">
                                            <p:txEl>
                                              <p:pRg st="0" end="0"/>
                                            </p:txEl>
                                          </p:spTgt>
                                        </p:tgtEl>
                                        <p:attrNameLst>
                                          <p:attrName>style.visibility</p:attrName>
                                        </p:attrNameLst>
                                      </p:cBhvr>
                                      <p:to>
                                        <p:strVal val="visible"/>
                                      </p:to>
                                    </p:set>
                                    <p:animEffect transition="in" filter="wipe(left)">
                                      <p:cBhvr>
                                        <p:cTn id="71" dur="500"/>
                                        <p:tgtEl>
                                          <p:spTgt spid="855073">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855074"/>
                                        </p:tgtEl>
                                        <p:attrNameLst>
                                          <p:attrName>style.visibility</p:attrName>
                                        </p:attrNameLst>
                                      </p:cBhvr>
                                      <p:to>
                                        <p:strVal val="visible"/>
                                      </p:to>
                                    </p:set>
                                    <p:animEffect transition="in" filter="wipe(left)">
                                      <p:cBhvr>
                                        <p:cTn id="76" dur="500"/>
                                        <p:tgtEl>
                                          <p:spTgt spid="85507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855075"/>
                                        </p:tgtEl>
                                        <p:attrNameLst>
                                          <p:attrName>style.visibility</p:attrName>
                                        </p:attrNameLst>
                                      </p:cBhvr>
                                      <p:to>
                                        <p:strVal val="visible"/>
                                      </p:to>
                                    </p:set>
                                    <p:animEffect transition="in" filter="wipe(left)">
                                      <p:cBhvr>
                                        <p:cTn id="81" dur="500"/>
                                        <p:tgtEl>
                                          <p:spTgt spid="85507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855076">
                                            <p:txEl>
                                              <p:pRg st="0" end="0"/>
                                            </p:txEl>
                                          </p:spTgt>
                                        </p:tgtEl>
                                        <p:attrNameLst>
                                          <p:attrName>style.visibility</p:attrName>
                                        </p:attrNameLst>
                                      </p:cBhvr>
                                      <p:to>
                                        <p:strVal val="visible"/>
                                      </p:to>
                                    </p:set>
                                    <p:animEffect transition="in" filter="wipe(left)">
                                      <p:cBhvr>
                                        <p:cTn id="86" dur="500"/>
                                        <p:tgtEl>
                                          <p:spTgt spid="855076">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855077">
                                            <p:txEl>
                                              <p:pRg st="0" end="0"/>
                                            </p:txEl>
                                          </p:spTgt>
                                        </p:tgtEl>
                                        <p:attrNameLst>
                                          <p:attrName>style.visibility</p:attrName>
                                        </p:attrNameLst>
                                      </p:cBhvr>
                                      <p:to>
                                        <p:strVal val="visible"/>
                                      </p:to>
                                    </p:set>
                                    <p:animEffect transition="in" filter="wipe(left)">
                                      <p:cBhvr>
                                        <p:cTn id="91" dur="500"/>
                                        <p:tgtEl>
                                          <p:spTgt spid="855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p:bldP spid="855070" grpId="0" build="p" autoUpdateAnimBg="0"/>
      <p:bldP spid="855073" grpId="0" build="p" autoUpdateAnimBg="0"/>
      <p:bldP spid="855076" grpId="0" build="p" autoUpdateAnimBg="0"/>
      <p:bldP spid="855077" grpId="0" build="p" autoUpdateAnimBg="0"/>
      <p:bldP spid="855078" grpId="0" build="p" autoUpdateAnimBg="0"/>
      <p:bldP spid="855080" grpId="0" build="p" autoUpdateAnimBg="0"/>
      <p:bldP spid="855081" grpId="0" build="p" autoUpdateAnimBg="0"/>
      <p:bldP spid="85508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97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0586E9-A3D0-D348-8407-FCC91387FD5E}"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pic>
        <p:nvPicPr>
          <p:cNvPr id="812034" name="Picture 2" descr="FG10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55863"/>
            <a:ext cx="27432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3"/>
          <p:cNvSpPr>
            <a:spLocks noGrp="1" noChangeArrowheads="1"/>
          </p:cNvSpPr>
          <p:nvPr>
            <p:ph type="title"/>
          </p:nvPr>
        </p:nvSpPr>
        <p:spPr>
          <a:xfrm>
            <a:off x="685800" y="76200"/>
            <a:ext cx="8153400" cy="609600"/>
          </a:xfrm>
        </p:spPr>
        <p:txBody>
          <a:bodyPr/>
          <a:lstStyle/>
          <a:p>
            <a:r>
              <a:rPr lang="en-US" sz="3200">
                <a:latin typeface="Arial Narrow" charset="0"/>
                <a:ea typeface="ＭＳ Ｐゴシック" charset="0"/>
                <a:cs typeface="ＭＳ Ｐゴシック" charset="0"/>
              </a:rPr>
              <a:t>Relationship Between Angular and Linear Quantities</a:t>
            </a:r>
          </a:p>
        </p:txBody>
      </p:sp>
      <p:sp>
        <p:nvSpPr>
          <p:cNvPr id="812036" name="Text Box 4"/>
          <p:cNvSpPr txBox="1">
            <a:spLocks noChangeArrowheads="1"/>
          </p:cNvSpPr>
          <p:nvPr/>
        </p:nvSpPr>
        <p:spPr bwMode="auto">
          <a:xfrm>
            <a:off x="1447800" y="685800"/>
            <a:ext cx="5867400" cy="8223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pPr>
            <a:r>
              <a:rPr lang="en-US">
                <a:solidFill>
                  <a:srgbClr val="800000"/>
                </a:solidFill>
                <a:latin typeface="Arial Narrow" charset="0"/>
              </a:rPr>
              <a:t>What do we know about a rigid object that rotates about a fixed axis of rotation?</a:t>
            </a:r>
          </a:p>
        </p:txBody>
      </p:sp>
      <p:sp>
        <p:nvSpPr>
          <p:cNvPr id="812037" name="Text Box 5"/>
          <p:cNvSpPr txBox="1">
            <a:spLocks noChangeArrowheads="1"/>
          </p:cNvSpPr>
          <p:nvPr/>
        </p:nvSpPr>
        <p:spPr bwMode="auto">
          <a:xfrm>
            <a:off x="2438400" y="23622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When a point rotates, it has both the linear and angular  components in its motion.  </a:t>
            </a:r>
          </a:p>
          <a:p>
            <a:pPr eaLnBrk="1" hangingPunct="1">
              <a:spcBef>
                <a:spcPct val="20000"/>
              </a:spcBef>
            </a:pPr>
            <a:r>
              <a:rPr lang="en-US" sz="2000">
                <a:solidFill>
                  <a:schemeClr val="accent2"/>
                </a:solidFill>
                <a:latin typeface="Arial Narrow" charset="0"/>
              </a:rPr>
              <a:t>What is the linear component of the motion you see?</a:t>
            </a:r>
          </a:p>
        </p:txBody>
      </p:sp>
      <p:graphicFrame>
        <p:nvGraphicFramePr>
          <p:cNvPr id="812038" name="Object 2"/>
          <p:cNvGraphicFramePr>
            <a:graphicFrameLocks noChangeAspect="1"/>
          </p:cNvGraphicFramePr>
          <p:nvPr/>
        </p:nvGraphicFramePr>
        <p:xfrm>
          <a:off x="5892800" y="4645025"/>
          <a:ext cx="239713" cy="254000"/>
        </p:xfrm>
        <a:graphic>
          <a:graphicData uri="http://schemas.openxmlformats.org/presentationml/2006/ole">
            <mc:AlternateContent xmlns:mc="http://schemas.openxmlformats.org/markup-compatibility/2006">
              <mc:Choice xmlns:v="urn:schemas-microsoft-com:vml" Requires="v">
                <p:oleObj spid="_x0000_s248016" name="Equation" r:id="rId4" imgW="114300" imgH="127000" progId="Equation.DSMT4">
                  <p:embed/>
                </p:oleObj>
              </mc:Choice>
              <mc:Fallback>
                <p:oleObj name="Equation" r:id="rId4" imgW="114300" imgH="127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45025"/>
                        <a:ext cx="239713"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39" name="Text Box 7"/>
          <p:cNvSpPr txBox="1">
            <a:spLocks noChangeArrowheads="1"/>
          </p:cNvSpPr>
          <p:nvPr/>
        </p:nvSpPr>
        <p:spPr bwMode="auto">
          <a:xfrm>
            <a:off x="838200" y="1600200"/>
            <a:ext cx="7696200"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a:t>
            </a:r>
            <a:r>
              <a:rPr lang="en-US" dirty="0" smtClean="0">
                <a:solidFill>
                  <a:srgbClr val="FF0000"/>
                </a:solidFill>
                <a:latin typeface="Arial Narrow" charset="0"/>
              </a:rPr>
              <a:t>an object </a:t>
            </a:r>
            <a:r>
              <a:rPr lang="en-US" dirty="0">
                <a:solidFill>
                  <a:srgbClr val="FF0000"/>
                </a:solidFill>
                <a:latin typeface="Arial Narrow" charset="0"/>
              </a:rPr>
              <a:t>moves in a circle centered at the same axis of rotation with the same angular velocity.</a:t>
            </a:r>
            <a:endParaRPr lang="en-US" dirty="0">
              <a:solidFill>
                <a:srgbClr val="FF0000"/>
              </a:solidFill>
              <a:latin typeface="Monotype Corsiva" charset="0"/>
            </a:endParaRPr>
          </a:p>
        </p:txBody>
      </p:sp>
      <p:sp>
        <p:nvSpPr>
          <p:cNvPr id="812040" name="Text Box 8"/>
          <p:cNvSpPr txBox="1">
            <a:spLocks noChangeArrowheads="1"/>
          </p:cNvSpPr>
          <p:nvPr/>
        </p:nvSpPr>
        <p:spPr bwMode="auto">
          <a:xfrm>
            <a:off x="2438400" y="3429000"/>
            <a:ext cx="5257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rgbClr val="FF0000"/>
                </a:solidFill>
                <a:latin typeface="Arial Narrow" charset="0"/>
                <a:ea typeface="굴림" charset="0"/>
                <a:cs typeface="굴림" charset="0"/>
              </a:rPr>
              <a:t>Linear</a:t>
            </a:r>
            <a:r>
              <a:rPr lang="en-US">
                <a:solidFill>
                  <a:srgbClr val="FF0000"/>
                </a:solidFill>
                <a:latin typeface="Arial Narrow" charset="0"/>
                <a:ea typeface="굴림" charset="0"/>
                <a:cs typeface="굴림" charset="0"/>
              </a:rPr>
              <a:t> velocity along the tangential direction.</a:t>
            </a:r>
          </a:p>
        </p:txBody>
      </p:sp>
      <p:sp>
        <p:nvSpPr>
          <p:cNvPr id="812041" name="Text Box 9"/>
          <p:cNvSpPr txBox="1">
            <a:spLocks noChangeArrowheads="1"/>
          </p:cNvSpPr>
          <p:nvPr/>
        </p:nvSpPr>
        <p:spPr bwMode="auto">
          <a:xfrm>
            <a:off x="2438400" y="3886200"/>
            <a:ext cx="525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How do we related this linear component of the motion with angular component?</a:t>
            </a:r>
          </a:p>
        </p:txBody>
      </p:sp>
      <p:graphicFrame>
        <p:nvGraphicFramePr>
          <p:cNvPr id="812042" name="Object 3"/>
          <p:cNvGraphicFramePr>
            <a:graphicFrameLocks noChangeAspect="1"/>
          </p:cNvGraphicFramePr>
          <p:nvPr/>
        </p:nvGraphicFramePr>
        <p:xfrm>
          <a:off x="2157413" y="4605338"/>
          <a:ext cx="790575" cy="331787"/>
        </p:xfrm>
        <a:graphic>
          <a:graphicData uri="http://schemas.openxmlformats.org/presentationml/2006/ole">
            <mc:AlternateContent xmlns:mc="http://schemas.openxmlformats.org/markup-compatibility/2006">
              <mc:Choice xmlns:v="urn:schemas-microsoft-com:vml" Requires="v">
                <p:oleObj spid="_x0000_s248017" name="Equation" r:id="rId6" imgW="406400" imgH="177800" progId="Equation.DSMT4">
                  <p:embed/>
                </p:oleObj>
              </mc:Choice>
              <mc:Fallback>
                <p:oleObj name="Equation" r:id="rId6" imgW="406400" imgH="177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4605338"/>
                        <a:ext cx="790575" cy="33178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43" name="Text Box 11"/>
          <p:cNvSpPr txBox="1">
            <a:spLocks noChangeArrowheads="1"/>
          </p:cNvSpPr>
          <p:nvPr/>
        </p:nvSpPr>
        <p:spPr bwMode="auto">
          <a:xfrm>
            <a:off x="381000" y="4573588"/>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arc-length is </a:t>
            </a:r>
          </a:p>
        </p:txBody>
      </p:sp>
      <p:sp>
        <p:nvSpPr>
          <p:cNvPr id="812044" name="Text Box 12"/>
          <p:cNvSpPr txBox="1">
            <a:spLocks noChangeArrowheads="1"/>
          </p:cNvSpPr>
          <p:nvPr/>
        </p:nvSpPr>
        <p:spPr bwMode="auto">
          <a:xfrm>
            <a:off x="2971800" y="4573588"/>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b="1" baseline="-25000" dirty="0" smtClean="0">
                <a:solidFill>
                  <a:srgbClr val="FF0000"/>
                </a:solidFill>
                <a:latin typeface="Monotype Corsiva" charset="0"/>
              </a:rPr>
              <a:t> </a:t>
            </a:r>
            <a:r>
              <a:rPr lang="en-US" sz="2000" dirty="0" smtClean="0">
                <a:solidFill>
                  <a:srgbClr val="FF0000"/>
                </a:solidFill>
                <a:latin typeface="Arial Narrow" charset="0"/>
              </a:rPr>
              <a:t>is</a:t>
            </a:r>
            <a:endParaRPr lang="en-US" sz="2000" dirty="0">
              <a:solidFill>
                <a:srgbClr val="FF0000"/>
              </a:solidFill>
              <a:latin typeface="Arial Narrow" charset="0"/>
            </a:endParaRPr>
          </a:p>
        </p:txBody>
      </p:sp>
      <p:sp>
        <p:nvSpPr>
          <p:cNvPr id="812045" name="Text Box 13"/>
          <p:cNvSpPr txBox="1">
            <a:spLocks noChangeArrowheads="1"/>
          </p:cNvSpPr>
          <p:nvPr/>
        </p:nvSpPr>
        <p:spPr bwMode="auto">
          <a:xfrm>
            <a:off x="152400" y="5135563"/>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812046" name="Text Box 14"/>
          <p:cNvSpPr txBox="1">
            <a:spLocks noChangeArrowheads="1"/>
          </p:cNvSpPr>
          <p:nvPr/>
        </p:nvSpPr>
        <p:spPr bwMode="auto">
          <a:xfrm>
            <a:off x="4114800" y="5135563"/>
            <a:ext cx="4953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812047" name="Text Box 15"/>
          <p:cNvSpPr txBox="1">
            <a:spLocks noChangeArrowheads="1"/>
          </p:cNvSpPr>
          <p:nvPr/>
        </p:nvSpPr>
        <p:spPr bwMode="auto">
          <a:xfrm>
            <a:off x="4191000" y="6200775"/>
            <a:ext cx="3810000" cy="58102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rgbClr val="FF0000"/>
                </a:solidFill>
                <a:latin typeface="Arial Narrow" charset="0"/>
              </a:rPr>
              <a:t>The farther away the particle is from the center of rotation, the higher the tangential speed.</a:t>
            </a:r>
          </a:p>
        </p:txBody>
      </p:sp>
      <p:sp>
        <p:nvSpPr>
          <p:cNvPr id="812048" name="Text Box 16"/>
          <p:cNvSpPr txBox="1">
            <a:spLocks noChangeArrowheads="1"/>
          </p:cNvSpPr>
          <p:nvPr/>
        </p:nvSpPr>
        <p:spPr bwMode="auto">
          <a:xfrm>
            <a:off x="8001000" y="2784475"/>
            <a:ext cx="990600" cy="15589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chemeClr val="accent2"/>
                </a:solidFill>
                <a:latin typeface="Arial Narrow" charset="0"/>
              </a:rPr>
              <a:t>The direction of </a:t>
            </a:r>
            <a:r>
              <a:rPr lang="en-US" sz="1600">
                <a:solidFill>
                  <a:schemeClr val="accent2"/>
                </a:solidFill>
                <a:latin typeface="Symbol" charset="0"/>
              </a:rPr>
              <a:t>ω</a:t>
            </a:r>
            <a:r>
              <a:rPr lang="en-US" sz="1600">
                <a:solidFill>
                  <a:schemeClr val="accent2"/>
                </a:solidFill>
                <a:latin typeface="Arial Narrow" charset="0"/>
              </a:rPr>
              <a:t> follows the right-hand rule.</a:t>
            </a:r>
          </a:p>
        </p:txBody>
      </p:sp>
      <p:graphicFrame>
        <p:nvGraphicFramePr>
          <p:cNvPr id="812049" name="Object 4"/>
          <p:cNvGraphicFramePr>
            <a:graphicFrameLocks noChangeAspect="1"/>
          </p:cNvGraphicFramePr>
          <p:nvPr/>
        </p:nvGraphicFramePr>
        <p:xfrm>
          <a:off x="6164263" y="4486275"/>
          <a:ext cx="498475" cy="571500"/>
        </p:xfrm>
        <a:graphic>
          <a:graphicData uri="http://schemas.openxmlformats.org/presentationml/2006/ole">
            <mc:AlternateContent xmlns:mc="http://schemas.openxmlformats.org/markup-compatibility/2006">
              <mc:Choice xmlns:v="urn:schemas-microsoft-com:vml" Requires="v">
                <p:oleObj spid="_x0000_s248018" name="Equation" r:id="rId8" imgW="342900" imgH="406400" progId="Equation.DSMT4">
                  <p:embed/>
                </p:oleObj>
              </mc:Choice>
              <mc:Fallback>
                <p:oleObj name="Equation" r:id="rId8" imgW="3429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4263" y="4486275"/>
                        <a:ext cx="498475"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0" name="Object 5"/>
          <p:cNvGraphicFramePr>
            <a:graphicFrameLocks noChangeAspect="1"/>
          </p:cNvGraphicFramePr>
          <p:nvPr/>
        </p:nvGraphicFramePr>
        <p:xfrm>
          <a:off x="6691313" y="4460875"/>
          <a:ext cx="833437" cy="622300"/>
        </p:xfrm>
        <a:graphic>
          <a:graphicData uri="http://schemas.openxmlformats.org/presentationml/2006/ole">
            <mc:AlternateContent xmlns:mc="http://schemas.openxmlformats.org/markup-compatibility/2006">
              <mc:Choice xmlns:v="urn:schemas-microsoft-com:vml" Requires="v">
                <p:oleObj spid="_x0000_s248019" name="Equation" r:id="rId10" imgW="571500" imgH="444500" progId="Equation.DSMT4">
                  <p:embed/>
                </p:oleObj>
              </mc:Choice>
              <mc:Fallback>
                <p:oleObj name="Equation" r:id="rId10" imgW="5715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1313" y="4460875"/>
                        <a:ext cx="833437" cy="622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1" name="Object 6"/>
          <p:cNvGraphicFramePr>
            <a:graphicFrameLocks noChangeAspect="1"/>
          </p:cNvGraphicFramePr>
          <p:nvPr/>
        </p:nvGraphicFramePr>
        <p:xfrm>
          <a:off x="7543800" y="4486275"/>
          <a:ext cx="685800" cy="571500"/>
        </p:xfrm>
        <a:graphic>
          <a:graphicData uri="http://schemas.openxmlformats.org/presentationml/2006/ole">
            <mc:AlternateContent xmlns:mc="http://schemas.openxmlformats.org/markup-compatibility/2006">
              <mc:Choice xmlns:v="urn:schemas-microsoft-com:vml" Requires="v">
                <p:oleObj spid="_x0000_s248020" name="Equation" r:id="rId12" imgW="469900" imgH="406400" progId="Equation.DSMT4">
                  <p:embed/>
                </p:oleObj>
              </mc:Choice>
              <mc:Fallback>
                <p:oleObj name="Equation" r:id="rId12" imgW="469900" imgH="4064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86275"/>
                        <a:ext cx="68580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2" name="Object 7"/>
          <p:cNvGraphicFramePr>
            <a:graphicFrameLocks noChangeAspect="1"/>
          </p:cNvGraphicFramePr>
          <p:nvPr/>
        </p:nvGraphicFramePr>
        <p:xfrm>
          <a:off x="8305800" y="4605338"/>
          <a:ext cx="609600" cy="331787"/>
        </p:xfrm>
        <a:graphic>
          <a:graphicData uri="http://schemas.openxmlformats.org/presentationml/2006/ole">
            <mc:AlternateContent xmlns:mc="http://schemas.openxmlformats.org/markup-compatibility/2006">
              <mc:Choice xmlns:v="urn:schemas-microsoft-com:vml" Requires="v">
                <p:oleObj spid="_x0000_s248021" name="Equation" r:id="rId14" imgW="342900" imgH="139700" progId="Equation.DSMT4">
                  <p:embed/>
                </p:oleObj>
              </mc:Choice>
              <mc:Fallback>
                <p:oleObj name="Equation" r:id="rId14" imgW="342900" imgH="1397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5800" y="4605338"/>
                        <a:ext cx="609600" cy="331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53" name="Oval 21"/>
          <p:cNvSpPr>
            <a:spLocks noChangeArrowheads="1"/>
          </p:cNvSpPr>
          <p:nvPr/>
        </p:nvSpPr>
        <p:spPr bwMode="auto">
          <a:xfrm>
            <a:off x="7848600" y="4419600"/>
            <a:ext cx="381000" cy="685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411464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2036"/>
                                        </p:tgtEl>
                                        <p:attrNameLst>
                                          <p:attrName>style.visibility</p:attrName>
                                        </p:attrNameLst>
                                      </p:cBhvr>
                                      <p:to>
                                        <p:strVal val="visible"/>
                                      </p:to>
                                    </p:set>
                                    <p:animEffect transition="in" filter="wipe(left)">
                                      <p:cBhvr>
                                        <p:cTn id="7" dur="500"/>
                                        <p:tgtEl>
                                          <p:spTgt spid="81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12039"/>
                                        </p:tgtEl>
                                        <p:attrNameLst>
                                          <p:attrName>style.visibility</p:attrName>
                                        </p:attrNameLst>
                                      </p:cBhvr>
                                      <p:to>
                                        <p:strVal val="visible"/>
                                      </p:to>
                                    </p:set>
                                    <p:animEffect transition="in" filter="wipe(left)">
                                      <p:cBhvr>
                                        <p:cTn id="12" dur="500"/>
                                        <p:tgtEl>
                                          <p:spTgt spid="8120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812034"/>
                                        </p:tgtEl>
                                        <p:attrNameLst>
                                          <p:attrName>style.visibility</p:attrName>
                                        </p:attrNameLst>
                                      </p:cBhvr>
                                      <p:to>
                                        <p:strVal val="visible"/>
                                      </p:to>
                                    </p:set>
                                    <p:anim calcmode="lin" valueType="num">
                                      <p:cBhvr>
                                        <p:cTn id="17" dur="500" fill="hold"/>
                                        <p:tgtEl>
                                          <p:spTgt spid="812034"/>
                                        </p:tgtEl>
                                        <p:attrNameLst>
                                          <p:attrName>ppt_w</p:attrName>
                                        </p:attrNameLst>
                                      </p:cBhvr>
                                      <p:tavLst>
                                        <p:tav tm="0">
                                          <p:val>
                                            <p:fltVal val="0"/>
                                          </p:val>
                                        </p:tav>
                                        <p:tav tm="100000">
                                          <p:val>
                                            <p:strVal val="#ppt_w"/>
                                          </p:val>
                                        </p:tav>
                                      </p:tavLst>
                                    </p:anim>
                                    <p:anim calcmode="lin" valueType="num">
                                      <p:cBhvr>
                                        <p:cTn id="18" dur="500" fill="hold"/>
                                        <p:tgtEl>
                                          <p:spTgt spid="812034"/>
                                        </p:tgtEl>
                                        <p:attrNameLst>
                                          <p:attrName>ppt_h</p:attrName>
                                        </p:attrNameLst>
                                      </p:cBhvr>
                                      <p:tavLst>
                                        <p:tav tm="0">
                                          <p:val>
                                            <p:fltVal val="0"/>
                                          </p:val>
                                        </p:tav>
                                        <p:tav tm="100000">
                                          <p:val>
                                            <p:strVal val="#ppt_h"/>
                                          </p:val>
                                        </p:tav>
                                      </p:tavLst>
                                    </p:anim>
                                    <p:animEffect transition="in" filter="fade">
                                      <p:cBhvr>
                                        <p:cTn id="19" dur="500"/>
                                        <p:tgtEl>
                                          <p:spTgt spid="8120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2037">
                                            <p:txEl>
                                              <p:pRg st="0" end="0"/>
                                            </p:txEl>
                                          </p:spTgt>
                                        </p:tgtEl>
                                        <p:attrNameLst>
                                          <p:attrName>style.visibility</p:attrName>
                                        </p:attrNameLst>
                                      </p:cBhvr>
                                      <p:to>
                                        <p:strVal val="visible"/>
                                      </p:to>
                                    </p:set>
                                    <p:animEffect transition="in" filter="wipe(left)">
                                      <p:cBhvr>
                                        <p:cTn id="24" dur="500"/>
                                        <p:tgtEl>
                                          <p:spTgt spid="81203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12037">
                                            <p:txEl>
                                              <p:pRg st="1" end="1"/>
                                            </p:txEl>
                                          </p:spTgt>
                                        </p:tgtEl>
                                        <p:attrNameLst>
                                          <p:attrName>style.visibility</p:attrName>
                                        </p:attrNameLst>
                                      </p:cBhvr>
                                      <p:to>
                                        <p:strVal val="visible"/>
                                      </p:to>
                                    </p:set>
                                    <p:animEffect transition="in" filter="wipe(left)">
                                      <p:cBhvr>
                                        <p:cTn id="29" dur="500"/>
                                        <p:tgtEl>
                                          <p:spTgt spid="81203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12040"/>
                                        </p:tgtEl>
                                        <p:attrNameLst>
                                          <p:attrName>style.visibility</p:attrName>
                                        </p:attrNameLst>
                                      </p:cBhvr>
                                      <p:to>
                                        <p:strVal val="visible"/>
                                      </p:to>
                                    </p:set>
                                    <p:animEffect transition="in" filter="wipe(left)">
                                      <p:cBhvr>
                                        <p:cTn id="34" dur="500"/>
                                        <p:tgtEl>
                                          <p:spTgt spid="8120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812041">
                                            <p:txEl>
                                              <p:pRg st="0" end="0"/>
                                            </p:txEl>
                                          </p:spTgt>
                                        </p:tgtEl>
                                        <p:attrNameLst>
                                          <p:attrName>style.visibility</p:attrName>
                                        </p:attrNameLst>
                                      </p:cBhvr>
                                      <p:to>
                                        <p:strVal val="visible"/>
                                      </p:to>
                                    </p:set>
                                    <p:animEffect transition="in" filter="wipe(left)">
                                      <p:cBhvr>
                                        <p:cTn id="39" dur="500"/>
                                        <p:tgtEl>
                                          <p:spTgt spid="812041">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12043">
                                            <p:txEl>
                                              <p:pRg st="0" end="0"/>
                                            </p:txEl>
                                          </p:spTgt>
                                        </p:tgtEl>
                                        <p:attrNameLst>
                                          <p:attrName>style.visibility</p:attrName>
                                        </p:attrNameLst>
                                      </p:cBhvr>
                                      <p:to>
                                        <p:strVal val="visible"/>
                                      </p:to>
                                    </p:set>
                                    <p:animEffect transition="in" filter="wipe(left)">
                                      <p:cBhvr>
                                        <p:cTn id="44" dur="500"/>
                                        <p:tgtEl>
                                          <p:spTgt spid="812043">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812042"/>
                                        </p:tgtEl>
                                        <p:attrNameLst>
                                          <p:attrName>style.visibility</p:attrName>
                                        </p:attrNameLst>
                                      </p:cBhvr>
                                      <p:to>
                                        <p:strVal val="visible"/>
                                      </p:to>
                                    </p:set>
                                    <p:animEffect transition="in" filter="wipe(left)">
                                      <p:cBhvr>
                                        <p:cTn id="49" dur="500"/>
                                        <p:tgtEl>
                                          <p:spTgt spid="81204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812044">
                                            <p:txEl>
                                              <p:pRg st="0" end="0"/>
                                            </p:txEl>
                                          </p:spTgt>
                                        </p:tgtEl>
                                        <p:attrNameLst>
                                          <p:attrName>style.visibility</p:attrName>
                                        </p:attrNameLst>
                                      </p:cBhvr>
                                      <p:to>
                                        <p:strVal val="visible"/>
                                      </p:to>
                                    </p:set>
                                    <p:animEffect transition="in" filter="wipe(left)">
                                      <p:cBhvr>
                                        <p:cTn id="54" dur="500"/>
                                        <p:tgtEl>
                                          <p:spTgt spid="812044">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812038"/>
                                        </p:tgtEl>
                                        <p:attrNameLst>
                                          <p:attrName>style.visibility</p:attrName>
                                        </p:attrNameLst>
                                      </p:cBhvr>
                                      <p:to>
                                        <p:strVal val="visible"/>
                                      </p:to>
                                    </p:set>
                                    <p:animEffect transition="in" filter="wipe(left)">
                                      <p:cBhvr>
                                        <p:cTn id="59" dur="500"/>
                                        <p:tgtEl>
                                          <p:spTgt spid="81203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812049"/>
                                        </p:tgtEl>
                                        <p:attrNameLst>
                                          <p:attrName>style.visibility</p:attrName>
                                        </p:attrNameLst>
                                      </p:cBhvr>
                                      <p:to>
                                        <p:strVal val="visible"/>
                                      </p:to>
                                    </p:set>
                                    <p:animEffect transition="in" filter="wipe(left)">
                                      <p:cBhvr>
                                        <p:cTn id="64" dur="500"/>
                                        <p:tgtEl>
                                          <p:spTgt spid="81204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812050"/>
                                        </p:tgtEl>
                                        <p:attrNameLst>
                                          <p:attrName>style.visibility</p:attrName>
                                        </p:attrNameLst>
                                      </p:cBhvr>
                                      <p:to>
                                        <p:strVal val="visible"/>
                                      </p:to>
                                    </p:set>
                                    <p:animEffect transition="in" filter="wipe(left)">
                                      <p:cBhvr>
                                        <p:cTn id="69" dur="500"/>
                                        <p:tgtEl>
                                          <p:spTgt spid="81205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812051"/>
                                        </p:tgtEl>
                                        <p:attrNameLst>
                                          <p:attrName>style.visibility</p:attrName>
                                        </p:attrNameLst>
                                      </p:cBhvr>
                                      <p:to>
                                        <p:strVal val="visible"/>
                                      </p:to>
                                    </p:set>
                                    <p:animEffect transition="in" filter="wipe(left)">
                                      <p:cBhvr>
                                        <p:cTn id="74" dur="500"/>
                                        <p:tgtEl>
                                          <p:spTgt spid="81205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812053"/>
                                        </p:tgtEl>
                                        <p:attrNameLst>
                                          <p:attrName>style.visibility</p:attrName>
                                        </p:attrNameLst>
                                      </p:cBhvr>
                                      <p:to>
                                        <p:strVal val="visible"/>
                                      </p:to>
                                    </p:set>
                                    <p:anim calcmode="lin" valueType="num">
                                      <p:cBhvr>
                                        <p:cTn id="79" dur="500" fill="hold"/>
                                        <p:tgtEl>
                                          <p:spTgt spid="812053"/>
                                        </p:tgtEl>
                                        <p:attrNameLst>
                                          <p:attrName>ppt_w</p:attrName>
                                        </p:attrNameLst>
                                      </p:cBhvr>
                                      <p:tavLst>
                                        <p:tav tm="0">
                                          <p:val>
                                            <p:fltVal val="0"/>
                                          </p:val>
                                        </p:tav>
                                        <p:tav tm="100000">
                                          <p:val>
                                            <p:strVal val="#ppt_w"/>
                                          </p:val>
                                        </p:tav>
                                      </p:tavLst>
                                    </p:anim>
                                    <p:anim calcmode="lin" valueType="num">
                                      <p:cBhvr>
                                        <p:cTn id="80" dur="500" fill="hold"/>
                                        <p:tgtEl>
                                          <p:spTgt spid="812053"/>
                                        </p:tgtEl>
                                        <p:attrNameLst>
                                          <p:attrName>ppt_h</p:attrName>
                                        </p:attrNameLst>
                                      </p:cBhvr>
                                      <p:tavLst>
                                        <p:tav tm="0">
                                          <p:val>
                                            <p:fltVal val="0"/>
                                          </p:val>
                                        </p:tav>
                                        <p:tav tm="100000">
                                          <p:val>
                                            <p:strVal val="#ppt_h"/>
                                          </p:val>
                                        </p:tav>
                                      </p:tavLst>
                                    </p:anim>
                                    <p:animEffect transition="in" filter="fade">
                                      <p:cBhvr>
                                        <p:cTn id="81" dur="500"/>
                                        <p:tgtEl>
                                          <p:spTgt spid="81205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812052"/>
                                        </p:tgtEl>
                                        <p:attrNameLst>
                                          <p:attrName>style.visibility</p:attrName>
                                        </p:attrNameLst>
                                      </p:cBhvr>
                                      <p:to>
                                        <p:strVal val="visible"/>
                                      </p:to>
                                    </p:set>
                                    <p:animEffect transition="in" filter="wipe(left)">
                                      <p:cBhvr>
                                        <p:cTn id="86" dur="500"/>
                                        <p:tgtEl>
                                          <p:spTgt spid="81205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812048"/>
                                        </p:tgtEl>
                                        <p:attrNameLst>
                                          <p:attrName>style.visibility</p:attrName>
                                        </p:attrNameLst>
                                      </p:cBhvr>
                                      <p:to>
                                        <p:strVal val="visible"/>
                                      </p:to>
                                    </p:set>
                                    <p:animEffect transition="in" filter="wipe(left)">
                                      <p:cBhvr>
                                        <p:cTn id="91" dur="500"/>
                                        <p:tgtEl>
                                          <p:spTgt spid="81204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812045">
                                            <p:txEl>
                                              <p:pRg st="0" end="0"/>
                                            </p:txEl>
                                          </p:spTgt>
                                        </p:tgtEl>
                                        <p:attrNameLst>
                                          <p:attrName>style.visibility</p:attrName>
                                        </p:attrNameLst>
                                      </p:cBhvr>
                                      <p:to>
                                        <p:strVal val="visible"/>
                                      </p:to>
                                    </p:set>
                                    <p:animEffect transition="in" filter="wipe(left)">
                                      <p:cBhvr>
                                        <p:cTn id="96" dur="500"/>
                                        <p:tgtEl>
                                          <p:spTgt spid="812045">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812046"/>
                                        </p:tgtEl>
                                        <p:attrNameLst>
                                          <p:attrName>style.visibility</p:attrName>
                                        </p:attrNameLst>
                                      </p:cBhvr>
                                      <p:to>
                                        <p:strVal val="visible"/>
                                      </p:to>
                                    </p:set>
                                    <p:animEffect transition="in" filter="wipe(left)">
                                      <p:cBhvr>
                                        <p:cTn id="101" dur="300"/>
                                        <p:tgtEl>
                                          <p:spTgt spid="81204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812047"/>
                                        </p:tgtEl>
                                        <p:attrNameLst>
                                          <p:attrName>style.visibility</p:attrName>
                                        </p:attrNameLst>
                                      </p:cBhvr>
                                      <p:to>
                                        <p:strVal val="visible"/>
                                      </p:to>
                                    </p:set>
                                    <p:animEffect transition="in" filter="wipe(left)">
                                      <p:cBhvr>
                                        <p:cTn id="106" dur="300"/>
                                        <p:tgtEl>
                                          <p:spTgt spid="812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6" grpId="0" animBg="1" autoUpdateAnimBg="0"/>
      <p:bldP spid="812037" grpId="0" build="p" autoUpdateAnimBg="0"/>
      <p:bldP spid="812039" grpId="0" animBg="1" autoUpdateAnimBg="0"/>
      <p:bldP spid="812040" grpId="0" animBg="1" autoUpdateAnimBg="0"/>
      <p:bldP spid="812041" grpId="0" build="p" autoUpdateAnimBg="0"/>
      <p:bldP spid="812043" grpId="0" build="p" autoUpdateAnimBg="0"/>
      <p:bldP spid="812044" grpId="0" build="p" autoUpdateAnimBg="0"/>
      <p:bldP spid="812045" grpId="0" build="p" autoUpdateAnimBg="0"/>
      <p:bldP spid="812046" grpId="0" animBg="1" autoUpdateAnimBg="0"/>
      <p:bldP spid="812047" grpId="0" animBg="1" autoUpdateAnimBg="0"/>
      <p:bldP spid="812048" grpId="0" animBg="1" autoUpdateAnimBg="0"/>
      <p:bldP spid="81205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0075B2-E8FF-9B47-896A-AA10915B288B}"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813058" name="Picture 2" descr="FG10_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
          <p:cNvSpPr>
            <a:spLocks noGrp="1" noChangeArrowheads="1"/>
          </p:cNvSpPr>
          <p:nvPr>
            <p:ph type="title"/>
          </p:nvPr>
        </p:nvSpPr>
        <p:spPr>
          <a:xfrm>
            <a:off x="685800" y="152400"/>
            <a:ext cx="8153400" cy="609600"/>
          </a:xfrm>
        </p:spPr>
        <p:txBody>
          <a:bodyPr/>
          <a:lstStyle/>
          <a:p>
            <a:r>
              <a:rPr lang="en-US" sz="3600" dirty="0">
                <a:latin typeface="Arial Narrow" charset="0"/>
                <a:ea typeface="ＭＳ Ｐゴシック" charset="0"/>
                <a:cs typeface="ＭＳ Ｐゴシック" charset="0"/>
              </a:rPr>
              <a:t>Is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lion faster than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horse?</a:t>
            </a:r>
          </a:p>
        </p:txBody>
      </p:sp>
      <p:sp>
        <p:nvSpPr>
          <p:cNvPr id="813060" name="Text Box 4"/>
          <p:cNvSpPr txBox="1">
            <a:spLocks noChangeArrowheads="1"/>
          </p:cNvSpPr>
          <p:nvPr/>
        </p:nvSpPr>
        <p:spPr bwMode="auto">
          <a:xfrm>
            <a:off x="304800" y="869950"/>
            <a:ext cx="8686800" cy="1200328"/>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A rotating carousel has one child sitting on </a:t>
            </a:r>
            <a:r>
              <a:rPr lang="en-US" dirty="0" smtClean="0">
                <a:solidFill>
                  <a:srgbClr val="800000"/>
                </a:solidFill>
                <a:latin typeface="Arial Narrow" charset="0"/>
              </a:rPr>
              <a:t>the </a:t>
            </a:r>
            <a:r>
              <a:rPr lang="en-US" dirty="0">
                <a:solidFill>
                  <a:srgbClr val="800000"/>
                </a:solidFill>
                <a:latin typeface="Arial Narrow" charset="0"/>
              </a:rPr>
              <a:t>horse near the outer edge and another child on </a:t>
            </a:r>
            <a:r>
              <a:rPr lang="en-US" dirty="0" smtClean="0">
                <a:solidFill>
                  <a:srgbClr val="800000"/>
                </a:solidFill>
                <a:latin typeface="Arial Narrow" charset="0"/>
              </a:rPr>
              <a:t>the </a:t>
            </a:r>
            <a:r>
              <a:rPr lang="en-US" dirty="0">
                <a:solidFill>
                  <a:srgbClr val="800000"/>
                </a:solidFill>
                <a:latin typeface="Arial Narrow" charset="0"/>
              </a:rPr>
              <a:t>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2828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lphaLcParenBoth"/>
            </a:pPr>
            <a:r>
              <a:rPr lang="en-US">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a:solidFill>
                <a:srgbClr val="FF0000"/>
              </a:solidFill>
              <a:latin typeface="Monotype Corsiva" charset="0"/>
            </a:endParaRPr>
          </a:p>
        </p:txBody>
      </p:sp>
      <p:sp>
        <p:nvSpPr>
          <p:cNvPr id="813062" name="Text Box 6"/>
          <p:cNvSpPr txBox="1">
            <a:spLocks noChangeArrowheads="1"/>
          </p:cNvSpPr>
          <p:nvPr/>
        </p:nvSpPr>
        <p:spPr bwMode="auto">
          <a:xfrm>
            <a:off x="381000" y="4953000"/>
            <a:ext cx="8534400" cy="11874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a:solidFill>
                <a:srgbClr val="FF0000"/>
              </a:solidFill>
              <a:latin typeface="Monotype Corsiva" charset="0"/>
            </a:endParaRPr>
          </a:p>
        </p:txBody>
      </p:sp>
    </p:spTree>
    <p:extLst>
      <p:ext uri="{BB962C8B-B14F-4D97-AF65-F5344CB8AC3E}">
        <p14:creationId xmlns:p14="http://schemas.microsoft.com/office/powerpoint/2010/main" val="3799307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3060"/>
                                        </p:tgtEl>
                                        <p:attrNameLst>
                                          <p:attrName>style.visibility</p:attrName>
                                        </p:attrNameLst>
                                      </p:cBhvr>
                                      <p:to>
                                        <p:strVal val="visible"/>
                                      </p:to>
                                    </p:set>
                                    <p:animEffect transition="in" filter="wipe(left)">
                                      <p:cBhvr>
                                        <p:cTn id="7" dur="500"/>
                                        <p:tgtEl>
                                          <p:spTgt spid="813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813058"/>
                                        </p:tgtEl>
                                        <p:attrNameLst>
                                          <p:attrName>style.visibility</p:attrName>
                                        </p:attrNameLst>
                                      </p:cBhvr>
                                      <p:to>
                                        <p:strVal val="visible"/>
                                      </p:to>
                                    </p:set>
                                    <p:anim calcmode="lin" valueType="num">
                                      <p:cBhvr>
                                        <p:cTn id="12" dur="500" fill="hold"/>
                                        <p:tgtEl>
                                          <p:spTgt spid="813058"/>
                                        </p:tgtEl>
                                        <p:attrNameLst>
                                          <p:attrName>ppt_w</p:attrName>
                                        </p:attrNameLst>
                                      </p:cBhvr>
                                      <p:tavLst>
                                        <p:tav tm="0">
                                          <p:val>
                                            <p:fltVal val="0"/>
                                          </p:val>
                                        </p:tav>
                                        <p:tav tm="100000">
                                          <p:val>
                                            <p:strVal val="#ppt_w"/>
                                          </p:val>
                                        </p:tav>
                                      </p:tavLst>
                                    </p:anim>
                                    <p:anim calcmode="lin" valueType="num">
                                      <p:cBhvr>
                                        <p:cTn id="13" dur="500" fill="hold"/>
                                        <p:tgtEl>
                                          <p:spTgt spid="813058"/>
                                        </p:tgtEl>
                                        <p:attrNameLst>
                                          <p:attrName>ppt_h</p:attrName>
                                        </p:attrNameLst>
                                      </p:cBhvr>
                                      <p:tavLst>
                                        <p:tav tm="0">
                                          <p:val>
                                            <p:fltVal val="0"/>
                                          </p:val>
                                        </p:tav>
                                        <p:tav tm="100000">
                                          <p:val>
                                            <p:strVal val="#ppt_h"/>
                                          </p:val>
                                        </p:tav>
                                      </p:tavLst>
                                    </p:anim>
                                    <p:animEffect transition="in" filter="fade">
                                      <p:cBhvr>
                                        <p:cTn id="14" dur="500"/>
                                        <p:tgtEl>
                                          <p:spTgt spid="8130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13061"/>
                                        </p:tgtEl>
                                        <p:attrNameLst>
                                          <p:attrName>style.visibility</p:attrName>
                                        </p:attrNameLst>
                                      </p:cBhvr>
                                      <p:to>
                                        <p:strVal val="visible"/>
                                      </p:to>
                                    </p:set>
                                    <p:animEffect transition="in" filter="wipe(left)">
                                      <p:cBhvr>
                                        <p:cTn id="19" dur="500"/>
                                        <p:tgtEl>
                                          <p:spTgt spid="8130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3062"/>
                                        </p:tgtEl>
                                        <p:attrNameLst>
                                          <p:attrName>style.visibility</p:attrName>
                                        </p:attrNameLst>
                                      </p:cBhvr>
                                      <p:to>
                                        <p:strVal val="visible"/>
                                      </p:to>
                                    </p:set>
                                    <p:animEffect transition="in" filter="wipe(left)">
                                      <p:cBhvr>
                                        <p:cTn id="24" dur="500"/>
                                        <p:tgtEl>
                                          <p:spTgt spid="81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0" grpId="0" animBg="1" autoUpdateAnimBg="0"/>
      <p:bldP spid="813061" grpId="0" animBg="1" autoUpdateAnimBg="0"/>
      <p:bldP spid="81306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31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65F759-28BF-A04F-86CD-5B66B988C952}"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814082" name="Picture 2" descr="FG10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Rectangle 3"/>
          <p:cNvSpPr>
            <a:spLocks noGrp="1" noChangeArrowheads="1"/>
          </p:cNvSpPr>
          <p:nvPr>
            <p:ph type="title"/>
          </p:nvPr>
        </p:nvSpPr>
        <p:spPr>
          <a:xfrm>
            <a:off x="1676400" y="76200"/>
            <a:ext cx="7467600" cy="609600"/>
          </a:xfrm>
        </p:spPr>
        <p:txBody>
          <a:bodyPr/>
          <a:lstStyle/>
          <a:p>
            <a:r>
              <a:rPr lang="en-US" sz="3200">
                <a:latin typeface="Arial Narrow" charset="0"/>
                <a:ea typeface="ＭＳ Ｐゴシック" charset="0"/>
                <a:cs typeface="ＭＳ Ｐゴシック" charset="0"/>
              </a:rPr>
              <a:t>How about the acceleration?</a:t>
            </a:r>
          </a:p>
        </p:txBody>
      </p:sp>
      <p:graphicFrame>
        <p:nvGraphicFramePr>
          <p:cNvPr id="814084" name="Object 2"/>
          <p:cNvGraphicFramePr>
            <a:graphicFrameLocks noChangeAspect="1"/>
          </p:cNvGraphicFramePr>
          <p:nvPr/>
        </p:nvGraphicFramePr>
        <p:xfrm>
          <a:off x="5976938" y="2101850"/>
          <a:ext cx="623887" cy="517525"/>
        </p:xfrm>
        <a:graphic>
          <a:graphicData uri="http://schemas.openxmlformats.org/presentationml/2006/ole">
            <mc:AlternateContent xmlns:mc="http://schemas.openxmlformats.org/markup-compatibility/2006">
              <mc:Choice xmlns:v="urn:schemas-microsoft-com:vml" Requires="v">
                <p:oleObj spid="_x0000_s249346" name="Equation" r:id="rId4" imgW="279400" imgH="241300" progId="Equation.DSMT4">
                  <p:embed/>
                </p:oleObj>
              </mc:Choice>
              <mc:Fallback>
                <p:oleObj name="Equation" r:id="rId4" imgW="2794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2101850"/>
                        <a:ext cx="62388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85" name="Text Box 5"/>
          <p:cNvSpPr txBox="1">
            <a:spLocks noChangeArrowheads="1"/>
          </p:cNvSpPr>
          <p:nvPr/>
        </p:nvSpPr>
        <p:spPr bwMode="auto">
          <a:xfrm>
            <a:off x="7924800" y="1066800"/>
            <a:ext cx="685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Two</a:t>
            </a:r>
          </a:p>
        </p:txBody>
      </p:sp>
      <p:sp>
        <p:nvSpPr>
          <p:cNvPr id="814086" name="Text Box 6"/>
          <p:cNvSpPr txBox="1">
            <a:spLocks noChangeArrowheads="1"/>
          </p:cNvSpPr>
          <p:nvPr/>
        </p:nvSpPr>
        <p:spPr bwMode="auto">
          <a:xfrm>
            <a:off x="2514600" y="685800"/>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How many different linear acceleration components do you see in a circular motion and what are they?</a:t>
            </a:r>
          </a:p>
        </p:txBody>
      </p:sp>
      <p:sp>
        <p:nvSpPr>
          <p:cNvPr id="814087" name="Text Box 7"/>
          <p:cNvSpPr txBox="1">
            <a:spLocks noChangeArrowheads="1"/>
          </p:cNvSpPr>
          <p:nvPr/>
        </p:nvSpPr>
        <p:spPr bwMode="auto">
          <a:xfrm>
            <a:off x="381000" y="5726113"/>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Total linear acceleration is</a:t>
            </a:r>
          </a:p>
        </p:txBody>
      </p:sp>
      <p:sp>
        <p:nvSpPr>
          <p:cNvPr id="814088" name="Text Box 8"/>
          <p:cNvSpPr txBox="1">
            <a:spLocks noChangeArrowheads="1"/>
          </p:cNvSpPr>
          <p:nvPr/>
        </p:nvSpPr>
        <p:spPr bwMode="auto">
          <a:xfrm>
            <a:off x="2743200" y="21336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 </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89" name="Text Box 9"/>
          <p:cNvSpPr txBox="1">
            <a:spLocks noChangeArrowheads="1"/>
          </p:cNvSpPr>
          <p:nvPr/>
        </p:nvSpPr>
        <p:spPr bwMode="auto">
          <a:xfrm>
            <a:off x="381000" y="3271838"/>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relationship tell you?</a:t>
            </a:r>
          </a:p>
        </p:txBody>
      </p:sp>
      <p:sp>
        <p:nvSpPr>
          <p:cNvPr id="814090" name="Text Box 10"/>
          <p:cNvSpPr txBox="1">
            <a:spLocks noChangeArrowheads="1"/>
          </p:cNvSpPr>
          <p:nvPr/>
        </p:nvSpPr>
        <p:spPr bwMode="auto">
          <a:xfrm>
            <a:off x="2590800" y="3211513"/>
            <a:ext cx="6096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814091" name="Text Box 11"/>
          <p:cNvSpPr txBox="1">
            <a:spLocks noChangeArrowheads="1"/>
          </p:cNvSpPr>
          <p:nvPr/>
        </p:nvSpPr>
        <p:spPr bwMode="auto">
          <a:xfrm>
            <a:off x="2667000" y="1600200"/>
            <a:ext cx="51816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814092" name="Object 3"/>
          <p:cNvGraphicFramePr>
            <a:graphicFrameLocks noChangeAspect="1"/>
          </p:cNvGraphicFramePr>
          <p:nvPr/>
        </p:nvGraphicFramePr>
        <p:xfrm>
          <a:off x="5562600" y="2686050"/>
          <a:ext cx="249238" cy="320675"/>
        </p:xfrm>
        <a:graphic>
          <a:graphicData uri="http://schemas.openxmlformats.org/presentationml/2006/ole">
            <mc:AlternateContent xmlns:mc="http://schemas.openxmlformats.org/markup-compatibility/2006">
              <mc:Choice xmlns:v="urn:schemas-microsoft-com:vml" Requires="v">
                <p:oleObj spid="_x0000_s249347" name="Equation" r:id="rId6" imgW="152400" imgH="203200" progId="Equation.DSMT4">
                  <p:embed/>
                </p:oleObj>
              </mc:Choice>
              <mc:Fallback>
                <p:oleObj name="Equation" r:id="rId6" imgW="1524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86050"/>
                        <a:ext cx="249238"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3" name="Text Box 13"/>
          <p:cNvSpPr txBox="1">
            <a:spLocks noChangeArrowheads="1"/>
          </p:cNvSpPr>
          <p:nvPr/>
        </p:nvSpPr>
        <p:spPr bwMode="auto">
          <a:xfrm>
            <a:off x="2743200" y="25146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94" name="Text Box 14"/>
          <p:cNvSpPr txBox="1">
            <a:spLocks noChangeArrowheads="1"/>
          </p:cNvSpPr>
          <p:nvPr/>
        </p:nvSpPr>
        <p:spPr bwMode="auto">
          <a:xfrm>
            <a:off x="457200" y="4354513"/>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814095" name="Object 4"/>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249348" name="Equation" r:id="rId8" imgW="164880" imgH="215640" progId="Equation.3">
                  <p:embed/>
                </p:oleObj>
              </mc:Choice>
              <mc:Fallback>
                <p:oleObj name="Equation" r:id="rId8" imgW="164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6" name="Text Box 16"/>
          <p:cNvSpPr txBox="1">
            <a:spLocks noChangeArrowheads="1"/>
          </p:cNvSpPr>
          <p:nvPr/>
        </p:nvSpPr>
        <p:spPr bwMode="auto">
          <a:xfrm>
            <a:off x="304800" y="494823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tell you?</a:t>
            </a:r>
          </a:p>
        </p:txBody>
      </p:sp>
      <p:sp>
        <p:nvSpPr>
          <p:cNvPr id="814097" name="Text Box 17"/>
          <p:cNvSpPr txBox="1">
            <a:spLocks noChangeArrowheads="1"/>
          </p:cNvSpPr>
          <p:nvPr/>
        </p:nvSpPr>
        <p:spPr bwMode="auto">
          <a:xfrm>
            <a:off x="1676400" y="4948238"/>
            <a:ext cx="70866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814098" name="Object 5"/>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249349"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099" name="Object 6"/>
          <p:cNvGraphicFramePr>
            <a:graphicFrameLocks noChangeAspect="1"/>
          </p:cNvGraphicFramePr>
          <p:nvPr/>
        </p:nvGraphicFramePr>
        <p:xfrm>
          <a:off x="5819775" y="2565400"/>
          <a:ext cx="941388" cy="606425"/>
        </p:xfrm>
        <a:graphic>
          <a:graphicData uri="http://schemas.openxmlformats.org/presentationml/2006/ole">
            <mc:AlternateContent xmlns:mc="http://schemas.openxmlformats.org/markup-compatibility/2006">
              <mc:Choice xmlns:v="urn:schemas-microsoft-com:vml" Requires="v">
                <p:oleObj spid="_x0000_s249350" name="Equation" r:id="rId12" imgW="647700" imgH="431800" progId="Equation.DSMT4">
                  <p:embed/>
                </p:oleObj>
              </mc:Choice>
              <mc:Fallback>
                <p:oleObj name="Equation" r:id="rId12" imgW="647700" imgH="431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9775" y="2565400"/>
                        <a:ext cx="941388"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0" name="Object 7"/>
          <p:cNvGraphicFramePr>
            <a:graphicFrameLocks noChangeAspect="1"/>
          </p:cNvGraphicFramePr>
          <p:nvPr/>
        </p:nvGraphicFramePr>
        <p:xfrm>
          <a:off x="6759575" y="2627313"/>
          <a:ext cx="998538" cy="504825"/>
        </p:xfrm>
        <a:graphic>
          <a:graphicData uri="http://schemas.openxmlformats.org/presentationml/2006/ole">
            <mc:AlternateContent xmlns:mc="http://schemas.openxmlformats.org/markup-compatibility/2006">
              <mc:Choice xmlns:v="urn:schemas-microsoft-com:vml" Requires="v">
                <p:oleObj spid="_x0000_s249351" name="Equation" r:id="rId14" imgW="825500" imgH="431800" progId="Equation.DSMT4">
                  <p:embed/>
                </p:oleObj>
              </mc:Choice>
              <mc:Fallback>
                <p:oleObj name="Equation" r:id="rId14" imgW="825500" imgH="431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9575" y="2627313"/>
                        <a:ext cx="998538"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3" name="Object 8"/>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249352" name="Equation" r:id="rId16" imgW="330120" imgH="419040" progId="Equation.3">
                  <p:embed/>
                </p:oleObj>
              </mc:Choice>
              <mc:Fallback>
                <p:oleObj name="Equation" r:id="rId16" imgW="33012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4" name="Object 9"/>
          <p:cNvGraphicFramePr>
            <a:graphicFrameLocks noChangeAspect="1"/>
          </p:cNvGraphicFramePr>
          <p:nvPr/>
        </p:nvGraphicFramePr>
        <p:xfrm>
          <a:off x="5686425" y="4157663"/>
          <a:ext cx="1031875" cy="808037"/>
        </p:xfrm>
        <a:graphic>
          <a:graphicData uri="http://schemas.openxmlformats.org/presentationml/2006/ole">
            <mc:AlternateContent xmlns:mc="http://schemas.openxmlformats.org/markup-compatibility/2006">
              <mc:Choice xmlns:v="urn:schemas-microsoft-com:vml" Requires="v">
                <p:oleObj spid="_x0000_s249353" name="Equation" r:id="rId18" imgW="546100" imgH="444500" progId="Equation.DSMT4">
                  <p:embed/>
                </p:oleObj>
              </mc:Choice>
              <mc:Fallback>
                <p:oleObj name="Equation" r:id="rId18" imgW="546100" imgH="444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86425" y="4157663"/>
                        <a:ext cx="1031875" cy="808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5" name="Object 10"/>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249354" name="Equation" r:id="rId20" imgW="393480" imgH="203040" progId="Equation.3">
                  <p:embed/>
                </p:oleObj>
              </mc:Choice>
              <mc:Fallback>
                <p:oleObj name="Equation" r:id="rId20" imgW="39348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6" name="Object 11"/>
          <p:cNvGraphicFramePr>
            <a:graphicFrameLocks noChangeAspect="1"/>
          </p:cNvGraphicFramePr>
          <p:nvPr/>
        </p:nvGraphicFramePr>
        <p:xfrm>
          <a:off x="3343275" y="5691188"/>
          <a:ext cx="1239838" cy="544512"/>
        </p:xfrm>
        <a:graphic>
          <a:graphicData uri="http://schemas.openxmlformats.org/presentationml/2006/ole">
            <mc:AlternateContent xmlns:mc="http://schemas.openxmlformats.org/markup-compatibility/2006">
              <mc:Choice xmlns:v="urn:schemas-microsoft-com:vml" Requires="v">
                <p:oleObj spid="_x0000_s249355" name="Equation" r:id="rId22" imgW="723900" imgH="279400" progId="Equation.DSMT4">
                  <p:embed/>
                </p:oleObj>
              </mc:Choice>
              <mc:Fallback>
                <p:oleObj name="Equation" r:id="rId22" imgW="7239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43275" y="5691188"/>
                        <a:ext cx="1239838"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7" name="Object 12"/>
          <p:cNvGraphicFramePr>
            <a:graphicFrameLocks noChangeAspect="1"/>
          </p:cNvGraphicFramePr>
          <p:nvPr/>
        </p:nvGraphicFramePr>
        <p:xfrm>
          <a:off x="4540250" y="5630863"/>
          <a:ext cx="1960563" cy="654050"/>
        </p:xfrm>
        <a:graphic>
          <a:graphicData uri="http://schemas.openxmlformats.org/presentationml/2006/ole">
            <mc:AlternateContent xmlns:mc="http://schemas.openxmlformats.org/markup-compatibility/2006">
              <mc:Choice xmlns:v="urn:schemas-microsoft-com:vml" Requires="v">
                <p:oleObj spid="_x0000_s249356" name="Equation" r:id="rId24" imgW="1181100" imgH="342900" progId="Equation.DSMT4">
                  <p:embed/>
                </p:oleObj>
              </mc:Choice>
              <mc:Fallback>
                <p:oleObj name="Equation" r:id="rId24" imgW="1181100" imgH="3429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40250" y="5630863"/>
                        <a:ext cx="1960563"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8" name="Object 13"/>
          <p:cNvGraphicFramePr>
            <a:graphicFrameLocks noChangeAspect="1"/>
          </p:cNvGraphicFramePr>
          <p:nvPr/>
        </p:nvGraphicFramePr>
        <p:xfrm>
          <a:off x="6469063" y="5715000"/>
          <a:ext cx="1555750" cy="509588"/>
        </p:xfrm>
        <a:graphic>
          <a:graphicData uri="http://schemas.openxmlformats.org/presentationml/2006/ole">
            <mc:AlternateContent xmlns:mc="http://schemas.openxmlformats.org/markup-compatibility/2006">
              <mc:Choice xmlns:v="urn:schemas-microsoft-com:vml" Requires="v">
                <p:oleObj spid="_x0000_s249357" name="Equation" r:id="rId26" imgW="850900" imgH="254000" progId="Equation.DSMT4">
                  <p:embed/>
                </p:oleObj>
              </mc:Choice>
              <mc:Fallback>
                <p:oleObj name="Equation" r:id="rId26" imgW="850900" imgH="2540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69063" y="5715000"/>
                        <a:ext cx="1555750" cy="509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9" name="Object 14"/>
          <p:cNvGraphicFramePr>
            <a:graphicFrameLocks noChangeAspect="1"/>
          </p:cNvGraphicFramePr>
          <p:nvPr/>
        </p:nvGraphicFramePr>
        <p:xfrm>
          <a:off x="6605588" y="2209800"/>
          <a:ext cx="481012" cy="300038"/>
        </p:xfrm>
        <a:graphic>
          <a:graphicData uri="http://schemas.openxmlformats.org/presentationml/2006/ole">
            <mc:AlternateContent xmlns:mc="http://schemas.openxmlformats.org/markup-compatibility/2006">
              <mc:Choice xmlns:v="urn:schemas-microsoft-com:vml" Requires="v">
                <p:oleObj spid="_x0000_s249358" name="Equation" r:id="rId28" imgW="215640" imgH="139680" progId="Equation.DSMT4">
                  <p:embed/>
                </p:oleObj>
              </mc:Choice>
              <mc:Fallback>
                <p:oleObj name="Equation" r:id="rId28" imgW="215640" imgH="1396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05588" y="2209800"/>
                        <a:ext cx="481012" cy="300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0" name="Object 15"/>
          <p:cNvGraphicFramePr>
            <a:graphicFrameLocks noChangeAspect="1"/>
          </p:cNvGraphicFramePr>
          <p:nvPr/>
        </p:nvGraphicFramePr>
        <p:xfrm>
          <a:off x="7750175" y="2627313"/>
          <a:ext cx="1090613" cy="504825"/>
        </p:xfrm>
        <a:graphic>
          <a:graphicData uri="http://schemas.openxmlformats.org/presentationml/2006/ole">
            <mc:AlternateContent xmlns:mc="http://schemas.openxmlformats.org/markup-compatibility/2006">
              <mc:Choice xmlns:v="urn:schemas-microsoft-com:vml" Requires="v">
                <p:oleObj spid="_x0000_s249359" name="Equation" r:id="rId30" imgW="901700" imgH="431800" progId="Equation.DSMT4">
                  <p:embed/>
                </p:oleObj>
              </mc:Choice>
              <mc:Fallback>
                <p:oleObj name="Equation" r:id="rId30" imgW="901700" imgH="4318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50175" y="2627313"/>
                        <a:ext cx="109061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1" name="Object 16"/>
          <p:cNvGraphicFramePr>
            <a:graphicFrameLocks noChangeAspect="1"/>
          </p:cNvGraphicFramePr>
          <p:nvPr/>
        </p:nvGraphicFramePr>
        <p:xfrm>
          <a:off x="8805863" y="2819400"/>
          <a:ext cx="261937" cy="163513"/>
        </p:xfrm>
        <a:graphic>
          <a:graphicData uri="http://schemas.openxmlformats.org/presentationml/2006/ole">
            <mc:AlternateContent xmlns:mc="http://schemas.openxmlformats.org/markup-compatibility/2006">
              <mc:Choice xmlns:v="urn:schemas-microsoft-com:vml" Requires="v">
                <p:oleObj spid="_x0000_s249360" name="Equation" r:id="rId32" imgW="215900" imgH="139700" progId="Equation.DSMT4">
                  <p:embed/>
                </p:oleObj>
              </mc:Choice>
              <mc:Fallback>
                <p:oleObj name="Equation" r:id="rId32" imgW="215900" imgH="1397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805863" y="2819400"/>
                        <a:ext cx="261937" cy="163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59561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814082"/>
                                        </p:tgtEl>
                                        <p:attrNameLst>
                                          <p:attrName>style.visibility</p:attrName>
                                        </p:attrNameLst>
                                      </p:cBhvr>
                                      <p:to>
                                        <p:strVal val="visible"/>
                                      </p:to>
                                    </p:set>
                                    <p:anim calcmode="lin" valueType="num">
                                      <p:cBhvr>
                                        <p:cTn id="7" dur="500" fill="hold"/>
                                        <p:tgtEl>
                                          <p:spTgt spid="814082"/>
                                        </p:tgtEl>
                                        <p:attrNameLst>
                                          <p:attrName>ppt_w</p:attrName>
                                        </p:attrNameLst>
                                      </p:cBhvr>
                                      <p:tavLst>
                                        <p:tav tm="0">
                                          <p:val>
                                            <p:fltVal val="0"/>
                                          </p:val>
                                        </p:tav>
                                        <p:tav tm="100000">
                                          <p:val>
                                            <p:strVal val="#ppt_w"/>
                                          </p:val>
                                        </p:tav>
                                      </p:tavLst>
                                    </p:anim>
                                    <p:anim calcmode="lin" valueType="num">
                                      <p:cBhvr>
                                        <p:cTn id="8" dur="500" fill="hold"/>
                                        <p:tgtEl>
                                          <p:spTgt spid="814082"/>
                                        </p:tgtEl>
                                        <p:attrNameLst>
                                          <p:attrName>ppt_h</p:attrName>
                                        </p:attrNameLst>
                                      </p:cBhvr>
                                      <p:tavLst>
                                        <p:tav tm="0">
                                          <p:val>
                                            <p:fltVal val="0"/>
                                          </p:val>
                                        </p:tav>
                                        <p:tav tm="100000">
                                          <p:val>
                                            <p:strVal val="#ppt_h"/>
                                          </p:val>
                                        </p:tav>
                                      </p:tavLst>
                                    </p:anim>
                                    <p:animEffect transition="in" filter="fade">
                                      <p:cBhvr>
                                        <p:cTn id="9" dur="500"/>
                                        <p:tgtEl>
                                          <p:spTgt spid="814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814086">
                                            <p:txEl>
                                              <p:pRg st="0" end="0"/>
                                            </p:txEl>
                                          </p:spTgt>
                                        </p:tgtEl>
                                        <p:attrNameLst>
                                          <p:attrName>style.visibility</p:attrName>
                                        </p:attrNameLst>
                                      </p:cBhvr>
                                      <p:to>
                                        <p:strVal val="visible"/>
                                      </p:to>
                                    </p:set>
                                    <p:animEffect transition="in" filter="wipe(left)">
                                      <p:cBhvr>
                                        <p:cTn id="14" dur="500"/>
                                        <p:tgtEl>
                                          <p:spTgt spid="81408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14085"/>
                                        </p:tgtEl>
                                        <p:attrNameLst>
                                          <p:attrName>style.visibility</p:attrName>
                                        </p:attrNameLst>
                                      </p:cBhvr>
                                      <p:to>
                                        <p:strVal val="visible"/>
                                      </p:to>
                                    </p:set>
                                    <p:animEffect transition="in" filter="wipe(left)">
                                      <p:cBhvr>
                                        <p:cTn id="19" dur="500"/>
                                        <p:tgtEl>
                                          <p:spTgt spid="8140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4091"/>
                                        </p:tgtEl>
                                        <p:attrNameLst>
                                          <p:attrName>style.visibility</p:attrName>
                                        </p:attrNameLst>
                                      </p:cBhvr>
                                      <p:to>
                                        <p:strVal val="visible"/>
                                      </p:to>
                                    </p:set>
                                    <p:animEffect transition="in" filter="wipe(left)">
                                      <p:cBhvr>
                                        <p:cTn id="24" dur="500"/>
                                        <p:tgtEl>
                                          <p:spTgt spid="8140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14088">
                                            <p:txEl>
                                              <p:pRg st="0" end="0"/>
                                            </p:txEl>
                                          </p:spTgt>
                                        </p:tgtEl>
                                        <p:attrNameLst>
                                          <p:attrName>style.visibility</p:attrName>
                                        </p:attrNameLst>
                                      </p:cBhvr>
                                      <p:to>
                                        <p:strVal val="visible"/>
                                      </p:to>
                                    </p:set>
                                    <p:animEffect transition="in" filter="wipe(left)">
                                      <p:cBhvr>
                                        <p:cTn id="29" dur="500"/>
                                        <p:tgtEl>
                                          <p:spTgt spid="814088">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814084"/>
                                        </p:tgtEl>
                                        <p:attrNameLst>
                                          <p:attrName>style.visibility</p:attrName>
                                        </p:attrNameLst>
                                      </p:cBhvr>
                                      <p:to>
                                        <p:strVal val="visible"/>
                                      </p:to>
                                    </p:set>
                                    <p:animEffect transition="in" filter="wipe(left)">
                                      <p:cBhvr>
                                        <p:cTn id="34" dur="500"/>
                                        <p:tgtEl>
                                          <p:spTgt spid="81408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814109"/>
                                        </p:tgtEl>
                                        <p:attrNameLst>
                                          <p:attrName>style.visibility</p:attrName>
                                        </p:attrNameLst>
                                      </p:cBhvr>
                                      <p:to>
                                        <p:strVal val="visible"/>
                                      </p:to>
                                    </p:set>
                                    <p:animEffect transition="in" filter="wipe(left)">
                                      <p:cBhvr>
                                        <p:cTn id="39" dur="500"/>
                                        <p:tgtEl>
                                          <p:spTgt spid="8141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14093">
                                            <p:txEl>
                                              <p:pRg st="0" end="0"/>
                                            </p:txEl>
                                          </p:spTgt>
                                        </p:tgtEl>
                                        <p:attrNameLst>
                                          <p:attrName>style.visibility</p:attrName>
                                        </p:attrNameLst>
                                      </p:cBhvr>
                                      <p:to>
                                        <p:strVal val="visible"/>
                                      </p:to>
                                    </p:set>
                                    <p:animEffect transition="in" filter="wipe(left)">
                                      <p:cBhvr>
                                        <p:cTn id="44" dur="500"/>
                                        <p:tgtEl>
                                          <p:spTgt spid="814093">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814092"/>
                                        </p:tgtEl>
                                        <p:attrNameLst>
                                          <p:attrName>style.visibility</p:attrName>
                                        </p:attrNameLst>
                                      </p:cBhvr>
                                      <p:to>
                                        <p:strVal val="visible"/>
                                      </p:to>
                                    </p:set>
                                    <p:animEffect transition="in" filter="wipe(left)">
                                      <p:cBhvr>
                                        <p:cTn id="49" dur="500"/>
                                        <p:tgtEl>
                                          <p:spTgt spid="81409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814099"/>
                                        </p:tgtEl>
                                        <p:attrNameLst>
                                          <p:attrName>style.visibility</p:attrName>
                                        </p:attrNameLst>
                                      </p:cBhvr>
                                      <p:to>
                                        <p:strVal val="visible"/>
                                      </p:to>
                                    </p:set>
                                    <p:animEffect transition="in" filter="wipe(left)">
                                      <p:cBhvr>
                                        <p:cTn id="54" dur="500"/>
                                        <p:tgtEl>
                                          <p:spTgt spid="81409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814100"/>
                                        </p:tgtEl>
                                        <p:attrNameLst>
                                          <p:attrName>style.visibility</p:attrName>
                                        </p:attrNameLst>
                                      </p:cBhvr>
                                      <p:to>
                                        <p:strVal val="visible"/>
                                      </p:to>
                                    </p:set>
                                    <p:animEffect transition="in" filter="wipe(left)">
                                      <p:cBhvr>
                                        <p:cTn id="59" dur="500"/>
                                        <p:tgtEl>
                                          <p:spTgt spid="81410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814110"/>
                                        </p:tgtEl>
                                        <p:attrNameLst>
                                          <p:attrName>style.visibility</p:attrName>
                                        </p:attrNameLst>
                                      </p:cBhvr>
                                      <p:to>
                                        <p:strVal val="visible"/>
                                      </p:to>
                                    </p:set>
                                    <p:animEffect transition="in" filter="wipe(left)">
                                      <p:cBhvr>
                                        <p:cTn id="64" dur="500"/>
                                        <p:tgtEl>
                                          <p:spTgt spid="81411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814111"/>
                                        </p:tgtEl>
                                        <p:attrNameLst>
                                          <p:attrName>style.visibility</p:attrName>
                                        </p:attrNameLst>
                                      </p:cBhvr>
                                      <p:to>
                                        <p:strVal val="visible"/>
                                      </p:to>
                                    </p:set>
                                    <p:animEffect transition="in" filter="wipe(left)">
                                      <p:cBhvr>
                                        <p:cTn id="69" dur="500"/>
                                        <p:tgtEl>
                                          <p:spTgt spid="8141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814089">
                                            <p:txEl>
                                              <p:pRg st="0" end="0"/>
                                            </p:txEl>
                                          </p:spTgt>
                                        </p:tgtEl>
                                        <p:attrNameLst>
                                          <p:attrName>style.visibility</p:attrName>
                                        </p:attrNameLst>
                                      </p:cBhvr>
                                      <p:to>
                                        <p:strVal val="visible"/>
                                      </p:to>
                                    </p:set>
                                    <p:animEffect transition="in" filter="wipe(left)">
                                      <p:cBhvr>
                                        <p:cTn id="74" dur="500"/>
                                        <p:tgtEl>
                                          <p:spTgt spid="814089">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814090"/>
                                        </p:tgtEl>
                                        <p:attrNameLst>
                                          <p:attrName>style.visibility</p:attrName>
                                        </p:attrNameLst>
                                      </p:cBhvr>
                                      <p:to>
                                        <p:strVal val="visible"/>
                                      </p:to>
                                    </p:set>
                                    <p:animEffect transition="in" filter="wipe(left)">
                                      <p:cBhvr>
                                        <p:cTn id="79" dur="300"/>
                                        <p:tgtEl>
                                          <p:spTgt spid="81409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814094">
                                            <p:txEl>
                                              <p:pRg st="0" end="0"/>
                                            </p:txEl>
                                          </p:spTgt>
                                        </p:tgtEl>
                                        <p:attrNameLst>
                                          <p:attrName>style.visibility</p:attrName>
                                        </p:attrNameLst>
                                      </p:cBhvr>
                                      <p:to>
                                        <p:strVal val="visible"/>
                                      </p:to>
                                    </p:set>
                                    <p:animEffect transition="in" filter="wipe(left)">
                                      <p:cBhvr>
                                        <p:cTn id="84" dur="500"/>
                                        <p:tgtEl>
                                          <p:spTgt spid="814094">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814095"/>
                                        </p:tgtEl>
                                        <p:attrNameLst>
                                          <p:attrName>style.visibility</p:attrName>
                                        </p:attrNameLst>
                                      </p:cBhvr>
                                      <p:to>
                                        <p:strVal val="visible"/>
                                      </p:to>
                                    </p:set>
                                    <p:animEffect transition="in" filter="wipe(left)">
                                      <p:cBhvr>
                                        <p:cTn id="89" dur="500"/>
                                        <p:tgtEl>
                                          <p:spTgt spid="81409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814103"/>
                                        </p:tgtEl>
                                        <p:attrNameLst>
                                          <p:attrName>style.visibility</p:attrName>
                                        </p:attrNameLst>
                                      </p:cBhvr>
                                      <p:to>
                                        <p:strVal val="visible"/>
                                      </p:to>
                                    </p:set>
                                    <p:animEffect transition="in" filter="wipe(left)">
                                      <p:cBhvr>
                                        <p:cTn id="94" dur="500"/>
                                        <p:tgtEl>
                                          <p:spTgt spid="81410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814104"/>
                                        </p:tgtEl>
                                        <p:attrNameLst>
                                          <p:attrName>style.visibility</p:attrName>
                                        </p:attrNameLst>
                                      </p:cBhvr>
                                      <p:to>
                                        <p:strVal val="visible"/>
                                      </p:to>
                                    </p:set>
                                    <p:animEffect transition="in" filter="wipe(left)">
                                      <p:cBhvr>
                                        <p:cTn id="99" dur="500"/>
                                        <p:tgtEl>
                                          <p:spTgt spid="81410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814105"/>
                                        </p:tgtEl>
                                        <p:attrNameLst>
                                          <p:attrName>style.visibility</p:attrName>
                                        </p:attrNameLst>
                                      </p:cBhvr>
                                      <p:to>
                                        <p:strVal val="visible"/>
                                      </p:to>
                                    </p:set>
                                    <p:animEffect transition="in" filter="wipe(left)">
                                      <p:cBhvr>
                                        <p:cTn id="104" dur="500"/>
                                        <p:tgtEl>
                                          <p:spTgt spid="814105"/>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814096">
                                            <p:txEl>
                                              <p:pRg st="0" end="0"/>
                                            </p:txEl>
                                          </p:spTgt>
                                        </p:tgtEl>
                                        <p:attrNameLst>
                                          <p:attrName>style.visibility</p:attrName>
                                        </p:attrNameLst>
                                      </p:cBhvr>
                                      <p:to>
                                        <p:strVal val="visible"/>
                                      </p:to>
                                    </p:set>
                                    <p:animEffect transition="in" filter="wipe(left)">
                                      <p:cBhvr>
                                        <p:cTn id="109" dur="500"/>
                                        <p:tgtEl>
                                          <p:spTgt spid="814096">
                                            <p:txEl>
                                              <p:pRg st="0" end="0"/>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814097"/>
                                        </p:tgtEl>
                                        <p:attrNameLst>
                                          <p:attrName>style.visibility</p:attrName>
                                        </p:attrNameLst>
                                      </p:cBhvr>
                                      <p:to>
                                        <p:strVal val="visible"/>
                                      </p:to>
                                    </p:set>
                                    <p:animEffect transition="in" filter="wipe(left)">
                                      <p:cBhvr>
                                        <p:cTn id="114" dur="300"/>
                                        <p:tgtEl>
                                          <p:spTgt spid="81409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814087">
                                            <p:txEl>
                                              <p:pRg st="0" end="0"/>
                                            </p:txEl>
                                          </p:spTgt>
                                        </p:tgtEl>
                                        <p:attrNameLst>
                                          <p:attrName>style.visibility</p:attrName>
                                        </p:attrNameLst>
                                      </p:cBhvr>
                                      <p:to>
                                        <p:strVal val="visible"/>
                                      </p:to>
                                    </p:set>
                                    <p:animEffect transition="in" filter="wipe(left)">
                                      <p:cBhvr>
                                        <p:cTn id="119" dur="500"/>
                                        <p:tgtEl>
                                          <p:spTgt spid="814087">
                                            <p:txEl>
                                              <p:pRg st="0" end="0"/>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814098"/>
                                        </p:tgtEl>
                                        <p:attrNameLst>
                                          <p:attrName>style.visibility</p:attrName>
                                        </p:attrNameLst>
                                      </p:cBhvr>
                                      <p:to>
                                        <p:strVal val="visible"/>
                                      </p:to>
                                    </p:set>
                                    <p:animEffect transition="in" filter="wipe(left)">
                                      <p:cBhvr>
                                        <p:cTn id="124" dur="500"/>
                                        <p:tgtEl>
                                          <p:spTgt spid="814098"/>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814106"/>
                                        </p:tgtEl>
                                        <p:attrNameLst>
                                          <p:attrName>style.visibility</p:attrName>
                                        </p:attrNameLst>
                                      </p:cBhvr>
                                      <p:to>
                                        <p:strVal val="visible"/>
                                      </p:to>
                                    </p:set>
                                    <p:animEffect transition="in" filter="wipe(left)">
                                      <p:cBhvr>
                                        <p:cTn id="129" dur="500"/>
                                        <p:tgtEl>
                                          <p:spTgt spid="81410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814107"/>
                                        </p:tgtEl>
                                        <p:attrNameLst>
                                          <p:attrName>style.visibility</p:attrName>
                                        </p:attrNameLst>
                                      </p:cBhvr>
                                      <p:to>
                                        <p:strVal val="visible"/>
                                      </p:to>
                                    </p:set>
                                    <p:animEffect transition="in" filter="wipe(left)">
                                      <p:cBhvr>
                                        <p:cTn id="134" dur="500"/>
                                        <p:tgtEl>
                                          <p:spTgt spid="81410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814108"/>
                                        </p:tgtEl>
                                        <p:attrNameLst>
                                          <p:attrName>style.visibility</p:attrName>
                                        </p:attrNameLst>
                                      </p:cBhvr>
                                      <p:to>
                                        <p:strVal val="visible"/>
                                      </p:to>
                                    </p:set>
                                    <p:animEffect transition="in" filter="wipe(left)">
                                      <p:cBhvr>
                                        <p:cTn id="139" dur="500"/>
                                        <p:tgtEl>
                                          <p:spTgt spid="81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5" grpId="0" animBg="1" autoUpdateAnimBg="0"/>
      <p:bldP spid="814086" grpId="0" build="p" autoUpdateAnimBg="0"/>
      <p:bldP spid="814087" grpId="0" build="p" autoUpdateAnimBg="0"/>
      <p:bldP spid="814088" grpId="0" build="p" autoUpdateAnimBg="0"/>
      <p:bldP spid="814089" grpId="0" build="p" autoUpdateAnimBg="0"/>
      <p:bldP spid="814090" grpId="0" animBg="1" autoUpdateAnimBg="0"/>
      <p:bldP spid="814091" grpId="0" animBg="1" autoUpdateAnimBg="0"/>
      <p:bldP spid="814093" grpId="0" build="p" autoUpdateAnimBg="0"/>
      <p:bldP spid="814094" grpId="0" build="p" autoUpdateAnimBg="0"/>
      <p:bldP spid="814096" grpId="0" build="p" autoUpdateAnimBg="0"/>
      <p:bldP spid="81409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327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27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AD8E468-691C-4A45-A377-69FD80CDDA07}"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860163" name="Picture 3" descr="F0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219200"/>
            <a:ext cx="4543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64" name="Text Box 4"/>
          <p:cNvSpPr txBox="1">
            <a:spLocks noChangeArrowheads="1"/>
          </p:cNvSpPr>
          <p:nvPr/>
        </p:nvSpPr>
        <p:spPr bwMode="auto">
          <a:xfrm>
            <a:off x="228600" y="685800"/>
            <a:ext cx="472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A helicopter blade has an angular </a:t>
            </a:r>
            <a:r>
              <a:rPr lang="en-US" dirty="0" smtClean="0">
                <a:solidFill>
                  <a:schemeClr val="accent2"/>
                </a:solidFill>
                <a:latin typeface="Arial Narrow" charset="0"/>
              </a:rPr>
              <a:t>velocity</a:t>
            </a:r>
            <a:r>
              <a:rPr lang="en-US" dirty="0" smtClean="0">
                <a:solidFill>
                  <a:schemeClr val="accent2"/>
                </a:solidFill>
                <a:latin typeface="Arial Narrow" charset="0"/>
              </a:rPr>
              <a:t> </a:t>
            </a:r>
            <a:r>
              <a:rPr lang="en-US" dirty="0">
                <a:solidFill>
                  <a:schemeClr val="accent2"/>
                </a:solidFill>
                <a:latin typeface="Arial Narrow" charset="0"/>
              </a:rPr>
              <a:t>of </a:t>
            </a:r>
            <a:r>
              <a:rPr lang="en-US" dirty="0" smtClean="0">
                <a:solidFill>
                  <a:schemeClr val="accent2"/>
                </a:solidFill>
                <a:latin typeface="Arial Narrow" charset="0"/>
              </a:rPr>
              <a:t>+6.50 </a:t>
            </a:r>
            <a:r>
              <a:rPr lang="en-US" dirty="0">
                <a:solidFill>
                  <a:schemeClr val="accent2"/>
                </a:solidFill>
                <a:latin typeface="Arial Narrow" charset="0"/>
              </a:rPr>
              <a:t>rev/s and an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angular acceleration of </a:t>
            </a:r>
            <a:r>
              <a:rPr lang="en-US" dirty="0" smtClean="0">
                <a:solidFill>
                  <a:schemeClr val="accent2"/>
                </a:solidFill>
                <a:latin typeface="Arial Narrow" charset="0"/>
                <a:ea typeface="굴림" charset="0"/>
                <a:cs typeface="굴림" charset="0"/>
              </a:rPr>
              <a:t>+1.30 </a:t>
            </a:r>
            <a:r>
              <a:rPr lang="en-US" dirty="0">
                <a:solidFill>
                  <a:schemeClr val="accent2"/>
                </a:solidFill>
                <a:latin typeface="Arial Narrow" charset="0"/>
                <a:ea typeface="굴림" charset="0"/>
                <a:cs typeface="굴림" charset="0"/>
              </a:rPr>
              <a:t>rev/s</a:t>
            </a:r>
            <a:r>
              <a:rPr lang="en-US" baseline="30000" dirty="0">
                <a:solidFill>
                  <a:schemeClr val="accent2"/>
                </a:solidFill>
                <a:latin typeface="Arial Narrow" charset="0"/>
                <a:ea typeface="굴림" charset="0"/>
                <a:cs typeface="굴림" charset="0"/>
              </a:rPr>
              <a:t>2</a:t>
            </a:r>
            <a:r>
              <a:rPr lang="en-US" dirty="0">
                <a:solidFill>
                  <a:schemeClr val="accent2"/>
                </a:solidFill>
                <a:latin typeface="Arial Narrow" charset="0"/>
                <a:ea typeface="굴림" charset="0"/>
                <a:cs typeface="굴림" charset="0"/>
              </a:rPr>
              <a:t>.</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point 1 on the blade, find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the magnitude of (a) the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tangential </a:t>
            </a:r>
            <a:r>
              <a:rPr lang="en-US" dirty="0" smtClean="0">
                <a:solidFill>
                  <a:schemeClr val="accent2"/>
                </a:solidFill>
                <a:latin typeface="Arial Narrow" charset="0"/>
                <a:ea typeface="굴림" charset="0"/>
                <a:cs typeface="굴림" charset="0"/>
              </a:rPr>
              <a:t>speed </a:t>
            </a:r>
            <a:r>
              <a:rPr lang="en-US" dirty="0">
                <a:solidFill>
                  <a:schemeClr val="accent2"/>
                </a:solidFill>
                <a:latin typeface="Arial Narrow" charset="0"/>
                <a:ea typeface="굴림" charset="0"/>
                <a:cs typeface="굴림" charset="0"/>
              </a:rPr>
              <a:t>and (b) the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tangential acceleration.</a:t>
            </a:r>
          </a:p>
        </p:txBody>
      </p:sp>
      <p:sp>
        <p:nvSpPr>
          <p:cNvPr id="32788" name="Rectangle 5"/>
          <p:cNvSpPr>
            <a:spLocks noGrp="1" noChangeArrowheads="1"/>
          </p:cNvSpPr>
          <p:nvPr>
            <p:ph type="title"/>
          </p:nvPr>
        </p:nvSpPr>
        <p:spPr>
          <a:xfrm>
            <a:off x="685800" y="0"/>
            <a:ext cx="7772400" cy="762000"/>
          </a:xfrm>
        </p:spPr>
        <p:txBody>
          <a:bodyPr/>
          <a:lstStyle/>
          <a:p>
            <a:r>
              <a:rPr lang="en-US" altLang="ko-KR">
                <a:latin typeface="Arial Narrow" charset="0"/>
                <a:ea typeface="굴림" charset="0"/>
                <a:cs typeface="굴림" charset="0"/>
              </a:rPr>
              <a:t>Ex. A Helicopter Blade</a:t>
            </a:r>
            <a:endParaRPr lang="en-US">
              <a:latin typeface="Arial Narrow" charset="0"/>
              <a:ea typeface="ＭＳ Ｐゴシック" charset="0"/>
              <a:cs typeface="ＭＳ Ｐゴシック" charset="0"/>
            </a:endParaRPr>
          </a:p>
        </p:txBody>
      </p:sp>
      <p:graphicFrame>
        <p:nvGraphicFramePr>
          <p:cNvPr id="860166" name="Object 2"/>
          <p:cNvGraphicFramePr>
            <a:graphicFrameLocks noChangeAspect="1"/>
          </p:cNvGraphicFramePr>
          <p:nvPr/>
        </p:nvGraphicFramePr>
        <p:xfrm>
          <a:off x="525463" y="3302000"/>
          <a:ext cx="465137" cy="244475"/>
        </p:xfrm>
        <a:graphic>
          <a:graphicData uri="http://schemas.openxmlformats.org/presentationml/2006/ole">
            <mc:AlternateContent xmlns:mc="http://schemas.openxmlformats.org/markup-compatibility/2006">
              <mc:Choice xmlns:v="urn:schemas-microsoft-com:vml" Requires="v">
                <p:oleObj spid="_x0000_s250302" name="Equation" r:id="rId5" imgW="266400" imgH="139680" progId="Equation.DSMT4">
                  <p:embed/>
                </p:oleObj>
              </mc:Choice>
              <mc:Fallback>
                <p:oleObj name="Equation" r:id="rId5" imgW="2664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3302000"/>
                        <a:ext cx="4651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7" name="Object 3"/>
          <p:cNvGraphicFramePr>
            <a:graphicFrameLocks noChangeAspect="1"/>
          </p:cNvGraphicFramePr>
          <p:nvPr/>
        </p:nvGraphicFramePr>
        <p:xfrm>
          <a:off x="457200" y="4003675"/>
          <a:ext cx="600075" cy="452438"/>
        </p:xfrm>
        <a:graphic>
          <a:graphicData uri="http://schemas.openxmlformats.org/presentationml/2006/ole">
            <mc:AlternateContent xmlns:mc="http://schemas.openxmlformats.org/markup-compatibility/2006">
              <mc:Choice xmlns:v="urn:schemas-microsoft-com:vml" Requires="v">
                <p:oleObj spid="_x0000_s250303" name="Equation" r:id="rId7" imgW="304560" imgH="228600" progId="Equation.DSMT4">
                  <p:embed/>
                </p:oleObj>
              </mc:Choice>
              <mc:Fallback>
                <p:oleObj name="Equation" r:id="rId7" imgW="304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03675"/>
                        <a:ext cx="6000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8" name="Object 4"/>
          <p:cNvGraphicFramePr>
            <a:graphicFrameLocks noChangeAspect="1"/>
          </p:cNvGraphicFramePr>
          <p:nvPr/>
        </p:nvGraphicFramePr>
        <p:xfrm>
          <a:off x="441325" y="5562600"/>
          <a:ext cx="625475" cy="452438"/>
        </p:xfrm>
        <a:graphic>
          <a:graphicData uri="http://schemas.openxmlformats.org/presentationml/2006/ole">
            <mc:AlternateContent xmlns:mc="http://schemas.openxmlformats.org/markup-compatibility/2006">
              <mc:Choice xmlns:v="urn:schemas-microsoft-com:vml" Requires="v">
                <p:oleObj spid="_x0000_s250304" name="Equation" r:id="rId9" imgW="317160" imgH="228600" progId="Equation.DSMT4">
                  <p:embed/>
                </p:oleObj>
              </mc:Choice>
              <mc:Fallback>
                <p:oleObj name="Equation" r:id="rId9" imgW="3171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325" y="5562600"/>
                        <a:ext cx="6254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9" name="Object 5"/>
          <p:cNvGraphicFramePr>
            <a:graphicFrameLocks noChangeAspect="1"/>
          </p:cNvGraphicFramePr>
          <p:nvPr/>
        </p:nvGraphicFramePr>
        <p:xfrm>
          <a:off x="533400" y="4914900"/>
          <a:ext cx="465138" cy="244475"/>
        </p:xfrm>
        <a:graphic>
          <a:graphicData uri="http://schemas.openxmlformats.org/presentationml/2006/ole">
            <mc:AlternateContent xmlns:mc="http://schemas.openxmlformats.org/markup-compatibility/2006">
              <mc:Choice xmlns:v="urn:schemas-microsoft-com:vml" Requires="v">
                <p:oleObj spid="_x0000_s250305" name="Equation" r:id="rId11" imgW="266400" imgH="139680" progId="Equation.DSMT4">
                  <p:embed/>
                </p:oleObj>
              </mc:Choice>
              <mc:Fallback>
                <p:oleObj name="Equation" r:id="rId11" imgW="2664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914900"/>
                        <a:ext cx="4651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0" name="Object 6"/>
          <p:cNvGraphicFramePr>
            <a:graphicFrameLocks noChangeAspect="1"/>
          </p:cNvGraphicFramePr>
          <p:nvPr/>
        </p:nvGraphicFramePr>
        <p:xfrm>
          <a:off x="989013" y="3048000"/>
          <a:ext cx="2592387" cy="754063"/>
        </p:xfrm>
        <a:graphic>
          <a:graphicData uri="http://schemas.openxmlformats.org/presentationml/2006/ole">
            <mc:AlternateContent xmlns:mc="http://schemas.openxmlformats.org/markup-compatibility/2006">
              <mc:Choice xmlns:v="urn:schemas-microsoft-com:vml" Requires="v">
                <p:oleObj spid="_x0000_s250306" name="Equation" r:id="rId13" imgW="1485720" imgH="431640" progId="Equation.DSMT4">
                  <p:embed/>
                </p:oleObj>
              </mc:Choice>
              <mc:Fallback>
                <p:oleObj name="Equation" r:id="rId13" imgW="148572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9013" y="3048000"/>
                        <a:ext cx="2592387"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1" name="Object 7"/>
          <p:cNvGraphicFramePr>
            <a:graphicFrameLocks noChangeAspect="1"/>
          </p:cNvGraphicFramePr>
          <p:nvPr/>
        </p:nvGraphicFramePr>
        <p:xfrm>
          <a:off x="3581400" y="3203575"/>
          <a:ext cx="1219200" cy="377825"/>
        </p:xfrm>
        <a:graphic>
          <a:graphicData uri="http://schemas.openxmlformats.org/presentationml/2006/ole">
            <mc:AlternateContent xmlns:mc="http://schemas.openxmlformats.org/markup-compatibility/2006">
              <mc:Choice xmlns:v="urn:schemas-microsoft-com:vml" Requires="v">
                <p:oleObj spid="_x0000_s250307" name="Equation" r:id="rId15" imgW="698400" imgH="215640" progId="Equation.DSMT4">
                  <p:embed/>
                </p:oleObj>
              </mc:Choice>
              <mc:Fallback>
                <p:oleObj name="Equation" r:id="rId15" imgW="6984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3203575"/>
                        <a:ext cx="12192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2" name="Object 8"/>
          <p:cNvGraphicFramePr>
            <a:graphicFrameLocks noChangeAspect="1"/>
          </p:cNvGraphicFramePr>
          <p:nvPr/>
        </p:nvGraphicFramePr>
        <p:xfrm>
          <a:off x="1066800" y="4103688"/>
          <a:ext cx="700088" cy="298450"/>
        </p:xfrm>
        <a:graphic>
          <a:graphicData uri="http://schemas.openxmlformats.org/presentationml/2006/ole">
            <mc:AlternateContent xmlns:mc="http://schemas.openxmlformats.org/markup-compatibility/2006">
              <mc:Choice xmlns:v="urn:schemas-microsoft-com:vml" Requires="v">
                <p:oleObj spid="_x0000_s250308" name="Equation" r:id="rId17" imgW="355600" imgH="152400" progId="Equation.DSMT4">
                  <p:embed/>
                </p:oleObj>
              </mc:Choice>
              <mc:Fallback>
                <p:oleObj name="Equation" r:id="rId17" imgW="355600" imgH="152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4103688"/>
                        <a:ext cx="700088"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3" name="Object 9"/>
          <p:cNvGraphicFramePr>
            <a:graphicFrameLocks noChangeAspect="1"/>
          </p:cNvGraphicFramePr>
          <p:nvPr/>
        </p:nvGraphicFramePr>
        <p:xfrm>
          <a:off x="1738313" y="3994150"/>
          <a:ext cx="3824287" cy="501650"/>
        </p:xfrm>
        <a:graphic>
          <a:graphicData uri="http://schemas.openxmlformats.org/presentationml/2006/ole">
            <mc:AlternateContent xmlns:mc="http://schemas.openxmlformats.org/markup-compatibility/2006">
              <mc:Choice xmlns:v="urn:schemas-microsoft-com:vml" Requires="v">
                <p:oleObj spid="_x0000_s250309" name="Equation" r:id="rId19" imgW="1942920" imgH="253800" progId="Equation.DSMT4">
                  <p:embed/>
                </p:oleObj>
              </mc:Choice>
              <mc:Fallback>
                <p:oleObj name="Equation" r:id="rId19" imgW="194292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8313" y="3994150"/>
                        <a:ext cx="38242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4" name="Object 10"/>
          <p:cNvGraphicFramePr>
            <a:graphicFrameLocks noChangeAspect="1"/>
          </p:cNvGraphicFramePr>
          <p:nvPr/>
        </p:nvGraphicFramePr>
        <p:xfrm>
          <a:off x="990600" y="4648200"/>
          <a:ext cx="2571750" cy="754063"/>
        </p:xfrm>
        <a:graphic>
          <a:graphicData uri="http://schemas.openxmlformats.org/presentationml/2006/ole">
            <mc:AlternateContent xmlns:mc="http://schemas.openxmlformats.org/markup-compatibility/2006">
              <mc:Choice xmlns:v="urn:schemas-microsoft-com:vml" Requires="v">
                <p:oleObj spid="_x0000_s250310" name="Equation" r:id="rId21" imgW="1473120" imgH="431640" progId="Equation.DSMT4">
                  <p:embed/>
                </p:oleObj>
              </mc:Choice>
              <mc:Fallback>
                <p:oleObj name="Equation" r:id="rId21" imgW="147312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4648200"/>
                        <a:ext cx="257175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5" name="Object 11"/>
          <p:cNvGraphicFramePr>
            <a:graphicFrameLocks noChangeAspect="1"/>
          </p:cNvGraphicFramePr>
          <p:nvPr/>
        </p:nvGraphicFramePr>
        <p:xfrm>
          <a:off x="3546475" y="4800600"/>
          <a:ext cx="1330325" cy="398463"/>
        </p:xfrm>
        <a:graphic>
          <a:graphicData uri="http://schemas.openxmlformats.org/presentationml/2006/ole">
            <mc:AlternateContent xmlns:mc="http://schemas.openxmlformats.org/markup-compatibility/2006">
              <mc:Choice xmlns:v="urn:schemas-microsoft-com:vml" Requires="v">
                <p:oleObj spid="_x0000_s250311" name="Equation" r:id="rId23" imgW="761760" imgH="228600" progId="Equation.DSMT4">
                  <p:embed/>
                </p:oleObj>
              </mc:Choice>
              <mc:Fallback>
                <p:oleObj name="Equation" r:id="rId23" imgW="7617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6475" y="4800600"/>
                        <a:ext cx="1330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6" name="Object 12"/>
          <p:cNvGraphicFramePr>
            <a:graphicFrameLocks noChangeAspect="1"/>
          </p:cNvGraphicFramePr>
          <p:nvPr/>
        </p:nvGraphicFramePr>
        <p:xfrm>
          <a:off x="1752600" y="5562600"/>
          <a:ext cx="2974975" cy="552450"/>
        </p:xfrm>
        <a:graphic>
          <a:graphicData uri="http://schemas.openxmlformats.org/presentationml/2006/ole">
            <mc:AlternateContent xmlns:mc="http://schemas.openxmlformats.org/markup-compatibility/2006">
              <mc:Choice xmlns:v="urn:schemas-microsoft-com:vml" Requires="v">
                <p:oleObj spid="_x0000_s250312" name="Equation" r:id="rId25" imgW="1511280" imgH="279360" progId="Equation.DSMT4">
                  <p:embed/>
                </p:oleObj>
              </mc:Choice>
              <mc:Fallback>
                <p:oleObj name="Equation" r:id="rId25" imgW="151128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5562600"/>
                        <a:ext cx="29749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7" name="Object 13"/>
          <p:cNvGraphicFramePr>
            <a:graphicFrameLocks noChangeAspect="1"/>
          </p:cNvGraphicFramePr>
          <p:nvPr/>
        </p:nvGraphicFramePr>
        <p:xfrm>
          <a:off x="4694238" y="5567363"/>
          <a:ext cx="1249362" cy="452437"/>
        </p:xfrm>
        <a:graphic>
          <a:graphicData uri="http://schemas.openxmlformats.org/presentationml/2006/ole">
            <mc:AlternateContent xmlns:mc="http://schemas.openxmlformats.org/markup-compatibility/2006">
              <mc:Choice xmlns:v="urn:schemas-microsoft-com:vml" Requires="v">
                <p:oleObj spid="_x0000_s250313" name="Equation" r:id="rId27" imgW="634680" imgH="228600" progId="Equation.DSMT4">
                  <p:embed/>
                </p:oleObj>
              </mc:Choice>
              <mc:Fallback>
                <p:oleObj name="Equation" r:id="rId27" imgW="63468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94238" y="5567363"/>
                        <a:ext cx="12493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8" name="Object 14"/>
          <p:cNvGraphicFramePr>
            <a:graphicFrameLocks noChangeAspect="1"/>
          </p:cNvGraphicFramePr>
          <p:nvPr/>
        </p:nvGraphicFramePr>
        <p:xfrm>
          <a:off x="1103313" y="5667375"/>
          <a:ext cx="649287" cy="276225"/>
        </p:xfrm>
        <a:graphic>
          <a:graphicData uri="http://schemas.openxmlformats.org/presentationml/2006/ole">
            <mc:AlternateContent xmlns:mc="http://schemas.openxmlformats.org/markup-compatibility/2006">
              <mc:Choice xmlns:v="urn:schemas-microsoft-com:vml" Requires="v">
                <p:oleObj spid="_x0000_s250314" name="Equation" r:id="rId29" imgW="330120" imgH="139680" progId="Equation.DSMT4">
                  <p:embed/>
                </p:oleObj>
              </mc:Choice>
              <mc:Fallback>
                <p:oleObj name="Equation" r:id="rId29" imgW="330120" imgH="1396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03313" y="5667375"/>
                        <a:ext cx="64928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0331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60163"/>
                                        </p:tgtEl>
                                        <p:attrNameLst>
                                          <p:attrName>style.visibility</p:attrName>
                                        </p:attrNameLst>
                                      </p:cBhvr>
                                      <p:to>
                                        <p:strVal val="visible"/>
                                      </p:to>
                                    </p:set>
                                    <p:anim calcmode="lin" valueType="num">
                                      <p:cBhvr>
                                        <p:cTn id="7" dur="500" fill="hold"/>
                                        <p:tgtEl>
                                          <p:spTgt spid="860163"/>
                                        </p:tgtEl>
                                        <p:attrNameLst>
                                          <p:attrName>ppt_w</p:attrName>
                                        </p:attrNameLst>
                                      </p:cBhvr>
                                      <p:tavLst>
                                        <p:tav tm="0">
                                          <p:val>
                                            <p:fltVal val="0"/>
                                          </p:val>
                                        </p:tav>
                                        <p:tav tm="100000">
                                          <p:val>
                                            <p:strVal val="#ppt_w"/>
                                          </p:val>
                                        </p:tav>
                                      </p:tavLst>
                                    </p:anim>
                                    <p:anim calcmode="lin" valueType="num">
                                      <p:cBhvr>
                                        <p:cTn id="8" dur="500" fill="hold"/>
                                        <p:tgtEl>
                                          <p:spTgt spid="860163"/>
                                        </p:tgtEl>
                                        <p:attrNameLst>
                                          <p:attrName>ppt_h</p:attrName>
                                        </p:attrNameLst>
                                      </p:cBhvr>
                                      <p:tavLst>
                                        <p:tav tm="0">
                                          <p:val>
                                            <p:fltVal val="0"/>
                                          </p:val>
                                        </p:tav>
                                        <p:tav tm="100000">
                                          <p:val>
                                            <p:strVal val="#ppt_h"/>
                                          </p:val>
                                        </p:tav>
                                      </p:tavLst>
                                    </p:anim>
                                    <p:animEffect transition="in" filter="fade">
                                      <p:cBhvr>
                                        <p:cTn id="9" dur="500"/>
                                        <p:tgtEl>
                                          <p:spTgt spid="8601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860164"/>
                                        </p:tgtEl>
                                        <p:attrNameLst>
                                          <p:attrName>style.visibility</p:attrName>
                                        </p:attrNameLst>
                                      </p:cBhvr>
                                      <p:to>
                                        <p:strVal val="visible"/>
                                      </p:to>
                                    </p:set>
                                    <p:animEffect transition="in" filter="wipe(left)">
                                      <p:cBhvr>
                                        <p:cTn id="14" dur="500"/>
                                        <p:tgtEl>
                                          <p:spTgt spid="8601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60166"/>
                                        </p:tgtEl>
                                        <p:attrNameLst>
                                          <p:attrName>style.visibility</p:attrName>
                                        </p:attrNameLst>
                                      </p:cBhvr>
                                      <p:to>
                                        <p:strVal val="visible"/>
                                      </p:to>
                                    </p:set>
                                    <p:animEffect transition="in" filter="wipe(left)">
                                      <p:cBhvr>
                                        <p:cTn id="19" dur="500"/>
                                        <p:tgtEl>
                                          <p:spTgt spid="8601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60170"/>
                                        </p:tgtEl>
                                        <p:attrNameLst>
                                          <p:attrName>style.visibility</p:attrName>
                                        </p:attrNameLst>
                                      </p:cBhvr>
                                      <p:to>
                                        <p:strVal val="visible"/>
                                      </p:to>
                                    </p:set>
                                    <p:animEffect transition="in" filter="wipe(left)">
                                      <p:cBhvr>
                                        <p:cTn id="24" dur="500"/>
                                        <p:tgtEl>
                                          <p:spTgt spid="860170"/>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860171"/>
                                        </p:tgtEl>
                                        <p:attrNameLst>
                                          <p:attrName>style.visibility</p:attrName>
                                        </p:attrNameLst>
                                      </p:cBhvr>
                                      <p:to>
                                        <p:strVal val="visible"/>
                                      </p:to>
                                    </p:set>
                                    <p:animEffect transition="in" filter="wipe(left)">
                                      <p:cBhvr>
                                        <p:cTn id="28" dur="500"/>
                                        <p:tgtEl>
                                          <p:spTgt spid="8601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60167"/>
                                        </p:tgtEl>
                                        <p:attrNameLst>
                                          <p:attrName>style.visibility</p:attrName>
                                        </p:attrNameLst>
                                      </p:cBhvr>
                                      <p:to>
                                        <p:strVal val="visible"/>
                                      </p:to>
                                    </p:set>
                                    <p:animEffect transition="in" filter="wipe(left)">
                                      <p:cBhvr>
                                        <p:cTn id="33" dur="500"/>
                                        <p:tgtEl>
                                          <p:spTgt spid="8601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60172"/>
                                        </p:tgtEl>
                                        <p:attrNameLst>
                                          <p:attrName>style.visibility</p:attrName>
                                        </p:attrNameLst>
                                      </p:cBhvr>
                                      <p:to>
                                        <p:strVal val="visible"/>
                                      </p:to>
                                    </p:set>
                                    <p:animEffect transition="in" filter="wipe(left)">
                                      <p:cBhvr>
                                        <p:cTn id="38" dur="500"/>
                                        <p:tgtEl>
                                          <p:spTgt spid="86017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860173"/>
                                        </p:tgtEl>
                                        <p:attrNameLst>
                                          <p:attrName>style.visibility</p:attrName>
                                        </p:attrNameLst>
                                      </p:cBhvr>
                                      <p:to>
                                        <p:strVal val="visible"/>
                                      </p:to>
                                    </p:set>
                                    <p:animEffect transition="in" filter="wipe(left)">
                                      <p:cBhvr>
                                        <p:cTn id="43" dur="500"/>
                                        <p:tgtEl>
                                          <p:spTgt spid="86017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860169"/>
                                        </p:tgtEl>
                                        <p:attrNameLst>
                                          <p:attrName>style.visibility</p:attrName>
                                        </p:attrNameLst>
                                      </p:cBhvr>
                                      <p:to>
                                        <p:strVal val="visible"/>
                                      </p:to>
                                    </p:set>
                                    <p:animEffect transition="in" filter="wipe(left)">
                                      <p:cBhvr>
                                        <p:cTn id="48" dur="500"/>
                                        <p:tgtEl>
                                          <p:spTgt spid="86016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860174"/>
                                        </p:tgtEl>
                                        <p:attrNameLst>
                                          <p:attrName>style.visibility</p:attrName>
                                        </p:attrNameLst>
                                      </p:cBhvr>
                                      <p:to>
                                        <p:strVal val="visible"/>
                                      </p:to>
                                    </p:set>
                                    <p:animEffect transition="in" filter="wipe(left)">
                                      <p:cBhvr>
                                        <p:cTn id="53" dur="500"/>
                                        <p:tgtEl>
                                          <p:spTgt spid="860174"/>
                                        </p:tgtEl>
                                      </p:cBhvr>
                                    </p:animEffect>
                                  </p:childTnLst>
                                </p:cTn>
                              </p:par>
                            </p:childTnLst>
                          </p:cTn>
                        </p:par>
                        <p:par>
                          <p:cTn id="54" fill="hold" nodeType="afterGroup">
                            <p:stCondLst>
                              <p:cond delay="500"/>
                            </p:stCondLst>
                            <p:childTnLst>
                              <p:par>
                                <p:cTn id="55" presetID="22" presetClass="entr" presetSubtype="8" fill="hold" nodeType="afterEffect">
                                  <p:stCondLst>
                                    <p:cond delay="0"/>
                                  </p:stCondLst>
                                  <p:childTnLst>
                                    <p:set>
                                      <p:cBhvr>
                                        <p:cTn id="56" dur="1" fill="hold">
                                          <p:stCondLst>
                                            <p:cond delay="0"/>
                                          </p:stCondLst>
                                        </p:cTn>
                                        <p:tgtEl>
                                          <p:spTgt spid="860175"/>
                                        </p:tgtEl>
                                        <p:attrNameLst>
                                          <p:attrName>style.visibility</p:attrName>
                                        </p:attrNameLst>
                                      </p:cBhvr>
                                      <p:to>
                                        <p:strVal val="visible"/>
                                      </p:to>
                                    </p:set>
                                    <p:animEffect transition="in" filter="wipe(left)">
                                      <p:cBhvr>
                                        <p:cTn id="57" dur="500"/>
                                        <p:tgtEl>
                                          <p:spTgt spid="8601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860168"/>
                                        </p:tgtEl>
                                        <p:attrNameLst>
                                          <p:attrName>style.visibility</p:attrName>
                                        </p:attrNameLst>
                                      </p:cBhvr>
                                      <p:to>
                                        <p:strVal val="visible"/>
                                      </p:to>
                                    </p:set>
                                    <p:animEffect transition="in" filter="wipe(left)">
                                      <p:cBhvr>
                                        <p:cTn id="62" dur="500"/>
                                        <p:tgtEl>
                                          <p:spTgt spid="8601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860178"/>
                                        </p:tgtEl>
                                        <p:attrNameLst>
                                          <p:attrName>style.visibility</p:attrName>
                                        </p:attrNameLst>
                                      </p:cBhvr>
                                      <p:to>
                                        <p:strVal val="visible"/>
                                      </p:to>
                                    </p:set>
                                    <p:animEffect transition="in" filter="wipe(left)">
                                      <p:cBhvr>
                                        <p:cTn id="67" dur="500"/>
                                        <p:tgtEl>
                                          <p:spTgt spid="8601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860176"/>
                                        </p:tgtEl>
                                        <p:attrNameLst>
                                          <p:attrName>style.visibility</p:attrName>
                                        </p:attrNameLst>
                                      </p:cBhvr>
                                      <p:to>
                                        <p:strVal val="visible"/>
                                      </p:to>
                                    </p:set>
                                    <p:animEffect transition="in" filter="wipe(left)">
                                      <p:cBhvr>
                                        <p:cTn id="72" dur="500"/>
                                        <p:tgtEl>
                                          <p:spTgt spid="860176"/>
                                        </p:tgtEl>
                                      </p:cBhvr>
                                    </p:animEffect>
                                  </p:childTnLst>
                                </p:cTn>
                              </p:par>
                            </p:childTnLst>
                          </p:cTn>
                        </p:par>
                        <p:par>
                          <p:cTn id="73" fill="hold" nodeType="afterGroup">
                            <p:stCondLst>
                              <p:cond delay="500"/>
                            </p:stCondLst>
                            <p:childTnLst>
                              <p:par>
                                <p:cTn id="74" presetID="22" presetClass="entr" presetSubtype="8" fill="hold" nodeType="afterEffect">
                                  <p:stCondLst>
                                    <p:cond delay="0"/>
                                  </p:stCondLst>
                                  <p:childTnLst>
                                    <p:set>
                                      <p:cBhvr>
                                        <p:cTn id="75" dur="1" fill="hold">
                                          <p:stCondLst>
                                            <p:cond delay="0"/>
                                          </p:stCondLst>
                                        </p:cTn>
                                        <p:tgtEl>
                                          <p:spTgt spid="860177"/>
                                        </p:tgtEl>
                                        <p:attrNameLst>
                                          <p:attrName>style.visibility</p:attrName>
                                        </p:attrNameLst>
                                      </p:cBhvr>
                                      <p:to>
                                        <p:strVal val="visible"/>
                                      </p:to>
                                    </p:set>
                                    <p:animEffect transition="in" filter="wipe(left)">
                                      <p:cBhvr>
                                        <p:cTn id="76" dur="500"/>
                                        <p:tgtEl>
                                          <p:spTgt spid="86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09600"/>
            <a:ext cx="8458200" cy="5410200"/>
          </a:xfrm>
        </p:spPr>
        <p:txBody>
          <a:bodyPr/>
          <a:lstStyle/>
          <a:p>
            <a:r>
              <a:rPr lang="en-US" sz="2800" dirty="0" smtClean="0">
                <a:latin typeface="Arial Narrow" charset="0"/>
                <a:ea typeface="ＭＳ Ｐゴシック" charset="0"/>
                <a:cs typeface="ＭＳ Ｐゴシック" charset="0"/>
                <a:sym typeface="Wingdings"/>
              </a:rPr>
              <a:t>Final exam</a:t>
            </a:r>
          </a:p>
          <a:p>
            <a:pPr lvl="1"/>
            <a:r>
              <a:rPr lang="en-US" sz="2400" dirty="0" smtClean="0">
                <a:latin typeface="Arial Narrow" charset="0"/>
                <a:ea typeface="ＭＳ Ｐゴシック" charset="0"/>
                <a:cs typeface="ＭＳ Ｐゴシック" charset="0"/>
                <a:sym typeface="Wingdings"/>
              </a:rPr>
              <a:t>10:30am – 12:30pm, Monday, July 7</a:t>
            </a:r>
          </a:p>
          <a:p>
            <a:pPr lvl="1"/>
            <a:r>
              <a:rPr lang="en-US" sz="2400" dirty="0" smtClean="0">
                <a:latin typeface="Arial Narrow" charset="0"/>
                <a:ea typeface="ＭＳ Ｐゴシック" charset="0"/>
                <a:cs typeface="ＭＳ Ｐゴシック" charset="0"/>
                <a:sym typeface="Wingdings"/>
              </a:rPr>
              <a:t>Comprehensive exam, covers from CH1.1 – what we finish this Thursday, July 3, plus appendices A1 – A8</a:t>
            </a:r>
            <a:endParaRPr lang="en-US" dirty="0" smtClean="0">
              <a:latin typeface="Arial Narrow" charset="0"/>
              <a:ea typeface="ＭＳ Ｐゴシック" charset="0"/>
              <a:cs typeface="ＭＳ Ｐゴシック" charset="0"/>
              <a:sym typeface="Wingdings"/>
            </a:endParaRPr>
          </a:p>
          <a:p>
            <a:pPr lvl="1"/>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spcBef>
                <a:spcPts val="72"/>
              </a:spcBef>
            </a:pPr>
            <a:r>
              <a:rPr lang="en-US" sz="2000" dirty="0" smtClean="0">
                <a:sym typeface="Wingdings"/>
              </a:rPr>
              <a:t>None of the part of the solutions of any problems</a:t>
            </a:r>
          </a:p>
          <a:p>
            <a:pPr lvl="2" eaLnBrk="1" hangingPunct="1">
              <a:spcBef>
                <a:spcPts val="72"/>
              </a:spcBef>
            </a:pPr>
            <a:r>
              <a:rPr lang="en-US" sz="2000" dirty="0" smtClean="0">
                <a:sym typeface="Wingdings"/>
              </a:rPr>
              <a:t>no derived formulae, derivations of equations or word definitions!</a:t>
            </a:r>
            <a:endParaRPr lang="en-US" sz="2000" dirty="0"/>
          </a:p>
          <a:p>
            <a:pPr lvl="2" eaLnBrk="1" hangingPunct="1">
              <a:spcBef>
                <a:spcPts val="72"/>
              </a:spcBef>
            </a:pPr>
            <a:r>
              <a:rPr lang="en-US" sz="2000" dirty="0"/>
              <a:t>No additional formulae or values of constants will be provided!</a:t>
            </a:r>
            <a:endParaRPr lang="en-US" sz="2800" dirty="0" smtClean="0">
              <a:latin typeface="Arial Narrow" charset="0"/>
              <a:ea typeface="ＭＳ Ｐゴシック" charset="0"/>
              <a:cs typeface="ＭＳ Ｐゴシック" charset="0"/>
              <a:sym typeface="Wingdings"/>
            </a:endParaRPr>
          </a:p>
          <a:p>
            <a:endParaRPr lang="en-US" sz="2000" dirty="0" smtClean="0"/>
          </a:p>
        </p:txBody>
      </p:sp>
      <p:sp>
        <p:nvSpPr>
          <p:cNvPr id="2" name="Date Placeholder 1"/>
          <p:cNvSpPr>
            <a:spLocks noGrp="1"/>
          </p:cNvSpPr>
          <p:nvPr>
            <p:ph type="dt" sz="half" idx="10"/>
          </p:nvPr>
        </p:nvSpPr>
        <p:spPr/>
        <p:txBody>
          <a:bodyPr/>
          <a:lstStyle/>
          <a:p>
            <a:pPr>
              <a:defRPr/>
            </a:pPr>
            <a:r>
              <a:rPr lang="en-US" smtClean="0"/>
              <a:t>Wednesday, July 2, 2014</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3266260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AD4763-0464-CE44-8D29-E937BF605EF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9" name="Rectangle 2"/>
          <p:cNvSpPr>
            <a:spLocks noGrp="1" noChangeArrowheads="1"/>
          </p:cNvSpPr>
          <p:nvPr>
            <p:ph type="title"/>
          </p:nvPr>
        </p:nvSpPr>
        <p:spPr>
          <a:xfrm>
            <a:off x="762000" y="152400"/>
            <a:ext cx="8077200" cy="685800"/>
          </a:xfrm>
        </p:spPr>
        <p:txBody>
          <a:bodyPr/>
          <a:lstStyle/>
          <a:p>
            <a:r>
              <a:rPr lang="en-US" altLang="ko-KR" sz="4000" dirty="0" smtClean="0">
                <a:latin typeface="Arial Narrow" charset="0"/>
                <a:ea typeface="굴림" charset="0"/>
                <a:cs typeface="굴림" charset="0"/>
              </a:rPr>
              <a:t>Reminder: Extra</a:t>
            </a:r>
            <a:r>
              <a:rPr lang="en-US" altLang="ko-KR" sz="4000" dirty="0">
                <a:latin typeface="Arial Narrow" charset="0"/>
                <a:ea typeface="굴림" charset="0"/>
                <a:cs typeface="굴림" charset="0"/>
              </a:rPr>
              <a:t>-Credit Special </a:t>
            </a:r>
            <a:r>
              <a:rPr lang="en-US" altLang="ko-KR" sz="4000" dirty="0" smtClean="0">
                <a:latin typeface="Arial Narrow" charset="0"/>
                <a:ea typeface="굴림" charset="0"/>
                <a:cs typeface="굴림" charset="0"/>
              </a:rPr>
              <a:t>Project #5</a:t>
            </a:r>
            <a:endParaRPr lang="en-US" sz="4000" dirty="0">
              <a:latin typeface="Arial Narrow" charset="0"/>
              <a:ea typeface="ＭＳ Ｐゴシック" charset="0"/>
              <a:cs typeface="ＭＳ Ｐゴシック" charset="0"/>
            </a:endParaRPr>
          </a:p>
        </p:txBody>
      </p:sp>
      <p:sp>
        <p:nvSpPr>
          <p:cNvPr id="711683" name="Rectangle 3"/>
          <p:cNvSpPr>
            <a:spLocks noGrp="1" noChangeArrowheads="1"/>
          </p:cNvSpPr>
          <p:nvPr>
            <p:ph type="body" idx="1"/>
          </p:nvPr>
        </p:nvSpPr>
        <p:spPr>
          <a:xfrm>
            <a:off x="304800" y="838200"/>
            <a:ext cx="8534400" cy="5181600"/>
          </a:xfrm>
        </p:spPr>
        <p:txBody>
          <a:bodyPr/>
          <a:lstStyle/>
          <a:p>
            <a:r>
              <a:rPr lang="en-US" altLang="ko-KR" dirty="0">
                <a:latin typeface="Arial Narrow" charset="0"/>
                <a:ea typeface="굴림" charset="0"/>
                <a:cs typeface="굴림" charset="0"/>
              </a:rPr>
              <a:t>Derive </a:t>
            </a:r>
            <a:r>
              <a:rPr lang="en-US" altLang="ko-KR" dirty="0" smtClean="0">
                <a:latin typeface="Arial Narrow" charset="0"/>
                <a:ea typeface="굴림" charset="0"/>
                <a:cs typeface="굴림" charset="0"/>
              </a:rPr>
              <a:t>express </a:t>
            </a:r>
            <a:r>
              <a:rPr lang="en-US" altLang="ko-KR" dirty="0">
                <a:latin typeface="Arial Narrow" charset="0"/>
                <a:ea typeface="굴림" charset="0"/>
                <a:cs typeface="굴림" charset="0"/>
              </a:rPr>
              <a:t>the final </a:t>
            </a:r>
            <a:r>
              <a:rPr lang="en-US" altLang="ko-KR" dirty="0" smtClean="0">
                <a:latin typeface="Arial Narrow" charset="0"/>
                <a:ea typeface="굴림" charset="0"/>
                <a:cs typeface="굴림" charset="0"/>
              </a:rPr>
              <a:t>velocities </a:t>
            </a:r>
            <a:r>
              <a:rPr lang="en-US" altLang="ko-KR" dirty="0">
                <a:latin typeface="Arial Narrow" charset="0"/>
                <a:ea typeface="굴림" charset="0"/>
                <a:cs typeface="굴림" charset="0"/>
              </a:rPr>
              <a:t>of </a:t>
            </a:r>
            <a:r>
              <a:rPr lang="en-US" altLang="ko-KR" dirty="0" smtClean="0">
                <a:latin typeface="Arial Narrow" charset="0"/>
                <a:ea typeface="굴림" charset="0"/>
                <a:cs typeface="굴림" charset="0"/>
              </a:rPr>
              <a:t>the two </a:t>
            </a:r>
            <a:r>
              <a:rPr lang="en-US" altLang="ko-KR" dirty="0">
                <a:latin typeface="Arial Narrow" charset="0"/>
                <a:ea typeface="굴림" charset="0"/>
                <a:cs typeface="굴림" charset="0"/>
              </a:rPr>
              <a:t>objects which underwent an elastic collision as a function of known quantities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 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v</a:t>
            </a:r>
            <a:r>
              <a:rPr lang="en-US" altLang="ko-KR" baseline="-25000" dirty="0">
                <a:latin typeface="Arial Narrow" charset="0"/>
                <a:ea typeface="굴림" charset="0"/>
                <a:cs typeface="굴림" charset="0"/>
              </a:rPr>
              <a:t>01</a:t>
            </a:r>
            <a:r>
              <a:rPr lang="en-US" altLang="ko-KR" dirty="0">
                <a:latin typeface="Arial Narrow" charset="0"/>
                <a:ea typeface="굴림" charset="0"/>
                <a:cs typeface="굴림" charset="0"/>
              </a:rPr>
              <a:t> and v</a:t>
            </a:r>
            <a:r>
              <a:rPr lang="en-US" altLang="ko-KR" baseline="-25000" dirty="0">
                <a:latin typeface="Arial Narrow" charset="0"/>
                <a:ea typeface="굴림" charset="0"/>
                <a:cs typeface="굴림" charset="0"/>
              </a:rPr>
              <a:t>02</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in </a:t>
            </a:r>
            <a:r>
              <a:rPr lang="en-US" altLang="ko-KR" dirty="0">
                <a:latin typeface="Arial Narrow" charset="0"/>
                <a:ea typeface="굴림" charset="0"/>
                <a:cs typeface="굴림" charset="0"/>
              </a:rPr>
              <a:t>a far greater detail than </a:t>
            </a:r>
            <a:r>
              <a:rPr lang="en-US" altLang="ko-KR" dirty="0" smtClean="0">
                <a:latin typeface="Arial Narrow" charset="0"/>
                <a:ea typeface="굴림" charset="0"/>
                <a:cs typeface="굴림" charset="0"/>
              </a:rPr>
              <a:t>in the lecture </a:t>
            </a:r>
            <a:r>
              <a:rPr lang="en-US" altLang="ko-KR" dirty="0">
                <a:latin typeface="Arial Narrow" charset="0"/>
                <a:ea typeface="굴림" charset="0"/>
                <a:cs typeface="굴림" charset="0"/>
              </a:rPr>
              <a:t>note</a:t>
            </a:r>
            <a:r>
              <a:rPr lang="en-US" altLang="ko-KR" dirty="0" smtClean="0">
                <a:latin typeface="Arial Narrow" charset="0"/>
                <a:ea typeface="굴림" charset="0"/>
                <a:cs typeface="굴림" charset="0"/>
              </a:rPr>
              <a:t>.  (20 points)</a:t>
            </a:r>
            <a:endParaRPr lang="en-US" altLang="ko-KR" dirty="0">
              <a:latin typeface="Arial Narrow" charset="0"/>
              <a:ea typeface="굴림" charset="0"/>
              <a:cs typeface="굴림" charset="0"/>
            </a:endParaRPr>
          </a:p>
          <a:p>
            <a:r>
              <a:rPr lang="en-US" altLang="ko-KR" dirty="0" smtClean="0">
                <a:latin typeface="Arial Narrow" charset="0"/>
                <a:ea typeface="굴림" charset="0"/>
                <a:cs typeface="굴림" charset="0"/>
              </a:rPr>
              <a:t>Show </a:t>
            </a:r>
            <a:r>
              <a:rPr lang="en-US" altLang="ko-KR" dirty="0">
                <a:latin typeface="Arial Narrow" charset="0"/>
                <a:ea typeface="굴림" charset="0"/>
                <a:cs typeface="굴림" charset="0"/>
              </a:rPr>
              <a:t>mathematically what happens to the final velocities if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and describe in words the resulting motion</a:t>
            </a:r>
            <a:r>
              <a:rPr lang="en-US" altLang="ko-KR" dirty="0" smtClean="0">
                <a:latin typeface="Arial Narrow" charset="0"/>
                <a:ea typeface="굴림" charset="0"/>
                <a:cs typeface="굴림" charset="0"/>
              </a:rPr>
              <a:t>. (5 points)</a:t>
            </a:r>
            <a:endParaRPr lang="en-US" altLang="ko-KR" dirty="0">
              <a:latin typeface="Arial Narrow" charset="0"/>
              <a:ea typeface="굴림" charset="0"/>
              <a:cs typeface="굴림" charset="0"/>
            </a:endParaRPr>
          </a:p>
          <a:p>
            <a:r>
              <a:rPr lang="en-US" altLang="ko-KR" dirty="0" smtClean="0">
                <a:latin typeface="Arial Narrow" charset="0"/>
                <a:ea typeface="굴림" charset="0"/>
                <a:cs typeface="굴림" charset="0"/>
              </a:rPr>
              <a:t>Due</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Monday, July 7, 2014</a:t>
            </a:r>
            <a:endParaRPr lang="en-US" altLang="ko-KR" dirty="0">
              <a:latin typeface="Arial Narrow" charset="0"/>
              <a:ea typeface="굴림" charset="0"/>
              <a:cs typeface="굴림" charset="0"/>
            </a:endParaRPr>
          </a:p>
        </p:txBody>
      </p:sp>
    </p:spTree>
    <p:extLst>
      <p:ext uri="{BB962C8B-B14F-4D97-AF65-F5344CB8AC3E}">
        <p14:creationId xmlns:p14="http://schemas.microsoft.com/office/powerpoint/2010/main" val="17686991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512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1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88D915-0DC0-C545-A38F-8FCBFE48C175}"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774146" name="Text Box 2"/>
          <p:cNvSpPr txBox="1">
            <a:spLocks noChangeArrowheads="1"/>
          </p:cNvSpPr>
          <p:nvPr/>
        </p:nvSpPr>
        <p:spPr bwMode="auto">
          <a:xfrm>
            <a:off x="381000" y="1066800"/>
            <a:ext cx="571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A</a:t>
            </a:r>
            <a:r>
              <a:rPr lang="en-US" sz="2200">
                <a:solidFill>
                  <a:schemeClr val="accent2"/>
                </a:solidFill>
                <a:latin typeface="Arial Narrow" charset="0"/>
                <a:ea typeface="굴림" charset="0"/>
                <a:cs typeface="굴림" charset="0"/>
              </a:rPr>
              <a:t>ngular displacement</a:t>
            </a:r>
            <a:r>
              <a:rPr lang="en-US" altLang="ko-KR" sz="2200">
                <a:solidFill>
                  <a:schemeClr val="accent2"/>
                </a:solidFill>
                <a:latin typeface="Arial Narrow" charset="0"/>
                <a:ea typeface="굴림" charset="0"/>
                <a:cs typeface="굴림" charset="0"/>
              </a:rPr>
              <a:t> is defined as </a:t>
            </a:r>
            <a:endParaRPr lang="en-US" sz="2200">
              <a:solidFill>
                <a:schemeClr val="accent2"/>
              </a:solidFill>
              <a:latin typeface="Arial Narrow" charset="0"/>
              <a:ea typeface="굴림" charset="0"/>
              <a:cs typeface="굴림" charset="0"/>
            </a:endParaRPr>
          </a:p>
        </p:txBody>
      </p:sp>
      <p:graphicFrame>
        <p:nvGraphicFramePr>
          <p:cNvPr id="774147" name="Object 2"/>
          <p:cNvGraphicFramePr>
            <a:graphicFrameLocks noChangeAspect="1"/>
          </p:cNvGraphicFramePr>
          <p:nvPr/>
        </p:nvGraphicFramePr>
        <p:xfrm>
          <a:off x="1703388" y="1501775"/>
          <a:ext cx="1277937" cy="625475"/>
        </p:xfrm>
        <a:graphic>
          <a:graphicData uri="http://schemas.openxmlformats.org/presentationml/2006/ole">
            <mc:AlternateContent xmlns:mc="http://schemas.openxmlformats.org/markup-compatibility/2006">
              <mc:Choice xmlns:v="urn:schemas-microsoft-com:vml" Requires="v">
                <p:oleObj spid="_x0000_s239892" name="Equation" r:id="rId3" imgW="355320" imgH="177480" progId="Equation.3">
                  <p:embed/>
                </p:oleObj>
              </mc:Choice>
              <mc:Fallback>
                <p:oleObj name="Equation" r:id="rId3" imgW="3553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501775"/>
                        <a:ext cx="1277937"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14" name="Rectangle 4"/>
          <p:cNvSpPr>
            <a:spLocks noGrp="1" noChangeArrowheads="1"/>
          </p:cNvSpPr>
          <p:nvPr>
            <p:ph type="title"/>
          </p:nvPr>
        </p:nvSpPr>
        <p:spPr>
          <a:xfrm>
            <a:off x="152400" y="152400"/>
            <a:ext cx="8839200" cy="685800"/>
          </a:xfrm>
          <a:noFill/>
        </p:spPr>
        <p:txBody>
          <a:bodyPr/>
          <a:lstStyle/>
          <a:p>
            <a:r>
              <a:rPr lang="en-US" sz="3600">
                <a:latin typeface="Arial Narrow" charset="0"/>
                <a:ea typeface="ＭＳ Ｐゴシック" charset="0"/>
                <a:cs typeface="ＭＳ Ｐゴシック" charset="0"/>
              </a:rPr>
              <a:t>Angular Displacement, Velocity, and Acceleration</a:t>
            </a:r>
          </a:p>
        </p:txBody>
      </p:sp>
      <p:sp>
        <p:nvSpPr>
          <p:cNvPr id="774149" name="Text Box 5"/>
          <p:cNvSpPr txBox="1">
            <a:spLocks noChangeArrowheads="1"/>
          </p:cNvSpPr>
          <p:nvPr/>
        </p:nvSpPr>
        <p:spPr bwMode="auto">
          <a:xfrm>
            <a:off x="457200" y="2362200"/>
            <a:ext cx="472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How about the average angular </a:t>
            </a:r>
            <a:r>
              <a:rPr lang="en-US" altLang="ko-KR" sz="2200">
                <a:solidFill>
                  <a:schemeClr val="accent2"/>
                </a:solidFill>
                <a:latin typeface="Arial Narrow" charset="0"/>
                <a:ea typeface="굴림" charset="0"/>
                <a:cs typeface="굴림" charset="0"/>
              </a:rPr>
              <a:t>velocity, the rate of change of angular displacement</a:t>
            </a:r>
            <a:r>
              <a:rPr lang="en-US" sz="2200">
                <a:solidFill>
                  <a:schemeClr val="accent2"/>
                </a:solidFill>
                <a:latin typeface="Arial Narrow" charset="0"/>
                <a:ea typeface="굴림" charset="0"/>
                <a:cs typeface="굴림" charset="0"/>
              </a:rPr>
              <a:t>?</a:t>
            </a:r>
          </a:p>
        </p:txBody>
      </p:sp>
      <p:graphicFrame>
        <p:nvGraphicFramePr>
          <p:cNvPr id="774150" name="Object 3"/>
          <p:cNvGraphicFramePr>
            <a:graphicFrameLocks noChangeAspect="1"/>
          </p:cNvGraphicFramePr>
          <p:nvPr/>
        </p:nvGraphicFramePr>
        <p:xfrm>
          <a:off x="5092700" y="2311400"/>
          <a:ext cx="757238" cy="598488"/>
        </p:xfrm>
        <a:graphic>
          <a:graphicData uri="http://schemas.openxmlformats.org/presentationml/2006/ole">
            <mc:AlternateContent xmlns:mc="http://schemas.openxmlformats.org/markup-compatibility/2006">
              <mc:Choice xmlns:v="urn:schemas-microsoft-com:vml" Requires="v">
                <p:oleObj spid="_x0000_s239893" name="Equation" r:id="rId5" imgW="266400" imgH="215640" progId="Equation.3">
                  <p:embed/>
                </p:oleObj>
              </mc:Choice>
              <mc:Fallback>
                <p:oleObj name="Equation" r:id="rId5" imgW="266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2311400"/>
                        <a:ext cx="757238" cy="598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3" name="Text Box 9"/>
          <p:cNvSpPr txBox="1">
            <a:spLocks noChangeArrowheads="1"/>
          </p:cNvSpPr>
          <p:nvPr/>
        </p:nvSpPr>
        <p:spPr bwMode="auto">
          <a:xfrm>
            <a:off x="457200" y="3657600"/>
            <a:ext cx="4343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By the same token, the average angular acceleration</a:t>
            </a:r>
            <a:r>
              <a:rPr lang="en-US" altLang="ko-KR" sz="2200">
                <a:solidFill>
                  <a:schemeClr val="accent2"/>
                </a:solidFill>
                <a:latin typeface="Arial Narrow" charset="0"/>
                <a:ea typeface="굴림" charset="0"/>
                <a:cs typeface="굴림" charset="0"/>
              </a:rPr>
              <a:t>, rate of change of the angular velocity,</a:t>
            </a:r>
            <a:r>
              <a:rPr lang="en-US" sz="2200">
                <a:solidFill>
                  <a:schemeClr val="accent2"/>
                </a:solidFill>
                <a:latin typeface="Arial Narrow" charset="0"/>
                <a:ea typeface="굴림" charset="0"/>
                <a:cs typeface="굴림" charset="0"/>
              </a:rPr>
              <a:t> is defined as…</a:t>
            </a:r>
          </a:p>
        </p:txBody>
      </p:sp>
      <p:graphicFrame>
        <p:nvGraphicFramePr>
          <p:cNvPr id="774154" name="Object 4"/>
          <p:cNvGraphicFramePr>
            <a:graphicFrameLocks noChangeAspect="1"/>
          </p:cNvGraphicFramePr>
          <p:nvPr/>
        </p:nvGraphicFramePr>
        <p:xfrm>
          <a:off x="5059363" y="3940175"/>
          <a:ext cx="808037" cy="641350"/>
        </p:xfrm>
        <a:graphic>
          <a:graphicData uri="http://schemas.openxmlformats.org/presentationml/2006/ole">
            <mc:AlternateContent xmlns:mc="http://schemas.openxmlformats.org/markup-compatibility/2006">
              <mc:Choice xmlns:v="urn:schemas-microsoft-com:vml" Requires="v">
                <p:oleObj spid="_x0000_s239894" name="Equation" r:id="rId7" imgW="266400" imgH="215640" progId="Equation.3">
                  <p:embed/>
                </p:oleObj>
              </mc:Choice>
              <mc:Fallback>
                <p:oleObj name="Equation" r:id="rId7" imgW="2664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9363" y="3940175"/>
                        <a:ext cx="80803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7" name="Text Box 13"/>
          <p:cNvSpPr txBox="1">
            <a:spLocks noChangeArrowheads="1"/>
          </p:cNvSpPr>
          <p:nvPr/>
        </p:nvSpPr>
        <p:spPr bwMode="auto">
          <a:xfrm>
            <a:off x="304800" y="5410200"/>
            <a:ext cx="8534400" cy="7620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5334000" y="838200"/>
            <a:ext cx="1371600" cy="1143000"/>
            <a:chOff x="4752" y="1008"/>
            <a:chExt cx="864" cy="720"/>
          </a:xfrm>
        </p:grpSpPr>
        <p:sp>
          <p:nvSpPr>
            <p:cNvPr id="51234"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5"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7"/>
          <p:cNvGrpSpPr>
            <a:grpSpLocks/>
          </p:cNvGrpSpPr>
          <p:nvPr/>
        </p:nvGrpSpPr>
        <p:grpSpPr bwMode="auto">
          <a:xfrm>
            <a:off x="5638800" y="1066800"/>
            <a:ext cx="825500" cy="827088"/>
            <a:chOff x="4944" y="1152"/>
            <a:chExt cx="520" cy="521"/>
          </a:xfrm>
        </p:grpSpPr>
        <p:sp>
          <p:nvSpPr>
            <p:cNvPr id="51228" name="Text Box 18"/>
            <p:cNvSpPr txBox="1">
              <a:spLocks noChangeArrowheads="1"/>
            </p:cNvSpPr>
            <p:nvPr/>
          </p:nvSpPr>
          <p:spPr bwMode="auto">
            <a:xfrm>
              <a:off x="5185" y="144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folHlink"/>
                  </a:solidFill>
                  <a:latin typeface="Symbol" charset="0"/>
                </a:rPr>
                <a:t>θ</a:t>
              </a:r>
              <a:r>
                <a:rPr lang="en-US" sz="1800" i="1" baseline="-25000" dirty="0" err="1" smtClean="0">
                  <a:solidFill>
                    <a:schemeClr val="folHlink"/>
                  </a:solidFill>
                  <a:latin typeface="Monotype Corsiva" charset="0"/>
                </a:rPr>
                <a:t>i</a:t>
              </a:r>
              <a:endParaRPr lang="en-US" sz="1800" dirty="0">
                <a:solidFill>
                  <a:schemeClr val="folHlink"/>
                </a:solidFill>
                <a:latin typeface="Symbol" charset="0"/>
              </a:endParaRPr>
            </a:p>
          </p:txBody>
        </p:sp>
        <p:sp>
          <p:nvSpPr>
            <p:cNvPr id="51229"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0"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1" name="Arc 21"/>
            <p:cNvSpPr>
              <a:spLocks/>
            </p:cNvSpPr>
            <p:nvPr/>
          </p:nvSpPr>
          <p:spPr bwMode="auto">
            <a:xfrm>
              <a:off x="5136" y="1536"/>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2" name="Text Box 22"/>
            <p:cNvSpPr txBox="1">
              <a:spLocks noChangeArrowheads="1"/>
            </p:cNvSpPr>
            <p:nvPr/>
          </p:nvSpPr>
          <p:spPr bwMode="auto">
            <a:xfrm>
              <a:off x="5210" y="1152"/>
              <a:ext cx="2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accent2"/>
                  </a:solidFill>
                  <a:latin typeface="Symbol" charset="0"/>
                </a:rPr>
                <a:t>θ</a:t>
              </a:r>
              <a:r>
                <a:rPr lang="en-US" sz="1800" i="1" baseline="-25000" dirty="0" err="1" smtClean="0">
                  <a:solidFill>
                    <a:schemeClr val="accent2"/>
                  </a:solidFill>
                  <a:latin typeface="Monotype Corsiva" charset="0"/>
                </a:rPr>
                <a:t>f</a:t>
              </a:r>
              <a:endParaRPr lang="en-US" sz="1800" dirty="0">
                <a:solidFill>
                  <a:schemeClr val="accent2"/>
                </a:solidFill>
                <a:latin typeface="Symbol" charset="0"/>
              </a:endParaRPr>
            </a:p>
          </p:txBody>
        </p:sp>
        <p:sp>
          <p:nvSpPr>
            <p:cNvPr id="51233" name="Arc 23"/>
            <p:cNvSpPr>
              <a:spLocks/>
            </p:cNvSpPr>
            <p:nvPr/>
          </p:nvSpPr>
          <p:spPr bwMode="auto">
            <a:xfrm>
              <a:off x="5121" y="1349"/>
              <a:ext cx="303" cy="290"/>
            </a:xfrm>
            <a:custGeom>
              <a:avLst/>
              <a:gdLst>
                <a:gd name="T0" fmla="*/ 0 w 22736"/>
                <a:gd name="T1" fmla="*/ 0 h 26136"/>
                <a:gd name="T2" fmla="*/ 0 w 22736"/>
                <a:gd name="T3" fmla="*/ 0 h 26136"/>
                <a:gd name="T4" fmla="*/ 0 w 22736"/>
                <a:gd name="T5" fmla="*/ 0 h 26136"/>
                <a:gd name="T6" fmla="*/ 0 60000 65536"/>
                <a:gd name="T7" fmla="*/ 0 60000 65536"/>
                <a:gd name="T8" fmla="*/ 0 60000 65536"/>
                <a:gd name="T9" fmla="*/ 0 w 22736"/>
                <a:gd name="T10" fmla="*/ 0 h 26136"/>
                <a:gd name="T11" fmla="*/ 22736 w 22736"/>
                <a:gd name="T12" fmla="*/ 26136 h 26136"/>
              </a:gdLst>
              <a:ahLst/>
              <a:cxnLst>
                <a:cxn ang="T6">
                  <a:pos x="T0" y="T1"/>
                </a:cxn>
                <a:cxn ang="T7">
                  <a:pos x="T2" y="T3"/>
                </a:cxn>
                <a:cxn ang="T8">
                  <a:pos x="T4" y="T5"/>
                </a:cxn>
              </a:cxnLst>
              <a:rect l="T9" t="T10" r="T11" b="T12"/>
              <a:pathLst>
                <a:path w="22736" h="26136" fill="none" extrusionOk="0">
                  <a:moveTo>
                    <a:pt x="-1" y="29"/>
                  </a:moveTo>
                  <a:cubicBezTo>
                    <a:pt x="378" y="9"/>
                    <a:pt x="757" y="-1"/>
                    <a:pt x="1136" y="0"/>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0"/>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74168" name="Object 5"/>
          <p:cNvGraphicFramePr>
            <a:graphicFrameLocks noChangeAspect="1"/>
          </p:cNvGraphicFramePr>
          <p:nvPr/>
        </p:nvGraphicFramePr>
        <p:xfrm>
          <a:off x="3021013" y="1447800"/>
          <a:ext cx="1550987" cy="847725"/>
        </p:xfrm>
        <a:graphic>
          <a:graphicData uri="http://schemas.openxmlformats.org/presentationml/2006/ole">
            <mc:AlternateContent xmlns:mc="http://schemas.openxmlformats.org/markup-compatibility/2006">
              <mc:Choice xmlns:v="urn:schemas-microsoft-com:vml" Requires="v">
                <p:oleObj spid="_x0000_s239895" name="Equation" r:id="rId9" imgW="431640" imgH="241200" progId="Equation.3">
                  <p:embed/>
                </p:oleObj>
              </mc:Choice>
              <mc:Fallback>
                <p:oleObj name="Equation" r:id="rId9" imgW="4316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1013" y="1447800"/>
                        <a:ext cx="1550987" cy="847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69" name="Object 6"/>
          <p:cNvGraphicFramePr>
            <a:graphicFrameLocks noChangeAspect="1"/>
          </p:cNvGraphicFramePr>
          <p:nvPr/>
        </p:nvGraphicFramePr>
        <p:xfrm>
          <a:off x="5943600" y="2057400"/>
          <a:ext cx="1692275" cy="1304925"/>
        </p:xfrm>
        <a:graphic>
          <a:graphicData uri="http://schemas.openxmlformats.org/presentationml/2006/ole">
            <mc:AlternateContent xmlns:mc="http://schemas.openxmlformats.org/markup-compatibility/2006">
              <mc:Choice xmlns:v="urn:schemas-microsoft-com:vml" Requires="v">
                <p:oleObj spid="_x0000_s239896" name="Equation" r:id="rId11" imgW="596880" imgH="469800" progId="Equation.3">
                  <p:embed/>
                </p:oleObj>
              </mc:Choice>
              <mc:Fallback>
                <p:oleObj name="Equation" r:id="rId11" imgW="59688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057400"/>
                        <a:ext cx="1692275" cy="1304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0" name="Object 7"/>
          <p:cNvGraphicFramePr>
            <a:graphicFrameLocks noChangeAspect="1"/>
          </p:cNvGraphicFramePr>
          <p:nvPr/>
        </p:nvGraphicFramePr>
        <p:xfrm>
          <a:off x="7626350" y="2133600"/>
          <a:ext cx="755650" cy="1092200"/>
        </p:xfrm>
        <a:graphic>
          <a:graphicData uri="http://schemas.openxmlformats.org/presentationml/2006/ole">
            <mc:AlternateContent xmlns:mc="http://schemas.openxmlformats.org/markup-compatibility/2006">
              <mc:Choice xmlns:v="urn:schemas-microsoft-com:vml" Requires="v">
                <p:oleObj spid="_x0000_s239897" name="Equation" r:id="rId13" imgW="266400" imgH="393480" progId="Equation.3">
                  <p:embed/>
                </p:oleObj>
              </mc:Choice>
              <mc:Fallback>
                <p:oleObj name="Equation" r:id="rId13" imgW="2664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2133600"/>
                        <a:ext cx="755650" cy="1092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3" name="Object 8"/>
          <p:cNvGraphicFramePr>
            <a:graphicFrameLocks noChangeAspect="1"/>
          </p:cNvGraphicFramePr>
          <p:nvPr/>
        </p:nvGraphicFramePr>
        <p:xfrm>
          <a:off x="5884863" y="3711575"/>
          <a:ext cx="1963737" cy="1393825"/>
        </p:xfrm>
        <a:graphic>
          <a:graphicData uri="http://schemas.openxmlformats.org/presentationml/2006/ole">
            <mc:AlternateContent xmlns:mc="http://schemas.openxmlformats.org/markup-compatibility/2006">
              <mc:Choice xmlns:v="urn:schemas-microsoft-com:vml" Requires="v">
                <p:oleObj spid="_x0000_s239898" name="Equation" r:id="rId15" imgW="647640" imgH="469800" progId="Equation.3">
                  <p:embed/>
                </p:oleObj>
              </mc:Choice>
              <mc:Fallback>
                <p:oleObj name="Equation" r:id="rId15" imgW="647640" imgH="469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4863" y="3711575"/>
                        <a:ext cx="1963737"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4" name="Object 9"/>
          <p:cNvGraphicFramePr>
            <a:graphicFrameLocks noChangeAspect="1"/>
          </p:cNvGraphicFramePr>
          <p:nvPr/>
        </p:nvGraphicFramePr>
        <p:xfrm>
          <a:off x="7839075" y="3762375"/>
          <a:ext cx="847725" cy="1168400"/>
        </p:xfrm>
        <a:graphic>
          <a:graphicData uri="http://schemas.openxmlformats.org/presentationml/2006/ole">
            <mc:AlternateContent xmlns:mc="http://schemas.openxmlformats.org/markup-compatibility/2006">
              <mc:Choice xmlns:v="urn:schemas-microsoft-com:vml" Requires="v">
                <p:oleObj spid="_x0000_s239899" name="Equation" r:id="rId17" imgW="279360" imgH="393480" progId="Equation.DSMT4">
                  <p:embed/>
                </p:oleObj>
              </mc:Choice>
              <mc:Fallback>
                <p:oleObj name="Equation" r:id="rId17" imgW="27936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9075" y="3762375"/>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77" name="Text Box 33"/>
          <p:cNvSpPr txBox="1">
            <a:spLocks noChangeArrowheads="1"/>
          </p:cNvSpPr>
          <p:nvPr/>
        </p:nvSpPr>
        <p:spPr bwMode="auto">
          <a:xfrm>
            <a:off x="533400" y="31543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78" name="Text Box 34"/>
          <p:cNvSpPr txBox="1">
            <a:spLocks noChangeArrowheads="1"/>
          </p:cNvSpPr>
          <p:nvPr/>
        </p:nvSpPr>
        <p:spPr bwMode="auto">
          <a:xfrm>
            <a:off x="1371600" y="31543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p>
        </p:txBody>
      </p:sp>
      <p:sp>
        <p:nvSpPr>
          <p:cNvPr id="774181" name="Text Box 37"/>
          <p:cNvSpPr txBox="1">
            <a:spLocks noChangeArrowheads="1"/>
          </p:cNvSpPr>
          <p:nvPr/>
        </p:nvSpPr>
        <p:spPr bwMode="auto">
          <a:xfrm>
            <a:off x="533400" y="48307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82" name="Text Box 38"/>
          <p:cNvSpPr txBox="1">
            <a:spLocks noChangeArrowheads="1"/>
          </p:cNvSpPr>
          <p:nvPr/>
        </p:nvSpPr>
        <p:spPr bwMode="auto">
          <a:xfrm>
            <a:off x="1371600" y="48307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774185" name="Text Box 41"/>
          <p:cNvSpPr txBox="1">
            <a:spLocks noChangeArrowheads="1"/>
          </p:cNvSpPr>
          <p:nvPr/>
        </p:nvSpPr>
        <p:spPr bwMode="auto">
          <a:xfrm>
            <a:off x="2514600" y="32004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6" name="Text Box 42"/>
          <p:cNvSpPr txBox="1">
            <a:spLocks noChangeArrowheads="1"/>
          </p:cNvSpPr>
          <p:nvPr/>
        </p:nvSpPr>
        <p:spPr bwMode="auto">
          <a:xfrm>
            <a:off x="4114800" y="32004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774187" name="Text Box 43"/>
          <p:cNvSpPr txBox="1">
            <a:spLocks noChangeArrowheads="1"/>
          </p:cNvSpPr>
          <p:nvPr/>
        </p:nvSpPr>
        <p:spPr bwMode="auto">
          <a:xfrm>
            <a:off x="2590800" y="48006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8" name="Text Box 44"/>
          <p:cNvSpPr txBox="1">
            <a:spLocks noChangeArrowheads="1"/>
          </p:cNvSpPr>
          <p:nvPr/>
        </p:nvSpPr>
        <p:spPr bwMode="auto">
          <a:xfrm>
            <a:off x="4191000" y="48006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-2</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2193272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74146"/>
                                        </p:tgtEl>
                                        <p:attrNameLst>
                                          <p:attrName>style.visibility</p:attrName>
                                        </p:attrNameLst>
                                      </p:cBhvr>
                                      <p:to>
                                        <p:strVal val="visible"/>
                                      </p:to>
                                    </p:set>
                                    <p:animEffect transition="in" filter="wipe(left)">
                                      <p:cBhvr>
                                        <p:cTn id="7" dur="500"/>
                                        <p:tgtEl>
                                          <p:spTgt spid="77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774147"/>
                                        </p:tgtEl>
                                        <p:attrNameLst>
                                          <p:attrName>style.visibility</p:attrName>
                                        </p:attrNameLst>
                                      </p:cBhvr>
                                      <p:to>
                                        <p:strVal val="visible"/>
                                      </p:to>
                                    </p:set>
                                    <p:animEffect transition="in" filter="wipe(left)">
                                      <p:cBhvr>
                                        <p:cTn id="26" dur="500"/>
                                        <p:tgtEl>
                                          <p:spTgt spid="7741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774168"/>
                                        </p:tgtEl>
                                        <p:attrNameLst>
                                          <p:attrName>style.visibility</p:attrName>
                                        </p:attrNameLst>
                                      </p:cBhvr>
                                      <p:to>
                                        <p:strVal val="visible"/>
                                      </p:to>
                                    </p:set>
                                    <p:animEffect transition="in" filter="wipe(left)">
                                      <p:cBhvr>
                                        <p:cTn id="31" dur="500"/>
                                        <p:tgtEl>
                                          <p:spTgt spid="7741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774149"/>
                                        </p:tgtEl>
                                        <p:attrNameLst>
                                          <p:attrName>style.visibility</p:attrName>
                                        </p:attrNameLst>
                                      </p:cBhvr>
                                      <p:to>
                                        <p:strVal val="visible"/>
                                      </p:to>
                                    </p:set>
                                    <p:animEffect transition="in" filter="wipe(left)">
                                      <p:cBhvr>
                                        <p:cTn id="36" dur="500"/>
                                        <p:tgtEl>
                                          <p:spTgt spid="7741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iterate type="wd">
                                    <p:tmPct val="10000"/>
                                  </p:iterate>
                                  <p:childTnLst>
                                    <p:set>
                                      <p:cBhvr>
                                        <p:cTn id="40" dur="1" fill="hold">
                                          <p:stCondLst>
                                            <p:cond delay="0"/>
                                          </p:stCondLst>
                                        </p:cTn>
                                        <p:tgtEl>
                                          <p:spTgt spid="774150"/>
                                        </p:tgtEl>
                                        <p:attrNameLst>
                                          <p:attrName>style.visibility</p:attrName>
                                        </p:attrNameLst>
                                      </p:cBhvr>
                                      <p:to>
                                        <p:strVal val="visible"/>
                                      </p:to>
                                    </p:set>
                                    <p:animEffect transition="in" filter="wipe(left)">
                                      <p:cBhvr>
                                        <p:cTn id="41" dur="500"/>
                                        <p:tgtEl>
                                          <p:spTgt spid="77415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774169"/>
                                        </p:tgtEl>
                                        <p:attrNameLst>
                                          <p:attrName>style.visibility</p:attrName>
                                        </p:attrNameLst>
                                      </p:cBhvr>
                                      <p:to>
                                        <p:strVal val="visible"/>
                                      </p:to>
                                    </p:set>
                                    <p:animEffect transition="in" filter="wipe(left)">
                                      <p:cBhvr>
                                        <p:cTn id="46" dur="500"/>
                                        <p:tgtEl>
                                          <p:spTgt spid="7741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774170"/>
                                        </p:tgtEl>
                                        <p:attrNameLst>
                                          <p:attrName>style.visibility</p:attrName>
                                        </p:attrNameLst>
                                      </p:cBhvr>
                                      <p:to>
                                        <p:strVal val="visible"/>
                                      </p:to>
                                    </p:set>
                                    <p:animEffect transition="in" filter="wipe(left)">
                                      <p:cBhvr>
                                        <p:cTn id="51" dur="500"/>
                                        <p:tgtEl>
                                          <p:spTgt spid="77417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774177"/>
                                        </p:tgtEl>
                                        <p:attrNameLst>
                                          <p:attrName>style.visibility</p:attrName>
                                        </p:attrNameLst>
                                      </p:cBhvr>
                                      <p:to>
                                        <p:strVal val="visible"/>
                                      </p:to>
                                    </p:set>
                                    <p:animEffect transition="in" filter="wipe(left)">
                                      <p:cBhvr>
                                        <p:cTn id="56" dur="500"/>
                                        <p:tgtEl>
                                          <p:spTgt spid="77417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774178"/>
                                        </p:tgtEl>
                                        <p:attrNameLst>
                                          <p:attrName>style.visibility</p:attrName>
                                        </p:attrNameLst>
                                      </p:cBhvr>
                                      <p:to>
                                        <p:strVal val="visible"/>
                                      </p:to>
                                    </p:set>
                                    <p:animEffect transition="in" filter="wipe(left)">
                                      <p:cBhvr>
                                        <p:cTn id="61" dur="500"/>
                                        <p:tgtEl>
                                          <p:spTgt spid="77417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774185"/>
                                        </p:tgtEl>
                                        <p:attrNameLst>
                                          <p:attrName>style.visibility</p:attrName>
                                        </p:attrNameLst>
                                      </p:cBhvr>
                                      <p:to>
                                        <p:strVal val="visible"/>
                                      </p:to>
                                    </p:set>
                                    <p:animEffect transition="in" filter="wipe(left)">
                                      <p:cBhvr>
                                        <p:cTn id="66" dur="500"/>
                                        <p:tgtEl>
                                          <p:spTgt spid="77418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774186"/>
                                        </p:tgtEl>
                                        <p:attrNameLst>
                                          <p:attrName>style.visibility</p:attrName>
                                        </p:attrNameLst>
                                      </p:cBhvr>
                                      <p:to>
                                        <p:strVal val="visible"/>
                                      </p:to>
                                    </p:set>
                                    <p:animEffect transition="in" filter="wipe(left)">
                                      <p:cBhvr>
                                        <p:cTn id="71" dur="500"/>
                                        <p:tgtEl>
                                          <p:spTgt spid="77418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774153"/>
                                        </p:tgtEl>
                                        <p:attrNameLst>
                                          <p:attrName>style.visibility</p:attrName>
                                        </p:attrNameLst>
                                      </p:cBhvr>
                                      <p:to>
                                        <p:strVal val="visible"/>
                                      </p:to>
                                    </p:set>
                                    <p:animEffect transition="in" filter="wipe(left)">
                                      <p:cBhvr>
                                        <p:cTn id="76" dur="500"/>
                                        <p:tgtEl>
                                          <p:spTgt spid="77415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774154"/>
                                        </p:tgtEl>
                                        <p:attrNameLst>
                                          <p:attrName>style.visibility</p:attrName>
                                        </p:attrNameLst>
                                      </p:cBhvr>
                                      <p:to>
                                        <p:strVal val="visible"/>
                                      </p:to>
                                    </p:set>
                                    <p:animEffect transition="in" filter="wipe(left)">
                                      <p:cBhvr>
                                        <p:cTn id="81" dur="500"/>
                                        <p:tgtEl>
                                          <p:spTgt spid="77415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774173"/>
                                        </p:tgtEl>
                                        <p:attrNameLst>
                                          <p:attrName>style.visibility</p:attrName>
                                        </p:attrNameLst>
                                      </p:cBhvr>
                                      <p:to>
                                        <p:strVal val="visible"/>
                                      </p:to>
                                    </p:set>
                                    <p:animEffect transition="in" filter="wipe(left)">
                                      <p:cBhvr>
                                        <p:cTn id="86" dur="500"/>
                                        <p:tgtEl>
                                          <p:spTgt spid="77417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774174"/>
                                        </p:tgtEl>
                                        <p:attrNameLst>
                                          <p:attrName>style.visibility</p:attrName>
                                        </p:attrNameLst>
                                      </p:cBhvr>
                                      <p:to>
                                        <p:strVal val="visible"/>
                                      </p:to>
                                    </p:set>
                                    <p:animEffect transition="in" filter="wipe(left)">
                                      <p:cBhvr>
                                        <p:cTn id="91" dur="500"/>
                                        <p:tgtEl>
                                          <p:spTgt spid="77417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774181"/>
                                        </p:tgtEl>
                                        <p:attrNameLst>
                                          <p:attrName>style.visibility</p:attrName>
                                        </p:attrNameLst>
                                      </p:cBhvr>
                                      <p:to>
                                        <p:strVal val="visible"/>
                                      </p:to>
                                    </p:set>
                                    <p:animEffect transition="in" filter="wipe(left)">
                                      <p:cBhvr>
                                        <p:cTn id="96" dur="500"/>
                                        <p:tgtEl>
                                          <p:spTgt spid="77418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774182"/>
                                        </p:tgtEl>
                                        <p:attrNameLst>
                                          <p:attrName>style.visibility</p:attrName>
                                        </p:attrNameLst>
                                      </p:cBhvr>
                                      <p:to>
                                        <p:strVal val="visible"/>
                                      </p:to>
                                    </p:set>
                                    <p:animEffect transition="in" filter="wipe(left)">
                                      <p:cBhvr>
                                        <p:cTn id="101" dur="500"/>
                                        <p:tgtEl>
                                          <p:spTgt spid="77418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774187"/>
                                        </p:tgtEl>
                                        <p:attrNameLst>
                                          <p:attrName>style.visibility</p:attrName>
                                        </p:attrNameLst>
                                      </p:cBhvr>
                                      <p:to>
                                        <p:strVal val="visible"/>
                                      </p:to>
                                    </p:set>
                                    <p:animEffect transition="in" filter="wipe(left)">
                                      <p:cBhvr>
                                        <p:cTn id="106" dur="500"/>
                                        <p:tgtEl>
                                          <p:spTgt spid="77418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iterate type="wd">
                                    <p:tmPct val="10000"/>
                                  </p:iterate>
                                  <p:childTnLst>
                                    <p:set>
                                      <p:cBhvr>
                                        <p:cTn id="110" dur="1" fill="hold">
                                          <p:stCondLst>
                                            <p:cond delay="0"/>
                                          </p:stCondLst>
                                        </p:cTn>
                                        <p:tgtEl>
                                          <p:spTgt spid="774188"/>
                                        </p:tgtEl>
                                        <p:attrNameLst>
                                          <p:attrName>style.visibility</p:attrName>
                                        </p:attrNameLst>
                                      </p:cBhvr>
                                      <p:to>
                                        <p:strVal val="visible"/>
                                      </p:to>
                                    </p:set>
                                    <p:animEffect transition="in" filter="wipe(left)">
                                      <p:cBhvr>
                                        <p:cTn id="111" dur="500"/>
                                        <p:tgtEl>
                                          <p:spTgt spid="77418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774157"/>
                                        </p:tgtEl>
                                        <p:attrNameLst>
                                          <p:attrName>style.visibility</p:attrName>
                                        </p:attrNameLst>
                                      </p:cBhvr>
                                      <p:to>
                                        <p:strVal val="visible"/>
                                      </p:to>
                                    </p:set>
                                    <p:animEffect transition="in" filter="wipe(left)">
                                      <p:cBhvr>
                                        <p:cTn id="116" dur="300"/>
                                        <p:tgtEl>
                                          <p:spTgt spid="77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6" grpId="0"/>
      <p:bldP spid="774149" grpId="0"/>
      <p:bldP spid="774153" grpId="0"/>
      <p:bldP spid="774157" grpId="0" animBg="1" autoUpdateAnimBg="0"/>
      <p:bldP spid="774177" grpId="0"/>
      <p:bldP spid="774178" grpId="0"/>
      <p:bldP spid="774181" grpId="0"/>
      <p:bldP spid="774182" grpId="0"/>
      <p:bldP spid="774185" grpId="0"/>
      <p:bldP spid="774186" grpId="0"/>
      <p:bldP spid="774187" grpId="0"/>
      <p:bldP spid="7741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5223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22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B9CCD8-12CC-5D40-B53B-F9EC25E0217B}"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843779" name="Picture 3" descr="F0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3" y="1066800"/>
            <a:ext cx="4421187"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780" name="Text Box 4"/>
          <p:cNvSpPr txBox="1">
            <a:spLocks noChangeArrowheads="1"/>
          </p:cNvSpPr>
          <p:nvPr/>
        </p:nvSpPr>
        <p:spPr bwMode="auto">
          <a:xfrm>
            <a:off x="228600" y="838200"/>
            <a:ext cx="58832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A gymnast on a high bar swings through</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two revolutions in a time of 1.90 s.</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Find the average angular velocity</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of the gymnast.</a:t>
            </a:r>
          </a:p>
        </p:txBody>
      </p:sp>
      <p:sp>
        <p:nvSpPr>
          <p:cNvPr id="52237" name="Rectangle 5"/>
          <p:cNvSpPr>
            <a:spLocks noGrp="1" noChangeArrowheads="1"/>
          </p:cNvSpPr>
          <p:nvPr>
            <p:ph type="title"/>
          </p:nvPr>
        </p:nvSpPr>
        <p:spPr>
          <a:xfrm>
            <a:off x="685800" y="76200"/>
            <a:ext cx="7772400" cy="685800"/>
          </a:xfrm>
        </p:spPr>
        <p:txBody>
          <a:bodyPr/>
          <a:lstStyle/>
          <a:p>
            <a:r>
              <a:rPr lang="en-US" altLang="ko-KR" sz="4000">
                <a:latin typeface="Arial Narrow" charset="0"/>
                <a:ea typeface="굴림" charset="0"/>
                <a:cs typeface="굴림" charset="0"/>
              </a:rPr>
              <a:t>Ex. Gymnast on a High Bar</a:t>
            </a:r>
            <a:endParaRPr lang="en-US" sz="4000">
              <a:latin typeface="Arial Narrow" charset="0"/>
              <a:ea typeface="ＭＳ Ｐゴシック" charset="0"/>
              <a:cs typeface="ＭＳ Ｐゴシック" charset="0"/>
            </a:endParaRPr>
          </a:p>
        </p:txBody>
      </p:sp>
      <p:graphicFrame>
        <p:nvGraphicFramePr>
          <p:cNvPr id="843782" name="Object 2"/>
          <p:cNvGraphicFramePr>
            <a:graphicFrameLocks noChangeAspect="1"/>
          </p:cNvGraphicFramePr>
          <p:nvPr/>
        </p:nvGraphicFramePr>
        <p:xfrm>
          <a:off x="457200" y="2895600"/>
          <a:ext cx="927100" cy="463550"/>
        </p:xfrm>
        <a:graphic>
          <a:graphicData uri="http://schemas.openxmlformats.org/presentationml/2006/ole">
            <mc:AlternateContent xmlns:mc="http://schemas.openxmlformats.org/markup-compatibility/2006">
              <mc:Choice xmlns:v="urn:schemas-microsoft-com:vml" Requires="v">
                <p:oleObj spid="_x0000_s240848" name="Equation" r:id="rId5" imgW="355320" imgH="177480" progId="Equation.DSMT4">
                  <p:embed/>
                </p:oleObj>
              </mc:Choice>
              <mc:Fallback>
                <p:oleObj name="Equation" r:id="rId5" imgW="3553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95600"/>
                        <a:ext cx="9271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3" name="Object 3"/>
          <p:cNvGraphicFramePr>
            <a:graphicFrameLocks noChangeAspect="1"/>
          </p:cNvGraphicFramePr>
          <p:nvPr/>
        </p:nvGraphicFramePr>
        <p:xfrm>
          <a:off x="581025" y="5153025"/>
          <a:ext cx="638175" cy="377825"/>
        </p:xfrm>
        <a:graphic>
          <a:graphicData uri="http://schemas.openxmlformats.org/presentationml/2006/ole">
            <mc:AlternateContent xmlns:mc="http://schemas.openxmlformats.org/markup-compatibility/2006">
              <mc:Choice xmlns:v="urn:schemas-microsoft-com:vml" Requires="v">
                <p:oleObj spid="_x0000_s240849"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25" y="5153025"/>
                        <a:ext cx="6381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4" name="Object 4"/>
          <p:cNvGraphicFramePr>
            <a:graphicFrameLocks noChangeAspect="1"/>
          </p:cNvGraphicFramePr>
          <p:nvPr/>
        </p:nvGraphicFramePr>
        <p:xfrm>
          <a:off x="1600200" y="2590800"/>
          <a:ext cx="3279775" cy="1127125"/>
        </p:xfrm>
        <a:graphic>
          <a:graphicData uri="http://schemas.openxmlformats.org/presentationml/2006/ole">
            <mc:AlternateContent xmlns:mc="http://schemas.openxmlformats.org/markup-compatibility/2006">
              <mc:Choice xmlns:v="urn:schemas-microsoft-com:vml" Requires="v">
                <p:oleObj spid="_x0000_s240850" name="Equation" r:id="rId9" imgW="1257120" imgH="431640" progId="Equation.DSMT4">
                  <p:embed/>
                </p:oleObj>
              </mc:Choice>
              <mc:Fallback>
                <p:oleObj name="Equation" r:id="rId9" imgW="125712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2590800"/>
                        <a:ext cx="327977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5" name="Object 5"/>
          <p:cNvGraphicFramePr>
            <a:graphicFrameLocks noChangeAspect="1"/>
          </p:cNvGraphicFramePr>
          <p:nvPr/>
        </p:nvGraphicFramePr>
        <p:xfrm>
          <a:off x="1143000" y="3657600"/>
          <a:ext cx="1989138" cy="463550"/>
        </p:xfrm>
        <a:graphic>
          <a:graphicData uri="http://schemas.openxmlformats.org/presentationml/2006/ole">
            <mc:AlternateContent xmlns:mc="http://schemas.openxmlformats.org/markup-compatibility/2006">
              <mc:Choice xmlns:v="urn:schemas-microsoft-com:vml" Requires="v">
                <p:oleObj spid="_x0000_s240851" name="Equation" r:id="rId11" imgW="761760" imgH="177480" progId="Equation.DSMT4">
                  <p:embed/>
                </p:oleObj>
              </mc:Choice>
              <mc:Fallback>
                <p:oleObj name="Equation" r:id="rId11" imgW="7617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657600"/>
                        <a:ext cx="19891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3786" name="Text Box 10"/>
          <p:cNvSpPr txBox="1">
            <a:spLocks noChangeArrowheads="1"/>
          </p:cNvSpPr>
          <p:nvPr/>
        </p:nvSpPr>
        <p:spPr bwMode="auto">
          <a:xfrm>
            <a:off x="304800" y="2239963"/>
            <a:ext cx="3810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What is the angular displacement?</a:t>
            </a:r>
            <a:endParaRPr lang="en-US" sz="2200">
              <a:solidFill>
                <a:schemeClr val="accent2"/>
              </a:solidFill>
              <a:latin typeface="Arial Narrow" charset="0"/>
              <a:ea typeface="굴림" charset="0"/>
              <a:cs typeface="굴림" charset="0"/>
            </a:endParaRPr>
          </a:p>
        </p:txBody>
      </p:sp>
      <p:sp>
        <p:nvSpPr>
          <p:cNvPr id="843787" name="Oval 11"/>
          <p:cNvSpPr>
            <a:spLocks noChangeArrowheads="1"/>
          </p:cNvSpPr>
          <p:nvPr/>
        </p:nvSpPr>
        <p:spPr bwMode="auto">
          <a:xfrm>
            <a:off x="1447800" y="3733800"/>
            <a:ext cx="304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43788" name="Oval 12"/>
          <p:cNvSpPr>
            <a:spLocks noChangeArrowheads="1"/>
          </p:cNvSpPr>
          <p:nvPr/>
        </p:nvSpPr>
        <p:spPr bwMode="auto">
          <a:xfrm>
            <a:off x="1600200" y="2971800"/>
            <a:ext cx="304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43789" name="Text Box 13"/>
          <p:cNvSpPr txBox="1">
            <a:spLocks noChangeArrowheads="1"/>
          </p:cNvSpPr>
          <p:nvPr/>
        </p:nvSpPr>
        <p:spPr bwMode="auto">
          <a:xfrm>
            <a:off x="441325" y="4302125"/>
            <a:ext cx="156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A50021"/>
                </a:solidFill>
                <a:latin typeface="Arial Narrow" charset="0"/>
                <a:ea typeface="굴림" charset="0"/>
                <a:cs typeface="굴림" charset="0"/>
              </a:rPr>
              <a:t>Why negative?</a:t>
            </a:r>
            <a:endParaRPr lang="en-US" sz="2000">
              <a:solidFill>
                <a:srgbClr val="A50021"/>
              </a:solidFill>
              <a:latin typeface="Arial Narrow" charset="0"/>
              <a:ea typeface="굴림" charset="0"/>
              <a:cs typeface="굴림" charset="0"/>
            </a:endParaRPr>
          </a:p>
        </p:txBody>
      </p:sp>
      <p:sp>
        <p:nvSpPr>
          <p:cNvPr id="843790" name="Text Box 14"/>
          <p:cNvSpPr txBox="1">
            <a:spLocks noChangeArrowheads="1"/>
          </p:cNvSpPr>
          <p:nvPr/>
        </p:nvSpPr>
        <p:spPr bwMode="auto">
          <a:xfrm>
            <a:off x="1957388" y="4303713"/>
            <a:ext cx="3309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A50021"/>
                </a:solidFill>
                <a:latin typeface="Arial Narrow" charset="0"/>
                <a:ea typeface="굴림" charset="0"/>
                <a:cs typeface="굴림" charset="0"/>
              </a:rPr>
              <a:t>Because he is rotating clockwise!!</a:t>
            </a:r>
            <a:endParaRPr lang="en-US" sz="2000">
              <a:solidFill>
                <a:srgbClr val="A50021"/>
              </a:solidFill>
              <a:latin typeface="Arial Narrow" charset="0"/>
              <a:ea typeface="굴림" charset="0"/>
              <a:cs typeface="굴림" charset="0"/>
            </a:endParaRPr>
          </a:p>
        </p:txBody>
      </p:sp>
      <p:graphicFrame>
        <p:nvGraphicFramePr>
          <p:cNvPr id="843791" name="Object 6"/>
          <p:cNvGraphicFramePr>
            <a:graphicFrameLocks noChangeAspect="1"/>
          </p:cNvGraphicFramePr>
          <p:nvPr/>
        </p:nvGraphicFramePr>
        <p:xfrm>
          <a:off x="1204913" y="4876800"/>
          <a:ext cx="1766887" cy="898525"/>
        </p:xfrm>
        <a:graphic>
          <a:graphicData uri="http://schemas.openxmlformats.org/presentationml/2006/ole">
            <mc:AlternateContent xmlns:mc="http://schemas.openxmlformats.org/markup-compatibility/2006">
              <mc:Choice xmlns:v="urn:schemas-microsoft-com:vml" Requires="v">
                <p:oleObj spid="_x0000_s240852" name="Equation" r:id="rId13" imgW="774360" imgH="393480" progId="Equation.DSMT4">
                  <p:embed/>
                </p:oleObj>
              </mc:Choice>
              <mc:Fallback>
                <p:oleObj name="Equation" r:id="rId13" imgW="7743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4913" y="4876800"/>
                        <a:ext cx="1766887"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92" name="Object 7"/>
          <p:cNvGraphicFramePr>
            <a:graphicFrameLocks noChangeAspect="1"/>
          </p:cNvGraphicFramePr>
          <p:nvPr/>
        </p:nvGraphicFramePr>
        <p:xfrm>
          <a:off x="2971800" y="5105400"/>
          <a:ext cx="1651000" cy="493713"/>
        </p:xfrm>
        <a:graphic>
          <a:graphicData uri="http://schemas.openxmlformats.org/presentationml/2006/ole">
            <mc:AlternateContent xmlns:mc="http://schemas.openxmlformats.org/markup-compatibility/2006">
              <mc:Choice xmlns:v="urn:schemas-microsoft-com:vml" Requires="v">
                <p:oleObj spid="_x0000_s240853" name="Equation" r:id="rId15" imgW="723600" imgH="215640" progId="Equation.DSMT4">
                  <p:embed/>
                </p:oleObj>
              </mc:Choice>
              <mc:Fallback>
                <p:oleObj name="Equation" r:id="rId15" imgW="7236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105400"/>
                        <a:ext cx="16510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19361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3780"/>
                                        </p:tgtEl>
                                        <p:attrNameLst>
                                          <p:attrName>style.visibility</p:attrName>
                                        </p:attrNameLst>
                                      </p:cBhvr>
                                      <p:to>
                                        <p:strVal val="visible"/>
                                      </p:to>
                                    </p:set>
                                    <p:animEffect transition="in" filter="wipe(left)">
                                      <p:cBhvr>
                                        <p:cTn id="7" dur="500"/>
                                        <p:tgtEl>
                                          <p:spTgt spid="843780"/>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843779"/>
                                        </p:tgtEl>
                                        <p:attrNameLst>
                                          <p:attrName>style.visibility</p:attrName>
                                        </p:attrNameLst>
                                      </p:cBhvr>
                                      <p:to>
                                        <p:strVal val="visible"/>
                                      </p:to>
                                    </p:set>
                                    <p:anim calcmode="lin" valueType="num">
                                      <p:cBhvr>
                                        <p:cTn id="11" dur="500" fill="hold"/>
                                        <p:tgtEl>
                                          <p:spTgt spid="843779"/>
                                        </p:tgtEl>
                                        <p:attrNameLst>
                                          <p:attrName>ppt_w</p:attrName>
                                        </p:attrNameLst>
                                      </p:cBhvr>
                                      <p:tavLst>
                                        <p:tav tm="0">
                                          <p:val>
                                            <p:fltVal val="0"/>
                                          </p:val>
                                        </p:tav>
                                        <p:tav tm="100000">
                                          <p:val>
                                            <p:strVal val="#ppt_w"/>
                                          </p:val>
                                        </p:tav>
                                      </p:tavLst>
                                    </p:anim>
                                    <p:anim calcmode="lin" valueType="num">
                                      <p:cBhvr>
                                        <p:cTn id="12" dur="500" fill="hold"/>
                                        <p:tgtEl>
                                          <p:spTgt spid="843779"/>
                                        </p:tgtEl>
                                        <p:attrNameLst>
                                          <p:attrName>ppt_h</p:attrName>
                                        </p:attrNameLst>
                                      </p:cBhvr>
                                      <p:tavLst>
                                        <p:tav tm="0">
                                          <p:val>
                                            <p:fltVal val="0"/>
                                          </p:val>
                                        </p:tav>
                                        <p:tav tm="100000">
                                          <p:val>
                                            <p:strVal val="#ppt_h"/>
                                          </p:val>
                                        </p:tav>
                                      </p:tavLst>
                                    </p:anim>
                                    <p:animEffect transition="in" filter="fade">
                                      <p:cBhvr>
                                        <p:cTn id="13" dur="500"/>
                                        <p:tgtEl>
                                          <p:spTgt spid="8437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843786"/>
                                        </p:tgtEl>
                                        <p:attrNameLst>
                                          <p:attrName>style.visibility</p:attrName>
                                        </p:attrNameLst>
                                      </p:cBhvr>
                                      <p:to>
                                        <p:strVal val="visible"/>
                                      </p:to>
                                    </p:set>
                                    <p:animEffect transition="in" filter="wipe(left)">
                                      <p:cBhvr>
                                        <p:cTn id="18" dur="500"/>
                                        <p:tgtEl>
                                          <p:spTgt spid="8437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843782"/>
                                        </p:tgtEl>
                                        <p:attrNameLst>
                                          <p:attrName>style.visibility</p:attrName>
                                        </p:attrNameLst>
                                      </p:cBhvr>
                                      <p:to>
                                        <p:strVal val="visible"/>
                                      </p:to>
                                    </p:set>
                                    <p:animEffect transition="in" filter="wipe(left)">
                                      <p:cBhvr>
                                        <p:cTn id="23" dur="500"/>
                                        <p:tgtEl>
                                          <p:spTgt spid="84378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43784"/>
                                        </p:tgtEl>
                                        <p:attrNameLst>
                                          <p:attrName>style.visibility</p:attrName>
                                        </p:attrNameLst>
                                      </p:cBhvr>
                                      <p:to>
                                        <p:strVal val="visible"/>
                                      </p:to>
                                    </p:set>
                                    <p:animEffect transition="in" filter="wipe(left)">
                                      <p:cBhvr>
                                        <p:cTn id="28" dur="500"/>
                                        <p:tgtEl>
                                          <p:spTgt spid="843784"/>
                                        </p:tgtEl>
                                      </p:cBhvr>
                                    </p:animEffect>
                                  </p:childTnLst>
                                </p:cTn>
                              </p:par>
                            </p:childTnLst>
                          </p:cTn>
                        </p:par>
                        <p:par>
                          <p:cTn id="29" fill="hold" nodeType="afterGroup">
                            <p:stCondLst>
                              <p:cond delay="500"/>
                            </p:stCondLst>
                            <p:childTnLst>
                              <p:par>
                                <p:cTn id="30" presetID="22" presetClass="entr" presetSubtype="8" fill="hold" nodeType="afterEffect">
                                  <p:stCondLst>
                                    <p:cond delay="0"/>
                                  </p:stCondLst>
                                  <p:childTnLst>
                                    <p:set>
                                      <p:cBhvr>
                                        <p:cTn id="31" dur="1" fill="hold">
                                          <p:stCondLst>
                                            <p:cond delay="0"/>
                                          </p:stCondLst>
                                        </p:cTn>
                                        <p:tgtEl>
                                          <p:spTgt spid="843785"/>
                                        </p:tgtEl>
                                        <p:attrNameLst>
                                          <p:attrName>style.visibility</p:attrName>
                                        </p:attrNameLst>
                                      </p:cBhvr>
                                      <p:to>
                                        <p:strVal val="visible"/>
                                      </p:to>
                                    </p:set>
                                    <p:animEffect transition="in" filter="wipe(left)">
                                      <p:cBhvr>
                                        <p:cTn id="32" dur="500"/>
                                        <p:tgtEl>
                                          <p:spTgt spid="8437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43789"/>
                                        </p:tgtEl>
                                        <p:attrNameLst>
                                          <p:attrName>style.visibility</p:attrName>
                                        </p:attrNameLst>
                                      </p:cBhvr>
                                      <p:to>
                                        <p:strVal val="visible"/>
                                      </p:to>
                                    </p:set>
                                    <p:animEffect transition="in" filter="wipe(left)">
                                      <p:cBhvr>
                                        <p:cTn id="37" dur="500"/>
                                        <p:tgtEl>
                                          <p:spTgt spid="843789"/>
                                        </p:tgtEl>
                                      </p:cBhvr>
                                    </p:animEffect>
                                  </p:childTnLst>
                                </p:cTn>
                              </p:par>
                            </p:childTnLst>
                          </p:cTn>
                        </p:par>
                        <p:par>
                          <p:cTn id="38" fill="hold" nodeType="afterGroup">
                            <p:stCondLst>
                              <p:cond delay="500"/>
                            </p:stCondLst>
                            <p:childTnLst>
                              <p:par>
                                <p:cTn id="39" presetID="53" presetClass="entr" presetSubtype="0" fill="hold" grpId="0" nodeType="afterEffect">
                                  <p:stCondLst>
                                    <p:cond delay="0"/>
                                  </p:stCondLst>
                                  <p:childTnLst>
                                    <p:set>
                                      <p:cBhvr>
                                        <p:cTn id="40" dur="1" fill="hold">
                                          <p:stCondLst>
                                            <p:cond delay="0"/>
                                          </p:stCondLst>
                                        </p:cTn>
                                        <p:tgtEl>
                                          <p:spTgt spid="843788"/>
                                        </p:tgtEl>
                                        <p:attrNameLst>
                                          <p:attrName>style.visibility</p:attrName>
                                        </p:attrNameLst>
                                      </p:cBhvr>
                                      <p:to>
                                        <p:strVal val="visible"/>
                                      </p:to>
                                    </p:set>
                                    <p:anim calcmode="lin" valueType="num">
                                      <p:cBhvr>
                                        <p:cTn id="41" dur="500" fill="hold"/>
                                        <p:tgtEl>
                                          <p:spTgt spid="843788"/>
                                        </p:tgtEl>
                                        <p:attrNameLst>
                                          <p:attrName>ppt_w</p:attrName>
                                        </p:attrNameLst>
                                      </p:cBhvr>
                                      <p:tavLst>
                                        <p:tav tm="0">
                                          <p:val>
                                            <p:fltVal val="0"/>
                                          </p:val>
                                        </p:tav>
                                        <p:tav tm="100000">
                                          <p:val>
                                            <p:strVal val="#ppt_w"/>
                                          </p:val>
                                        </p:tav>
                                      </p:tavLst>
                                    </p:anim>
                                    <p:anim calcmode="lin" valueType="num">
                                      <p:cBhvr>
                                        <p:cTn id="42" dur="500" fill="hold"/>
                                        <p:tgtEl>
                                          <p:spTgt spid="843788"/>
                                        </p:tgtEl>
                                        <p:attrNameLst>
                                          <p:attrName>ppt_h</p:attrName>
                                        </p:attrNameLst>
                                      </p:cBhvr>
                                      <p:tavLst>
                                        <p:tav tm="0">
                                          <p:val>
                                            <p:fltVal val="0"/>
                                          </p:val>
                                        </p:tav>
                                        <p:tav tm="100000">
                                          <p:val>
                                            <p:strVal val="#ppt_h"/>
                                          </p:val>
                                        </p:tav>
                                      </p:tavLst>
                                    </p:anim>
                                    <p:animEffect transition="in" filter="fade">
                                      <p:cBhvr>
                                        <p:cTn id="43" dur="500"/>
                                        <p:tgtEl>
                                          <p:spTgt spid="843788"/>
                                        </p:tgtEl>
                                      </p:cBhvr>
                                    </p:animEffect>
                                  </p:childTnLst>
                                </p:cTn>
                              </p:par>
                            </p:childTnLst>
                          </p:cTn>
                        </p:par>
                        <p:par>
                          <p:cTn id="44" fill="hold" nodeType="afterGroup">
                            <p:stCondLst>
                              <p:cond delay="1000"/>
                            </p:stCondLst>
                            <p:childTnLst>
                              <p:par>
                                <p:cTn id="45" presetID="53" presetClass="entr" presetSubtype="0" fill="hold" grpId="0" nodeType="afterEffect">
                                  <p:stCondLst>
                                    <p:cond delay="0"/>
                                  </p:stCondLst>
                                  <p:childTnLst>
                                    <p:set>
                                      <p:cBhvr>
                                        <p:cTn id="46" dur="1" fill="hold">
                                          <p:stCondLst>
                                            <p:cond delay="0"/>
                                          </p:stCondLst>
                                        </p:cTn>
                                        <p:tgtEl>
                                          <p:spTgt spid="843787"/>
                                        </p:tgtEl>
                                        <p:attrNameLst>
                                          <p:attrName>style.visibility</p:attrName>
                                        </p:attrNameLst>
                                      </p:cBhvr>
                                      <p:to>
                                        <p:strVal val="visible"/>
                                      </p:to>
                                    </p:set>
                                    <p:anim calcmode="lin" valueType="num">
                                      <p:cBhvr>
                                        <p:cTn id="47" dur="500" fill="hold"/>
                                        <p:tgtEl>
                                          <p:spTgt spid="843787"/>
                                        </p:tgtEl>
                                        <p:attrNameLst>
                                          <p:attrName>ppt_w</p:attrName>
                                        </p:attrNameLst>
                                      </p:cBhvr>
                                      <p:tavLst>
                                        <p:tav tm="0">
                                          <p:val>
                                            <p:fltVal val="0"/>
                                          </p:val>
                                        </p:tav>
                                        <p:tav tm="100000">
                                          <p:val>
                                            <p:strVal val="#ppt_w"/>
                                          </p:val>
                                        </p:tav>
                                      </p:tavLst>
                                    </p:anim>
                                    <p:anim calcmode="lin" valueType="num">
                                      <p:cBhvr>
                                        <p:cTn id="48" dur="500" fill="hold"/>
                                        <p:tgtEl>
                                          <p:spTgt spid="843787"/>
                                        </p:tgtEl>
                                        <p:attrNameLst>
                                          <p:attrName>ppt_h</p:attrName>
                                        </p:attrNameLst>
                                      </p:cBhvr>
                                      <p:tavLst>
                                        <p:tav tm="0">
                                          <p:val>
                                            <p:fltVal val="0"/>
                                          </p:val>
                                        </p:tav>
                                        <p:tav tm="100000">
                                          <p:val>
                                            <p:strVal val="#ppt_h"/>
                                          </p:val>
                                        </p:tav>
                                      </p:tavLst>
                                    </p:anim>
                                    <p:animEffect transition="in" filter="fade">
                                      <p:cBhvr>
                                        <p:cTn id="49" dur="500"/>
                                        <p:tgtEl>
                                          <p:spTgt spid="84378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43790"/>
                                        </p:tgtEl>
                                        <p:attrNameLst>
                                          <p:attrName>style.visibility</p:attrName>
                                        </p:attrNameLst>
                                      </p:cBhvr>
                                      <p:to>
                                        <p:strVal val="visible"/>
                                      </p:to>
                                    </p:set>
                                    <p:animEffect transition="in" filter="wipe(left)">
                                      <p:cBhvr>
                                        <p:cTn id="54" dur="500"/>
                                        <p:tgtEl>
                                          <p:spTgt spid="84379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843783"/>
                                        </p:tgtEl>
                                        <p:attrNameLst>
                                          <p:attrName>style.visibility</p:attrName>
                                        </p:attrNameLst>
                                      </p:cBhvr>
                                      <p:to>
                                        <p:strVal val="visible"/>
                                      </p:to>
                                    </p:set>
                                    <p:animEffect transition="in" filter="wipe(left)">
                                      <p:cBhvr>
                                        <p:cTn id="59" dur="500"/>
                                        <p:tgtEl>
                                          <p:spTgt spid="84378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843791"/>
                                        </p:tgtEl>
                                        <p:attrNameLst>
                                          <p:attrName>style.visibility</p:attrName>
                                        </p:attrNameLst>
                                      </p:cBhvr>
                                      <p:to>
                                        <p:strVal val="visible"/>
                                      </p:to>
                                    </p:set>
                                    <p:animEffect transition="in" filter="wipe(left)">
                                      <p:cBhvr>
                                        <p:cTn id="64" dur="500"/>
                                        <p:tgtEl>
                                          <p:spTgt spid="84379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843792"/>
                                        </p:tgtEl>
                                        <p:attrNameLst>
                                          <p:attrName>style.visibility</p:attrName>
                                        </p:attrNameLst>
                                      </p:cBhvr>
                                      <p:to>
                                        <p:strVal val="visible"/>
                                      </p:to>
                                    </p:set>
                                    <p:animEffect transition="in" filter="wipe(left)">
                                      <p:cBhvr>
                                        <p:cTn id="69" dur="500"/>
                                        <p:tgtEl>
                                          <p:spTgt spid="84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0" grpId="0"/>
      <p:bldP spid="843786" grpId="0"/>
      <p:bldP spid="843787" grpId="0" animBg="1"/>
      <p:bldP spid="843788" grpId="0" animBg="1"/>
      <p:bldP spid="843789" grpId="0"/>
      <p:bldP spid="8437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5428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42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FE8748-0168-584B-B99E-7FB6EC0476F6}"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847875" name="Picture 3" descr="F0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990600"/>
            <a:ext cx="40719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7876" name="Text Box 4"/>
          <p:cNvSpPr txBox="1">
            <a:spLocks noChangeArrowheads="1"/>
          </p:cNvSpPr>
          <p:nvPr/>
        </p:nvSpPr>
        <p:spPr bwMode="auto">
          <a:xfrm>
            <a:off x="304800" y="838200"/>
            <a:ext cx="4343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As seen from the front of the engine, the fan blades are rotating with an angular </a:t>
            </a:r>
            <a:r>
              <a:rPr lang="en-US" dirty="0" smtClean="0">
                <a:solidFill>
                  <a:schemeClr val="accent2"/>
                </a:solidFill>
                <a:latin typeface="Arial Narrow" charset="0"/>
              </a:rPr>
              <a:t>velocity</a:t>
            </a:r>
            <a:r>
              <a:rPr lang="en-US" dirty="0" smtClean="0">
                <a:solidFill>
                  <a:schemeClr val="accent2"/>
                </a:solidFill>
                <a:latin typeface="Arial Narrow" charset="0"/>
              </a:rPr>
              <a:t> </a:t>
            </a:r>
            <a:r>
              <a:rPr lang="en-US" dirty="0">
                <a:solidFill>
                  <a:schemeClr val="accent2"/>
                </a:solidFill>
                <a:latin typeface="Arial Narrow" charset="0"/>
              </a:rPr>
              <a:t>of -110 rad/s.  As the</a:t>
            </a:r>
          </a:p>
          <a:p>
            <a:pPr eaLnBrk="1" hangingPunct="1"/>
            <a:r>
              <a:rPr lang="en-US" dirty="0">
                <a:solidFill>
                  <a:schemeClr val="accent2"/>
                </a:solidFill>
                <a:latin typeface="Arial Narrow" charset="0"/>
              </a:rPr>
              <a:t>plane takes off, the angular</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velocity of the blades reaches</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-330 rad/s in a time of 14 s.</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Find the angular</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acceleration, assuming it to</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be constant.</a:t>
            </a:r>
          </a:p>
        </p:txBody>
      </p:sp>
      <p:sp>
        <p:nvSpPr>
          <p:cNvPr id="54285" name="Rectangle 5"/>
          <p:cNvSpPr>
            <a:spLocks noGrp="1" noChangeArrowheads="1"/>
          </p:cNvSpPr>
          <p:nvPr>
            <p:ph type="title"/>
          </p:nvPr>
        </p:nvSpPr>
        <p:spPr>
          <a:xfrm>
            <a:off x="685800" y="76200"/>
            <a:ext cx="7772400" cy="685800"/>
          </a:xfrm>
        </p:spPr>
        <p:txBody>
          <a:bodyPr/>
          <a:lstStyle/>
          <a:p>
            <a:r>
              <a:rPr lang="en-US" altLang="ko-KR" sz="4000">
                <a:latin typeface="Arial Narrow" charset="0"/>
                <a:ea typeface="굴림" charset="0"/>
                <a:cs typeface="굴림" charset="0"/>
              </a:rPr>
              <a:t>Ex. A Jet Revving Its Engines</a:t>
            </a:r>
            <a:endParaRPr lang="en-US" sz="4000">
              <a:latin typeface="Arial Narrow" charset="0"/>
              <a:ea typeface="ＭＳ Ｐゴシック" charset="0"/>
              <a:cs typeface="ＭＳ Ｐゴシック" charset="0"/>
            </a:endParaRPr>
          </a:p>
        </p:txBody>
      </p:sp>
      <p:graphicFrame>
        <p:nvGraphicFramePr>
          <p:cNvPr id="847878" name="Object 2"/>
          <p:cNvGraphicFramePr>
            <a:graphicFrameLocks noChangeAspect="1"/>
          </p:cNvGraphicFramePr>
          <p:nvPr/>
        </p:nvGraphicFramePr>
        <p:xfrm>
          <a:off x="609600" y="4114800"/>
          <a:ext cx="762000" cy="471488"/>
        </p:xfrm>
        <a:graphic>
          <a:graphicData uri="http://schemas.openxmlformats.org/presentationml/2006/ole">
            <mc:AlternateContent xmlns:mc="http://schemas.openxmlformats.org/markup-compatibility/2006">
              <mc:Choice xmlns:v="urn:schemas-microsoft-com:vml" Requires="v">
                <p:oleObj spid="_x0000_s241872" name="Equation" r:id="rId5" imgW="266400" imgH="164880" progId="Equation.DSMT4">
                  <p:embed/>
                </p:oleObj>
              </mc:Choice>
              <mc:Fallback>
                <p:oleObj name="Equation" r:id="rId5" imgW="2664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14800"/>
                        <a:ext cx="762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79" name="Object 3"/>
          <p:cNvGraphicFramePr>
            <a:graphicFrameLocks noChangeAspect="1"/>
          </p:cNvGraphicFramePr>
          <p:nvPr/>
        </p:nvGraphicFramePr>
        <p:xfrm>
          <a:off x="914400" y="5029200"/>
          <a:ext cx="4648200" cy="995363"/>
        </p:xfrm>
        <a:graphic>
          <a:graphicData uri="http://schemas.openxmlformats.org/presentationml/2006/ole">
            <mc:AlternateContent xmlns:mc="http://schemas.openxmlformats.org/markup-compatibility/2006">
              <mc:Choice xmlns:v="urn:schemas-microsoft-com:vml" Requires="v">
                <p:oleObj spid="_x0000_s241873" name="Equation" r:id="rId7" imgW="1955520" imgH="419040" progId="Equation.DSMT4">
                  <p:embed/>
                </p:oleObj>
              </mc:Choice>
              <mc:Fallback>
                <p:oleObj name="Equation" r:id="rId7" imgW="195552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029200"/>
                        <a:ext cx="4648200" cy="99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0" name="Object 4"/>
          <p:cNvGraphicFramePr>
            <a:graphicFrameLocks noChangeAspect="1"/>
          </p:cNvGraphicFramePr>
          <p:nvPr/>
        </p:nvGraphicFramePr>
        <p:xfrm>
          <a:off x="5638800" y="5319713"/>
          <a:ext cx="682625" cy="434975"/>
        </p:xfrm>
        <a:graphic>
          <a:graphicData uri="http://schemas.openxmlformats.org/presentationml/2006/ole">
            <mc:AlternateContent xmlns:mc="http://schemas.openxmlformats.org/markup-compatibility/2006">
              <mc:Choice xmlns:v="urn:schemas-microsoft-com:vml" Requires="v">
                <p:oleObj spid="_x0000_s241874" name="Equation" r:id="rId9" imgW="279360" imgH="177480" progId="Equation.DSMT4">
                  <p:embed/>
                </p:oleObj>
              </mc:Choice>
              <mc:Fallback>
                <p:oleObj name="Equation" r:id="rId9" imgW="2793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5319713"/>
                        <a:ext cx="6826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1" name="Object 5"/>
          <p:cNvGraphicFramePr>
            <a:graphicFrameLocks noChangeAspect="1"/>
          </p:cNvGraphicFramePr>
          <p:nvPr/>
        </p:nvGraphicFramePr>
        <p:xfrm>
          <a:off x="1314450" y="3733800"/>
          <a:ext cx="1925638" cy="1393825"/>
        </p:xfrm>
        <a:graphic>
          <a:graphicData uri="http://schemas.openxmlformats.org/presentationml/2006/ole">
            <mc:AlternateContent xmlns:mc="http://schemas.openxmlformats.org/markup-compatibility/2006">
              <mc:Choice xmlns:v="urn:schemas-microsoft-com:vml" Requires="v">
                <p:oleObj spid="_x0000_s241875" name="Equation" r:id="rId11" imgW="634680" imgH="469800" progId="Equation.DSMT4">
                  <p:embed/>
                </p:oleObj>
              </mc:Choice>
              <mc:Fallback>
                <p:oleObj name="Equation" r:id="rId11" imgW="634680" imgH="469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4450" y="3733800"/>
                        <a:ext cx="1925638"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2" name="Object 6"/>
          <p:cNvGraphicFramePr>
            <a:graphicFrameLocks noChangeAspect="1"/>
          </p:cNvGraphicFramePr>
          <p:nvPr/>
        </p:nvGraphicFramePr>
        <p:xfrm>
          <a:off x="3267075" y="3784600"/>
          <a:ext cx="847725" cy="1168400"/>
        </p:xfrm>
        <a:graphic>
          <a:graphicData uri="http://schemas.openxmlformats.org/presentationml/2006/ole">
            <mc:AlternateContent xmlns:mc="http://schemas.openxmlformats.org/markup-compatibility/2006">
              <mc:Choice xmlns:v="urn:schemas-microsoft-com:vml" Requires="v">
                <p:oleObj spid="_x0000_s241876" name="Equation" r:id="rId13" imgW="279360" imgH="393480" progId="Equation.DSMT4">
                  <p:embed/>
                </p:oleObj>
              </mc:Choice>
              <mc:Fallback>
                <p:oleObj name="Equation" r:id="rId13" imgW="2793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7075" y="3784600"/>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3" name="Object 7"/>
          <p:cNvGraphicFramePr>
            <a:graphicFrameLocks noChangeAspect="1"/>
          </p:cNvGraphicFramePr>
          <p:nvPr/>
        </p:nvGraphicFramePr>
        <p:xfrm>
          <a:off x="6259513" y="5257800"/>
          <a:ext cx="1055687" cy="558800"/>
        </p:xfrm>
        <a:graphic>
          <a:graphicData uri="http://schemas.openxmlformats.org/presentationml/2006/ole">
            <mc:AlternateContent xmlns:mc="http://schemas.openxmlformats.org/markup-compatibility/2006">
              <mc:Choice xmlns:v="urn:schemas-microsoft-com:vml" Requires="v">
                <p:oleObj spid="_x0000_s241877" name="Equation" r:id="rId15" imgW="431640" imgH="228600" progId="Equation.DSMT4">
                  <p:embed/>
                </p:oleObj>
              </mc:Choice>
              <mc:Fallback>
                <p:oleObj name="Equation" r:id="rId15" imgW="43164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9513" y="5257800"/>
                        <a:ext cx="105568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35381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47876"/>
                                        </p:tgtEl>
                                        <p:attrNameLst>
                                          <p:attrName>style.visibility</p:attrName>
                                        </p:attrNameLst>
                                      </p:cBhvr>
                                      <p:to>
                                        <p:strVal val="visible"/>
                                      </p:to>
                                    </p:set>
                                    <p:animEffect transition="in" filter="wipe(left)">
                                      <p:cBhvr>
                                        <p:cTn id="7" dur="500"/>
                                        <p:tgtEl>
                                          <p:spTgt spid="847876"/>
                                        </p:tgtEl>
                                      </p:cBhvr>
                                    </p:animEffect>
                                  </p:childTnLst>
                                </p:cTn>
                              </p:par>
                            </p:childTnLst>
                          </p:cTn>
                        </p:par>
                        <p:par>
                          <p:cTn id="8" fill="hold" nodeType="afterGroup">
                            <p:stCondLst>
                              <p:cond delay="3500"/>
                            </p:stCondLst>
                            <p:childTnLst>
                              <p:par>
                                <p:cTn id="9" presetID="53" presetClass="entr" presetSubtype="0" fill="hold" nodeType="afterEffect">
                                  <p:stCondLst>
                                    <p:cond delay="0"/>
                                  </p:stCondLst>
                                  <p:childTnLst>
                                    <p:set>
                                      <p:cBhvr>
                                        <p:cTn id="10" dur="1" fill="hold">
                                          <p:stCondLst>
                                            <p:cond delay="0"/>
                                          </p:stCondLst>
                                        </p:cTn>
                                        <p:tgtEl>
                                          <p:spTgt spid="847875"/>
                                        </p:tgtEl>
                                        <p:attrNameLst>
                                          <p:attrName>style.visibility</p:attrName>
                                        </p:attrNameLst>
                                      </p:cBhvr>
                                      <p:to>
                                        <p:strVal val="visible"/>
                                      </p:to>
                                    </p:set>
                                    <p:anim calcmode="lin" valueType="num">
                                      <p:cBhvr>
                                        <p:cTn id="11" dur="500" fill="hold"/>
                                        <p:tgtEl>
                                          <p:spTgt spid="847875"/>
                                        </p:tgtEl>
                                        <p:attrNameLst>
                                          <p:attrName>ppt_w</p:attrName>
                                        </p:attrNameLst>
                                      </p:cBhvr>
                                      <p:tavLst>
                                        <p:tav tm="0">
                                          <p:val>
                                            <p:fltVal val="0"/>
                                          </p:val>
                                        </p:tav>
                                        <p:tav tm="100000">
                                          <p:val>
                                            <p:strVal val="#ppt_w"/>
                                          </p:val>
                                        </p:tav>
                                      </p:tavLst>
                                    </p:anim>
                                    <p:anim calcmode="lin" valueType="num">
                                      <p:cBhvr>
                                        <p:cTn id="12" dur="500" fill="hold"/>
                                        <p:tgtEl>
                                          <p:spTgt spid="847875"/>
                                        </p:tgtEl>
                                        <p:attrNameLst>
                                          <p:attrName>ppt_h</p:attrName>
                                        </p:attrNameLst>
                                      </p:cBhvr>
                                      <p:tavLst>
                                        <p:tav tm="0">
                                          <p:val>
                                            <p:fltVal val="0"/>
                                          </p:val>
                                        </p:tav>
                                        <p:tav tm="100000">
                                          <p:val>
                                            <p:strVal val="#ppt_h"/>
                                          </p:val>
                                        </p:tav>
                                      </p:tavLst>
                                    </p:anim>
                                    <p:animEffect transition="in" filter="fade">
                                      <p:cBhvr>
                                        <p:cTn id="13" dur="500"/>
                                        <p:tgtEl>
                                          <p:spTgt spid="8478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847878"/>
                                        </p:tgtEl>
                                        <p:attrNameLst>
                                          <p:attrName>style.visibility</p:attrName>
                                        </p:attrNameLst>
                                      </p:cBhvr>
                                      <p:to>
                                        <p:strVal val="visible"/>
                                      </p:to>
                                    </p:set>
                                    <p:animEffect transition="in" filter="wipe(left)">
                                      <p:cBhvr>
                                        <p:cTn id="18" dur="500"/>
                                        <p:tgtEl>
                                          <p:spTgt spid="8478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847881"/>
                                        </p:tgtEl>
                                        <p:attrNameLst>
                                          <p:attrName>style.visibility</p:attrName>
                                        </p:attrNameLst>
                                      </p:cBhvr>
                                      <p:to>
                                        <p:strVal val="visible"/>
                                      </p:to>
                                    </p:set>
                                    <p:animEffect transition="in" filter="wipe(left)">
                                      <p:cBhvr>
                                        <p:cTn id="23" dur="500"/>
                                        <p:tgtEl>
                                          <p:spTgt spid="8478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847882"/>
                                        </p:tgtEl>
                                        <p:attrNameLst>
                                          <p:attrName>style.visibility</p:attrName>
                                        </p:attrNameLst>
                                      </p:cBhvr>
                                      <p:to>
                                        <p:strVal val="visible"/>
                                      </p:to>
                                    </p:set>
                                    <p:animEffect transition="in" filter="wipe(left)">
                                      <p:cBhvr>
                                        <p:cTn id="28" dur="500"/>
                                        <p:tgtEl>
                                          <p:spTgt spid="8478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47879"/>
                                        </p:tgtEl>
                                        <p:attrNameLst>
                                          <p:attrName>style.visibility</p:attrName>
                                        </p:attrNameLst>
                                      </p:cBhvr>
                                      <p:to>
                                        <p:strVal val="visible"/>
                                      </p:to>
                                    </p:set>
                                    <p:animEffect transition="in" filter="wipe(left)">
                                      <p:cBhvr>
                                        <p:cTn id="33" dur="500"/>
                                        <p:tgtEl>
                                          <p:spTgt spid="84787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47880"/>
                                        </p:tgtEl>
                                        <p:attrNameLst>
                                          <p:attrName>style.visibility</p:attrName>
                                        </p:attrNameLst>
                                      </p:cBhvr>
                                      <p:to>
                                        <p:strVal val="visible"/>
                                      </p:to>
                                    </p:set>
                                    <p:animEffect transition="in" filter="wipe(left)">
                                      <p:cBhvr>
                                        <p:cTn id="38" dur="500"/>
                                        <p:tgtEl>
                                          <p:spTgt spid="84788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847883"/>
                                        </p:tgtEl>
                                        <p:attrNameLst>
                                          <p:attrName>style.visibility</p:attrName>
                                        </p:attrNameLst>
                                      </p:cBhvr>
                                      <p:to>
                                        <p:strVal val="visible"/>
                                      </p:to>
                                    </p:set>
                                    <p:animEffect transition="in" filter="wipe(left)">
                                      <p:cBhvr>
                                        <p:cTn id="43" dur="500"/>
                                        <p:tgtEl>
                                          <p:spTgt spid="84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56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6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904ABA-6C9C-9049-BDF6-408924A689C9}"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1" name="Rectangle 3"/>
          <p:cNvSpPr>
            <a:spLocks noChangeArrowheads="1"/>
          </p:cNvSpPr>
          <p:nvPr/>
        </p:nvSpPr>
        <p:spPr bwMode="auto">
          <a:xfrm>
            <a:off x="4648200" y="5316538"/>
            <a:ext cx="4191000" cy="8382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851973" name="Object 2"/>
          <p:cNvGraphicFramePr>
            <a:graphicFrameLocks noChangeAspect="1"/>
          </p:cNvGraphicFramePr>
          <p:nvPr>
            <p:extLst>
              <p:ext uri="{D42A27DB-BD31-4B8C-83A1-F6EECF244321}">
                <p14:modId xmlns:p14="http://schemas.microsoft.com/office/powerpoint/2010/main" val="2251224858"/>
              </p:ext>
            </p:extLst>
          </p:nvPr>
        </p:nvGraphicFramePr>
        <p:xfrm>
          <a:off x="4648200" y="3051175"/>
          <a:ext cx="1128713" cy="723900"/>
        </p:xfrm>
        <a:graphic>
          <a:graphicData uri="http://schemas.openxmlformats.org/presentationml/2006/ole">
            <mc:AlternateContent xmlns:mc="http://schemas.openxmlformats.org/markup-compatibility/2006">
              <mc:Choice xmlns:v="urn:schemas-microsoft-com:vml" Requires="v">
                <p:oleObj spid="_x0000_s244226"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srcRect/>
                      <a:stretch>
                        <a:fillRect/>
                      </a:stretch>
                    </p:blipFill>
                    <p:spPr bwMode="auto">
                      <a:xfrm>
                        <a:off x="4648200" y="3051175"/>
                        <a:ext cx="1128713" cy="723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43" name="Rectangle 6"/>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Rotational Kinematics</a:t>
            </a:r>
          </a:p>
        </p:txBody>
      </p:sp>
      <p:sp>
        <p:nvSpPr>
          <p:cNvPr id="851975" name="Text Box 7"/>
          <p:cNvSpPr txBox="1">
            <a:spLocks noChangeArrowheads="1"/>
          </p:cNvSpPr>
          <p:nvPr/>
        </p:nvSpPr>
        <p:spPr bwMode="auto">
          <a:xfrm>
            <a:off x="685800" y="762000"/>
            <a:ext cx="8001000" cy="15811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The first type of motion we have learned in linear kinematics was under a constant acceleration.  We will learn about the rotational motion under constant angular </a:t>
            </a:r>
            <a:r>
              <a:rPr lang="en-US" dirty="0" smtClean="0">
                <a:solidFill>
                  <a:srgbClr val="800000"/>
                </a:solidFill>
                <a:latin typeface="Arial Narrow" charset="0"/>
              </a:rPr>
              <a:t>acceleration (</a:t>
            </a:r>
            <a:r>
              <a:rPr lang="en-US" dirty="0" smtClean="0">
                <a:solidFill>
                  <a:srgbClr val="800000"/>
                </a:solidFill>
                <a:latin typeface="Lucida Grande"/>
                <a:ea typeface="Lucida Grande"/>
                <a:cs typeface="Lucida Grande"/>
              </a:rPr>
              <a:t>α</a:t>
            </a:r>
            <a:r>
              <a:rPr lang="en-US" dirty="0" smtClean="0">
                <a:solidFill>
                  <a:srgbClr val="800000"/>
                </a:solidFill>
                <a:latin typeface="Arial Narrow" charset="0"/>
              </a:rPr>
              <a:t>), </a:t>
            </a:r>
            <a:r>
              <a:rPr lang="en-US" dirty="0">
                <a:solidFill>
                  <a:srgbClr val="800000"/>
                </a:solidFill>
                <a:latin typeface="Arial Narrow" charset="0"/>
              </a:rPr>
              <a:t>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a:t>
            </a:r>
            <a:r>
              <a:rPr lang="en-US" altLang="ko-KR">
                <a:solidFill>
                  <a:srgbClr val="FF0000"/>
                </a:solidFill>
                <a:latin typeface="Arial Narrow" charset="0"/>
                <a:ea typeface="굴림" charset="0"/>
                <a:cs typeface="굴림" charset="0"/>
              </a:rPr>
              <a:t>velocity</a:t>
            </a:r>
            <a:r>
              <a:rPr lang="en-US">
                <a:solidFill>
                  <a:srgbClr val="FF0000"/>
                </a:solidFill>
                <a:latin typeface="Arial Narrow" charset="0"/>
                <a:ea typeface="굴림" charset="0"/>
                <a:cs typeface="굴림"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displacement under constant angular acceleration:</a:t>
            </a:r>
          </a:p>
        </p:txBody>
      </p:sp>
      <p:graphicFrame>
        <p:nvGraphicFramePr>
          <p:cNvPr id="851979" name="Object 3"/>
          <p:cNvGraphicFramePr>
            <a:graphicFrameLocks noChangeAspect="1"/>
          </p:cNvGraphicFramePr>
          <p:nvPr>
            <p:extLst>
              <p:ext uri="{D42A27DB-BD31-4B8C-83A1-F6EECF244321}">
                <p14:modId xmlns:p14="http://schemas.microsoft.com/office/powerpoint/2010/main" val="4093109392"/>
              </p:ext>
            </p:extLst>
          </p:nvPr>
        </p:nvGraphicFramePr>
        <p:xfrm>
          <a:off x="4648200" y="4267200"/>
          <a:ext cx="962025" cy="668337"/>
        </p:xfrm>
        <a:graphic>
          <a:graphicData uri="http://schemas.openxmlformats.org/presentationml/2006/ole">
            <mc:AlternateContent xmlns:mc="http://schemas.openxmlformats.org/markup-compatibility/2006">
              <mc:Choice xmlns:v="urn:schemas-microsoft-com:vml" Requires="v">
                <p:oleObj spid="_x0000_s244227" name="Equation" r:id="rId5" imgW="317500" imgH="228600" progId="Equation.DSMT4">
                  <p:embed/>
                </p:oleObj>
              </mc:Choice>
              <mc:Fallback>
                <p:oleObj name="Equation" r:id="rId5" imgW="317500" imgH="228600" progId="Equation.DSMT4">
                  <p:embed/>
                  <p:pic>
                    <p:nvPicPr>
                      <p:cNvPr id="0" name=""/>
                      <p:cNvPicPr>
                        <a:picLocks noChangeAspect="1" noChangeArrowheads="1"/>
                      </p:cNvPicPr>
                      <p:nvPr/>
                    </p:nvPicPr>
                    <p:blipFill>
                      <a:blip r:embed="rId6"/>
                      <a:srcRect/>
                      <a:stretch>
                        <a:fillRect/>
                      </a:stretch>
                    </p:blipFill>
                    <p:spPr bwMode="auto">
                      <a:xfrm>
                        <a:off x="4648200" y="4267200"/>
                        <a:ext cx="962025" cy="668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0" name="Text Box 12"/>
          <p:cNvSpPr txBox="1">
            <a:spLocks noChangeArrowheads="1"/>
          </p:cNvSpPr>
          <p:nvPr/>
        </p:nvSpPr>
        <p:spPr bwMode="auto">
          <a:xfrm>
            <a:off x="685800" y="535463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One can also obtain </a:t>
            </a:r>
          </a:p>
        </p:txBody>
      </p:sp>
      <p:graphicFrame>
        <p:nvGraphicFramePr>
          <p:cNvPr id="851981" name="Object 4"/>
          <p:cNvGraphicFramePr>
            <a:graphicFrameLocks noChangeAspect="1"/>
          </p:cNvGraphicFramePr>
          <p:nvPr>
            <p:extLst>
              <p:ext uri="{D42A27DB-BD31-4B8C-83A1-F6EECF244321}">
                <p14:modId xmlns:p14="http://schemas.microsoft.com/office/powerpoint/2010/main" val="1308017302"/>
              </p:ext>
            </p:extLst>
          </p:nvPr>
        </p:nvGraphicFramePr>
        <p:xfrm>
          <a:off x="4676775" y="5392738"/>
          <a:ext cx="1038225" cy="741362"/>
        </p:xfrm>
        <a:graphic>
          <a:graphicData uri="http://schemas.openxmlformats.org/presentationml/2006/ole">
            <mc:AlternateContent xmlns:mc="http://schemas.openxmlformats.org/markup-compatibility/2006">
              <mc:Choice xmlns:v="urn:schemas-microsoft-com:vml" Requires="v">
                <p:oleObj spid="_x0000_s244228" name="Equation" r:id="rId7" imgW="342900" imgH="254000" progId="Equation.DSMT4">
                  <p:embed/>
                </p:oleObj>
              </mc:Choice>
              <mc:Fallback>
                <p:oleObj name="Equation" r:id="rId7" imgW="342900" imgH="254000" progId="Equation.DSMT4">
                  <p:embed/>
                  <p:pic>
                    <p:nvPicPr>
                      <p:cNvPr id="0" name=""/>
                      <p:cNvPicPr>
                        <a:picLocks noChangeAspect="1" noChangeArrowheads="1"/>
                      </p:cNvPicPr>
                      <p:nvPr/>
                    </p:nvPicPr>
                    <p:blipFill>
                      <a:blip r:embed="rId8"/>
                      <a:srcRect/>
                      <a:stretch>
                        <a:fillRect/>
                      </a:stretch>
                    </p:blipFill>
                    <p:spPr bwMode="auto">
                      <a:xfrm>
                        <a:off x="4676775" y="5392738"/>
                        <a:ext cx="1038225" cy="741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2" name="Object 5"/>
          <p:cNvGraphicFramePr>
            <a:graphicFrameLocks noChangeAspect="1"/>
          </p:cNvGraphicFramePr>
          <p:nvPr>
            <p:extLst>
              <p:ext uri="{D42A27DB-BD31-4B8C-83A1-F6EECF244321}">
                <p14:modId xmlns:p14="http://schemas.microsoft.com/office/powerpoint/2010/main" val="1287233197"/>
              </p:ext>
            </p:extLst>
          </p:nvPr>
        </p:nvGraphicFramePr>
        <p:xfrm>
          <a:off x="5605463" y="2990850"/>
          <a:ext cx="1087437" cy="765175"/>
        </p:xfrm>
        <a:graphic>
          <a:graphicData uri="http://schemas.openxmlformats.org/presentationml/2006/ole">
            <mc:AlternateContent xmlns:mc="http://schemas.openxmlformats.org/markup-compatibility/2006">
              <mc:Choice xmlns:v="urn:schemas-microsoft-com:vml" Requires="v">
                <p:oleObj spid="_x0000_s244229" name="Equation" r:id="rId9" imgW="330200" imgH="241300" progId="Equation.3">
                  <p:embed/>
                </p:oleObj>
              </mc:Choice>
              <mc:Fallback>
                <p:oleObj name="Equation" r:id="rId9" imgW="330200" imgH="241300" progId="Equation.3">
                  <p:embed/>
                  <p:pic>
                    <p:nvPicPr>
                      <p:cNvPr id="0" name=""/>
                      <p:cNvPicPr>
                        <a:picLocks noChangeAspect="1" noChangeArrowheads="1"/>
                      </p:cNvPicPr>
                      <p:nvPr/>
                    </p:nvPicPr>
                    <p:blipFill>
                      <a:blip r:embed="rId10"/>
                      <a:srcRect/>
                      <a:stretch>
                        <a:fillRect/>
                      </a:stretch>
                    </p:blipFill>
                    <p:spPr bwMode="auto">
                      <a:xfrm>
                        <a:off x="5605463" y="2990850"/>
                        <a:ext cx="1087437" cy="765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3" name="Object 6"/>
          <p:cNvGraphicFramePr>
            <a:graphicFrameLocks noChangeAspect="1"/>
          </p:cNvGraphicFramePr>
          <p:nvPr>
            <p:extLst>
              <p:ext uri="{D42A27DB-BD31-4B8C-83A1-F6EECF244321}">
                <p14:modId xmlns:p14="http://schemas.microsoft.com/office/powerpoint/2010/main" val="970097176"/>
              </p:ext>
            </p:extLst>
          </p:nvPr>
        </p:nvGraphicFramePr>
        <p:xfrm>
          <a:off x="5524500" y="4189413"/>
          <a:ext cx="884238" cy="706437"/>
        </p:xfrm>
        <a:graphic>
          <a:graphicData uri="http://schemas.openxmlformats.org/presentationml/2006/ole">
            <mc:AlternateContent xmlns:mc="http://schemas.openxmlformats.org/markup-compatibility/2006">
              <mc:Choice xmlns:v="urn:schemas-microsoft-com:vml" Requires="v">
                <p:oleObj spid="_x0000_s244230" name="Equation" r:id="rId11" imgW="292100" imgH="241300" progId="Equation.3">
                  <p:embed/>
                </p:oleObj>
              </mc:Choice>
              <mc:Fallback>
                <p:oleObj name="Equation" r:id="rId11" imgW="292100" imgH="241300" progId="Equation.3">
                  <p:embed/>
                  <p:pic>
                    <p:nvPicPr>
                      <p:cNvPr id="0" name=""/>
                      <p:cNvPicPr>
                        <a:picLocks noChangeAspect="1" noChangeArrowheads="1"/>
                      </p:cNvPicPr>
                      <p:nvPr/>
                    </p:nvPicPr>
                    <p:blipFill>
                      <a:blip r:embed="rId12"/>
                      <a:srcRect/>
                      <a:stretch>
                        <a:fillRect/>
                      </a:stretch>
                    </p:blipFill>
                    <p:spPr bwMode="auto">
                      <a:xfrm>
                        <a:off x="5524500" y="4189413"/>
                        <a:ext cx="884238" cy="706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4" name="Object 7"/>
          <p:cNvGraphicFramePr>
            <a:graphicFrameLocks noChangeAspect="1"/>
          </p:cNvGraphicFramePr>
          <p:nvPr>
            <p:extLst>
              <p:ext uri="{D42A27DB-BD31-4B8C-83A1-F6EECF244321}">
                <p14:modId xmlns:p14="http://schemas.microsoft.com/office/powerpoint/2010/main" val="3526418176"/>
              </p:ext>
            </p:extLst>
          </p:nvPr>
        </p:nvGraphicFramePr>
        <p:xfrm>
          <a:off x="5619750" y="5319713"/>
          <a:ext cx="3268663" cy="889000"/>
        </p:xfrm>
        <a:graphic>
          <a:graphicData uri="http://schemas.openxmlformats.org/presentationml/2006/ole">
            <mc:AlternateContent xmlns:mc="http://schemas.openxmlformats.org/markup-compatibility/2006">
              <mc:Choice xmlns:v="urn:schemas-microsoft-com:vml" Requires="v">
                <p:oleObj spid="_x0000_s244231" name="Equation" r:id="rId13" imgW="1079500" imgH="304800" progId="Equation.3">
                  <p:embed/>
                </p:oleObj>
              </mc:Choice>
              <mc:Fallback>
                <p:oleObj name="Equation" r:id="rId13" imgW="1079500" imgH="304800" progId="Equation.3">
                  <p:embed/>
                  <p:pic>
                    <p:nvPicPr>
                      <p:cNvPr id="0" name=""/>
                      <p:cNvPicPr>
                        <a:picLocks noChangeAspect="1" noChangeArrowheads="1"/>
                      </p:cNvPicPr>
                      <p:nvPr/>
                    </p:nvPicPr>
                    <p:blipFill>
                      <a:blip r:embed="rId14"/>
                      <a:srcRect/>
                      <a:stretch>
                        <a:fillRect/>
                      </a:stretch>
                    </p:blipFill>
                    <p:spPr bwMode="auto">
                      <a:xfrm>
                        <a:off x="5619750" y="5319713"/>
                        <a:ext cx="3268663"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5" name="Object 8"/>
          <p:cNvGraphicFramePr>
            <a:graphicFrameLocks noChangeAspect="1"/>
          </p:cNvGraphicFramePr>
          <p:nvPr>
            <p:extLst>
              <p:ext uri="{D42A27DB-BD31-4B8C-83A1-F6EECF244321}">
                <p14:modId xmlns:p14="http://schemas.microsoft.com/office/powerpoint/2010/main" val="140739606"/>
              </p:ext>
            </p:extLst>
          </p:nvPr>
        </p:nvGraphicFramePr>
        <p:xfrm>
          <a:off x="6515100" y="3138488"/>
          <a:ext cx="669925" cy="482600"/>
        </p:xfrm>
        <a:graphic>
          <a:graphicData uri="http://schemas.openxmlformats.org/presentationml/2006/ole">
            <mc:AlternateContent xmlns:mc="http://schemas.openxmlformats.org/markup-compatibility/2006">
              <mc:Choice xmlns:v="urn:schemas-microsoft-com:vml" Requires="v">
                <p:oleObj spid="_x0000_s244232" name="Equation" r:id="rId15" imgW="203200" imgH="152400" progId="Equation.3">
                  <p:embed/>
                </p:oleObj>
              </mc:Choice>
              <mc:Fallback>
                <p:oleObj name="Equation" r:id="rId15" imgW="203200" imgH="152400" progId="Equation.3">
                  <p:embed/>
                  <p:pic>
                    <p:nvPicPr>
                      <p:cNvPr id="0" name=""/>
                      <p:cNvPicPr>
                        <a:picLocks noChangeAspect="1" noChangeArrowheads="1"/>
                      </p:cNvPicPr>
                      <p:nvPr/>
                    </p:nvPicPr>
                    <p:blipFill>
                      <a:blip r:embed="rId16"/>
                      <a:srcRect/>
                      <a:stretch>
                        <a:fillRect/>
                      </a:stretch>
                    </p:blipFill>
                    <p:spPr bwMode="auto">
                      <a:xfrm>
                        <a:off x="6515100" y="3138488"/>
                        <a:ext cx="66992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6" name="Object 9"/>
          <p:cNvGraphicFramePr>
            <a:graphicFrameLocks noChangeAspect="1"/>
          </p:cNvGraphicFramePr>
          <p:nvPr>
            <p:extLst>
              <p:ext uri="{D42A27DB-BD31-4B8C-83A1-F6EECF244321}">
                <p14:modId xmlns:p14="http://schemas.microsoft.com/office/powerpoint/2010/main" val="1321490053"/>
              </p:ext>
            </p:extLst>
          </p:nvPr>
        </p:nvGraphicFramePr>
        <p:xfrm>
          <a:off x="6267450" y="4191000"/>
          <a:ext cx="1119188" cy="704850"/>
        </p:xfrm>
        <a:graphic>
          <a:graphicData uri="http://schemas.openxmlformats.org/presentationml/2006/ole">
            <mc:AlternateContent xmlns:mc="http://schemas.openxmlformats.org/markup-compatibility/2006">
              <mc:Choice xmlns:v="urn:schemas-microsoft-com:vml" Requires="v">
                <p:oleObj spid="_x0000_s244233" name="Equation" r:id="rId17" imgW="368300" imgH="241300" progId="Equation.3">
                  <p:embed/>
                </p:oleObj>
              </mc:Choice>
              <mc:Fallback>
                <p:oleObj name="Equation" r:id="rId17" imgW="368300" imgH="241300" progId="Equation.3">
                  <p:embed/>
                  <p:pic>
                    <p:nvPicPr>
                      <p:cNvPr id="0" name=""/>
                      <p:cNvPicPr>
                        <a:picLocks noChangeAspect="1" noChangeArrowheads="1"/>
                      </p:cNvPicPr>
                      <p:nvPr/>
                    </p:nvPicPr>
                    <p:blipFill>
                      <a:blip r:embed="rId18"/>
                      <a:srcRect/>
                      <a:stretch>
                        <a:fillRect/>
                      </a:stretch>
                    </p:blipFill>
                    <p:spPr bwMode="auto">
                      <a:xfrm>
                        <a:off x="6267450" y="4191000"/>
                        <a:ext cx="1119188" cy="704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7" name="Object 10"/>
          <p:cNvGraphicFramePr>
            <a:graphicFrameLocks noChangeAspect="1"/>
          </p:cNvGraphicFramePr>
          <p:nvPr>
            <p:extLst>
              <p:ext uri="{D42A27DB-BD31-4B8C-83A1-F6EECF244321}">
                <p14:modId xmlns:p14="http://schemas.microsoft.com/office/powerpoint/2010/main" val="761239427"/>
              </p:ext>
            </p:extLst>
          </p:nvPr>
        </p:nvGraphicFramePr>
        <p:xfrm>
          <a:off x="7286625" y="3925888"/>
          <a:ext cx="1116013" cy="1223962"/>
        </p:xfrm>
        <a:graphic>
          <a:graphicData uri="http://schemas.openxmlformats.org/presentationml/2006/ole">
            <mc:AlternateContent xmlns:mc="http://schemas.openxmlformats.org/markup-compatibility/2006">
              <mc:Choice xmlns:v="urn:schemas-microsoft-com:vml" Requires="v">
                <p:oleObj spid="_x0000_s244234" name="Equation" r:id="rId19" imgW="368300" imgH="419100" progId="Equation.3">
                  <p:embed/>
                </p:oleObj>
              </mc:Choice>
              <mc:Fallback>
                <p:oleObj name="Equation" r:id="rId19" imgW="368300" imgH="419100" progId="Equation.3">
                  <p:embed/>
                  <p:pic>
                    <p:nvPicPr>
                      <p:cNvPr id="0" name=""/>
                      <p:cNvPicPr>
                        <a:picLocks noChangeAspect="1" noChangeArrowheads="1"/>
                      </p:cNvPicPr>
                      <p:nvPr/>
                    </p:nvPicPr>
                    <p:blipFill>
                      <a:blip r:embed="rId20"/>
                      <a:srcRect/>
                      <a:stretch>
                        <a:fillRect/>
                      </a:stretch>
                    </p:blipFill>
                    <p:spPr bwMode="auto">
                      <a:xfrm>
                        <a:off x="7286625" y="3925888"/>
                        <a:ext cx="1116013" cy="1223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8" name="Object 11"/>
          <p:cNvGraphicFramePr>
            <a:graphicFrameLocks noChangeAspect="1"/>
          </p:cNvGraphicFramePr>
          <p:nvPr/>
        </p:nvGraphicFramePr>
        <p:xfrm>
          <a:off x="2470150" y="3825875"/>
          <a:ext cx="501650" cy="290513"/>
        </p:xfrm>
        <a:graphic>
          <a:graphicData uri="http://schemas.openxmlformats.org/presentationml/2006/ole">
            <mc:AlternateContent xmlns:mc="http://schemas.openxmlformats.org/markup-compatibility/2006">
              <mc:Choice xmlns:v="urn:schemas-microsoft-com:vml" Requires="v">
                <p:oleObj spid="_x0000_s244235" name="Equation" r:id="rId21" imgW="241200" imgH="139680" progId="Equation.DSMT4">
                  <p:embed/>
                </p:oleObj>
              </mc:Choice>
              <mc:Fallback>
                <p:oleObj name="Equation" r:id="rId21" imgW="241200" imgH="1396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0150" y="3825875"/>
                        <a:ext cx="50165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9" name="Text Box 21"/>
          <p:cNvSpPr txBox="1">
            <a:spLocks noChangeArrowheads="1"/>
          </p:cNvSpPr>
          <p:nvPr/>
        </p:nvSpPr>
        <p:spPr bwMode="auto">
          <a:xfrm>
            <a:off x="533400" y="3810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sp>
        <p:nvSpPr>
          <p:cNvPr id="851990" name="Text Box 22"/>
          <p:cNvSpPr txBox="1">
            <a:spLocks noChangeArrowheads="1"/>
          </p:cNvSpPr>
          <p:nvPr/>
        </p:nvSpPr>
        <p:spPr bwMode="auto">
          <a:xfrm>
            <a:off x="457200" y="4953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graphicFrame>
        <p:nvGraphicFramePr>
          <p:cNvPr id="851991" name="Object 12"/>
          <p:cNvGraphicFramePr>
            <a:graphicFrameLocks noChangeAspect="1"/>
          </p:cNvGraphicFramePr>
          <p:nvPr/>
        </p:nvGraphicFramePr>
        <p:xfrm>
          <a:off x="2114550" y="4918075"/>
          <a:ext cx="628650" cy="479425"/>
        </p:xfrm>
        <a:graphic>
          <a:graphicData uri="http://schemas.openxmlformats.org/presentationml/2006/ole">
            <mc:AlternateContent xmlns:mc="http://schemas.openxmlformats.org/markup-compatibility/2006">
              <mc:Choice xmlns:v="urn:schemas-microsoft-com:vml" Requires="v">
                <p:oleObj spid="_x0000_s244236" name="Equation" r:id="rId23" imgW="317160" imgH="241200" progId="Equation.DSMT4">
                  <p:embed/>
                </p:oleObj>
              </mc:Choice>
              <mc:Fallback>
                <p:oleObj name="Equation" r:id="rId23" imgW="317160" imgH="241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14550" y="4918075"/>
                        <a:ext cx="62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2" name="Object 13"/>
          <p:cNvGraphicFramePr>
            <a:graphicFrameLocks noChangeAspect="1"/>
          </p:cNvGraphicFramePr>
          <p:nvPr/>
        </p:nvGraphicFramePr>
        <p:xfrm>
          <a:off x="2735263" y="4876800"/>
          <a:ext cx="1760537" cy="477838"/>
        </p:xfrm>
        <a:graphic>
          <a:graphicData uri="http://schemas.openxmlformats.org/presentationml/2006/ole">
            <mc:AlternateContent xmlns:mc="http://schemas.openxmlformats.org/markup-compatibility/2006">
              <mc:Choice xmlns:v="urn:schemas-microsoft-com:vml" Requires="v">
                <p:oleObj spid="_x0000_s244237" name="Equation" r:id="rId25" imgW="888840" imgH="241200" progId="Equation.DSMT4">
                  <p:embed/>
                </p:oleObj>
              </mc:Choice>
              <mc:Fallback>
                <p:oleObj name="Equation" r:id="rId25" imgW="88884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35263" y="4876800"/>
                        <a:ext cx="1760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93" name="Text Box 25"/>
          <p:cNvSpPr txBox="1">
            <a:spLocks noChangeArrowheads="1"/>
          </p:cNvSpPr>
          <p:nvPr/>
        </p:nvSpPr>
        <p:spPr bwMode="auto">
          <a:xfrm>
            <a:off x="457200" y="5791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graphicFrame>
        <p:nvGraphicFramePr>
          <p:cNvPr id="851995" name="Object 14"/>
          <p:cNvGraphicFramePr>
            <a:graphicFrameLocks noChangeAspect="1"/>
          </p:cNvGraphicFramePr>
          <p:nvPr/>
        </p:nvGraphicFramePr>
        <p:xfrm>
          <a:off x="2057400" y="5751513"/>
          <a:ext cx="568325" cy="473075"/>
        </p:xfrm>
        <a:graphic>
          <a:graphicData uri="http://schemas.openxmlformats.org/presentationml/2006/ole">
            <mc:AlternateContent xmlns:mc="http://schemas.openxmlformats.org/markup-compatibility/2006">
              <mc:Choice xmlns:v="urn:schemas-microsoft-com:vml" Requires="v">
                <p:oleObj spid="_x0000_s244238" name="Equation" r:id="rId27" imgW="304560" imgH="253800" progId="Equation.DSMT4">
                  <p:embed/>
                </p:oleObj>
              </mc:Choice>
              <mc:Fallback>
                <p:oleObj name="Equation" r:id="rId27" imgW="304560" imgH="2538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57400" y="5751513"/>
                        <a:ext cx="5683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6" name="Object 15"/>
          <p:cNvGraphicFramePr>
            <a:graphicFrameLocks noChangeAspect="1"/>
          </p:cNvGraphicFramePr>
          <p:nvPr/>
        </p:nvGraphicFramePr>
        <p:xfrm>
          <a:off x="2678113" y="5727700"/>
          <a:ext cx="1893887" cy="520700"/>
        </p:xfrm>
        <a:graphic>
          <a:graphicData uri="http://schemas.openxmlformats.org/presentationml/2006/ole">
            <mc:AlternateContent xmlns:mc="http://schemas.openxmlformats.org/markup-compatibility/2006">
              <mc:Choice xmlns:v="urn:schemas-microsoft-com:vml" Requires="v">
                <p:oleObj spid="_x0000_s244239" name="Equation" r:id="rId29" imgW="1015920" imgH="279360" progId="Equation.DSMT4">
                  <p:embed/>
                </p:oleObj>
              </mc:Choice>
              <mc:Fallback>
                <p:oleObj name="Equation" r:id="rId29" imgW="1015920" imgH="2793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78113" y="5727700"/>
                        <a:ext cx="18938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7" name="Object 16"/>
          <p:cNvGraphicFramePr>
            <a:graphicFrameLocks noChangeAspect="1"/>
          </p:cNvGraphicFramePr>
          <p:nvPr/>
        </p:nvGraphicFramePr>
        <p:xfrm>
          <a:off x="2913063" y="3733800"/>
          <a:ext cx="896937" cy="474663"/>
        </p:xfrm>
        <a:graphic>
          <a:graphicData uri="http://schemas.openxmlformats.org/presentationml/2006/ole">
            <mc:AlternateContent xmlns:mc="http://schemas.openxmlformats.org/markup-compatibility/2006">
              <mc:Choice xmlns:v="urn:schemas-microsoft-com:vml" Requires="v">
                <p:oleObj spid="_x0000_s244240" name="Equation" r:id="rId31" imgW="431640" imgH="228600" progId="Equation.DSMT4">
                  <p:embed/>
                </p:oleObj>
              </mc:Choice>
              <mc:Fallback>
                <p:oleObj name="Equation" r:id="rId31" imgW="43164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13063" y="3733800"/>
                        <a:ext cx="89693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34839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1975"/>
                                        </p:tgtEl>
                                        <p:attrNameLst>
                                          <p:attrName>style.visibility</p:attrName>
                                        </p:attrNameLst>
                                      </p:cBhvr>
                                      <p:to>
                                        <p:strVal val="visible"/>
                                      </p:to>
                                    </p:set>
                                    <p:animEffect transition="in" filter="wipe(left)">
                                      <p:cBhvr>
                                        <p:cTn id="7" dur="500"/>
                                        <p:tgtEl>
                                          <p:spTgt spid="851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1976">
                                            <p:txEl>
                                              <p:pRg st="0" end="0"/>
                                            </p:txEl>
                                          </p:spTgt>
                                        </p:tgtEl>
                                        <p:attrNameLst>
                                          <p:attrName>style.visibility</p:attrName>
                                        </p:attrNameLst>
                                      </p:cBhvr>
                                      <p:to>
                                        <p:strVal val="visible"/>
                                      </p:to>
                                    </p:set>
                                    <p:animEffect transition="in" filter="wipe(left)">
                                      <p:cBhvr>
                                        <p:cTn id="12" dur="500"/>
                                        <p:tgtEl>
                                          <p:spTgt spid="8519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1977">
                                            <p:txEl>
                                              <p:pRg st="0" end="0"/>
                                            </p:txEl>
                                          </p:spTgt>
                                        </p:tgtEl>
                                        <p:attrNameLst>
                                          <p:attrName>style.visibility</p:attrName>
                                        </p:attrNameLst>
                                      </p:cBhvr>
                                      <p:to>
                                        <p:strVal val="visible"/>
                                      </p:to>
                                    </p:set>
                                    <p:animEffect transition="in" filter="wipe(left)">
                                      <p:cBhvr>
                                        <p:cTn id="17" dur="500"/>
                                        <p:tgtEl>
                                          <p:spTgt spid="85197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1989">
                                            <p:txEl>
                                              <p:pRg st="0" end="0"/>
                                            </p:txEl>
                                          </p:spTgt>
                                        </p:tgtEl>
                                        <p:attrNameLst>
                                          <p:attrName>style.visibility</p:attrName>
                                        </p:attrNameLst>
                                      </p:cBhvr>
                                      <p:to>
                                        <p:strVal val="visible"/>
                                      </p:to>
                                    </p:set>
                                    <p:animEffect transition="in" filter="wipe(left)">
                                      <p:cBhvr>
                                        <p:cTn id="22" dur="500"/>
                                        <p:tgtEl>
                                          <p:spTgt spid="85198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51988"/>
                                        </p:tgtEl>
                                        <p:attrNameLst>
                                          <p:attrName>style.visibility</p:attrName>
                                        </p:attrNameLst>
                                      </p:cBhvr>
                                      <p:to>
                                        <p:strVal val="visible"/>
                                      </p:to>
                                    </p:set>
                                    <p:animEffect transition="in" filter="wipe(left)">
                                      <p:cBhvr>
                                        <p:cTn id="27" dur="500"/>
                                        <p:tgtEl>
                                          <p:spTgt spid="8519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51997"/>
                                        </p:tgtEl>
                                        <p:attrNameLst>
                                          <p:attrName>style.visibility</p:attrName>
                                        </p:attrNameLst>
                                      </p:cBhvr>
                                      <p:to>
                                        <p:strVal val="visible"/>
                                      </p:to>
                                    </p:set>
                                    <p:animEffect transition="in" filter="wipe(left)">
                                      <p:cBhvr>
                                        <p:cTn id="32" dur="500"/>
                                        <p:tgtEl>
                                          <p:spTgt spid="8519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851973"/>
                                        </p:tgtEl>
                                        <p:attrNameLst>
                                          <p:attrName>style.visibility</p:attrName>
                                        </p:attrNameLst>
                                      </p:cBhvr>
                                      <p:to>
                                        <p:strVal val="visible"/>
                                      </p:to>
                                    </p:set>
                                    <p:animEffect transition="in" filter="wipe(left)">
                                      <p:cBhvr>
                                        <p:cTn id="37" dur="500"/>
                                        <p:tgtEl>
                                          <p:spTgt spid="8519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851982"/>
                                        </p:tgtEl>
                                        <p:attrNameLst>
                                          <p:attrName>style.visibility</p:attrName>
                                        </p:attrNameLst>
                                      </p:cBhvr>
                                      <p:to>
                                        <p:strVal val="visible"/>
                                      </p:to>
                                    </p:set>
                                    <p:animEffect transition="in" filter="wipe(left)">
                                      <p:cBhvr>
                                        <p:cTn id="42" dur="500"/>
                                        <p:tgtEl>
                                          <p:spTgt spid="8519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51985"/>
                                        </p:tgtEl>
                                        <p:attrNameLst>
                                          <p:attrName>style.visibility</p:attrName>
                                        </p:attrNameLst>
                                      </p:cBhvr>
                                      <p:to>
                                        <p:strVal val="visible"/>
                                      </p:to>
                                    </p:set>
                                    <p:animEffect transition="in" filter="wipe(left)">
                                      <p:cBhvr>
                                        <p:cTn id="47" dur="500"/>
                                        <p:tgtEl>
                                          <p:spTgt spid="851985"/>
                                        </p:tgtEl>
                                      </p:cBhvr>
                                    </p:animEffect>
                                  </p:childTnLst>
                                </p:cTn>
                              </p:par>
                            </p:childTnLst>
                          </p:cTn>
                        </p:par>
                        <p:par>
                          <p:cTn id="48" fill="hold" nodeType="afterGroup">
                            <p:stCondLst>
                              <p:cond delay="500"/>
                            </p:stCondLst>
                            <p:childTnLst>
                              <p:par>
                                <p:cTn id="49" presetID="53" presetClass="entr" presetSubtype="0" fill="hold" grpId="0" nodeType="afterEffect">
                                  <p:stCondLst>
                                    <p:cond delay="0"/>
                                  </p:stCondLst>
                                  <p:iterate type="wd">
                                    <p:tmPct val="10000"/>
                                  </p:iterate>
                                  <p:childTnLst>
                                    <p:set>
                                      <p:cBhvr>
                                        <p:cTn id="50" dur="1" fill="hold">
                                          <p:stCondLst>
                                            <p:cond delay="0"/>
                                          </p:stCondLst>
                                        </p:cTn>
                                        <p:tgtEl>
                                          <p:spTgt spid="851972"/>
                                        </p:tgtEl>
                                        <p:attrNameLst>
                                          <p:attrName>style.visibility</p:attrName>
                                        </p:attrNameLst>
                                      </p:cBhvr>
                                      <p:to>
                                        <p:strVal val="visible"/>
                                      </p:to>
                                    </p:set>
                                    <p:anim calcmode="lin" valueType="num">
                                      <p:cBhvr>
                                        <p:cTn id="51" dur="500" fill="hold"/>
                                        <p:tgtEl>
                                          <p:spTgt spid="851972"/>
                                        </p:tgtEl>
                                        <p:attrNameLst>
                                          <p:attrName>ppt_w</p:attrName>
                                        </p:attrNameLst>
                                      </p:cBhvr>
                                      <p:tavLst>
                                        <p:tav tm="0">
                                          <p:val>
                                            <p:fltVal val="0"/>
                                          </p:val>
                                        </p:tav>
                                        <p:tav tm="100000">
                                          <p:val>
                                            <p:strVal val="#ppt_w"/>
                                          </p:val>
                                        </p:tav>
                                      </p:tavLst>
                                    </p:anim>
                                    <p:anim calcmode="lin" valueType="num">
                                      <p:cBhvr>
                                        <p:cTn id="52" dur="500" fill="hold"/>
                                        <p:tgtEl>
                                          <p:spTgt spid="851972"/>
                                        </p:tgtEl>
                                        <p:attrNameLst>
                                          <p:attrName>ppt_h</p:attrName>
                                        </p:attrNameLst>
                                      </p:cBhvr>
                                      <p:tavLst>
                                        <p:tav tm="0">
                                          <p:val>
                                            <p:fltVal val="0"/>
                                          </p:val>
                                        </p:tav>
                                        <p:tav tm="100000">
                                          <p:val>
                                            <p:strVal val="#ppt_h"/>
                                          </p:val>
                                        </p:tav>
                                      </p:tavLst>
                                    </p:anim>
                                    <p:animEffect transition="in" filter="fade">
                                      <p:cBhvr>
                                        <p:cTn id="53" dur="500"/>
                                        <p:tgtEl>
                                          <p:spTgt spid="85197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851978">
                                            <p:txEl>
                                              <p:pRg st="0" end="0"/>
                                            </p:txEl>
                                          </p:spTgt>
                                        </p:tgtEl>
                                        <p:attrNameLst>
                                          <p:attrName>style.visibility</p:attrName>
                                        </p:attrNameLst>
                                      </p:cBhvr>
                                      <p:to>
                                        <p:strVal val="visible"/>
                                      </p:to>
                                    </p:set>
                                    <p:animEffect transition="in" filter="wipe(left)">
                                      <p:cBhvr>
                                        <p:cTn id="58" dur="500"/>
                                        <p:tgtEl>
                                          <p:spTgt spid="851978">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851990">
                                            <p:txEl>
                                              <p:pRg st="0" end="0"/>
                                            </p:txEl>
                                          </p:spTgt>
                                        </p:tgtEl>
                                        <p:attrNameLst>
                                          <p:attrName>style.visibility</p:attrName>
                                        </p:attrNameLst>
                                      </p:cBhvr>
                                      <p:to>
                                        <p:strVal val="visible"/>
                                      </p:to>
                                    </p:set>
                                    <p:animEffect transition="in" filter="wipe(left)">
                                      <p:cBhvr>
                                        <p:cTn id="63" dur="500"/>
                                        <p:tgtEl>
                                          <p:spTgt spid="851990">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51991"/>
                                        </p:tgtEl>
                                        <p:attrNameLst>
                                          <p:attrName>style.visibility</p:attrName>
                                        </p:attrNameLst>
                                      </p:cBhvr>
                                      <p:to>
                                        <p:strVal val="visible"/>
                                      </p:to>
                                    </p:set>
                                    <p:animEffect transition="in" filter="wipe(left)">
                                      <p:cBhvr>
                                        <p:cTn id="68" dur="500"/>
                                        <p:tgtEl>
                                          <p:spTgt spid="85199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51992"/>
                                        </p:tgtEl>
                                        <p:attrNameLst>
                                          <p:attrName>style.visibility</p:attrName>
                                        </p:attrNameLst>
                                      </p:cBhvr>
                                      <p:to>
                                        <p:strVal val="visible"/>
                                      </p:to>
                                    </p:set>
                                    <p:animEffect transition="in" filter="wipe(left)">
                                      <p:cBhvr>
                                        <p:cTn id="73" dur="500"/>
                                        <p:tgtEl>
                                          <p:spTgt spid="85199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851979"/>
                                        </p:tgtEl>
                                        <p:attrNameLst>
                                          <p:attrName>style.visibility</p:attrName>
                                        </p:attrNameLst>
                                      </p:cBhvr>
                                      <p:to>
                                        <p:strVal val="visible"/>
                                      </p:to>
                                    </p:set>
                                    <p:animEffect transition="in" filter="wipe(left)">
                                      <p:cBhvr>
                                        <p:cTn id="78" dur="500"/>
                                        <p:tgtEl>
                                          <p:spTgt spid="8519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851983"/>
                                        </p:tgtEl>
                                        <p:attrNameLst>
                                          <p:attrName>style.visibility</p:attrName>
                                        </p:attrNameLst>
                                      </p:cBhvr>
                                      <p:to>
                                        <p:strVal val="visible"/>
                                      </p:to>
                                    </p:set>
                                    <p:animEffect transition="in" filter="wipe(left)">
                                      <p:cBhvr>
                                        <p:cTn id="83" dur="500"/>
                                        <p:tgtEl>
                                          <p:spTgt spid="85198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851986"/>
                                        </p:tgtEl>
                                        <p:attrNameLst>
                                          <p:attrName>style.visibility</p:attrName>
                                        </p:attrNameLst>
                                      </p:cBhvr>
                                      <p:to>
                                        <p:strVal val="visible"/>
                                      </p:to>
                                    </p:set>
                                    <p:animEffect transition="in" filter="wipe(left)">
                                      <p:cBhvr>
                                        <p:cTn id="88" dur="500"/>
                                        <p:tgtEl>
                                          <p:spTgt spid="85198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851987"/>
                                        </p:tgtEl>
                                        <p:attrNameLst>
                                          <p:attrName>style.visibility</p:attrName>
                                        </p:attrNameLst>
                                      </p:cBhvr>
                                      <p:to>
                                        <p:strVal val="visible"/>
                                      </p:to>
                                    </p:set>
                                    <p:animEffect transition="in" filter="wipe(left)">
                                      <p:cBhvr>
                                        <p:cTn id="93" dur="500"/>
                                        <p:tgtEl>
                                          <p:spTgt spid="851987"/>
                                        </p:tgtEl>
                                      </p:cBhvr>
                                    </p:animEffect>
                                  </p:childTnLst>
                                </p:cTn>
                              </p:par>
                            </p:childTnLst>
                          </p:cTn>
                        </p:par>
                        <p:par>
                          <p:cTn id="94" fill="hold" nodeType="afterGroup">
                            <p:stCondLst>
                              <p:cond delay="500"/>
                            </p:stCondLst>
                            <p:childTnLst>
                              <p:par>
                                <p:cTn id="95" presetID="53" presetClass="entr" presetSubtype="0" fill="hold" grpId="0" nodeType="afterEffect">
                                  <p:stCondLst>
                                    <p:cond delay="0"/>
                                  </p:stCondLst>
                                  <p:iterate type="wd">
                                    <p:tmPct val="10000"/>
                                  </p:iterate>
                                  <p:childTnLst>
                                    <p:set>
                                      <p:cBhvr>
                                        <p:cTn id="96" dur="1" fill="hold">
                                          <p:stCondLst>
                                            <p:cond delay="0"/>
                                          </p:stCondLst>
                                        </p:cTn>
                                        <p:tgtEl>
                                          <p:spTgt spid="851970"/>
                                        </p:tgtEl>
                                        <p:attrNameLst>
                                          <p:attrName>style.visibility</p:attrName>
                                        </p:attrNameLst>
                                      </p:cBhvr>
                                      <p:to>
                                        <p:strVal val="visible"/>
                                      </p:to>
                                    </p:set>
                                    <p:anim calcmode="lin" valueType="num">
                                      <p:cBhvr>
                                        <p:cTn id="97" dur="500" fill="hold"/>
                                        <p:tgtEl>
                                          <p:spTgt spid="851970"/>
                                        </p:tgtEl>
                                        <p:attrNameLst>
                                          <p:attrName>ppt_w</p:attrName>
                                        </p:attrNameLst>
                                      </p:cBhvr>
                                      <p:tavLst>
                                        <p:tav tm="0">
                                          <p:val>
                                            <p:fltVal val="0"/>
                                          </p:val>
                                        </p:tav>
                                        <p:tav tm="100000">
                                          <p:val>
                                            <p:strVal val="#ppt_w"/>
                                          </p:val>
                                        </p:tav>
                                      </p:tavLst>
                                    </p:anim>
                                    <p:anim calcmode="lin" valueType="num">
                                      <p:cBhvr>
                                        <p:cTn id="98" dur="500" fill="hold"/>
                                        <p:tgtEl>
                                          <p:spTgt spid="851970"/>
                                        </p:tgtEl>
                                        <p:attrNameLst>
                                          <p:attrName>ppt_h</p:attrName>
                                        </p:attrNameLst>
                                      </p:cBhvr>
                                      <p:tavLst>
                                        <p:tav tm="0">
                                          <p:val>
                                            <p:fltVal val="0"/>
                                          </p:val>
                                        </p:tav>
                                        <p:tav tm="100000">
                                          <p:val>
                                            <p:strVal val="#ppt_h"/>
                                          </p:val>
                                        </p:tav>
                                      </p:tavLst>
                                    </p:anim>
                                    <p:animEffect transition="in" filter="fade">
                                      <p:cBhvr>
                                        <p:cTn id="99" dur="500"/>
                                        <p:tgtEl>
                                          <p:spTgt spid="851970"/>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851980">
                                            <p:txEl>
                                              <p:pRg st="0" end="0"/>
                                            </p:txEl>
                                          </p:spTgt>
                                        </p:tgtEl>
                                        <p:attrNameLst>
                                          <p:attrName>style.visibility</p:attrName>
                                        </p:attrNameLst>
                                      </p:cBhvr>
                                      <p:to>
                                        <p:strVal val="visible"/>
                                      </p:to>
                                    </p:set>
                                    <p:animEffect transition="in" filter="wipe(left)">
                                      <p:cBhvr>
                                        <p:cTn id="104" dur="500"/>
                                        <p:tgtEl>
                                          <p:spTgt spid="851980">
                                            <p:txEl>
                                              <p:pRg st="0" end="0"/>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851993">
                                            <p:txEl>
                                              <p:pRg st="0" end="0"/>
                                            </p:txEl>
                                          </p:spTgt>
                                        </p:tgtEl>
                                        <p:attrNameLst>
                                          <p:attrName>style.visibility</p:attrName>
                                        </p:attrNameLst>
                                      </p:cBhvr>
                                      <p:to>
                                        <p:strVal val="visible"/>
                                      </p:to>
                                    </p:set>
                                    <p:animEffect transition="in" filter="wipe(left)">
                                      <p:cBhvr>
                                        <p:cTn id="109" dur="500"/>
                                        <p:tgtEl>
                                          <p:spTgt spid="851993">
                                            <p:txEl>
                                              <p:pRg st="0" end="0"/>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851995"/>
                                        </p:tgtEl>
                                        <p:attrNameLst>
                                          <p:attrName>style.visibility</p:attrName>
                                        </p:attrNameLst>
                                      </p:cBhvr>
                                      <p:to>
                                        <p:strVal val="visible"/>
                                      </p:to>
                                    </p:set>
                                    <p:animEffect transition="in" filter="wipe(left)">
                                      <p:cBhvr>
                                        <p:cTn id="114" dur="500"/>
                                        <p:tgtEl>
                                          <p:spTgt spid="85199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851996"/>
                                        </p:tgtEl>
                                        <p:attrNameLst>
                                          <p:attrName>style.visibility</p:attrName>
                                        </p:attrNameLst>
                                      </p:cBhvr>
                                      <p:to>
                                        <p:strVal val="visible"/>
                                      </p:to>
                                    </p:set>
                                    <p:animEffect transition="in" filter="wipe(left)">
                                      <p:cBhvr>
                                        <p:cTn id="119" dur="500"/>
                                        <p:tgtEl>
                                          <p:spTgt spid="851996"/>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851981"/>
                                        </p:tgtEl>
                                        <p:attrNameLst>
                                          <p:attrName>style.visibility</p:attrName>
                                        </p:attrNameLst>
                                      </p:cBhvr>
                                      <p:to>
                                        <p:strVal val="visible"/>
                                      </p:to>
                                    </p:set>
                                    <p:animEffect transition="in" filter="wipe(left)">
                                      <p:cBhvr>
                                        <p:cTn id="124" dur="500"/>
                                        <p:tgtEl>
                                          <p:spTgt spid="85198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851984"/>
                                        </p:tgtEl>
                                        <p:attrNameLst>
                                          <p:attrName>style.visibility</p:attrName>
                                        </p:attrNameLst>
                                      </p:cBhvr>
                                      <p:to>
                                        <p:strVal val="visible"/>
                                      </p:to>
                                    </p:set>
                                    <p:animEffect transition="in" filter="wipe(left)">
                                      <p:cBhvr>
                                        <p:cTn id="129" dur="500"/>
                                        <p:tgtEl>
                                          <p:spTgt spid="851984"/>
                                        </p:tgtEl>
                                      </p:cBhvr>
                                    </p:animEffect>
                                  </p:childTnLst>
                                </p:cTn>
                              </p:par>
                            </p:childTnLst>
                          </p:cTn>
                        </p:par>
                        <p:par>
                          <p:cTn id="130" fill="hold" nodeType="afterGroup">
                            <p:stCondLst>
                              <p:cond delay="500"/>
                            </p:stCondLst>
                            <p:childTnLst>
                              <p:par>
                                <p:cTn id="131" presetID="53" presetClass="entr" presetSubtype="0" fill="hold" grpId="0" nodeType="afterEffect">
                                  <p:stCondLst>
                                    <p:cond delay="0"/>
                                  </p:stCondLst>
                                  <p:iterate type="wd">
                                    <p:tmPct val="10000"/>
                                  </p:iterate>
                                  <p:childTnLst>
                                    <p:set>
                                      <p:cBhvr>
                                        <p:cTn id="132" dur="1" fill="hold">
                                          <p:stCondLst>
                                            <p:cond delay="0"/>
                                          </p:stCondLst>
                                        </p:cTn>
                                        <p:tgtEl>
                                          <p:spTgt spid="851971"/>
                                        </p:tgtEl>
                                        <p:attrNameLst>
                                          <p:attrName>style.visibility</p:attrName>
                                        </p:attrNameLst>
                                      </p:cBhvr>
                                      <p:to>
                                        <p:strVal val="visible"/>
                                      </p:to>
                                    </p:set>
                                    <p:anim calcmode="lin" valueType="num">
                                      <p:cBhvr>
                                        <p:cTn id="133" dur="500" fill="hold"/>
                                        <p:tgtEl>
                                          <p:spTgt spid="851971"/>
                                        </p:tgtEl>
                                        <p:attrNameLst>
                                          <p:attrName>ppt_w</p:attrName>
                                        </p:attrNameLst>
                                      </p:cBhvr>
                                      <p:tavLst>
                                        <p:tav tm="0">
                                          <p:val>
                                            <p:fltVal val="0"/>
                                          </p:val>
                                        </p:tav>
                                        <p:tav tm="100000">
                                          <p:val>
                                            <p:strVal val="#ppt_w"/>
                                          </p:val>
                                        </p:tav>
                                      </p:tavLst>
                                    </p:anim>
                                    <p:anim calcmode="lin" valueType="num">
                                      <p:cBhvr>
                                        <p:cTn id="134" dur="500" fill="hold"/>
                                        <p:tgtEl>
                                          <p:spTgt spid="851971"/>
                                        </p:tgtEl>
                                        <p:attrNameLst>
                                          <p:attrName>ppt_h</p:attrName>
                                        </p:attrNameLst>
                                      </p:cBhvr>
                                      <p:tavLst>
                                        <p:tav tm="0">
                                          <p:val>
                                            <p:fltVal val="0"/>
                                          </p:val>
                                        </p:tav>
                                        <p:tav tm="100000">
                                          <p:val>
                                            <p:strVal val="#ppt_h"/>
                                          </p:val>
                                        </p:tav>
                                      </p:tavLst>
                                    </p:anim>
                                    <p:animEffect transition="in" filter="fade">
                                      <p:cBhvr>
                                        <p:cTn id="135" dur="500"/>
                                        <p:tgtEl>
                                          <p:spTgt spid="851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0" grpId="0" animBg="1"/>
      <p:bldP spid="851971" grpId="0" animBg="1"/>
      <p:bldP spid="851972" grpId="0" animBg="1"/>
      <p:bldP spid="851975" grpId="0" animBg="1" autoUpdateAnimBg="0"/>
      <p:bldP spid="851976" grpId="0" build="p" autoUpdateAnimBg="0"/>
      <p:bldP spid="851977" grpId="0" build="p" autoUpdateAnimBg="0"/>
      <p:bldP spid="851978" grpId="0" build="p" autoUpdateAnimBg="0"/>
      <p:bldP spid="851980" grpId="0" build="p" autoUpdateAnimBg="0"/>
      <p:bldP spid="851989" grpId="0" build="p" autoUpdateAnimBg="0"/>
      <p:bldP spid="851990" grpId="0" build="p" autoUpdateAnimBg="0"/>
      <p:bldP spid="85199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D7C2263-6985-CE4B-8E44-4BD0BE0B64C5}"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0" y="0"/>
            <a:ext cx="9144000" cy="685800"/>
          </a:xfrm>
        </p:spPr>
        <p:txBody>
          <a:bodyPr/>
          <a:lstStyle/>
          <a:p>
            <a:r>
              <a:rPr lang="en-US" altLang="ko-KR" sz="4000" dirty="0" smtClean="0">
                <a:latin typeface="Arial Narrow" charset="0"/>
                <a:ea typeface="굴림" charset="0"/>
                <a:cs typeface="굴림" charset="0"/>
              </a:rPr>
              <a:t>Rotational Kinematics Problem </a:t>
            </a:r>
            <a:r>
              <a:rPr lang="en-US" altLang="ko-KR" sz="4000" dirty="0">
                <a:latin typeface="Arial Narrow" charset="0"/>
                <a:ea typeface="굴림" charset="0"/>
                <a:cs typeface="굴림" charset="0"/>
              </a:rPr>
              <a:t>Solving Strategy</a:t>
            </a:r>
            <a:endParaRPr lang="en-US" sz="4000" dirty="0">
              <a:latin typeface="Arial Narrow" charset="0"/>
              <a:ea typeface="ＭＳ Ｐゴシック" charset="0"/>
              <a:cs typeface="ＭＳ Ｐゴシック" charset="0"/>
            </a:endParaRPr>
          </a:p>
        </p:txBody>
      </p:sp>
      <p:sp>
        <p:nvSpPr>
          <p:cNvPr id="859139" name="Rectangle 3"/>
          <p:cNvSpPr>
            <a:spLocks noGrp="1" noChangeArrowheads="1"/>
          </p:cNvSpPr>
          <p:nvPr>
            <p:ph type="body" idx="1"/>
          </p:nvPr>
        </p:nvSpPr>
        <p:spPr>
          <a:xfrm>
            <a:off x="381000" y="685800"/>
            <a:ext cx="8458200" cy="5562600"/>
          </a:xfrm>
        </p:spPr>
        <p:txBody>
          <a:bodyPr/>
          <a:lstStyle/>
          <a:p>
            <a:pPr>
              <a:lnSpc>
                <a:spcPct val="80000"/>
              </a:lnSpc>
              <a:spcAft>
                <a:spcPts val="600"/>
              </a:spcAft>
            </a:pPr>
            <a:r>
              <a:rPr lang="en-US" altLang="ko-KR" dirty="0">
                <a:latin typeface="Arial Narrow" charset="0"/>
                <a:ea typeface="굴림" charset="0"/>
                <a:cs typeface="굴림" charset="0"/>
              </a:rPr>
              <a:t>Visualize the problem by drawing a picture.</a:t>
            </a:r>
          </a:p>
          <a:p>
            <a:pPr>
              <a:lnSpc>
                <a:spcPct val="80000"/>
              </a:lnSpc>
              <a:spcAft>
                <a:spcPts val="600"/>
              </a:spcAft>
            </a:pPr>
            <a:r>
              <a:rPr lang="en-US" dirty="0">
                <a:latin typeface="Arial Narrow" charset="0"/>
                <a:ea typeface="ＭＳ Ｐゴシック" charset="0"/>
                <a:cs typeface="ＭＳ Ｐゴシック" charset="0"/>
              </a:rPr>
              <a:t>Write down the values that are given for any of the five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kinematic variables</a:t>
            </a:r>
            <a:r>
              <a:rPr lang="en-US" altLang="ko-KR" dirty="0">
                <a:latin typeface="Arial Narrow" charset="0"/>
                <a:ea typeface="굴림" charset="0"/>
                <a:cs typeface="굴림" charset="0"/>
              </a:rPr>
              <a:t> and convert them to SI units.</a:t>
            </a:r>
          </a:p>
          <a:p>
            <a:pPr lvl="1">
              <a:lnSpc>
                <a:spcPct val="80000"/>
              </a:lnSpc>
              <a:spcAft>
                <a:spcPts val="600"/>
              </a:spcAft>
            </a:pPr>
            <a:r>
              <a:rPr lang="en-US" dirty="0">
                <a:latin typeface="Arial Narrow" charset="0"/>
                <a:ea typeface="굴림" charset="0"/>
                <a:cs typeface="굴림" charset="0"/>
              </a:rPr>
              <a:t>Remember that the unit of the angle must be </a:t>
            </a:r>
            <a:r>
              <a:rPr lang="en-US" dirty="0" smtClean="0">
                <a:latin typeface="Arial Narrow" charset="0"/>
                <a:ea typeface="굴림" charset="0"/>
                <a:cs typeface="굴림" charset="0"/>
              </a:rPr>
              <a:t>in radians</a:t>
            </a:r>
            <a:r>
              <a:rPr lang="en-US" dirty="0">
                <a:latin typeface="Arial Narrow" charset="0"/>
                <a:ea typeface="굴림" charset="0"/>
                <a:cs typeface="굴림" charset="0"/>
              </a:rPr>
              <a:t>!!</a:t>
            </a:r>
            <a:endParaRPr lang="en-US" dirty="0">
              <a:latin typeface="Arial Narrow" charset="0"/>
              <a:ea typeface="ＭＳ Ｐゴシック" charset="0"/>
            </a:endParaRPr>
          </a:p>
          <a:p>
            <a:pPr>
              <a:lnSpc>
                <a:spcPct val="80000"/>
              </a:lnSpc>
              <a:spcAft>
                <a:spcPts val="600"/>
              </a:spcAft>
            </a:pPr>
            <a:r>
              <a:rPr lang="en-US" dirty="0">
                <a:latin typeface="Arial Narrow" charset="0"/>
                <a:ea typeface="ＭＳ Ｐゴシック" charset="0"/>
                <a:cs typeface="ＭＳ Ｐゴシック" charset="0"/>
              </a:rPr>
              <a:t>Verify that the information contains values for at least three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of the five kinematic variables.  Select the appropriate equation.</a:t>
            </a:r>
          </a:p>
          <a:p>
            <a:pPr>
              <a:lnSpc>
                <a:spcPct val="80000"/>
              </a:lnSpc>
              <a:spcAft>
                <a:spcPts val="600"/>
              </a:spcAft>
            </a:pPr>
            <a:r>
              <a:rPr lang="en-US" dirty="0">
                <a:latin typeface="Arial Narrow" charset="0"/>
                <a:ea typeface="ＭＳ Ｐゴシック" charset="0"/>
                <a:cs typeface="ＭＳ Ｐゴシック" charset="0"/>
              </a:rPr>
              <a:t>When the motion is divided into segments, remember that</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the final angular</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velocity of one segment is the initial </a:t>
            </a:r>
            <a:r>
              <a:rPr lang="en-US" dirty="0" smtClean="0">
                <a:latin typeface="Arial Narrow" charset="0"/>
                <a:ea typeface="ＭＳ Ｐゴシック" charset="0"/>
                <a:cs typeface="ＭＳ Ｐゴシック" charset="0"/>
              </a:rPr>
              <a:t>velocity</a:t>
            </a:r>
            <a:r>
              <a:rPr lang="en-US" altLang="ko-KR" dirty="0" smtClean="0">
                <a:latin typeface="Arial Narrow" charset="0"/>
                <a:ea typeface="굴림" charset="0"/>
                <a:cs typeface="굴림" charset="0"/>
              </a:rPr>
              <a:t> </a:t>
            </a:r>
            <a:r>
              <a:rPr lang="en-US" dirty="0">
                <a:latin typeface="Arial Narrow" charset="0"/>
                <a:ea typeface="ＭＳ Ｐゴシック" charset="0"/>
                <a:cs typeface="ＭＳ Ｐゴシック" charset="0"/>
              </a:rPr>
              <a:t>for the next.</a:t>
            </a:r>
            <a:endParaRPr lang="en-US" altLang="ko-KR" dirty="0">
              <a:latin typeface="Arial Narrow" charset="0"/>
              <a:ea typeface="굴림" charset="0"/>
              <a:cs typeface="굴림" charset="0"/>
            </a:endParaRPr>
          </a:p>
          <a:p>
            <a:pPr>
              <a:lnSpc>
                <a:spcPct val="80000"/>
              </a:lnSpc>
              <a:spcAft>
                <a:spcPts val="600"/>
              </a:spcAft>
            </a:pPr>
            <a:r>
              <a:rPr lang="en-US" dirty="0">
                <a:latin typeface="Arial Narrow" charset="0"/>
                <a:ea typeface="ＭＳ Ｐゴシック" charset="0"/>
                <a:cs typeface="ＭＳ Ｐゴシック" charset="0"/>
              </a:rPr>
              <a:t>Keep in mind that there may be two possible answers to a kinematics problem.</a:t>
            </a:r>
          </a:p>
        </p:txBody>
      </p:sp>
    </p:spTree>
    <p:extLst>
      <p:ext uri="{BB962C8B-B14F-4D97-AF65-F5344CB8AC3E}">
        <p14:creationId xmlns:p14="http://schemas.microsoft.com/office/powerpoint/2010/main" val="2135418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9139">
                                            <p:txEl>
                                              <p:pRg st="0" end="0"/>
                                            </p:txEl>
                                          </p:spTgt>
                                        </p:tgtEl>
                                        <p:attrNameLst>
                                          <p:attrName>style.visibility</p:attrName>
                                        </p:attrNameLst>
                                      </p:cBhvr>
                                      <p:to>
                                        <p:strVal val="visible"/>
                                      </p:to>
                                    </p:set>
                                    <p:animEffect transition="in" filter="wipe(left)">
                                      <p:cBhvr>
                                        <p:cTn id="7" dur="500"/>
                                        <p:tgtEl>
                                          <p:spTgt spid="859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9139">
                                            <p:txEl>
                                              <p:pRg st="1" end="1"/>
                                            </p:txEl>
                                          </p:spTgt>
                                        </p:tgtEl>
                                        <p:attrNameLst>
                                          <p:attrName>style.visibility</p:attrName>
                                        </p:attrNameLst>
                                      </p:cBhvr>
                                      <p:to>
                                        <p:strVal val="visible"/>
                                      </p:to>
                                    </p:set>
                                    <p:animEffect transition="in" filter="wipe(left)">
                                      <p:cBhvr>
                                        <p:cTn id="12" dur="500"/>
                                        <p:tgtEl>
                                          <p:spTgt spid="859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9139">
                                            <p:txEl>
                                              <p:pRg st="2" end="2"/>
                                            </p:txEl>
                                          </p:spTgt>
                                        </p:tgtEl>
                                        <p:attrNameLst>
                                          <p:attrName>style.visibility</p:attrName>
                                        </p:attrNameLst>
                                      </p:cBhvr>
                                      <p:to>
                                        <p:strVal val="visible"/>
                                      </p:to>
                                    </p:set>
                                    <p:animEffect transition="in" filter="wipe(left)">
                                      <p:cBhvr>
                                        <p:cTn id="17" dur="500"/>
                                        <p:tgtEl>
                                          <p:spTgt spid="859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9139">
                                            <p:txEl>
                                              <p:pRg st="3" end="3"/>
                                            </p:txEl>
                                          </p:spTgt>
                                        </p:tgtEl>
                                        <p:attrNameLst>
                                          <p:attrName>style.visibility</p:attrName>
                                        </p:attrNameLst>
                                      </p:cBhvr>
                                      <p:to>
                                        <p:strVal val="visible"/>
                                      </p:to>
                                    </p:set>
                                    <p:animEffect transition="in" filter="wipe(left)">
                                      <p:cBhvr>
                                        <p:cTn id="22" dur="500"/>
                                        <p:tgtEl>
                                          <p:spTgt spid="8591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59139">
                                            <p:txEl>
                                              <p:pRg st="4" end="4"/>
                                            </p:txEl>
                                          </p:spTgt>
                                        </p:tgtEl>
                                        <p:attrNameLst>
                                          <p:attrName>style.visibility</p:attrName>
                                        </p:attrNameLst>
                                      </p:cBhvr>
                                      <p:to>
                                        <p:strVal val="visible"/>
                                      </p:to>
                                    </p:set>
                                    <p:animEffect transition="in" filter="wipe(left)">
                                      <p:cBhvr>
                                        <p:cTn id="27" dur="500"/>
                                        <p:tgtEl>
                                          <p:spTgt spid="8591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59139">
                                            <p:txEl>
                                              <p:pRg st="5" end="5"/>
                                            </p:txEl>
                                          </p:spTgt>
                                        </p:tgtEl>
                                        <p:attrNameLst>
                                          <p:attrName>style.visibility</p:attrName>
                                        </p:attrNameLst>
                                      </p:cBhvr>
                                      <p:to>
                                        <p:strVal val="visible"/>
                                      </p:to>
                                    </p:set>
                                    <p:animEffect transition="in" filter="wipe(left)">
                                      <p:cBhvr>
                                        <p:cTn id="32" dur="500"/>
                                        <p:tgtEl>
                                          <p:spTgt spid="85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July 2, 2014</a:t>
            </a:r>
            <a:endParaRPr lang="en-US"/>
          </a:p>
        </p:txBody>
      </p:sp>
      <p:sp>
        <p:nvSpPr>
          <p:cNvPr id="12" name="Footer Placeholder 4"/>
          <p:cNvSpPr>
            <a:spLocks noGrp="1"/>
          </p:cNvSpPr>
          <p:nvPr>
            <p:ph type="ftr" sz="quarter" idx="11"/>
          </p:nvPr>
        </p:nvSpPr>
        <p:spPr/>
        <p:txBody>
          <a:bodyPr/>
          <a:lstStyle/>
          <a:p>
            <a:r>
              <a:rPr lang="nl-NL" smtClean="0"/>
              <a:t>PHYS 1441-001, Summer 2014             Dr. Jaehoon Yu</a:t>
            </a:r>
            <a:endParaRPr lang="en-US"/>
          </a:p>
        </p:txBody>
      </p:sp>
      <p:sp>
        <p:nvSpPr>
          <p:cNvPr id="13" name="Slide Number Placeholder 5"/>
          <p:cNvSpPr>
            <a:spLocks noGrp="1"/>
          </p:cNvSpPr>
          <p:nvPr>
            <p:ph type="sldNum" sz="quarter" idx="12"/>
          </p:nvPr>
        </p:nvSpPr>
        <p:spPr/>
        <p:txBody>
          <a:bodyPr/>
          <a:lstStyle/>
          <a:p>
            <a:fld id="{A4E69F01-CB46-B545-930E-CF6768DAAA6A}" type="slidenum">
              <a:rPr lang="en-US"/>
              <a:pPr/>
              <a:t>9</a:t>
            </a:fld>
            <a:endParaRPr lang="en-US"/>
          </a:p>
        </p:txBody>
      </p:sp>
      <p:sp>
        <p:nvSpPr>
          <p:cNvPr id="309250" name="Rectangle 2"/>
          <p:cNvSpPr>
            <a:spLocks noGrp="1" noChangeArrowheads="1"/>
          </p:cNvSpPr>
          <p:nvPr>
            <p:ph type="title"/>
          </p:nvPr>
        </p:nvSpPr>
        <p:spPr>
          <a:xfrm>
            <a:off x="685800" y="152400"/>
            <a:ext cx="7772400" cy="609600"/>
          </a:xfrm>
        </p:spPr>
        <p:txBody>
          <a:bodyPr/>
          <a:lstStyle/>
          <a:p>
            <a:r>
              <a:rPr lang="en-US" sz="4000"/>
              <a:t>Example for Rotational Kinematics</a:t>
            </a:r>
            <a:endParaRPr lang="en-US"/>
          </a:p>
        </p:txBody>
      </p:sp>
      <p:sp>
        <p:nvSpPr>
          <p:cNvPr id="309251"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800000"/>
                </a:solidFill>
                <a:latin typeface="Arial Narrow" charset="0"/>
              </a:rPr>
              <a:t>A wheel rotates with a constant angular acceleration of </a:t>
            </a:r>
            <a:r>
              <a:rPr lang="en-US" dirty="0" smtClean="0">
                <a:solidFill>
                  <a:srgbClr val="800000"/>
                </a:solidFill>
                <a:latin typeface="Arial Narrow" charset="0"/>
              </a:rPr>
              <a:t>+3.50 </a:t>
            </a:r>
            <a:r>
              <a:rPr lang="en-US" dirty="0">
                <a:solidFill>
                  <a:srgbClr val="800000"/>
                </a:solidFill>
                <a:latin typeface="Arial Narrow" charset="0"/>
              </a:rPr>
              <a:t>rad/s</a:t>
            </a:r>
            <a:r>
              <a:rPr lang="en-US" baseline="30000" dirty="0">
                <a:solidFill>
                  <a:srgbClr val="800000"/>
                </a:solidFill>
                <a:latin typeface="Arial Narrow" charset="0"/>
              </a:rPr>
              <a:t>2</a:t>
            </a:r>
            <a:r>
              <a:rPr lang="en-US" dirty="0">
                <a:solidFill>
                  <a:srgbClr val="800000"/>
                </a:solidFill>
                <a:latin typeface="Arial Narrow" charset="0"/>
              </a:rPr>
              <a:t>.  If the angular </a:t>
            </a:r>
            <a:r>
              <a:rPr lang="en-US" dirty="0" smtClean="0">
                <a:solidFill>
                  <a:srgbClr val="800000"/>
                </a:solidFill>
                <a:latin typeface="Arial Narrow" charset="0"/>
              </a:rPr>
              <a:t>velocity</a:t>
            </a:r>
            <a:r>
              <a:rPr lang="en-US" dirty="0" smtClean="0">
                <a:solidFill>
                  <a:srgbClr val="800000"/>
                </a:solidFill>
                <a:latin typeface="Arial Narrow" charset="0"/>
              </a:rPr>
              <a:t> </a:t>
            </a:r>
            <a:r>
              <a:rPr lang="en-US" dirty="0">
                <a:solidFill>
                  <a:srgbClr val="800000"/>
                </a:solidFill>
                <a:latin typeface="Arial Narrow" charset="0"/>
              </a:rPr>
              <a:t>of the wheel is </a:t>
            </a:r>
            <a:r>
              <a:rPr lang="en-US" dirty="0" smtClean="0">
                <a:solidFill>
                  <a:srgbClr val="800000"/>
                </a:solidFill>
                <a:latin typeface="Arial Narrow" charset="0"/>
              </a:rPr>
              <a:t>+2.00 </a:t>
            </a:r>
            <a:r>
              <a:rPr lang="en-US" dirty="0">
                <a:solidFill>
                  <a:srgbClr val="800000"/>
                </a:solidFill>
                <a:latin typeface="Arial Narrow" charset="0"/>
              </a:rPr>
              <a:t>rad/s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09252" name="Object 4"/>
          <p:cNvGraphicFramePr>
            <a:graphicFrameLocks noChangeAspect="1"/>
          </p:cNvGraphicFramePr>
          <p:nvPr>
            <p:extLst>
              <p:ext uri="{D42A27DB-BD31-4B8C-83A1-F6EECF244321}">
                <p14:modId xmlns:p14="http://schemas.microsoft.com/office/powerpoint/2010/main" val="681324459"/>
              </p:ext>
            </p:extLst>
          </p:nvPr>
        </p:nvGraphicFramePr>
        <p:xfrm>
          <a:off x="1295400" y="2841625"/>
          <a:ext cx="1295400" cy="774700"/>
        </p:xfrm>
        <a:graphic>
          <a:graphicData uri="http://schemas.openxmlformats.org/presentationml/2006/ole">
            <mc:AlternateContent xmlns:mc="http://schemas.openxmlformats.org/markup-compatibility/2006">
              <mc:Choice xmlns:v="urn:schemas-microsoft-com:vml" Requires="v">
                <p:oleObj spid="_x0000_s244944" name="Equation" r:id="rId3" imgW="431800" imgH="228600" progId="Equation.DSMT4">
                  <p:embed/>
                </p:oleObj>
              </mc:Choice>
              <mc:Fallback>
                <p:oleObj name="Equation" r:id="rId3" imgW="431800" imgH="228600" progId="Equation.DSMT4">
                  <p:embed/>
                  <p:pic>
                    <p:nvPicPr>
                      <p:cNvPr id="0" name=""/>
                      <p:cNvPicPr>
                        <a:picLocks noChangeAspect="1" noChangeArrowheads="1"/>
                      </p:cNvPicPr>
                      <p:nvPr/>
                    </p:nvPicPr>
                    <p:blipFill>
                      <a:blip r:embed="rId4"/>
                      <a:srcRect/>
                      <a:stretch>
                        <a:fillRect/>
                      </a:stretch>
                    </p:blipFill>
                    <p:spPr bwMode="auto">
                      <a:xfrm>
                        <a:off x="1295400" y="2841625"/>
                        <a:ext cx="1295400" cy="774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9253" name="Text Box 5"/>
          <p:cNvSpPr txBox="1">
            <a:spLocks noChangeArrowheads="1"/>
          </p:cNvSpPr>
          <p:nvPr/>
        </p:nvSpPr>
        <p:spPr bwMode="auto">
          <a:xfrm>
            <a:off x="533400" y="2133600"/>
            <a:ext cx="81534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09259" name="Object 11"/>
          <p:cNvGraphicFramePr>
            <a:graphicFrameLocks noChangeAspect="1"/>
          </p:cNvGraphicFramePr>
          <p:nvPr>
            <p:extLst>
              <p:ext uri="{D42A27DB-BD31-4B8C-83A1-F6EECF244321}">
                <p14:modId xmlns:p14="http://schemas.microsoft.com/office/powerpoint/2010/main" val="2165478149"/>
              </p:ext>
            </p:extLst>
          </p:nvPr>
        </p:nvGraphicFramePr>
        <p:xfrm>
          <a:off x="2735263" y="2944813"/>
          <a:ext cx="1174750" cy="446087"/>
        </p:xfrm>
        <a:graphic>
          <a:graphicData uri="http://schemas.openxmlformats.org/presentationml/2006/ole">
            <mc:AlternateContent xmlns:mc="http://schemas.openxmlformats.org/markup-compatibility/2006">
              <mc:Choice xmlns:v="urn:schemas-microsoft-com:vml" Requires="v">
                <p:oleObj spid="_x0000_s244945" name="Equation" r:id="rId5" imgW="330200" imgH="152400" progId="Equation.3">
                  <p:embed/>
                </p:oleObj>
              </mc:Choice>
              <mc:Fallback>
                <p:oleObj name="Equation" r:id="rId5" imgW="330200" imgH="152400" progId="Equation.3">
                  <p:embed/>
                  <p:pic>
                    <p:nvPicPr>
                      <p:cNvPr id="0" name=""/>
                      <p:cNvPicPr>
                        <a:picLocks noChangeAspect="1" noChangeArrowheads="1"/>
                      </p:cNvPicPr>
                      <p:nvPr/>
                    </p:nvPicPr>
                    <p:blipFill>
                      <a:blip r:embed="rId6"/>
                      <a:srcRect/>
                      <a:stretch>
                        <a:fillRect/>
                      </a:stretch>
                    </p:blipFill>
                    <p:spPr bwMode="auto">
                      <a:xfrm>
                        <a:off x="2735263" y="2944813"/>
                        <a:ext cx="1174750"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0" name="Object 12"/>
          <p:cNvGraphicFramePr>
            <a:graphicFrameLocks noChangeAspect="1"/>
          </p:cNvGraphicFramePr>
          <p:nvPr>
            <p:extLst>
              <p:ext uri="{D42A27DB-BD31-4B8C-83A1-F6EECF244321}">
                <p14:modId xmlns:p14="http://schemas.microsoft.com/office/powerpoint/2010/main" val="3627836021"/>
              </p:ext>
            </p:extLst>
          </p:nvPr>
        </p:nvGraphicFramePr>
        <p:xfrm>
          <a:off x="676275" y="3511550"/>
          <a:ext cx="5200650" cy="1212850"/>
        </p:xfrm>
        <a:graphic>
          <a:graphicData uri="http://schemas.openxmlformats.org/presentationml/2006/ole">
            <mc:AlternateContent xmlns:mc="http://schemas.openxmlformats.org/markup-compatibility/2006">
              <mc:Choice xmlns:v="urn:schemas-microsoft-com:vml" Requires="v">
                <p:oleObj spid="_x0000_s244946" name="Equation" r:id="rId7" imgW="1930400" imgH="393700" progId="Equation.DSMT4">
                  <p:embed/>
                </p:oleObj>
              </mc:Choice>
              <mc:Fallback>
                <p:oleObj name="Equation" r:id="rId7" imgW="1930400" imgH="393700" progId="Equation.DSMT4">
                  <p:embed/>
                  <p:pic>
                    <p:nvPicPr>
                      <p:cNvPr id="0" name=""/>
                      <p:cNvPicPr>
                        <a:picLocks noChangeAspect="1" noChangeArrowheads="1"/>
                      </p:cNvPicPr>
                      <p:nvPr/>
                    </p:nvPicPr>
                    <p:blipFill>
                      <a:blip r:embed="rId8"/>
                      <a:srcRect/>
                      <a:stretch>
                        <a:fillRect/>
                      </a:stretch>
                    </p:blipFill>
                    <p:spPr bwMode="auto">
                      <a:xfrm>
                        <a:off x="676275" y="3511550"/>
                        <a:ext cx="5200650" cy="1212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1" name="Object 13"/>
          <p:cNvGraphicFramePr>
            <a:graphicFrameLocks noChangeAspect="1"/>
          </p:cNvGraphicFramePr>
          <p:nvPr>
            <p:extLst>
              <p:ext uri="{D42A27DB-BD31-4B8C-83A1-F6EECF244321}">
                <p14:modId xmlns:p14="http://schemas.microsoft.com/office/powerpoint/2010/main" val="1209536286"/>
              </p:ext>
            </p:extLst>
          </p:nvPr>
        </p:nvGraphicFramePr>
        <p:xfrm>
          <a:off x="6096000" y="3832225"/>
          <a:ext cx="2509838" cy="581025"/>
        </p:xfrm>
        <a:graphic>
          <a:graphicData uri="http://schemas.openxmlformats.org/presentationml/2006/ole">
            <mc:AlternateContent xmlns:mc="http://schemas.openxmlformats.org/markup-compatibility/2006">
              <mc:Choice xmlns:v="urn:schemas-microsoft-com:vml" Requires="v">
                <p:oleObj spid="_x0000_s244947"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srcRect/>
                      <a:stretch>
                        <a:fillRect/>
                      </a:stretch>
                    </p:blipFill>
                    <p:spPr bwMode="auto">
                      <a:xfrm>
                        <a:off x="6096000" y="3832225"/>
                        <a:ext cx="2509838"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2" name="Object 14"/>
          <p:cNvGraphicFramePr>
            <a:graphicFrameLocks noChangeAspect="1"/>
          </p:cNvGraphicFramePr>
          <p:nvPr>
            <p:extLst>
              <p:ext uri="{D42A27DB-BD31-4B8C-83A1-F6EECF244321}">
                <p14:modId xmlns:p14="http://schemas.microsoft.com/office/powerpoint/2010/main" val="1215573284"/>
              </p:ext>
            </p:extLst>
          </p:nvPr>
        </p:nvGraphicFramePr>
        <p:xfrm>
          <a:off x="838200" y="4656138"/>
          <a:ext cx="4264025" cy="1211262"/>
        </p:xfrm>
        <a:graphic>
          <a:graphicData uri="http://schemas.openxmlformats.org/presentationml/2006/ole">
            <mc:AlternateContent xmlns:mc="http://schemas.openxmlformats.org/markup-compatibility/2006">
              <mc:Choice xmlns:v="urn:schemas-microsoft-com:vml" Requires="v">
                <p:oleObj spid="_x0000_s244948" name="Equation" r:id="rId11" imgW="1308100" imgH="393700" progId="Equation.DSMT4">
                  <p:embed/>
                </p:oleObj>
              </mc:Choice>
              <mc:Fallback>
                <p:oleObj name="Equation" r:id="rId11" imgW="1308100" imgH="393700" progId="Equation.DSMT4">
                  <p:embed/>
                  <p:pic>
                    <p:nvPicPr>
                      <p:cNvPr id="0" name=""/>
                      <p:cNvPicPr>
                        <a:picLocks noChangeAspect="1" noChangeArrowheads="1"/>
                      </p:cNvPicPr>
                      <p:nvPr/>
                    </p:nvPicPr>
                    <p:blipFill>
                      <a:blip r:embed="rId12"/>
                      <a:srcRect/>
                      <a:stretch>
                        <a:fillRect/>
                      </a:stretch>
                    </p:blipFill>
                    <p:spPr bwMode="auto">
                      <a:xfrm>
                        <a:off x="838200" y="4656138"/>
                        <a:ext cx="4264025" cy="1211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9" name="Object 21"/>
          <p:cNvGraphicFramePr>
            <a:graphicFrameLocks noChangeAspect="1"/>
          </p:cNvGraphicFramePr>
          <p:nvPr>
            <p:extLst>
              <p:ext uri="{D42A27DB-BD31-4B8C-83A1-F6EECF244321}">
                <p14:modId xmlns:p14="http://schemas.microsoft.com/office/powerpoint/2010/main" val="2140583563"/>
              </p:ext>
            </p:extLst>
          </p:nvPr>
        </p:nvGraphicFramePr>
        <p:xfrm>
          <a:off x="3740150" y="2554288"/>
          <a:ext cx="1670050" cy="1228725"/>
        </p:xfrm>
        <a:graphic>
          <a:graphicData uri="http://schemas.openxmlformats.org/presentationml/2006/ole">
            <mc:AlternateContent xmlns:mc="http://schemas.openxmlformats.org/markup-compatibility/2006">
              <mc:Choice xmlns:v="urn:schemas-microsoft-com:vml" Requires="v">
                <p:oleObj spid="_x0000_s244949" name="Equation" r:id="rId13" imgW="469900" imgH="419100" progId="Equation.DSMT4">
                  <p:embed/>
                </p:oleObj>
              </mc:Choice>
              <mc:Fallback>
                <p:oleObj name="Equation" r:id="rId13" imgW="469900" imgH="419100" progId="Equation.DSMT4">
                  <p:embed/>
                  <p:pic>
                    <p:nvPicPr>
                      <p:cNvPr id="0" name=""/>
                      <p:cNvPicPr>
                        <a:picLocks noChangeAspect="1" noChangeArrowheads="1"/>
                      </p:cNvPicPr>
                      <p:nvPr/>
                    </p:nvPicPr>
                    <p:blipFill>
                      <a:blip r:embed="rId14"/>
                      <a:srcRect/>
                      <a:stretch>
                        <a:fillRect/>
                      </a:stretch>
                    </p:blipFill>
                    <p:spPr bwMode="auto">
                      <a:xfrm>
                        <a:off x="3740150" y="2554288"/>
                        <a:ext cx="1670050" cy="1228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14651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09251"/>
                                        </p:tgtEl>
                                        <p:attrNameLst>
                                          <p:attrName>style.visibility</p:attrName>
                                        </p:attrNameLst>
                                      </p:cBhvr>
                                      <p:to>
                                        <p:strVal val="visible"/>
                                      </p:to>
                                    </p:set>
                                    <p:animEffect transition="in" filter="wipe(left)">
                                      <p:cBhvr>
                                        <p:cTn id="7" dur="300"/>
                                        <p:tgtEl>
                                          <p:spTgt spid="309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9253"/>
                                        </p:tgtEl>
                                        <p:attrNameLst>
                                          <p:attrName>style.visibility</p:attrName>
                                        </p:attrNameLst>
                                      </p:cBhvr>
                                      <p:to>
                                        <p:strVal val="visible"/>
                                      </p:to>
                                    </p:set>
                                    <p:animEffect transition="in" filter="wipe(left)">
                                      <p:cBhvr>
                                        <p:cTn id="12" dur="500"/>
                                        <p:tgtEl>
                                          <p:spTgt spid="309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9252"/>
                                        </p:tgtEl>
                                        <p:attrNameLst>
                                          <p:attrName>style.visibility</p:attrName>
                                        </p:attrNameLst>
                                      </p:cBhvr>
                                      <p:to>
                                        <p:strVal val="visible"/>
                                      </p:to>
                                    </p:set>
                                    <p:animEffect transition="in" filter="wipe(left)">
                                      <p:cBhvr>
                                        <p:cTn id="17" dur="500"/>
                                        <p:tgtEl>
                                          <p:spTgt spid="3092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09259"/>
                                        </p:tgtEl>
                                        <p:attrNameLst>
                                          <p:attrName>style.visibility</p:attrName>
                                        </p:attrNameLst>
                                      </p:cBhvr>
                                      <p:to>
                                        <p:strVal val="visible"/>
                                      </p:to>
                                    </p:set>
                                    <p:animEffect transition="in" filter="wipe(left)">
                                      <p:cBhvr>
                                        <p:cTn id="22" dur="500"/>
                                        <p:tgtEl>
                                          <p:spTgt spid="3092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09269"/>
                                        </p:tgtEl>
                                        <p:attrNameLst>
                                          <p:attrName>style.visibility</p:attrName>
                                        </p:attrNameLst>
                                      </p:cBhvr>
                                      <p:to>
                                        <p:strVal val="visible"/>
                                      </p:to>
                                    </p:set>
                                    <p:animEffect transition="in" filter="wipe(left)">
                                      <p:cBhvr>
                                        <p:cTn id="27" dur="500"/>
                                        <p:tgtEl>
                                          <p:spTgt spid="3092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09260"/>
                                        </p:tgtEl>
                                        <p:attrNameLst>
                                          <p:attrName>style.visibility</p:attrName>
                                        </p:attrNameLst>
                                      </p:cBhvr>
                                      <p:to>
                                        <p:strVal val="visible"/>
                                      </p:to>
                                    </p:set>
                                    <p:animEffect transition="in" filter="wipe(left)">
                                      <p:cBhvr>
                                        <p:cTn id="32" dur="500"/>
                                        <p:tgtEl>
                                          <p:spTgt spid="3092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09261"/>
                                        </p:tgtEl>
                                        <p:attrNameLst>
                                          <p:attrName>style.visibility</p:attrName>
                                        </p:attrNameLst>
                                      </p:cBhvr>
                                      <p:to>
                                        <p:strVal val="visible"/>
                                      </p:to>
                                    </p:set>
                                    <p:animEffect transition="in" filter="wipe(left)">
                                      <p:cBhvr>
                                        <p:cTn id="37" dur="500"/>
                                        <p:tgtEl>
                                          <p:spTgt spid="3092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09262"/>
                                        </p:tgtEl>
                                        <p:attrNameLst>
                                          <p:attrName>style.visibility</p:attrName>
                                        </p:attrNameLst>
                                      </p:cBhvr>
                                      <p:to>
                                        <p:strVal val="visible"/>
                                      </p:to>
                                    </p:set>
                                    <p:animEffect transition="in" filter="wipe(left)">
                                      <p:cBhvr>
                                        <p:cTn id="42" dur="500"/>
                                        <p:tgtEl>
                                          <p:spTgt spid="309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animBg="1" autoUpdateAnimBg="0"/>
      <p:bldP spid="309253"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24497</TotalTime>
  <Words>1664</Words>
  <Application>Microsoft Macintosh PowerPoint</Application>
  <PresentationFormat>On-screen Show (4:3)</PresentationFormat>
  <Paragraphs>172</Paragraphs>
  <Slides>15</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phys1443-spring02</vt:lpstr>
      <vt:lpstr>Equation</vt:lpstr>
      <vt:lpstr>MathType 6.0 Equation</vt:lpstr>
      <vt:lpstr>PHYS 1441 – Section 001 Lecture #16</vt:lpstr>
      <vt:lpstr>Announcements</vt:lpstr>
      <vt:lpstr>Reminder: Extra-Credit Special Project #5</vt:lpstr>
      <vt:lpstr>Angular Displacement, Velocity, and Acceleration</vt:lpstr>
      <vt:lpstr>Ex. Gymnast on a High Bar</vt:lpstr>
      <vt:lpstr>Ex. A Jet Revving Its Engines</vt:lpstr>
      <vt:lpstr>Rotational Kinematics</vt:lpstr>
      <vt:lpstr>Rotational Kinematics Problem Solving Strategy</vt:lpstr>
      <vt:lpstr>Example for Rotational Kinematics</vt:lpstr>
      <vt:lpstr>Example for Rotational Kinematics cnt’d</vt:lpstr>
      <vt:lpstr>Ex. Blending with a Blender</vt:lpstr>
      <vt:lpstr>Relationship Between Angular and Linear Quantities</vt:lpstr>
      <vt:lpstr>Is the lion faster than the horse?</vt:lpstr>
      <vt:lpstr>How about the acceleration?</vt:lpstr>
      <vt:lpstr>Ex. A Helicopter Blade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595</cp:revision>
  <dcterms:created xsi:type="dcterms:W3CDTF">2012-06-05T17:02:23Z</dcterms:created>
  <dcterms:modified xsi:type="dcterms:W3CDTF">2014-07-02T21:49:07Z</dcterms:modified>
</cp:coreProperties>
</file>