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notesSlides/notesSlide1.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notesSlides/notesSlide2.xml" ContentType="application/vnd.openxmlformats-officedocument.presentationml.notesSlide+xml"/>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notesSlides/notesSlide3.xml" ContentType="application/vnd.openxmlformats-officedocument.presentationml.notesSlide+xml"/>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ppt/embeddings/oleObject123.bin" ContentType="application/vnd.openxmlformats-officedocument.oleObject"/>
  <Override PartName="/ppt/embeddings/oleObject124.bin" ContentType="application/vnd.openxmlformats-officedocument.oleObject"/>
  <Override PartName="/ppt/embeddings/oleObject125.bin" ContentType="application/vnd.openxmlformats-officedocument.oleObject"/>
  <Override PartName="/ppt/embeddings/oleObject126.bin" ContentType="application/vnd.openxmlformats-officedocument.oleObject"/>
  <Override PartName="/ppt/embeddings/oleObject127.bin" ContentType="application/vnd.openxmlformats-officedocument.oleObject"/>
  <Override PartName="/ppt/embeddings/oleObject128.bin" ContentType="application/vnd.openxmlformats-officedocument.oleObject"/>
  <Override PartName="/ppt/embeddings/oleObject129.bin" ContentType="application/vnd.openxmlformats-officedocument.oleObject"/>
  <Override PartName="/ppt/embeddings/oleObject130.bin" ContentType="application/vnd.openxmlformats-officedocument.oleObject"/>
  <Override PartName="/ppt/embeddings/oleObject131.bin" ContentType="application/vnd.openxmlformats-officedocument.oleObject"/>
  <Override PartName="/ppt/embeddings/oleObject132.bin" ContentType="application/vnd.openxmlformats-officedocument.oleObject"/>
  <Override PartName="/ppt/embeddings/oleObject133.bin" ContentType="application/vnd.openxmlformats-officedocument.oleObject"/>
  <Override PartName="/ppt/embeddings/oleObject134.bin" ContentType="application/vnd.openxmlformats-officedocument.oleObject"/>
  <Override PartName="/ppt/embeddings/oleObject135.bin" ContentType="application/vnd.openxmlformats-officedocument.oleObject"/>
  <Override PartName="/ppt/embeddings/oleObject136.bin" ContentType="application/vnd.openxmlformats-officedocument.oleObject"/>
  <Override PartName="/ppt/embeddings/oleObject137.bin" ContentType="application/vnd.openxmlformats-officedocument.oleObject"/>
  <Override PartName="/ppt/embeddings/oleObject138.bin" ContentType="application/vnd.openxmlformats-officedocument.oleObject"/>
  <Override PartName="/ppt/embeddings/oleObject139.bin" ContentType="application/vnd.openxmlformats-officedocument.oleObject"/>
  <Override PartName="/ppt/embeddings/oleObject140.bin" ContentType="application/vnd.openxmlformats-officedocument.oleObject"/>
  <Override PartName="/ppt/embeddings/oleObject141.bin" ContentType="application/vnd.openxmlformats-officedocument.oleObject"/>
  <Override PartName="/ppt/embeddings/oleObject142.bin" ContentType="application/vnd.openxmlformats-officedocument.oleObject"/>
  <Override PartName="/ppt/embeddings/oleObject143.bin" ContentType="application/vnd.openxmlformats-officedocument.oleObject"/>
  <Override PartName="/ppt/embeddings/oleObject144.bin" ContentType="application/vnd.openxmlformats-officedocument.oleObject"/>
  <Override PartName="/ppt/embeddings/oleObject145.bin" ContentType="application/vnd.openxmlformats-officedocument.oleObject"/>
  <Override PartName="/ppt/embeddings/oleObject146.bin" ContentType="application/vnd.openxmlformats-officedocument.oleObject"/>
  <Override PartName="/ppt/embeddings/oleObject147.bin" ContentType="application/vnd.openxmlformats-officedocument.oleObject"/>
  <Override PartName="/ppt/embeddings/oleObject148.bin" ContentType="application/vnd.openxmlformats-officedocument.oleObject"/>
  <Override PartName="/ppt/embeddings/oleObject149.bin" ContentType="application/vnd.openxmlformats-officedocument.oleObject"/>
  <Override PartName="/ppt/embeddings/oleObject150.bin" ContentType="application/vnd.openxmlformats-officedocument.oleObject"/>
  <Override PartName="/ppt/embeddings/oleObject151.bin" ContentType="application/vnd.openxmlformats-officedocument.oleObject"/>
  <Override PartName="/ppt/embeddings/oleObject152.bin" ContentType="application/vnd.openxmlformats-officedocument.oleObject"/>
  <Override PartName="/ppt/embeddings/oleObject153.bin" ContentType="application/vnd.openxmlformats-officedocument.oleObject"/>
  <Override PartName="/ppt/embeddings/oleObject154.bin" ContentType="application/vnd.openxmlformats-officedocument.oleObject"/>
  <Override PartName="/ppt/embeddings/oleObject155.bin" ContentType="application/vnd.openxmlformats-officedocument.oleObject"/>
  <Override PartName="/ppt/embeddings/oleObject156.bin" ContentType="application/vnd.openxmlformats-officedocument.oleObject"/>
  <Override PartName="/ppt/embeddings/oleObject157.bin" ContentType="application/vnd.openxmlformats-officedocument.oleObject"/>
  <Override PartName="/ppt/embeddings/oleObject158.bin" ContentType="application/vnd.openxmlformats-officedocument.oleObject"/>
  <Override PartName="/ppt/embeddings/oleObject159.bin" ContentType="application/vnd.openxmlformats-officedocument.oleObject"/>
  <Override PartName="/ppt/embeddings/oleObject160.bin" ContentType="application/vnd.openxmlformats-officedocument.oleObject"/>
  <Override PartName="/ppt/embeddings/oleObject161.bin" ContentType="application/vnd.openxmlformats-officedocument.oleObject"/>
  <Override PartName="/ppt/embeddings/oleObject162.bin" ContentType="application/vnd.openxmlformats-officedocument.oleObject"/>
  <Override PartName="/ppt/embeddings/oleObject163.bin" ContentType="application/vnd.openxmlformats-officedocument.oleObject"/>
  <Override PartName="/ppt/embeddings/oleObject164.bin" ContentType="application/vnd.openxmlformats-officedocument.oleObject"/>
  <Override PartName="/ppt/embeddings/oleObject165.bin" ContentType="application/vnd.openxmlformats-officedocument.oleObject"/>
  <Override PartName="/ppt/embeddings/oleObject166.bin" ContentType="application/vnd.openxmlformats-officedocument.oleObject"/>
  <Override PartName="/ppt/embeddings/oleObject167.bin" ContentType="application/vnd.openxmlformats-officedocument.oleObject"/>
  <Override PartName="/ppt/embeddings/oleObject168.bin" ContentType="application/vnd.openxmlformats-officedocument.oleObject"/>
  <Override PartName="/ppt/embeddings/oleObject169.bin" ContentType="application/vnd.openxmlformats-officedocument.oleObject"/>
  <Override PartName="/ppt/embeddings/oleObject170.bin" ContentType="application/vnd.openxmlformats-officedocument.oleObject"/>
  <Override PartName="/ppt/embeddings/oleObject171.bin" ContentType="application/vnd.openxmlformats-officedocument.oleObject"/>
  <Override PartName="/ppt/embeddings/oleObject172.bin" ContentType="application/vnd.openxmlformats-officedocument.oleObject"/>
  <Override PartName="/ppt/embeddings/oleObject173.bin" ContentType="application/vnd.openxmlformats-officedocument.oleObject"/>
  <Override PartName="/ppt/embeddings/oleObject174.bin" ContentType="application/vnd.openxmlformats-officedocument.oleObject"/>
  <Override PartName="/ppt/embeddings/oleObject175.bin" ContentType="application/vnd.openxmlformats-officedocument.oleObject"/>
  <Override PartName="/ppt/embeddings/oleObject176.bin" ContentType="application/vnd.openxmlformats-officedocument.oleObject"/>
  <Override PartName="/ppt/embeddings/oleObject177.bin" ContentType="application/vnd.openxmlformats-officedocument.oleObject"/>
  <Override PartName="/ppt/embeddings/oleObject178.bin" ContentType="application/vnd.openxmlformats-officedocument.oleObject"/>
  <Override PartName="/ppt/embeddings/oleObject179.bin" ContentType="application/vnd.openxmlformats-officedocument.oleObject"/>
  <Override PartName="/ppt/embeddings/oleObject180.bin" ContentType="application/vnd.openxmlformats-officedocument.oleObject"/>
  <Override PartName="/ppt/embeddings/oleObject181.bin" ContentType="application/vnd.openxmlformats-officedocument.oleObject"/>
  <Override PartName="/ppt/embeddings/oleObject182.bin" ContentType="application/vnd.openxmlformats-officedocument.oleObject"/>
  <Override PartName="/ppt/embeddings/oleObject183.bin" ContentType="application/vnd.openxmlformats-officedocument.oleObject"/>
  <Override PartName="/ppt/embeddings/oleObject184.bin" ContentType="application/vnd.openxmlformats-officedocument.oleObject"/>
  <Override PartName="/ppt/embeddings/oleObject185.bin" ContentType="application/vnd.openxmlformats-officedocument.oleObject"/>
  <Override PartName="/ppt/embeddings/oleObject186.bin" ContentType="application/vnd.openxmlformats-officedocument.oleObject"/>
  <Override PartName="/ppt/embeddings/oleObject187.bin" ContentType="application/vnd.openxmlformats-officedocument.oleObject"/>
  <Override PartName="/ppt/embeddings/oleObject188.bin" ContentType="application/vnd.openxmlformats-officedocument.oleObject"/>
  <Override PartName="/ppt/embeddings/oleObject189.bin" ContentType="application/vnd.openxmlformats-officedocument.oleObject"/>
  <Override PartName="/ppt/embeddings/oleObject190.bin" ContentType="application/vnd.openxmlformats-officedocument.oleObject"/>
  <Override PartName="/ppt/embeddings/oleObject191.bin" ContentType="application/vnd.openxmlformats-officedocument.oleObject"/>
  <Override PartName="/ppt/embeddings/oleObject192.bin" ContentType="application/vnd.openxmlformats-officedocument.oleObject"/>
  <Override PartName="/ppt/embeddings/oleObject193.bin" ContentType="application/vnd.openxmlformats-officedocument.oleObject"/>
  <Override PartName="/ppt/embeddings/oleObject194.bin" ContentType="application/vnd.openxmlformats-officedocument.oleObject"/>
  <Override PartName="/ppt/embeddings/oleObject195.bin" ContentType="application/vnd.openxmlformats-officedocument.oleObject"/>
  <Override PartName="/ppt/embeddings/oleObject196.bin" ContentType="application/vnd.openxmlformats-officedocument.oleObject"/>
  <Override PartName="/ppt/embeddings/oleObject197.bin" ContentType="application/vnd.openxmlformats-officedocument.oleObject"/>
  <Override PartName="/ppt/embeddings/oleObject198.bin" ContentType="application/vnd.openxmlformats-officedocument.oleObject"/>
  <Override PartName="/ppt/embeddings/oleObject199.bin" ContentType="application/vnd.openxmlformats-officedocument.oleObject"/>
  <Override PartName="/ppt/embeddings/oleObject200.bin" ContentType="application/vnd.openxmlformats-officedocument.oleObject"/>
  <Override PartName="/ppt/embeddings/oleObject201.bin" ContentType="application/vnd.openxmlformats-officedocument.oleObject"/>
  <Override PartName="/ppt/embeddings/oleObject202.bin" ContentType="application/vnd.openxmlformats-officedocument.oleObject"/>
  <Override PartName="/ppt/embeddings/oleObject203.bin" ContentType="application/vnd.openxmlformats-officedocument.oleObject"/>
  <Override PartName="/ppt/embeddings/oleObject204.bin" ContentType="application/vnd.openxmlformats-officedocument.oleObject"/>
  <Override PartName="/ppt/embeddings/oleObject205.bin" ContentType="application/vnd.openxmlformats-officedocument.oleObject"/>
  <Override PartName="/ppt/embeddings/oleObject206.bin" ContentType="application/vnd.openxmlformats-officedocument.oleObject"/>
  <Override PartName="/ppt/embeddings/oleObject207.bin" ContentType="application/vnd.openxmlformats-officedocument.oleObject"/>
  <Override PartName="/ppt/embeddings/oleObject208.bin" ContentType="application/vnd.openxmlformats-officedocument.oleObject"/>
  <Override PartName="/ppt/embeddings/oleObject209.bin" ContentType="application/vnd.openxmlformats-officedocument.oleObject"/>
  <Override PartName="/ppt/embeddings/oleObject210.bin" ContentType="application/vnd.openxmlformats-officedocument.oleObject"/>
  <Override PartName="/ppt/embeddings/oleObject211.bin" ContentType="application/vnd.openxmlformats-officedocument.oleObject"/>
  <Override PartName="/ppt/embeddings/oleObject212.bin" ContentType="application/vnd.openxmlformats-officedocument.oleObject"/>
  <Override PartName="/ppt/embeddings/oleObject213.bin" ContentType="application/vnd.openxmlformats-officedocument.oleObject"/>
  <Override PartName="/ppt/embeddings/oleObject214.bin" ContentType="application/vnd.openxmlformats-officedocument.oleObject"/>
  <Override PartName="/ppt/embeddings/oleObject215.bin" ContentType="application/vnd.openxmlformats-officedocument.oleObject"/>
  <Override PartName="/ppt/embeddings/oleObject216.bin" ContentType="application/vnd.openxmlformats-officedocument.oleObject"/>
  <Override PartName="/ppt/embeddings/oleObject217.bin" ContentType="application/vnd.openxmlformats-officedocument.oleObject"/>
  <Override PartName="/ppt/embeddings/oleObject218.bin" ContentType="application/vnd.openxmlformats-officedocument.oleObject"/>
  <Override PartName="/ppt/embeddings/oleObject219.bin" ContentType="application/vnd.openxmlformats-officedocument.oleObject"/>
  <Override PartName="/ppt/embeddings/oleObject220.bin" ContentType="application/vnd.openxmlformats-officedocument.oleObject"/>
  <Override PartName="/ppt/embeddings/oleObject221.bin" ContentType="application/vnd.openxmlformats-officedocument.oleObject"/>
  <Override PartName="/ppt/embeddings/oleObject222.bin" ContentType="application/vnd.openxmlformats-officedocument.oleObject"/>
  <Override PartName="/ppt/embeddings/oleObject223.bin" ContentType="application/vnd.openxmlformats-officedocument.oleObject"/>
  <Override PartName="/ppt/embeddings/oleObject224.bin" ContentType="application/vnd.openxmlformats-officedocument.oleObject"/>
  <Override PartName="/ppt/embeddings/oleObject225.bin" ContentType="application/vnd.openxmlformats-officedocument.oleObject"/>
  <Override PartName="/ppt/embeddings/oleObject226.bin" ContentType="application/vnd.openxmlformats-officedocument.oleObject"/>
  <Override PartName="/ppt/embeddings/oleObject227.bin" ContentType="application/vnd.openxmlformats-officedocument.oleObject"/>
  <Override PartName="/ppt/embeddings/oleObject228.bin" ContentType="application/vnd.openxmlformats-officedocument.oleObject"/>
  <Override PartName="/ppt/embeddings/oleObject229.bin" ContentType="application/vnd.openxmlformats-officedocument.oleObject"/>
  <Override PartName="/ppt/embeddings/oleObject230.bin" ContentType="application/vnd.openxmlformats-officedocument.oleObject"/>
  <Override PartName="/ppt/embeddings/oleObject231.bin" ContentType="application/vnd.openxmlformats-officedocument.oleObject"/>
  <Override PartName="/ppt/embeddings/oleObject232.bin" ContentType="application/vnd.openxmlformats-officedocument.oleObject"/>
  <Override PartName="/ppt/embeddings/oleObject233.bin" ContentType="application/vnd.openxmlformats-officedocument.oleObject"/>
  <Override PartName="/ppt/embeddings/oleObject234.bin" ContentType="application/vnd.openxmlformats-officedocument.oleObject"/>
  <Override PartName="/ppt/embeddings/oleObject235.bin" ContentType="application/vnd.openxmlformats-officedocument.oleObject"/>
  <Override PartName="/ppt/embeddings/oleObject236.bin" ContentType="application/vnd.openxmlformats-officedocument.oleObject"/>
  <Override PartName="/ppt/embeddings/oleObject237.bin" ContentType="application/vnd.openxmlformats-officedocument.oleObject"/>
  <Override PartName="/ppt/embeddings/oleObject238.bin" ContentType="application/vnd.openxmlformats-officedocument.oleObject"/>
  <Override PartName="/ppt/embeddings/oleObject239.bin" ContentType="application/vnd.openxmlformats-officedocument.oleObject"/>
  <Override PartName="/ppt/embeddings/oleObject240.bin" ContentType="application/vnd.openxmlformats-officedocument.oleObject"/>
  <Override PartName="/ppt/embeddings/oleObject241.bin" ContentType="application/vnd.openxmlformats-officedocument.oleObject"/>
  <Override PartName="/ppt/embeddings/oleObject242.bin" ContentType="application/vnd.openxmlformats-officedocument.oleObject"/>
  <Override PartName="/ppt/embeddings/oleObject24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710" r:id="rId3"/>
    <p:sldId id="746" r:id="rId4"/>
    <p:sldId id="731" r:id="rId5"/>
    <p:sldId id="733" r:id="rId6"/>
    <p:sldId id="734" r:id="rId7"/>
    <p:sldId id="779" r:id="rId8"/>
    <p:sldId id="736" r:id="rId9"/>
    <p:sldId id="737" r:id="rId10"/>
    <p:sldId id="738" r:id="rId11"/>
    <p:sldId id="739" r:id="rId12"/>
    <p:sldId id="742" r:id="rId13"/>
    <p:sldId id="743" r:id="rId14"/>
    <p:sldId id="744" r:id="rId15"/>
    <p:sldId id="748" r:id="rId16"/>
    <p:sldId id="751" r:id="rId17"/>
    <p:sldId id="752" r:id="rId18"/>
    <p:sldId id="753" r:id="rId19"/>
    <p:sldId id="754" r:id="rId20"/>
    <p:sldId id="755" r:id="rId21"/>
    <p:sldId id="756" r:id="rId22"/>
    <p:sldId id="759" r:id="rId23"/>
    <p:sldId id="760" r:id="rId24"/>
    <p:sldId id="761" r:id="rId25"/>
    <p:sldId id="762" r:id="rId26"/>
    <p:sldId id="769" r:id="rId27"/>
    <p:sldId id="770" r:id="rId28"/>
    <p:sldId id="771" r:id="rId29"/>
    <p:sldId id="778" r:id="rId3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pitchFamily="-84" charset="0"/>
        <a:ea typeface="+mn-ea"/>
        <a:cs typeface="+mn-cs"/>
      </a:defRPr>
    </a:lvl1pPr>
    <a:lvl2pPr marL="457200" algn="l" rtl="0" fontAlgn="base">
      <a:spcBef>
        <a:spcPct val="0"/>
      </a:spcBef>
      <a:spcAft>
        <a:spcPct val="0"/>
      </a:spcAft>
      <a:defRPr sz="2400" kern="1200">
        <a:solidFill>
          <a:schemeClr val="tx1"/>
        </a:solidFill>
        <a:latin typeface="Times New Roman" pitchFamily="-84" charset="0"/>
        <a:ea typeface="+mn-ea"/>
        <a:cs typeface="+mn-cs"/>
      </a:defRPr>
    </a:lvl2pPr>
    <a:lvl3pPr marL="914400" algn="l" rtl="0" fontAlgn="base">
      <a:spcBef>
        <a:spcPct val="0"/>
      </a:spcBef>
      <a:spcAft>
        <a:spcPct val="0"/>
      </a:spcAft>
      <a:defRPr sz="2400" kern="1200">
        <a:solidFill>
          <a:schemeClr val="tx1"/>
        </a:solidFill>
        <a:latin typeface="Times New Roman" pitchFamily="-84" charset="0"/>
        <a:ea typeface="+mn-ea"/>
        <a:cs typeface="+mn-cs"/>
      </a:defRPr>
    </a:lvl3pPr>
    <a:lvl4pPr marL="1371600" algn="l" rtl="0" fontAlgn="base">
      <a:spcBef>
        <a:spcPct val="0"/>
      </a:spcBef>
      <a:spcAft>
        <a:spcPct val="0"/>
      </a:spcAft>
      <a:defRPr sz="2400" kern="1200">
        <a:solidFill>
          <a:schemeClr val="tx1"/>
        </a:solidFill>
        <a:latin typeface="Times New Roman" pitchFamily="-84" charset="0"/>
        <a:ea typeface="+mn-ea"/>
        <a:cs typeface="+mn-cs"/>
      </a:defRPr>
    </a:lvl4pPr>
    <a:lvl5pPr marL="1828800" algn="l" rtl="0" fontAlgn="base">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CC"/>
    <a:srgbClr val="FFFFCC"/>
    <a:srgbClr val="CC6600"/>
    <a:srgbClr val="FF0066"/>
    <a:srgbClr val="CC00CC"/>
    <a:srgbClr val="003300"/>
    <a:srgbClr val="66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77" d="100"/>
          <a:sy n="77" d="100"/>
        </p:scale>
        <p:origin x="-488" y="-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296"/>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2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wmf"/><Relationship Id="rId5" Type="http://schemas.openxmlformats.org/officeDocument/2006/relationships/image" Target="../media/image6.wmf"/><Relationship Id="rId1" Type="http://schemas.openxmlformats.org/officeDocument/2006/relationships/image" Target="../media/image2.emf"/><Relationship Id="rId2"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93.wmf"/><Relationship Id="rId4" Type="http://schemas.openxmlformats.org/officeDocument/2006/relationships/image" Target="../media/image94.emf"/><Relationship Id="rId5" Type="http://schemas.openxmlformats.org/officeDocument/2006/relationships/image" Target="../media/image95.emf"/><Relationship Id="rId6" Type="http://schemas.openxmlformats.org/officeDocument/2006/relationships/image" Target="../media/image96.emf"/><Relationship Id="rId7" Type="http://schemas.openxmlformats.org/officeDocument/2006/relationships/image" Target="../media/image97.emf"/><Relationship Id="rId8" Type="http://schemas.openxmlformats.org/officeDocument/2006/relationships/image" Target="../media/image98.wmf"/><Relationship Id="rId9" Type="http://schemas.openxmlformats.org/officeDocument/2006/relationships/image" Target="../media/image99.wmf"/><Relationship Id="rId10" Type="http://schemas.openxmlformats.org/officeDocument/2006/relationships/image" Target="../media/image100.wmf"/><Relationship Id="rId1" Type="http://schemas.openxmlformats.org/officeDocument/2006/relationships/image" Target="../media/image91.wmf"/><Relationship Id="rId2" Type="http://schemas.openxmlformats.org/officeDocument/2006/relationships/image" Target="../media/image92.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03.wmf"/><Relationship Id="rId4" Type="http://schemas.openxmlformats.org/officeDocument/2006/relationships/image" Target="../media/image104.wmf"/><Relationship Id="rId1" Type="http://schemas.openxmlformats.org/officeDocument/2006/relationships/image" Target="../media/image101.emf"/><Relationship Id="rId2" Type="http://schemas.openxmlformats.org/officeDocument/2006/relationships/image" Target="../media/image102.emf"/></Relationships>
</file>

<file path=ppt/drawings/_rels/vmlDrawing12.vml.rels><?xml version="1.0" encoding="UTF-8" standalone="yes"?>
<Relationships xmlns="http://schemas.openxmlformats.org/package/2006/relationships"><Relationship Id="rId11" Type="http://schemas.openxmlformats.org/officeDocument/2006/relationships/image" Target="../media/image116.emf"/><Relationship Id="rId12" Type="http://schemas.openxmlformats.org/officeDocument/2006/relationships/image" Target="../media/image117.emf"/><Relationship Id="rId13" Type="http://schemas.openxmlformats.org/officeDocument/2006/relationships/image" Target="../media/image118.wmf"/><Relationship Id="rId1" Type="http://schemas.openxmlformats.org/officeDocument/2006/relationships/image" Target="../media/image106.emf"/><Relationship Id="rId2" Type="http://schemas.openxmlformats.org/officeDocument/2006/relationships/image" Target="../media/image107.emf"/><Relationship Id="rId3" Type="http://schemas.openxmlformats.org/officeDocument/2006/relationships/image" Target="../media/image108.emf"/><Relationship Id="rId4" Type="http://schemas.openxmlformats.org/officeDocument/2006/relationships/image" Target="../media/image109.emf"/><Relationship Id="rId5" Type="http://schemas.openxmlformats.org/officeDocument/2006/relationships/image" Target="../media/image110.emf"/><Relationship Id="rId6" Type="http://schemas.openxmlformats.org/officeDocument/2006/relationships/image" Target="../media/image111.emf"/><Relationship Id="rId7" Type="http://schemas.openxmlformats.org/officeDocument/2006/relationships/image" Target="../media/image112.emf"/><Relationship Id="rId8" Type="http://schemas.openxmlformats.org/officeDocument/2006/relationships/image" Target="../media/image113.wmf"/><Relationship Id="rId9" Type="http://schemas.openxmlformats.org/officeDocument/2006/relationships/image" Target="../media/image114.emf"/><Relationship Id="rId10" Type="http://schemas.openxmlformats.org/officeDocument/2006/relationships/image" Target="../media/image115.wmf"/></Relationships>
</file>

<file path=ppt/drawings/_rels/vmlDrawing13.vml.rels><?xml version="1.0" encoding="UTF-8" standalone="yes"?>
<Relationships xmlns="http://schemas.openxmlformats.org/package/2006/relationships"><Relationship Id="rId11" Type="http://schemas.openxmlformats.org/officeDocument/2006/relationships/image" Target="../media/image129.emf"/><Relationship Id="rId12" Type="http://schemas.openxmlformats.org/officeDocument/2006/relationships/image" Target="../media/image130.wmf"/><Relationship Id="rId13" Type="http://schemas.openxmlformats.org/officeDocument/2006/relationships/image" Target="../media/image131.wmf"/><Relationship Id="rId14" Type="http://schemas.openxmlformats.org/officeDocument/2006/relationships/image" Target="../media/image132.wmf"/><Relationship Id="rId1" Type="http://schemas.openxmlformats.org/officeDocument/2006/relationships/image" Target="../media/image119.wmf"/><Relationship Id="rId2" Type="http://schemas.openxmlformats.org/officeDocument/2006/relationships/image" Target="../media/image120.wmf"/><Relationship Id="rId3" Type="http://schemas.openxmlformats.org/officeDocument/2006/relationships/image" Target="../media/image121.wmf"/><Relationship Id="rId4" Type="http://schemas.openxmlformats.org/officeDocument/2006/relationships/image" Target="../media/image122.emf"/><Relationship Id="rId5" Type="http://schemas.openxmlformats.org/officeDocument/2006/relationships/image" Target="../media/image123.emf"/><Relationship Id="rId6" Type="http://schemas.openxmlformats.org/officeDocument/2006/relationships/image" Target="../media/image124.emf"/><Relationship Id="rId7" Type="http://schemas.openxmlformats.org/officeDocument/2006/relationships/image" Target="../media/image125.wmf"/><Relationship Id="rId8" Type="http://schemas.openxmlformats.org/officeDocument/2006/relationships/image" Target="../media/image126.emf"/><Relationship Id="rId9" Type="http://schemas.openxmlformats.org/officeDocument/2006/relationships/image" Target="../media/image127.emf"/><Relationship Id="rId10" Type="http://schemas.openxmlformats.org/officeDocument/2006/relationships/image" Target="../media/image128.emf"/></Relationships>
</file>

<file path=ppt/drawings/_rels/vmlDrawing14.vml.rels><?xml version="1.0" encoding="UTF-8" standalone="yes"?>
<Relationships xmlns="http://schemas.openxmlformats.org/package/2006/relationships"><Relationship Id="rId11" Type="http://schemas.openxmlformats.org/officeDocument/2006/relationships/image" Target="../media/image143.wmf"/><Relationship Id="rId12" Type="http://schemas.openxmlformats.org/officeDocument/2006/relationships/image" Target="../media/image144.emf"/><Relationship Id="rId13" Type="http://schemas.openxmlformats.org/officeDocument/2006/relationships/image" Target="../media/image145.wmf"/><Relationship Id="rId14" Type="http://schemas.openxmlformats.org/officeDocument/2006/relationships/image" Target="../media/image146.wmf"/><Relationship Id="rId15" Type="http://schemas.openxmlformats.org/officeDocument/2006/relationships/image" Target="../media/image147.wmf"/><Relationship Id="rId16" Type="http://schemas.openxmlformats.org/officeDocument/2006/relationships/image" Target="../media/image148.wmf"/><Relationship Id="rId17" Type="http://schemas.openxmlformats.org/officeDocument/2006/relationships/image" Target="../media/image149.emf"/><Relationship Id="rId18" Type="http://schemas.openxmlformats.org/officeDocument/2006/relationships/image" Target="../media/image150.emf"/><Relationship Id="rId1" Type="http://schemas.openxmlformats.org/officeDocument/2006/relationships/image" Target="../media/image133.wmf"/><Relationship Id="rId2" Type="http://schemas.openxmlformats.org/officeDocument/2006/relationships/image" Target="../media/image134.emf"/><Relationship Id="rId3" Type="http://schemas.openxmlformats.org/officeDocument/2006/relationships/image" Target="../media/image135.emf"/><Relationship Id="rId4" Type="http://schemas.openxmlformats.org/officeDocument/2006/relationships/image" Target="../media/image136.wmf"/><Relationship Id="rId5" Type="http://schemas.openxmlformats.org/officeDocument/2006/relationships/image" Target="../media/image137.wmf"/><Relationship Id="rId6" Type="http://schemas.openxmlformats.org/officeDocument/2006/relationships/image" Target="../media/image138.emf"/><Relationship Id="rId7" Type="http://schemas.openxmlformats.org/officeDocument/2006/relationships/image" Target="../media/image139.emf"/><Relationship Id="rId8" Type="http://schemas.openxmlformats.org/officeDocument/2006/relationships/image" Target="../media/image140.emf"/><Relationship Id="rId9" Type="http://schemas.openxmlformats.org/officeDocument/2006/relationships/image" Target="../media/image141.emf"/><Relationship Id="rId10" Type="http://schemas.openxmlformats.org/officeDocument/2006/relationships/image" Target="../media/image14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53.wmf"/><Relationship Id="rId4" Type="http://schemas.openxmlformats.org/officeDocument/2006/relationships/image" Target="../media/image154.wmf"/><Relationship Id="rId5" Type="http://schemas.openxmlformats.org/officeDocument/2006/relationships/image" Target="../media/image155.wmf"/><Relationship Id="rId6" Type="http://schemas.openxmlformats.org/officeDocument/2006/relationships/image" Target="../media/image156.wmf"/><Relationship Id="rId1" Type="http://schemas.openxmlformats.org/officeDocument/2006/relationships/image" Target="../media/image151.emf"/><Relationship Id="rId2" Type="http://schemas.openxmlformats.org/officeDocument/2006/relationships/image" Target="../media/image152.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159.wmf"/><Relationship Id="rId4" Type="http://schemas.openxmlformats.org/officeDocument/2006/relationships/image" Target="../media/image160.wmf"/><Relationship Id="rId5" Type="http://schemas.openxmlformats.org/officeDocument/2006/relationships/image" Target="../media/image161.wmf"/><Relationship Id="rId1" Type="http://schemas.openxmlformats.org/officeDocument/2006/relationships/image" Target="../media/image157.emf"/><Relationship Id="rId2" Type="http://schemas.openxmlformats.org/officeDocument/2006/relationships/image" Target="../media/image158.emf"/></Relationships>
</file>

<file path=ppt/drawings/_rels/vmlDrawing17.vml.rels><?xml version="1.0" encoding="UTF-8" standalone="yes"?>
<Relationships xmlns="http://schemas.openxmlformats.org/package/2006/relationships"><Relationship Id="rId11" Type="http://schemas.openxmlformats.org/officeDocument/2006/relationships/image" Target="../media/image172.wmf"/><Relationship Id="rId12" Type="http://schemas.openxmlformats.org/officeDocument/2006/relationships/image" Target="../media/image173.wmf"/><Relationship Id="rId13" Type="http://schemas.openxmlformats.org/officeDocument/2006/relationships/image" Target="../media/image174.wmf"/><Relationship Id="rId14" Type="http://schemas.openxmlformats.org/officeDocument/2006/relationships/image" Target="../media/image175.wmf"/><Relationship Id="rId15" Type="http://schemas.openxmlformats.org/officeDocument/2006/relationships/image" Target="../media/image176.wmf"/><Relationship Id="rId16" Type="http://schemas.openxmlformats.org/officeDocument/2006/relationships/image" Target="../media/image177.wmf"/><Relationship Id="rId17" Type="http://schemas.openxmlformats.org/officeDocument/2006/relationships/image" Target="../media/image178.wmf"/><Relationship Id="rId18" Type="http://schemas.openxmlformats.org/officeDocument/2006/relationships/image" Target="../media/image179.wmf"/><Relationship Id="rId19" Type="http://schemas.openxmlformats.org/officeDocument/2006/relationships/image" Target="../media/image180.wmf"/><Relationship Id="rId1" Type="http://schemas.openxmlformats.org/officeDocument/2006/relationships/image" Target="../media/image162.wmf"/><Relationship Id="rId2" Type="http://schemas.openxmlformats.org/officeDocument/2006/relationships/image" Target="../media/image163.wmf"/><Relationship Id="rId3" Type="http://schemas.openxmlformats.org/officeDocument/2006/relationships/image" Target="../media/image164.wmf"/><Relationship Id="rId4" Type="http://schemas.openxmlformats.org/officeDocument/2006/relationships/image" Target="../media/image165.emf"/><Relationship Id="rId5" Type="http://schemas.openxmlformats.org/officeDocument/2006/relationships/image" Target="../media/image166.wmf"/><Relationship Id="rId6" Type="http://schemas.openxmlformats.org/officeDocument/2006/relationships/image" Target="../media/image167.wmf"/><Relationship Id="rId7" Type="http://schemas.openxmlformats.org/officeDocument/2006/relationships/image" Target="../media/image168.wmf"/><Relationship Id="rId8" Type="http://schemas.openxmlformats.org/officeDocument/2006/relationships/image" Target="../media/image169.wmf"/><Relationship Id="rId9" Type="http://schemas.openxmlformats.org/officeDocument/2006/relationships/image" Target="../media/image170.wmf"/><Relationship Id="rId10" Type="http://schemas.openxmlformats.org/officeDocument/2006/relationships/image" Target="../media/image171.wmf"/></Relationships>
</file>

<file path=ppt/drawings/_rels/vmlDrawing18.vml.rels><?xml version="1.0" encoding="UTF-8" standalone="yes"?>
<Relationships xmlns="http://schemas.openxmlformats.org/package/2006/relationships"><Relationship Id="rId11" Type="http://schemas.openxmlformats.org/officeDocument/2006/relationships/image" Target="../media/image189.wmf"/><Relationship Id="rId12" Type="http://schemas.openxmlformats.org/officeDocument/2006/relationships/image" Target="../media/image190.wmf"/><Relationship Id="rId13" Type="http://schemas.openxmlformats.org/officeDocument/2006/relationships/image" Target="../media/image191.wmf"/><Relationship Id="rId14" Type="http://schemas.openxmlformats.org/officeDocument/2006/relationships/image" Target="../media/image192.wmf"/><Relationship Id="rId15" Type="http://schemas.openxmlformats.org/officeDocument/2006/relationships/image" Target="../media/image193.wmf"/><Relationship Id="rId16" Type="http://schemas.openxmlformats.org/officeDocument/2006/relationships/image" Target="../media/image194.wmf"/><Relationship Id="rId17" Type="http://schemas.openxmlformats.org/officeDocument/2006/relationships/image" Target="../media/image195.wmf"/><Relationship Id="rId18" Type="http://schemas.openxmlformats.org/officeDocument/2006/relationships/image" Target="../media/image196.wmf"/><Relationship Id="rId1" Type="http://schemas.openxmlformats.org/officeDocument/2006/relationships/image" Target="../media/image181.wmf"/><Relationship Id="rId2" Type="http://schemas.openxmlformats.org/officeDocument/2006/relationships/image" Target="../media/image164.wmf"/><Relationship Id="rId3" Type="http://schemas.openxmlformats.org/officeDocument/2006/relationships/image" Target="../media/image162.wmf"/><Relationship Id="rId4" Type="http://schemas.openxmlformats.org/officeDocument/2006/relationships/image" Target="../media/image182.wmf"/><Relationship Id="rId5" Type="http://schemas.openxmlformats.org/officeDocument/2006/relationships/image" Target="../media/image183.wmf"/><Relationship Id="rId6" Type="http://schemas.openxmlformats.org/officeDocument/2006/relationships/image" Target="../media/image184.wmf"/><Relationship Id="rId7" Type="http://schemas.openxmlformats.org/officeDocument/2006/relationships/image" Target="../media/image185.wmf"/><Relationship Id="rId8" Type="http://schemas.openxmlformats.org/officeDocument/2006/relationships/image" Target="../media/image186.wmf"/><Relationship Id="rId9" Type="http://schemas.openxmlformats.org/officeDocument/2006/relationships/image" Target="../media/image187.wmf"/><Relationship Id="rId10" Type="http://schemas.openxmlformats.org/officeDocument/2006/relationships/image" Target="../media/image188.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99.wmf"/><Relationship Id="rId4" Type="http://schemas.openxmlformats.org/officeDocument/2006/relationships/image" Target="../media/image200.wmf"/><Relationship Id="rId5" Type="http://schemas.openxmlformats.org/officeDocument/2006/relationships/image" Target="../media/image201.wmf"/><Relationship Id="rId6" Type="http://schemas.openxmlformats.org/officeDocument/2006/relationships/image" Target="../media/image202.wmf"/><Relationship Id="rId7" Type="http://schemas.openxmlformats.org/officeDocument/2006/relationships/image" Target="../media/image203.wmf"/><Relationship Id="rId8" Type="http://schemas.openxmlformats.org/officeDocument/2006/relationships/image" Target="../media/image204.wmf"/><Relationship Id="rId9" Type="http://schemas.openxmlformats.org/officeDocument/2006/relationships/image" Target="../media/image205.wmf"/><Relationship Id="rId10" Type="http://schemas.openxmlformats.org/officeDocument/2006/relationships/image" Target="../media/image206.wmf"/><Relationship Id="rId1" Type="http://schemas.openxmlformats.org/officeDocument/2006/relationships/image" Target="../media/image197.wmf"/><Relationship Id="rId2" Type="http://schemas.openxmlformats.org/officeDocument/2006/relationships/image" Target="../media/image1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4" Type="http://schemas.openxmlformats.org/officeDocument/2006/relationships/image" Target="../media/image10.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wmf"/><Relationship Id="rId8" Type="http://schemas.openxmlformats.org/officeDocument/2006/relationships/image" Target="../media/image14.wmf"/><Relationship Id="rId1" Type="http://schemas.openxmlformats.org/officeDocument/2006/relationships/image" Target="../media/image7.wmf"/><Relationship Id="rId2"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11" Type="http://schemas.openxmlformats.org/officeDocument/2006/relationships/image" Target="../media/image218.wmf"/><Relationship Id="rId12" Type="http://schemas.openxmlformats.org/officeDocument/2006/relationships/image" Target="../media/image219.wmf"/><Relationship Id="rId13" Type="http://schemas.openxmlformats.org/officeDocument/2006/relationships/image" Target="../media/image220.wmf"/><Relationship Id="rId14" Type="http://schemas.openxmlformats.org/officeDocument/2006/relationships/image" Target="../media/image221.wmf"/><Relationship Id="rId1" Type="http://schemas.openxmlformats.org/officeDocument/2006/relationships/image" Target="../media/image208.wmf"/><Relationship Id="rId2" Type="http://schemas.openxmlformats.org/officeDocument/2006/relationships/image" Target="../media/image209.wmf"/><Relationship Id="rId3" Type="http://schemas.openxmlformats.org/officeDocument/2006/relationships/image" Target="../media/image210.wmf"/><Relationship Id="rId4" Type="http://schemas.openxmlformats.org/officeDocument/2006/relationships/image" Target="../media/image211.wmf"/><Relationship Id="rId5" Type="http://schemas.openxmlformats.org/officeDocument/2006/relationships/image" Target="../media/image212.wmf"/><Relationship Id="rId6" Type="http://schemas.openxmlformats.org/officeDocument/2006/relationships/image" Target="../media/image213.wmf"/><Relationship Id="rId7" Type="http://schemas.openxmlformats.org/officeDocument/2006/relationships/image" Target="../media/image214.wmf"/><Relationship Id="rId8" Type="http://schemas.openxmlformats.org/officeDocument/2006/relationships/image" Target="../media/image215.wmf"/><Relationship Id="rId9" Type="http://schemas.openxmlformats.org/officeDocument/2006/relationships/image" Target="../media/image216.wmf"/><Relationship Id="rId10" Type="http://schemas.openxmlformats.org/officeDocument/2006/relationships/image" Target="../media/image21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224.wmf"/><Relationship Id="rId4" Type="http://schemas.openxmlformats.org/officeDocument/2006/relationships/image" Target="../media/image225.wmf"/><Relationship Id="rId5" Type="http://schemas.openxmlformats.org/officeDocument/2006/relationships/image" Target="../media/image226.wmf"/><Relationship Id="rId6" Type="http://schemas.openxmlformats.org/officeDocument/2006/relationships/image" Target="../media/image227.wmf"/><Relationship Id="rId7" Type="http://schemas.openxmlformats.org/officeDocument/2006/relationships/image" Target="../media/image228.wmf"/><Relationship Id="rId8" Type="http://schemas.openxmlformats.org/officeDocument/2006/relationships/image" Target="../media/image229.wmf"/><Relationship Id="rId9" Type="http://schemas.openxmlformats.org/officeDocument/2006/relationships/image" Target="../media/image230.wmf"/><Relationship Id="rId1" Type="http://schemas.openxmlformats.org/officeDocument/2006/relationships/image" Target="../media/image222.wmf"/><Relationship Id="rId2" Type="http://schemas.openxmlformats.org/officeDocument/2006/relationships/image" Target="../media/image22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31.wmf"/><Relationship Id="rId2" Type="http://schemas.openxmlformats.org/officeDocument/2006/relationships/image" Target="../media/image232.wmf"/><Relationship Id="rId3" Type="http://schemas.openxmlformats.org/officeDocument/2006/relationships/image" Target="../media/image233.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237.wmf"/><Relationship Id="rId4" Type="http://schemas.openxmlformats.org/officeDocument/2006/relationships/image" Target="../media/image238.wmf"/><Relationship Id="rId5" Type="http://schemas.openxmlformats.org/officeDocument/2006/relationships/image" Target="../media/image239.wmf"/><Relationship Id="rId6" Type="http://schemas.openxmlformats.org/officeDocument/2006/relationships/image" Target="../media/image240.wmf"/><Relationship Id="rId7" Type="http://schemas.openxmlformats.org/officeDocument/2006/relationships/image" Target="../media/image241.wmf"/><Relationship Id="rId8" Type="http://schemas.openxmlformats.org/officeDocument/2006/relationships/image" Target="../media/image242.wmf"/><Relationship Id="rId9" Type="http://schemas.openxmlformats.org/officeDocument/2006/relationships/image" Target="../media/image243.wmf"/><Relationship Id="rId10" Type="http://schemas.openxmlformats.org/officeDocument/2006/relationships/image" Target="../media/image244.wmf"/><Relationship Id="rId1" Type="http://schemas.openxmlformats.org/officeDocument/2006/relationships/image" Target="../media/image235.wmf"/><Relationship Id="rId2" Type="http://schemas.openxmlformats.org/officeDocument/2006/relationships/image" Target="../media/image23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7" Type="http://schemas.openxmlformats.org/officeDocument/2006/relationships/image" Target="../media/image22.wmf"/><Relationship Id="rId8" Type="http://schemas.openxmlformats.org/officeDocument/2006/relationships/image" Target="../media/image23.wmf"/><Relationship Id="rId1" Type="http://schemas.openxmlformats.org/officeDocument/2006/relationships/image" Target="../media/image16.emf"/><Relationship Id="rId2"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wmf"/><Relationship Id="rId4" Type="http://schemas.openxmlformats.org/officeDocument/2006/relationships/image" Target="../media/image27.wmf"/><Relationship Id="rId5" Type="http://schemas.openxmlformats.org/officeDocument/2006/relationships/image" Target="../media/image28.wmf"/><Relationship Id="rId6" Type="http://schemas.openxmlformats.org/officeDocument/2006/relationships/image" Target="../media/image29.wmf"/><Relationship Id="rId1" Type="http://schemas.openxmlformats.org/officeDocument/2006/relationships/image" Target="../media/image24.wmf"/><Relationship Id="rId2" Type="http://schemas.openxmlformats.org/officeDocument/2006/relationships/image" Target="../media/image2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wmf"/><Relationship Id="rId5" Type="http://schemas.openxmlformats.org/officeDocument/2006/relationships/image" Target="../media/image34.emf"/><Relationship Id="rId6" Type="http://schemas.openxmlformats.org/officeDocument/2006/relationships/image" Target="../media/image35.emf"/><Relationship Id="rId1" Type="http://schemas.openxmlformats.org/officeDocument/2006/relationships/image" Target="../media/image30.wmf"/><Relationship Id="rId2"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11" Type="http://schemas.openxmlformats.org/officeDocument/2006/relationships/image" Target="../media/image46.emf"/><Relationship Id="rId12" Type="http://schemas.openxmlformats.org/officeDocument/2006/relationships/image" Target="../media/image47.emf"/><Relationship Id="rId13" Type="http://schemas.openxmlformats.org/officeDocument/2006/relationships/image" Target="../media/image48.emf"/><Relationship Id="rId14" Type="http://schemas.openxmlformats.org/officeDocument/2006/relationships/image" Target="../media/image49.emf"/><Relationship Id="rId15" Type="http://schemas.openxmlformats.org/officeDocument/2006/relationships/image" Target="../media/image50.emf"/><Relationship Id="rId16" Type="http://schemas.openxmlformats.org/officeDocument/2006/relationships/image" Target="../media/image51.wmf"/><Relationship Id="rId17" Type="http://schemas.openxmlformats.org/officeDocument/2006/relationships/image" Target="../media/image52.emf"/><Relationship Id="rId18" Type="http://schemas.openxmlformats.org/officeDocument/2006/relationships/image" Target="../media/image53.emf"/><Relationship Id="rId1" Type="http://schemas.openxmlformats.org/officeDocument/2006/relationships/image" Target="../media/image36.wmf"/><Relationship Id="rId2" Type="http://schemas.openxmlformats.org/officeDocument/2006/relationships/image" Target="../media/image37.wmf"/><Relationship Id="rId3" Type="http://schemas.openxmlformats.org/officeDocument/2006/relationships/image" Target="../media/image38.wmf"/><Relationship Id="rId4" Type="http://schemas.openxmlformats.org/officeDocument/2006/relationships/image" Target="../media/image39.wmf"/><Relationship Id="rId5" Type="http://schemas.openxmlformats.org/officeDocument/2006/relationships/image" Target="../media/image40.wmf"/><Relationship Id="rId6" Type="http://schemas.openxmlformats.org/officeDocument/2006/relationships/image" Target="../media/image41.wmf"/><Relationship Id="rId7" Type="http://schemas.openxmlformats.org/officeDocument/2006/relationships/image" Target="../media/image42.wmf"/><Relationship Id="rId8" Type="http://schemas.openxmlformats.org/officeDocument/2006/relationships/image" Target="../media/image43.wmf"/><Relationship Id="rId9" Type="http://schemas.openxmlformats.org/officeDocument/2006/relationships/image" Target="../media/image44.wmf"/><Relationship Id="rId10" Type="http://schemas.openxmlformats.org/officeDocument/2006/relationships/image" Target="../media/image45.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emf"/><Relationship Id="rId6" Type="http://schemas.openxmlformats.org/officeDocument/2006/relationships/image" Target="../media/image60.emf"/><Relationship Id="rId7" Type="http://schemas.openxmlformats.org/officeDocument/2006/relationships/image" Target="../media/image61.emf"/><Relationship Id="rId1" Type="http://schemas.openxmlformats.org/officeDocument/2006/relationships/image" Target="../media/image55.wmf"/><Relationship Id="rId2"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5.wmf"/><Relationship Id="rId4" Type="http://schemas.openxmlformats.org/officeDocument/2006/relationships/image" Target="../media/image66.wmf"/><Relationship Id="rId5" Type="http://schemas.openxmlformats.org/officeDocument/2006/relationships/image" Target="../media/image67.wmf"/><Relationship Id="rId6" Type="http://schemas.openxmlformats.org/officeDocument/2006/relationships/image" Target="../media/image68.wmf"/><Relationship Id="rId7" Type="http://schemas.openxmlformats.org/officeDocument/2006/relationships/image" Target="../media/image69.wmf"/><Relationship Id="rId8" Type="http://schemas.openxmlformats.org/officeDocument/2006/relationships/image" Target="../media/image70.wmf"/><Relationship Id="rId9" Type="http://schemas.openxmlformats.org/officeDocument/2006/relationships/image" Target="../media/image71.wmf"/><Relationship Id="rId10" Type="http://schemas.openxmlformats.org/officeDocument/2006/relationships/image" Target="../media/image72.wmf"/><Relationship Id="rId1" Type="http://schemas.openxmlformats.org/officeDocument/2006/relationships/image" Target="../media/image63.wmf"/><Relationship Id="rId2" Type="http://schemas.openxmlformats.org/officeDocument/2006/relationships/image" Target="../media/image64.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79.emf"/><Relationship Id="rId20" Type="http://schemas.openxmlformats.org/officeDocument/2006/relationships/image" Target="../media/image90.emf"/><Relationship Id="rId10" Type="http://schemas.openxmlformats.org/officeDocument/2006/relationships/image" Target="../media/image80.emf"/><Relationship Id="rId11" Type="http://schemas.openxmlformats.org/officeDocument/2006/relationships/image" Target="../media/image81.emf"/><Relationship Id="rId12" Type="http://schemas.openxmlformats.org/officeDocument/2006/relationships/image" Target="../media/image82.emf"/><Relationship Id="rId13" Type="http://schemas.openxmlformats.org/officeDocument/2006/relationships/image" Target="../media/image83.emf"/><Relationship Id="rId14" Type="http://schemas.openxmlformats.org/officeDocument/2006/relationships/image" Target="../media/image84.emf"/><Relationship Id="rId15" Type="http://schemas.openxmlformats.org/officeDocument/2006/relationships/image" Target="../media/image85.emf"/><Relationship Id="rId16" Type="http://schemas.openxmlformats.org/officeDocument/2006/relationships/image" Target="../media/image86.emf"/><Relationship Id="rId17" Type="http://schemas.openxmlformats.org/officeDocument/2006/relationships/image" Target="../media/image87.emf"/><Relationship Id="rId18" Type="http://schemas.openxmlformats.org/officeDocument/2006/relationships/image" Target="../media/image88.emf"/><Relationship Id="rId19" Type="http://schemas.openxmlformats.org/officeDocument/2006/relationships/image" Target="../media/image89.emf"/><Relationship Id="rId1" Type="http://schemas.openxmlformats.org/officeDocument/2006/relationships/image" Target="../media/image55.wmf"/><Relationship Id="rId2" Type="http://schemas.openxmlformats.org/officeDocument/2006/relationships/image" Target="../media/image64.wmf"/><Relationship Id="rId3" Type="http://schemas.openxmlformats.org/officeDocument/2006/relationships/image" Target="../media/image73.emf"/><Relationship Id="rId4" Type="http://schemas.openxmlformats.org/officeDocument/2006/relationships/image" Target="../media/image74.emf"/><Relationship Id="rId5" Type="http://schemas.openxmlformats.org/officeDocument/2006/relationships/image" Target="../media/image75.emf"/><Relationship Id="rId6" Type="http://schemas.openxmlformats.org/officeDocument/2006/relationships/image" Target="../media/image76.emf"/><Relationship Id="rId7" Type="http://schemas.openxmlformats.org/officeDocument/2006/relationships/image" Target="../media/image77.emf"/><Relationship Id="rId8" Type="http://schemas.openxmlformats.org/officeDocument/2006/relationships/image" Target="../media/image7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383069AB-0B70-3E4B-9CBA-A7E1F3E0FC3E}" type="slidenum">
              <a:rPr lang="en-US"/>
              <a:pPr>
                <a:defRPr/>
              </a:pPr>
              <a:t>‹#›</a:t>
            </a:fld>
            <a:endParaRPr lang="en-US"/>
          </a:p>
        </p:txBody>
      </p:sp>
    </p:spTree>
    <p:extLst>
      <p:ext uri="{BB962C8B-B14F-4D97-AF65-F5344CB8AC3E}">
        <p14:creationId xmlns:p14="http://schemas.microsoft.com/office/powerpoint/2010/main" val="2720175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atin typeface="Times New Roman" charset="0"/>
              </a:defRPr>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atin typeface="Times New Roman"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atin typeface="Times New Roman" charset="0"/>
              </a:defRPr>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atin typeface="Times New Roman" charset="0"/>
              </a:defRPr>
            </a:lvl1pPr>
          </a:lstStyle>
          <a:p>
            <a:pPr>
              <a:defRPr/>
            </a:pPr>
            <a:fld id="{1E34483E-5B5B-BD45-A08D-10B8C52212D4}" type="slidenum">
              <a:rPr lang="en-US"/>
              <a:pPr>
                <a:defRPr/>
              </a:pPr>
              <a:t>‹#›</a:t>
            </a:fld>
            <a:endParaRPr lang="en-US"/>
          </a:p>
        </p:txBody>
      </p:sp>
    </p:spTree>
    <p:extLst>
      <p:ext uri="{BB962C8B-B14F-4D97-AF65-F5344CB8AC3E}">
        <p14:creationId xmlns:p14="http://schemas.microsoft.com/office/powerpoint/2010/main" val="31890750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E7A1D5-6106-A043-9386-15216E601A80}" type="slidenum">
              <a:rPr lang="en-US" sz="1200"/>
              <a:pPr eaLnBrk="1" hangingPunct="1"/>
              <a:t>5</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33CA6D-B8F1-7C41-A41D-56829C3C98D1}" type="slidenum">
              <a:rPr lang="en-US" sz="1200"/>
              <a:pPr eaLnBrk="1" hangingPunct="1"/>
              <a:t>9</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AC58A6F-CB14-2145-B906-25071F09409A}" type="slidenum">
              <a:rPr lang="en-US" sz="1200"/>
              <a:pPr eaLnBrk="1" hangingPunct="1"/>
              <a:t>11</a:t>
            </a:fld>
            <a:endParaRPr lang="en-US" sz="12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r>
              <a:rPr lang="en-US" smtClean="0"/>
              <a:t>Thursday, July 3, 2014</a:t>
            </a: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DD774B2-BEFC-0F4C-8EFB-A9A3D81A594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B57A-27A1-3D4C-A6D4-801C028D880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959B54-6614-314D-82E3-D63DF83F53D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33D2C0A-C00C-6D49-85C5-A00CF6C3B0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3D45CD-16A2-224C-B70A-0D1B048962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CED5A-781C-B54B-9DCC-46150F17B7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000C52-892A-734C-9735-DFA415D8DA4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8608EF3-45E5-0542-9CB7-247C5541AE2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2F9CF5-C078-EB47-929F-B0A3FA3F950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DCCF901-3B1D-5D4E-8AD7-5D66FB4A0B1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B26439-A107-B54D-9685-245DFB0AD8D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Thursday, July 3,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nl-NL" smtClean="0"/>
              <a:t>PHYS 1441-001, Summer 2014             Dr. Jaehoon Yu</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2880F3-5039-AD40-B51A-C61F35823A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pPr>
              <a:defRPr/>
            </a:pPr>
            <a:r>
              <a:rPr lang="en-US" smtClean="0"/>
              <a:t>Thursday, July 3, 2014</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pPr>
              <a:defRPr/>
            </a:pPr>
            <a:r>
              <a:rPr lang="nl-NL" smtClean="0"/>
              <a:t>PHYS 1441-001, Summer 2014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Arial Narrow" charset="0"/>
              </a:defRPr>
            </a:lvl1pPr>
          </a:lstStyle>
          <a:p>
            <a:pPr>
              <a:defRPr/>
            </a:pPr>
            <a:fld id="{940792B5-4286-5042-9E96-9D0E8EB76CF0}"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9"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pitchFamily="-1" charset="-128"/>
          <a:cs typeface="ＭＳ Ｐゴシック" pitchFamily="-1" charset="-128"/>
        </a:defRPr>
      </a:lvl1pPr>
      <a:lvl2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2pPr>
      <a:lvl3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3pPr>
      <a:lvl4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4pPr>
      <a:lvl5pPr algn="ctr" rtl="0" eaLnBrk="0" fontAlgn="base" hangingPunct="0">
        <a:spcBef>
          <a:spcPct val="0"/>
        </a:spcBef>
        <a:spcAft>
          <a:spcPct val="0"/>
        </a:spcAft>
        <a:defRPr sz="4400">
          <a:solidFill>
            <a:srgbClr val="A50021"/>
          </a:solidFill>
          <a:latin typeface="Arial Narrow" pitchFamily="34" charset="0"/>
          <a:ea typeface="ＭＳ Ｐゴシック" pitchFamily="-1" charset="-128"/>
          <a:cs typeface="ＭＳ Ｐゴシック" pitchFamily="-1" charset="-128"/>
        </a:defRPr>
      </a:lvl5pPr>
      <a:lvl6pPr marL="457200" algn="ctr" rtl="0" fontAlgn="base">
        <a:spcBef>
          <a:spcPct val="0"/>
        </a:spcBef>
        <a:spcAft>
          <a:spcPct val="0"/>
        </a:spcAft>
        <a:defRPr sz="4400">
          <a:solidFill>
            <a:srgbClr val="A50021"/>
          </a:solidFill>
          <a:latin typeface="Arial Narrow" pitchFamily="34" charset="0"/>
        </a:defRPr>
      </a:lvl6pPr>
      <a:lvl7pPr marL="914400" algn="ctr" rtl="0" fontAlgn="base">
        <a:spcBef>
          <a:spcPct val="0"/>
        </a:spcBef>
        <a:spcAft>
          <a:spcPct val="0"/>
        </a:spcAft>
        <a:defRPr sz="4400">
          <a:solidFill>
            <a:srgbClr val="A50021"/>
          </a:solidFill>
          <a:latin typeface="Arial Narrow" pitchFamily="34" charset="0"/>
        </a:defRPr>
      </a:lvl7pPr>
      <a:lvl8pPr marL="1371600" algn="ctr" rtl="0" fontAlgn="base">
        <a:spcBef>
          <a:spcPct val="0"/>
        </a:spcBef>
        <a:spcAft>
          <a:spcPct val="0"/>
        </a:spcAft>
        <a:defRPr sz="4400">
          <a:solidFill>
            <a:srgbClr val="A50021"/>
          </a:solidFill>
          <a:latin typeface="Arial Narrow" pitchFamily="34" charset="0"/>
        </a:defRPr>
      </a:lvl8pPr>
      <a:lvl9pPr marL="1828800" algn="ctr" rtl="0" fontAlgn="base">
        <a:spcBef>
          <a:spcPct val="0"/>
        </a:spcBef>
        <a:spcAft>
          <a:spcPct val="0"/>
        </a:spcAft>
        <a:defRPr sz="4400">
          <a:solidFill>
            <a:srgbClr val="A50021"/>
          </a:solidFill>
          <a:latin typeface="Arial Narrow"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defRPr>
      </a:lvl6pPr>
      <a:lvl7pPr marL="2971800" indent="-228600" algn="l" rtl="0" fontAlgn="base">
        <a:spcBef>
          <a:spcPct val="20000"/>
        </a:spcBef>
        <a:spcAft>
          <a:spcPct val="0"/>
        </a:spcAft>
        <a:buChar char="»"/>
        <a:defRPr sz="2000">
          <a:solidFill>
            <a:srgbClr val="FF0066"/>
          </a:solidFill>
          <a:latin typeface="+mn-lt"/>
        </a:defRPr>
      </a:lvl7pPr>
      <a:lvl8pPr marL="3429000" indent="-228600" algn="l" rtl="0" fontAlgn="base">
        <a:spcBef>
          <a:spcPct val="20000"/>
        </a:spcBef>
        <a:spcAft>
          <a:spcPct val="0"/>
        </a:spcAft>
        <a:buChar char="»"/>
        <a:defRPr sz="2000">
          <a:solidFill>
            <a:srgbClr val="FF0066"/>
          </a:solidFill>
          <a:latin typeface="+mn-lt"/>
        </a:defRPr>
      </a:lvl8pPr>
      <a:lvl9pPr marL="3886200" indent="-228600" algn="l" rtl="0" fontAlgn="base">
        <a:spcBef>
          <a:spcPct val="20000"/>
        </a:spcBef>
        <a:spcAft>
          <a:spcPct val="0"/>
        </a:spcAft>
        <a:buChar char="»"/>
        <a:defRPr sz="2000">
          <a:solidFill>
            <a:srgbClr val="FF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oleObject56.bin"/><Relationship Id="rId12" Type="http://schemas.openxmlformats.org/officeDocument/2006/relationships/image" Target="../media/image59.emf"/><Relationship Id="rId13" Type="http://schemas.openxmlformats.org/officeDocument/2006/relationships/oleObject" Target="../embeddings/oleObject57.bin"/><Relationship Id="rId14" Type="http://schemas.openxmlformats.org/officeDocument/2006/relationships/image" Target="../media/image60.emf"/><Relationship Id="rId15" Type="http://schemas.openxmlformats.org/officeDocument/2006/relationships/oleObject" Target="../embeddings/oleObject58.bin"/><Relationship Id="rId16" Type="http://schemas.openxmlformats.org/officeDocument/2006/relationships/image" Target="../media/image61.emf"/><Relationship Id="rId1" Type="http://schemas.openxmlformats.org/officeDocument/2006/relationships/vmlDrawing" Target="../drawings/vmlDrawing7.vml"/><Relationship Id="rId2" Type="http://schemas.openxmlformats.org/officeDocument/2006/relationships/slideLayout" Target="../slideLayouts/slideLayout2.xml"/><Relationship Id="rId3" Type="http://schemas.openxmlformats.org/officeDocument/2006/relationships/oleObject" Target="../embeddings/oleObject52.bin"/><Relationship Id="rId4" Type="http://schemas.openxmlformats.org/officeDocument/2006/relationships/image" Target="../media/image55.wmf"/><Relationship Id="rId5" Type="http://schemas.openxmlformats.org/officeDocument/2006/relationships/oleObject" Target="../embeddings/oleObject53.bin"/><Relationship Id="rId6" Type="http://schemas.openxmlformats.org/officeDocument/2006/relationships/image" Target="../media/image56.emf"/><Relationship Id="rId7" Type="http://schemas.openxmlformats.org/officeDocument/2006/relationships/oleObject" Target="../embeddings/oleObject54.bin"/><Relationship Id="rId8" Type="http://schemas.openxmlformats.org/officeDocument/2006/relationships/image" Target="../media/image57.emf"/><Relationship Id="rId9" Type="http://schemas.openxmlformats.org/officeDocument/2006/relationships/oleObject" Target="../embeddings/oleObject55.bin"/><Relationship Id="rId10" Type="http://schemas.openxmlformats.org/officeDocument/2006/relationships/image" Target="../media/image5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62.jpeg"/></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62.bin"/><Relationship Id="rId20" Type="http://schemas.openxmlformats.org/officeDocument/2006/relationships/image" Target="../media/image71.wmf"/><Relationship Id="rId21" Type="http://schemas.openxmlformats.org/officeDocument/2006/relationships/oleObject" Target="../embeddings/oleObject68.bin"/><Relationship Id="rId22" Type="http://schemas.openxmlformats.org/officeDocument/2006/relationships/image" Target="../media/image72.wmf"/><Relationship Id="rId10" Type="http://schemas.openxmlformats.org/officeDocument/2006/relationships/image" Target="../media/image66.wmf"/><Relationship Id="rId11" Type="http://schemas.openxmlformats.org/officeDocument/2006/relationships/oleObject" Target="../embeddings/oleObject63.bin"/><Relationship Id="rId12" Type="http://schemas.openxmlformats.org/officeDocument/2006/relationships/image" Target="../media/image67.wmf"/><Relationship Id="rId13" Type="http://schemas.openxmlformats.org/officeDocument/2006/relationships/oleObject" Target="../embeddings/oleObject64.bin"/><Relationship Id="rId14" Type="http://schemas.openxmlformats.org/officeDocument/2006/relationships/image" Target="../media/image68.wmf"/><Relationship Id="rId15" Type="http://schemas.openxmlformats.org/officeDocument/2006/relationships/oleObject" Target="../embeddings/oleObject65.bin"/><Relationship Id="rId16" Type="http://schemas.openxmlformats.org/officeDocument/2006/relationships/image" Target="../media/image69.wmf"/><Relationship Id="rId17" Type="http://schemas.openxmlformats.org/officeDocument/2006/relationships/oleObject" Target="../embeddings/oleObject66.bin"/><Relationship Id="rId18" Type="http://schemas.openxmlformats.org/officeDocument/2006/relationships/image" Target="../media/image70.wmf"/><Relationship Id="rId19" Type="http://schemas.openxmlformats.org/officeDocument/2006/relationships/oleObject" Target="../embeddings/oleObject67.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59.bin"/><Relationship Id="rId4" Type="http://schemas.openxmlformats.org/officeDocument/2006/relationships/image" Target="../media/image63.wmf"/><Relationship Id="rId5" Type="http://schemas.openxmlformats.org/officeDocument/2006/relationships/oleObject" Target="../embeddings/oleObject60.bin"/><Relationship Id="rId6" Type="http://schemas.openxmlformats.org/officeDocument/2006/relationships/image" Target="../media/image64.wmf"/><Relationship Id="rId7" Type="http://schemas.openxmlformats.org/officeDocument/2006/relationships/oleObject" Target="../embeddings/oleObject61.bin"/><Relationship Id="rId8" Type="http://schemas.openxmlformats.org/officeDocument/2006/relationships/image" Target="../media/image65.wmf"/></Relationships>
</file>

<file path=ppt/slides/_rels/slide13.xml.rels><?xml version="1.0" encoding="UTF-8" standalone="yes"?>
<Relationships xmlns="http://schemas.openxmlformats.org/package/2006/relationships"><Relationship Id="rId20" Type="http://schemas.openxmlformats.org/officeDocument/2006/relationships/image" Target="../media/image78.emf"/><Relationship Id="rId21" Type="http://schemas.openxmlformats.org/officeDocument/2006/relationships/oleObject" Target="../embeddings/oleObject79.bin"/><Relationship Id="rId22" Type="http://schemas.openxmlformats.org/officeDocument/2006/relationships/image" Target="../media/image79.emf"/><Relationship Id="rId23" Type="http://schemas.openxmlformats.org/officeDocument/2006/relationships/oleObject" Target="../embeddings/oleObject80.bin"/><Relationship Id="rId24" Type="http://schemas.openxmlformats.org/officeDocument/2006/relationships/image" Target="../media/image80.emf"/><Relationship Id="rId25" Type="http://schemas.openxmlformats.org/officeDocument/2006/relationships/oleObject" Target="../embeddings/oleObject81.bin"/><Relationship Id="rId26" Type="http://schemas.openxmlformats.org/officeDocument/2006/relationships/image" Target="../media/image81.emf"/><Relationship Id="rId27" Type="http://schemas.openxmlformats.org/officeDocument/2006/relationships/oleObject" Target="../embeddings/oleObject82.bin"/><Relationship Id="rId28" Type="http://schemas.openxmlformats.org/officeDocument/2006/relationships/image" Target="../media/image82.emf"/><Relationship Id="rId29" Type="http://schemas.openxmlformats.org/officeDocument/2006/relationships/oleObject" Target="../embeddings/oleObject83.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69.bin"/><Relationship Id="rId4" Type="http://schemas.openxmlformats.org/officeDocument/2006/relationships/image" Target="../media/image55.wmf"/><Relationship Id="rId5" Type="http://schemas.openxmlformats.org/officeDocument/2006/relationships/oleObject" Target="../embeddings/oleObject70.bin"/><Relationship Id="rId30" Type="http://schemas.openxmlformats.org/officeDocument/2006/relationships/image" Target="../media/image83.emf"/><Relationship Id="rId31" Type="http://schemas.openxmlformats.org/officeDocument/2006/relationships/oleObject" Target="../embeddings/oleObject84.bin"/><Relationship Id="rId32" Type="http://schemas.openxmlformats.org/officeDocument/2006/relationships/image" Target="../media/image84.emf"/><Relationship Id="rId9" Type="http://schemas.openxmlformats.org/officeDocument/2006/relationships/oleObject" Target="../embeddings/oleObject73.bin"/><Relationship Id="rId6" Type="http://schemas.openxmlformats.org/officeDocument/2006/relationships/image" Target="../media/image64.wmf"/><Relationship Id="rId7" Type="http://schemas.openxmlformats.org/officeDocument/2006/relationships/oleObject" Target="../embeddings/oleObject71.bin"/><Relationship Id="rId8" Type="http://schemas.openxmlformats.org/officeDocument/2006/relationships/oleObject" Target="../embeddings/oleObject72.bin"/><Relationship Id="rId33" Type="http://schemas.openxmlformats.org/officeDocument/2006/relationships/oleObject" Target="../embeddings/oleObject85.bin"/><Relationship Id="rId34" Type="http://schemas.openxmlformats.org/officeDocument/2006/relationships/image" Target="../media/image85.emf"/><Relationship Id="rId35" Type="http://schemas.openxmlformats.org/officeDocument/2006/relationships/oleObject" Target="../embeddings/oleObject86.bin"/><Relationship Id="rId36" Type="http://schemas.openxmlformats.org/officeDocument/2006/relationships/image" Target="../media/image86.emf"/><Relationship Id="rId10" Type="http://schemas.openxmlformats.org/officeDocument/2006/relationships/image" Target="../media/image73.emf"/><Relationship Id="rId11" Type="http://schemas.openxmlformats.org/officeDocument/2006/relationships/oleObject" Target="../embeddings/oleObject74.bin"/><Relationship Id="rId12" Type="http://schemas.openxmlformats.org/officeDocument/2006/relationships/image" Target="../media/image74.emf"/><Relationship Id="rId13" Type="http://schemas.openxmlformats.org/officeDocument/2006/relationships/oleObject" Target="../embeddings/oleObject75.bin"/><Relationship Id="rId14" Type="http://schemas.openxmlformats.org/officeDocument/2006/relationships/image" Target="../media/image75.emf"/><Relationship Id="rId15" Type="http://schemas.openxmlformats.org/officeDocument/2006/relationships/oleObject" Target="../embeddings/oleObject76.bin"/><Relationship Id="rId16" Type="http://schemas.openxmlformats.org/officeDocument/2006/relationships/image" Target="../media/image76.emf"/><Relationship Id="rId17" Type="http://schemas.openxmlformats.org/officeDocument/2006/relationships/oleObject" Target="../embeddings/oleObject77.bin"/><Relationship Id="rId18" Type="http://schemas.openxmlformats.org/officeDocument/2006/relationships/image" Target="../media/image77.emf"/><Relationship Id="rId19" Type="http://schemas.openxmlformats.org/officeDocument/2006/relationships/oleObject" Target="../embeddings/oleObject78.bin"/><Relationship Id="rId37" Type="http://schemas.openxmlformats.org/officeDocument/2006/relationships/oleObject" Target="../embeddings/oleObject87.bin"/><Relationship Id="rId38" Type="http://schemas.openxmlformats.org/officeDocument/2006/relationships/image" Target="../media/image87.emf"/><Relationship Id="rId39" Type="http://schemas.openxmlformats.org/officeDocument/2006/relationships/oleObject" Target="../embeddings/oleObject88.bin"/><Relationship Id="rId40" Type="http://schemas.openxmlformats.org/officeDocument/2006/relationships/image" Target="../media/image88.emf"/><Relationship Id="rId41" Type="http://schemas.openxmlformats.org/officeDocument/2006/relationships/oleObject" Target="../embeddings/oleObject89.bin"/><Relationship Id="rId42" Type="http://schemas.openxmlformats.org/officeDocument/2006/relationships/image" Target="../media/image89.emf"/><Relationship Id="rId43" Type="http://schemas.openxmlformats.org/officeDocument/2006/relationships/oleObject" Target="../embeddings/oleObject90.bin"/><Relationship Id="rId44" Type="http://schemas.openxmlformats.org/officeDocument/2006/relationships/image" Target="../media/image90.emf"/></Relationships>
</file>

<file path=ppt/slides/_rels/slide14.xml.rels><?xml version="1.0" encoding="UTF-8" standalone="yes"?>
<Relationships xmlns="http://schemas.openxmlformats.org/package/2006/relationships"><Relationship Id="rId9" Type="http://schemas.openxmlformats.org/officeDocument/2006/relationships/oleObject" Target="../embeddings/oleObject94.bin"/><Relationship Id="rId20" Type="http://schemas.openxmlformats.org/officeDocument/2006/relationships/image" Target="../media/image99.wmf"/><Relationship Id="rId21" Type="http://schemas.openxmlformats.org/officeDocument/2006/relationships/oleObject" Target="../embeddings/oleObject100.bin"/><Relationship Id="rId22" Type="http://schemas.openxmlformats.org/officeDocument/2006/relationships/image" Target="../media/image100.wmf"/><Relationship Id="rId10" Type="http://schemas.openxmlformats.org/officeDocument/2006/relationships/image" Target="../media/image94.emf"/><Relationship Id="rId11" Type="http://schemas.openxmlformats.org/officeDocument/2006/relationships/oleObject" Target="../embeddings/oleObject95.bin"/><Relationship Id="rId12" Type="http://schemas.openxmlformats.org/officeDocument/2006/relationships/image" Target="../media/image95.emf"/><Relationship Id="rId13" Type="http://schemas.openxmlformats.org/officeDocument/2006/relationships/oleObject" Target="../embeddings/oleObject96.bin"/><Relationship Id="rId14" Type="http://schemas.openxmlformats.org/officeDocument/2006/relationships/image" Target="../media/image96.emf"/><Relationship Id="rId15" Type="http://schemas.openxmlformats.org/officeDocument/2006/relationships/oleObject" Target="../embeddings/oleObject97.bin"/><Relationship Id="rId16" Type="http://schemas.openxmlformats.org/officeDocument/2006/relationships/image" Target="../media/image97.emf"/><Relationship Id="rId17" Type="http://schemas.openxmlformats.org/officeDocument/2006/relationships/oleObject" Target="../embeddings/oleObject98.bin"/><Relationship Id="rId18" Type="http://schemas.openxmlformats.org/officeDocument/2006/relationships/image" Target="../media/image98.wmf"/><Relationship Id="rId19" Type="http://schemas.openxmlformats.org/officeDocument/2006/relationships/oleObject" Target="../embeddings/oleObject99.bin"/><Relationship Id="rId1" Type="http://schemas.openxmlformats.org/officeDocument/2006/relationships/vmlDrawing" Target="../drawings/vmlDrawing10.vml"/><Relationship Id="rId2" Type="http://schemas.openxmlformats.org/officeDocument/2006/relationships/slideLayout" Target="../slideLayouts/slideLayout2.xml"/><Relationship Id="rId3" Type="http://schemas.openxmlformats.org/officeDocument/2006/relationships/oleObject" Target="../embeddings/oleObject91.bin"/><Relationship Id="rId4" Type="http://schemas.openxmlformats.org/officeDocument/2006/relationships/image" Target="../media/image91.wmf"/><Relationship Id="rId5" Type="http://schemas.openxmlformats.org/officeDocument/2006/relationships/oleObject" Target="../embeddings/oleObject92.bin"/><Relationship Id="rId6" Type="http://schemas.openxmlformats.org/officeDocument/2006/relationships/image" Target="../media/image92.emf"/><Relationship Id="rId7" Type="http://schemas.openxmlformats.org/officeDocument/2006/relationships/oleObject" Target="../embeddings/oleObject93.bin"/><Relationship Id="rId8" Type="http://schemas.openxmlformats.org/officeDocument/2006/relationships/image" Target="../media/image9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01.bin"/><Relationship Id="rId4" Type="http://schemas.openxmlformats.org/officeDocument/2006/relationships/image" Target="../media/image101.emf"/><Relationship Id="rId5" Type="http://schemas.openxmlformats.org/officeDocument/2006/relationships/oleObject" Target="../embeddings/oleObject102.bin"/><Relationship Id="rId6" Type="http://schemas.openxmlformats.org/officeDocument/2006/relationships/image" Target="../media/image102.emf"/><Relationship Id="rId7" Type="http://schemas.openxmlformats.org/officeDocument/2006/relationships/oleObject" Target="../embeddings/oleObject103.bin"/><Relationship Id="rId8" Type="http://schemas.openxmlformats.org/officeDocument/2006/relationships/image" Target="../media/image103.wmf"/><Relationship Id="rId9" Type="http://schemas.openxmlformats.org/officeDocument/2006/relationships/oleObject" Target="../embeddings/oleObject104.bin"/><Relationship Id="rId10" Type="http://schemas.openxmlformats.org/officeDocument/2006/relationships/image" Target="../media/image104.wmf"/><Relationship Id="rId11" Type="http://schemas.openxmlformats.org/officeDocument/2006/relationships/image" Target="../media/image105.jpe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08.bin"/><Relationship Id="rId20" Type="http://schemas.openxmlformats.org/officeDocument/2006/relationships/image" Target="../media/image114.emf"/><Relationship Id="rId21" Type="http://schemas.openxmlformats.org/officeDocument/2006/relationships/oleObject" Target="../embeddings/oleObject114.bin"/><Relationship Id="rId22" Type="http://schemas.openxmlformats.org/officeDocument/2006/relationships/image" Target="../media/image115.wmf"/><Relationship Id="rId23" Type="http://schemas.openxmlformats.org/officeDocument/2006/relationships/oleObject" Target="../embeddings/oleObject115.bin"/><Relationship Id="rId24" Type="http://schemas.openxmlformats.org/officeDocument/2006/relationships/image" Target="../media/image116.emf"/><Relationship Id="rId25" Type="http://schemas.openxmlformats.org/officeDocument/2006/relationships/oleObject" Target="../embeddings/oleObject116.bin"/><Relationship Id="rId26" Type="http://schemas.openxmlformats.org/officeDocument/2006/relationships/image" Target="../media/image117.emf"/><Relationship Id="rId27" Type="http://schemas.openxmlformats.org/officeDocument/2006/relationships/oleObject" Target="../embeddings/oleObject117.bin"/><Relationship Id="rId28" Type="http://schemas.openxmlformats.org/officeDocument/2006/relationships/image" Target="../media/image118.wmf"/><Relationship Id="rId10" Type="http://schemas.openxmlformats.org/officeDocument/2006/relationships/image" Target="../media/image109.emf"/><Relationship Id="rId11" Type="http://schemas.openxmlformats.org/officeDocument/2006/relationships/oleObject" Target="../embeddings/oleObject109.bin"/><Relationship Id="rId12" Type="http://schemas.openxmlformats.org/officeDocument/2006/relationships/image" Target="../media/image110.emf"/><Relationship Id="rId13" Type="http://schemas.openxmlformats.org/officeDocument/2006/relationships/oleObject" Target="../embeddings/oleObject110.bin"/><Relationship Id="rId14" Type="http://schemas.openxmlformats.org/officeDocument/2006/relationships/image" Target="../media/image111.emf"/><Relationship Id="rId15" Type="http://schemas.openxmlformats.org/officeDocument/2006/relationships/oleObject" Target="../embeddings/oleObject111.bin"/><Relationship Id="rId16" Type="http://schemas.openxmlformats.org/officeDocument/2006/relationships/image" Target="../media/image112.emf"/><Relationship Id="rId17" Type="http://schemas.openxmlformats.org/officeDocument/2006/relationships/oleObject" Target="../embeddings/oleObject112.bin"/><Relationship Id="rId18" Type="http://schemas.openxmlformats.org/officeDocument/2006/relationships/image" Target="../media/image113.wmf"/><Relationship Id="rId19" Type="http://schemas.openxmlformats.org/officeDocument/2006/relationships/oleObject" Target="../embeddings/oleObject113.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105.bin"/><Relationship Id="rId4" Type="http://schemas.openxmlformats.org/officeDocument/2006/relationships/image" Target="../media/image106.emf"/><Relationship Id="rId5" Type="http://schemas.openxmlformats.org/officeDocument/2006/relationships/oleObject" Target="../embeddings/oleObject106.bin"/><Relationship Id="rId6" Type="http://schemas.openxmlformats.org/officeDocument/2006/relationships/image" Target="../media/image107.emf"/><Relationship Id="rId7" Type="http://schemas.openxmlformats.org/officeDocument/2006/relationships/oleObject" Target="../embeddings/oleObject107.bin"/><Relationship Id="rId8" Type="http://schemas.openxmlformats.org/officeDocument/2006/relationships/image" Target="../media/image108.emf"/></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21.bin"/><Relationship Id="rId20" Type="http://schemas.openxmlformats.org/officeDocument/2006/relationships/image" Target="../media/image127.emf"/><Relationship Id="rId21" Type="http://schemas.openxmlformats.org/officeDocument/2006/relationships/oleObject" Target="../embeddings/oleObject127.bin"/><Relationship Id="rId22" Type="http://schemas.openxmlformats.org/officeDocument/2006/relationships/image" Target="../media/image128.emf"/><Relationship Id="rId23" Type="http://schemas.openxmlformats.org/officeDocument/2006/relationships/oleObject" Target="../embeddings/oleObject128.bin"/><Relationship Id="rId24" Type="http://schemas.openxmlformats.org/officeDocument/2006/relationships/image" Target="../media/image129.emf"/><Relationship Id="rId25" Type="http://schemas.openxmlformats.org/officeDocument/2006/relationships/oleObject" Target="../embeddings/oleObject129.bin"/><Relationship Id="rId26" Type="http://schemas.openxmlformats.org/officeDocument/2006/relationships/image" Target="../media/image130.wmf"/><Relationship Id="rId27" Type="http://schemas.openxmlformats.org/officeDocument/2006/relationships/oleObject" Target="../embeddings/oleObject130.bin"/><Relationship Id="rId28" Type="http://schemas.openxmlformats.org/officeDocument/2006/relationships/image" Target="../media/image131.wmf"/><Relationship Id="rId29" Type="http://schemas.openxmlformats.org/officeDocument/2006/relationships/oleObject" Target="../embeddings/oleObject131.bin"/><Relationship Id="rId30" Type="http://schemas.openxmlformats.org/officeDocument/2006/relationships/image" Target="../media/image132.wmf"/><Relationship Id="rId10" Type="http://schemas.openxmlformats.org/officeDocument/2006/relationships/image" Target="../media/image122.emf"/><Relationship Id="rId11" Type="http://schemas.openxmlformats.org/officeDocument/2006/relationships/oleObject" Target="../embeddings/oleObject122.bin"/><Relationship Id="rId12" Type="http://schemas.openxmlformats.org/officeDocument/2006/relationships/image" Target="../media/image123.emf"/><Relationship Id="rId13" Type="http://schemas.openxmlformats.org/officeDocument/2006/relationships/oleObject" Target="../embeddings/oleObject123.bin"/><Relationship Id="rId14" Type="http://schemas.openxmlformats.org/officeDocument/2006/relationships/image" Target="../media/image124.emf"/><Relationship Id="rId15" Type="http://schemas.openxmlformats.org/officeDocument/2006/relationships/oleObject" Target="../embeddings/oleObject124.bin"/><Relationship Id="rId16" Type="http://schemas.openxmlformats.org/officeDocument/2006/relationships/image" Target="../media/image125.wmf"/><Relationship Id="rId17" Type="http://schemas.openxmlformats.org/officeDocument/2006/relationships/oleObject" Target="../embeddings/oleObject125.bin"/><Relationship Id="rId18" Type="http://schemas.openxmlformats.org/officeDocument/2006/relationships/image" Target="../media/image126.emf"/><Relationship Id="rId19" Type="http://schemas.openxmlformats.org/officeDocument/2006/relationships/oleObject" Target="../embeddings/oleObject126.bin"/><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oleObject" Target="../embeddings/oleObject118.bin"/><Relationship Id="rId4" Type="http://schemas.openxmlformats.org/officeDocument/2006/relationships/image" Target="../media/image119.wmf"/><Relationship Id="rId5" Type="http://schemas.openxmlformats.org/officeDocument/2006/relationships/oleObject" Target="../embeddings/oleObject119.bin"/><Relationship Id="rId6" Type="http://schemas.openxmlformats.org/officeDocument/2006/relationships/image" Target="../media/image120.wmf"/><Relationship Id="rId7" Type="http://schemas.openxmlformats.org/officeDocument/2006/relationships/oleObject" Target="../embeddings/oleObject120.bin"/><Relationship Id="rId8" Type="http://schemas.openxmlformats.org/officeDocument/2006/relationships/image" Target="../media/image121.wmf"/></Relationships>
</file>

<file path=ppt/slides/_rels/slide18.xml.rels><?xml version="1.0" encoding="UTF-8" standalone="yes"?>
<Relationships xmlns="http://schemas.openxmlformats.org/package/2006/relationships"><Relationship Id="rId20" Type="http://schemas.openxmlformats.org/officeDocument/2006/relationships/image" Target="../media/image141.emf"/><Relationship Id="rId21" Type="http://schemas.openxmlformats.org/officeDocument/2006/relationships/oleObject" Target="../embeddings/oleObject141.bin"/><Relationship Id="rId22" Type="http://schemas.openxmlformats.org/officeDocument/2006/relationships/image" Target="../media/image142.wmf"/><Relationship Id="rId23" Type="http://schemas.openxmlformats.org/officeDocument/2006/relationships/oleObject" Target="../embeddings/oleObject142.bin"/><Relationship Id="rId24" Type="http://schemas.openxmlformats.org/officeDocument/2006/relationships/image" Target="../media/image143.wmf"/><Relationship Id="rId25" Type="http://schemas.openxmlformats.org/officeDocument/2006/relationships/oleObject" Target="../embeddings/oleObject143.bin"/><Relationship Id="rId26" Type="http://schemas.openxmlformats.org/officeDocument/2006/relationships/image" Target="../media/image144.emf"/><Relationship Id="rId27" Type="http://schemas.openxmlformats.org/officeDocument/2006/relationships/oleObject" Target="../embeddings/oleObject144.bin"/><Relationship Id="rId28" Type="http://schemas.openxmlformats.org/officeDocument/2006/relationships/image" Target="../media/image145.wmf"/><Relationship Id="rId29" Type="http://schemas.openxmlformats.org/officeDocument/2006/relationships/oleObject" Target="../embeddings/oleObject145.bin"/><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132.bin"/><Relationship Id="rId4" Type="http://schemas.openxmlformats.org/officeDocument/2006/relationships/image" Target="../media/image133.wmf"/><Relationship Id="rId5" Type="http://schemas.openxmlformats.org/officeDocument/2006/relationships/oleObject" Target="../embeddings/oleObject133.bin"/><Relationship Id="rId30" Type="http://schemas.openxmlformats.org/officeDocument/2006/relationships/image" Target="../media/image146.wmf"/><Relationship Id="rId31" Type="http://schemas.openxmlformats.org/officeDocument/2006/relationships/oleObject" Target="../embeddings/oleObject146.bin"/><Relationship Id="rId32" Type="http://schemas.openxmlformats.org/officeDocument/2006/relationships/image" Target="../media/image147.wmf"/><Relationship Id="rId9" Type="http://schemas.openxmlformats.org/officeDocument/2006/relationships/oleObject" Target="../embeddings/oleObject135.bin"/><Relationship Id="rId6" Type="http://schemas.openxmlformats.org/officeDocument/2006/relationships/image" Target="../media/image134.emf"/><Relationship Id="rId7" Type="http://schemas.openxmlformats.org/officeDocument/2006/relationships/oleObject" Target="../embeddings/oleObject134.bin"/><Relationship Id="rId8" Type="http://schemas.openxmlformats.org/officeDocument/2006/relationships/image" Target="../media/image135.emf"/><Relationship Id="rId33" Type="http://schemas.openxmlformats.org/officeDocument/2006/relationships/oleObject" Target="../embeddings/oleObject147.bin"/><Relationship Id="rId34" Type="http://schemas.openxmlformats.org/officeDocument/2006/relationships/image" Target="../media/image148.wmf"/><Relationship Id="rId35" Type="http://schemas.openxmlformats.org/officeDocument/2006/relationships/oleObject" Target="../embeddings/oleObject148.bin"/><Relationship Id="rId36" Type="http://schemas.openxmlformats.org/officeDocument/2006/relationships/image" Target="../media/image149.emf"/><Relationship Id="rId10" Type="http://schemas.openxmlformats.org/officeDocument/2006/relationships/image" Target="../media/image136.wmf"/><Relationship Id="rId11" Type="http://schemas.openxmlformats.org/officeDocument/2006/relationships/oleObject" Target="../embeddings/oleObject136.bin"/><Relationship Id="rId12" Type="http://schemas.openxmlformats.org/officeDocument/2006/relationships/image" Target="../media/image137.wmf"/><Relationship Id="rId13" Type="http://schemas.openxmlformats.org/officeDocument/2006/relationships/oleObject" Target="../embeddings/oleObject137.bin"/><Relationship Id="rId14" Type="http://schemas.openxmlformats.org/officeDocument/2006/relationships/image" Target="../media/image138.emf"/><Relationship Id="rId15" Type="http://schemas.openxmlformats.org/officeDocument/2006/relationships/oleObject" Target="../embeddings/oleObject138.bin"/><Relationship Id="rId16" Type="http://schemas.openxmlformats.org/officeDocument/2006/relationships/image" Target="../media/image139.emf"/><Relationship Id="rId17" Type="http://schemas.openxmlformats.org/officeDocument/2006/relationships/oleObject" Target="../embeddings/oleObject139.bin"/><Relationship Id="rId18" Type="http://schemas.openxmlformats.org/officeDocument/2006/relationships/image" Target="../media/image140.emf"/><Relationship Id="rId19" Type="http://schemas.openxmlformats.org/officeDocument/2006/relationships/oleObject" Target="../embeddings/oleObject140.bin"/><Relationship Id="rId37" Type="http://schemas.openxmlformats.org/officeDocument/2006/relationships/oleObject" Target="../embeddings/oleObject149.bin"/><Relationship Id="rId38" Type="http://schemas.openxmlformats.org/officeDocument/2006/relationships/image" Target="../media/image150.emf"/></Relationships>
</file>

<file path=ppt/slides/_rels/slide19.xml.rels><?xml version="1.0" encoding="UTF-8" standalone="yes"?>
<Relationships xmlns="http://schemas.openxmlformats.org/package/2006/relationships"><Relationship Id="rId11" Type="http://schemas.openxmlformats.org/officeDocument/2006/relationships/oleObject" Target="../embeddings/oleObject154.bin"/><Relationship Id="rId12" Type="http://schemas.openxmlformats.org/officeDocument/2006/relationships/image" Target="../media/image155.wmf"/><Relationship Id="rId13" Type="http://schemas.openxmlformats.org/officeDocument/2006/relationships/oleObject" Target="../embeddings/oleObject155.bin"/><Relationship Id="rId14" Type="http://schemas.openxmlformats.org/officeDocument/2006/relationships/image" Target="../media/image156.wmf"/><Relationship Id="rId1" Type="http://schemas.openxmlformats.org/officeDocument/2006/relationships/vmlDrawing" Target="../drawings/vmlDrawing15.vml"/><Relationship Id="rId2" Type="http://schemas.openxmlformats.org/officeDocument/2006/relationships/slideLayout" Target="../slideLayouts/slideLayout2.xml"/><Relationship Id="rId3" Type="http://schemas.openxmlformats.org/officeDocument/2006/relationships/oleObject" Target="../embeddings/oleObject150.bin"/><Relationship Id="rId4" Type="http://schemas.openxmlformats.org/officeDocument/2006/relationships/image" Target="../media/image151.emf"/><Relationship Id="rId5" Type="http://schemas.openxmlformats.org/officeDocument/2006/relationships/oleObject" Target="../embeddings/oleObject151.bin"/><Relationship Id="rId6" Type="http://schemas.openxmlformats.org/officeDocument/2006/relationships/image" Target="../media/image152.emf"/><Relationship Id="rId7" Type="http://schemas.openxmlformats.org/officeDocument/2006/relationships/oleObject" Target="../embeddings/oleObject152.bin"/><Relationship Id="rId8" Type="http://schemas.openxmlformats.org/officeDocument/2006/relationships/image" Target="../media/image153.wmf"/><Relationship Id="rId9" Type="http://schemas.openxmlformats.org/officeDocument/2006/relationships/oleObject" Target="../embeddings/oleObject153.bin"/><Relationship Id="rId10" Type="http://schemas.openxmlformats.org/officeDocument/2006/relationships/image" Target="../media/image15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oleObject" Target="../embeddings/oleObject160.bin"/><Relationship Id="rId12" Type="http://schemas.openxmlformats.org/officeDocument/2006/relationships/image" Target="../media/image161.wmf"/><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156.bin"/><Relationship Id="rId4" Type="http://schemas.openxmlformats.org/officeDocument/2006/relationships/image" Target="../media/image157.emf"/><Relationship Id="rId5" Type="http://schemas.openxmlformats.org/officeDocument/2006/relationships/oleObject" Target="../embeddings/oleObject157.bin"/><Relationship Id="rId6" Type="http://schemas.openxmlformats.org/officeDocument/2006/relationships/image" Target="../media/image158.emf"/><Relationship Id="rId7" Type="http://schemas.openxmlformats.org/officeDocument/2006/relationships/oleObject" Target="../embeddings/oleObject158.bin"/><Relationship Id="rId8" Type="http://schemas.openxmlformats.org/officeDocument/2006/relationships/image" Target="../media/image159.wmf"/><Relationship Id="rId9" Type="http://schemas.openxmlformats.org/officeDocument/2006/relationships/oleObject" Target="../embeddings/oleObject159.bin"/><Relationship Id="rId10" Type="http://schemas.openxmlformats.org/officeDocument/2006/relationships/image" Target="../media/image16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0" Type="http://schemas.openxmlformats.org/officeDocument/2006/relationships/image" Target="../media/image170.wmf"/><Relationship Id="rId21" Type="http://schemas.openxmlformats.org/officeDocument/2006/relationships/oleObject" Target="../embeddings/oleObject170.bin"/><Relationship Id="rId22" Type="http://schemas.openxmlformats.org/officeDocument/2006/relationships/image" Target="../media/image171.wmf"/><Relationship Id="rId23" Type="http://schemas.openxmlformats.org/officeDocument/2006/relationships/oleObject" Target="../embeddings/oleObject171.bin"/><Relationship Id="rId24" Type="http://schemas.openxmlformats.org/officeDocument/2006/relationships/image" Target="../media/image172.wmf"/><Relationship Id="rId25" Type="http://schemas.openxmlformats.org/officeDocument/2006/relationships/oleObject" Target="../embeddings/oleObject172.bin"/><Relationship Id="rId26" Type="http://schemas.openxmlformats.org/officeDocument/2006/relationships/image" Target="../media/image173.wmf"/><Relationship Id="rId27" Type="http://schemas.openxmlformats.org/officeDocument/2006/relationships/oleObject" Target="../embeddings/oleObject173.bin"/><Relationship Id="rId28" Type="http://schemas.openxmlformats.org/officeDocument/2006/relationships/image" Target="../media/image174.wmf"/><Relationship Id="rId29" Type="http://schemas.openxmlformats.org/officeDocument/2006/relationships/oleObject" Target="../embeddings/oleObject174.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oleObject" Target="../embeddings/oleObject161.bin"/><Relationship Id="rId4" Type="http://schemas.openxmlformats.org/officeDocument/2006/relationships/image" Target="../media/image162.wmf"/><Relationship Id="rId5" Type="http://schemas.openxmlformats.org/officeDocument/2006/relationships/oleObject" Target="../embeddings/oleObject162.bin"/><Relationship Id="rId30" Type="http://schemas.openxmlformats.org/officeDocument/2006/relationships/image" Target="../media/image175.wmf"/><Relationship Id="rId31" Type="http://schemas.openxmlformats.org/officeDocument/2006/relationships/oleObject" Target="../embeddings/oleObject175.bin"/><Relationship Id="rId32" Type="http://schemas.openxmlformats.org/officeDocument/2006/relationships/image" Target="../media/image176.wmf"/><Relationship Id="rId9" Type="http://schemas.openxmlformats.org/officeDocument/2006/relationships/oleObject" Target="../embeddings/oleObject164.bin"/><Relationship Id="rId6" Type="http://schemas.openxmlformats.org/officeDocument/2006/relationships/image" Target="../media/image163.wmf"/><Relationship Id="rId7" Type="http://schemas.openxmlformats.org/officeDocument/2006/relationships/oleObject" Target="../embeddings/oleObject163.bin"/><Relationship Id="rId8" Type="http://schemas.openxmlformats.org/officeDocument/2006/relationships/image" Target="../media/image164.wmf"/><Relationship Id="rId33" Type="http://schemas.openxmlformats.org/officeDocument/2006/relationships/oleObject" Target="../embeddings/oleObject176.bin"/><Relationship Id="rId34" Type="http://schemas.openxmlformats.org/officeDocument/2006/relationships/image" Target="../media/image177.wmf"/><Relationship Id="rId35" Type="http://schemas.openxmlformats.org/officeDocument/2006/relationships/oleObject" Target="../embeddings/oleObject177.bin"/><Relationship Id="rId36" Type="http://schemas.openxmlformats.org/officeDocument/2006/relationships/image" Target="../media/image178.wmf"/><Relationship Id="rId10" Type="http://schemas.openxmlformats.org/officeDocument/2006/relationships/image" Target="../media/image165.emf"/><Relationship Id="rId11" Type="http://schemas.openxmlformats.org/officeDocument/2006/relationships/oleObject" Target="../embeddings/oleObject165.bin"/><Relationship Id="rId12" Type="http://schemas.openxmlformats.org/officeDocument/2006/relationships/image" Target="../media/image166.wmf"/><Relationship Id="rId13" Type="http://schemas.openxmlformats.org/officeDocument/2006/relationships/oleObject" Target="../embeddings/oleObject166.bin"/><Relationship Id="rId14" Type="http://schemas.openxmlformats.org/officeDocument/2006/relationships/image" Target="../media/image167.wmf"/><Relationship Id="rId15" Type="http://schemas.openxmlformats.org/officeDocument/2006/relationships/oleObject" Target="../embeddings/oleObject167.bin"/><Relationship Id="rId16" Type="http://schemas.openxmlformats.org/officeDocument/2006/relationships/image" Target="../media/image168.wmf"/><Relationship Id="rId17" Type="http://schemas.openxmlformats.org/officeDocument/2006/relationships/oleObject" Target="../embeddings/oleObject168.bin"/><Relationship Id="rId18" Type="http://schemas.openxmlformats.org/officeDocument/2006/relationships/image" Target="../media/image169.wmf"/><Relationship Id="rId19" Type="http://schemas.openxmlformats.org/officeDocument/2006/relationships/oleObject" Target="../embeddings/oleObject169.bin"/><Relationship Id="rId37" Type="http://schemas.openxmlformats.org/officeDocument/2006/relationships/oleObject" Target="../embeddings/oleObject178.bin"/><Relationship Id="rId38" Type="http://schemas.openxmlformats.org/officeDocument/2006/relationships/image" Target="../media/image179.wmf"/><Relationship Id="rId39" Type="http://schemas.openxmlformats.org/officeDocument/2006/relationships/oleObject" Target="../embeddings/oleObject179.bin"/><Relationship Id="rId40" Type="http://schemas.openxmlformats.org/officeDocument/2006/relationships/image" Target="../media/image180.wmf"/></Relationships>
</file>

<file path=ppt/slides/_rels/slide23.xml.rels><?xml version="1.0" encoding="UTF-8" standalone="yes"?>
<Relationships xmlns="http://schemas.openxmlformats.org/package/2006/relationships"><Relationship Id="rId20" Type="http://schemas.openxmlformats.org/officeDocument/2006/relationships/image" Target="../media/image187.wmf"/><Relationship Id="rId21" Type="http://schemas.openxmlformats.org/officeDocument/2006/relationships/oleObject" Target="../embeddings/oleObject189.bin"/><Relationship Id="rId22" Type="http://schemas.openxmlformats.org/officeDocument/2006/relationships/image" Target="../media/image188.wmf"/><Relationship Id="rId23" Type="http://schemas.openxmlformats.org/officeDocument/2006/relationships/oleObject" Target="../embeddings/oleObject190.bin"/><Relationship Id="rId24" Type="http://schemas.openxmlformats.org/officeDocument/2006/relationships/image" Target="../media/image189.wmf"/><Relationship Id="rId25" Type="http://schemas.openxmlformats.org/officeDocument/2006/relationships/oleObject" Target="../embeddings/oleObject191.bin"/><Relationship Id="rId26" Type="http://schemas.openxmlformats.org/officeDocument/2006/relationships/image" Target="../media/image190.wmf"/><Relationship Id="rId27" Type="http://schemas.openxmlformats.org/officeDocument/2006/relationships/oleObject" Target="../embeddings/oleObject192.bin"/><Relationship Id="rId28" Type="http://schemas.openxmlformats.org/officeDocument/2006/relationships/image" Target="../media/image191.wmf"/><Relationship Id="rId29" Type="http://schemas.openxmlformats.org/officeDocument/2006/relationships/oleObject" Target="../embeddings/oleObject193.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oleObject" Target="../embeddings/oleObject180.bin"/><Relationship Id="rId4" Type="http://schemas.openxmlformats.org/officeDocument/2006/relationships/image" Target="../media/image181.wmf"/><Relationship Id="rId5" Type="http://schemas.openxmlformats.org/officeDocument/2006/relationships/oleObject" Target="../embeddings/oleObject181.bin"/><Relationship Id="rId30" Type="http://schemas.openxmlformats.org/officeDocument/2006/relationships/image" Target="../media/image192.wmf"/><Relationship Id="rId31" Type="http://schemas.openxmlformats.org/officeDocument/2006/relationships/oleObject" Target="../embeddings/oleObject194.bin"/><Relationship Id="rId32" Type="http://schemas.openxmlformats.org/officeDocument/2006/relationships/image" Target="../media/image193.wmf"/><Relationship Id="rId9" Type="http://schemas.openxmlformats.org/officeDocument/2006/relationships/oleObject" Target="../embeddings/oleObject183.bin"/><Relationship Id="rId6" Type="http://schemas.openxmlformats.org/officeDocument/2006/relationships/image" Target="../media/image164.wmf"/><Relationship Id="rId7" Type="http://schemas.openxmlformats.org/officeDocument/2006/relationships/oleObject" Target="../embeddings/oleObject182.bin"/><Relationship Id="rId8" Type="http://schemas.openxmlformats.org/officeDocument/2006/relationships/image" Target="../media/image162.wmf"/><Relationship Id="rId33" Type="http://schemas.openxmlformats.org/officeDocument/2006/relationships/oleObject" Target="../embeddings/oleObject195.bin"/><Relationship Id="rId34" Type="http://schemas.openxmlformats.org/officeDocument/2006/relationships/image" Target="../media/image194.wmf"/><Relationship Id="rId35" Type="http://schemas.openxmlformats.org/officeDocument/2006/relationships/oleObject" Target="../embeddings/oleObject196.bin"/><Relationship Id="rId36" Type="http://schemas.openxmlformats.org/officeDocument/2006/relationships/image" Target="../media/image195.wmf"/><Relationship Id="rId10" Type="http://schemas.openxmlformats.org/officeDocument/2006/relationships/image" Target="../media/image182.wmf"/><Relationship Id="rId11" Type="http://schemas.openxmlformats.org/officeDocument/2006/relationships/oleObject" Target="../embeddings/oleObject184.bin"/><Relationship Id="rId12" Type="http://schemas.openxmlformats.org/officeDocument/2006/relationships/image" Target="../media/image183.wmf"/><Relationship Id="rId13" Type="http://schemas.openxmlformats.org/officeDocument/2006/relationships/oleObject" Target="../embeddings/oleObject185.bin"/><Relationship Id="rId14" Type="http://schemas.openxmlformats.org/officeDocument/2006/relationships/image" Target="../media/image184.wmf"/><Relationship Id="rId15" Type="http://schemas.openxmlformats.org/officeDocument/2006/relationships/oleObject" Target="../embeddings/oleObject186.bin"/><Relationship Id="rId16" Type="http://schemas.openxmlformats.org/officeDocument/2006/relationships/image" Target="../media/image185.wmf"/><Relationship Id="rId17" Type="http://schemas.openxmlformats.org/officeDocument/2006/relationships/oleObject" Target="../embeddings/oleObject187.bin"/><Relationship Id="rId18" Type="http://schemas.openxmlformats.org/officeDocument/2006/relationships/image" Target="../media/image186.wmf"/><Relationship Id="rId19" Type="http://schemas.openxmlformats.org/officeDocument/2006/relationships/oleObject" Target="../embeddings/oleObject188.bin"/><Relationship Id="rId37" Type="http://schemas.openxmlformats.org/officeDocument/2006/relationships/oleObject" Target="../embeddings/oleObject197.bin"/><Relationship Id="rId38" Type="http://schemas.openxmlformats.org/officeDocument/2006/relationships/image" Target="../media/image196.wmf"/></Relationships>
</file>

<file path=ppt/slides/_rels/slide24.xml.rels><?xml version="1.0" encoding="UTF-8" standalone="yes"?>
<Relationships xmlns="http://schemas.openxmlformats.org/package/2006/relationships"><Relationship Id="rId9" Type="http://schemas.openxmlformats.org/officeDocument/2006/relationships/image" Target="../media/image199.wmf"/><Relationship Id="rId20" Type="http://schemas.openxmlformats.org/officeDocument/2006/relationships/oleObject" Target="../embeddings/oleObject206.bin"/><Relationship Id="rId21" Type="http://schemas.openxmlformats.org/officeDocument/2006/relationships/image" Target="../media/image205.wmf"/><Relationship Id="rId22" Type="http://schemas.openxmlformats.org/officeDocument/2006/relationships/oleObject" Target="../embeddings/oleObject207.bin"/><Relationship Id="rId23" Type="http://schemas.openxmlformats.org/officeDocument/2006/relationships/image" Target="../media/image206.wmf"/><Relationship Id="rId10" Type="http://schemas.openxmlformats.org/officeDocument/2006/relationships/oleObject" Target="../embeddings/oleObject201.bin"/><Relationship Id="rId11" Type="http://schemas.openxmlformats.org/officeDocument/2006/relationships/image" Target="../media/image200.wmf"/><Relationship Id="rId12" Type="http://schemas.openxmlformats.org/officeDocument/2006/relationships/oleObject" Target="../embeddings/oleObject202.bin"/><Relationship Id="rId13" Type="http://schemas.openxmlformats.org/officeDocument/2006/relationships/image" Target="../media/image201.wmf"/><Relationship Id="rId14" Type="http://schemas.openxmlformats.org/officeDocument/2006/relationships/oleObject" Target="../embeddings/oleObject203.bin"/><Relationship Id="rId15" Type="http://schemas.openxmlformats.org/officeDocument/2006/relationships/image" Target="../media/image202.wmf"/><Relationship Id="rId16" Type="http://schemas.openxmlformats.org/officeDocument/2006/relationships/oleObject" Target="../embeddings/oleObject204.bin"/><Relationship Id="rId17" Type="http://schemas.openxmlformats.org/officeDocument/2006/relationships/image" Target="../media/image203.wmf"/><Relationship Id="rId18" Type="http://schemas.openxmlformats.org/officeDocument/2006/relationships/oleObject" Target="../embeddings/oleObject205.bin"/><Relationship Id="rId19" Type="http://schemas.openxmlformats.org/officeDocument/2006/relationships/image" Target="../media/image204.wmf"/><Relationship Id="rId1" Type="http://schemas.openxmlformats.org/officeDocument/2006/relationships/vmlDrawing" Target="../drawings/vmlDrawing19.vml"/><Relationship Id="rId2" Type="http://schemas.openxmlformats.org/officeDocument/2006/relationships/slideLayout" Target="../slideLayouts/slideLayout2.xml"/><Relationship Id="rId3" Type="http://schemas.openxmlformats.org/officeDocument/2006/relationships/image" Target="../media/image207.jpeg"/><Relationship Id="rId4" Type="http://schemas.openxmlformats.org/officeDocument/2006/relationships/oleObject" Target="../embeddings/oleObject198.bin"/><Relationship Id="rId5" Type="http://schemas.openxmlformats.org/officeDocument/2006/relationships/image" Target="../media/image197.wmf"/><Relationship Id="rId6" Type="http://schemas.openxmlformats.org/officeDocument/2006/relationships/oleObject" Target="../embeddings/oleObject199.bin"/><Relationship Id="rId7" Type="http://schemas.openxmlformats.org/officeDocument/2006/relationships/image" Target="../media/image198.wmf"/><Relationship Id="rId8" Type="http://schemas.openxmlformats.org/officeDocument/2006/relationships/oleObject" Target="../embeddings/oleObject200.bin"/></Relationships>
</file>

<file path=ppt/slides/_rels/slide25.xml.rels><?xml version="1.0" encoding="UTF-8" standalone="yes"?>
<Relationships xmlns="http://schemas.openxmlformats.org/package/2006/relationships"><Relationship Id="rId9" Type="http://schemas.openxmlformats.org/officeDocument/2006/relationships/oleObject" Target="../embeddings/oleObject211.bin"/><Relationship Id="rId20" Type="http://schemas.openxmlformats.org/officeDocument/2006/relationships/image" Target="../media/image216.wmf"/><Relationship Id="rId21" Type="http://schemas.openxmlformats.org/officeDocument/2006/relationships/oleObject" Target="../embeddings/oleObject217.bin"/><Relationship Id="rId22" Type="http://schemas.openxmlformats.org/officeDocument/2006/relationships/image" Target="../media/image217.wmf"/><Relationship Id="rId23" Type="http://schemas.openxmlformats.org/officeDocument/2006/relationships/oleObject" Target="../embeddings/oleObject218.bin"/><Relationship Id="rId24" Type="http://schemas.openxmlformats.org/officeDocument/2006/relationships/image" Target="../media/image218.wmf"/><Relationship Id="rId25" Type="http://schemas.openxmlformats.org/officeDocument/2006/relationships/oleObject" Target="../embeddings/oleObject219.bin"/><Relationship Id="rId26" Type="http://schemas.openxmlformats.org/officeDocument/2006/relationships/image" Target="../media/image219.wmf"/><Relationship Id="rId27" Type="http://schemas.openxmlformats.org/officeDocument/2006/relationships/oleObject" Target="../embeddings/oleObject220.bin"/><Relationship Id="rId28" Type="http://schemas.openxmlformats.org/officeDocument/2006/relationships/image" Target="../media/image220.wmf"/><Relationship Id="rId29" Type="http://schemas.openxmlformats.org/officeDocument/2006/relationships/oleObject" Target="../embeddings/oleObject221.bin"/><Relationship Id="rId30" Type="http://schemas.openxmlformats.org/officeDocument/2006/relationships/image" Target="../media/image221.wmf"/><Relationship Id="rId10" Type="http://schemas.openxmlformats.org/officeDocument/2006/relationships/image" Target="../media/image211.wmf"/><Relationship Id="rId11" Type="http://schemas.openxmlformats.org/officeDocument/2006/relationships/oleObject" Target="../embeddings/oleObject212.bin"/><Relationship Id="rId12" Type="http://schemas.openxmlformats.org/officeDocument/2006/relationships/image" Target="../media/image212.wmf"/><Relationship Id="rId13" Type="http://schemas.openxmlformats.org/officeDocument/2006/relationships/oleObject" Target="../embeddings/oleObject213.bin"/><Relationship Id="rId14" Type="http://schemas.openxmlformats.org/officeDocument/2006/relationships/image" Target="../media/image213.wmf"/><Relationship Id="rId15" Type="http://schemas.openxmlformats.org/officeDocument/2006/relationships/oleObject" Target="../embeddings/oleObject214.bin"/><Relationship Id="rId16" Type="http://schemas.openxmlformats.org/officeDocument/2006/relationships/image" Target="../media/image214.wmf"/><Relationship Id="rId17" Type="http://schemas.openxmlformats.org/officeDocument/2006/relationships/oleObject" Target="../embeddings/oleObject215.bin"/><Relationship Id="rId18" Type="http://schemas.openxmlformats.org/officeDocument/2006/relationships/image" Target="../media/image215.wmf"/><Relationship Id="rId19" Type="http://schemas.openxmlformats.org/officeDocument/2006/relationships/oleObject" Target="../embeddings/oleObject216.bin"/><Relationship Id="rId1" Type="http://schemas.openxmlformats.org/officeDocument/2006/relationships/vmlDrawing" Target="../drawings/vmlDrawing20.vml"/><Relationship Id="rId2" Type="http://schemas.openxmlformats.org/officeDocument/2006/relationships/slideLayout" Target="../slideLayouts/slideLayout2.xml"/><Relationship Id="rId3" Type="http://schemas.openxmlformats.org/officeDocument/2006/relationships/oleObject" Target="../embeddings/oleObject208.bin"/><Relationship Id="rId4" Type="http://schemas.openxmlformats.org/officeDocument/2006/relationships/image" Target="../media/image208.wmf"/><Relationship Id="rId5" Type="http://schemas.openxmlformats.org/officeDocument/2006/relationships/oleObject" Target="../embeddings/oleObject209.bin"/><Relationship Id="rId6" Type="http://schemas.openxmlformats.org/officeDocument/2006/relationships/image" Target="../media/image209.wmf"/><Relationship Id="rId7" Type="http://schemas.openxmlformats.org/officeDocument/2006/relationships/oleObject" Target="../embeddings/oleObject210.bin"/><Relationship Id="rId8" Type="http://schemas.openxmlformats.org/officeDocument/2006/relationships/image" Target="../media/image210.wmf"/></Relationships>
</file>

<file path=ppt/slides/_rels/slide26.xml.rels><?xml version="1.0" encoding="UTF-8" standalone="yes"?>
<Relationships xmlns="http://schemas.openxmlformats.org/package/2006/relationships"><Relationship Id="rId9" Type="http://schemas.openxmlformats.org/officeDocument/2006/relationships/oleObject" Target="../embeddings/oleObject225.bin"/><Relationship Id="rId20" Type="http://schemas.openxmlformats.org/officeDocument/2006/relationships/image" Target="../media/image230.wmf"/><Relationship Id="rId10" Type="http://schemas.openxmlformats.org/officeDocument/2006/relationships/image" Target="../media/image225.wmf"/><Relationship Id="rId11" Type="http://schemas.openxmlformats.org/officeDocument/2006/relationships/oleObject" Target="../embeddings/oleObject226.bin"/><Relationship Id="rId12" Type="http://schemas.openxmlformats.org/officeDocument/2006/relationships/image" Target="../media/image226.wmf"/><Relationship Id="rId13" Type="http://schemas.openxmlformats.org/officeDocument/2006/relationships/oleObject" Target="../embeddings/oleObject227.bin"/><Relationship Id="rId14" Type="http://schemas.openxmlformats.org/officeDocument/2006/relationships/image" Target="../media/image227.wmf"/><Relationship Id="rId15" Type="http://schemas.openxmlformats.org/officeDocument/2006/relationships/oleObject" Target="../embeddings/oleObject228.bin"/><Relationship Id="rId16" Type="http://schemas.openxmlformats.org/officeDocument/2006/relationships/image" Target="../media/image228.wmf"/><Relationship Id="rId17" Type="http://schemas.openxmlformats.org/officeDocument/2006/relationships/oleObject" Target="../embeddings/oleObject229.bin"/><Relationship Id="rId18" Type="http://schemas.openxmlformats.org/officeDocument/2006/relationships/image" Target="../media/image229.wmf"/><Relationship Id="rId19" Type="http://schemas.openxmlformats.org/officeDocument/2006/relationships/oleObject" Target="../embeddings/oleObject230.bin"/><Relationship Id="rId1" Type="http://schemas.openxmlformats.org/officeDocument/2006/relationships/vmlDrawing" Target="../drawings/vmlDrawing21.vml"/><Relationship Id="rId2" Type="http://schemas.openxmlformats.org/officeDocument/2006/relationships/slideLayout" Target="../slideLayouts/slideLayout2.xml"/><Relationship Id="rId3" Type="http://schemas.openxmlformats.org/officeDocument/2006/relationships/oleObject" Target="../embeddings/oleObject222.bin"/><Relationship Id="rId4" Type="http://schemas.openxmlformats.org/officeDocument/2006/relationships/image" Target="../media/image222.wmf"/><Relationship Id="rId5" Type="http://schemas.openxmlformats.org/officeDocument/2006/relationships/oleObject" Target="../embeddings/oleObject223.bin"/><Relationship Id="rId6" Type="http://schemas.openxmlformats.org/officeDocument/2006/relationships/image" Target="../media/image223.wmf"/><Relationship Id="rId7" Type="http://schemas.openxmlformats.org/officeDocument/2006/relationships/oleObject" Target="../embeddings/oleObject224.bin"/><Relationship Id="rId8" Type="http://schemas.openxmlformats.org/officeDocument/2006/relationships/image" Target="../media/image224.wmf"/></Relationships>
</file>

<file path=ppt/slides/_rels/slide27.xml.rels><?xml version="1.0" encoding="UTF-8" standalone="yes"?>
<Relationships xmlns="http://schemas.openxmlformats.org/package/2006/relationships"><Relationship Id="rId3" Type="http://schemas.openxmlformats.org/officeDocument/2006/relationships/image" Target="../media/image234.jpeg"/><Relationship Id="rId4" Type="http://schemas.openxmlformats.org/officeDocument/2006/relationships/oleObject" Target="../embeddings/oleObject231.bin"/><Relationship Id="rId5" Type="http://schemas.openxmlformats.org/officeDocument/2006/relationships/image" Target="../media/image231.wmf"/><Relationship Id="rId6" Type="http://schemas.openxmlformats.org/officeDocument/2006/relationships/oleObject" Target="../embeddings/oleObject232.bin"/><Relationship Id="rId7" Type="http://schemas.openxmlformats.org/officeDocument/2006/relationships/image" Target="../media/image232.wmf"/><Relationship Id="rId8" Type="http://schemas.openxmlformats.org/officeDocument/2006/relationships/oleObject" Target="../embeddings/oleObject233.bin"/><Relationship Id="rId9" Type="http://schemas.openxmlformats.org/officeDocument/2006/relationships/image" Target="../media/image233.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9" Type="http://schemas.openxmlformats.org/officeDocument/2006/relationships/oleObject" Target="../embeddings/oleObject237.bin"/><Relationship Id="rId20" Type="http://schemas.openxmlformats.org/officeDocument/2006/relationships/image" Target="../media/image243.wmf"/><Relationship Id="rId21" Type="http://schemas.openxmlformats.org/officeDocument/2006/relationships/oleObject" Target="../embeddings/oleObject243.bin"/><Relationship Id="rId22" Type="http://schemas.openxmlformats.org/officeDocument/2006/relationships/image" Target="../media/image244.wmf"/><Relationship Id="rId10" Type="http://schemas.openxmlformats.org/officeDocument/2006/relationships/image" Target="../media/image238.wmf"/><Relationship Id="rId11" Type="http://schemas.openxmlformats.org/officeDocument/2006/relationships/oleObject" Target="../embeddings/oleObject238.bin"/><Relationship Id="rId12" Type="http://schemas.openxmlformats.org/officeDocument/2006/relationships/image" Target="../media/image239.wmf"/><Relationship Id="rId13" Type="http://schemas.openxmlformats.org/officeDocument/2006/relationships/oleObject" Target="../embeddings/oleObject239.bin"/><Relationship Id="rId14" Type="http://schemas.openxmlformats.org/officeDocument/2006/relationships/image" Target="../media/image240.wmf"/><Relationship Id="rId15" Type="http://schemas.openxmlformats.org/officeDocument/2006/relationships/oleObject" Target="../embeddings/oleObject240.bin"/><Relationship Id="rId16" Type="http://schemas.openxmlformats.org/officeDocument/2006/relationships/image" Target="../media/image241.wmf"/><Relationship Id="rId17" Type="http://schemas.openxmlformats.org/officeDocument/2006/relationships/oleObject" Target="../embeddings/oleObject241.bin"/><Relationship Id="rId18" Type="http://schemas.openxmlformats.org/officeDocument/2006/relationships/image" Target="../media/image242.wmf"/><Relationship Id="rId19" Type="http://schemas.openxmlformats.org/officeDocument/2006/relationships/oleObject" Target="../embeddings/oleObject242.bin"/><Relationship Id="rId1" Type="http://schemas.openxmlformats.org/officeDocument/2006/relationships/vmlDrawing" Target="../drawings/vmlDrawing23.vml"/><Relationship Id="rId2" Type="http://schemas.openxmlformats.org/officeDocument/2006/relationships/slideLayout" Target="../slideLayouts/slideLayout2.xml"/><Relationship Id="rId3" Type="http://schemas.openxmlformats.org/officeDocument/2006/relationships/oleObject" Target="../embeddings/oleObject234.bin"/><Relationship Id="rId4" Type="http://schemas.openxmlformats.org/officeDocument/2006/relationships/image" Target="../media/image235.wmf"/><Relationship Id="rId5" Type="http://schemas.openxmlformats.org/officeDocument/2006/relationships/oleObject" Target="../embeddings/oleObject235.bin"/><Relationship Id="rId6" Type="http://schemas.openxmlformats.org/officeDocument/2006/relationships/image" Target="../media/image236.wmf"/><Relationship Id="rId7" Type="http://schemas.openxmlformats.org/officeDocument/2006/relationships/oleObject" Target="../embeddings/oleObject236.bin"/><Relationship Id="rId8" Type="http://schemas.openxmlformats.org/officeDocument/2006/relationships/image" Target="../media/image237.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oleObject" Target="../embeddings/oleObject2.bin"/><Relationship Id="rId6" Type="http://schemas.openxmlformats.org/officeDocument/2006/relationships/image" Target="../media/image3.emf"/><Relationship Id="rId7" Type="http://schemas.openxmlformats.org/officeDocument/2006/relationships/oleObject" Target="../embeddings/oleObject3.bin"/><Relationship Id="rId8" Type="http://schemas.openxmlformats.org/officeDocument/2006/relationships/image" Target="../media/image4.wmf"/><Relationship Id="rId9" Type="http://schemas.openxmlformats.org/officeDocument/2006/relationships/oleObject" Target="../embeddings/oleObject4.bin"/><Relationship Id="rId10" Type="http://schemas.openxmlformats.org/officeDocument/2006/relationships/image" Target="../media/image5.wmf"/></Relationships>
</file>

<file path=ppt/slides/_rels/slide5.xml.rels><?xml version="1.0" encoding="UTF-8" standalone="yes"?>
<Relationships xmlns="http://schemas.openxmlformats.org/package/2006/relationships"><Relationship Id="rId9" Type="http://schemas.openxmlformats.org/officeDocument/2006/relationships/oleObject" Target="../embeddings/oleObject8.bin"/><Relationship Id="rId20" Type="http://schemas.openxmlformats.org/officeDocument/2006/relationships/image" Target="../media/image14.wmf"/><Relationship Id="rId10" Type="http://schemas.openxmlformats.org/officeDocument/2006/relationships/image" Target="../media/image9.wmf"/><Relationship Id="rId11" Type="http://schemas.openxmlformats.org/officeDocument/2006/relationships/oleObject" Target="../embeddings/oleObject9.bin"/><Relationship Id="rId12" Type="http://schemas.openxmlformats.org/officeDocument/2006/relationships/image" Target="../media/image10.wmf"/><Relationship Id="rId13" Type="http://schemas.openxmlformats.org/officeDocument/2006/relationships/oleObject" Target="../embeddings/oleObject10.bin"/><Relationship Id="rId14" Type="http://schemas.openxmlformats.org/officeDocument/2006/relationships/image" Target="../media/image11.wmf"/><Relationship Id="rId15" Type="http://schemas.openxmlformats.org/officeDocument/2006/relationships/oleObject" Target="../embeddings/oleObject11.bin"/><Relationship Id="rId16" Type="http://schemas.openxmlformats.org/officeDocument/2006/relationships/image" Target="../media/image12.wmf"/><Relationship Id="rId17" Type="http://schemas.openxmlformats.org/officeDocument/2006/relationships/oleObject" Target="../embeddings/oleObject12.bin"/><Relationship Id="rId18" Type="http://schemas.openxmlformats.org/officeDocument/2006/relationships/image" Target="../media/image13.wmf"/><Relationship Id="rId19" Type="http://schemas.openxmlformats.org/officeDocument/2006/relationships/oleObject" Target="../embeddings/oleObject13.bin"/><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1.xml"/><Relationship Id="rId4" Type="http://schemas.openxmlformats.org/officeDocument/2006/relationships/image" Target="../media/image15.jpeg"/><Relationship Id="rId5" Type="http://schemas.openxmlformats.org/officeDocument/2006/relationships/oleObject" Target="../embeddings/oleObject6.bin"/><Relationship Id="rId6" Type="http://schemas.openxmlformats.org/officeDocument/2006/relationships/image" Target="../media/image7.wmf"/><Relationship Id="rId7" Type="http://schemas.openxmlformats.org/officeDocument/2006/relationships/oleObject" Target="../embeddings/oleObject7.bin"/><Relationship Id="rId8" Type="http://schemas.openxmlformats.org/officeDocument/2006/relationships/image" Target="../media/image8.wmf"/></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8.bin"/><Relationship Id="rId12" Type="http://schemas.openxmlformats.org/officeDocument/2006/relationships/image" Target="../media/image20.wmf"/><Relationship Id="rId13" Type="http://schemas.openxmlformats.org/officeDocument/2006/relationships/oleObject" Target="../embeddings/oleObject19.bin"/><Relationship Id="rId14" Type="http://schemas.openxmlformats.org/officeDocument/2006/relationships/image" Target="../media/image21.wmf"/><Relationship Id="rId15" Type="http://schemas.openxmlformats.org/officeDocument/2006/relationships/oleObject" Target="../embeddings/oleObject20.bin"/><Relationship Id="rId16" Type="http://schemas.openxmlformats.org/officeDocument/2006/relationships/image" Target="../media/image22.wmf"/><Relationship Id="rId17" Type="http://schemas.openxmlformats.org/officeDocument/2006/relationships/oleObject" Target="../embeddings/oleObject21.bin"/><Relationship Id="rId18" Type="http://schemas.openxmlformats.org/officeDocument/2006/relationships/image" Target="../media/image23.wmf"/><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oleObject" Target="../embeddings/oleObject14.bin"/><Relationship Id="rId4" Type="http://schemas.openxmlformats.org/officeDocument/2006/relationships/image" Target="../media/image16.emf"/><Relationship Id="rId5" Type="http://schemas.openxmlformats.org/officeDocument/2006/relationships/oleObject" Target="../embeddings/oleObject15.bin"/><Relationship Id="rId6" Type="http://schemas.openxmlformats.org/officeDocument/2006/relationships/image" Target="../media/image17.wmf"/><Relationship Id="rId7" Type="http://schemas.openxmlformats.org/officeDocument/2006/relationships/oleObject" Target="../embeddings/oleObject16.bin"/><Relationship Id="rId8" Type="http://schemas.openxmlformats.org/officeDocument/2006/relationships/image" Target="../media/image18.wmf"/><Relationship Id="rId9" Type="http://schemas.openxmlformats.org/officeDocument/2006/relationships/oleObject" Target="../embeddings/oleObject17.bin"/><Relationship Id="rId10" Type="http://schemas.openxmlformats.org/officeDocument/2006/relationships/image" Target="../media/image19.wmf"/></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26.bin"/><Relationship Id="rId12" Type="http://schemas.openxmlformats.org/officeDocument/2006/relationships/image" Target="../media/image28.wmf"/><Relationship Id="rId13" Type="http://schemas.openxmlformats.org/officeDocument/2006/relationships/oleObject" Target="../embeddings/oleObject27.bin"/><Relationship Id="rId14" Type="http://schemas.openxmlformats.org/officeDocument/2006/relationships/image" Target="../media/image29.wmf"/><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22.bin"/><Relationship Id="rId4" Type="http://schemas.openxmlformats.org/officeDocument/2006/relationships/image" Target="../media/image24.wmf"/><Relationship Id="rId5" Type="http://schemas.openxmlformats.org/officeDocument/2006/relationships/oleObject" Target="../embeddings/oleObject23.bin"/><Relationship Id="rId6" Type="http://schemas.openxmlformats.org/officeDocument/2006/relationships/image" Target="../media/image25.wmf"/><Relationship Id="rId7" Type="http://schemas.openxmlformats.org/officeDocument/2006/relationships/oleObject" Target="../embeddings/oleObject24.bin"/><Relationship Id="rId8" Type="http://schemas.openxmlformats.org/officeDocument/2006/relationships/image" Target="../media/image26.wmf"/><Relationship Id="rId9" Type="http://schemas.openxmlformats.org/officeDocument/2006/relationships/oleObject" Target="../embeddings/oleObject25.bin"/><Relationship Id="rId10" Type="http://schemas.openxmlformats.org/officeDocument/2006/relationships/image" Target="../media/image27.wmf"/></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32.bin"/><Relationship Id="rId12" Type="http://schemas.openxmlformats.org/officeDocument/2006/relationships/image" Target="../media/image34.emf"/><Relationship Id="rId13" Type="http://schemas.openxmlformats.org/officeDocument/2006/relationships/oleObject" Target="../embeddings/oleObject33.bin"/><Relationship Id="rId14" Type="http://schemas.openxmlformats.org/officeDocument/2006/relationships/image" Target="../media/image35.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8.bin"/><Relationship Id="rId4" Type="http://schemas.openxmlformats.org/officeDocument/2006/relationships/image" Target="../media/image30.wmf"/><Relationship Id="rId5" Type="http://schemas.openxmlformats.org/officeDocument/2006/relationships/oleObject" Target="../embeddings/oleObject29.bin"/><Relationship Id="rId6" Type="http://schemas.openxmlformats.org/officeDocument/2006/relationships/image" Target="../media/image31.emf"/><Relationship Id="rId7" Type="http://schemas.openxmlformats.org/officeDocument/2006/relationships/oleObject" Target="../embeddings/oleObject30.bin"/><Relationship Id="rId8" Type="http://schemas.openxmlformats.org/officeDocument/2006/relationships/image" Target="../media/image32.emf"/><Relationship Id="rId9" Type="http://schemas.openxmlformats.org/officeDocument/2006/relationships/oleObject" Target="../embeddings/oleObject31.bin"/><Relationship Id="rId10" Type="http://schemas.openxmlformats.org/officeDocument/2006/relationships/image" Target="../media/image33.wmf"/></Relationships>
</file>

<file path=ppt/slides/_rels/slide9.xml.rels><?xml version="1.0" encoding="UTF-8" standalone="yes"?>
<Relationships xmlns="http://schemas.openxmlformats.org/package/2006/relationships"><Relationship Id="rId20" Type="http://schemas.openxmlformats.org/officeDocument/2006/relationships/image" Target="../media/image43.wmf"/><Relationship Id="rId21" Type="http://schemas.openxmlformats.org/officeDocument/2006/relationships/oleObject" Target="../embeddings/oleObject42.bin"/><Relationship Id="rId22" Type="http://schemas.openxmlformats.org/officeDocument/2006/relationships/image" Target="../media/image44.wmf"/><Relationship Id="rId23" Type="http://schemas.openxmlformats.org/officeDocument/2006/relationships/oleObject" Target="../embeddings/oleObject43.bin"/><Relationship Id="rId24" Type="http://schemas.openxmlformats.org/officeDocument/2006/relationships/image" Target="../media/image45.emf"/><Relationship Id="rId25" Type="http://schemas.openxmlformats.org/officeDocument/2006/relationships/oleObject" Target="../embeddings/oleObject44.bin"/><Relationship Id="rId26" Type="http://schemas.openxmlformats.org/officeDocument/2006/relationships/image" Target="../media/image46.emf"/><Relationship Id="rId27" Type="http://schemas.openxmlformats.org/officeDocument/2006/relationships/oleObject" Target="../embeddings/oleObject45.bin"/><Relationship Id="rId28" Type="http://schemas.openxmlformats.org/officeDocument/2006/relationships/image" Target="../media/image47.emf"/><Relationship Id="rId29" Type="http://schemas.openxmlformats.org/officeDocument/2006/relationships/oleObject" Target="../embeddings/oleObject46.bin"/><Relationship Id="rId1" Type="http://schemas.openxmlformats.org/officeDocument/2006/relationships/vmlDrawing" Target="../drawings/vmlDrawing6.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54.jpeg"/><Relationship Id="rId5" Type="http://schemas.openxmlformats.org/officeDocument/2006/relationships/oleObject" Target="../embeddings/oleObject34.bin"/><Relationship Id="rId30" Type="http://schemas.openxmlformats.org/officeDocument/2006/relationships/image" Target="../media/image48.emf"/><Relationship Id="rId31" Type="http://schemas.openxmlformats.org/officeDocument/2006/relationships/oleObject" Target="../embeddings/oleObject47.bin"/><Relationship Id="rId32" Type="http://schemas.openxmlformats.org/officeDocument/2006/relationships/image" Target="../media/image49.emf"/><Relationship Id="rId9" Type="http://schemas.openxmlformats.org/officeDocument/2006/relationships/oleObject" Target="../embeddings/oleObject36.bin"/><Relationship Id="rId6" Type="http://schemas.openxmlformats.org/officeDocument/2006/relationships/image" Target="../media/image36.wmf"/><Relationship Id="rId7" Type="http://schemas.openxmlformats.org/officeDocument/2006/relationships/oleObject" Target="../embeddings/oleObject35.bin"/><Relationship Id="rId8" Type="http://schemas.openxmlformats.org/officeDocument/2006/relationships/image" Target="../media/image37.wmf"/><Relationship Id="rId33" Type="http://schemas.openxmlformats.org/officeDocument/2006/relationships/oleObject" Target="../embeddings/oleObject48.bin"/><Relationship Id="rId34" Type="http://schemas.openxmlformats.org/officeDocument/2006/relationships/image" Target="../media/image50.emf"/><Relationship Id="rId35" Type="http://schemas.openxmlformats.org/officeDocument/2006/relationships/oleObject" Target="../embeddings/oleObject49.bin"/><Relationship Id="rId36" Type="http://schemas.openxmlformats.org/officeDocument/2006/relationships/image" Target="../media/image51.wmf"/><Relationship Id="rId10" Type="http://schemas.openxmlformats.org/officeDocument/2006/relationships/image" Target="../media/image38.wmf"/><Relationship Id="rId11" Type="http://schemas.openxmlformats.org/officeDocument/2006/relationships/oleObject" Target="../embeddings/oleObject37.bin"/><Relationship Id="rId12" Type="http://schemas.openxmlformats.org/officeDocument/2006/relationships/image" Target="../media/image39.wmf"/><Relationship Id="rId13" Type="http://schemas.openxmlformats.org/officeDocument/2006/relationships/oleObject" Target="../embeddings/oleObject38.bin"/><Relationship Id="rId14" Type="http://schemas.openxmlformats.org/officeDocument/2006/relationships/image" Target="../media/image40.wmf"/><Relationship Id="rId15" Type="http://schemas.openxmlformats.org/officeDocument/2006/relationships/oleObject" Target="../embeddings/oleObject39.bin"/><Relationship Id="rId16" Type="http://schemas.openxmlformats.org/officeDocument/2006/relationships/image" Target="../media/image41.wmf"/><Relationship Id="rId17" Type="http://schemas.openxmlformats.org/officeDocument/2006/relationships/oleObject" Target="../embeddings/oleObject40.bin"/><Relationship Id="rId18" Type="http://schemas.openxmlformats.org/officeDocument/2006/relationships/image" Target="../media/image42.wmf"/><Relationship Id="rId19" Type="http://schemas.openxmlformats.org/officeDocument/2006/relationships/oleObject" Target="../embeddings/oleObject41.bin"/><Relationship Id="rId37" Type="http://schemas.openxmlformats.org/officeDocument/2006/relationships/oleObject" Target="../embeddings/oleObject50.bin"/><Relationship Id="rId38" Type="http://schemas.openxmlformats.org/officeDocument/2006/relationships/image" Target="../media/image52.emf"/><Relationship Id="rId39" Type="http://schemas.openxmlformats.org/officeDocument/2006/relationships/oleObject" Target="../embeddings/oleObject51.bin"/><Relationship Id="rId40" Type="http://schemas.openxmlformats.org/officeDocument/2006/relationships/image" Target="../media/image53.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Thursday, July 3, 2014</a:t>
            </a:r>
            <a:endParaRPr lang="en-US"/>
          </a:p>
        </p:txBody>
      </p:sp>
      <p:sp>
        <p:nvSpPr>
          <p:cNvPr id="7" name="Rectangle 5"/>
          <p:cNvSpPr>
            <a:spLocks noGrp="1" noChangeArrowheads="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a:t>
            </a:r>
            <a:r>
              <a:rPr lang="en-US" dirty="0" smtClean="0">
                <a:ea typeface="ＭＳ Ｐゴシック" pitchFamily="-84" charset="-128"/>
                <a:cs typeface="ＭＳ Ｐゴシック" pitchFamily="-84" charset="-128"/>
              </a:rPr>
              <a:t>1441 </a:t>
            </a:r>
            <a:r>
              <a:rPr lang="en-US" dirty="0">
                <a:ea typeface="ＭＳ Ｐゴシック" pitchFamily="-84" charset="-128"/>
                <a:cs typeface="ＭＳ Ｐゴシック" pitchFamily="-84" charset="-128"/>
              </a:rPr>
              <a:t>– Section 001</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a:t>
            </a:r>
            <a:r>
              <a:rPr lang="en-US" dirty="0" smtClean="0">
                <a:ea typeface="ＭＳ Ｐゴシック" pitchFamily="-84" charset="-128"/>
                <a:cs typeface="ＭＳ Ｐゴシック" pitchFamily="-84" charset="-128"/>
              </a:rPr>
              <a:t>#</a:t>
            </a:r>
            <a:r>
              <a:rPr lang="en-US" dirty="0" smtClean="0">
                <a:ea typeface="ＭＳ Ｐゴシック" pitchFamily="-84" charset="-128"/>
                <a:cs typeface="ＭＳ Ｐゴシック" pitchFamily="-84" charset="-128"/>
              </a:rPr>
              <a:t>17</a:t>
            </a:r>
            <a:endParaRPr lang="en-US" dirty="0">
              <a:ea typeface="ＭＳ Ｐゴシック" pitchFamily="-84" charset="-128"/>
              <a:cs typeface="ＭＳ Ｐゴシック" pitchFamily="-84" charset="-128"/>
            </a:endParaRPr>
          </a:p>
        </p:txBody>
      </p:sp>
      <p:sp>
        <p:nvSpPr>
          <p:cNvPr id="18438" name="Text Box 4"/>
          <p:cNvSpPr txBox="1">
            <a:spLocks noChangeArrowheads="1"/>
          </p:cNvSpPr>
          <p:nvPr/>
        </p:nvSpPr>
        <p:spPr bwMode="auto">
          <a:xfrm>
            <a:off x="3039052" y="1447800"/>
            <a:ext cx="2757920"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pitchFamily="-84" charset="0"/>
              </a:rPr>
              <a:t>Thur</a:t>
            </a:r>
            <a:r>
              <a:rPr lang="en-US" dirty="0" smtClean="0">
                <a:solidFill>
                  <a:schemeClr val="accent2"/>
                </a:solidFill>
                <a:latin typeface="Monotype Corsiva" pitchFamily="-84" charset="0"/>
              </a:rPr>
              <a:t>sday</a:t>
            </a:r>
            <a:r>
              <a:rPr lang="en-US" dirty="0">
                <a:solidFill>
                  <a:schemeClr val="accent2"/>
                </a:solidFill>
                <a:latin typeface="Monotype Corsiva" pitchFamily="-84" charset="0"/>
              </a:rPr>
              <a:t>, </a:t>
            </a:r>
            <a:r>
              <a:rPr lang="en-US" dirty="0" smtClean="0">
                <a:solidFill>
                  <a:schemeClr val="accent2"/>
                </a:solidFill>
                <a:latin typeface="Monotype Corsiva" pitchFamily="-84" charset="0"/>
              </a:rPr>
              <a:t>July </a:t>
            </a:r>
            <a:r>
              <a:rPr lang="en-US" dirty="0">
                <a:solidFill>
                  <a:schemeClr val="accent2"/>
                </a:solidFill>
                <a:latin typeface="Monotype Corsiva" pitchFamily="-84" charset="0"/>
              </a:rPr>
              <a:t>3</a:t>
            </a:r>
            <a:r>
              <a:rPr lang="en-US" dirty="0" smtClean="0">
                <a:solidFill>
                  <a:schemeClr val="accent2"/>
                </a:solidFill>
                <a:latin typeface="Monotype Corsiva" pitchFamily="-84" charset="0"/>
              </a:rPr>
              <a:t>, </a:t>
            </a:r>
            <a:r>
              <a:rPr lang="en-US" dirty="0" smtClean="0">
                <a:solidFill>
                  <a:schemeClr val="accent2"/>
                </a:solidFill>
                <a:latin typeface="Monotype Corsiva" pitchFamily="-84" charset="0"/>
              </a:rPr>
              <a:t>2014</a:t>
            </a:r>
            <a:endParaRPr lang="en-US" dirty="0">
              <a:solidFill>
                <a:schemeClr val="accent2"/>
              </a:solidFill>
              <a:latin typeface="Monotype Corsiva" pitchFamily="-84" charset="0"/>
            </a:endParaRP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752600" y="2286000"/>
            <a:ext cx="6629400" cy="3810000"/>
          </a:xfrm>
          <a:prstGeom prst="rect">
            <a:avLst/>
          </a:prstGeom>
          <a:noFill/>
          <a:ln w="9525">
            <a:noFill/>
            <a:miter lim="800000"/>
            <a:headEnd/>
            <a:tailEnd/>
          </a:ln>
        </p:spPr>
        <p:txBody>
          <a:bodyPr>
            <a:prstTxWarp prst="textNoShape">
              <a:avLst/>
            </a:prstTxWarp>
          </a:bodyPr>
          <a:lstStyle/>
          <a:p>
            <a:pPr marL="609600" lvl="1" indent="-609600">
              <a:buFontTx/>
              <a:buChar char="•"/>
            </a:pPr>
            <a:r>
              <a:rPr lang="en-US" altLang="ko-KR" sz="3200" dirty="0" smtClean="0">
                <a:solidFill>
                  <a:srgbClr val="0000FF"/>
                </a:solidFill>
                <a:latin typeface="Arial Narrow" charset="0"/>
                <a:ea typeface="굴림" charset="0"/>
                <a:cs typeface="굴림" charset="0"/>
              </a:rPr>
              <a:t>Rolling </a:t>
            </a:r>
            <a:r>
              <a:rPr lang="en-US" altLang="ko-KR" sz="3200" dirty="0">
                <a:solidFill>
                  <a:srgbClr val="0000FF"/>
                </a:solidFill>
                <a:latin typeface="Arial Narrow" charset="0"/>
                <a:ea typeface="굴림" charset="0"/>
                <a:cs typeface="굴림" charset="0"/>
              </a:rPr>
              <a:t>Motion of a Rigid </a:t>
            </a:r>
            <a:r>
              <a:rPr lang="en-US" altLang="ko-KR" sz="3200" dirty="0" smtClean="0">
                <a:solidFill>
                  <a:srgbClr val="0000FF"/>
                </a:solidFill>
                <a:latin typeface="Arial Narrow" charset="0"/>
                <a:ea typeface="굴림" charset="0"/>
                <a:cs typeface="굴림" charset="0"/>
              </a:rPr>
              <a:t>Body</a:t>
            </a:r>
          </a:p>
          <a:p>
            <a:pPr marL="609600" lvl="1" indent="-609600">
              <a:buFontTx/>
              <a:buChar char="•"/>
            </a:pPr>
            <a:r>
              <a:rPr lang="en-US" altLang="ko-KR" sz="3200" dirty="0">
                <a:solidFill>
                  <a:srgbClr val="0000FF"/>
                </a:solidFill>
                <a:latin typeface="Arial Narrow" charset="0"/>
                <a:ea typeface="굴림" charset="0"/>
                <a:cs typeface="굴림" charset="0"/>
              </a:rPr>
              <a:t>Torque</a:t>
            </a:r>
          </a:p>
          <a:p>
            <a:pPr marL="609600" lvl="1" indent="-609600">
              <a:buFontTx/>
              <a:buChar char="•"/>
            </a:pPr>
            <a:r>
              <a:rPr lang="en-US" altLang="ko-KR" sz="3200" dirty="0" smtClean="0">
                <a:solidFill>
                  <a:srgbClr val="0000FF"/>
                </a:solidFill>
                <a:latin typeface="Arial Narrow" charset="0"/>
                <a:ea typeface="굴림" charset="0"/>
                <a:cs typeface="굴림" charset="0"/>
              </a:rPr>
              <a:t>Moment </a:t>
            </a:r>
            <a:r>
              <a:rPr lang="en-US" altLang="ko-KR" sz="3200" dirty="0">
                <a:solidFill>
                  <a:srgbClr val="0000FF"/>
                </a:solidFill>
                <a:latin typeface="Arial Narrow" charset="0"/>
                <a:ea typeface="굴림" charset="0"/>
                <a:cs typeface="굴림" charset="0"/>
              </a:rPr>
              <a:t>of </a:t>
            </a:r>
            <a:r>
              <a:rPr lang="en-US" altLang="ko-KR" sz="3200" dirty="0" smtClean="0">
                <a:solidFill>
                  <a:srgbClr val="0000FF"/>
                </a:solidFill>
                <a:latin typeface="Arial Narrow" charset="0"/>
                <a:ea typeface="굴림" charset="0"/>
                <a:cs typeface="굴림" charset="0"/>
              </a:rPr>
              <a:t>Inertia</a:t>
            </a:r>
          </a:p>
          <a:p>
            <a:pPr marL="609600" lvl="1" indent="-609600">
              <a:buFontTx/>
              <a:buChar char="•"/>
            </a:pPr>
            <a:r>
              <a:rPr lang="en-US" altLang="ko-KR" sz="3200" dirty="0" smtClean="0">
                <a:solidFill>
                  <a:srgbClr val="0000FF"/>
                </a:solidFill>
                <a:latin typeface="Arial Narrow" charset="0"/>
                <a:ea typeface="굴림" charset="0"/>
                <a:cs typeface="굴림" charset="0"/>
              </a:rPr>
              <a:t>Angular Momentum</a:t>
            </a:r>
          </a:p>
          <a:p>
            <a:pPr marL="609600" lvl="1" indent="-609600">
              <a:buFontTx/>
              <a:buChar char="•"/>
            </a:pPr>
            <a:r>
              <a:rPr lang="en-US" altLang="ko-KR" sz="3200" dirty="0" smtClean="0">
                <a:solidFill>
                  <a:srgbClr val="0000FF"/>
                </a:solidFill>
                <a:latin typeface="Arial Narrow" charset="0"/>
                <a:ea typeface="굴림" charset="0"/>
                <a:cs typeface="굴림" charset="0"/>
              </a:rPr>
              <a:t>Equilibrium</a:t>
            </a:r>
          </a:p>
          <a:p>
            <a:pPr marL="609600" lvl="1" indent="-609600">
              <a:buFontTx/>
              <a:buChar char="•"/>
            </a:pPr>
            <a:r>
              <a:rPr lang="en-US" altLang="ko-KR" sz="3200" dirty="0" smtClean="0">
                <a:solidFill>
                  <a:srgbClr val="0000FF"/>
                </a:solidFill>
                <a:latin typeface="Arial Narrow" charset="0"/>
                <a:ea typeface="굴림" charset="0"/>
                <a:cs typeface="굴림" charset="0"/>
              </a:rPr>
              <a:t>Fluid </a:t>
            </a:r>
            <a:r>
              <a:rPr lang="en-US" altLang="ko-KR" sz="3200" smtClean="0">
                <a:solidFill>
                  <a:srgbClr val="0000FF"/>
                </a:solidFill>
                <a:latin typeface="Arial Narrow" charset="0"/>
                <a:ea typeface="굴림" charset="0"/>
                <a:cs typeface="굴림" charset="0"/>
              </a:rPr>
              <a:t>and Pressure</a:t>
            </a:r>
            <a:endParaRPr lang="en-US" altLang="ko-KR" sz="3200" dirty="0">
              <a:solidFill>
                <a:srgbClr val="0000FF"/>
              </a:solidFill>
              <a:latin typeface="Arial Narrow" charset="0"/>
              <a:ea typeface="굴림" charset="0"/>
              <a:cs typeface="굴림" charset="0"/>
            </a:endParaRPr>
          </a:p>
          <a:p>
            <a:pPr marL="609600" lvl="1" indent="-609600">
              <a:buFontTx/>
              <a:buChar char="•"/>
            </a:pPr>
            <a:endParaRPr lang="en-US" sz="3200" dirty="0">
              <a:solidFill>
                <a:srgbClr val="0000FF"/>
              </a:solidFill>
              <a:latin typeface="Arial Narrow" charset="0"/>
              <a:ea typeface="Gulim" charset="0"/>
              <a:cs typeface="Gulim" charset="0"/>
            </a:endParaRPr>
          </a:p>
          <a:p>
            <a:pPr marL="609600" lvl="1" indent="-609600">
              <a:buFontTx/>
              <a:buChar char="•"/>
            </a:pPr>
            <a:endParaRPr lang="en-US" sz="2800" dirty="0">
              <a:latin typeface="Arial Narrow" charset="0"/>
              <a:ea typeface="Gulim" charset="0"/>
              <a:cs typeface="Gulim" charset="0"/>
            </a:endParaRPr>
          </a:p>
          <a:p>
            <a:pPr marL="609600" lvl="1" indent="-609600">
              <a:buFontTx/>
              <a:buChar char="•"/>
            </a:pPr>
            <a:endParaRPr lang="en-US" sz="3200" dirty="0">
              <a:solidFill>
                <a:srgbClr val="0000FF"/>
              </a:solidFill>
              <a:latin typeface="Arial Narrow" charset="0"/>
              <a:ea typeface="Gulim" charset="0"/>
              <a:cs typeface="Gulim" charset="0"/>
            </a:endParaRPr>
          </a:p>
          <a:p>
            <a:pPr marL="609600" lvl="1" indent="-609600">
              <a:buFontTx/>
              <a:buChar char="•"/>
            </a:pPr>
            <a:endParaRPr lang="en-US" sz="3200" dirty="0">
              <a:solidFill>
                <a:srgbClr val="0000FF"/>
              </a:solidFill>
              <a:latin typeface="Arial Narrow" charset="0"/>
            </a:endParaRPr>
          </a:p>
          <a:p>
            <a:pPr marL="609600" indent="-609600">
              <a:spcBef>
                <a:spcPct val="20000"/>
              </a:spcBef>
              <a:buFontTx/>
              <a:buChar char="•"/>
            </a:pPr>
            <a:endParaRPr lang="en-US" sz="3600" dirty="0" smtClean="0">
              <a:solidFill>
                <a:srgbClr val="0000FF"/>
              </a:solidFill>
              <a:latin typeface="Arial Narrow" charset="0"/>
            </a:endParaRPr>
          </a:p>
          <a:p>
            <a:pPr marL="609600" indent="-609600">
              <a:spcBef>
                <a:spcPct val="20000"/>
              </a:spcBef>
              <a:buFontTx/>
              <a:buChar char="•"/>
            </a:pPr>
            <a:endParaRPr lang="en-US" sz="3600" dirty="0">
              <a:solidFill>
                <a:srgbClr val="0000FF"/>
              </a:solidFill>
              <a:latin typeface="Arial Narro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altLang="ko-KR" sz="1400">
              <a:solidFill>
                <a:srgbClr val="FF0066"/>
              </a:solidFill>
              <a:latin typeface="Arial Narrow" charset="0"/>
              <a:ea typeface="굴림" charset="0"/>
              <a:cs typeface="굴림" charset="0"/>
            </a:endParaRPr>
          </a:p>
        </p:txBody>
      </p:sp>
      <p:sp>
        <p:nvSpPr>
          <p:cNvPr id="2867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666A433-585F-4A43-97E4-3F6E28DDE61E}"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8676"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dirty="0" err="1" smtClean="0">
                <a:solidFill>
                  <a:srgbClr val="800000"/>
                </a:solidFill>
                <a:latin typeface="Symbol"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1001476" name="Object 2"/>
          <p:cNvGraphicFramePr>
            <a:graphicFrameLocks noChangeAspect="1"/>
          </p:cNvGraphicFramePr>
          <p:nvPr>
            <p:extLst>
              <p:ext uri="{D42A27DB-BD31-4B8C-83A1-F6EECF244321}">
                <p14:modId xmlns:p14="http://schemas.microsoft.com/office/powerpoint/2010/main" val="3683639450"/>
              </p:ext>
            </p:extLst>
          </p:nvPr>
        </p:nvGraphicFramePr>
        <p:xfrm>
          <a:off x="3733800" y="3517900"/>
          <a:ext cx="196850" cy="330200"/>
        </p:xfrm>
        <a:graphic>
          <a:graphicData uri="http://schemas.openxmlformats.org/presentationml/2006/ole">
            <mc:AlternateContent xmlns:mc="http://schemas.openxmlformats.org/markup-compatibility/2006">
              <mc:Choice xmlns:v="urn:schemas-microsoft-com:vml" Requires="v">
                <p:oleObj spid="_x0000_s258304"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5179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2286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Since the rotation is about y axis, the moment of inertia about y axis,</a:t>
            </a:r>
            <a:r>
              <a:rPr lang="en-US" sz="2000" dirty="0">
                <a:solidFill>
                  <a:schemeClr val="accent2"/>
                </a:solidFill>
                <a:latin typeface="Monotype Corsiva" charset="0"/>
              </a:rPr>
              <a:t> </a:t>
            </a:r>
            <a:r>
              <a:rPr lang="en-US" sz="2000" dirty="0" err="1">
                <a:solidFill>
                  <a:schemeClr val="accent2"/>
                </a:solidFill>
                <a:latin typeface="Monotype Corsiva" charset="0"/>
              </a:rPr>
              <a:t>I</a:t>
            </a:r>
            <a:r>
              <a:rPr lang="en-US" sz="2000" baseline="-25000" dirty="0" err="1">
                <a:solidFill>
                  <a:schemeClr val="accent2"/>
                </a:solidFill>
                <a:latin typeface="Monotype Corsiva" charset="0"/>
              </a:rPr>
              <a:t>y</a:t>
            </a:r>
            <a:r>
              <a:rPr lang="en-US" sz="2000" dirty="0">
                <a:solidFill>
                  <a:schemeClr val="accent2"/>
                </a:solidFill>
                <a:latin typeface="Arial Narrow" charset="0"/>
              </a:rPr>
              <a:t>, is</a:t>
            </a:r>
          </a:p>
        </p:txBody>
      </p:sp>
      <p:grpSp>
        <p:nvGrpSpPr>
          <p:cNvPr id="2" name="Group 9"/>
          <p:cNvGrpSpPr>
            <a:grpSpLocks/>
          </p:cNvGrpSpPr>
          <p:nvPr/>
        </p:nvGrpSpPr>
        <p:grpSpPr bwMode="auto">
          <a:xfrm>
            <a:off x="381000" y="1676400"/>
            <a:ext cx="3581400" cy="2590800"/>
            <a:chOff x="240" y="912"/>
            <a:chExt cx="2256" cy="1632"/>
          </a:xfrm>
        </p:grpSpPr>
        <p:sp>
          <p:nvSpPr>
            <p:cNvPr id="28720"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1"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22"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28723"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3352800" y="4724400"/>
            <a:ext cx="5105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This is because the rotation is done about </a:t>
            </a:r>
            <a:r>
              <a:rPr lang="en-US" sz="2000" dirty="0" smtClean="0">
                <a:solidFill>
                  <a:schemeClr val="accent2"/>
                </a:solidFill>
                <a:latin typeface="Arial Narrow" charset="0"/>
              </a:rPr>
              <a:t>the y </a:t>
            </a:r>
            <a:r>
              <a:rPr lang="en-US" sz="2000" dirty="0">
                <a:solidFill>
                  <a:schemeClr val="accent2"/>
                </a:solidFill>
                <a:latin typeface="Arial Narrow" charset="0"/>
              </a:rPr>
              <a:t>axis, and the radii of the spheres are negligible.</a:t>
            </a:r>
          </a:p>
        </p:txBody>
      </p:sp>
      <p:sp>
        <p:nvSpPr>
          <p:cNvPr id="1001487" name="Text Box 15"/>
          <p:cNvSpPr txBox="1">
            <a:spLocks noChangeArrowheads="1"/>
          </p:cNvSpPr>
          <p:nvPr/>
        </p:nvSpPr>
        <p:spPr bwMode="auto">
          <a:xfrm>
            <a:off x="2438400" y="42672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28707" name="Group 17"/>
            <p:cNvGrpSpPr>
              <a:grpSpLocks/>
            </p:cNvGrpSpPr>
            <p:nvPr/>
          </p:nvGrpSpPr>
          <p:grpSpPr bwMode="auto">
            <a:xfrm>
              <a:off x="144" y="1680"/>
              <a:ext cx="1968" cy="339"/>
              <a:chOff x="144" y="1680"/>
              <a:chExt cx="1968" cy="339"/>
            </a:xfrm>
          </p:grpSpPr>
          <p:sp>
            <p:nvSpPr>
              <p:cNvPr id="28715"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6"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7" name="AutoShape 20"/>
              <p:cNvCxnSpPr>
                <a:cxnSpLocks noChangeShapeType="1"/>
                <a:stCxn id="28715" idx="6"/>
                <a:endCxn id="28716"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28718"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28719"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28708" name="Group 23"/>
            <p:cNvGrpSpPr>
              <a:grpSpLocks/>
            </p:cNvGrpSpPr>
            <p:nvPr/>
          </p:nvGrpSpPr>
          <p:grpSpPr bwMode="auto">
            <a:xfrm>
              <a:off x="1080" y="1248"/>
              <a:ext cx="255" cy="1296"/>
              <a:chOff x="1080" y="1248"/>
              <a:chExt cx="255" cy="1296"/>
            </a:xfrm>
          </p:grpSpPr>
          <p:sp>
            <p:nvSpPr>
              <p:cNvPr id="28710"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28711"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28712" name="AutoShape 26"/>
              <p:cNvCxnSpPr>
                <a:cxnSpLocks noChangeShapeType="1"/>
                <a:stCxn id="28710" idx="0"/>
                <a:endCxn id="28711"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28713"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28714"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28709"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4" name="Object 6"/>
          <p:cNvGraphicFramePr>
            <a:graphicFrameLocks noChangeAspect="1"/>
          </p:cNvGraphicFramePr>
          <p:nvPr>
            <p:extLst>
              <p:ext uri="{D42A27DB-BD31-4B8C-83A1-F6EECF244321}">
                <p14:modId xmlns:p14="http://schemas.microsoft.com/office/powerpoint/2010/main" val="3339435520"/>
              </p:ext>
            </p:extLst>
          </p:nvPr>
        </p:nvGraphicFramePr>
        <p:xfrm>
          <a:off x="3941763" y="3479800"/>
          <a:ext cx="946150" cy="711200"/>
        </p:xfrm>
        <a:graphic>
          <a:graphicData uri="http://schemas.openxmlformats.org/presentationml/2006/ole">
            <mc:AlternateContent xmlns:mc="http://schemas.openxmlformats.org/markup-compatibility/2006">
              <mc:Choice xmlns:v="urn:schemas-microsoft-com:vml" Requires="v">
                <p:oleObj spid="_x0000_s258305" name="Equation" r:id="rId5" imgW="609600" imgH="355600" progId="Equation.DSMT4">
                  <p:embed/>
                </p:oleObj>
              </mc:Choice>
              <mc:Fallback>
                <p:oleObj name="Equation" r:id="rId5" imgW="609600" imgH="355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1763" y="34798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extLst>
              <p:ext uri="{D42A27DB-BD31-4B8C-83A1-F6EECF244321}">
                <p14:modId xmlns:p14="http://schemas.microsoft.com/office/powerpoint/2010/main" val="1164264344"/>
              </p:ext>
            </p:extLst>
          </p:nvPr>
        </p:nvGraphicFramePr>
        <p:xfrm>
          <a:off x="4886325" y="3492500"/>
          <a:ext cx="865188" cy="406400"/>
        </p:xfrm>
        <a:graphic>
          <a:graphicData uri="http://schemas.openxmlformats.org/presentationml/2006/ole">
            <mc:AlternateContent xmlns:mc="http://schemas.openxmlformats.org/markup-compatibility/2006">
              <mc:Choice xmlns:v="urn:schemas-microsoft-com:vml" Requires="v">
                <p:oleObj spid="_x0000_s258306" name="Equation" r:id="rId7" imgW="406400" imgH="203200" progId="Equation.DSMT4">
                  <p:embed/>
                </p:oleObj>
              </mc:Choice>
              <mc:Fallback>
                <p:oleObj name="Equation" r:id="rId7" imgW="406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6325" y="34925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extLst>
              <p:ext uri="{D42A27DB-BD31-4B8C-83A1-F6EECF244321}">
                <p14:modId xmlns:p14="http://schemas.microsoft.com/office/powerpoint/2010/main" val="3825124454"/>
              </p:ext>
            </p:extLst>
          </p:nvPr>
        </p:nvGraphicFramePr>
        <p:xfrm>
          <a:off x="7924800" y="3492500"/>
          <a:ext cx="838200" cy="381000"/>
        </p:xfrm>
        <a:graphic>
          <a:graphicData uri="http://schemas.openxmlformats.org/presentationml/2006/ole">
            <mc:AlternateContent xmlns:mc="http://schemas.openxmlformats.org/markup-compatibility/2006">
              <mc:Choice xmlns:v="urn:schemas-microsoft-com:vml" Requires="v">
                <p:oleObj spid="_x0000_s258307" name="Equation" r:id="rId9" imgW="482600" imgH="190500" progId="Equation.DSMT4">
                  <p:embed/>
                </p:oleObj>
              </mc:Choice>
              <mc:Fallback>
                <p:oleObj name="Equation" r:id="rId9" imgW="482600" imgH="1905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24800" y="34925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extLst>
              <p:ext uri="{D42A27DB-BD31-4B8C-83A1-F6EECF244321}">
                <p14:modId xmlns:p14="http://schemas.microsoft.com/office/powerpoint/2010/main" val="1806906064"/>
              </p:ext>
            </p:extLst>
          </p:nvPr>
        </p:nvGraphicFramePr>
        <p:xfrm>
          <a:off x="5735638" y="3492500"/>
          <a:ext cx="788987" cy="406400"/>
        </p:xfrm>
        <a:graphic>
          <a:graphicData uri="http://schemas.openxmlformats.org/presentationml/2006/ole">
            <mc:AlternateContent xmlns:mc="http://schemas.openxmlformats.org/markup-compatibility/2006">
              <mc:Choice xmlns:v="urn:schemas-microsoft-com:vml" Requires="v">
                <p:oleObj spid="_x0000_s258308" name="Equation" r:id="rId11" imgW="381000" imgH="203200" progId="Equation.DSMT4">
                  <p:embed/>
                </p:oleObj>
              </mc:Choice>
              <mc:Fallback>
                <p:oleObj name="Equation" r:id="rId11" imgW="3810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35638" y="34925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extLst>
              <p:ext uri="{D42A27DB-BD31-4B8C-83A1-F6EECF244321}">
                <p14:modId xmlns:p14="http://schemas.microsoft.com/office/powerpoint/2010/main" val="2371936306"/>
              </p:ext>
            </p:extLst>
          </p:nvPr>
        </p:nvGraphicFramePr>
        <p:xfrm>
          <a:off x="6511925" y="3467100"/>
          <a:ext cx="711200" cy="406400"/>
        </p:xfrm>
        <a:graphic>
          <a:graphicData uri="http://schemas.openxmlformats.org/presentationml/2006/ole">
            <mc:AlternateContent xmlns:mc="http://schemas.openxmlformats.org/markup-compatibility/2006">
              <mc:Choice xmlns:v="urn:schemas-microsoft-com:vml" Requires="v">
                <p:oleObj spid="_x0000_s258309"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11925" y="34671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extLst>
              <p:ext uri="{D42A27DB-BD31-4B8C-83A1-F6EECF244321}">
                <p14:modId xmlns:p14="http://schemas.microsoft.com/office/powerpoint/2010/main" val="3796345872"/>
              </p:ext>
            </p:extLst>
          </p:nvPr>
        </p:nvGraphicFramePr>
        <p:xfrm>
          <a:off x="7213600" y="3467100"/>
          <a:ext cx="709613" cy="406400"/>
        </p:xfrm>
        <a:graphic>
          <a:graphicData uri="http://schemas.openxmlformats.org/presentationml/2006/ole">
            <mc:AlternateContent xmlns:mc="http://schemas.openxmlformats.org/markup-compatibility/2006">
              <mc:Choice xmlns:v="urn:schemas-microsoft-com:vml" Requires="v">
                <p:oleObj spid="_x0000_s258310" name="Equation" r:id="rId15" imgW="457200" imgH="203200" progId="Equation.DSMT4">
                  <p:embed/>
                </p:oleObj>
              </mc:Choice>
              <mc:Fallback>
                <p:oleObj name="Equation" r:id="rId15" imgW="4572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13600" y="34671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8667887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01475"/>
                                        </p:tgtEl>
                                        <p:attrNameLst>
                                          <p:attrName>style.visibility</p:attrName>
                                        </p:attrNameLst>
                                      </p:cBhvr>
                                      <p:to>
                                        <p:strVal val="visible"/>
                                      </p:to>
                                    </p:set>
                                    <p:animEffect transition="in" filter="wipe(left)">
                                      <p:cBhvr>
                                        <p:cTn id="7" dur="500"/>
                                        <p:tgtEl>
                                          <p:spTgt spid="1001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01477">
                                            <p:txEl>
                                              <p:pRg st="0" end="0"/>
                                            </p:txEl>
                                          </p:spTgt>
                                        </p:tgtEl>
                                        <p:attrNameLst>
                                          <p:attrName>style.visibility</p:attrName>
                                        </p:attrNameLst>
                                      </p:cBhvr>
                                      <p:to>
                                        <p:strVal val="visible"/>
                                      </p:to>
                                    </p:set>
                                    <p:animEffect transition="in" filter="wipe(left)">
                                      <p:cBhvr>
                                        <p:cTn id="22" dur="500"/>
                                        <p:tgtEl>
                                          <p:spTgt spid="100147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001476"/>
                                        </p:tgtEl>
                                        <p:attrNameLst>
                                          <p:attrName>style.visibility</p:attrName>
                                        </p:attrNameLst>
                                      </p:cBhvr>
                                      <p:to>
                                        <p:strVal val="visible"/>
                                      </p:to>
                                    </p:set>
                                    <p:animEffect transition="in" filter="wipe(left)">
                                      <p:cBhvr>
                                        <p:cTn id="27" dur="500"/>
                                        <p:tgtEl>
                                          <p:spTgt spid="10014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01504"/>
                                        </p:tgtEl>
                                        <p:attrNameLst>
                                          <p:attrName>style.visibility</p:attrName>
                                        </p:attrNameLst>
                                      </p:cBhvr>
                                      <p:to>
                                        <p:strVal val="visible"/>
                                      </p:to>
                                    </p:set>
                                    <p:animEffect transition="in" filter="wipe(left)">
                                      <p:cBhvr>
                                        <p:cTn id="32" dur="500"/>
                                        <p:tgtEl>
                                          <p:spTgt spid="10015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01505"/>
                                        </p:tgtEl>
                                        <p:attrNameLst>
                                          <p:attrName>style.visibility</p:attrName>
                                        </p:attrNameLst>
                                      </p:cBhvr>
                                      <p:to>
                                        <p:strVal val="visible"/>
                                      </p:to>
                                    </p:set>
                                    <p:animEffect transition="in" filter="wipe(left)">
                                      <p:cBhvr>
                                        <p:cTn id="37" dur="500"/>
                                        <p:tgtEl>
                                          <p:spTgt spid="10015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001516"/>
                                        </p:tgtEl>
                                        <p:attrNameLst>
                                          <p:attrName>style.visibility</p:attrName>
                                        </p:attrNameLst>
                                      </p:cBhvr>
                                      <p:to>
                                        <p:strVal val="visible"/>
                                      </p:to>
                                    </p:set>
                                    <p:animEffect transition="in" filter="wipe(left)">
                                      <p:cBhvr>
                                        <p:cTn id="42" dur="500"/>
                                        <p:tgtEl>
                                          <p:spTgt spid="10015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001517"/>
                                        </p:tgtEl>
                                        <p:attrNameLst>
                                          <p:attrName>style.visibility</p:attrName>
                                        </p:attrNameLst>
                                      </p:cBhvr>
                                      <p:to>
                                        <p:strVal val="visible"/>
                                      </p:to>
                                    </p:set>
                                    <p:animEffect transition="in" filter="wipe(left)">
                                      <p:cBhvr>
                                        <p:cTn id="47" dur="500"/>
                                        <p:tgtEl>
                                          <p:spTgt spid="100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001518"/>
                                        </p:tgtEl>
                                        <p:attrNameLst>
                                          <p:attrName>style.visibility</p:attrName>
                                        </p:attrNameLst>
                                      </p:cBhvr>
                                      <p:to>
                                        <p:strVal val="visible"/>
                                      </p:to>
                                    </p:set>
                                    <p:animEffect transition="in" filter="wipe(left)">
                                      <p:cBhvr>
                                        <p:cTn id="52" dur="500"/>
                                        <p:tgtEl>
                                          <p:spTgt spid="10015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1001506"/>
                                        </p:tgtEl>
                                        <p:attrNameLst>
                                          <p:attrName>style.visibility</p:attrName>
                                        </p:attrNameLst>
                                      </p:cBhvr>
                                      <p:to>
                                        <p:strVal val="visible"/>
                                      </p:to>
                                    </p:set>
                                    <p:animEffect transition="in" filter="wipe(left)">
                                      <p:cBhvr>
                                        <p:cTn id="57" dur="500"/>
                                        <p:tgtEl>
                                          <p:spTgt spid="10015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001487"/>
                                        </p:tgtEl>
                                        <p:attrNameLst>
                                          <p:attrName>style.visibility</p:attrName>
                                        </p:attrNameLst>
                                      </p:cBhvr>
                                      <p:to>
                                        <p:strVal val="visible"/>
                                      </p:to>
                                    </p:set>
                                    <p:animEffect transition="in" filter="wipe(left)">
                                      <p:cBhvr>
                                        <p:cTn id="62" dur="500"/>
                                        <p:tgtEl>
                                          <p:spTgt spid="100148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001486">
                                            <p:txEl>
                                              <p:pRg st="0" end="0"/>
                                            </p:txEl>
                                          </p:spTgt>
                                        </p:tgtEl>
                                        <p:attrNameLst>
                                          <p:attrName>style.visibility</p:attrName>
                                        </p:attrNameLst>
                                      </p:cBhvr>
                                      <p:to>
                                        <p:strVal val="visible"/>
                                      </p:to>
                                    </p:set>
                                    <p:animEffect transition="in" filter="wipe(left)">
                                      <p:cBhvr>
                                        <p:cTn id="67" dur="500"/>
                                        <p:tgtEl>
                                          <p:spTgt spid="10014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animBg="1" autoUpdateAnimBg="0"/>
      <p:bldP spid="1001477" grpId="0" build="p" autoUpdateAnimBg="0"/>
      <p:bldP spid="1001486" grpId="0" build="p" autoUpdateAnimBg="0"/>
      <p:bldP spid="100148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altLang="ko-KR" sz="1400">
              <a:solidFill>
                <a:srgbClr val="FF0066"/>
              </a:solidFill>
              <a:latin typeface="Arial Narrow" charset="0"/>
              <a:ea typeface="굴림" charset="0"/>
              <a:cs typeface="굴림" charset="0"/>
            </a:endParaRPr>
          </a:p>
        </p:txBody>
      </p:sp>
      <p:sp>
        <p:nvSpPr>
          <p:cNvPr id="2969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969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9A3DB3-3C54-B246-A69A-4D2769A625A3}"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pic>
        <p:nvPicPr>
          <p:cNvPr id="1002498" name="Picture 2" descr="agr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76200"/>
            <a:ext cx="2286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3"/>
          <p:cNvSpPr>
            <a:spLocks noGrp="1" noChangeArrowheads="1"/>
          </p:cNvSpPr>
          <p:nvPr>
            <p:ph type="title"/>
          </p:nvPr>
        </p:nvSpPr>
        <p:spPr>
          <a:xfrm>
            <a:off x="304800" y="304800"/>
            <a:ext cx="3657600" cy="4495800"/>
          </a:xfrm>
        </p:spPr>
        <p:txBody>
          <a:bodyPr/>
          <a:lstStyle/>
          <a:p>
            <a:r>
              <a:rPr lang="en-US" altLang="ko-KR">
                <a:latin typeface="Arial Narrow" charset="0"/>
                <a:ea typeface="굴림" charset="0"/>
                <a:cs typeface="굴림" charset="0"/>
              </a:rPr>
              <a:t>Check out Figure 8 – 21  for moment of inertia for various shaped objects</a:t>
            </a:r>
            <a:endParaRPr lang="en-US">
              <a:latin typeface="Arial Narrow" charset="0"/>
              <a:ea typeface="ＭＳ Ｐゴシック" charset="0"/>
              <a:cs typeface="ＭＳ Ｐゴシック" charset="0"/>
            </a:endParaRPr>
          </a:p>
        </p:txBody>
      </p:sp>
    </p:spTree>
    <p:extLst>
      <p:ext uri="{BB962C8B-B14F-4D97-AF65-F5344CB8AC3E}">
        <p14:creationId xmlns:p14="http://schemas.microsoft.com/office/powerpoint/2010/main" val="3025876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002498"/>
                                        </p:tgtEl>
                                        <p:attrNameLst>
                                          <p:attrName>style.visibility</p:attrName>
                                        </p:attrNameLst>
                                      </p:cBhvr>
                                      <p:to>
                                        <p:strVal val="visible"/>
                                      </p:to>
                                    </p:set>
                                    <p:anim calcmode="lin" valueType="num">
                                      <p:cBhvr>
                                        <p:cTn id="7" dur="500" fill="hold"/>
                                        <p:tgtEl>
                                          <p:spTgt spid="1002498"/>
                                        </p:tgtEl>
                                        <p:attrNameLst>
                                          <p:attrName>ppt_w</p:attrName>
                                        </p:attrNameLst>
                                      </p:cBhvr>
                                      <p:tavLst>
                                        <p:tav tm="0">
                                          <p:val>
                                            <p:fltVal val="0"/>
                                          </p:val>
                                        </p:tav>
                                        <p:tav tm="100000">
                                          <p:val>
                                            <p:strVal val="#ppt_w"/>
                                          </p:val>
                                        </p:tav>
                                      </p:tavLst>
                                    </p:anim>
                                    <p:anim calcmode="lin" valueType="num">
                                      <p:cBhvr>
                                        <p:cTn id="8" dur="500" fill="hold"/>
                                        <p:tgtEl>
                                          <p:spTgt spid="1002498"/>
                                        </p:tgtEl>
                                        <p:attrNameLst>
                                          <p:attrName>ppt_h</p:attrName>
                                        </p:attrNameLst>
                                      </p:cBhvr>
                                      <p:tavLst>
                                        <p:tav tm="0">
                                          <p:val>
                                            <p:fltVal val="0"/>
                                          </p:val>
                                        </p:tav>
                                        <p:tav tm="100000">
                                          <p:val>
                                            <p:strVal val="#ppt_h"/>
                                          </p:val>
                                        </p:tav>
                                      </p:tavLst>
                                    </p:anim>
                                    <p:animEffect transition="in" filter="fade">
                                      <p:cBhvr>
                                        <p:cTn id="9" dur="500"/>
                                        <p:tgtEl>
                                          <p:spTgt spid="1002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sz="1400">
              <a:solidFill>
                <a:srgbClr val="FF0066"/>
              </a:solidFill>
              <a:latin typeface="Arial Narrow" charset="0"/>
            </a:endParaRPr>
          </a:p>
        </p:txBody>
      </p:sp>
      <p:sp>
        <p:nvSpPr>
          <p:cNvPr id="3686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4B25E7-B328-9B4E-B539-B7191C7625A6}"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6868"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Rotational Kinetic Energy</a:t>
            </a:r>
          </a:p>
        </p:txBody>
      </p:sp>
      <p:sp>
        <p:nvSpPr>
          <p:cNvPr id="402435" name="Text Box 3"/>
          <p:cNvSpPr txBox="1">
            <a:spLocks noChangeArrowheads="1"/>
          </p:cNvSpPr>
          <p:nvPr/>
        </p:nvSpPr>
        <p:spPr bwMode="auto">
          <a:xfrm>
            <a:off x="2514600" y="822325"/>
            <a:ext cx="6096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 you think the kinetic energy of a rigid object that is undergoing a circular motion is? </a:t>
            </a:r>
          </a:p>
        </p:txBody>
      </p:sp>
      <p:sp>
        <p:nvSpPr>
          <p:cNvPr id="402436" name="Text Box 4"/>
          <p:cNvSpPr txBox="1">
            <a:spLocks noChangeArrowheads="1"/>
          </p:cNvSpPr>
          <p:nvPr/>
        </p:nvSpPr>
        <p:spPr bwMode="auto">
          <a:xfrm>
            <a:off x="228600" y="2514600"/>
            <a:ext cx="853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 rigid body is a collection of masslets, the total kinetic energy of the rigid object is</a:t>
            </a:r>
          </a:p>
        </p:txBody>
      </p:sp>
      <p:sp>
        <p:nvSpPr>
          <p:cNvPr id="402437" name="Text Box 5"/>
          <p:cNvSpPr txBox="1">
            <a:spLocks noChangeArrowheads="1"/>
          </p:cNvSpPr>
          <p:nvPr/>
        </p:nvSpPr>
        <p:spPr bwMode="auto">
          <a:xfrm>
            <a:off x="304800" y="4473575"/>
            <a:ext cx="46482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moment of Inertia, I, is defined as</a:t>
            </a:r>
          </a:p>
        </p:txBody>
      </p:sp>
      <p:sp>
        <p:nvSpPr>
          <p:cNvPr id="402438" name="Text Box 6"/>
          <p:cNvSpPr txBox="1">
            <a:spLocks noChangeArrowheads="1"/>
          </p:cNvSpPr>
          <p:nvPr/>
        </p:nvSpPr>
        <p:spPr bwMode="auto">
          <a:xfrm>
            <a:off x="2514600" y="1660525"/>
            <a:ext cx="4114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Kinetic energy of a masslet, </a:t>
            </a:r>
            <a:r>
              <a:rPr lang="en-US">
                <a:solidFill>
                  <a:srgbClr val="FF0000"/>
                </a:solidFill>
                <a:latin typeface="Monotype Corsiva" charset="0"/>
              </a:rPr>
              <a:t>m</a:t>
            </a:r>
            <a:r>
              <a:rPr lang="en-US" baseline="-25000">
                <a:solidFill>
                  <a:srgbClr val="FF0000"/>
                </a:solidFill>
                <a:latin typeface="Monotype Corsiva" charset="0"/>
              </a:rPr>
              <a:t>i</a:t>
            </a:r>
            <a:r>
              <a:rPr lang="en-US">
                <a:solidFill>
                  <a:srgbClr val="FF0000"/>
                </a:solidFill>
                <a:latin typeface="Arial Narrow" charset="0"/>
              </a:rPr>
              <a:t>, moving at a tangential speed, </a:t>
            </a:r>
            <a:r>
              <a:rPr lang="en-US">
                <a:solidFill>
                  <a:srgbClr val="FF0000"/>
                </a:solidFill>
                <a:latin typeface="Monotype Corsiva" charset="0"/>
              </a:rPr>
              <a:t>v</a:t>
            </a:r>
            <a:r>
              <a:rPr lang="en-US" baseline="-25000">
                <a:solidFill>
                  <a:srgbClr val="FF0000"/>
                </a:solidFill>
                <a:latin typeface="Monotype Corsiva" charset="0"/>
              </a:rPr>
              <a:t>i</a:t>
            </a:r>
            <a:r>
              <a:rPr lang="en-US">
                <a:solidFill>
                  <a:srgbClr val="FF0000"/>
                </a:solidFill>
                <a:latin typeface="Arial Narrow" charset="0"/>
              </a:rPr>
              <a:t>, is</a:t>
            </a:r>
          </a:p>
        </p:txBody>
      </p:sp>
      <p:grpSp>
        <p:nvGrpSpPr>
          <p:cNvPr id="2" name="Group 7"/>
          <p:cNvGrpSpPr>
            <a:grpSpLocks/>
          </p:cNvGrpSpPr>
          <p:nvPr/>
        </p:nvGrpSpPr>
        <p:grpSpPr bwMode="auto">
          <a:xfrm>
            <a:off x="609600" y="658813"/>
            <a:ext cx="1752600" cy="1931987"/>
            <a:chOff x="384" y="415"/>
            <a:chExt cx="1104" cy="1217"/>
          </a:xfrm>
        </p:grpSpPr>
        <p:grpSp>
          <p:nvGrpSpPr>
            <p:cNvPr id="36886" name="Group 8"/>
            <p:cNvGrpSpPr>
              <a:grpSpLocks/>
            </p:cNvGrpSpPr>
            <p:nvPr/>
          </p:nvGrpSpPr>
          <p:grpSpPr bwMode="auto">
            <a:xfrm>
              <a:off x="384" y="415"/>
              <a:ext cx="1104" cy="1217"/>
              <a:chOff x="518" y="1488"/>
              <a:chExt cx="1104" cy="1217"/>
            </a:xfrm>
          </p:grpSpPr>
          <p:grpSp>
            <p:nvGrpSpPr>
              <p:cNvPr id="36890" name="Group 9"/>
              <p:cNvGrpSpPr>
                <a:grpSpLocks/>
              </p:cNvGrpSpPr>
              <p:nvPr/>
            </p:nvGrpSpPr>
            <p:grpSpPr bwMode="auto">
              <a:xfrm>
                <a:off x="576" y="1632"/>
                <a:ext cx="960" cy="960"/>
                <a:chOff x="576" y="1632"/>
                <a:chExt cx="960" cy="960"/>
              </a:xfrm>
            </p:grpSpPr>
            <p:sp>
              <p:nvSpPr>
                <p:cNvPr id="36894" name="Freeform 10"/>
                <p:cNvSpPr>
                  <a:spLocks/>
                </p:cNvSpPr>
                <p:nvPr/>
              </p:nvSpPr>
              <p:spPr bwMode="auto">
                <a:xfrm>
                  <a:off x="816" y="1735"/>
                  <a:ext cx="594" cy="617"/>
                </a:xfrm>
                <a:custGeom>
                  <a:avLst/>
                  <a:gdLst>
                    <a:gd name="T0" fmla="*/ 4195 w 354"/>
                    <a:gd name="T1" fmla="*/ 437 h 569"/>
                    <a:gd name="T2" fmla="*/ 12147 w 354"/>
                    <a:gd name="T3" fmla="*/ 483 h 569"/>
                    <a:gd name="T4" fmla="*/ 16030 w 354"/>
                    <a:gd name="T5" fmla="*/ 573 h 569"/>
                    <a:gd name="T6" fmla="*/ 20778 w 354"/>
                    <a:gd name="T7" fmla="*/ 979 h 569"/>
                    <a:gd name="T8" fmla="*/ 27826 w 354"/>
                    <a:gd name="T9" fmla="*/ 1179 h 569"/>
                    <a:gd name="T10" fmla="*/ 31866 w 354"/>
                    <a:gd name="T11" fmla="*/ 1151 h 569"/>
                    <a:gd name="T12" fmla="*/ 32531 w 354"/>
                    <a:gd name="T13" fmla="*/ 792 h 569"/>
                    <a:gd name="T14" fmla="*/ 36576 w 354"/>
                    <a:gd name="T15" fmla="*/ 561 h 569"/>
                    <a:gd name="T16" fmla="*/ 35023 w 354"/>
                    <a:gd name="T17" fmla="*/ 278 h 569"/>
                    <a:gd name="T18" fmla="*/ 18461 w 354"/>
                    <a:gd name="T19" fmla="*/ 1 h 569"/>
                    <a:gd name="T20" fmla="*/ 11318 w 354"/>
                    <a:gd name="T21" fmla="*/ 17 h 569"/>
                    <a:gd name="T22" fmla="*/ 9672 w 354"/>
                    <a:gd name="T23" fmla="*/ 110 h 569"/>
                    <a:gd name="T24" fmla="*/ 1839 w 354"/>
                    <a:gd name="T25" fmla="*/ 373 h 569"/>
                    <a:gd name="T26" fmla="*/ 175 w 354"/>
                    <a:gd name="T27" fmla="*/ 422 h 569"/>
                    <a:gd name="T28" fmla="*/ 4195 w 354"/>
                    <a:gd name="T29" fmla="*/ 43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36895" name="Group 11"/>
                <p:cNvGrpSpPr>
                  <a:grpSpLocks/>
                </p:cNvGrpSpPr>
                <p:nvPr/>
              </p:nvGrpSpPr>
              <p:grpSpPr bwMode="auto">
                <a:xfrm>
                  <a:off x="576" y="1632"/>
                  <a:ext cx="960" cy="960"/>
                  <a:chOff x="96" y="3120"/>
                  <a:chExt cx="960" cy="960"/>
                </a:xfrm>
              </p:grpSpPr>
              <p:sp>
                <p:nvSpPr>
                  <p:cNvPr id="36902" name="Line 12"/>
                  <p:cNvSpPr>
                    <a:spLocks noChangeShapeType="1"/>
                  </p:cNvSpPr>
                  <p:nvPr/>
                </p:nvSpPr>
                <p:spPr bwMode="auto">
                  <a:xfrm>
                    <a:off x="192" y="3120"/>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6903" name="Line 13"/>
                  <p:cNvSpPr>
                    <a:spLocks noChangeShapeType="1"/>
                  </p:cNvSpPr>
                  <p:nvPr/>
                </p:nvSpPr>
                <p:spPr bwMode="auto">
                  <a:xfrm rot="5400000">
                    <a:off x="576" y="3504"/>
                    <a:ext cx="0" cy="960"/>
                  </a:xfrm>
                  <a:prstGeom prst="line">
                    <a:avLst/>
                  </a:prstGeom>
                  <a:noFill/>
                  <a:ln w="28575">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grpSp>
            <p:sp>
              <p:nvSpPr>
                <p:cNvPr id="36896" name="Line 14"/>
                <p:cNvSpPr>
                  <a:spLocks noChangeShapeType="1"/>
                </p:cNvSpPr>
                <p:nvPr/>
              </p:nvSpPr>
              <p:spPr bwMode="auto">
                <a:xfrm flipV="1">
                  <a:off x="672" y="1872"/>
                  <a:ext cx="432" cy="624"/>
                </a:xfrm>
                <a:prstGeom prst="line">
                  <a:avLst/>
                </a:prstGeom>
                <a:noFill/>
                <a:ln w="38100">
                  <a:solidFill>
                    <a:srgbClr val="FF3399"/>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97" name="Text Box 15"/>
                <p:cNvSpPr txBox="1">
                  <a:spLocks noChangeArrowheads="1"/>
                </p:cNvSpPr>
                <p:nvPr/>
              </p:nvSpPr>
              <p:spPr bwMode="auto">
                <a:xfrm>
                  <a:off x="720" y="1968"/>
                  <a:ext cx="1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3399"/>
                      </a:solidFill>
                      <a:latin typeface="Monotype Corsiva" charset="0"/>
                    </a:rPr>
                    <a:t>r</a:t>
                  </a:r>
                  <a:r>
                    <a:rPr lang="en-US" sz="2000" baseline="-25000">
                      <a:solidFill>
                        <a:srgbClr val="FF3399"/>
                      </a:solidFill>
                      <a:latin typeface="Monotype Corsiva" charset="0"/>
                    </a:rPr>
                    <a:t>i</a:t>
                  </a:r>
                  <a:endParaRPr lang="en-US" sz="2000">
                    <a:solidFill>
                      <a:srgbClr val="FF3399"/>
                    </a:solidFill>
                    <a:latin typeface="Monotype Corsiva" charset="0"/>
                  </a:endParaRPr>
                </a:p>
              </p:txBody>
            </p:sp>
            <p:sp>
              <p:nvSpPr>
                <p:cNvPr id="36898" name="Arc 16"/>
                <p:cNvSpPr>
                  <a:spLocks/>
                </p:cNvSpPr>
                <p:nvPr/>
              </p:nvSpPr>
              <p:spPr bwMode="auto">
                <a:xfrm>
                  <a:off x="768" y="1728"/>
                  <a:ext cx="480" cy="52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3399"/>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899" name="Text Box 17"/>
                <p:cNvSpPr txBox="1">
                  <a:spLocks noChangeArrowheads="1"/>
                </p:cNvSpPr>
                <p:nvPr/>
              </p:nvSpPr>
              <p:spPr bwMode="auto">
                <a:xfrm>
                  <a:off x="1142" y="1783"/>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m</a:t>
                  </a:r>
                  <a:r>
                    <a:rPr lang="en-US" sz="2000" baseline="-25000">
                      <a:solidFill>
                        <a:srgbClr val="FF0000"/>
                      </a:solidFill>
                      <a:latin typeface="Monotype Corsiva" charset="0"/>
                    </a:rPr>
                    <a:t>i</a:t>
                  </a:r>
                </a:p>
              </p:txBody>
            </p:sp>
            <p:sp>
              <p:nvSpPr>
                <p:cNvPr id="36900" name="Arc 18"/>
                <p:cNvSpPr>
                  <a:spLocks/>
                </p:cNvSpPr>
                <p:nvPr/>
              </p:nvSpPr>
              <p:spPr bwMode="auto">
                <a:xfrm>
                  <a:off x="864" y="2256"/>
                  <a:ext cx="144"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901" name="Text Box 19"/>
                <p:cNvSpPr txBox="1">
                  <a:spLocks noChangeArrowheads="1"/>
                </p:cNvSpPr>
                <p:nvPr/>
              </p:nvSpPr>
              <p:spPr bwMode="auto">
                <a:xfrm>
                  <a:off x="960" y="217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3399"/>
                      </a:solidFill>
                      <a:latin typeface="Symbol" charset="0"/>
                    </a:rPr>
                    <a:t>θ</a:t>
                  </a:r>
                </a:p>
              </p:txBody>
            </p:sp>
          </p:grpSp>
          <p:sp>
            <p:nvSpPr>
              <p:cNvPr id="36891" name="Text Box 20"/>
              <p:cNvSpPr txBox="1">
                <a:spLocks noChangeArrowheads="1"/>
              </p:cNvSpPr>
              <p:nvPr/>
            </p:nvSpPr>
            <p:spPr bwMode="auto">
              <a:xfrm>
                <a:off x="518" y="2455"/>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O</a:t>
                </a:r>
              </a:p>
            </p:txBody>
          </p:sp>
          <p:sp>
            <p:nvSpPr>
              <p:cNvPr id="36892" name="Text Box 21"/>
              <p:cNvSpPr txBox="1">
                <a:spLocks noChangeArrowheads="1"/>
              </p:cNvSpPr>
              <p:nvPr/>
            </p:nvSpPr>
            <p:spPr bwMode="auto">
              <a:xfrm>
                <a:off x="1440" y="243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6893" name="Text Box 22"/>
              <p:cNvSpPr txBox="1">
                <a:spLocks noChangeArrowheads="1"/>
              </p:cNvSpPr>
              <p:nvPr/>
            </p:nvSpPr>
            <p:spPr bwMode="auto">
              <a:xfrm>
                <a:off x="528" y="148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grpSp>
          <p:nvGrpSpPr>
            <p:cNvPr id="36887" name="Group 23"/>
            <p:cNvGrpSpPr>
              <a:grpSpLocks/>
            </p:cNvGrpSpPr>
            <p:nvPr/>
          </p:nvGrpSpPr>
          <p:grpSpPr bwMode="auto">
            <a:xfrm>
              <a:off x="746" y="470"/>
              <a:ext cx="310" cy="346"/>
              <a:chOff x="864" y="1526"/>
              <a:chExt cx="310" cy="346"/>
            </a:xfrm>
          </p:grpSpPr>
          <p:sp>
            <p:nvSpPr>
              <p:cNvPr id="36888" name="Line 24"/>
              <p:cNvSpPr>
                <a:spLocks noChangeShapeType="1"/>
              </p:cNvSpPr>
              <p:nvPr/>
            </p:nvSpPr>
            <p:spPr bwMode="auto">
              <a:xfrm flipH="1" flipV="1">
                <a:off x="864" y="1632"/>
                <a:ext cx="240" cy="24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889" name="Text Box 25"/>
              <p:cNvSpPr txBox="1">
                <a:spLocks noChangeArrowheads="1"/>
              </p:cNvSpPr>
              <p:nvPr/>
            </p:nvSpPr>
            <p:spPr bwMode="auto">
              <a:xfrm>
                <a:off x="963" y="1526"/>
                <a:ext cx="21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aseline="-25000">
                    <a:solidFill>
                      <a:srgbClr val="FF0000"/>
                    </a:solidFill>
                    <a:latin typeface="Monotype Corsiva" charset="0"/>
                  </a:rPr>
                  <a:t>i</a:t>
                </a:r>
                <a:endParaRPr lang="en-US" sz="2000">
                  <a:solidFill>
                    <a:srgbClr val="FF0000"/>
                  </a:solidFill>
                  <a:latin typeface="Monotype Corsiva" charset="0"/>
                </a:endParaRPr>
              </a:p>
            </p:txBody>
          </p:sp>
        </p:grpSp>
      </p:grpSp>
      <p:graphicFrame>
        <p:nvGraphicFramePr>
          <p:cNvPr id="402458" name="Object 2"/>
          <p:cNvGraphicFramePr>
            <a:graphicFrameLocks noChangeAspect="1"/>
          </p:cNvGraphicFramePr>
          <p:nvPr/>
        </p:nvGraphicFramePr>
        <p:xfrm>
          <a:off x="6261100" y="1706563"/>
          <a:ext cx="368300" cy="427037"/>
        </p:xfrm>
        <a:graphic>
          <a:graphicData uri="http://schemas.openxmlformats.org/presentationml/2006/ole">
            <mc:AlternateContent xmlns:mc="http://schemas.openxmlformats.org/markup-compatibility/2006">
              <mc:Choice xmlns:v="urn:schemas-microsoft-com:vml" Requires="v">
                <p:oleObj spid="_x0000_s261484" name="Equation" r:id="rId3" imgW="190500" imgH="228600" progId="Equation.3">
                  <p:embed/>
                </p:oleObj>
              </mc:Choice>
              <mc:Fallback>
                <p:oleObj name="Equation" r:id="rId3" imgW="1905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1100" y="1706563"/>
                        <a:ext cx="368300" cy="4270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59" name="Object 3"/>
          <p:cNvGraphicFramePr>
            <a:graphicFrameLocks noChangeAspect="1"/>
          </p:cNvGraphicFramePr>
          <p:nvPr/>
        </p:nvGraphicFramePr>
        <p:xfrm>
          <a:off x="2289175" y="3429000"/>
          <a:ext cx="530225" cy="625475"/>
        </p:xfrm>
        <a:graphic>
          <a:graphicData uri="http://schemas.openxmlformats.org/presentationml/2006/ole">
            <mc:AlternateContent xmlns:mc="http://schemas.openxmlformats.org/markup-compatibility/2006">
              <mc:Choice xmlns:v="urn:schemas-microsoft-com:vml" Requires="v">
                <p:oleObj spid="_x0000_s261485"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9175" y="3429000"/>
                        <a:ext cx="530225" cy="6254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0" name="Object 4"/>
          <p:cNvGraphicFramePr>
            <a:graphicFrameLocks noChangeAspect="1"/>
          </p:cNvGraphicFramePr>
          <p:nvPr/>
        </p:nvGraphicFramePr>
        <p:xfrm>
          <a:off x="5181600" y="4325938"/>
          <a:ext cx="1600200" cy="931862"/>
        </p:xfrm>
        <a:graphic>
          <a:graphicData uri="http://schemas.openxmlformats.org/presentationml/2006/ole">
            <mc:AlternateContent xmlns:mc="http://schemas.openxmlformats.org/markup-compatibility/2006">
              <mc:Choice xmlns:v="urn:schemas-microsoft-com:vml" Requires="v">
                <p:oleObj spid="_x0000_s261486" name="Equation" r:id="rId7" imgW="736600" imgH="342900" progId="Equation.3">
                  <p:embed/>
                </p:oleObj>
              </mc:Choice>
              <mc:Fallback>
                <p:oleObj name="Equation" r:id="rId7" imgW="736600" imgH="342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1600" y="4325938"/>
                        <a:ext cx="1600200" cy="931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1" name="Object 5"/>
          <p:cNvGraphicFramePr>
            <a:graphicFrameLocks noChangeAspect="1"/>
          </p:cNvGraphicFramePr>
          <p:nvPr/>
        </p:nvGraphicFramePr>
        <p:xfrm>
          <a:off x="5133975" y="5305425"/>
          <a:ext cx="809625" cy="647700"/>
        </p:xfrm>
        <a:graphic>
          <a:graphicData uri="http://schemas.openxmlformats.org/presentationml/2006/ole">
            <mc:AlternateContent xmlns:mc="http://schemas.openxmlformats.org/markup-compatibility/2006">
              <mc:Choice xmlns:v="urn:schemas-microsoft-com:vml" Requires="v">
                <p:oleObj spid="_x0000_s261487" name="Equation" r:id="rId9" imgW="355446" imgH="228501" progId="Equation.DSMT4">
                  <p:embed/>
                </p:oleObj>
              </mc:Choice>
              <mc:Fallback>
                <p:oleObj name="Equation" r:id="rId9" imgW="355446" imgH="228501"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3975" y="5305425"/>
                        <a:ext cx="809625" cy="647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2" name="Text Box 30"/>
          <p:cNvSpPr txBox="1">
            <a:spLocks noChangeArrowheads="1"/>
          </p:cNvSpPr>
          <p:nvPr/>
        </p:nvSpPr>
        <p:spPr bwMode="auto">
          <a:xfrm>
            <a:off x="381000" y="5338763"/>
            <a:ext cx="45720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above expression is simplified as</a:t>
            </a:r>
          </a:p>
        </p:txBody>
      </p:sp>
      <p:graphicFrame>
        <p:nvGraphicFramePr>
          <p:cNvPr id="402463" name="Object 6"/>
          <p:cNvGraphicFramePr>
            <a:graphicFrameLocks noChangeAspect="1"/>
          </p:cNvGraphicFramePr>
          <p:nvPr/>
        </p:nvGraphicFramePr>
        <p:xfrm>
          <a:off x="6629400" y="1524000"/>
          <a:ext cx="1054100" cy="733425"/>
        </p:xfrm>
        <a:graphic>
          <a:graphicData uri="http://schemas.openxmlformats.org/presentationml/2006/ole">
            <mc:AlternateContent xmlns:mc="http://schemas.openxmlformats.org/markup-compatibility/2006">
              <mc:Choice xmlns:v="urn:schemas-microsoft-com:vml" Requires="v">
                <p:oleObj spid="_x0000_s261488" name="Equation" r:id="rId11" imgW="545863" imgH="393529" progId="Equation.3">
                  <p:embed/>
                </p:oleObj>
              </mc:Choice>
              <mc:Fallback>
                <p:oleObj name="Equation" r:id="rId11" imgW="545863" imgH="393529"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9400" y="1524000"/>
                        <a:ext cx="10541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4" name="Object 7"/>
          <p:cNvGraphicFramePr>
            <a:graphicFrameLocks noChangeAspect="1"/>
          </p:cNvGraphicFramePr>
          <p:nvPr/>
        </p:nvGraphicFramePr>
        <p:xfrm>
          <a:off x="7696200" y="1552575"/>
          <a:ext cx="1371600" cy="733425"/>
        </p:xfrm>
        <a:graphic>
          <a:graphicData uri="http://schemas.openxmlformats.org/presentationml/2006/ole">
            <mc:AlternateContent xmlns:mc="http://schemas.openxmlformats.org/markup-compatibility/2006">
              <mc:Choice xmlns:v="urn:schemas-microsoft-com:vml" Requires="v">
                <p:oleObj spid="_x0000_s261489" name="Equation" r:id="rId13" imgW="710891" imgH="393529" progId="Equation.3">
                  <p:embed/>
                </p:oleObj>
              </mc:Choice>
              <mc:Fallback>
                <p:oleObj name="Equation" r:id="rId13" imgW="710891" imgH="393529"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96200" y="1552575"/>
                        <a:ext cx="1371600" cy="7334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5" name="Object 8"/>
          <p:cNvGraphicFramePr>
            <a:graphicFrameLocks noChangeAspect="1"/>
          </p:cNvGraphicFramePr>
          <p:nvPr/>
        </p:nvGraphicFramePr>
        <p:xfrm>
          <a:off x="2786063" y="3352800"/>
          <a:ext cx="1176337" cy="989013"/>
        </p:xfrm>
        <a:graphic>
          <a:graphicData uri="http://schemas.openxmlformats.org/presentationml/2006/ole">
            <mc:AlternateContent xmlns:mc="http://schemas.openxmlformats.org/markup-compatibility/2006">
              <mc:Choice xmlns:v="urn:schemas-microsoft-com:vml" Requires="v">
                <p:oleObj spid="_x0000_s261490" name="Equation" r:id="rId15" imgW="507780" imgH="342751" progId="Equation.3">
                  <p:embed/>
                </p:oleObj>
              </mc:Choice>
              <mc:Fallback>
                <p:oleObj name="Equation" r:id="rId15" imgW="507780" imgH="34275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86063" y="3352800"/>
                        <a:ext cx="1176337" cy="989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6" name="Object 9"/>
          <p:cNvGraphicFramePr>
            <a:graphicFrameLocks noChangeAspect="1"/>
          </p:cNvGraphicFramePr>
          <p:nvPr/>
        </p:nvGraphicFramePr>
        <p:xfrm>
          <a:off x="3827463" y="3124200"/>
          <a:ext cx="2116137" cy="1209675"/>
        </p:xfrm>
        <a:graphic>
          <a:graphicData uri="http://schemas.openxmlformats.org/presentationml/2006/ole">
            <mc:AlternateContent xmlns:mc="http://schemas.openxmlformats.org/markup-compatibility/2006">
              <mc:Choice xmlns:v="urn:schemas-microsoft-com:vml" Requires="v">
                <p:oleObj spid="_x0000_s261491" name="Equation" r:id="rId17" imgW="914400" imgH="419100" progId="Equation.3">
                  <p:embed/>
                </p:oleObj>
              </mc:Choice>
              <mc:Fallback>
                <p:oleObj name="Equation" r:id="rId17" imgW="914400" imgH="4191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27463" y="3124200"/>
                        <a:ext cx="2116137" cy="1209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7" name="Object 10"/>
          <p:cNvGraphicFramePr>
            <a:graphicFrameLocks noChangeAspect="1"/>
          </p:cNvGraphicFramePr>
          <p:nvPr/>
        </p:nvGraphicFramePr>
        <p:xfrm>
          <a:off x="5943600" y="3048000"/>
          <a:ext cx="2438400" cy="1319213"/>
        </p:xfrm>
        <a:graphic>
          <a:graphicData uri="http://schemas.openxmlformats.org/presentationml/2006/ole">
            <mc:AlternateContent xmlns:mc="http://schemas.openxmlformats.org/markup-compatibility/2006">
              <mc:Choice xmlns:v="urn:schemas-microsoft-com:vml" Requires="v">
                <p:oleObj spid="_x0000_s261492" name="Equation" r:id="rId19" imgW="1054100" imgH="457200" progId="Equation.3">
                  <p:embed/>
                </p:oleObj>
              </mc:Choice>
              <mc:Fallback>
                <p:oleObj name="Equation" r:id="rId19" imgW="1054100" imgH="4572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943600" y="3048000"/>
                        <a:ext cx="2438400" cy="13192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02468" name="Object 11"/>
          <p:cNvGraphicFramePr>
            <a:graphicFrameLocks noChangeAspect="1"/>
          </p:cNvGraphicFramePr>
          <p:nvPr/>
        </p:nvGraphicFramePr>
        <p:xfrm>
          <a:off x="5962650" y="5054600"/>
          <a:ext cx="895350" cy="1117600"/>
        </p:xfrm>
        <a:graphic>
          <a:graphicData uri="http://schemas.openxmlformats.org/presentationml/2006/ole">
            <mc:AlternateContent xmlns:mc="http://schemas.openxmlformats.org/markup-compatibility/2006">
              <mc:Choice xmlns:v="urn:schemas-microsoft-com:vml" Requires="v">
                <p:oleObj spid="_x0000_s261493" name="Equation" r:id="rId21" imgW="393529" imgH="393529" progId="Equation.DSMT4">
                  <p:embed/>
                </p:oleObj>
              </mc:Choice>
              <mc:Fallback>
                <p:oleObj name="Equation" r:id="rId21" imgW="393529" imgH="39352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62650" y="5054600"/>
                        <a:ext cx="895350" cy="1117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2469" name="Rectangle 37"/>
          <p:cNvSpPr>
            <a:spLocks noChangeArrowheads="1"/>
          </p:cNvSpPr>
          <p:nvPr/>
        </p:nvSpPr>
        <p:spPr bwMode="auto">
          <a:xfrm>
            <a:off x="6477000" y="3124200"/>
            <a:ext cx="1524000" cy="1219200"/>
          </a:xfrm>
          <a:prstGeom prst="rect">
            <a:avLst/>
          </a:prstGeom>
          <a:noFill/>
          <a:ln w="38100">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Tree>
    <p:extLst>
      <p:ext uri="{BB962C8B-B14F-4D97-AF65-F5344CB8AC3E}">
        <p14:creationId xmlns:p14="http://schemas.microsoft.com/office/powerpoint/2010/main" val="924186610"/>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2435">
                                            <p:txEl>
                                              <p:pRg st="0" end="0"/>
                                            </p:txEl>
                                          </p:spTgt>
                                        </p:tgtEl>
                                        <p:attrNameLst>
                                          <p:attrName>style.visibility</p:attrName>
                                        </p:attrNameLst>
                                      </p:cBhvr>
                                      <p:to>
                                        <p:strVal val="visible"/>
                                      </p:to>
                                    </p:set>
                                    <p:animEffect transition="in" filter="wipe(left)">
                                      <p:cBhvr>
                                        <p:cTn id="7" dur="500"/>
                                        <p:tgtEl>
                                          <p:spTgt spid="402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02438">
                                            <p:txEl>
                                              <p:pRg st="0" end="0"/>
                                            </p:txEl>
                                          </p:spTgt>
                                        </p:tgtEl>
                                        <p:attrNameLst>
                                          <p:attrName>style.visibility</p:attrName>
                                        </p:attrNameLst>
                                      </p:cBhvr>
                                      <p:to>
                                        <p:strVal val="visible"/>
                                      </p:to>
                                    </p:set>
                                    <p:animEffect transition="in" filter="wipe(left)">
                                      <p:cBhvr>
                                        <p:cTn id="17" dur="500"/>
                                        <p:tgtEl>
                                          <p:spTgt spid="402438">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02458"/>
                                        </p:tgtEl>
                                        <p:attrNameLst>
                                          <p:attrName>style.visibility</p:attrName>
                                        </p:attrNameLst>
                                      </p:cBhvr>
                                      <p:to>
                                        <p:strVal val="visible"/>
                                      </p:to>
                                    </p:set>
                                    <p:animEffect transition="in" filter="wipe(left)">
                                      <p:cBhvr>
                                        <p:cTn id="22" dur="500"/>
                                        <p:tgtEl>
                                          <p:spTgt spid="4024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02463"/>
                                        </p:tgtEl>
                                        <p:attrNameLst>
                                          <p:attrName>style.visibility</p:attrName>
                                        </p:attrNameLst>
                                      </p:cBhvr>
                                      <p:to>
                                        <p:strVal val="visible"/>
                                      </p:to>
                                    </p:set>
                                    <p:animEffect transition="in" filter="wipe(left)">
                                      <p:cBhvr>
                                        <p:cTn id="27" dur="500"/>
                                        <p:tgtEl>
                                          <p:spTgt spid="40246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02464"/>
                                        </p:tgtEl>
                                        <p:attrNameLst>
                                          <p:attrName>style.visibility</p:attrName>
                                        </p:attrNameLst>
                                      </p:cBhvr>
                                      <p:to>
                                        <p:strVal val="visible"/>
                                      </p:to>
                                    </p:set>
                                    <p:animEffect transition="in" filter="wipe(left)">
                                      <p:cBhvr>
                                        <p:cTn id="32" dur="500"/>
                                        <p:tgtEl>
                                          <p:spTgt spid="40246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02436">
                                            <p:txEl>
                                              <p:pRg st="0" end="0"/>
                                            </p:txEl>
                                          </p:spTgt>
                                        </p:tgtEl>
                                        <p:attrNameLst>
                                          <p:attrName>style.visibility</p:attrName>
                                        </p:attrNameLst>
                                      </p:cBhvr>
                                      <p:to>
                                        <p:strVal val="visible"/>
                                      </p:to>
                                    </p:set>
                                    <p:animEffect transition="in" filter="wipe(left)">
                                      <p:cBhvr>
                                        <p:cTn id="37" dur="500"/>
                                        <p:tgtEl>
                                          <p:spTgt spid="40243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02459"/>
                                        </p:tgtEl>
                                        <p:attrNameLst>
                                          <p:attrName>style.visibility</p:attrName>
                                        </p:attrNameLst>
                                      </p:cBhvr>
                                      <p:to>
                                        <p:strVal val="visible"/>
                                      </p:to>
                                    </p:set>
                                    <p:animEffect transition="in" filter="wipe(left)">
                                      <p:cBhvr>
                                        <p:cTn id="42" dur="500"/>
                                        <p:tgtEl>
                                          <p:spTgt spid="40245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02465"/>
                                        </p:tgtEl>
                                        <p:attrNameLst>
                                          <p:attrName>style.visibility</p:attrName>
                                        </p:attrNameLst>
                                      </p:cBhvr>
                                      <p:to>
                                        <p:strVal val="visible"/>
                                      </p:to>
                                    </p:set>
                                    <p:animEffect transition="in" filter="wipe(left)">
                                      <p:cBhvr>
                                        <p:cTn id="47" dur="500"/>
                                        <p:tgtEl>
                                          <p:spTgt spid="40246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02466"/>
                                        </p:tgtEl>
                                        <p:attrNameLst>
                                          <p:attrName>style.visibility</p:attrName>
                                        </p:attrNameLst>
                                      </p:cBhvr>
                                      <p:to>
                                        <p:strVal val="visible"/>
                                      </p:to>
                                    </p:set>
                                    <p:animEffect transition="in" filter="wipe(left)">
                                      <p:cBhvr>
                                        <p:cTn id="52" dur="500"/>
                                        <p:tgtEl>
                                          <p:spTgt spid="40246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02467"/>
                                        </p:tgtEl>
                                        <p:attrNameLst>
                                          <p:attrName>style.visibility</p:attrName>
                                        </p:attrNameLst>
                                      </p:cBhvr>
                                      <p:to>
                                        <p:strVal val="visible"/>
                                      </p:to>
                                    </p:set>
                                    <p:animEffect transition="in" filter="wipe(left)">
                                      <p:cBhvr>
                                        <p:cTn id="57" dur="500"/>
                                        <p:tgtEl>
                                          <p:spTgt spid="40246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02437"/>
                                        </p:tgtEl>
                                        <p:attrNameLst>
                                          <p:attrName>style.visibility</p:attrName>
                                        </p:attrNameLst>
                                      </p:cBhvr>
                                      <p:to>
                                        <p:strVal val="visible"/>
                                      </p:to>
                                    </p:set>
                                    <p:animEffect transition="in" filter="wipe(left)">
                                      <p:cBhvr>
                                        <p:cTn id="62" dur="500"/>
                                        <p:tgtEl>
                                          <p:spTgt spid="4024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02460"/>
                                        </p:tgtEl>
                                        <p:attrNameLst>
                                          <p:attrName>style.visibility</p:attrName>
                                        </p:attrNameLst>
                                      </p:cBhvr>
                                      <p:to>
                                        <p:strVal val="visible"/>
                                      </p:to>
                                    </p:set>
                                    <p:animEffect transition="in" filter="wipe(left)">
                                      <p:cBhvr>
                                        <p:cTn id="67" dur="500"/>
                                        <p:tgtEl>
                                          <p:spTgt spid="40246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402469"/>
                                        </p:tgtEl>
                                        <p:attrNameLst>
                                          <p:attrName>style.visibility</p:attrName>
                                        </p:attrNameLst>
                                      </p:cBhvr>
                                      <p:to>
                                        <p:strVal val="visible"/>
                                      </p:to>
                                    </p:set>
                                    <p:anim calcmode="lin" valueType="num">
                                      <p:cBhvr>
                                        <p:cTn id="72" dur="500" fill="hold"/>
                                        <p:tgtEl>
                                          <p:spTgt spid="402469"/>
                                        </p:tgtEl>
                                        <p:attrNameLst>
                                          <p:attrName>ppt_w</p:attrName>
                                        </p:attrNameLst>
                                      </p:cBhvr>
                                      <p:tavLst>
                                        <p:tav tm="0">
                                          <p:val>
                                            <p:fltVal val="0"/>
                                          </p:val>
                                        </p:tav>
                                        <p:tav tm="100000">
                                          <p:val>
                                            <p:strVal val="#ppt_w"/>
                                          </p:val>
                                        </p:tav>
                                      </p:tavLst>
                                    </p:anim>
                                    <p:anim calcmode="lin" valueType="num">
                                      <p:cBhvr>
                                        <p:cTn id="73" dur="500" fill="hold"/>
                                        <p:tgtEl>
                                          <p:spTgt spid="402469"/>
                                        </p:tgtEl>
                                        <p:attrNameLst>
                                          <p:attrName>ppt_h</p:attrName>
                                        </p:attrNameLst>
                                      </p:cBhvr>
                                      <p:tavLst>
                                        <p:tav tm="0">
                                          <p:val>
                                            <p:fltVal val="0"/>
                                          </p:val>
                                        </p:tav>
                                        <p:tav tm="100000">
                                          <p:val>
                                            <p:strVal val="#ppt_h"/>
                                          </p:val>
                                        </p:tav>
                                      </p:tavLst>
                                    </p:anim>
                                    <p:animEffect transition="in" filter="fade">
                                      <p:cBhvr>
                                        <p:cTn id="74" dur="500"/>
                                        <p:tgtEl>
                                          <p:spTgt spid="402469"/>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02462"/>
                                        </p:tgtEl>
                                        <p:attrNameLst>
                                          <p:attrName>style.visibility</p:attrName>
                                        </p:attrNameLst>
                                      </p:cBhvr>
                                      <p:to>
                                        <p:strVal val="visible"/>
                                      </p:to>
                                    </p:set>
                                    <p:animEffect transition="in" filter="wipe(left)">
                                      <p:cBhvr>
                                        <p:cTn id="79" dur="500"/>
                                        <p:tgtEl>
                                          <p:spTgt spid="40246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402461"/>
                                        </p:tgtEl>
                                        <p:attrNameLst>
                                          <p:attrName>style.visibility</p:attrName>
                                        </p:attrNameLst>
                                      </p:cBhvr>
                                      <p:to>
                                        <p:strVal val="visible"/>
                                      </p:to>
                                    </p:set>
                                    <p:animEffect transition="in" filter="wipe(left)">
                                      <p:cBhvr>
                                        <p:cTn id="84" dur="500"/>
                                        <p:tgtEl>
                                          <p:spTgt spid="402461"/>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402468"/>
                                        </p:tgtEl>
                                        <p:attrNameLst>
                                          <p:attrName>style.visibility</p:attrName>
                                        </p:attrNameLst>
                                      </p:cBhvr>
                                      <p:to>
                                        <p:strVal val="visible"/>
                                      </p:to>
                                    </p:set>
                                    <p:animEffect transition="in" filter="wipe(left)">
                                      <p:cBhvr>
                                        <p:cTn id="89" dur="500"/>
                                        <p:tgtEl>
                                          <p:spTgt spid="40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build="p" autoUpdateAnimBg="0"/>
      <p:bldP spid="402436" grpId="0" build="p" autoUpdateAnimBg="0"/>
      <p:bldP spid="402437" grpId="0" animBg="1" autoUpdateAnimBg="0"/>
      <p:bldP spid="402438" grpId="0" build="p" autoUpdateAnimBg="0"/>
      <p:bldP spid="402462" grpId="0" animBg="1" autoUpdateAnimBg="0"/>
      <p:bldP spid="40246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8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altLang="ko-KR" sz="1400">
              <a:solidFill>
                <a:srgbClr val="FF0066"/>
              </a:solidFill>
              <a:latin typeface="Arial Narrow" charset="0"/>
              <a:ea typeface="굴림" charset="0"/>
              <a:cs typeface="굴림" charset="0"/>
            </a:endParaRPr>
          </a:p>
        </p:txBody>
      </p:sp>
      <p:sp>
        <p:nvSpPr>
          <p:cNvPr id="3789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2D9AC4E-6779-2641-A042-FC7AEFECBFA7}"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sp>
        <p:nvSpPr>
          <p:cNvPr id="37892" name="Rectangle 2"/>
          <p:cNvSpPr>
            <a:spLocks noGrp="1" noChangeArrowheads="1"/>
          </p:cNvSpPr>
          <p:nvPr>
            <p:ph type="title"/>
          </p:nvPr>
        </p:nvSpPr>
        <p:spPr>
          <a:xfrm>
            <a:off x="685800" y="152400"/>
            <a:ext cx="7772400" cy="609600"/>
          </a:xfrm>
        </p:spPr>
        <p:txBody>
          <a:bodyPr/>
          <a:lstStyle/>
          <a:p>
            <a:r>
              <a:rPr lang="en-US" sz="4000">
                <a:latin typeface="Arial Narrow" charset="0"/>
                <a:ea typeface="ＭＳ Ｐゴシック" charset="0"/>
                <a:cs typeface="ＭＳ Ｐゴシック" charset="0"/>
              </a:rPr>
              <a:t>Example for Moment of Inertia</a:t>
            </a:r>
            <a:endParaRPr lang="en-US">
              <a:latin typeface="Arial Narrow" charset="0"/>
              <a:ea typeface="ＭＳ Ｐゴシック" charset="0"/>
              <a:cs typeface="ＭＳ Ｐゴシック" charset="0"/>
            </a:endParaRPr>
          </a:p>
        </p:txBody>
      </p:sp>
      <p:sp>
        <p:nvSpPr>
          <p:cNvPr id="1001475" name="Text Box 3"/>
          <p:cNvSpPr txBox="1">
            <a:spLocks noChangeArrowheads="1"/>
          </p:cNvSpPr>
          <p:nvPr/>
        </p:nvSpPr>
        <p:spPr bwMode="auto">
          <a:xfrm>
            <a:off x="457200" y="762000"/>
            <a:ext cx="8534400" cy="10350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800000"/>
                </a:solidFill>
                <a:latin typeface="Arial Narrow" charset="0"/>
              </a:rPr>
              <a:t>In a system of four small spheres as shown in the figure, assuming the radii are negligible and the rods connecting the particles are massless, compute the moment of inertia and the rotational kinetic energy when the system rotates about the y-axis at angular speed </a:t>
            </a:r>
            <a:r>
              <a:rPr lang="en-US" sz="2000" dirty="0" err="1" smtClean="0">
                <a:solidFill>
                  <a:srgbClr val="800000"/>
                </a:solidFill>
                <a:latin typeface="Symbol" charset="0"/>
              </a:rPr>
              <a:t>ω</a:t>
            </a:r>
            <a:r>
              <a:rPr lang="en-US" sz="2000" dirty="0" smtClean="0">
                <a:solidFill>
                  <a:srgbClr val="800000"/>
                </a:solidFill>
                <a:latin typeface="Arial Narrow" charset="0"/>
              </a:rPr>
              <a:t>.</a:t>
            </a:r>
            <a:endParaRPr lang="en-US" sz="2000" dirty="0">
              <a:solidFill>
                <a:srgbClr val="800000"/>
              </a:solidFill>
              <a:latin typeface="Arial Narrow" charset="0"/>
            </a:endParaRPr>
          </a:p>
        </p:txBody>
      </p:sp>
      <p:graphicFrame>
        <p:nvGraphicFramePr>
          <p:cNvPr id="1001476" name="Object 2"/>
          <p:cNvGraphicFramePr>
            <a:graphicFrameLocks noChangeAspect="1"/>
          </p:cNvGraphicFramePr>
          <p:nvPr/>
        </p:nvGraphicFramePr>
        <p:xfrm>
          <a:off x="4114800" y="2844800"/>
          <a:ext cx="196850" cy="330200"/>
        </p:xfrm>
        <a:graphic>
          <a:graphicData uri="http://schemas.openxmlformats.org/presentationml/2006/ole">
            <mc:AlternateContent xmlns:mc="http://schemas.openxmlformats.org/markup-compatibility/2006">
              <mc:Choice xmlns:v="urn:schemas-microsoft-com:vml" Requires="v">
                <p:oleObj spid="_x0000_s262940" name="Equation" r:id="rId3" imgW="126780" imgH="164814" progId="Equation.3">
                  <p:embed/>
                </p:oleObj>
              </mc:Choice>
              <mc:Fallback>
                <p:oleObj name="Equation" r:id="rId3"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2844800"/>
                        <a:ext cx="196850"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7" name="Text Box 5"/>
          <p:cNvSpPr txBox="1">
            <a:spLocks noChangeArrowheads="1"/>
          </p:cNvSpPr>
          <p:nvPr/>
        </p:nvSpPr>
        <p:spPr bwMode="auto">
          <a:xfrm>
            <a:off x="3962400" y="1905000"/>
            <a:ext cx="5029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Since the rotation is about y axis, the moment of inertia about y axis,</a:t>
            </a:r>
            <a:r>
              <a:rPr lang="en-US" sz="2000">
                <a:solidFill>
                  <a:schemeClr val="accent2"/>
                </a:solidFill>
                <a:latin typeface="Monotype Corsiva" charset="0"/>
              </a:rPr>
              <a:t> I</a:t>
            </a:r>
            <a:r>
              <a:rPr lang="en-US" sz="2000" baseline="-25000">
                <a:solidFill>
                  <a:schemeClr val="accent2"/>
                </a:solidFill>
                <a:latin typeface="Monotype Corsiva" charset="0"/>
              </a:rPr>
              <a:t>y</a:t>
            </a:r>
            <a:r>
              <a:rPr lang="en-US" sz="2000">
                <a:solidFill>
                  <a:schemeClr val="accent2"/>
                </a:solidFill>
                <a:latin typeface="Arial Narrow" charset="0"/>
              </a:rPr>
              <a:t>, is</a:t>
            </a:r>
          </a:p>
        </p:txBody>
      </p:sp>
      <p:graphicFrame>
        <p:nvGraphicFramePr>
          <p:cNvPr id="1001478" name="Object 3"/>
          <p:cNvGraphicFramePr>
            <a:graphicFrameLocks noChangeAspect="1"/>
          </p:cNvGraphicFramePr>
          <p:nvPr/>
        </p:nvGraphicFramePr>
        <p:xfrm>
          <a:off x="4495800" y="4268788"/>
          <a:ext cx="414338" cy="376237"/>
        </p:xfrm>
        <a:graphic>
          <a:graphicData uri="http://schemas.openxmlformats.org/presentationml/2006/ole">
            <mc:AlternateContent xmlns:mc="http://schemas.openxmlformats.org/markup-compatibility/2006">
              <mc:Choice xmlns:v="urn:schemas-microsoft-com:vml" Requires="v">
                <p:oleObj spid="_x0000_s262941" name="Equation" r:id="rId5" imgW="228501" imgH="215806" progId="Equation.3">
                  <p:embed/>
                </p:oleObj>
              </mc:Choice>
              <mc:Fallback>
                <p:oleObj name="Equation"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268788"/>
                        <a:ext cx="414338" cy="376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001479" name="Text Box 7"/>
          <p:cNvSpPr txBox="1">
            <a:spLocks noChangeArrowheads="1"/>
          </p:cNvSpPr>
          <p:nvPr/>
        </p:nvSpPr>
        <p:spPr bwMode="auto">
          <a:xfrm>
            <a:off x="457200" y="4267200"/>
            <a:ext cx="35814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Thus, the rotational kinetic energy is </a:t>
            </a:r>
          </a:p>
        </p:txBody>
      </p:sp>
      <p:sp>
        <p:nvSpPr>
          <p:cNvPr id="1001480" name="Text Box 8"/>
          <p:cNvSpPr txBox="1">
            <a:spLocks noChangeArrowheads="1"/>
          </p:cNvSpPr>
          <p:nvPr/>
        </p:nvSpPr>
        <p:spPr bwMode="auto">
          <a:xfrm>
            <a:off x="685800" y="4876800"/>
            <a:ext cx="7924800" cy="73025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Find the moment of inertia and rotational kinetic energy when the system rotates on the x-y plane about the z-axis that goes through the origin O.</a:t>
            </a:r>
          </a:p>
        </p:txBody>
      </p:sp>
      <p:grpSp>
        <p:nvGrpSpPr>
          <p:cNvPr id="2" name="Group 9"/>
          <p:cNvGrpSpPr>
            <a:grpSpLocks/>
          </p:cNvGrpSpPr>
          <p:nvPr/>
        </p:nvGrpSpPr>
        <p:grpSpPr bwMode="auto">
          <a:xfrm>
            <a:off x="381000" y="1676400"/>
            <a:ext cx="3581400" cy="2590800"/>
            <a:chOff x="240" y="912"/>
            <a:chExt cx="2256" cy="1632"/>
          </a:xfrm>
        </p:grpSpPr>
        <p:sp>
          <p:nvSpPr>
            <p:cNvPr id="37936" name="Line 10"/>
            <p:cNvSpPr>
              <a:spLocks noChangeShapeType="1"/>
            </p:cNvSpPr>
            <p:nvPr/>
          </p:nvSpPr>
          <p:spPr bwMode="auto">
            <a:xfrm>
              <a:off x="240" y="1776"/>
              <a:ext cx="2208"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7" name="Line 11"/>
            <p:cNvSpPr>
              <a:spLocks noChangeShapeType="1"/>
            </p:cNvSpPr>
            <p:nvPr/>
          </p:nvSpPr>
          <p:spPr bwMode="auto">
            <a:xfrm rot="-5400000">
              <a:off x="384" y="1776"/>
              <a:ext cx="1536"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38" name="Text Box 12"/>
            <p:cNvSpPr txBox="1">
              <a:spLocks noChangeArrowheads="1"/>
            </p:cNvSpPr>
            <p:nvPr/>
          </p:nvSpPr>
          <p:spPr bwMode="auto">
            <a:xfrm>
              <a:off x="2314" y="1718"/>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x</a:t>
              </a:r>
            </a:p>
          </p:txBody>
        </p:sp>
        <p:sp>
          <p:nvSpPr>
            <p:cNvPr id="37939" name="Text Box 13"/>
            <p:cNvSpPr txBox="1">
              <a:spLocks noChangeArrowheads="1"/>
            </p:cNvSpPr>
            <p:nvPr/>
          </p:nvSpPr>
          <p:spPr bwMode="auto">
            <a:xfrm>
              <a:off x="912" y="912"/>
              <a:ext cx="18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y</a:t>
              </a:r>
            </a:p>
          </p:txBody>
        </p:sp>
      </p:grpSp>
      <p:sp>
        <p:nvSpPr>
          <p:cNvPr id="1001486" name="Text Box 14"/>
          <p:cNvSpPr txBox="1">
            <a:spLocks noChangeArrowheads="1"/>
          </p:cNvSpPr>
          <p:nvPr/>
        </p:nvSpPr>
        <p:spPr bwMode="auto">
          <a:xfrm>
            <a:off x="4419600" y="3413125"/>
            <a:ext cx="4724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This is because the rotation is done about y axis, and the radii of the spheres are negligible.</a:t>
            </a:r>
          </a:p>
        </p:txBody>
      </p:sp>
      <p:sp>
        <p:nvSpPr>
          <p:cNvPr id="1001487" name="Text Box 15"/>
          <p:cNvSpPr txBox="1">
            <a:spLocks noChangeArrowheads="1"/>
          </p:cNvSpPr>
          <p:nvPr/>
        </p:nvSpPr>
        <p:spPr bwMode="auto">
          <a:xfrm>
            <a:off x="2362200" y="3581400"/>
            <a:ext cx="2057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are some 0s?</a:t>
            </a:r>
          </a:p>
        </p:txBody>
      </p:sp>
      <p:grpSp>
        <p:nvGrpSpPr>
          <p:cNvPr id="3" name="Group 16"/>
          <p:cNvGrpSpPr>
            <a:grpSpLocks/>
          </p:cNvGrpSpPr>
          <p:nvPr/>
        </p:nvGrpSpPr>
        <p:grpSpPr bwMode="auto">
          <a:xfrm>
            <a:off x="228600" y="1981200"/>
            <a:ext cx="3124200" cy="2057400"/>
            <a:chOff x="144" y="1248"/>
            <a:chExt cx="1968" cy="1296"/>
          </a:xfrm>
        </p:grpSpPr>
        <p:grpSp>
          <p:nvGrpSpPr>
            <p:cNvPr id="37923" name="Group 17"/>
            <p:cNvGrpSpPr>
              <a:grpSpLocks/>
            </p:cNvGrpSpPr>
            <p:nvPr/>
          </p:nvGrpSpPr>
          <p:grpSpPr bwMode="auto">
            <a:xfrm>
              <a:off x="144" y="1680"/>
              <a:ext cx="1968" cy="339"/>
              <a:chOff x="144" y="1680"/>
              <a:chExt cx="1968" cy="339"/>
            </a:xfrm>
          </p:grpSpPr>
          <p:sp>
            <p:nvSpPr>
              <p:cNvPr id="37931" name="Oval 18"/>
              <p:cNvSpPr>
                <a:spLocks noChangeArrowheads="1"/>
              </p:cNvSpPr>
              <p:nvPr/>
            </p:nvSpPr>
            <p:spPr bwMode="auto">
              <a:xfrm>
                <a:off x="144"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32" name="Oval 19"/>
              <p:cNvSpPr>
                <a:spLocks noChangeArrowheads="1"/>
              </p:cNvSpPr>
              <p:nvPr/>
            </p:nvSpPr>
            <p:spPr bwMode="auto">
              <a:xfrm>
                <a:off x="1920" y="1827"/>
                <a:ext cx="192" cy="192"/>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33" name="AutoShape 20"/>
              <p:cNvCxnSpPr>
                <a:cxnSpLocks noChangeShapeType="1"/>
                <a:stCxn id="37931" idx="6"/>
                <a:endCxn id="37932" idx="2"/>
              </p:cNvCxnSpPr>
              <p:nvPr/>
            </p:nvCxnSpPr>
            <p:spPr bwMode="auto">
              <a:xfrm>
                <a:off x="336" y="1923"/>
                <a:ext cx="1584" cy="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sp>
            <p:nvSpPr>
              <p:cNvPr id="37934" name="Text Box 21"/>
              <p:cNvSpPr txBox="1">
                <a:spLocks noChangeArrowheads="1"/>
              </p:cNvSpPr>
              <p:nvPr/>
            </p:nvSpPr>
            <p:spPr bwMode="auto">
              <a:xfrm>
                <a:off x="614" y="1680"/>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sp>
            <p:nvSpPr>
              <p:cNvPr id="37935" name="Text Box 22"/>
              <p:cNvSpPr txBox="1">
                <a:spLocks noChangeArrowheads="1"/>
              </p:cNvSpPr>
              <p:nvPr/>
            </p:nvSpPr>
            <p:spPr bwMode="auto">
              <a:xfrm>
                <a:off x="1483" y="1683"/>
                <a:ext cx="16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FF0000"/>
                    </a:solidFill>
                    <a:latin typeface="Monotype Corsiva" charset="0"/>
                  </a:rPr>
                  <a:t>l</a:t>
                </a:r>
              </a:p>
            </p:txBody>
          </p:sp>
        </p:grpSp>
        <p:grpSp>
          <p:nvGrpSpPr>
            <p:cNvPr id="37924" name="Group 23"/>
            <p:cNvGrpSpPr>
              <a:grpSpLocks/>
            </p:cNvGrpSpPr>
            <p:nvPr/>
          </p:nvGrpSpPr>
          <p:grpSpPr bwMode="auto">
            <a:xfrm>
              <a:off x="1080" y="1248"/>
              <a:ext cx="255" cy="1296"/>
              <a:chOff x="1080" y="1248"/>
              <a:chExt cx="255" cy="1296"/>
            </a:xfrm>
          </p:grpSpPr>
          <p:sp>
            <p:nvSpPr>
              <p:cNvPr id="37926" name="Oval 24"/>
              <p:cNvSpPr>
                <a:spLocks noChangeArrowheads="1"/>
              </p:cNvSpPr>
              <p:nvPr/>
            </p:nvSpPr>
            <p:spPr bwMode="auto">
              <a:xfrm>
                <a:off x="1080" y="2400"/>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sp>
            <p:nvSpPr>
              <p:cNvPr id="37927" name="Oval 25"/>
              <p:cNvSpPr>
                <a:spLocks noChangeArrowheads="1"/>
              </p:cNvSpPr>
              <p:nvPr/>
            </p:nvSpPr>
            <p:spPr bwMode="auto">
              <a:xfrm>
                <a:off x="1080" y="1248"/>
                <a:ext cx="144" cy="144"/>
              </a:xfrm>
              <a:prstGeom prst="ellipse">
                <a:avLst/>
              </a:prstGeom>
              <a:gradFill rotWithShape="0">
                <a:gsLst>
                  <a:gs pos="0">
                    <a:srgbClr val="33CC33"/>
                  </a:gs>
                  <a:gs pos="100000">
                    <a:srgbClr val="185E18"/>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m</a:t>
                </a:r>
              </a:p>
            </p:txBody>
          </p:sp>
          <p:cxnSp>
            <p:nvCxnSpPr>
              <p:cNvPr id="37928" name="AutoShape 26"/>
              <p:cNvCxnSpPr>
                <a:cxnSpLocks noChangeShapeType="1"/>
                <a:stCxn id="37926" idx="0"/>
                <a:endCxn id="37927" idx="4"/>
              </p:cNvCxnSpPr>
              <p:nvPr/>
            </p:nvCxnSpPr>
            <p:spPr bwMode="auto">
              <a:xfrm flipV="1">
                <a:off x="1152" y="1392"/>
                <a:ext cx="0" cy="1008"/>
              </a:xfrm>
              <a:prstGeom prst="straightConnector1">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cxnSp>
          <p:sp>
            <p:nvSpPr>
              <p:cNvPr id="37929" name="Text Box 27"/>
              <p:cNvSpPr txBox="1">
                <a:spLocks noChangeArrowheads="1"/>
              </p:cNvSpPr>
              <p:nvPr/>
            </p:nvSpPr>
            <p:spPr bwMode="auto">
              <a:xfrm>
                <a:off x="1142" y="1512"/>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sp>
            <p:nvSpPr>
              <p:cNvPr id="37930" name="Text Box 28"/>
              <p:cNvSpPr txBox="1">
                <a:spLocks noChangeArrowheads="1"/>
              </p:cNvSpPr>
              <p:nvPr/>
            </p:nvSpPr>
            <p:spPr bwMode="auto">
              <a:xfrm>
                <a:off x="1152" y="2006"/>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b</a:t>
                </a:r>
                <a:endParaRPr lang="en-US" sz="2000">
                  <a:latin typeface="Monotype Corsiva" charset="0"/>
                </a:endParaRPr>
              </a:p>
            </p:txBody>
          </p:sp>
        </p:grpSp>
        <p:sp>
          <p:nvSpPr>
            <p:cNvPr id="37925" name="Text Box 29"/>
            <p:cNvSpPr txBox="1">
              <a:spLocks noChangeArrowheads="1"/>
            </p:cNvSpPr>
            <p:nvPr/>
          </p:nvSpPr>
          <p:spPr bwMode="auto">
            <a:xfrm>
              <a:off x="960" y="1879"/>
              <a:ext cx="21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O</a:t>
              </a:r>
            </a:p>
          </p:txBody>
        </p:sp>
      </p:grpSp>
      <p:graphicFrame>
        <p:nvGraphicFramePr>
          <p:cNvPr id="1001502" name="Object 4"/>
          <p:cNvGraphicFramePr>
            <a:graphicFrameLocks noChangeAspect="1"/>
          </p:cNvGraphicFramePr>
          <p:nvPr/>
        </p:nvGraphicFramePr>
        <p:xfrm>
          <a:off x="434975" y="5834063"/>
          <a:ext cx="174625" cy="220662"/>
        </p:xfrm>
        <a:graphic>
          <a:graphicData uri="http://schemas.openxmlformats.org/presentationml/2006/ole">
            <mc:AlternateContent xmlns:mc="http://schemas.openxmlformats.org/markup-compatibility/2006">
              <mc:Choice xmlns:v="urn:schemas-microsoft-com:vml" Requires="v">
                <p:oleObj spid="_x0000_s262942" name="Equation" r:id="rId7" imgW="126780" imgH="164814" progId="Equation.3">
                  <p:embed/>
                </p:oleObj>
              </mc:Choice>
              <mc:Fallback>
                <p:oleObj name="Equation" r:id="rId7" imgW="126780" imgH="164814"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5834063"/>
                        <a:ext cx="174625" cy="220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3" name="Object 5"/>
          <p:cNvGraphicFramePr>
            <a:graphicFrameLocks noChangeAspect="1"/>
          </p:cNvGraphicFramePr>
          <p:nvPr/>
        </p:nvGraphicFramePr>
        <p:xfrm>
          <a:off x="4808538" y="5816600"/>
          <a:ext cx="296862" cy="306388"/>
        </p:xfrm>
        <a:graphic>
          <a:graphicData uri="http://schemas.openxmlformats.org/presentationml/2006/ole">
            <mc:AlternateContent xmlns:mc="http://schemas.openxmlformats.org/markup-compatibility/2006">
              <mc:Choice xmlns:v="urn:schemas-microsoft-com:vml" Requires="v">
                <p:oleObj spid="_x0000_s262943" name="Equation" r:id="rId8" imgW="228501" imgH="215806" progId="Equation.3">
                  <p:embed/>
                </p:oleObj>
              </mc:Choice>
              <mc:Fallback>
                <p:oleObj name="Equation" r:id="rId8"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8538" y="5816600"/>
                        <a:ext cx="296862" cy="3063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4" name="Object 6"/>
          <p:cNvGraphicFramePr>
            <a:graphicFrameLocks noChangeAspect="1"/>
          </p:cNvGraphicFramePr>
          <p:nvPr/>
        </p:nvGraphicFramePr>
        <p:xfrm>
          <a:off x="4322763" y="2806700"/>
          <a:ext cx="946150" cy="711200"/>
        </p:xfrm>
        <a:graphic>
          <a:graphicData uri="http://schemas.openxmlformats.org/presentationml/2006/ole">
            <mc:AlternateContent xmlns:mc="http://schemas.openxmlformats.org/markup-compatibility/2006">
              <mc:Choice xmlns:v="urn:schemas-microsoft-com:vml" Requires="v">
                <p:oleObj spid="_x0000_s262944" name="Equation" r:id="rId9" imgW="609600" imgH="355600" progId="Equation.DSMT4">
                  <p:embed/>
                </p:oleObj>
              </mc:Choice>
              <mc:Fallback>
                <p:oleObj name="Equation" r:id="rId9" imgW="609600" imgH="355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2763" y="2806700"/>
                        <a:ext cx="946150" cy="711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5" name="Object 7"/>
          <p:cNvGraphicFramePr>
            <a:graphicFrameLocks noChangeAspect="1"/>
          </p:cNvGraphicFramePr>
          <p:nvPr/>
        </p:nvGraphicFramePr>
        <p:xfrm>
          <a:off x="5267325" y="2819400"/>
          <a:ext cx="865188" cy="406400"/>
        </p:xfrm>
        <a:graphic>
          <a:graphicData uri="http://schemas.openxmlformats.org/presentationml/2006/ole">
            <mc:AlternateContent xmlns:mc="http://schemas.openxmlformats.org/markup-compatibility/2006">
              <mc:Choice xmlns:v="urn:schemas-microsoft-com:vml" Requires="v">
                <p:oleObj spid="_x0000_s262945" name="Equation" r:id="rId11" imgW="406400" imgH="203200" progId="Equation.DSMT4">
                  <p:embed/>
                </p:oleObj>
              </mc:Choice>
              <mc:Fallback>
                <p:oleObj name="Equation" r:id="rId11" imgW="4064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67325" y="2819400"/>
                        <a:ext cx="865188"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6" name="Object 8"/>
          <p:cNvGraphicFramePr>
            <a:graphicFrameLocks noChangeAspect="1"/>
          </p:cNvGraphicFramePr>
          <p:nvPr/>
        </p:nvGraphicFramePr>
        <p:xfrm>
          <a:off x="8305800" y="2819400"/>
          <a:ext cx="838200" cy="381000"/>
        </p:xfrm>
        <a:graphic>
          <a:graphicData uri="http://schemas.openxmlformats.org/presentationml/2006/ole">
            <mc:AlternateContent xmlns:mc="http://schemas.openxmlformats.org/markup-compatibility/2006">
              <mc:Choice xmlns:v="urn:schemas-microsoft-com:vml" Requires="v">
                <p:oleObj spid="_x0000_s262946" name="Equation" r:id="rId13" imgW="482600" imgH="190500" progId="Equation.DSMT4">
                  <p:embed/>
                </p:oleObj>
              </mc:Choice>
              <mc:Fallback>
                <p:oleObj name="Equation" r:id="rId13" imgW="482600" imgH="1905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05800" y="2819400"/>
                        <a:ext cx="83820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7" name="Object 9"/>
          <p:cNvGraphicFramePr>
            <a:graphicFrameLocks noChangeAspect="1"/>
          </p:cNvGraphicFramePr>
          <p:nvPr/>
        </p:nvGraphicFramePr>
        <p:xfrm>
          <a:off x="4865688" y="4114800"/>
          <a:ext cx="942975" cy="685800"/>
        </p:xfrm>
        <a:graphic>
          <a:graphicData uri="http://schemas.openxmlformats.org/presentationml/2006/ole">
            <mc:AlternateContent xmlns:mc="http://schemas.openxmlformats.org/markup-compatibility/2006">
              <mc:Choice xmlns:v="urn:schemas-microsoft-com:vml" Requires="v">
                <p:oleObj spid="_x0000_s262947" name="Equation" r:id="rId15" imgW="520700" imgH="393700" progId="Equation.DSMT4">
                  <p:embed/>
                </p:oleObj>
              </mc:Choice>
              <mc:Fallback>
                <p:oleObj name="Equation" r:id="rId15" imgW="520700" imgH="3937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5688" y="4114800"/>
                        <a:ext cx="942975"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8" name="Object 10"/>
          <p:cNvGraphicFramePr>
            <a:graphicFrameLocks noChangeAspect="1"/>
          </p:cNvGraphicFramePr>
          <p:nvPr/>
        </p:nvGraphicFramePr>
        <p:xfrm>
          <a:off x="5741988" y="4114800"/>
          <a:ext cx="1776412" cy="685800"/>
        </p:xfrm>
        <a:graphic>
          <a:graphicData uri="http://schemas.openxmlformats.org/presentationml/2006/ole">
            <mc:AlternateContent xmlns:mc="http://schemas.openxmlformats.org/markup-compatibility/2006">
              <mc:Choice xmlns:v="urn:schemas-microsoft-com:vml" Requires="v">
                <p:oleObj spid="_x0000_s262948" name="Equation" r:id="rId17" imgW="901700" imgH="393700" progId="Equation.DSMT4">
                  <p:embed/>
                </p:oleObj>
              </mc:Choice>
              <mc:Fallback>
                <p:oleObj name="Equation" r:id="rId17" imgW="901700" imgH="3937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41988" y="4114800"/>
                        <a:ext cx="1776412" cy="685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09" name="Object 11"/>
          <p:cNvGraphicFramePr>
            <a:graphicFrameLocks noChangeAspect="1"/>
          </p:cNvGraphicFramePr>
          <p:nvPr/>
        </p:nvGraphicFramePr>
        <p:xfrm>
          <a:off x="7543800" y="4249738"/>
          <a:ext cx="1219200" cy="417512"/>
        </p:xfrm>
        <a:graphic>
          <a:graphicData uri="http://schemas.openxmlformats.org/presentationml/2006/ole">
            <mc:AlternateContent xmlns:mc="http://schemas.openxmlformats.org/markup-compatibility/2006">
              <mc:Choice xmlns:v="urn:schemas-microsoft-com:vml" Requires="v">
                <p:oleObj spid="_x0000_s262949" name="Equation" r:id="rId19" imgW="571500" imgH="203200" progId="Equation.DSMT4">
                  <p:embed/>
                </p:oleObj>
              </mc:Choice>
              <mc:Fallback>
                <p:oleObj name="Equation" r:id="rId19" imgW="571500" imgH="2032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3800" y="4249738"/>
                        <a:ext cx="1219200" cy="4175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0" name="Object 12"/>
          <p:cNvGraphicFramePr>
            <a:graphicFrameLocks noChangeAspect="1"/>
          </p:cNvGraphicFramePr>
          <p:nvPr/>
        </p:nvGraphicFramePr>
        <p:xfrm>
          <a:off x="622300" y="5783263"/>
          <a:ext cx="842963" cy="474662"/>
        </p:xfrm>
        <a:graphic>
          <a:graphicData uri="http://schemas.openxmlformats.org/presentationml/2006/ole">
            <mc:AlternateContent xmlns:mc="http://schemas.openxmlformats.org/markup-compatibility/2006">
              <mc:Choice xmlns:v="urn:schemas-microsoft-com:vml" Requires="v">
                <p:oleObj spid="_x0000_s262950" name="Equation" r:id="rId21" imgW="609600" imgH="355600" progId="Equation.DSMT4">
                  <p:embed/>
                </p:oleObj>
              </mc:Choice>
              <mc:Fallback>
                <p:oleObj name="Equation" r:id="rId21" imgW="609600" imgH="35560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2300" y="5783263"/>
                        <a:ext cx="842963" cy="4746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1" name="Object 13"/>
          <p:cNvGraphicFramePr>
            <a:graphicFrameLocks noChangeAspect="1"/>
          </p:cNvGraphicFramePr>
          <p:nvPr/>
        </p:nvGraphicFramePr>
        <p:xfrm>
          <a:off x="1435100" y="5791200"/>
          <a:ext cx="633413" cy="304800"/>
        </p:xfrm>
        <a:graphic>
          <a:graphicData uri="http://schemas.openxmlformats.org/presentationml/2006/ole">
            <mc:AlternateContent xmlns:mc="http://schemas.openxmlformats.org/markup-compatibility/2006">
              <mc:Choice xmlns:v="urn:schemas-microsoft-com:vml" Requires="v">
                <p:oleObj spid="_x0000_s262951" name="Equation" r:id="rId23" imgW="406400" imgH="203200" progId="Equation.DSMT4">
                  <p:embed/>
                </p:oleObj>
              </mc:Choice>
              <mc:Fallback>
                <p:oleObj name="Equation" r:id="rId23" imgW="406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435100" y="5791200"/>
                        <a:ext cx="633413"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2" name="Object 14"/>
          <p:cNvGraphicFramePr>
            <a:graphicFrameLocks noChangeAspect="1"/>
          </p:cNvGraphicFramePr>
          <p:nvPr/>
        </p:nvGraphicFramePr>
        <p:xfrm>
          <a:off x="3444875" y="5816600"/>
          <a:ext cx="1203325" cy="355600"/>
        </p:xfrm>
        <a:graphic>
          <a:graphicData uri="http://schemas.openxmlformats.org/presentationml/2006/ole">
            <mc:AlternateContent xmlns:mc="http://schemas.openxmlformats.org/markup-compatibility/2006">
              <mc:Choice xmlns:v="urn:schemas-microsoft-com:vml" Requires="v">
                <p:oleObj spid="_x0000_s262952" name="Equation" r:id="rId25" imgW="1016000" imgH="266700" progId="Equation.DSMT4">
                  <p:embed/>
                </p:oleObj>
              </mc:Choice>
              <mc:Fallback>
                <p:oleObj name="Equation" r:id="rId25" imgW="1016000" imgH="2667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44875" y="5816600"/>
                        <a:ext cx="1203325"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3" name="Object 15"/>
          <p:cNvGraphicFramePr>
            <a:graphicFrameLocks noChangeAspect="1"/>
          </p:cNvGraphicFramePr>
          <p:nvPr/>
        </p:nvGraphicFramePr>
        <p:xfrm>
          <a:off x="5097463" y="5691188"/>
          <a:ext cx="676275" cy="557212"/>
        </p:xfrm>
        <a:graphic>
          <a:graphicData uri="http://schemas.openxmlformats.org/presentationml/2006/ole">
            <mc:AlternateContent xmlns:mc="http://schemas.openxmlformats.org/markup-compatibility/2006">
              <mc:Choice xmlns:v="urn:schemas-microsoft-com:vml" Requires="v">
                <p:oleObj spid="_x0000_s262953" name="Equation" r:id="rId27" imgW="520700" imgH="393700" progId="Equation.DSMT4">
                  <p:embed/>
                </p:oleObj>
              </mc:Choice>
              <mc:Fallback>
                <p:oleObj name="Equation" r:id="rId27" imgW="520700" imgH="3937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097463" y="5691188"/>
                        <a:ext cx="676275"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4" name="Object 16"/>
          <p:cNvGraphicFramePr>
            <a:graphicFrameLocks noChangeAspect="1"/>
          </p:cNvGraphicFramePr>
          <p:nvPr/>
        </p:nvGraphicFramePr>
        <p:xfrm>
          <a:off x="5711825" y="5691188"/>
          <a:ext cx="1797050" cy="557212"/>
        </p:xfrm>
        <a:graphic>
          <a:graphicData uri="http://schemas.openxmlformats.org/presentationml/2006/ole">
            <mc:AlternateContent xmlns:mc="http://schemas.openxmlformats.org/markup-compatibility/2006">
              <mc:Choice xmlns:v="urn:schemas-microsoft-com:vml" Requires="v">
                <p:oleObj spid="_x0000_s262954" name="Equation" r:id="rId29" imgW="1384300" imgH="393700" progId="Equation.DSMT4">
                  <p:embed/>
                </p:oleObj>
              </mc:Choice>
              <mc:Fallback>
                <p:oleObj name="Equation" r:id="rId29" imgW="1384300" imgH="3937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711825" y="5691188"/>
                        <a:ext cx="1797050" cy="5572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5" name="Object 17"/>
          <p:cNvGraphicFramePr>
            <a:graphicFrameLocks noChangeAspect="1"/>
          </p:cNvGraphicFramePr>
          <p:nvPr/>
        </p:nvGraphicFramePr>
        <p:xfrm>
          <a:off x="7426325" y="5781675"/>
          <a:ext cx="1435100" cy="376238"/>
        </p:xfrm>
        <a:graphic>
          <a:graphicData uri="http://schemas.openxmlformats.org/presentationml/2006/ole">
            <mc:AlternateContent xmlns:mc="http://schemas.openxmlformats.org/markup-compatibility/2006">
              <mc:Choice xmlns:v="urn:schemas-microsoft-com:vml" Requires="v">
                <p:oleObj spid="_x0000_s262955" name="Equation" r:id="rId31" imgW="1104900" imgH="266700" progId="Equation.DSMT4">
                  <p:embed/>
                </p:oleObj>
              </mc:Choice>
              <mc:Fallback>
                <p:oleObj name="Equation" r:id="rId31" imgW="1104900" imgH="2667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426325" y="5781675"/>
                        <a:ext cx="1435100" cy="3762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6" name="Object 18"/>
          <p:cNvGraphicFramePr>
            <a:graphicFrameLocks noChangeAspect="1"/>
          </p:cNvGraphicFramePr>
          <p:nvPr/>
        </p:nvGraphicFramePr>
        <p:xfrm>
          <a:off x="6116638" y="2819400"/>
          <a:ext cx="788987" cy="406400"/>
        </p:xfrm>
        <a:graphic>
          <a:graphicData uri="http://schemas.openxmlformats.org/presentationml/2006/ole">
            <mc:AlternateContent xmlns:mc="http://schemas.openxmlformats.org/markup-compatibility/2006">
              <mc:Choice xmlns:v="urn:schemas-microsoft-com:vml" Requires="v">
                <p:oleObj spid="_x0000_s262956" name="Equation" r:id="rId33" imgW="381000" imgH="203200" progId="Equation.DSMT4">
                  <p:embed/>
                </p:oleObj>
              </mc:Choice>
              <mc:Fallback>
                <p:oleObj name="Equation" r:id="rId33" imgW="381000" imgH="2032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116638" y="2819400"/>
                        <a:ext cx="788987"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7" name="Object 19"/>
          <p:cNvGraphicFramePr>
            <a:graphicFrameLocks noChangeAspect="1"/>
          </p:cNvGraphicFramePr>
          <p:nvPr/>
        </p:nvGraphicFramePr>
        <p:xfrm>
          <a:off x="6892925" y="2794000"/>
          <a:ext cx="711200" cy="406400"/>
        </p:xfrm>
        <a:graphic>
          <a:graphicData uri="http://schemas.openxmlformats.org/presentationml/2006/ole">
            <mc:AlternateContent xmlns:mc="http://schemas.openxmlformats.org/markup-compatibility/2006">
              <mc:Choice xmlns:v="urn:schemas-microsoft-com:vml" Requires="v">
                <p:oleObj spid="_x0000_s262957" name="Equation" r:id="rId35" imgW="457200" imgH="203200" progId="Equation.DSMT4">
                  <p:embed/>
                </p:oleObj>
              </mc:Choice>
              <mc:Fallback>
                <p:oleObj name="Equation" r:id="rId35" imgW="457200" imgH="2032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892925" y="2794000"/>
                        <a:ext cx="711200"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8" name="Object 20"/>
          <p:cNvGraphicFramePr>
            <a:graphicFrameLocks noChangeAspect="1"/>
          </p:cNvGraphicFramePr>
          <p:nvPr/>
        </p:nvGraphicFramePr>
        <p:xfrm>
          <a:off x="7594600" y="2794000"/>
          <a:ext cx="709613" cy="406400"/>
        </p:xfrm>
        <a:graphic>
          <a:graphicData uri="http://schemas.openxmlformats.org/presentationml/2006/ole">
            <mc:AlternateContent xmlns:mc="http://schemas.openxmlformats.org/markup-compatibility/2006">
              <mc:Choice xmlns:v="urn:schemas-microsoft-com:vml" Requires="v">
                <p:oleObj spid="_x0000_s262958" name="Equation" r:id="rId37" imgW="457200" imgH="203200" progId="Equation.DSMT4">
                  <p:embed/>
                </p:oleObj>
              </mc:Choice>
              <mc:Fallback>
                <p:oleObj name="Equation" r:id="rId37" imgW="457200" imgH="2032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7594600" y="2794000"/>
                        <a:ext cx="709613" cy="406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19" name="Object 21"/>
          <p:cNvGraphicFramePr>
            <a:graphicFrameLocks noChangeAspect="1"/>
          </p:cNvGraphicFramePr>
          <p:nvPr/>
        </p:nvGraphicFramePr>
        <p:xfrm>
          <a:off x="1893888" y="5791200"/>
          <a:ext cx="709612" cy="304800"/>
        </p:xfrm>
        <a:graphic>
          <a:graphicData uri="http://schemas.openxmlformats.org/presentationml/2006/ole">
            <mc:AlternateContent xmlns:mc="http://schemas.openxmlformats.org/markup-compatibility/2006">
              <mc:Choice xmlns:v="urn:schemas-microsoft-com:vml" Requires="v">
                <p:oleObj spid="_x0000_s262959" name="Equation" r:id="rId39" imgW="381000" imgH="203200" progId="Equation.DSMT4">
                  <p:embed/>
                </p:oleObj>
              </mc:Choice>
              <mc:Fallback>
                <p:oleObj name="Equation" r:id="rId39" imgW="381000" imgH="2032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1893888" y="5791200"/>
                        <a:ext cx="709612"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0" name="Object 22"/>
          <p:cNvGraphicFramePr>
            <a:graphicFrameLocks noChangeAspect="1"/>
          </p:cNvGraphicFramePr>
          <p:nvPr/>
        </p:nvGraphicFramePr>
        <p:xfrm>
          <a:off x="2590800" y="5791200"/>
          <a:ext cx="515938" cy="304800"/>
        </p:xfrm>
        <a:graphic>
          <a:graphicData uri="http://schemas.openxmlformats.org/presentationml/2006/ole">
            <mc:AlternateContent xmlns:mc="http://schemas.openxmlformats.org/markup-compatibility/2006">
              <mc:Choice xmlns:v="urn:schemas-microsoft-com:vml" Requires="v">
                <p:oleObj spid="_x0000_s262960" name="Equation" r:id="rId41" imgW="368300" imgH="203200" progId="Equation.DSMT4">
                  <p:embed/>
                </p:oleObj>
              </mc:Choice>
              <mc:Fallback>
                <p:oleObj name="Equation" r:id="rId41" imgW="368300" imgH="203200" progId="Equation.DSMT4">
                  <p:embed/>
                  <p:pic>
                    <p:nvPicPr>
                      <p:cNvPr id="0" name=""/>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590800" y="5791200"/>
                        <a:ext cx="515938"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001521" name="Object 23"/>
          <p:cNvGraphicFramePr>
            <a:graphicFrameLocks noChangeAspect="1"/>
          </p:cNvGraphicFramePr>
          <p:nvPr/>
        </p:nvGraphicFramePr>
        <p:xfrm>
          <a:off x="3048000" y="5791200"/>
          <a:ext cx="431800" cy="304800"/>
        </p:xfrm>
        <a:graphic>
          <a:graphicData uri="http://schemas.openxmlformats.org/presentationml/2006/ole">
            <mc:AlternateContent xmlns:mc="http://schemas.openxmlformats.org/markup-compatibility/2006">
              <mc:Choice xmlns:v="urn:schemas-microsoft-com:vml" Requires="v">
                <p:oleObj spid="_x0000_s262961" name="Equation" r:id="rId43" imgW="368300" imgH="203200" progId="Equation.DSMT4">
                  <p:embed/>
                </p:oleObj>
              </mc:Choice>
              <mc:Fallback>
                <p:oleObj name="Equation" r:id="rId43" imgW="368300" imgH="203200" progId="Equation.DSMT4">
                  <p:embed/>
                  <p:pic>
                    <p:nvPicPr>
                      <p:cNvPr id="0" name=""/>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3048000" y="5791200"/>
                        <a:ext cx="431800" cy="304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4734894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001475"/>
                                        </p:tgtEl>
                                        <p:attrNameLst>
                                          <p:attrName>style.visibility</p:attrName>
                                        </p:attrNameLst>
                                      </p:cBhvr>
                                      <p:to>
                                        <p:strVal val="visible"/>
                                      </p:to>
                                    </p:set>
                                    <p:animEffect transition="in" filter="wipe(left)">
                                      <p:cBhvr>
                                        <p:cTn id="7" dur="500"/>
                                        <p:tgtEl>
                                          <p:spTgt spid="1001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001477">
                                            <p:txEl>
                                              <p:pRg st="0" end="0"/>
                                            </p:txEl>
                                          </p:spTgt>
                                        </p:tgtEl>
                                        <p:attrNameLst>
                                          <p:attrName>style.visibility</p:attrName>
                                        </p:attrNameLst>
                                      </p:cBhvr>
                                      <p:to>
                                        <p:strVal val="visible"/>
                                      </p:to>
                                    </p:set>
                                    <p:animEffect transition="in" filter="wipe(left)">
                                      <p:cBhvr>
                                        <p:cTn id="22" dur="500"/>
                                        <p:tgtEl>
                                          <p:spTgt spid="100147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001476"/>
                                        </p:tgtEl>
                                        <p:attrNameLst>
                                          <p:attrName>style.visibility</p:attrName>
                                        </p:attrNameLst>
                                      </p:cBhvr>
                                      <p:to>
                                        <p:strVal val="visible"/>
                                      </p:to>
                                    </p:set>
                                    <p:animEffect transition="in" filter="wipe(left)">
                                      <p:cBhvr>
                                        <p:cTn id="27" dur="500"/>
                                        <p:tgtEl>
                                          <p:spTgt spid="100147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01504"/>
                                        </p:tgtEl>
                                        <p:attrNameLst>
                                          <p:attrName>style.visibility</p:attrName>
                                        </p:attrNameLst>
                                      </p:cBhvr>
                                      <p:to>
                                        <p:strVal val="visible"/>
                                      </p:to>
                                    </p:set>
                                    <p:animEffect transition="in" filter="wipe(left)">
                                      <p:cBhvr>
                                        <p:cTn id="32" dur="500"/>
                                        <p:tgtEl>
                                          <p:spTgt spid="10015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001505"/>
                                        </p:tgtEl>
                                        <p:attrNameLst>
                                          <p:attrName>style.visibility</p:attrName>
                                        </p:attrNameLst>
                                      </p:cBhvr>
                                      <p:to>
                                        <p:strVal val="visible"/>
                                      </p:to>
                                    </p:set>
                                    <p:animEffect transition="in" filter="wipe(left)">
                                      <p:cBhvr>
                                        <p:cTn id="37" dur="500"/>
                                        <p:tgtEl>
                                          <p:spTgt spid="10015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001516"/>
                                        </p:tgtEl>
                                        <p:attrNameLst>
                                          <p:attrName>style.visibility</p:attrName>
                                        </p:attrNameLst>
                                      </p:cBhvr>
                                      <p:to>
                                        <p:strVal val="visible"/>
                                      </p:to>
                                    </p:set>
                                    <p:animEffect transition="in" filter="wipe(left)">
                                      <p:cBhvr>
                                        <p:cTn id="42" dur="500"/>
                                        <p:tgtEl>
                                          <p:spTgt spid="100151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001517"/>
                                        </p:tgtEl>
                                        <p:attrNameLst>
                                          <p:attrName>style.visibility</p:attrName>
                                        </p:attrNameLst>
                                      </p:cBhvr>
                                      <p:to>
                                        <p:strVal val="visible"/>
                                      </p:to>
                                    </p:set>
                                    <p:animEffect transition="in" filter="wipe(left)">
                                      <p:cBhvr>
                                        <p:cTn id="47" dur="500"/>
                                        <p:tgtEl>
                                          <p:spTgt spid="10015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001518"/>
                                        </p:tgtEl>
                                        <p:attrNameLst>
                                          <p:attrName>style.visibility</p:attrName>
                                        </p:attrNameLst>
                                      </p:cBhvr>
                                      <p:to>
                                        <p:strVal val="visible"/>
                                      </p:to>
                                    </p:set>
                                    <p:animEffect transition="in" filter="wipe(left)">
                                      <p:cBhvr>
                                        <p:cTn id="52" dur="500"/>
                                        <p:tgtEl>
                                          <p:spTgt spid="10015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1001506"/>
                                        </p:tgtEl>
                                        <p:attrNameLst>
                                          <p:attrName>style.visibility</p:attrName>
                                        </p:attrNameLst>
                                      </p:cBhvr>
                                      <p:to>
                                        <p:strVal val="visible"/>
                                      </p:to>
                                    </p:set>
                                    <p:animEffect transition="in" filter="wipe(left)">
                                      <p:cBhvr>
                                        <p:cTn id="57" dur="500"/>
                                        <p:tgtEl>
                                          <p:spTgt spid="100150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001487"/>
                                        </p:tgtEl>
                                        <p:attrNameLst>
                                          <p:attrName>style.visibility</p:attrName>
                                        </p:attrNameLst>
                                      </p:cBhvr>
                                      <p:to>
                                        <p:strVal val="visible"/>
                                      </p:to>
                                    </p:set>
                                    <p:animEffect transition="in" filter="wipe(left)">
                                      <p:cBhvr>
                                        <p:cTn id="62" dur="500"/>
                                        <p:tgtEl>
                                          <p:spTgt spid="100148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001486">
                                            <p:txEl>
                                              <p:pRg st="0" end="0"/>
                                            </p:txEl>
                                          </p:spTgt>
                                        </p:tgtEl>
                                        <p:attrNameLst>
                                          <p:attrName>style.visibility</p:attrName>
                                        </p:attrNameLst>
                                      </p:cBhvr>
                                      <p:to>
                                        <p:strVal val="visible"/>
                                      </p:to>
                                    </p:set>
                                    <p:animEffect transition="in" filter="wipe(left)">
                                      <p:cBhvr>
                                        <p:cTn id="67" dur="500"/>
                                        <p:tgtEl>
                                          <p:spTgt spid="1001486">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001479"/>
                                        </p:tgtEl>
                                        <p:attrNameLst>
                                          <p:attrName>style.visibility</p:attrName>
                                        </p:attrNameLst>
                                      </p:cBhvr>
                                      <p:to>
                                        <p:strVal val="visible"/>
                                      </p:to>
                                    </p:set>
                                    <p:animEffect transition="in" filter="wipe(left)">
                                      <p:cBhvr>
                                        <p:cTn id="72" dur="500"/>
                                        <p:tgtEl>
                                          <p:spTgt spid="100147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1001478"/>
                                        </p:tgtEl>
                                        <p:attrNameLst>
                                          <p:attrName>style.visibility</p:attrName>
                                        </p:attrNameLst>
                                      </p:cBhvr>
                                      <p:to>
                                        <p:strVal val="visible"/>
                                      </p:to>
                                    </p:set>
                                    <p:animEffect transition="in" filter="wipe(left)">
                                      <p:cBhvr>
                                        <p:cTn id="77" dur="500"/>
                                        <p:tgtEl>
                                          <p:spTgt spid="100147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1001507"/>
                                        </p:tgtEl>
                                        <p:attrNameLst>
                                          <p:attrName>style.visibility</p:attrName>
                                        </p:attrNameLst>
                                      </p:cBhvr>
                                      <p:to>
                                        <p:strVal val="visible"/>
                                      </p:to>
                                    </p:set>
                                    <p:animEffect transition="in" filter="wipe(left)">
                                      <p:cBhvr>
                                        <p:cTn id="82" dur="500"/>
                                        <p:tgtEl>
                                          <p:spTgt spid="100150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1001508"/>
                                        </p:tgtEl>
                                        <p:attrNameLst>
                                          <p:attrName>style.visibility</p:attrName>
                                        </p:attrNameLst>
                                      </p:cBhvr>
                                      <p:to>
                                        <p:strVal val="visible"/>
                                      </p:to>
                                    </p:set>
                                    <p:animEffect transition="in" filter="wipe(left)">
                                      <p:cBhvr>
                                        <p:cTn id="87" dur="500"/>
                                        <p:tgtEl>
                                          <p:spTgt spid="1001508"/>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1001509"/>
                                        </p:tgtEl>
                                        <p:attrNameLst>
                                          <p:attrName>style.visibility</p:attrName>
                                        </p:attrNameLst>
                                      </p:cBhvr>
                                      <p:to>
                                        <p:strVal val="visible"/>
                                      </p:to>
                                    </p:set>
                                    <p:animEffect transition="in" filter="wipe(left)">
                                      <p:cBhvr>
                                        <p:cTn id="92" dur="500"/>
                                        <p:tgtEl>
                                          <p:spTgt spid="1001509"/>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1001480"/>
                                        </p:tgtEl>
                                        <p:attrNameLst>
                                          <p:attrName>style.visibility</p:attrName>
                                        </p:attrNameLst>
                                      </p:cBhvr>
                                      <p:to>
                                        <p:strVal val="visible"/>
                                      </p:to>
                                    </p:set>
                                    <p:animEffect transition="in" filter="wipe(left)">
                                      <p:cBhvr>
                                        <p:cTn id="97" dur="500"/>
                                        <p:tgtEl>
                                          <p:spTgt spid="1001480"/>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1001502"/>
                                        </p:tgtEl>
                                        <p:attrNameLst>
                                          <p:attrName>style.visibility</p:attrName>
                                        </p:attrNameLst>
                                      </p:cBhvr>
                                      <p:to>
                                        <p:strVal val="visible"/>
                                      </p:to>
                                    </p:set>
                                    <p:animEffect transition="in" filter="wipe(left)">
                                      <p:cBhvr>
                                        <p:cTn id="102" dur="500"/>
                                        <p:tgtEl>
                                          <p:spTgt spid="100150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1001510"/>
                                        </p:tgtEl>
                                        <p:attrNameLst>
                                          <p:attrName>style.visibility</p:attrName>
                                        </p:attrNameLst>
                                      </p:cBhvr>
                                      <p:to>
                                        <p:strVal val="visible"/>
                                      </p:to>
                                    </p:set>
                                    <p:animEffect transition="in" filter="wipe(left)">
                                      <p:cBhvr>
                                        <p:cTn id="107" dur="500"/>
                                        <p:tgtEl>
                                          <p:spTgt spid="1001510"/>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1001511"/>
                                        </p:tgtEl>
                                        <p:attrNameLst>
                                          <p:attrName>style.visibility</p:attrName>
                                        </p:attrNameLst>
                                      </p:cBhvr>
                                      <p:to>
                                        <p:strVal val="visible"/>
                                      </p:to>
                                    </p:set>
                                    <p:animEffect transition="in" filter="wipe(left)">
                                      <p:cBhvr>
                                        <p:cTn id="112" dur="500"/>
                                        <p:tgtEl>
                                          <p:spTgt spid="100151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1001519"/>
                                        </p:tgtEl>
                                        <p:attrNameLst>
                                          <p:attrName>style.visibility</p:attrName>
                                        </p:attrNameLst>
                                      </p:cBhvr>
                                      <p:to>
                                        <p:strVal val="visible"/>
                                      </p:to>
                                    </p:set>
                                    <p:animEffect transition="in" filter="wipe(left)">
                                      <p:cBhvr>
                                        <p:cTn id="117" dur="500"/>
                                        <p:tgtEl>
                                          <p:spTgt spid="1001519"/>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childTnLst>
                                    <p:set>
                                      <p:cBhvr>
                                        <p:cTn id="121" dur="1" fill="hold">
                                          <p:stCondLst>
                                            <p:cond delay="0"/>
                                          </p:stCondLst>
                                        </p:cTn>
                                        <p:tgtEl>
                                          <p:spTgt spid="1001520"/>
                                        </p:tgtEl>
                                        <p:attrNameLst>
                                          <p:attrName>style.visibility</p:attrName>
                                        </p:attrNameLst>
                                      </p:cBhvr>
                                      <p:to>
                                        <p:strVal val="visible"/>
                                      </p:to>
                                    </p:set>
                                    <p:animEffect transition="in" filter="wipe(left)">
                                      <p:cBhvr>
                                        <p:cTn id="122" dur="500"/>
                                        <p:tgtEl>
                                          <p:spTgt spid="1001520"/>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childTnLst>
                                    <p:set>
                                      <p:cBhvr>
                                        <p:cTn id="126" dur="1" fill="hold">
                                          <p:stCondLst>
                                            <p:cond delay="0"/>
                                          </p:stCondLst>
                                        </p:cTn>
                                        <p:tgtEl>
                                          <p:spTgt spid="1001521"/>
                                        </p:tgtEl>
                                        <p:attrNameLst>
                                          <p:attrName>style.visibility</p:attrName>
                                        </p:attrNameLst>
                                      </p:cBhvr>
                                      <p:to>
                                        <p:strVal val="visible"/>
                                      </p:to>
                                    </p:set>
                                    <p:animEffect transition="in" filter="wipe(left)">
                                      <p:cBhvr>
                                        <p:cTn id="127" dur="500"/>
                                        <p:tgtEl>
                                          <p:spTgt spid="1001521"/>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8" fill="hold" nodeType="clickEffect">
                                  <p:stCondLst>
                                    <p:cond delay="0"/>
                                  </p:stCondLst>
                                  <p:childTnLst>
                                    <p:set>
                                      <p:cBhvr>
                                        <p:cTn id="131" dur="1" fill="hold">
                                          <p:stCondLst>
                                            <p:cond delay="0"/>
                                          </p:stCondLst>
                                        </p:cTn>
                                        <p:tgtEl>
                                          <p:spTgt spid="1001512"/>
                                        </p:tgtEl>
                                        <p:attrNameLst>
                                          <p:attrName>style.visibility</p:attrName>
                                        </p:attrNameLst>
                                      </p:cBhvr>
                                      <p:to>
                                        <p:strVal val="visible"/>
                                      </p:to>
                                    </p:set>
                                    <p:animEffect transition="in" filter="wipe(left)">
                                      <p:cBhvr>
                                        <p:cTn id="132" dur="500"/>
                                        <p:tgtEl>
                                          <p:spTgt spid="1001512"/>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2" presetClass="entr" presetSubtype="8" fill="hold" nodeType="clickEffect">
                                  <p:stCondLst>
                                    <p:cond delay="0"/>
                                  </p:stCondLst>
                                  <p:childTnLst>
                                    <p:set>
                                      <p:cBhvr>
                                        <p:cTn id="136" dur="1" fill="hold">
                                          <p:stCondLst>
                                            <p:cond delay="0"/>
                                          </p:stCondLst>
                                        </p:cTn>
                                        <p:tgtEl>
                                          <p:spTgt spid="1001503"/>
                                        </p:tgtEl>
                                        <p:attrNameLst>
                                          <p:attrName>style.visibility</p:attrName>
                                        </p:attrNameLst>
                                      </p:cBhvr>
                                      <p:to>
                                        <p:strVal val="visible"/>
                                      </p:to>
                                    </p:set>
                                    <p:animEffect transition="in" filter="wipe(left)">
                                      <p:cBhvr>
                                        <p:cTn id="137" dur="500"/>
                                        <p:tgtEl>
                                          <p:spTgt spid="100150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8" fill="hold" nodeType="clickEffect">
                                  <p:stCondLst>
                                    <p:cond delay="0"/>
                                  </p:stCondLst>
                                  <p:childTnLst>
                                    <p:set>
                                      <p:cBhvr>
                                        <p:cTn id="141" dur="1" fill="hold">
                                          <p:stCondLst>
                                            <p:cond delay="0"/>
                                          </p:stCondLst>
                                        </p:cTn>
                                        <p:tgtEl>
                                          <p:spTgt spid="1001513"/>
                                        </p:tgtEl>
                                        <p:attrNameLst>
                                          <p:attrName>style.visibility</p:attrName>
                                        </p:attrNameLst>
                                      </p:cBhvr>
                                      <p:to>
                                        <p:strVal val="visible"/>
                                      </p:to>
                                    </p:set>
                                    <p:animEffect transition="in" filter="wipe(left)">
                                      <p:cBhvr>
                                        <p:cTn id="142" dur="500"/>
                                        <p:tgtEl>
                                          <p:spTgt spid="1001513"/>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22" presetClass="entr" presetSubtype="8" fill="hold" nodeType="clickEffect">
                                  <p:stCondLst>
                                    <p:cond delay="0"/>
                                  </p:stCondLst>
                                  <p:childTnLst>
                                    <p:set>
                                      <p:cBhvr>
                                        <p:cTn id="146" dur="1" fill="hold">
                                          <p:stCondLst>
                                            <p:cond delay="0"/>
                                          </p:stCondLst>
                                        </p:cTn>
                                        <p:tgtEl>
                                          <p:spTgt spid="1001514"/>
                                        </p:tgtEl>
                                        <p:attrNameLst>
                                          <p:attrName>style.visibility</p:attrName>
                                        </p:attrNameLst>
                                      </p:cBhvr>
                                      <p:to>
                                        <p:strVal val="visible"/>
                                      </p:to>
                                    </p:set>
                                    <p:animEffect transition="in" filter="wipe(left)">
                                      <p:cBhvr>
                                        <p:cTn id="147" dur="500"/>
                                        <p:tgtEl>
                                          <p:spTgt spid="1001514"/>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22" presetClass="entr" presetSubtype="8" fill="hold" nodeType="clickEffect">
                                  <p:stCondLst>
                                    <p:cond delay="0"/>
                                  </p:stCondLst>
                                  <p:childTnLst>
                                    <p:set>
                                      <p:cBhvr>
                                        <p:cTn id="151" dur="1" fill="hold">
                                          <p:stCondLst>
                                            <p:cond delay="0"/>
                                          </p:stCondLst>
                                        </p:cTn>
                                        <p:tgtEl>
                                          <p:spTgt spid="1001515"/>
                                        </p:tgtEl>
                                        <p:attrNameLst>
                                          <p:attrName>style.visibility</p:attrName>
                                        </p:attrNameLst>
                                      </p:cBhvr>
                                      <p:to>
                                        <p:strVal val="visible"/>
                                      </p:to>
                                    </p:set>
                                    <p:animEffect transition="in" filter="wipe(left)">
                                      <p:cBhvr>
                                        <p:cTn id="152" dur="500"/>
                                        <p:tgtEl>
                                          <p:spTgt spid="100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1475" grpId="0" animBg="1" autoUpdateAnimBg="0"/>
      <p:bldP spid="1001477" grpId="0" build="p" autoUpdateAnimBg="0"/>
      <p:bldP spid="1001479" grpId="0" animBg="1" autoUpdateAnimBg="0"/>
      <p:bldP spid="1001480" grpId="0" animBg="1" autoUpdateAnimBg="0"/>
      <p:bldP spid="1001486" grpId="0" build="p" autoUpdateAnimBg="0"/>
      <p:bldP spid="1001487"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sz="1400">
              <a:solidFill>
                <a:srgbClr val="FF0066"/>
              </a:solidFill>
              <a:latin typeface="Arial Narrow" charset="0"/>
            </a:endParaRPr>
          </a:p>
        </p:txBody>
      </p:sp>
      <p:sp>
        <p:nvSpPr>
          <p:cNvPr id="3891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6281113-0305-4F43-BAC6-82252A5E2C9D}"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3891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Kinetic Energy of a Rolling Sphere</a:t>
            </a:r>
          </a:p>
        </p:txBody>
      </p:sp>
      <p:sp>
        <p:nvSpPr>
          <p:cNvPr id="444419" name="Text Box 3"/>
          <p:cNvSpPr txBox="1">
            <a:spLocks noChangeArrowheads="1"/>
          </p:cNvSpPr>
          <p:nvPr/>
        </p:nvSpPr>
        <p:spPr bwMode="auto">
          <a:xfrm>
            <a:off x="1581150" y="3048000"/>
            <a:ext cx="2000250" cy="461963"/>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Since </a:t>
            </a:r>
            <a:r>
              <a:rPr lang="en-US">
                <a:solidFill>
                  <a:srgbClr val="FF0000"/>
                </a:solidFill>
                <a:latin typeface="Monotype Corsiva" charset="0"/>
              </a:rPr>
              <a:t>v</a:t>
            </a:r>
            <a:r>
              <a:rPr lang="en-US" baseline="-25000">
                <a:solidFill>
                  <a:srgbClr val="FF0000"/>
                </a:solidFill>
                <a:latin typeface="Monotype Corsiva" charset="0"/>
              </a:rPr>
              <a:t>CM</a:t>
            </a:r>
            <a:r>
              <a:rPr lang="en-US">
                <a:solidFill>
                  <a:srgbClr val="FF0000"/>
                </a:solidFill>
                <a:latin typeface="Monotype Corsiva" charset="0"/>
              </a:rPr>
              <a:t>=Rω</a:t>
            </a:r>
            <a:endParaRPr lang="en-US">
              <a:solidFill>
                <a:srgbClr val="FF0000"/>
              </a:solidFill>
              <a:latin typeface="Arial Narrow" charset="0"/>
            </a:endParaRPr>
          </a:p>
        </p:txBody>
      </p:sp>
      <p:sp>
        <p:nvSpPr>
          <p:cNvPr id="444420" name="Text Box 4"/>
          <p:cNvSpPr txBox="1">
            <a:spLocks noChangeArrowheads="1"/>
          </p:cNvSpPr>
          <p:nvPr/>
        </p:nvSpPr>
        <p:spPr bwMode="auto">
          <a:xfrm>
            <a:off x="3733800" y="838200"/>
            <a:ext cx="4572000" cy="830263"/>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smtClean="0">
                <a:solidFill>
                  <a:schemeClr val="accent2"/>
                </a:solidFill>
                <a:latin typeface="Arial Narrow" charset="0"/>
              </a:rPr>
              <a:t>Let’</a:t>
            </a:r>
            <a:r>
              <a:rPr lang="en-US" altLang="ja-JP" dirty="0" smtClean="0">
                <a:solidFill>
                  <a:schemeClr val="accent2"/>
                </a:solidFill>
                <a:latin typeface="Arial Narrow" charset="0"/>
              </a:rPr>
              <a:t>s </a:t>
            </a:r>
            <a:r>
              <a:rPr lang="en-US" altLang="ja-JP" dirty="0">
                <a:solidFill>
                  <a:schemeClr val="accent2"/>
                </a:solidFill>
                <a:latin typeface="Arial Narrow" charset="0"/>
              </a:rPr>
              <a:t>consider a sphere with radius R rolling down the hill without slipping.</a:t>
            </a:r>
            <a:endParaRPr lang="en-US" dirty="0">
              <a:solidFill>
                <a:schemeClr val="accent2"/>
              </a:solidFill>
              <a:latin typeface="Arial Narrow" charset="0"/>
            </a:endParaRPr>
          </a:p>
        </p:txBody>
      </p:sp>
      <p:graphicFrame>
        <p:nvGraphicFramePr>
          <p:cNvPr id="444421" name="Object 2"/>
          <p:cNvGraphicFramePr>
            <a:graphicFrameLocks noChangeAspect="1"/>
          </p:cNvGraphicFramePr>
          <p:nvPr/>
        </p:nvGraphicFramePr>
        <p:xfrm>
          <a:off x="4662488" y="1955800"/>
          <a:ext cx="595312" cy="330200"/>
        </p:xfrm>
        <a:graphic>
          <a:graphicData uri="http://schemas.openxmlformats.org/presentationml/2006/ole">
            <mc:AlternateContent xmlns:mc="http://schemas.openxmlformats.org/markup-compatibility/2006">
              <mc:Choice xmlns:v="urn:schemas-microsoft-com:vml" Requires="v">
                <p:oleObj spid="_x0000_s263532" name="Equation" r:id="rId3" imgW="291847" imgH="164957" progId="Equation.3">
                  <p:embed/>
                </p:oleObj>
              </mc:Choice>
              <mc:Fallback>
                <p:oleObj name="Equation" r:id="rId3" imgW="291847" imgH="164957"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488" y="1955800"/>
                        <a:ext cx="595312" cy="330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6"/>
          <p:cNvGrpSpPr>
            <a:grpSpLocks/>
          </p:cNvGrpSpPr>
          <p:nvPr/>
        </p:nvGrpSpPr>
        <p:grpSpPr bwMode="auto">
          <a:xfrm>
            <a:off x="136525" y="838200"/>
            <a:ext cx="3659188" cy="2073275"/>
            <a:chOff x="86" y="528"/>
            <a:chExt cx="2305" cy="1306"/>
          </a:xfrm>
        </p:grpSpPr>
        <p:grpSp>
          <p:nvGrpSpPr>
            <p:cNvPr id="38932" name="Group 7"/>
            <p:cNvGrpSpPr>
              <a:grpSpLocks/>
            </p:cNvGrpSpPr>
            <p:nvPr/>
          </p:nvGrpSpPr>
          <p:grpSpPr bwMode="auto">
            <a:xfrm>
              <a:off x="86" y="528"/>
              <a:ext cx="2266" cy="1104"/>
              <a:chOff x="86" y="528"/>
              <a:chExt cx="2266" cy="1104"/>
            </a:xfrm>
          </p:grpSpPr>
          <p:sp>
            <p:nvSpPr>
              <p:cNvPr id="38935" name="AutoShape 8"/>
              <p:cNvSpPr>
                <a:spLocks noChangeArrowheads="1"/>
              </p:cNvSpPr>
              <p:nvPr/>
            </p:nvSpPr>
            <p:spPr bwMode="auto">
              <a:xfrm>
                <a:off x="384" y="816"/>
                <a:ext cx="1728" cy="816"/>
              </a:xfrm>
              <a:prstGeom prst="rtTriangle">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36" name="Oval 9"/>
              <p:cNvSpPr>
                <a:spLocks noChangeArrowheads="1"/>
              </p:cNvSpPr>
              <p:nvPr/>
            </p:nvSpPr>
            <p:spPr bwMode="auto">
              <a:xfrm>
                <a:off x="288" y="528"/>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en-US" sz="2000">
                    <a:solidFill>
                      <a:srgbClr val="FFFF99"/>
                    </a:solidFill>
                    <a:latin typeface="Monotype Corsiva" charset="0"/>
                  </a:rPr>
                  <a:t>R</a:t>
                </a:r>
              </a:p>
            </p:txBody>
          </p:sp>
          <p:sp>
            <p:nvSpPr>
              <p:cNvPr id="38937" name="Oval 10"/>
              <p:cNvSpPr>
                <a:spLocks noChangeArrowheads="1"/>
              </p:cNvSpPr>
              <p:nvPr/>
            </p:nvSpPr>
            <p:spPr bwMode="auto">
              <a:xfrm>
                <a:off x="2016" y="1344"/>
                <a:ext cx="288" cy="288"/>
              </a:xfrm>
              <a:prstGeom prst="ellipse">
                <a:avLst/>
              </a:prstGeom>
              <a:gradFill rotWithShape="0">
                <a:gsLst>
                  <a:gs pos="0">
                    <a:srgbClr val="FF0000"/>
                  </a:gs>
                  <a:gs pos="100000">
                    <a:srgbClr val="76000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38938" name="Line 11"/>
              <p:cNvSpPr>
                <a:spLocks noChangeShapeType="1"/>
              </p:cNvSpPr>
              <p:nvPr/>
            </p:nvSpPr>
            <p:spPr bwMode="auto">
              <a:xfrm>
                <a:off x="432" y="672"/>
                <a:ext cx="144" cy="0"/>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Text Box 12"/>
              <p:cNvSpPr txBox="1">
                <a:spLocks noChangeArrowheads="1"/>
              </p:cNvSpPr>
              <p:nvPr/>
            </p:nvSpPr>
            <p:spPr bwMode="auto">
              <a:xfrm rot="1523640">
                <a:off x="1142" y="984"/>
                <a:ext cx="18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x</a:t>
                </a:r>
              </a:p>
            </p:txBody>
          </p:sp>
          <p:sp>
            <p:nvSpPr>
              <p:cNvPr id="38940" name="Line 13"/>
              <p:cNvSpPr>
                <a:spLocks noChangeShapeType="1"/>
              </p:cNvSpPr>
              <p:nvPr/>
            </p:nvSpPr>
            <p:spPr bwMode="auto">
              <a:xfrm flipH="1">
                <a:off x="144" y="1632"/>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14"/>
              <p:cNvSpPr>
                <a:spLocks noChangeShapeType="1"/>
              </p:cNvSpPr>
              <p:nvPr/>
            </p:nvSpPr>
            <p:spPr bwMode="auto">
              <a:xfrm flipH="1">
                <a:off x="144" y="816"/>
                <a:ext cx="24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15"/>
              <p:cNvSpPr>
                <a:spLocks noChangeShapeType="1"/>
              </p:cNvSpPr>
              <p:nvPr/>
            </p:nvSpPr>
            <p:spPr bwMode="auto">
              <a:xfrm>
                <a:off x="240" y="816"/>
                <a:ext cx="0" cy="816"/>
              </a:xfrm>
              <a:prstGeom prst="line">
                <a:avLst/>
              </a:prstGeom>
              <a:noFill/>
              <a:ln w="2857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3" name="Text Box 16"/>
              <p:cNvSpPr txBox="1">
                <a:spLocks noChangeArrowheads="1"/>
              </p:cNvSpPr>
              <p:nvPr/>
            </p:nvSpPr>
            <p:spPr bwMode="auto">
              <a:xfrm>
                <a:off x="86" y="1031"/>
                <a:ext cx="20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h</a:t>
                </a:r>
              </a:p>
            </p:txBody>
          </p:sp>
          <p:sp>
            <p:nvSpPr>
              <p:cNvPr id="38944" name="Arc 17"/>
              <p:cNvSpPr>
                <a:spLocks/>
              </p:cNvSpPr>
              <p:nvPr/>
            </p:nvSpPr>
            <p:spPr bwMode="auto">
              <a:xfrm flipH="1">
                <a:off x="1584" y="1392"/>
                <a:ext cx="48"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945" name="Text Box 18"/>
              <p:cNvSpPr txBox="1">
                <a:spLocks noChangeArrowheads="1"/>
              </p:cNvSpPr>
              <p:nvPr/>
            </p:nvSpPr>
            <p:spPr bwMode="auto">
              <a:xfrm>
                <a:off x="1332" y="1343"/>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err="1" smtClean="0">
                    <a:solidFill>
                      <a:schemeClr val="accent2"/>
                    </a:solidFill>
                    <a:latin typeface="Symbol" charset="0"/>
                  </a:rPr>
                  <a:t>θ</a:t>
                </a:r>
                <a:endParaRPr lang="en-US" dirty="0">
                  <a:solidFill>
                    <a:schemeClr val="accent2"/>
                  </a:solidFill>
                  <a:latin typeface="Arial Narrow" charset="0"/>
                </a:endParaRPr>
              </a:p>
            </p:txBody>
          </p:sp>
          <p:sp>
            <p:nvSpPr>
              <p:cNvPr id="38946" name="Line 19"/>
              <p:cNvSpPr>
                <a:spLocks noChangeShapeType="1"/>
              </p:cNvSpPr>
              <p:nvPr/>
            </p:nvSpPr>
            <p:spPr bwMode="auto">
              <a:xfrm>
                <a:off x="2160" y="1488"/>
                <a:ext cx="192" cy="144"/>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947" name="AutoShape 20"/>
              <p:cNvSpPr>
                <a:spLocks noChangeArrowheads="1"/>
              </p:cNvSpPr>
              <p:nvPr/>
            </p:nvSpPr>
            <p:spPr bwMode="auto">
              <a:xfrm rot="-5400000">
                <a:off x="2136" y="1128"/>
                <a:ext cx="96" cy="336"/>
              </a:xfrm>
              <a:prstGeom prst="curvedLeftArrow">
                <a:avLst>
                  <a:gd name="adj1" fmla="val 70000"/>
                  <a:gd name="adj2" fmla="val 14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38933" name="Text Box 21"/>
            <p:cNvSpPr txBox="1">
              <a:spLocks noChangeArrowheads="1"/>
            </p:cNvSpPr>
            <p:nvPr/>
          </p:nvSpPr>
          <p:spPr bwMode="auto">
            <a:xfrm>
              <a:off x="2064" y="1584"/>
              <a:ext cx="32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Monotype Corsiva" charset="0"/>
                </a:rPr>
                <a:t>v</a:t>
              </a:r>
              <a:r>
                <a:rPr lang="en-US" sz="2000" b="1" baseline="-25000">
                  <a:solidFill>
                    <a:srgbClr val="FF0000"/>
                  </a:solidFill>
                  <a:latin typeface="Monotype Corsiva" charset="0"/>
                </a:rPr>
                <a:t>CM</a:t>
              </a:r>
            </a:p>
          </p:txBody>
        </p:sp>
        <p:sp>
          <p:nvSpPr>
            <p:cNvPr id="38934" name="Text Box 22"/>
            <p:cNvSpPr txBox="1">
              <a:spLocks noChangeArrowheads="1"/>
            </p:cNvSpPr>
            <p:nvPr/>
          </p:nvSpPr>
          <p:spPr bwMode="auto">
            <a:xfrm>
              <a:off x="2016" y="989"/>
              <a:ext cx="2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FF0000"/>
                  </a:solidFill>
                  <a:latin typeface="Symbol" charset="0"/>
                </a:rPr>
                <a:t>ω</a:t>
              </a:r>
            </a:p>
          </p:txBody>
        </p:sp>
      </p:grpSp>
      <p:graphicFrame>
        <p:nvGraphicFramePr>
          <p:cNvPr id="444439" name="Object 3"/>
          <p:cNvGraphicFramePr>
            <a:graphicFrameLocks noChangeAspect="1"/>
          </p:cNvGraphicFramePr>
          <p:nvPr>
            <p:extLst>
              <p:ext uri="{D42A27DB-BD31-4B8C-83A1-F6EECF244321}">
                <p14:modId xmlns:p14="http://schemas.microsoft.com/office/powerpoint/2010/main" val="880261148"/>
              </p:ext>
            </p:extLst>
          </p:nvPr>
        </p:nvGraphicFramePr>
        <p:xfrm>
          <a:off x="4965700" y="2392363"/>
          <a:ext cx="2017713" cy="1103312"/>
        </p:xfrm>
        <a:graphic>
          <a:graphicData uri="http://schemas.openxmlformats.org/presentationml/2006/ole">
            <mc:AlternateContent xmlns:mc="http://schemas.openxmlformats.org/markup-compatibility/2006">
              <mc:Choice xmlns:v="urn:schemas-microsoft-com:vml" Requires="v">
                <p:oleObj spid="_x0000_s263533" name="Equation" r:id="rId5" imgW="977900" imgH="533400" progId="Equation.3">
                  <p:embed/>
                </p:oleObj>
              </mc:Choice>
              <mc:Fallback>
                <p:oleObj name="Equation" r:id="rId5" imgW="977900" imgH="533400" progId="Equation.3">
                  <p:embed/>
                  <p:pic>
                    <p:nvPicPr>
                      <p:cNvPr id="0" name=""/>
                      <p:cNvPicPr>
                        <a:picLocks noChangeAspect="1" noChangeArrowheads="1"/>
                      </p:cNvPicPr>
                      <p:nvPr/>
                    </p:nvPicPr>
                    <p:blipFill>
                      <a:blip r:embed="rId6"/>
                      <a:srcRect/>
                      <a:stretch>
                        <a:fillRect/>
                      </a:stretch>
                    </p:blipFill>
                    <p:spPr bwMode="auto">
                      <a:xfrm>
                        <a:off x="4965700" y="2392363"/>
                        <a:ext cx="2017713" cy="1103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44440" name="Text Box 24"/>
          <p:cNvSpPr txBox="1">
            <a:spLocks noChangeArrowheads="1"/>
          </p:cNvSpPr>
          <p:nvPr/>
        </p:nvSpPr>
        <p:spPr bwMode="auto">
          <a:xfrm>
            <a:off x="3733800" y="4267200"/>
            <a:ext cx="51054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the kinetic energy at the bottom of the hill must be equal to the potential energy at the top of the hill</a:t>
            </a:r>
          </a:p>
        </p:txBody>
      </p:sp>
      <p:sp>
        <p:nvSpPr>
          <p:cNvPr id="444441" name="Text Box 25"/>
          <p:cNvSpPr txBox="1">
            <a:spLocks noChangeArrowheads="1"/>
          </p:cNvSpPr>
          <p:nvPr/>
        </p:nvSpPr>
        <p:spPr bwMode="auto">
          <a:xfrm>
            <a:off x="457200" y="4267200"/>
            <a:ext cx="3124200" cy="15525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the speed of the CM in terms of known quantities and how do you find this out?</a:t>
            </a:r>
          </a:p>
        </p:txBody>
      </p:sp>
      <p:graphicFrame>
        <p:nvGraphicFramePr>
          <p:cNvPr id="444442" name="Object 4"/>
          <p:cNvGraphicFramePr>
            <a:graphicFrameLocks noChangeAspect="1"/>
          </p:cNvGraphicFramePr>
          <p:nvPr/>
        </p:nvGraphicFramePr>
        <p:xfrm>
          <a:off x="4419600" y="5172075"/>
          <a:ext cx="300038" cy="273050"/>
        </p:xfrm>
        <a:graphic>
          <a:graphicData uri="http://schemas.openxmlformats.org/presentationml/2006/ole">
            <mc:AlternateContent xmlns:mc="http://schemas.openxmlformats.org/markup-compatibility/2006">
              <mc:Choice xmlns:v="urn:schemas-microsoft-com:vml" Requires="v">
                <p:oleObj spid="_x0000_s263534" name="Equation" r:id="rId7" imgW="164885" imgH="164885" progId="Equation.3">
                  <p:embed/>
                </p:oleObj>
              </mc:Choice>
              <mc:Fallback>
                <p:oleObj name="Equation" r:id="rId7" imgW="164885" imgH="164885"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5172075"/>
                        <a:ext cx="300038" cy="273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3" name="Object 5"/>
          <p:cNvGraphicFramePr>
            <a:graphicFrameLocks noChangeAspect="1"/>
          </p:cNvGraphicFramePr>
          <p:nvPr>
            <p:extLst>
              <p:ext uri="{D42A27DB-BD31-4B8C-83A1-F6EECF244321}">
                <p14:modId xmlns:p14="http://schemas.microsoft.com/office/powerpoint/2010/main" val="1395120377"/>
              </p:ext>
            </p:extLst>
          </p:nvPr>
        </p:nvGraphicFramePr>
        <p:xfrm>
          <a:off x="4937125" y="3409950"/>
          <a:ext cx="2390775" cy="857250"/>
        </p:xfrm>
        <a:graphic>
          <a:graphicData uri="http://schemas.openxmlformats.org/presentationml/2006/ole">
            <mc:AlternateContent xmlns:mc="http://schemas.openxmlformats.org/markup-compatibility/2006">
              <mc:Choice xmlns:v="urn:schemas-microsoft-com:vml" Requires="v">
                <p:oleObj spid="_x0000_s263535" name="Equation" r:id="rId9" imgW="1206500" imgH="431800" progId="Equation.DSMT4">
                  <p:embed/>
                </p:oleObj>
              </mc:Choice>
              <mc:Fallback>
                <p:oleObj name="Equation" r:id="rId9" imgW="1206500" imgH="431800" progId="Equation.DSMT4">
                  <p:embed/>
                  <p:pic>
                    <p:nvPicPr>
                      <p:cNvPr id="0" name=""/>
                      <p:cNvPicPr>
                        <a:picLocks noChangeAspect="1" noChangeArrowheads="1"/>
                      </p:cNvPicPr>
                      <p:nvPr/>
                    </p:nvPicPr>
                    <p:blipFill>
                      <a:blip r:embed="rId10"/>
                      <a:srcRect/>
                      <a:stretch>
                        <a:fillRect/>
                      </a:stretch>
                    </p:blipFill>
                    <p:spPr bwMode="auto">
                      <a:xfrm>
                        <a:off x="4937125" y="3409950"/>
                        <a:ext cx="2390775" cy="8572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4" name="Object 6"/>
          <p:cNvGraphicFramePr>
            <a:graphicFrameLocks noChangeAspect="1"/>
          </p:cNvGraphicFramePr>
          <p:nvPr>
            <p:extLst>
              <p:ext uri="{D42A27DB-BD31-4B8C-83A1-F6EECF244321}">
                <p14:modId xmlns:p14="http://schemas.microsoft.com/office/powerpoint/2010/main" val="1793748755"/>
              </p:ext>
            </p:extLst>
          </p:nvPr>
        </p:nvGraphicFramePr>
        <p:xfrm>
          <a:off x="4697413" y="4953000"/>
          <a:ext cx="2182812" cy="712788"/>
        </p:xfrm>
        <a:graphic>
          <a:graphicData uri="http://schemas.openxmlformats.org/presentationml/2006/ole">
            <mc:AlternateContent xmlns:mc="http://schemas.openxmlformats.org/markup-compatibility/2006">
              <mc:Choice xmlns:v="urn:schemas-microsoft-com:vml" Requires="v">
                <p:oleObj spid="_x0000_s263536" name="Equation" r:id="rId11" imgW="1206500" imgH="431800" progId="Equation.DSMT4">
                  <p:embed/>
                </p:oleObj>
              </mc:Choice>
              <mc:Fallback>
                <p:oleObj name="Equation" r:id="rId11" imgW="1206500" imgH="431800" progId="Equation.DSMT4">
                  <p:embed/>
                  <p:pic>
                    <p:nvPicPr>
                      <p:cNvPr id="0" name=""/>
                      <p:cNvPicPr>
                        <a:picLocks noChangeAspect="1" noChangeArrowheads="1"/>
                      </p:cNvPicPr>
                      <p:nvPr/>
                    </p:nvPicPr>
                    <p:blipFill>
                      <a:blip r:embed="rId12"/>
                      <a:srcRect/>
                      <a:stretch>
                        <a:fillRect/>
                      </a:stretch>
                    </p:blipFill>
                    <p:spPr bwMode="auto">
                      <a:xfrm>
                        <a:off x="4697413" y="4953000"/>
                        <a:ext cx="2182812" cy="7127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5" name="Object 7"/>
          <p:cNvGraphicFramePr>
            <a:graphicFrameLocks noChangeAspect="1"/>
          </p:cNvGraphicFramePr>
          <p:nvPr>
            <p:extLst>
              <p:ext uri="{D42A27DB-BD31-4B8C-83A1-F6EECF244321}">
                <p14:modId xmlns:p14="http://schemas.microsoft.com/office/powerpoint/2010/main" val="1418251026"/>
              </p:ext>
            </p:extLst>
          </p:nvPr>
        </p:nvGraphicFramePr>
        <p:xfrm>
          <a:off x="6846888" y="5141913"/>
          <a:ext cx="828675" cy="334962"/>
        </p:xfrm>
        <a:graphic>
          <a:graphicData uri="http://schemas.openxmlformats.org/presentationml/2006/ole">
            <mc:AlternateContent xmlns:mc="http://schemas.openxmlformats.org/markup-compatibility/2006">
              <mc:Choice xmlns:v="urn:schemas-microsoft-com:vml" Requires="v">
                <p:oleObj spid="_x0000_s263537" name="Equation" r:id="rId13" imgW="457200" imgH="203200" progId="Equation.DSMT4">
                  <p:embed/>
                </p:oleObj>
              </mc:Choice>
              <mc:Fallback>
                <p:oleObj name="Equation" r:id="rId13" imgW="457200" imgH="203200" progId="Equation.DSMT4">
                  <p:embed/>
                  <p:pic>
                    <p:nvPicPr>
                      <p:cNvPr id="0" name=""/>
                      <p:cNvPicPr>
                        <a:picLocks noChangeAspect="1" noChangeArrowheads="1"/>
                      </p:cNvPicPr>
                      <p:nvPr/>
                    </p:nvPicPr>
                    <p:blipFill>
                      <a:blip r:embed="rId14"/>
                      <a:srcRect/>
                      <a:stretch>
                        <a:fillRect/>
                      </a:stretch>
                    </p:blipFill>
                    <p:spPr bwMode="auto">
                      <a:xfrm>
                        <a:off x="6846888" y="5141913"/>
                        <a:ext cx="828675" cy="3349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6" name="Object 8"/>
          <p:cNvGraphicFramePr>
            <a:graphicFrameLocks noChangeAspect="1"/>
          </p:cNvGraphicFramePr>
          <p:nvPr>
            <p:extLst>
              <p:ext uri="{D42A27DB-BD31-4B8C-83A1-F6EECF244321}">
                <p14:modId xmlns:p14="http://schemas.microsoft.com/office/powerpoint/2010/main" val="3394862614"/>
              </p:ext>
            </p:extLst>
          </p:nvPr>
        </p:nvGraphicFramePr>
        <p:xfrm>
          <a:off x="5648325" y="5724525"/>
          <a:ext cx="2114550" cy="776288"/>
        </p:xfrm>
        <a:graphic>
          <a:graphicData uri="http://schemas.openxmlformats.org/presentationml/2006/ole">
            <mc:AlternateContent xmlns:mc="http://schemas.openxmlformats.org/markup-compatibility/2006">
              <mc:Choice xmlns:v="urn:schemas-microsoft-com:vml" Requires="v">
                <p:oleObj spid="_x0000_s263538" name="Equation" r:id="rId15" imgW="1358900" imgH="469900" progId="Equation.DSMT4">
                  <p:embed/>
                </p:oleObj>
              </mc:Choice>
              <mc:Fallback>
                <p:oleObj name="Equation" r:id="rId15" imgW="1358900" imgH="469900" progId="Equation.DSMT4">
                  <p:embed/>
                  <p:pic>
                    <p:nvPicPr>
                      <p:cNvPr id="0" name=""/>
                      <p:cNvPicPr>
                        <a:picLocks noChangeAspect="1" noChangeArrowheads="1"/>
                      </p:cNvPicPr>
                      <p:nvPr/>
                    </p:nvPicPr>
                    <p:blipFill>
                      <a:blip r:embed="rId16"/>
                      <a:srcRect/>
                      <a:stretch>
                        <a:fillRect/>
                      </a:stretch>
                    </p:blipFill>
                    <p:spPr bwMode="auto">
                      <a:xfrm>
                        <a:off x="5648325" y="5724525"/>
                        <a:ext cx="2114550" cy="7762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7" name="Object 9"/>
          <p:cNvGraphicFramePr>
            <a:graphicFrameLocks noChangeAspect="1"/>
          </p:cNvGraphicFramePr>
          <p:nvPr/>
        </p:nvGraphicFramePr>
        <p:xfrm>
          <a:off x="5289550" y="1727200"/>
          <a:ext cx="1111250" cy="787400"/>
        </p:xfrm>
        <a:graphic>
          <a:graphicData uri="http://schemas.openxmlformats.org/presentationml/2006/ole">
            <mc:AlternateContent xmlns:mc="http://schemas.openxmlformats.org/markup-compatibility/2006">
              <mc:Choice xmlns:v="urn:schemas-microsoft-com:vml" Requires="v">
                <p:oleObj spid="_x0000_s263539" name="Equation" r:id="rId17" imgW="545863" imgH="393529" progId="Equation.DSMT4">
                  <p:embed/>
                </p:oleObj>
              </mc:Choice>
              <mc:Fallback>
                <p:oleObj name="Equation" r:id="rId17" imgW="545863" imgH="39352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89550" y="1727200"/>
                        <a:ext cx="11112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8" name="Object 10"/>
          <p:cNvGraphicFramePr>
            <a:graphicFrameLocks noChangeAspect="1"/>
          </p:cNvGraphicFramePr>
          <p:nvPr/>
        </p:nvGraphicFramePr>
        <p:xfrm>
          <a:off x="6324600" y="1727200"/>
          <a:ext cx="1447800" cy="787400"/>
        </p:xfrm>
        <a:graphic>
          <a:graphicData uri="http://schemas.openxmlformats.org/presentationml/2006/ole">
            <mc:AlternateContent xmlns:mc="http://schemas.openxmlformats.org/markup-compatibility/2006">
              <mc:Choice xmlns:v="urn:schemas-microsoft-com:vml" Requires="v">
                <p:oleObj spid="_x0000_s263540" name="Equation" r:id="rId19" imgW="710891" imgH="393529" progId="Equation.DSMT4">
                  <p:embed/>
                </p:oleObj>
              </mc:Choice>
              <mc:Fallback>
                <p:oleObj name="Equation" r:id="rId19" imgW="710891" imgH="393529"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324600" y="1727200"/>
                        <a:ext cx="144780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44449" name="Object 11"/>
          <p:cNvGraphicFramePr>
            <a:graphicFrameLocks noChangeAspect="1"/>
          </p:cNvGraphicFramePr>
          <p:nvPr/>
        </p:nvGraphicFramePr>
        <p:xfrm>
          <a:off x="6945313" y="2538413"/>
          <a:ext cx="1284287" cy="814387"/>
        </p:xfrm>
        <a:graphic>
          <a:graphicData uri="http://schemas.openxmlformats.org/presentationml/2006/ole">
            <mc:AlternateContent xmlns:mc="http://schemas.openxmlformats.org/markup-compatibility/2006">
              <mc:Choice xmlns:v="urn:schemas-microsoft-com:vml" Requires="v">
                <p:oleObj spid="_x0000_s263541" name="Equation" r:id="rId21" imgW="622030" imgH="393529" progId="Equation.DSMT4">
                  <p:embed/>
                </p:oleObj>
              </mc:Choice>
              <mc:Fallback>
                <p:oleObj name="Equation" r:id="rId21" imgW="622030" imgH="393529"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945313" y="2538413"/>
                        <a:ext cx="1284287" cy="8143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163183443"/>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44420"/>
                                        </p:tgtEl>
                                        <p:attrNameLst>
                                          <p:attrName>style.visibility</p:attrName>
                                        </p:attrNameLst>
                                      </p:cBhvr>
                                      <p:to>
                                        <p:strVal val="visible"/>
                                      </p:to>
                                    </p:set>
                                    <p:animEffect transition="in" filter="wipe(left)">
                                      <p:cBhvr>
                                        <p:cTn id="7" dur="500"/>
                                        <p:tgtEl>
                                          <p:spTgt spid="4444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iterate type="wd">
                                    <p:tmPct val="10000"/>
                                  </p:iterate>
                                  <p:childTnLst>
                                    <p:set>
                                      <p:cBhvr>
                                        <p:cTn id="18" dur="1" fill="hold">
                                          <p:stCondLst>
                                            <p:cond delay="0"/>
                                          </p:stCondLst>
                                        </p:cTn>
                                        <p:tgtEl>
                                          <p:spTgt spid="444421"/>
                                        </p:tgtEl>
                                        <p:attrNameLst>
                                          <p:attrName>style.visibility</p:attrName>
                                        </p:attrNameLst>
                                      </p:cBhvr>
                                      <p:to>
                                        <p:strVal val="visible"/>
                                      </p:to>
                                    </p:set>
                                    <p:animEffect transition="in" filter="wipe(left)">
                                      <p:cBhvr>
                                        <p:cTn id="19" dur="500"/>
                                        <p:tgtEl>
                                          <p:spTgt spid="44442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444447"/>
                                        </p:tgtEl>
                                        <p:attrNameLst>
                                          <p:attrName>style.visibility</p:attrName>
                                        </p:attrNameLst>
                                      </p:cBhvr>
                                      <p:to>
                                        <p:strVal val="visible"/>
                                      </p:to>
                                    </p:set>
                                    <p:animEffect transition="in" filter="wipe(left)">
                                      <p:cBhvr>
                                        <p:cTn id="24" dur="500"/>
                                        <p:tgtEl>
                                          <p:spTgt spid="4444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444448"/>
                                        </p:tgtEl>
                                        <p:attrNameLst>
                                          <p:attrName>style.visibility</p:attrName>
                                        </p:attrNameLst>
                                      </p:cBhvr>
                                      <p:to>
                                        <p:strVal val="visible"/>
                                      </p:to>
                                    </p:set>
                                    <p:animEffect transition="in" filter="wipe(left)">
                                      <p:cBhvr>
                                        <p:cTn id="29" dur="500"/>
                                        <p:tgtEl>
                                          <p:spTgt spid="44444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444419"/>
                                        </p:tgtEl>
                                        <p:attrNameLst>
                                          <p:attrName>style.visibility</p:attrName>
                                        </p:attrNameLst>
                                      </p:cBhvr>
                                      <p:to>
                                        <p:strVal val="visible"/>
                                      </p:to>
                                    </p:set>
                                    <p:animEffect transition="in" filter="wipe(left)">
                                      <p:cBhvr>
                                        <p:cTn id="34" dur="500"/>
                                        <p:tgtEl>
                                          <p:spTgt spid="44441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44439"/>
                                        </p:tgtEl>
                                        <p:attrNameLst>
                                          <p:attrName>style.visibility</p:attrName>
                                        </p:attrNameLst>
                                      </p:cBhvr>
                                      <p:to>
                                        <p:strVal val="visible"/>
                                      </p:to>
                                    </p:set>
                                    <p:animEffect transition="in" filter="wipe(left)">
                                      <p:cBhvr>
                                        <p:cTn id="39" dur="500"/>
                                        <p:tgtEl>
                                          <p:spTgt spid="44443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44449"/>
                                        </p:tgtEl>
                                        <p:attrNameLst>
                                          <p:attrName>style.visibility</p:attrName>
                                        </p:attrNameLst>
                                      </p:cBhvr>
                                      <p:to>
                                        <p:strVal val="visible"/>
                                      </p:to>
                                    </p:set>
                                    <p:animEffect transition="in" filter="wipe(left)">
                                      <p:cBhvr>
                                        <p:cTn id="44" dur="500"/>
                                        <p:tgtEl>
                                          <p:spTgt spid="4444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44443"/>
                                        </p:tgtEl>
                                        <p:attrNameLst>
                                          <p:attrName>style.visibility</p:attrName>
                                        </p:attrNameLst>
                                      </p:cBhvr>
                                      <p:to>
                                        <p:strVal val="visible"/>
                                      </p:to>
                                    </p:set>
                                    <p:animEffect transition="in" filter="wipe(left)">
                                      <p:cBhvr>
                                        <p:cTn id="49" dur="500"/>
                                        <p:tgtEl>
                                          <p:spTgt spid="44444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444441"/>
                                        </p:tgtEl>
                                        <p:attrNameLst>
                                          <p:attrName>style.visibility</p:attrName>
                                        </p:attrNameLst>
                                      </p:cBhvr>
                                      <p:to>
                                        <p:strVal val="visible"/>
                                      </p:to>
                                    </p:set>
                                    <p:animEffect transition="in" filter="wipe(left)">
                                      <p:cBhvr>
                                        <p:cTn id="54" dur="500"/>
                                        <p:tgtEl>
                                          <p:spTgt spid="44444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44440"/>
                                        </p:tgtEl>
                                        <p:attrNameLst>
                                          <p:attrName>style.visibility</p:attrName>
                                        </p:attrNameLst>
                                      </p:cBhvr>
                                      <p:to>
                                        <p:strVal val="visible"/>
                                      </p:to>
                                    </p:set>
                                    <p:animEffect transition="in" filter="wipe(left)">
                                      <p:cBhvr>
                                        <p:cTn id="59" dur="500"/>
                                        <p:tgtEl>
                                          <p:spTgt spid="44444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44442"/>
                                        </p:tgtEl>
                                        <p:attrNameLst>
                                          <p:attrName>style.visibility</p:attrName>
                                        </p:attrNameLst>
                                      </p:cBhvr>
                                      <p:to>
                                        <p:strVal val="visible"/>
                                      </p:to>
                                    </p:set>
                                    <p:animEffect transition="in" filter="wipe(left)">
                                      <p:cBhvr>
                                        <p:cTn id="64" dur="500"/>
                                        <p:tgtEl>
                                          <p:spTgt spid="444442"/>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44444"/>
                                        </p:tgtEl>
                                        <p:attrNameLst>
                                          <p:attrName>style.visibility</p:attrName>
                                        </p:attrNameLst>
                                      </p:cBhvr>
                                      <p:to>
                                        <p:strVal val="visible"/>
                                      </p:to>
                                    </p:set>
                                    <p:animEffect transition="in" filter="wipe(left)">
                                      <p:cBhvr>
                                        <p:cTn id="69" dur="500"/>
                                        <p:tgtEl>
                                          <p:spTgt spid="44444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44445"/>
                                        </p:tgtEl>
                                        <p:attrNameLst>
                                          <p:attrName>style.visibility</p:attrName>
                                        </p:attrNameLst>
                                      </p:cBhvr>
                                      <p:to>
                                        <p:strVal val="visible"/>
                                      </p:to>
                                    </p:set>
                                    <p:animEffect transition="in" filter="wipe(left)">
                                      <p:cBhvr>
                                        <p:cTn id="74" dur="500"/>
                                        <p:tgtEl>
                                          <p:spTgt spid="44444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444446"/>
                                        </p:tgtEl>
                                        <p:attrNameLst>
                                          <p:attrName>style.visibility</p:attrName>
                                        </p:attrNameLst>
                                      </p:cBhvr>
                                      <p:to>
                                        <p:strVal val="visible"/>
                                      </p:to>
                                    </p:set>
                                    <p:animEffect transition="in" filter="wipe(left)">
                                      <p:cBhvr>
                                        <p:cTn id="79" dur="500"/>
                                        <p:tgtEl>
                                          <p:spTgt spid="444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9" grpId="0" animBg="1" autoUpdateAnimBg="0"/>
      <p:bldP spid="444420" grpId="0" animBg="1" autoUpdateAnimBg="0"/>
      <p:bldP spid="444440" grpId="0" animBg="1" autoUpdateAnimBg="0"/>
      <p:bldP spid="444441"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sz="1400">
              <a:solidFill>
                <a:srgbClr val="FF0066"/>
              </a:solidFill>
              <a:latin typeface="Arial Narrow" charset="0"/>
            </a:endParaRPr>
          </a:p>
        </p:txBody>
      </p:sp>
      <p:sp>
        <p:nvSpPr>
          <p:cNvPr id="4198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19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F2871E5-D1F8-674B-A6CA-5A7227BD3173}"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sp>
        <p:nvSpPr>
          <p:cNvPr id="407554" name="Rectangle 2"/>
          <p:cNvSpPr>
            <a:spLocks noChangeArrowheads="1"/>
          </p:cNvSpPr>
          <p:nvPr/>
        </p:nvSpPr>
        <p:spPr bwMode="auto">
          <a:xfrm>
            <a:off x="6324600" y="2743200"/>
            <a:ext cx="16764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1989"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Angular Momentum of a Particle</a:t>
            </a:r>
          </a:p>
        </p:txBody>
      </p:sp>
      <p:sp>
        <p:nvSpPr>
          <p:cNvPr id="407557" name="Text Box 5"/>
          <p:cNvSpPr txBox="1">
            <a:spLocks noChangeArrowheads="1"/>
          </p:cNvSpPr>
          <p:nvPr/>
        </p:nvSpPr>
        <p:spPr bwMode="auto">
          <a:xfrm>
            <a:off x="685800" y="762000"/>
            <a:ext cx="7848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rgbClr val="FF0000"/>
                </a:solidFill>
                <a:latin typeface="Arial Narrow" charset="0"/>
              </a:rPr>
              <a:t>If you grab onto a pole while running, your body will rotate about the pole, gaining angular momentum.   </a:t>
            </a:r>
            <a:r>
              <a:rPr lang="en-US" sz="2000" dirty="0" smtClean="0">
                <a:solidFill>
                  <a:srgbClr val="FF0000"/>
                </a:solidFill>
                <a:latin typeface="Arial Narrow" charset="0"/>
              </a:rPr>
              <a:t>We’</a:t>
            </a:r>
            <a:r>
              <a:rPr lang="en-US" altLang="ja-JP" sz="2000" dirty="0" smtClean="0">
                <a:solidFill>
                  <a:srgbClr val="FF0000"/>
                </a:solidFill>
                <a:latin typeface="Arial Narrow" charset="0"/>
              </a:rPr>
              <a:t>ve </a:t>
            </a:r>
            <a:r>
              <a:rPr lang="en-US" altLang="ja-JP" sz="2000" dirty="0">
                <a:solidFill>
                  <a:srgbClr val="FF0000"/>
                </a:solidFill>
                <a:latin typeface="Arial Narrow" charset="0"/>
              </a:rPr>
              <a:t>used the linear momentum to solve physical problems with linear motions, the angular momentum will do the same for rotational motions.</a:t>
            </a:r>
            <a:endParaRPr lang="en-US" sz="2000" dirty="0">
              <a:solidFill>
                <a:srgbClr val="FF0000"/>
              </a:solidFill>
              <a:latin typeface="Arial Narrow" charset="0"/>
            </a:endParaRPr>
          </a:p>
        </p:txBody>
      </p:sp>
      <p:graphicFrame>
        <p:nvGraphicFramePr>
          <p:cNvPr id="407558" name="Object 2"/>
          <p:cNvGraphicFramePr>
            <a:graphicFrameLocks noChangeAspect="1"/>
          </p:cNvGraphicFramePr>
          <p:nvPr>
            <p:extLst>
              <p:ext uri="{D42A27DB-BD31-4B8C-83A1-F6EECF244321}">
                <p14:modId xmlns:p14="http://schemas.microsoft.com/office/powerpoint/2010/main" val="845186388"/>
              </p:ext>
            </p:extLst>
          </p:nvPr>
        </p:nvGraphicFramePr>
        <p:xfrm>
          <a:off x="4749800" y="4573588"/>
          <a:ext cx="2768600" cy="395287"/>
        </p:xfrm>
        <a:graphic>
          <a:graphicData uri="http://schemas.openxmlformats.org/presentationml/2006/ole">
            <mc:AlternateContent xmlns:mc="http://schemas.openxmlformats.org/markup-compatibility/2006">
              <mc:Choice xmlns:v="urn:schemas-microsoft-com:vml" Requires="v">
                <p:oleObj spid="_x0000_s265310" name="Equation" r:id="rId3" imgW="1384300" imgH="203200" progId="Equation.DSMT4">
                  <p:embed/>
                </p:oleObj>
              </mc:Choice>
              <mc:Fallback>
                <p:oleObj name="Equation" r:id="rId3" imgW="1384300" imgH="203200" progId="Equation.DSMT4">
                  <p:embed/>
                  <p:pic>
                    <p:nvPicPr>
                      <p:cNvPr id="0" name=""/>
                      <p:cNvPicPr>
                        <a:picLocks noChangeAspect="1" noChangeArrowheads="1"/>
                      </p:cNvPicPr>
                      <p:nvPr/>
                    </p:nvPicPr>
                    <p:blipFill>
                      <a:blip r:embed="rId4"/>
                      <a:srcRect/>
                      <a:stretch>
                        <a:fillRect/>
                      </a:stretch>
                    </p:blipFill>
                    <p:spPr bwMode="auto">
                      <a:xfrm>
                        <a:off x="4749800" y="4573588"/>
                        <a:ext cx="2768600" cy="3952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59" name="Text Box 7"/>
          <p:cNvSpPr txBox="1">
            <a:spLocks noChangeArrowheads="1"/>
          </p:cNvSpPr>
          <p:nvPr/>
        </p:nvSpPr>
        <p:spPr bwMode="auto">
          <a:xfrm>
            <a:off x="2667000" y="1905000"/>
            <a:ext cx="6096000" cy="7016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consider a point-like object ( particle) with mass </a:t>
            </a:r>
            <a:r>
              <a:rPr lang="en-US" altLang="ja-JP" sz="2000" dirty="0">
                <a:solidFill>
                  <a:schemeClr val="accent2"/>
                </a:solidFill>
                <a:latin typeface="Monotype Corsiva" charset="0"/>
              </a:rPr>
              <a:t>m</a:t>
            </a:r>
            <a:r>
              <a:rPr lang="en-US" altLang="ja-JP" sz="2000" dirty="0">
                <a:solidFill>
                  <a:schemeClr val="accent2"/>
                </a:solidFill>
                <a:latin typeface="Arial Narrow" charset="0"/>
              </a:rPr>
              <a:t> located at the vector location </a:t>
            </a:r>
            <a:r>
              <a:rPr lang="en-US" altLang="ja-JP" sz="2000" b="1" dirty="0">
                <a:solidFill>
                  <a:schemeClr val="accent2"/>
                </a:solidFill>
                <a:latin typeface="Monotype Corsiva" charset="0"/>
              </a:rPr>
              <a:t>r</a:t>
            </a:r>
            <a:r>
              <a:rPr lang="en-US" altLang="ja-JP" sz="2000" dirty="0">
                <a:solidFill>
                  <a:schemeClr val="accent2"/>
                </a:solidFill>
                <a:latin typeface="Arial Narrow" charset="0"/>
              </a:rPr>
              <a:t> and moving with linear velocity </a:t>
            </a:r>
            <a:r>
              <a:rPr lang="en-US" altLang="ja-JP" sz="2000" b="1" dirty="0">
                <a:solidFill>
                  <a:schemeClr val="accent2"/>
                </a:solidFill>
                <a:latin typeface="Monotype Corsiva" charset="0"/>
              </a:rPr>
              <a:t>v</a:t>
            </a:r>
            <a:endParaRPr lang="en-US" sz="2000" b="1" dirty="0">
              <a:solidFill>
                <a:schemeClr val="accent2"/>
              </a:solidFill>
              <a:latin typeface="Monotype Corsiva" charset="0"/>
            </a:endParaRPr>
          </a:p>
        </p:txBody>
      </p:sp>
      <p:graphicFrame>
        <p:nvGraphicFramePr>
          <p:cNvPr id="407560" name="Object 3"/>
          <p:cNvGraphicFramePr>
            <a:graphicFrameLocks noChangeAspect="1"/>
          </p:cNvGraphicFramePr>
          <p:nvPr>
            <p:extLst>
              <p:ext uri="{D42A27DB-BD31-4B8C-83A1-F6EECF244321}">
                <p14:modId xmlns:p14="http://schemas.microsoft.com/office/powerpoint/2010/main" val="3142092959"/>
              </p:ext>
            </p:extLst>
          </p:nvPr>
        </p:nvGraphicFramePr>
        <p:xfrm>
          <a:off x="6305550" y="2695575"/>
          <a:ext cx="1751013" cy="595313"/>
        </p:xfrm>
        <a:graphic>
          <a:graphicData uri="http://schemas.openxmlformats.org/presentationml/2006/ole">
            <mc:AlternateContent xmlns:mc="http://schemas.openxmlformats.org/markup-compatibility/2006">
              <mc:Choice xmlns:v="urn:schemas-microsoft-com:vml" Requires="v">
                <p:oleObj spid="_x0000_s265311" name="Equation" r:id="rId5" imgW="596900" imgH="266700" progId="Equation.DSMT4">
                  <p:embed/>
                </p:oleObj>
              </mc:Choice>
              <mc:Fallback>
                <p:oleObj name="Equation" r:id="rId5" imgW="596900" imgH="266700" progId="Equation.DSMT4">
                  <p:embed/>
                  <p:pic>
                    <p:nvPicPr>
                      <p:cNvPr id="0" name=""/>
                      <p:cNvPicPr>
                        <a:picLocks noChangeAspect="1" noChangeArrowheads="1"/>
                      </p:cNvPicPr>
                      <p:nvPr/>
                    </p:nvPicPr>
                    <p:blipFill>
                      <a:blip r:embed="rId6"/>
                      <a:srcRect/>
                      <a:stretch>
                        <a:fillRect/>
                      </a:stretch>
                    </p:blipFill>
                    <p:spPr bwMode="auto">
                      <a:xfrm>
                        <a:off x="6305550" y="2695575"/>
                        <a:ext cx="1751013" cy="595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1" name="Text Box 9"/>
          <p:cNvSpPr txBox="1">
            <a:spLocks noChangeArrowheads="1"/>
          </p:cNvSpPr>
          <p:nvPr/>
        </p:nvSpPr>
        <p:spPr bwMode="auto">
          <a:xfrm>
            <a:off x="2743200" y="2590800"/>
            <a:ext cx="3505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angular momentum </a:t>
            </a:r>
            <a:r>
              <a:rPr lang="en-US" sz="2000" b="1">
                <a:solidFill>
                  <a:srgbClr val="FF0000"/>
                </a:solidFill>
                <a:latin typeface="Monotype Corsiva" charset="0"/>
              </a:rPr>
              <a:t>L </a:t>
            </a:r>
            <a:r>
              <a:rPr lang="en-US" sz="2000">
                <a:solidFill>
                  <a:srgbClr val="FF0000"/>
                </a:solidFill>
                <a:latin typeface="Arial Narrow" charset="0"/>
              </a:rPr>
              <a:t>of this particle relative to the origin O is </a:t>
            </a:r>
          </a:p>
        </p:txBody>
      </p:sp>
      <p:sp>
        <p:nvSpPr>
          <p:cNvPr id="407562" name="Text Box 10"/>
          <p:cNvSpPr txBox="1">
            <a:spLocks noChangeArrowheads="1"/>
          </p:cNvSpPr>
          <p:nvPr/>
        </p:nvSpPr>
        <p:spPr bwMode="auto">
          <a:xfrm>
            <a:off x="381000" y="5045075"/>
            <a:ext cx="2895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333399"/>
                </a:solidFill>
                <a:latin typeface="Arial Narrow" charset="0"/>
              </a:rPr>
              <a:t>What do you learn from this?</a:t>
            </a:r>
          </a:p>
        </p:txBody>
      </p:sp>
      <p:sp>
        <p:nvSpPr>
          <p:cNvPr id="407563" name="Text Box 11"/>
          <p:cNvSpPr txBox="1">
            <a:spLocks noChangeArrowheads="1"/>
          </p:cNvSpPr>
          <p:nvPr/>
        </p:nvSpPr>
        <p:spPr bwMode="auto">
          <a:xfrm>
            <a:off x="3352800" y="5029200"/>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direction of linear velocity points to the origin of rotation, the particle does not have any angular momentum.</a:t>
            </a:r>
          </a:p>
        </p:txBody>
      </p:sp>
      <p:sp>
        <p:nvSpPr>
          <p:cNvPr id="407564" name="Text Box 12"/>
          <p:cNvSpPr txBox="1">
            <a:spLocks noChangeArrowheads="1"/>
          </p:cNvSpPr>
          <p:nvPr/>
        </p:nvSpPr>
        <p:spPr bwMode="auto">
          <a:xfrm>
            <a:off x="2667000" y="3367088"/>
            <a:ext cx="4800600" cy="366712"/>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1800">
                <a:solidFill>
                  <a:schemeClr val="accent2"/>
                </a:solidFill>
                <a:latin typeface="Arial Narrow" charset="0"/>
              </a:rPr>
              <a:t>What is the unit and dimension of angular momentum? </a:t>
            </a:r>
            <a:endParaRPr lang="en-US" sz="1800" b="1">
              <a:solidFill>
                <a:schemeClr val="accent2"/>
              </a:solidFill>
              <a:latin typeface="Monotype Corsiva" charset="0"/>
            </a:endParaRPr>
          </a:p>
        </p:txBody>
      </p:sp>
      <p:graphicFrame>
        <p:nvGraphicFramePr>
          <p:cNvPr id="407565" name="Object 4"/>
          <p:cNvGraphicFramePr>
            <a:graphicFrameLocks noChangeAspect="1"/>
          </p:cNvGraphicFramePr>
          <p:nvPr/>
        </p:nvGraphicFramePr>
        <p:xfrm>
          <a:off x="7521575" y="3352800"/>
          <a:ext cx="704850" cy="355600"/>
        </p:xfrm>
        <a:graphic>
          <a:graphicData uri="http://schemas.openxmlformats.org/presentationml/2006/ole">
            <mc:AlternateContent xmlns:mc="http://schemas.openxmlformats.org/markup-compatibility/2006">
              <mc:Choice xmlns:v="urn:schemas-microsoft-com:vml" Requires="v">
                <p:oleObj spid="_x0000_s265312" name="Equation" r:id="rId7" imgW="571252" imgH="228501" progId="Equation.DSMT4">
                  <p:embed/>
                </p:oleObj>
              </mc:Choice>
              <mc:Fallback>
                <p:oleObj name="Equation" r:id="rId7" imgW="571252"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21575" y="3352800"/>
                        <a:ext cx="704850"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07566" name="Text Box 14"/>
          <p:cNvSpPr txBox="1">
            <a:spLocks noChangeArrowheads="1"/>
          </p:cNvSpPr>
          <p:nvPr/>
        </p:nvSpPr>
        <p:spPr bwMode="auto">
          <a:xfrm>
            <a:off x="2819400" y="3794125"/>
            <a:ext cx="3276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Note that </a:t>
            </a:r>
            <a:r>
              <a:rPr lang="en-US" sz="2000" b="1">
                <a:solidFill>
                  <a:srgbClr val="FF0000"/>
                </a:solidFill>
                <a:latin typeface="Monotype Corsiva" charset="0"/>
              </a:rPr>
              <a:t>L </a:t>
            </a:r>
            <a:r>
              <a:rPr lang="en-US" sz="2000">
                <a:solidFill>
                  <a:srgbClr val="FF0000"/>
                </a:solidFill>
                <a:latin typeface="Arial Narrow" charset="0"/>
              </a:rPr>
              <a:t>depends on origin O. </a:t>
            </a:r>
          </a:p>
        </p:txBody>
      </p:sp>
      <p:sp>
        <p:nvSpPr>
          <p:cNvPr id="407567" name="Text Box 15"/>
          <p:cNvSpPr txBox="1">
            <a:spLocks noChangeArrowheads="1"/>
          </p:cNvSpPr>
          <p:nvPr/>
        </p:nvSpPr>
        <p:spPr bwMode="auto">
          <a:xfrm>
            <a:off x="6096000" y="3794125"/>
            <a:ext cx="762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Why? </a:t>
            </a:r>
            <a:endParaRPr lang="en-US" sz="2000" b="1">
              <a:solidFill>
                <a:schemeClr val="accent2"/>
              </a:solidFill>
              <a:latin typeface="Monotype Corsiva" charset="0"/>
            </a:endParaRPr>
          </a:p>
        </p:txBody>
      </p:sp>
      <p:sp>
        <p:nvSpPr>
          <p:cNvPr id="407568" name="Text Box 16"/>
          <p:cNvSpPr txBox="1">
            <a:spLocks noChangeArrowheads="1"/>
          </p:cNvSpPr>
          <p:nvPr/>
        </p:nvSpPr>
        <p:spPr bwMode="auto">
          <a:xfrm>
            <a:off x="6934200" y="3794125"/>
            <a:ext cx="1981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Because </a:t>
            </a:r>
            <a:r>
              <a:rPr lang="en-US" sz="2000" b="1">
                <a:solidFill>
                  <a:srgbClr val="FF0000"/>
                </a:solidFill>
                <a:latin typeface="Monotype Corsiva" charset="0"/>
              </a:rPr>
              <a:t>r</a:t>
            </a:r>
            <a:r>
              <a:rPr lang="en-US" sz="2000">
                <a:solidFill>
                  <a:srgbClr val="FF0000"/>
                </a:solidFill>
                <a:latin typeface="Arial Narrow" charset="0"/>
              </a:rPr>
              <a:t> changes</a:t>
            </a:r>
          </a:p>
        </p:txBody>
      </p:sp>
      <p:sp>
        <p:nvSpPr>
          <p:cNvPr id="407569" name="Text Box 17"/>
          <p:cNvSpPr txBox="1">
            <a:spLocks noChangeArrowheads="1"/>
          </p:cNvSpPr>
          <p:nvPr/>
        </p:nvSpPr>
        <p:spPr bwMode="auto">
          <a:xfrm>
            <a:off x="2971800" y="41910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direction of</a:t>
            </a:r>
            <a:r>
              <a:rPr lang="en-US" sz="2000" b="1">
                <a:solidFill>
                  <a:srgbClr val="FF0000"/>
                </a:solidFill>
                <a:latin typeface="Monotype Corsiva" charset="0"/>
              </a:rPr>
              <a:t> L</a:t>
            </a:r>
            <a:r>
              <a:rPr lang="en-US" sz="2000">
                <a:solidFill>
                  <a:srgbClr val="FF0000"/>
                </a:solidFill>
                <a:latin typeface="Arial Narrow" charset="0"/>
              </a:rPr>
              <a:t> is +z.</a:t>
            </a:r>
          </a:p>
        </p:txBody>
      </p:sp>
      <p:sp>
        <p:nvSpPr>
          <p:cNvPr id="407570" name="Text Box 18"/>
          <p:cNvSpPr txBox="1">
            <a:spLocks noChangeArrowheads="1"/>
          </p:cNvSpPr>
          <p:nvPr/>
        </p:nvSpPr>
        <p:spPr bwMode="auto">
          <a:xfrm>
            <a:off x="381000" y="4191000"/>
            <a:ext cx="25146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else do you learn? </a:t>
            </a:r>
            <a:endParaRPr lang="en-US" sz="2000" b="1">
              <a:solidFill>
                <a:schemeClr val="accent2"/>
              </a:solidFill>
              <a:latin typeface="Monotype Corsiva" charset="0"/>
            </a:endParaRPr>
          </a:p>
        </p:txBody>
      </p:sp>
      <p:sp>
        <p:nvSpPr>
          <p:cNvPr id="407571" name="Text Box 19"/>
          <p:cNvSpPr txBox="1">
            <a:spLocks noChangeArrowheads="1"/>
          </p:cNvSpPr>
          <p:nvPr/>
        </p:nvSpPr>
        <p:spPr bwMode="auto">
          <a:xfrm>
            <a:off x="381000" y="4572000"/>
            <a:ext cx="4495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Since </a:t>
            </a:r>
            <a:r>
              <a:rPr lang="en-US" sz="2000" b="1">
                <a:solidFill>
                  <a:srgbClr val="FF0000"/>
                </a:solidFill>
                <a:latin typeface="Monotype Corsiva" charset="0"/>
              </a:rPr>
              <a:t>p</a:t>
            </a:r>
            <a:r>
              <a:rPr lang="en-US" sz="2000">
                <a:solidFill>
                  <a:srgbClr val="FF0000"/>
                </a:solidFill>
                <a:latin typeface="Arial Narrow" charset="0"/>
              </a:rPr>
              <a:t> is </a:t>
            </a:r>
            <a:r>
              <a:rPr lang="en-US" sz="2000">
                <a:solidFill>
                  <a:srgbClr val="FF0000"/>
                </a:solidFill>
                <a:latin typeface="Monotype Corsiva" charset="0"/>
              </a:rPr>
              <a:t>m</a:t>
            </a:r>
            <a:r>
              <a:rPr lang="en-US" sz="2000" b="1">
                <a:solidFill>
                  <a:srgbClr val="FF0000"/>
                </a:solidFill>
                <a:latin typeface="Monotype Corsiva" charset="0"/>
              </a:rPr>
              <a:t>v</a:t>
            </a:r>
            <a:r>
              <a:rPr lang="en-US" sz="2000">
                <a:solidFill>
                  <a:srgbClr val="FF0000"/>
                </a:solidFill>
                <a:latin typeface="Arial Narrow" charset="0"/>
              </a:rPr>
              <a:t>, the magnitude of</a:t>
            </a:r>
            <a:r>
              <a:rPr lang="en-US" sz="2000" b="1">
                <a:solidFill>
                  <a:srgbClr val="FF0000"/>
                </a:solidFill>
                <a:latin typeface="Monotype Corsiva" charset="0"/>
              </a:rPr>
              <a:t> L</a:t>
            </a:r>
            <a:r>
              <a:rPr lang="en-US" sz="2000">
                <a:solidFill>
                  <a:srgbClr val="FF0000"/>
                </a:solidFill>
                <a:latin typeface="Arial Narrow" charset="0"/>
              </a:rPr>
              <a:t> becomes</a:t>
            </a:r>
          </a:p>
        </p:txBody>
      </p:sp>
      <p:sp>
        <p:nvSpPr>
          <p:cNvPr id="407572" name="Text Box 20"/>
          <p:cNvSpPr txBox="1">
            <a:spLocks noChangeArrowheads="1"/>
          </p:cNvSpPr>
          <p:nvPr/>
        </p:nvSpPr>
        <p:spPr bwMode="auto">
          <a:xfrm>
            <a:off x="3352800" y="5775325"/>
            <a:ext cx="57150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linear velocity is perpendicular to position vector, the particle moves exactly the same way as a point on a rim.</a:t>
            </a:r>
          </a:p>
        </p:txBody>
      </p:sp>
      <p:graphicFrame>
        <p:nvGraphicFramePr>
          <p:cNvPr id="407573" name="Object 5"/>
          <p:cNvGraphicFramePr>
            <a:graphicFrameLocks noChangeAspect="1"/>
          </p:cNvGraphicFramePr>
          <p:nvPr/>
        </p:nvGraphicFramePr>
        <p:xfrm>
          <a:off x="8331200" y="3352800"/>
          <a:ext cx="758825" cy="355600"/>
        </p:xfrm>
        <a:graphic>
          <a:graphicData uri="http://schemas.openxmlformats.org/presentationml/2006/ole">
            <mc:AlternateContent xmlns:mc="http://schemas.openxmlformats.org/markup-compatibility/2006">
              <mc:Choice xmlns:v="urn:schemas-microsoft-com:vml" Requires="v">
                <p:oleObj spid="_x0000_s265313" name="Equation" r:id="rId9" imgW="558800" imgH="228600" progId="Equation.DSMT4">
                  <p:embed/>
                </p:oleObj>
              </mc:Choice>
              <mc:Fallback>
                <p:oleObj name="Equation" r:id="rId9" imgW="5588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31200" y="3352800"/>
                        <a:ext cx="758825" cy="35560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nvGrpSpPr>
          <p:cNvPr id="2" name="Group 30"/>
          <p:cNvGrpSpPr>
            <a:grpSpLocks/>
          </p:cNvGrpSpPr>
          <p:nvPr/>
        </p:nvGrpSpPr>
        <p:grpSpPr bwMode="auto">
          <a:xfrm>
            <a:off x="76200" y="1752600"/>
            <a:ext cx="2573338" cy="2209800"/>
            <a:chOff x="76200" y="1752600"/>
            <a:chExt cx="2573258" cy="2209800"/>
          </a:xfrm>
        </p:grpSpPr>
        <p:pic>
          <p:nvPicPr>
            <p:cNvPr id="42008" name="Picture 3" descr="FG11_00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200" y="1905000"/>
              <a:ext cx="2514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9" name="TextBox 27"/>
            <p:cNvSpPr txBox="1">
              <a:spLocks noChangeArrowheads="1"/>
            </p:cNvSpPr>
            <p:nvPr/>
          </p:nvSpPr>
          <p:spPr bwMode="auto">
            <a:xfrm>
              <a:off x="762000" y="1752600"/>
              <a:ext cx="27603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z</a:t>
              </a:r>
            </a:p>
          </p:txBody>
        </p:sp>
        <p:sp>
          <p:nvSpPr>
            <p:cNvPr id="42010" name="TextBox 28"/>
            <p:cNvSpPr txBox="1">
              <a:spLocks noChangeArrowheads="1"/>
            </p:cNvSpPr>
            <p:nvPr/>
          </p:nvSpPr>
          <p:spPr bwMode="auto">
            <a:xfrm>
              <a:off x="152400" y="3547646"/>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x</a:t>
              </a:r>
            </a:p>
          </p:txBody>
        </p:sp>
        <p:sp>
          <p:nvSpPr>
            <p:cNvPr id="42011" name="TextBox 29"/>
            <p:cNvSpPr txBox="1">
              <a:spLocks noChangeArrowheads="1"/>
            </p:cNvSpPr>
            <p:nvPr/>
          </p:nvSpPr>
          <p:spPr bwMode="auto">
            <a:xfrm>
              <a:off x="2362200" y="2895600"/>
              <a:ext cx="287258"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600"/>
                <a:t>y</a:t>
              </a:r>
            </a:p>
          </p:txBody>
        </p:sp>
      </p:grpSp>
    </p:spTree>
    <p:extLst>
      <p:ext uri="{BB962C8B-B14F-4D97-AF65-F5344CB8AC3E}">
        <p14:creationId xmlns:p14="http://schemas.microsoft.com/office/powerpoint/2010/main" val="1108412302"/>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07557">
                                            <p:txEl>
                                              <p:pRg st="0" end="0"/>
                                            </p:txEl>
                                          </p:spTgt>
                                        </p:tgtEl>
                                        <p:attrNameLst>
                                          <p:attrName>style.visibility</p:attrName>
                                        </p:attrNameLst>
                                      </p:cBhvr>
                                      <p:to>
                                        <p:strVal val="visible"/>
                                      </p:to>
                                    </p:set>
                                    <p:animEffect transition="in" filter="wipe(left)">
                                      <p:cBhvr>
                                        <p:cTn id="7" dur="500"/>
                                        <p:tgtEl>
                                          <p:spTgt spid="4075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07559"/>
                                        </p:tgtEl>
                                        <p:attrNameLst>
                                          <p:attrName>style.visibility</p:attrName>
                                        </p:attrNameLst>
                                      </p:cBhvr>
                                      <p:to>
                                        <p:strVal val="visible"/>
                                      </p:to>
                                    </p:set>
                                    <p:animEffect transition="in" filter="wipe(left)">
                                      <p:cBhvr>
                                        <p:cTn id="12" dur="500"/>
                                        <p:tgtEl>
                                          <p:spTgt spid="4075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407561">
                                            <p:txEl>
                                              <p:pRg st="0" end="0"/>
                                            </p:txEl>
                                          </p:spTgt>
                                        </p:tgtEl>
                                        <p:attrNameLst>
                                          <p:attrName>style.visibility</p:attrName>
                                        </p:attrNameLst>
                                      </p:cBhvr>
                                      <p:to>
                                        <p:strVal val="visible"/>
                                      </p:to>
                                    </p:set>
                                    <p:animEffect transition="in" filter="wipe(left)">
                                      <p:cBhvr>
                                        <p:cTn id="24" dur="500"/>
                                        <p:tgtEl>
                                          <p:spTgt spid="407561">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407560"/>
                                        </p:tgtEl>
                                        <p:attrNameLst>
                                          <p:attrName>style.visibility</p:attrName>
                                        </p:attrNameLst>
                                      </p:cBhvr>
                                      <p:to>
                                        <p:strVal val="visible"/>
                                      </p:to>
                                    </p:set>
                                    <p:animEffect transition="in" filter="wipe(left)">
                                      <p:cBhvr>
                                        <p:cTn id="29" dur="500"/>
                                        <p:tgtEl>
                                          <p:spTgt spid="407560"/>
                                        </p:tgtEl>
                                      </p:cBhvr>
                                    </p:animEffect>
                                  </p:childTnLst>
                                </p:cTn>
                              </p:par>
                            </p:childTnLst>
                          </p:cTn>
                        </p:par>
                        <p:par>
                          <p:cTn id="30" fill="hold" nodeType="afterGroup">
                            <p:stCondLst>
                              <p:cond delay="500"/>
                            </p:stCondLst>
                            <p:childTnLst>
                              <p:par>
                                <p:cTn id="31" presetID="53" presetClass="entr" presetSubtype="0" fill="hold" grpId="0" nodeType="afterEffect">
                                  <p:stCondLst>
                                    <p:cond delay="0"/>
                                  </p:stCondLst>
                                  <p:iterate type="wd">
                                    <p:tmPct val="10000"/>
                                  </p:iterate>
                                  <p:childTnLst>
                                    <p:set>
                                      <p:cBhvr>
                                        <p:cTn id="32" dur="1" fill="hold">
                                          <p:stCondLst>
                                            <p:cond delay="0"/>
                                          </p:stCondLst>
                                        </p:cTn>
                                        <p:tgtEl>
                                          <p:spTgt spid="407554"/>
                                        </p:tgtEl>
                                        <p:attrNameLst>
                                          <p:attrName>style.visibility</p:attrName>
                                        </p:attrNameLst>
                                      </p:cBhvr>
                                      <p:to>
                                        <p:strVal val="visible"/>
                                      </p:to>
                                    </p:set>
                                    <p:anim calcmode="lin" valueType="num">
                                      <p:cBhvr>
                                        <p:cTn id="33" dur="500" fill="hold"/>
                                        <p:tgtEl>
                                          <p:spTgt spid="407554"/>
                                        </p:tgtEl>
                                        <p:attrNameLst>
                                          <p:attrName>ppt_w</p:attrName>
                                        </p:attrNameLst>
                                      </p:cBhvr>
                                      <p:tavLst>
                                        <p:tav tm="0">
                                          <p:val>
                                            <p:fltVal val="0"/>
                                          </p:val>
                                        </p:tav>
                                        <p:tav tm="100000">
                                          <p:val>
                                            <p:strVal val="#ppt_w"/>
                                          </p:val>
                                        </p:tav>
                                      </p:tavLst>
                                    </p:anim>
                                    <p:anim calcmode="lin" valueType="num">
                                      <p:cBhvr>
                                        <p:cTn id="34" dur="500" fill="hold"/>
                                        <p:tgtEl>
                                          <p:spTgt spid="407554"/>
                                        </p:tgtEl>
                                        <p:attrNameLst>
                                          <p:attrName>ppt_h</p:attrName>
                                        </p:attrNameLst>
                                      </p:cBhvr>
                                      <p:tavLst>
                                        <p:tav tm="0">
                                          <p:val>
                                            <p:fltVal val="0"/>
                                          </p:val>
                                        </p:tav>
                                        <p:tav tm="100000">
                                          <p:val>
                                            <p:strVal val="#ppt_h"/>
                                          </p:val>
                                        </p:tav>
                                      </p:tavLst>
                                    </p:anim>
                                    <p:animEffect transition="in" filter="fade">
                                      <p:cBhvr>
                                        <p:cTn id="35" dur="500"/>
                                        <p:tgtEl>
                                          <p:spTgt spid="40755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407564"/>
                                        </p:tgtEl>
                                        <p:attrNameLst>
                                          <p:attrName>style.visibility</p:attrName>
                                        </p:attrNameLst>
                                      </p:cBhvr>
                                      <p:to>
                                        <p:strVal val="visible"/>
                                      </p:to>
                                    </p:set>
                                    <p:animEffect transition="in" filter="wipe(left)">
                                      <p:cBhvr>
                                        <p:cTn id="40" dur="500"/>
                                        <p:tgtEl>
                                          <p:spTgt spid="40756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nodeType="clickEffect">
                                  <p:stCondLst>
                                    <p:cond delay="0"/>
                                  </p:stCondLst>
                                  <p:iterate type="wd">
                                    <p:tmPct val="10000"/>
                                  </p:iterate>
                                  <p:childTnLst>
                                    <p:set>
                                      <p:cBhvr>
                                        <p:cTn id="44" dur="1" fill="hold">
                                          <p:stCondLst>
                                            <p:cond delay="0"/>
                                          </p:stCondLst>
                                        </p:cTn>
                                        <p:tgtEl>
                                          <p:spTgt spid="407565"/>
                                        </p:tgtEl>
                                        <p:attrNameLst>
                                          <p:attrName>style.visibility</p:attrName>
                                        </p:attrNameLst>
                                      </p:cBhvr>
                                      <p:to>
                                        <p:strVal val="visible"/>
                                      </p:to>
                                    </p:set>
                                    <p:animEffect transition="in" filter="wipe(left)">
                                      <p:cBhvr>
                                        <p:cTn id="45" dur="500"/>
                                        <p:tgtEl>
                                          <p:spTgt spid="40756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407573"/>
                                        </p:tgtEl>
                                        <p:attrNameLst>
                                          <p:attrName>style.visibility</p:attrName>
                                        </p:attrNameLst>
                                      </p:cBhvr>
                                      <p:to>
                                        <p:strVal val="visible"/>
                                      </p:to>
                                    </p:set>
                                    <p:animEffect transition="in" filter="wipe(left)">
                                      <p:cBhvr>
                                        <p:cTn id="50" dur="500"/>
                                        <p:tgtEl>
                                          <p:spTgt spid="407573"/>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407566">
                                            <p:txEl>
                                              <p:pRg st="0" end="0"/>
                                            </p:txEl>
                                          </p:spTgt>
                                        </p:tgtEl>
                                        <p:attrNameLst>
                                          <p:attrName>style.visibility</p:attrName>
                                        </p:attrNameLst>
                                      </p:cBhvr>
                                      <p:to>
                                        <p:strVal val="visible"/>
                                      </p:to>
                                    </p:set>
                                    <p:animEffect transition="in" filter="wipe(left)">
                                      <p:cBhvr>
                                        <p:cTn id="55" dur="500"/>
                                        <p:tgtEl>
                                          <p:spTgt spid="407566">
                                            <p:txEl>
                                              <p:pRg st="0" end="0"/>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407567"/>
                                        </p:tgtEl>
                                        <p:attrNameLst>
                                          <p:attrName>style.visibility</p:attrName>
                                        </p:attrNameLst>
                                      </p:cBhvr>
                                      <p:to>
                                        <p:strVal val="visible"/>
                                      </p:to>
                                    </p:set>
                                    <p:animEffect transition="in" filter="wipe(left)">
                                      <p:cBhvr>
                                        <p:cTn id="60" dur="500"/>
                                        <p:tgtEl>
                                          <p:spTgt spid="40756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407568">
                                            <p:txEl>
                                              <p:pRg st="0" end="0"/>
                                            </p:txEl>
                                          </p:spTgt>
                                        </p:tgtEl>
                                        <p:attrNameLst>
                                          <p:attrName>style.visibility</p:attrName>
                                        </p:attrNameLst>
                                      </p:cBhvr>
                                      <p:to>
                                        <p:strVal val="visible"/>
                                      </p:to>
                                    </p:set>
                                    <p:animEffect transition="in" filter="wipe(left)">
                                      <p:cBhvr>
                                        <p:cTn id="65" dur="500"/>
                                        <p:tgtEl>
                                          <p:spTgt spid="407568">
                                            <p:txEl>
                                              <p:pRg st="0" end="0"/>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407570"/>
                                        </p:tgtEl>
                                        <p:attrNameLst>
                                          <p:attrName>style.visibility</p:attrName>
                                        </p:attrNameLst>
                                      </p:cBhvr>
                                      <p:to>
                                        <p:strVal val="visible"/>
                                      </p:to>
                                    </p:set>
                                    <p:animEffect transition="in" filter="wipe(left)">
                                      <p:cBhvr>
                                        <p:cTn id="70" dur="500"/>
                                        <p:tgtEl>
                                          <p:spTgt spid="407570"/>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22" presetClass="entr" presetSubtype="8" fill="hold" grpId="0" nodeType="clickEffect">
                                  <p:stCondLst>
                                    <p:cond delay="0"/>
                                  </p:stCondLst>
                                  <p:iterate type="wd">
                                    <p:tmPct val="10000"/>
                                  </p:iterate>
                                  <p:childTnLst>
                                    <p:set>
                                      <p:cBhvr>
                                        <p:cTn id="74" dur="1" fill="hold">
                                          <p:stCondLst>
                                            <p:cond delay="0"/>
                                          </p:stCondLst>
                                        </p:cTn>
                                        <p:tgtEl>
                                          <p:spTgt spid="407569">
                                            <p:txEl>
                                              <p:pRg st="0" end="0"/>
                                            </p:txEl>
                                          </p:spTgt>
                                        </p:tgtEl>
                                        <p:attrNameLst>
                                          <p:attrName>style.visibility</p:attrName>
                                        </p:attrNameLst>
                                      </p:cBhvr>
                                      <p:to>
                                        <p:strVal val="visible"/>
                                      </p:to>
                                    </p:set>
                                    <p:animEffect transition="in" filter="wipe(left)">
                                      <p:cBhvr>
                                        <p:cTn id="75" dur="500"/>
                                        <p:tgtEl>
                                          <p:spTgt spid="407569">
                                            <p:txEl>
                                              <p:pRg st="0" end="0"/>
                                            </p:txEl>
                                          </p:spTgt>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grpId="0" nodeType="clickEffect">
                                  <p:stCondLst>
                                    <p:cond delay="0"/>
                                  </p:stCondLst>
                                  <p:iterate type="wd">
                                    <p:tmPct val="10000"/>
                                  </p:iterate>
                                  <p:childTnLst>
                                    <p:set>
                                      <p:cBhvr>
                                        <p:cTn id="79" dur="1" fill="hold">
                                          <p:stCondLst>
                                            <p:cond delay="0"/>
                                          </p:stCondLst>
                                        </p:cTn>
                                        <p:tgtEl>
                                          <p:spTgt spid="407571">
                                            <p:txEl>
                                              <p:pRg st="0" end="0"/>
                                            </p:txEl>
                                          </p:spTgt>
                                        </p:tgtEl>
                                        <p:attrNameLst>
                                          <p:attrName>style.visibility</p:attrName>
                                        </p:attrNameLst>
                                      </p:cBhvr>
                                      <p:to>
                                        <p:strVal val="visible"/>
                                      </p:to>
                                    </p:set>
                                    <p:animEffect transition="in" filter="wipe(left)">
                                      <p:cBhvr>
                                        <p:cTn id="80" dur="500"/>
                                        <p:tgtEl>
                                          <p:spTgt spid="407571">
                                            <p:txEl>
                                              <p:pRg st="0" end="0"/>
                                            </p:txEl>
                                          </p:spTgt>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iterate type="wd">
                                    <p:tmPct val="10000"/>
                                  </p:iterate>
                                  <p:childTnLst>
                                    <p:set>
                                      <p:cBhvr>
                                        <p:cTn id="84" dur="1" fill="hold">
                                          <p:stCondLst>
                                            <p:cond delay="0"/>
                                          </p:stCondLst>
                                        </p:cTn>
                                        <p:tgtEl>
                                          <p:spTgt spid="407558"/>
                                        </p:tgtEl>
                                        <p:attrNameLst>
                                          <p:attrName>style.visibility</p:attrName>
                                        </p:attrNameLst>
                                      </p:cBhvr>
                                      <p:to>
                                        <p:strVal val="visible"/>
                                      </p:to>
                                    </p:set>
                                    <p:animEffect transition="in" filter="wipe(left)">
                                      <p:cBhvr>
                                        <p:cTn id="85" dur="500"/>
                                        <p:tgtEl>
                                          <p:spTgt spid="407558"/>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407562"/>
                                        </p:tgtEl>
                                        <p:attrNameLst>
                                          <p:attrName>style.visibility</p:attrName>
                                        </p:attrNameLst>
                                      </p:cBhvr>
                                      <p:to>
                                        <p:strVal val="visible"/>
                                      </p:to>
                                    </p:set>
                                    <p:animEffect transition="in" filter="wipe(left)">
                                      <p:cBhvr>
                                        <p:cTn id="90" dur="500"/>
                                        <p:tgtEl>
                                          <p:spTgt spid="407562"/>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22" presetClass="entr" presetSubtype="8" fill="hold" grpId="0" nodeType="clickEffect">
                                  <p:stCondLst>
                                    <p:cond delay="0"/>
                                  </p:stCondLst>
                                  <p:iterate type="wd">
                                    <p:tmPct val="10000"/>
                                  </p:iterate>
                                  <p:childTnLst>
                                    <p:set>
                                      <p:cBhvr>
                                        <p:cTn id="94" dur="1" fill="hold">
                                          <p:stCondLst>
                                            <p:cond delay="0"/>
                                          </p:stCondLst>
                                        </p:cTn>
                                        <p:tgtEl>
                                          <p:spTgt spid="407563"/>
                                        </p:tgtEl>
                                        <p:attrNameLst>
                                          <p:attrName>style.visibility</p:attrName>
                                        </p:attrNameLst>
                                      </p:cBhvr>
                                      <p:to>
                                        <p:strVal val="visible"/>
                                      </p:to>
                                    </p:set>
                                    <p:animEffect transition="in" filter="wipe(left)">
                                      <p:cBhvr>
                                        <p:cTn id="95" dur="500"/>
                                        <p:tgtEl>
                                          <p:spTgt spid="407563"/>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2" presetClass="entr" presetSubtype="8" fill="hold" grpId="0" nodeType="clickEffect">
                                  <p:stCondLst>
                                    <p:cond delay="0"/>
                                  </p:stCondLst>
                                  <p:iterate type="wd">
                                    <p:tmPct val="10000"/>
                                  </p:iterate>
                                  <p:childTnLst>
                                    <p:set>
                                      <p:cBhvr>
                                        <p:cTn id="99" dur="1" fill="hold">
                                          <p:stCondLst>
                                            <p:cond delay="0"/>
                                          </p:stCondLst>
                                        </p:cTn>
                                        <p:tgtEl>
                                          <p:spTgt spid="407572"/>
                                        </p:tgtEl>
                                        <p:attrNameLst>
                                          <p:attrName>style.visibility</p:attrName>
                                        </p:attrNameLst>
                                      </p:cBhvr>
                                      <p:to>
                                        <p:strVal val="visible"/>
                                      </p:to>
                                    </p:set>
                                    <p:animEffect transition="in" filter="wipe(left)">
                                      <p:cBhvr>
                                        <p:cTn id="100" dur="500"/>
                                        <p:tgtEl>
                                          <p:spTgt spid="407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7554" grpId="0" animBg="1"/>
      <p:bldP spid="407557" grpId="0" build="p" autoUpdateAnimBg="0"/>
      <p:bldP spid="407559" grpId="0" animBg="1" autoUpdateAnimBg="0"/>
      <p:bldP spid="407561" grpId="0" build="p" autoUpdateAnimBg="0"/>
      <p:bldP spid="407562" grpId="0" animBg="1" autoUpdateAnimBg="0"/>
      <p:bldP spid="407563" grpId="0" animBg="1" autoUpdateAnimBg="0"/>
      <p:bldP spid="407564" grpId="0" animBg="1" autoUpdateAnimBg="0"/>
      <p:bldP spid="407566" grpId="0" build="p" autoUpdateAnimBg="0"/>
      <p:bldP spid="407567" grpId="0" animBg="1" autoUpdateAnimBg="0"/>
      <p:bldP spid="407568" grpId="0" build="p" autoUpdateAnimBg="0"/>
      <p:bldP spid="407569" grpId="0" build="p" autoUpdateAnimBg="0"/>
      <p:bldP spid="407570" grpId="0" animBg="1" autoUpdateAnimBg="0"/>
      <p:bldP spid="407571" grpId="0" build="p" autoUpdateAnimBg="0"/>
      <p:bldP spid="407572"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sz="1400">
              <a:solidFill>
                <a:srgbClr val="FF0066"/>
              </a:solidFill>
              <a:latin typeface="Arial Narrow" charset="0"/>
            </a:endParaRPr>
          </a:p>
        </p:txBody>
      </p:sp>
      <p:sp>
        <p:nvSpPr>
          <p:cNvPr id="450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505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0D30296-D22A-AA45-8EB8-7762B238B62F}"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413698" name="Rectangle 2"/>
          <p:cNvSpPr>
            <a:spLocks noChangeArrowheads="1"/>
          </p:cNvSpPr>
          <p:nvPr/>
        </p:nvSpPr>
        <p:spPr bwMode="auto">
          <a:xfrm>
            <a:off x="6172200" y="3048000"/>
            <a:ext cx="1524000" cy="533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45061" name="Rectangle 3"/>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Conservation of Angular Momentum</a:t>
            </a:r>
          </a:p>
        </p:txBody>
      </p:sp>
      <p:sp>
        <p:nvSpPr>
          <p:cNvPr id="413700" name="Text Box 4"/>
          <p:cNvSpPr txBox="1">
            <a:spLocks noChangeArrowheads="1"/>
          </p:cNvSpPr>
          <p:nvPr/>
        </p:nvSpPr>
        <p:spPr bwMode="auto">
          <a:xfrm>
            <a:off x="609600" y="762000"/>
            <a:ext cx="80772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Remember under what condition the linear momentum is conserved?</a:t>
            </a:r>
          </a:p>
        </p:txBody>
      </p:sp>
      <p:sp>
        <p:nvSpPr>
          <p:cNvPr id="413701" name="Text Box 5"/>
          <p:cNvSpPr txBox="1">
            <a:spLocks noChangeArrowheads="1"/>
          </p:cNvSpPr>
          <p:nvPr/>
        </p:nvSpPr>
        <p:spPr bwMode="auto">
          <a:xfrm>
            <a:off x="457200" y="1371600"/>
            <a:ext cx="624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Linear momentum is conserved when the net external force is 0.</a:t>
            </a:r>
          </a:p>
        </p:txBody>
      </p:sp>
      <p:graphicFrame>
        <p:nvGraphicFramePr>
          <p:cNvPr id="413702" name="Object 2"/>
          <p:cNvGraphicFramePr>
            <a:graphicFrameLocks noChangeAspect="1"/>
          </p:cNvGraphicFramePr>
          <p:nvPr>
            <p:extLst>
              <p:ext uri="{D42A27DB-BD31-4B8C-83A1-F6EECF244321}">
                <p14:modId xmlns:p14="http://schemas.microsoft.com/office/powerpoint/2010/main" val="3264575095"/>
              </p:ext>
            </p:extLst>
          </p:nvPr>
        </p:nvGraphicFramePr>
        <p:xfrm>
          <a:off x="4051300" y="5826125"/>
          <a:ext cx="914400" cy="444500"/>
        </p:xfrm>
        <a:graphic>
          <a:graphicData uri="http://schemas.openxmlformats.org/presentationml/2006/ole">
            <mc:AlternateContent xmlns:mc="http://schemas.openxmlformats.org/markup-compatibility/2006">
              <mc:Choice xmlns:v="urn:schemas-microsoft-com:vml" Requires="v">
                <p:oleObj spid="_x0000_s268589" name="Equation" r:id="rId3" imgW="482600" imgH="279400" progId="Equation.3">
                  <p:embed/>
                </p:oleObj>
              </mc:Choice>
              <mc:Fallback>
                <p:oleObj name="Equation" r:id="rId3" imgW="482600" imgH="279400" progId="Equation.3">
                  <p:embed/>
                  <p:pic>
                    <p:nvPicPr>
                      <p:cNvPr id="0" name=""/>
                      <p:cNvPicPr>
                        <a:picLocks noChangeAspect="1" noChangeArrowheads="1"/>
                      </p:cNvPicPr>
                      <p:nvPr/>
                    </p:nvPicPr>
                    <p:blipFill>
                      <a:blip r:embed="rId4"/>
                      <a:srcRect/>
                      <a:stretch>
                        <a:fillRect/>
                      </a:stretch>
                    </p:blipFill>
                    <p:spPr bwMode="auto">
                      <a:xfrm>
                        <a:off x="4051300" y="5826125"/>
                        <a:ext cx="914400" cy="444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3" name="Text Box 7"/>
          <p:cNvSpPr txBox="1">
            <a:spLocks noChangeArrowheads="1"/>
          </p:cNvSpPr>
          <p:nvPr/>
        </p:nvSpPr>
        <p:spPr bwMode="auto">
          <a:xfrm>
            <a:off x="457200" y="5013325"/>
            <a:ext cx="3657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Three important conservation laws for isolated system that does not get affected by external forces</a:t>
            </a:r>
            <a:endParaRPr lang="en-US" sz="2000" b="1">
              <a:solidFill>
                <a:schemeClr val="accent2"/>
              </a:solidFill>
              <a:latin typeface="Monotype Corsiva" charset="0"/>
            </a:endParaRPr>
          </a:p>
        </p:txBody>
      </p:sp>
      <p:sp>
        <p:nvSpPr>
          <p:cNvPr id="413704" name="Text Box 8"/>
          <p:cNvSpPr txBox="1">
            <a:spLocks noChangeArrowheads="1"/>
          </p:cNvSpPr>
          <p:nvPr/>
        </p:nvSpPr>
        <p:spPr bwMode="auto">
          <a:xfrm>
            <a:off x="3429000" y="3581400"/>
            <a:ext cx="4572000" cy="701675"/>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Angular momentum of the system before and after a certain change is the same.</a:t>
            </a:r>
          </a:p>
        </p:txBody>
      </p:sp>
      <p:sp>
        <p:nvSpPr>
          <p:cNvPr id="413705" name="Text Box 9"/>
          <p:cNvSpPr txBox="1">
            <a:spLocks noChangeArrowheads="1"/>
          </p:cNvSpPr>
          <p:nvPr/>
        </p:nvSpPr>
        <p:spPr bwMode="auto">
          <a:xfrm>
            <a:off x="533400" y="2249488"/>
            <a:ext cx="533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By the same token, the angular momentum of a system is constant in both magnitude and direction, if the resultant external torque acting on the system is 0. </a:t>
            </a:r>
            <a:endParaRPr lang="en-US" sz="2000" baseline="-25000">
              <a:solidFill>
                <a:srgbClr val="FF0000"/>
              </a:solidFill>
              <a:latin typeface="Monotype Corsiva" charset="0"/>
            </a:endParaRPr>
          </a:p>
        </p:txBody>
      </p:sp>
      <p:graphicFrame>
        <p:nvGraphicFramePr>
          <p:cNvPr id="413706" name="Object 3"/>
          <p:cNvGraphicFramePr>
            <a:graphicFrameLocks noChangeAspect="1"/>
          </p:cNvGraphicFramePr>
          <p:nvPr>
            <p:extLst>
              <p:ext uri="{D42A27DB-BD31-4B8C-83A1-F6EECF244321}">
                <p14:modId xmlns:p14="http://schemas.microsoft.com/office/powerpoint/2010/main" val="264405025"/>
              </p:ext>
            </p:extLst>
          </p:nvPr>
        </p:nvGraphicFramePr>
        <p:xfrm>
          <a:off x="3898900" y="4286250"/>
          <a:ext cx="347663" cy="522288"/>
        </p:xfrm>
        <a:graphic>
          <a:graphicData uri="http://schemas.openxmlformats.org/presentationml/2006/ole">
            <mc:AlternateContent xmlns:mc="http://schemas.openxmlformats.org/markup-compatibility/2006">
              <mc:Choice xmlns:v="urn:schemas-microsoft-com:vml" Requires="v">
                <p:oleObj spid="_x0000_s268590" name="Equation" r:id="rId5" imgW="165100" imgH="254000" progId="Equation.3">
                  <p:embed/>
                </p:oleObj>
              </mc:Choice>
              <mc:Fallback>
                <p:oleObj name="Equation" r:id="rId5" imgW="165100" imgH="254000" progId="Equation.3">
                  <p:embed/>
                  <p:pic>
                    <p:nvPicPr>
                      <p:cNvPr id="0" name=""/>
                      <p:cNvPicPr>
                        <a:picLocks noChangeAspect="1" noChangeArrowheads="1"/>
                      </p:cNvPicPr>
                      <p:nvPr/>
                    </p:nvPicPr>
                    <p:blipFill>
                      <a:blip r:embed="rId6"/>
                      <a:srcRect/>
                      <a:stretch>
                        <a:fillRect/>
                      </a:stretch>
                    </p:blipFill>
                    <p:spPr bwMode="auto">
                      <a:xfrm>
                        <a:off x="3898900" y="4286250"/>
                        <a:ext cx="347663" cy="522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7" name="Object 4"/>
          <p:cNvGraphicFramePr>
            <a:graphicFrameLocks noChangeAspect="1"/>
          </p:cNvGraphicFramePr>
          <p:nvPr>
            <p:extLst>
              <p:ext uri="{D42A27DB-BD31-4B8C-83A1-F6EECF244321}">
                <p14:modId xmlns:p14="http://schemas.microsoft.com/office/powerpoint/2010/main" val="4070120900"/>
              </p:ext>
            </p:extLst>
          </p:nvPr>
        </p:nvGraphicFramePr>
        <p:xfrm>
          <a:off x="6705600" y="1741488"/>
          <a:ext cx="1219200" cy="487362"/>
        </p:xfrm>
        <a:graphic>
          <a:graphicData uri="http://schemas.openxmlformats.org/presentationml/2006/ole">
            <mc:AlternateContent xmlns:mc="http://schemas.openxmlformats.org/markup-compatibility/2006">
              <mc:Choice xmlns:v="urn:schemas-microsoft-com:vml" Requires="v">
                <p:oleObj spid="_x0000_s268591" name="Equation" r:id="rId7" imgW="622300" imgH="266700" progId="Equation.3">
                  <p:embed/>
                </p:oleObj>
              </mc:Choice>
              <mc:Fallback>
                <p:oleObj name="Equation" r:id="rId7" imgW="622300" imgH="266700" progId="Equation.3">
                  <p:embed/>
                  <p:pic>
                    <p:nvPicPr>
                      <p:cNvPr id="0" name=""/>
                      <p:cNvPicPr>
                        <a:picLocks noChangeAspect="1" noChangeArrowheads="1"/>
                      </p:cNvPicPr>
                      <p:nvPr/>
                    </p:nvPicPr>
                    <p:blipFill>
                      <a:blip r:embed="rId8"/>
                      <a:srcRect/>
                      <a:stretch>
                        <a:fillRect/>
                      </a:stretch>
                    </p:blipFill>
                    <p:spPr bwMode="auto">
                      <a:xfrm>
                        <a:off x="6705600" y="1741488"/>
                        <a:ext cx="1219200"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08" name="Object 5"/>
          <p:cNvGraphicFramePr>
            <a:graphicFrameLocks noChangeAspect="1"/>
          </p:cNvGraphicFramePr>
          <p:nvPr>
            <p:extLst>
              <p:ext uri="{D42A27DB-BD31-4B8C-83A1-F6EECF244321}">
                <p14:modId xmlns:p14="http://schemas.microsoft.com/office/powerpoint/2010/main" val="735377660"/>
              </p:ext>
            </p:extLst>
          </p:nvPr>
        </p:nvGraphicFramePr>
        <p:xfrm>
          <a:off x="6083300" y="2347913"/>
          <a:ext cx="1166813" cy="527050"/>
        </p:xfrm>
        <a:graphic>
          <a:graphicData uri="http://schemas.openxmlformats.org/presentationml/2006/ole">
            <mc:AlternateContent xmlns:mc="http://schemas.openxmlformats.org/markup-compatibility/2006">
              <mc:Choice xmlns:v="urn:schemas-microsoft-com:vml" Requires="v">
                <p:oleObj spid="_x0000_s268592" name="Equation" r:id="rId9" imgW="558800" imgH="292100" progId="Equation.3">
                  <p:embed/>
                </p:oleObj>
              </mc:Choice>
              <mc:Fallback>
                <p:oleObj name="Equation" r:id="rId9" imgW="558800" imgH="292100" progId="Equation.3">
                  <p:embed/>
                  <p:pic>
                    <p:nvPicPr>
                      <p:cNvPr id="0" name=""/>
                      <p:cNvPicPr>
                        <a:picLocks noChangeAspect="1" noChangeArrowheads="1"/>
                      </p:cNvPicPr>
                      <p:nvPr/>
                    </p:nvPicPr>
                    <p:blipFill>
                      <a:blip r:embed="rId10"/>
                      <a:srcRect/>
                      <a:stretch>
                        <a:fillRect/>
                      </a:stretch>
                    </p:blipFill>
                    <p:spPr bwMode="auto">
                      <a:xfrm>
                        <a:off x="6083300" y="2347913"/>
                        <a:ext cx="1166813" cy="5270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3709" name="Text Box 13"/>
          <p:cNvSpPr txBox="1">
            <a:spLocks noChangeArrowheads="1"/>
          </p:cNvSpPr>
          <p:nvPr/>
        </p:nvSpPr>
        <p:spPr bwMode="auto">
          <a:xfrm>
            <a:off x="533400" y="3581400"/>
            <a:ext cx="28194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does this mean?</a:t>
            </a:r>
          </a:p>
        </p:txBody>
      </p:sp>
      <p:sp>
        <p:nvSpPr>
          <p:cNvPr id="413710" name="Line 14"/>
          <p:cNvSpPr>
            <a:spLocks noChangeShapeType="1"/>
          </p:cNvSpPr>
          <p:nvPr/>
        </p:nvSpPr>
        <p:spPr bwMode="auto">
          <a:xfrm>
            <a:off x="381000" y="4953000"/>
            <a:ext cx="8305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3711" name="Text Box 15"/>
          <p:cNvSpPr txBox="1">
            <a:spLocks noChangeArrowheads="1"/>
          </p:cNvSpPr>
          <p:nvPr/>
        </p:nvSpPr>
        <p:spPr bwMode="auto">
          <a:xfrm>
            <a:off x="6537325" y="4987925"/>
            <a:ext cx="188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Mechanical Energy</a:t>
            </a:r>
          </a:p>
        </p:txBody>
      </p:sp>
      <p:sp>
        <p:nvSpPr>
          <p:cNvPr id="413712" name="Text Box 16"/>
          <p:cNvSpPr txBox="1">
            <a:spLocks noChangeArrowheads="1"/>
          </p:cNvSpPr>
          <p:nvPr/>
        </p:nvSpPr>
        <p:spPr bwMode="auto">
          <a:xfrm>
            <a:off x="6537325" y="5434013"/>
            <a:ext cx="17986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Linear Momentum</a:t>
            </a:r>
          </a:p>
        </p:txBody>
      </p:sp>
      <p:sp>
        <p:nvSpPr>
          <p:cNvPr id="413713" name="Text Box 17"/>
          <p:cNvSpPr txBox="1">
            <a:spLocks noChangeArrowheads="1"/>
          </p:cNvSpPr>
          <p:nvPr/>
        </p:nvSpPr>
        <p:spPr bwMode="auto">
          <a:xfrm>
            <a:off x="6537325" y="5881688"/>
            <a:ext cx="19431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b="1">
                <a:solidFill>
                  <a:srgbClr val="003300"/>
                </a:solidFill>
                <a:latin typeface="Arial Narrow" charset="0"/>
              </a:rPr>
              <a:t>Angular Momentum</a:t>
            </a:r>
          </a:p>
        </p:txBody>
      </p:sp>
      <p:graphicFrame>
        <p:nvGraphicFramePr>
          <p:cNvPr id="413714" name="Object 6"/>
          <p:cNvGraphicFramePr>
            <a:graphicFrameLocks noChangeAspect="1"/>
          </p:cNvGraphicFramePr>
          <p:nvPr>
            <p:extLst>
              <p:ext uri="{D42A27DB-BD31-4B8C-83A1-F6EECF244321}">
                <p14:modId xmlns:p14="http://schemas.microsoft.com/office/powerpoint/2010/main" val="1274669750"/>
              </p:ext>
            </p:extLst>
          </p:nvPr>
        </p:nvGraphicFramePr>
        <p:xfrm>
          <a:off x="6172200" y="3033713"/>
          <a:ext cx="665163" cy="504825"/>
        </p:xfrm>
        <a:graphic>
          <a:graphicData uri="http://schemas.openxmlformats.org/presentationml/2006/ole">
            <mc:AlternateContent xmlns:mc="http://schemas.openxmlformats.org/markup-compatibility/2006">
              <mc:Choice xmlns:v="urn:schemas-microsoft-com:vml" Requires="v">
                <p:oleObj spid="_x0000_s268593" name="Equation" r:id="rId11" imgW="266700" imgH="241300" progId="Equation.DSMT4">
                  <p:embed/>
                </p:oleObj>
              </mc:Choice>
              <mc:Fallback>
                <p:oleObj name="Equation" r:id="rId11" imgW="266700" imgH="2413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2200" y="3033713"/>
                        <a:ext cx="665163" cy="5048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5" name="Object 7"/>
          <p:cNvGraphicFramePr>
            <a:graphicFrameLocks noChangeAspect="1"/>
          </p:cNvGraphicFramePr>
          <p:nvPr>
            <p:extLst>
              <p:ext uri="{D42A27DB-BD31-4B8C-83A1-F6EECF244321}">
                <p14:modId xmlns:p14="http://schemas.microsoft.com/office/powerpoint/2010/main" val="3093444751"/>
              </p:ext>
            </p:extLst>
          </p:nvPr>
        </p:nvGraphicFramePr>
        <p:xfrm>
          <a:off x="6629400" y="1131888"/>
          <a:ext cx="1524000" cy="735012"/>
        </p:xfrm>
        <a:graphic>
          <a:graphicData uri="http://schemas.openxmlformats.org/presentationml/2006/ole">
            <mc:AlternateContent xmlns:mc="http://schemas.openxmlformats.org/markup-compatibility/2006">
              <mc:Choice xmlns:v="urn:schemas-microsoft-com:vml" Requires="v">
                <p:oleObj spid="_x0000_s268594" name="Equation" r:id="rId13" imgW="939800" imgH="457200" progId="Equation.DSMT4">
                  <p:embed/>
                </p:oleObj>
              </mc:Choice>
              <mc:Fallback>
                <p:oleObj name="Equation" r:id="rId13" imgW="939800" imgH="457200" progId="Equation.DSMT4">
                  <p:embed/>
                  <p:pic>
                    <p:nvPicPr>
                      <p:cNvPr id="0" name=""/>
                      <p:cNvPicPr>
                        <a:picLocks noChangeAspect="1" noChangeArrowheads="1"/>
                      </p:cNvPicPr>
                      <p:nvPr/>
                    </p:nvPicPr>
                    <p:blipFill>
                      <a:blip r:embed="rId14"/>
                      <a:srcRect/>
                      <a:stretch>
                        <a:fillRect/>
                      </a:stretch>
                    </p:blipFill>
                    <p:spPr bwMode="auto">
                      <a:xfrm>
                        <a:off x="6629400" y="1131888"/>
                        <a:ext cx="1524000" cy="7350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6" name="Object 8"/>
          <p:cNvGraphicFramePr>
            <a:graphicFrameLocks noChangeAspect="1"/>
          </p:cNvGraphicFramePr>
          <p:nvPr>
            <p:extLst>
              <p:ext uri="{D42A27DB-BD31-4B8C-83A1-F6EECF244321}">
                <p14:modId xmlns:p14="http://schemas.microsoft.com/office/powerpoint/2010/main" val="1946423515"/>
              </p:ext>
            </p:extLst>
          </p:nvPr>
        </p:nvGraphicFramePr>
        <p:xfrm>
          <a:off x="7235825" y="2198688"/>
          <a:ext cx="933450" cy="827087"/>
        </p:xfrm>
        <a:graphic>
          <a:graphicData uri="http://schemas.openxmlformats.org/presentationml/2006/ole">
            <mc:AlternateContent xmlns:mc="http://schemas.openxmlformats.org/markup-compatibility/2006">
              <mc:Choice xmlns:v="urn:schemas-microsoft-com:vml" Requires="v">
                <p:oleObj spid="_x0000_s268595" name="Equation" r:id="rId15" imgW="393700" imgH="457200" progId="Equation.3">
                  <p:embed/>
                </p:oleObj>
              </mc:Choice>
              <mc:Fallback>
                <p:oleObj name="Equation" r:id="rId15" imgW="393700" imgH="457200" progId="Equation.3">
                  <p:embed/>
                  <p:pic>
                    <p:nvPicPr>
                      <p:cNvPr id="0" name=""/>
                      <p:cNvPicPr>
                        <a:picLocks noChangeAspect="1" noChangeArrowheads="1"/>
                      </p:cNvPicPr>
                      <p:nvPr/>
                    </p:nvPicPr>
                    <p:blipFill>
                      <a:blip r:embed="rId16"/>
                      <a:srcRect/>
                      <a:stretch>
                        <a:fillRect/>
                      </a:stretch>
                    </p:blipFill>
                    <p:spPr bwMode="auto">
                      <a:xfrm>
                        <a:off x="7235825" y="2198688"/>
                        <a:ext cx="933450" cy="827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7" name="Object 9"/>
          <p:cNvGraphicFramePr>
            <a:graphicFrameLocks noChangeAspect="1"/>
          </p:cNvGraphicFramePr>
          <p:nvPr/>
        </p:nvGraphicFramePr>
        <p:xfrm>
          <a:off x="8080375" y="2498725"/>
          <a:ext cx="301625" cy="320675"/>
        </p:xfrm>
        <a:graphic>
          <a:graphicData uri="http://schemas.openxmlformats.org/presentationml/2006/ole">
            <mc:AlternateContent xmlns:mc="http://schemas.openxmlformats.org/markup-compatibility/2006">
              <mc:Choice xmlns:v="urn:schemas-microsoft-com:vml" Requires="v">
                <p:oleObj spid="_x0000_s268596" name="Equation" r:id="rId17" imgW="126725" imgH="177415" progId="Equation.3">
                  <p:embed/>
                </p:oleObj>
              </mc:Choice>
              <mc:Fallback>
                <p:oleObj name="Equation" r:id="rId17" imgW="126725" imgH="177415"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080375" y="2498725"/>
                        <a:ext cx="301625" cy="320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8" name="Object 10"/>
          <p:cNvGraphicFramePr>
            <a:graphicFrameLocks noChangeAspect="1"/>
          </p:cNvGraphicFramePr>
          <p:nvPr>
            <p:extLst>
              <p:ext uri="{D42A27DB-BD31-4B8C-83A1-F6EECF244321}">
                <p14:modId xmlns:p14="http://schemas.microsoft.com/office/powerpoint/2010/main" val="1985830926"/>
              </p:ext>
            </p:extLst>
          </p:nvPr>
        </p:nvGraphicFramePr>
        <p:xfrm>
          <a:off x="4325938" y="4259263"/>
          <a:ext cx="666750" cy="574675"/>
        </p:xfrm>
        <a:graphic>
          <a:graphicData uri="http://schemas.openxmlformats.org/presentationml/2006/ole">
            <mc:AlternateContent xmlns:mc="http://schemas.openxmlformats.org/markup-compatibility/2006">
              <mc:Choice xmlns:v="urn:schemas-microsoft-com:vml" Requires="v">
                <p:oleObj spid="_x0000_s268597" name="Equation" r:id="rId19" imgW="317500" imgH="279400" progId="Equation.3">
                  <p:embed/>
                </p:oleObj>
              </mc:Choice>
              <mc:Fallback>
                <p:oleObj name="Equation" r:id="rId19" imgW="317500" imgH="279400" progId="Equation.3">
                  <p:embed/>
                  <p:pic>
                    <p:nvPicPr>
                      <p:cNvPr id="0" name=""/>
                      <p:cNvPicPr>
                        <a:picLocks noChangeAspect="1" noChangeArrowheads="1"/>
                      </p:cNvPicPr>
                      <p:nvPr/>
                    </p:nvPicPr>
                    <p:blipFill>
                      <a:blip r:embed="rId20"/>
                      <a:srcRect/>
                      <a:stretch>
                        <a:fillRect/>
                      </a:stretch>
                    </p:blipFill>
                    <p:spPr bwMode="auto">
                      <a:xfrm>
                        <a:off x="4325938" y="4259263"/>
                        <a:ext cx="666750" cy="5746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19" name="Object 11"/>
          <p:cNvGraphicFramePr>
            <a:graphicFrameLocks noChangeAspect="1"/>
          </p:cNvGraphicFramePr>
          <p:nvPr/>
        </p:nvGraphicFramePr>
        <p:xfrm>
          <a:off x="5060950" y="4376738"/>
          <a:ext cx="1416050" cy="338137"/>
        </p:xfrm>
        <a:graphic>
          <a:graphicData uri="http://schemas.openxmlformats.org/presentationml/2006/ole">
            <mc:AlternateContent xmlns:mc="http://schemas.openxmlformats.org/markup-compatibility/2006">
              <mc:Choice xmlns:v="urn:schemas-microsoft-com:vml" Requires="v">
                <p:oleObj spid="_x0000_s268598" name="Equation" r:id="rId21" imgW="672808" imgH="165028" progId="Equation.DSMT4">
                  <p:embed/>
                </p:oleObj>
              </mc:Choice>
              <mc:Fallback>
                <p:oleObj name="Equation" r:id="rId21" imgW="672808" imgH="165028"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060950" y="4376738"/>
                        <a:ext cx="1416050" cy="3381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0" name="Object 12"/>
          <p:cNvGraphicFramePr>
            <a:graphicFrameLocks noChangeAspect="1"/>
          </p:cNvGraphicFramePr>
          <p:nvPr>
            <p:extLst>
              <p:ext uri="{D42A27DB-BD31-4B8C-83A1-F6EECF244321}">
                <p14:modId xmlns:p14="http://schemas.microsoft.com/office/powerpoint/2010/main" val="1978588211"/>
              </p:ext>
            </p:extLst>
          </p:nvPr>
        </p:nvGraphicFramePr>
        <p:xfrm>
          <a:off x="4049713" y="5421313"/>
          <a:ext cx="939800" cy="422275"/>
        </p:xfrm>
        <a:graphic>
          <a:graphicData uri="http://schemas.openxmlformats.org/presentationml/2006/ole">
            <mc:AlternateContent xmlns:mc="http://schemas.openxmlformats.org/markup-compatibility/2006">
              <mc:Choice xmlns:v="urn:schemas-microsoft-com:vml" Requires="v">
                <p:oleObj spid="_x0000_s268599" name="Equation" r:id="rId23" imgW="495300" imgH="266700" progId="Equation.3">
                  <p:embed/>
                </p:oleObj>
              </mc:Choice>
              <mc:Fallback>
                <p:oleObj name="Equation" r:id="rId23" imgW="495300" imgH="266700" progId="Equation.3">
                  <p:embed/>
                  <p:pic>
                    <p:nvPicPr>
                      <p:cNvPr id="0" name=""/>
                      <p:cNvPicPr>
                        <a:picLocks noChangeAspect="1" noChangeArrowheads="1"/>
                      </p:cNvPicPr>
                      <p:nvPr/>
                    </p:nvPicPr>
                    <p:blipFill>
                      <a:blip r:embed="rId24"/>
                      <a:srcRect/>
                      <a:stretch>
                        <a:fillRect/>
                      </a:stretch>
                    </p:blipFill>
                    <p:spPr bwMode="auto">
                      <a:xfrm>
                        <a:off x="4049713" y="5421313"/>
                        <a:ext cx="939800" cy="422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1" name="Object 13"/>
          <p:cNvGraphicFramePr>
            <a:graphicFrameLocks noChangeAspect="1"/>
          </p:cNvGraphicFramePr>
          <p:nvPr>
            <p:extLst>
              <p:ext uri="{D42A27DB-BD31-4B8C-83A1-F6EECF244321}">
                <p14:modId xmlns:p14="http://schemas.microsoft.com/office/powerpoint/2010/main" val="2150172741"/>
              </p:ext>
            </p:extLst>
          </p:nvPr>
        </p:nvGraphicFramePr>
        <p:xfrm>
          <a:off x="4038600" y="5008563"/>
          <a:ext cx="2168525" cy="423862"/>
        </p:xfrm>
        <a:graphic>
          <a:graphicData uri="http://schemas.openxmlformats.org/presentationml/2006/ole">
            <mc:AlternateContent xmlns:mc="http://schemas.openxmlformats.org/markup-compatibility/2006">
              <mc:Choice xmlns:v="urn:schemas-microsoft-com:vml" Requires="v">
                <p:oleObj spid="_x0000_s268600" name="Equation" r:id="rId25" imgW="1143000" imgH="266700" progId="Equation.3">
                  <p:embed/>
                </p:oleObj>
              </mc:Choice>
              <mc:Fallback>
                <p:oleObj name="Equation" r:id="rId25" imgW="1143000" imgH="266700" progId="Equation.3">
                  <p:embed/>
                  <p:pic>
                    <p:nvPicPr>
                      <p:cNvPr id="0" name=""/>
                      <p:cNvPicPr>
                        <a:picLocks noChangeAspect="1" noChangeArrowheads="1"/>
                      </p:cNvPicPr>
                      <p:nvPr/>
                    </p:nvPicPr>
                    <p:blipFill>
                      <a:blip r:embed="rId26"/>
                      <a:srcRect/>
                      <a:stretch>
                        <a:fillRect/>
                      </a:stretch>
                    </p:blipFill>
                    <p:spPr bwMode="auto">
                      <a:xfrm>
                        <a:off x="4038600" y="5008563"/>
                        <a:ext cx="2168525" cy="423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3722" name="Object 14"/>
          <p:cNvGraphicFramePr>
            <a:graphicFrameLocks noChangeAspect="1"/>
          </p:cNvGraphicFramePr>
          <p:nvPr>
            <p:extLst>
              <p:ext uri="{D42A27DB-BD31-4B8C-83A1-F6EECF244321}">
                <p14:modId xmlns:p14="http://schemas.microsoft.com/office/powerpoint/2010/main" val="475080199"/>
              </p:ext>
            </p:extLst>
          </p:nvPr>
        </p:nvGraphicFramePr>
        <p:xfrm>
          <a:off x="6746875" y="3187700"/>
          <a:ext cx="949325" cy="317500"/>
        </p:xfrm>
        <a:graphic>
          <a:graphicData uri="http://schemas.openxmlformats.org/presentationml/2006/ole">
            <mc:AlternateContent xmlns:mc="http://schemas.openxmlformats.org/markup-compatibility/2006">
              <mc:Choice xmlns:v="urn:schemas-microsoft-com:vml" Requires="v">
                <p:oleObj spid="_x0000_s268601" name="Equation" r:id="rId27" imgW="380835" imgH="152334" progId="Equation.DSMT4">
                  <p:embed/>
                </p:oleObj>
              </mc:Choice>
              <mc:Fallback>
                <p:oleObj name="Equation" r:id="rId27" imgW="380835" imgH="152334"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746875" y="3187700"/>
                        <a:ext cx="949325" cy="3175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029885253"/>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3700"/>
                                        </p:tgtEl>
                                        <p:attrNameLst>
                                          <p:attrName>style.visibility</p:attrName>
                                        </p:attrNameLst>
                                      </p:cBhvr>
                                      <p:to>
                                        <p:strVal val="visible"/>
                                      </p:to>
                                    </p:set>
                                    <p:animEffect transition="in" filter="wipe(left)">
                                      <p:cBhvr>
                                        <p:cTn id="7" dur="500"/>
                                        <p:tgtEl>
                                          <p:spTgt spid="413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3701">
                                            <p:txEl>
                                              <p:pRg st="0" end="0"/>
                                            </p:txEl>
                                          </p:spTgt>
                                        </p:tgtEl>
                                        <p:attrNameLst>
                                          <p:attrName>style.visibility</p:attrName>
                                        </p:attrNameLst>
                                      </p:cBhvr>
                                      <p:to>
                                        <p:strVal val="visible"/>
                                      </p:to>
                                    </p:set>
                                    <p:animEffect transition="in" filter="wipe(left)">
                                      <p:cBhvr>
                                        <p:cTn id="12" dur="500"/>
                                        <p:tgtEl>
                                          <p:spTgt spid="41370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13715"/>
                                        </p:tgtEl>
                                        <p:attrNameLst>
                                          <p:attrName>style.visibility</p:attrName>
                                        </p:attrNameLst>
                                      </p:cBhvr>
                                      <p:to>
                                        <p:strVal val="visible"/>
                                      </p:to>
                                    </p:set>
                                    <p:animEffect transition="in" filter="wipe(left)">
                                      <p:cBhvr>
                                        <p:cTn id="17" dur="500"/>
                                        <p:tgtEl>
                                          <p:spTgt spid="41371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13707"/>
                                        </p:tgtEl>
                                        <p:attrNameLst>
                                          <p:attrName>style.visibility</p:attrName>
                                        </p:attrNameLst>
                                      </p:cBhvr>
                                      <p:to>
                                        <p:strVal val="visible"/>
                                      </p:to>
                                    </p:set>
                                    <p:animEffect transition="in" filter="wipe(left)">
                                      <p:cBhvr>
                                        <p:cTn id="22" dur="500"/>
                                        <p:tgtEl>
                                          <p:spTgt spid="4137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13705">
                                            <p:txEl>
                                              <p:pRg st="0" end="0"/>
                                            </p:txEl>
                                          </p:spTgt>
                                        </p:tgtEl>
                                        <p:attrNameLst>
                                          <p:attrName>style.visibility</p:attrName>
                                        </p:attrNameLst>
                                      </p:cBhvr>
                                      <p:to>
                                        <p:strVal val="visible"/>
                                      </p:to>
                                    </p:set>
                                    <p:animEffect transition="in" filter="wipe(left)">
                                      <p:cBhvr>
                                        <p:cTn id="27" dur="500"/>
                                        <p:tgtEl>
                                          <p:spTgt spid="41370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13708"/>
                                        </p:tgtEl>
                                        <p:attrNameLst>
                                          <p:attrName>style.visibility</p:attrName>
                                        </p:attrNameLst>
                                      </p:cBhvr>
                                      <p:to>
                                        <p:strVal val="visible"/>
                                      </p:to>
                                    </p:set>
                                    <p:animEffect transition="in" filter="wipe(left)">
                                      <p:cBhvr>
                                        <p:cTn id="32" dur="500"/>
                                        <p:tgtEl>
                                          <p:spTgt spid="41370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13716"/>
                                        </p:tgtEl>
                                        <p:attrNameLst>
                                          <p:attrName>style.visibility</p:attrName>
                                        </p:attrNameLst>
                                      </p:cBhvr>
                                      <p:to>
                                        <p:strVal val="visible"/>
                                      </p:to>
                                    </p:set>
                                    <p:animEffect transition="in" filter="wipe(left)">
                                      <p:cBhvr>
                                        <p:cTn id="37" dur="500"/>
                                        <p:tgtEl>
                                          <p:spTgt spid="41371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13717"/>
                                        </p:tgtEl>
                                        <p:attrNameLst>
                                          <p:attrName>style.visibility</p:attrName>
                                        </p:attrNameLst>
                                      </p:cBhvr>
                                      <p:to>
                                        <p:strVal val="visible"/>
                                      </p:to>
                                    </p:set>
                                    <p:animEffect transition="in" filter="wipe(left)">
                                      <p:cBhvr>
                                        <p:cTn id="42" dur="500"/>
                                        <p:tgtEl>
                                          <p:spTgt spid="41371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13714"/>
                                        </p:tgtEl>
                                        <p:attrNameLst>
                                          <p:attrName>style.visibility</p:attrName>
                                        </p:attrNameLst>
                                      </p:cBhvr>
                                      <p:to>
                                        <p:strVal val="visible"/>
                                      </p:to>
                                    </p:set>
                                    <p:animEffect transition="in" filter="wipe(left)">
                                      <p:cBhvr>
                                        <p:cTn id="47" dur="500"/>
                                        <p:tgtEl>
                                          <p:spTgt spid="4137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13722"/>
                                        </p:tgtEl>
                                        <p:attrNameLst>
                                          <p:attrName>style.visibility</p:attrName>
                                        </p:attrNameLst>
                                      </p:cBhvr>
                                      <p:to>
                                        <p:strVal val="visible"/>
                                      </p:to>
                                    </p:set>
                                    <p:animEffect transition="in" filter="wipe(left)">
                                      <p:cBhvr>
                                        <p:cTn id="52" dur="500"/>
                                        <p:tgtEl>
                                          <p:spTgt spid="413722"/>
                                        </p:tgtEl>
                                      </p:cBhvr>
                                    </p:animEffect>
                                  </p:childTnLst>
                                </p:cTn>
                              </p:par>
                            </p:childTnLst>
                          </p:cTn>
                        </p:par>
                        <p:par>
                          <p:cTn id="53" fill="hold" nodeType="afterGroup">
                            <p:stCondLst>
                              <p:cond delay="500"/>
                            </p:stCondLst>
                            <p:childTnLst>
                              <p:par>
                                <p:cTn id="54" presetID="53" presetClass="entr" presetSubtype="0" fill="hold" grpId="0" nodeType="afterEffect">
                                  <p:stCondLst>
                                    <p:cond delay="0"/>
                                  </p:stCondLst>
                                  <p:iterate type="wd">
                                    <p:tmPct val="10000"/>
                                  </p:iterate>
                                  <p:childTnLst>
                                    <p:set>
                                      <p:cBhvr>
                                        <p:cTn id="55" dur="1" fill="hold">
                                          <p:stCondLst>
                                            <p:cond delay="0"/>
                                          </p:stCondLst>
                                        </p:cTn>
                                        <p:tgtEl>
                                          <p:spTgt spid="413698"/>
                                        </p:tgtEl>
                                        <p:attrNameLst>
                                          <p:attrName>style.visibility</p:attrName>
                                        </p:attrNameLst>
                                      </p:cBhvr>
                                      <p:to>
                                        <p:strVal val="visible"/>
                                      </p:to>
                                    </p:set>
                                    <p:anim calcmode="lin" valueType="num">
                                      <p:cBhvr>
                                        <p:cTn id="56" dur="500" fill="hold"/>
                                        <p:tgtEl>
                                          <p:spTgt spid="413698"/>
                                        </p:tgtEl>
                                        <p:attrNameLst>
                                          <p:attrName>ppt_w</p:attrName>
                                        </p:attrNameLst>
                                      </p:cBhvr>
                                      <p:tavLst>
                                        <p:tav tm="0">
                                          <p:val>
                                            <p:fltVal val="0"/>
                                          </p:val>
                                        </p:tav>
                                        <p:tav tm="100000">
                                          <p:val>
                                            <p:strVal val="#ppt_w"/>
                                          </p:val>
                                        </p:tav>
                                      </p:tavLst>
                                    </p:anim>
                                    <p:anim calcmode="lin" valueType="num">
                                      <p:cBhvr>
                                        <p:cTn id="57" dur="500" fill="hold"/>
                                        <p:tgtEl>
                                          <p:spTgt spid="413698"/>
                                        </p:tgtEl>
                                        <p:attrNameLst>
                                          <p:attrName>ppt_h</p:attrName>
                                        </p:attrNameLst>
                                      </p:cBhvr>
                                      <p:tavLst>
                                        <p:tav tm="0">
                                          <p:val>
                                            <p:fltVal val="0"/>
                                          </p:val>
                                        </p:tav>
                                        <p:tav tm="100000">
                                          <p:val>
                                            <p:strVal val="#ppt_h"/>
                                          </p:val>
                                        </p:tav>
                                      </p:tavLst>
                                    </p:anim>
                                    <p:animEffect transition="in" filter="fade">
                                      <p:cBhvr>
                                        <p:cTn id="58" dur="500"/>
                                        <p:tgtEl>
                                          <p:spTgt spid="41369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413709"/>
                                        </p:tgtEl>
                                        <p:attrNameLst>
                                          <p:attrName>style.visibility</p:attrName>
                                        </p:attrNameLst>
                                      </p:cBhvr>
                                      <p:to>
                                        <p:strVal val="visible"/>
                                      </p:to>
                                    </p:set>
                                    <p:animEffect transition="in" filter="wipe(left)">
                                      <p:cBhvr>
                                        <p:cTn id="63" dur="500"/>
                                        <p:tgtEl>
                                          <p:spTgt spid="413709"/>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413704"/>
                                        </p:tgtEl>
                                        <p:attrNameLst>
                                          <p:attrName>style.visibility</p:attrName>
                                        </p:attrNameLst>
                                      </p:cBhvr>
                                      <p:to>
                                        <p:strVal val="visible"/>
                                      </p:to>
                                    </p:set>
                                    <p:animEffect transition="in" filter="wipe(left)">
                                      <p:cBhvr>
                                        <p:cTn id="68" dur="500"/>
                                        <p:tgtEl>
                                          <p:spTgt spid="41370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13706"/>
                                        </p:tgtEl>
                                        <p:attrNameLst>
                                          <p:attrName>style.visibility</p:attrName>
                                        </p:attrNameLst>
                                      </p:cBhvr>
                                      <p:to>
                                        <p:strVal val="visible"/>
                                      </p:to>
                                    </p:set>
                                    <p:animEffect transition="in" filter="wipe(left)">
                                      <p:cBhvr>
                                        <p:cTn id="73" dur="500"/>
                                        <p:tgtEl>
                                          <p:spTgt spid="41370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13718"/>
                                        </p:tgtEl>
                                        <p:attrNameLst>
                                          <p:attrName>style.visibility</p:attrName>
                                        </p:attrNameLst>
                                      </p:cBhvr>
                                      <p:to>
                                        <p:strVal val="visible"/>
                                      </p:to>
                                    </p:set>
                                    <p:animEffect transition="in" filter="wipe(left)">
                                      <p:cBhvr>
                                        <p:cTn id="78" dur="500"/>
                                        <p:tgtEl>
                                          <p:spTgt spid="413718"/>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13719"/>
                                        </p:tgtEl>
                                        <p:attrNameLst>
                                          <p:attrName>style.visibility</p:attrName>
                                        </p:attrNameLst>
                                      </p:cBhvr>
                                      <p:to>
                                        <p:strVal val="visible"/>
                                      </p:to>
                                    </p:set>
                                    <p:animEffect transition="in" filter="wipe(left)">
                                      <p:cBhvr>
                                        <p:cTn id="83" dur="500"/>
                                        <p:tgtEl>
                                          <p:spTgt spid="413719"/>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413710"/>
                                        </p:tgtEl>
                                        <p:attrNameLst>
                                          <p:attrName>style.visibility</p:attrName>
                                        </p:attrNameLst>
                                      </p:cBhvr>
                                      <p:to>
                                        <p:strVal val="visible"/>
                                      </p:to>
                                    </p:set>
                                    <p:animEffect transition="in" filter="wipe(left)">
                                      <p:cBhvr>
                                        <p:cTn id="88" dur="500"/>
                                        <p:tgtEl>
                                          <p:spTgt spid="41371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413703">
                                            <p:txEl>
                                              <p:pRg st="0" end="0"/>
                                            </p:txEl>
                                          </p:spTgt>
                                        </p:tgtEl>
                                        <p:attrNameLst>
                                          <p:attrName>style.visibility</p:attrName>
                                        </p:attrNameLst>
                                      </p:cBhvr>
                                      <p:to>
                                        <p:strVal val="visible"/>
                                      </p:to>
                                    </p:set>
                                    <p:animEffect transition="in" filter="wipe(left)">
                                      <p:cBhvr>
                                        <p:cTn id="93" dur="500"/>
                                        <p:tgtEl>
                                          <p:spTgt spid="413703">
                                            <p:txEl>
                                              <p:pRg st="0" end="0"/>
                                            </p:txEl>
                                          </p:spTgt>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13721"/>
                                        </p:tgtEl>
                                        <p:attrNameLst>
                                          <p:attrName>style.visibility</p:attrName>
                                        </p:attrNameLst>
                                      </p:cBhvr>
                                      <p:to>
                                        <p:strVal val="visible"/>
                                      </p:to>
                                    </p:set>
                                    <p:animEffect transition="in" filter="wipe(left)">
                                      <p:cBhvr>
                                        <p:cTn id="98" dur="500"/>
                                        <p:tgtEl>
                                          <p:spTgt spid="413721"/>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413711">
                                            <p:txEl>
                                              <p:pRg st="0" end="0"/>
                                            </p:txEl>
                                          </p:spTgt>
                                        </p:tgtEl>
                                        <p:attrNameLst>
                                          <p:attrName>style.visibility</p:attrName>
                                        </p:attrNameLst>
                                      </p:cBhvr>
                                      <p:to>
                                        <p:strVal val="visible"/>
                                      </p:to>
                                    </p:set>
                                    <p:animEffect transition="in" filter="wipe(left)">
                                      <p:cBhvr>
                                        <p:cTn id="103" dur="500"/>
                                        <p:tgtEl>
                                          <p:spTgt spid="413711">
                                            <p:txEl>
                                              <p:pRg st="0" end="0"/>
                                            </p:txEl>
                                          </p:spTgt>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13720"/>
                                        </p:tgtEl>
                                        <p:attrNameLst>
                                          <p:attrName>style.visibility</p:attrName>
                                        </p:attrNameLst>
                                      </p:cBhvr>
                                      <p:to>
                                        <p:strVal val="visible"/>
                                      </p:to>
                                    </p:set>
                                    <p:animEffect transition="in" filter="wipe(left)">
                                      <p:cBhvr>
                                        <p:cTn id="108" dur="500"/>
                                        <p:tgtEl>
                                          <p:spTgt spid="413720"/>
                                        </p:tgtEl>
                                      </p:cBhvr>
                                    </p:animEffec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413712">
                                            <p:txEl>
                                              <p:pRg st="0" end="0"/>
                                            </p:txEl>
                                          </p:spTgt>
                                        </p:tgtEl>
                                        <p:attrNameLst>
                                          <p:attrName>style.visibility</p:attrName>
                                        </p:attrNameLst>
                                      </p:cBhvr>
                                      <p:to>
                                        <p:strVal val="visible"/>
                                      </p:to>
                                    </p:set>
                                    <p:animEffect transition="in" filter="wipe(left)">
                                      <p:cBhvr>
                                        <p:cTn id="113" dur="500"/>
                                        <p:tgtEl>
                                          <p:spTgt spid="413712">
                                            <p:txEl>
                                              <p:pRg st="0" end="0"/>
                                            </p:txEl>
                                          </p:spTgt>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13702"/>
                                        </p:tgtEl>
                                        <p:attrNameLst>
                                          <p:attrName>style.visibility</p:attrName>
                                        </p:attrNameLst>
                                      </p:cBhvr>
                                      <p:to>
                                        <p:strVal val="visible"/>
                                      </p:to>
                                    </p:set>
                                    <p:animEffect transition="in" filter="wipe(left)">
                                      <p:cBhvr>
                                        <p:cTn id="118" dur="500"/>
                                        <p:tgtEl>
                                          <p:spTgt spid="413702"/>
                                        </p:tgtEl>
                                      </p:cBhvr>
                                    </p:animEffect>
                                  </p:childTnLst>
                                </p:cTn>
                              </p:par>
                            </p:childTnLst>
                          </p:cTn>
                        </p:par>
                      </p:childTnLst>
                    </p:cTn>
                  </p:par>
                  <p:par>
                    <p:cTn id="119" fill="hold" nodeType="clickPar">
                      <p:stCondLst>
                        <p:cond delay="indefinite"/>
                      </p:stCondLst>
                      <p:childTnLst>
                        <p:par>
                          <p:cTn id="120" fill="hold" nodeType="withGroup">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413713">
                                            <p:txEl>
                                              <p:pRg st="0" end="0"/>
                                            </p:txEl>
                                          </p:spTgt>
                                        </p:tgtEl>
                                        <p:attrNameLst>
                                          <p:attrName>style.visibility</p:attrName>
                                        </p:attrNameLst>
                                      </p:cBhvr>
                                      <p:to>
                                        <p:strVal val="visible"/>
                                      </p:to>
                                    </p:set>
                                    <p:animEffect transition="in" filter="wipe(left)">
                                      <p:cBhvr>
                                        <p:cTn id="123" dur="500"/>
                                        <p:tgtEl>
                                          <p:spTgt spid="4137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3698" grpId="0" animBg="1"/>
      <p:bldP spid="413700" grpId="0" animBg="1" autoUpdateAnimBg="0"/>
      <p:bldP spid="413701" grpId="0" build="p" autoUpdateAnimBg="0"/>
      <p:bldP spid="413703" grpId="0" build="p" autoUpdateAnimBg="0"/>
      <p:bldP spid="413704" grpId="0" animBg="1" autoUpdateAnimBg="0"/>
      <p:bldP spid="413705" grpId="0" build="p" autoUpdateAnimBg="0"/>
      <p:bldP spid="413709" grpId="0" animBg="1" autoUpdateAnimBg="0"/>
      <p:bldP spid="413710" grpId="0" animBg="1"/>
      <p:bldP spid="413711" grpId="0" build="p" autoUpdateAnimBg="0"/>
      <p:bldP spid="413712" grpId="0" build="p" autoUpdateAnimBg="0"/>
      <p:bldP spid="41371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sz="1400">
              <a:solidFill>
                <a:srgbClr val="FF0066"/>
              </a:solidFill>
              <a:latin typeface="Arial Narrow" charset="0"/>
            </a:endParaRPr>
          </a:p>
        </p:txBody>
      </p:sp>
      <p:sp>
        <p:nvSpPr>
          <p:cNvPr id="460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608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E975F9-6D35-7248-BECC-1E02D4421BFB}"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sp>
        <p:nvSpPr>
          <p:cNvPr id="46084" name="Rectangle 2"/>
          <p:cNvSpPr>
            <a:spLocks noGrp="1" noChangeArrowheads="1"/>
          </p:cNvSpPr>
          <p:nvPr>
            <p:ph type="title"/>
          </p:nvPr>
        </p:nvSpPr>
        <p:spPr>
          <a:xfrm>
            <a:off x="228600" y="76200"/>
            <a:ext cx="8686800" cy="609600"/>
          </a:xfrm>
        </p:spPr>
        <p:txBody>
          <a:bodyPr/>
          <a:lstStyle/>
          <a:p>
            <a:r>
              <a:rPr lang="en-US" sz="3600">
                <a:latin typeface="Arial Narrow" charset="0"/>
                <a:ea typeface="ＭＳ Ｐゴシック" charset="0"/>
                <a:cs typeface="ＭＳ Ｐゴシック" charset="0"/>
              </a:rPr>
              <a:t>Example for Angular Momentum Conservation</a:t>
            </a:r>
          </a:p>
        </p:txBody>
      </p:sp>
      <p:sp>
        <p:nvSpPr>
          <p:cNvPr id="414723" name="Text Box 3"/>
          <p:cNvSpPr txBox="1">
            <a:spLocks noChangeArrowheads="1"/>
          </p:cNvSpPr>
          <p:nvPr/>
        </p:nvSpPr>
        <p:spPr bwMode="auto">
          <a:xfrm>
            <a:off x="381000" y="762000"/>
            <a:ext cx="8534400" cy="1003300"/>
          </a:xfrm>
          <a:prstGeom prst="rect">
            <a:avLst/>
          </a:prstGeom>
          <a:solidFill>
            <a:srgbClr val="CCFFFF"/>
          </a:solidFill>
          <a:ln w="28575">
            <a:solidFill>
              <a:srgbClr val="99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800000"/>
                </a:solidFill>
                <a:latin typeface="Arial Narrow" charset="0"/>
              </a:rPr>
              <a:t> </a:t>
            </a:r>
            <a:r>
              <a:rPr lang="en-US" sz="1900">
                <a:solidFill>
                  <a:srgbClr val="800000"/>
                </a:solidFill>
                <a:latin typeface="Arial Narrow" charset="0"/>
              </a:rPr>
              <a:t>A star rotates with a period of 30 days about an axis through its center.  After the star undergoes a supernova explosion, the stellar core, which had a radius of 1.0x10</a:t>
            </a:r>
            <a:r>
              <a:rPr lang="en-US" sz="1900" baseline="30000">
                <a:solidFill>
                  <a:srgbClr val="800000"/>
                </a:solidFill>
                <a:latin typeface="Arial Narrow" charset="0"/>
              </a:rPr>
              <a:t>4</a:t>
            </a:r>
            <a:r>
              <a:rPr lang="en-US" sz="1900">
                <a:solidFill>
                  <a:srgbClr val="800000"/>
                </a:solidFill>
                <a:latin typeface="Arial Narrow" charset="0"/>
              </a:rPr>
              <a:t>km, collapses into a neutron star of radius 3.0km.  Determine the period of rotation of the neutron star.  </a:t>
            </a:r>
          </a:p>
        </p:txBody>
      </p:sp>
      <p:graphicFrame>
        <p:nvGraphicFramePr>
          <p:cNvPr id="414724" name="Object 2"/>
          <p:cNvGraphicFramePr>
            <a:graphicFrameLocks noChangeAspect="1"/>
          </p:cNvGraphicFramePr>
          <p:nvPr/>
        </p:nvGraphicFramePr>
        <p:xfrm>
          <a:off x="5410200" y="4602163"/>
          <a:ext cx="530225" cy="263525"/>
        </p:xfrm>
        <a:graphic>
          <a:graphicData uri="http://schemas.openxmlformats.org/presentationml/2006/ole">
            <mc:AlternateContent xmlns:mc="http://schemas.openxmlformats.org/markup-compatibility/2006">
              <mc:Choice xmlns:v="urn:schemas-microsoft-com:vml" Requires="v">
                <p:oleObj spid="_x0000_s269636" name="Equation" r:id="rId3" imgW="266469" imgH="139579" progId="Equation.DSMT4">
                  <p:embed/>
                </p:oleObj>
              </mc:Choice>
              <mc:Fallback>
                <p:oleObj name="Equation" r:id="rId3" imgW="266469" imgH="139579"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602163"/>
                        <a:ext cx="530225" cy="2635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4725" name="Text Box 5"/>
          <p:cNvSpPr txBox="1">
            <a:spLocks noChangeArrowheads="1"/>
          </p:cNvSpPr>
          <p:nvPr/>
        </p:nvSpPr>
        <p:spPr bwMode="auto">
          <a:xfrm>
            <a:off x="457200" y="1828800"/>
            <a:ext cx="3810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What is your guess about the answer?</a:t>
            </a:r>
          </a:p>
        </p:txBody>
      </p:sp>
      <p:sp>
        <p:nvSpPr>
          <p:cNvPr id="414726" name="Text Box 6"/>
          <p:cNvSpPr txBox="1">
            <a:spLocks noChangeArrowheads="1"/>
          </p:cNvSpPr>
          <p:nvPr/>
        </p:nvSpPr>
        <p:spPr bwMode="auto">
          <a:xfrm>
            <a:off x="4419600" y="1752600"/>
            <a:ext cx="3810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period will be significantly shorter, because its radius got smaller.</a:t>
            </a:r>
          </a:p>
        </p:txBody>
      </p:sp>
      <p:graphicFrame>
        <p:nvGraphicFramePr>
          <p:cNvPr id="414727" name="Object 3"/>
          <p:cNvGraphicFramePr>
            <a:graphicFrameLocks noChangeAspect="1"/>
          </p:cNvGraphicFramePr>
          <p:nvPr/>
        </p:nvGraphicFramePr>
        <p:xfrm>
          <a:off x="3657600" y="3581400"/>
          <a:ext cx="981075" cy="457200"/>
        </p:xfrm>
        <a:graphic>
          <a:graphicData uri="http://schemas.openxmlformats.org/presentationml/2006/ole">
            <mc:AlternateContent xmlns:mc="http://schemas.openxmlformats.org/markup-compatibility/2006">
              <mc:Choice xmlns:v="urn:schemas-microsoft-com:vml" Requires="v">
                <p:oleObj spid="_x0000_s269637" name="Equation" r:id="rId5" imgW="482391" imgH="241195" progId="Equation.3">
                  <p:embed/>
                </p:oleObj>
              </mc:Choice>
              <mc:Fallback>
                <p:oleObj name="Equation" r:id="rId5" imgW="482391" imgH="24119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581400"/>
                        <a:ext cx="981075"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14728" name="Text Box 8"/>
          <p:cNvSpPr txBox="1">
            <a:spLocks noChangeArrowheads="1"/>
          </p:cNvSpPr>
          <p:nvPr/>
        </p:nvSpPr>
        <p:spPr bwMode="auto">
          <a:xfrm>
            <a:off x="533400" y="2498725"/>
            <a:ext cx="3048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make some assumptions:</a:t>
            </a:r>
            <a:endParaRPr lang="en-US" sz="2000" dirty="0">
              <a:solidFill>
                <a:schemeClr val="accent2"/>
              </a:solidFill>
              <a:latin typeface="Arial Narrow" charset="0"/>
            </a:endParaRPr>
          </a:p>
        </p:txBody>
      </p:sp>
      <p:sp>
        <p:nvSpPr>
          <p:cNvPr id="414729" name="Text Box 9"/>
          <p:cNvSpPr txBox="1">
            <a:spLocks noChangeArrowheads="1"/>
          </p:cNvSpPr>
          <p:nvPr/>
        </p:nvSpPr>
        <p:spPr bwMode="auto">
          <a:xfrm>
            <a:off x="4419600" y="2438400"/>
            <a:ext cx="4191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a:solidFill>
                  <a:srgbClr val="FF0000"/>
                </a:solidFill>
                <a:latin typeface="Arial Narrow" charset="0"/>
              </a:rPr>
              <a:t>There is no external torque acting on it</a:t>
            </a:r>
          </a:p>
          <a:p>
            <a:pPr eaLnBrk="1" hangingPunct="1">
              <a:spcBef>
                <a:spcPct val="20000"/>
              </a:spcBef>
              <a:buFontTx/>
              <a:buAutoNum type="arabicPeriod"/>
            </a:pPr>
            <a:r>
              <a:rPr lang="en-US" sz="2000">
                <a:solidFill>
                  <a:srgbClr val="FF0000"/>
                </a:solidFill>
                <a:latin typeface="Arial Narrow" charset="0"/>
              </a:rPr>
              <a:t>The shape remains spherical</a:t>
            </a:r>
          </a:p>
          <a:p>
            <a:pPr eaLnBrk="1" hangingPunct="1">
              <a:spcBef>
                <a:spcPct val="20000"/>
              </a:spcBef>
              <a:buFontTx/>
              <a:buAutoNum type="arabicPeriod"/>
            </a:pPr>
            <a:r>
              <a:rPr lang="en-US" sz="2000">
                <a:solidFill>
                  <a:srgbClr val="FF0000"/>
                </a:solidFill>
                <a:latin typeface="Arial Narrow" charset="0"/>
              </a:rPr>
              <a:t>Its mass remains constant</a:t>
            </a:r>
          </a:p>
        </p:txBody>
      </p:sp>
      <p:sp>
        <p:nvSpPr>
          <p:cNvPr id="414730" name="Text Box 10"/>
          <p:cNvSpPr txBox="1">
            <a:spLocks noChangeArrowheads="1"/>
          </p:cNvSpPr>
          <p:nvPr/>
        </p:nvSpPr>
        <p:spPr bwMode="auto">
          <a:xfrm>
            <a:off x="381000" y="4495800"/>
            <a:ext cx="5029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angular speed of the star with the period T is</a:t>
            </a:r>
          </a:p>
        </p:txBody>
      </p:sp>
      <p:sp>
        <p:nvSpPr>
          <p:cNvPr id="414731" name="Text Box 11"/>
          <p:cNvSpPr txBox="1">
            <a:spLocks noChangeArrowheads="1"/>
          </p:cNvSpPr>
          <p:nvPr/>
        </p:nvSpPr>
        <p:spPr bwMode="auto">
          <a:xfrm>
            <a:off x="381000" y="3629025"/>
            <a:ext cx="2971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Using angular momentum conservation</a:t>
            </a:r>
          </a:p>
        </p:txBody>
      </p:sp>
      <p:sp>
        <p:nvSpPr>
          <p:cNvPr id="414732" name="Text Box 12"/>
          <p:cNvSpPr txBox="1">
            <a:spLocks noChangeArrowheads="1"/>
          </p:cNvSpPr>
          <p:nvPr/>
        </p:nvSpPr>
        <p:spPr bwMode="auto">
          <a:xfrm>
            <a:off x="381000" y="5013325"/>
            <a:ext cx="76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Thus</a:t>
            </a:r>
          </a:p>
        </p:txBody>
      </p:sp>
      <p:graphicFrame>
        <p:nvGraphicFramePr>
          <p:cNvPr id="414733" name="Object 4"/>
          <p:cNvGraphicFramePr>
            <a:graphicFrameLocks noChangeAspect="1"/>
          </p:cNvGraphicFramePr>
          <p:nvPr/>
        </p:nvGraphicFramePr>
        <p:xfrm>
          <a:off x="1295400" y="4994275"/>
          <a:ext cx="533400" cy="481013"/>
        </p:xfrm>
        <a:graphic>
          <a:graphicData uri="http://schemas.openxmlformats.org/presentationml/2006/ole">
            <mc:AlternateContent xmlns:mc="http://schemas.openxmlformats.org/markup-compatibility/2006">
              <mc:Choice xmlns:v="urn:schemas-microsoft-com:vml" Requires="v">
                <p:oleObj spid="_x0000_s269638" name="Equation" r:id="rId7" imgW="215713" imgH="241091" progId="Equation.3">
                  <p:embed/>
                </p:oleObj>
              </mc:Choice>
              <mc:Fallback>
                <p:oleObj name="Equation" r:id="rId7" imgW="215713" imgH="241091"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4994275"/>
                        <a:ext cx="533400" cy="4810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4" name="Object 5"/>
          <p:cNvGraphicFramePr>
            <a:graphicFrameLocks noChangeAspect="1"/>
          </p:cNvGraphicFramePr>
          <p:nvPr>
            <p:extLst>
              <p:ext uri="{D42A27DB-BD31-4B8C-83A1-F6EECF244321}">
                <p14:modId xmlns:p14="http://schemas.microsoft.com/office/powerpoint/2010/main" val="2402330513"/>
              </p:ext>
            </p:extLst>
          </p:nvPr>
        </p:nvGraphicFramePr>
        <p:xfrm>
          <a:off x="3670300" y="4127500"/>
          <a:ext cx="1498600" cy="431800"/>
        </p:xfrm>
        <a:graphic>
          <a:graphicData uri="http://schemas.openxmlformats.org/presentationml/2006/ole">
            <mc:AlternateContent xmlns:mc="http://schemas.openxmlformats.org/markup-compatibility/2006">
              <mc:Choice xmlns:v="urn:schemas-microsoft-com:vml" Requires="v">
                <p:oleObj spid="_x0000_s269639" name="Equation" r:id="rId9" imgW="736600" imgH="228600" progId="Equation.DSMT4">
                  <p:embed/>
                </p:oleObj>
              </mc:Choice>
              <mc:Fallback>
                <p:oleObj name="Equation" r:id="rId9" imgW="736600" imgH="228600" progId="Equation.DSMT4">
                  <p:embed/>
                  <p:pic>
                    <p:nvPicPr>
                      <p:cNvPr id="0" name=""/>
                      <p:cNvPicPr>
                        <a:picLocks noChangeAspect="1" noChangeArrowheads="1"/>
                      </p:cNvPicPr>
                      <p:nvPr/>
                    </p:nvPicPr>
                    <p:blipFill>
                      <a:blip r:embed="rId10"/>
                      <a:srcRect/>
                      <a:stretch>
                        <a:fillRect/>
                      </a:stretch>
                    </p:blipFill>
                    <p:spPr bwMode="auto">
                      <a:xfrm>
                        <a:off x="3670300" y="4127500"/>
                        <a:ext cx="1498600" cy="4318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5" name="Object 6"/>
          <p:cNvGraphicFramePr>
            <a:graphicFrameLocks noChangeAspect="1"/>
          </p:cNvGraphicFramePr>
          <p:nvPr>
            <p:extLst>
              <p:ext uri="{D42A27DB-BD31-4B8C-83A1-F6EECF244321}">
                <p14:modId xmlns:p14="http://schemas.microsoft.com/office/powerpoint/2010/main" val="255110592"/>
              </p:ext>
            </p:extLst>
          </p:nvPr>
        </p:nvGraphicFramePr>
        <p:xfrm>
          <a:off x="1835150" y="4924425"/>
          <a:ext cx="747713" cy="620713"/>
        </p:xfrm>
        <a:graphic>
          <a:graphicData uri="http://schemas.openxmlformats.org/presentationml/2006/ole">
            <mc:AlternateContent xmlns:mc="http://schemas.openxmlformats.org/markup-compatibility/2006">
              <mc:Choice xmlns:v="urn:schemas-microsoft-com:vml" Requires="v">
                <p:oleObj spid="_x0000_s269640" name="Equation" r:id="rId11" imgW="431800" imgH="444500" progId="Equation.DSMT4">
                  <p:embed/>
                </p:oleObj>
              </mc:Choice>
              <mc:Fallback>
                <p:oleObj name="Equation" r:id="rId11" imgW="431800" imgH="444500" progId="Equation.DSMT4">
                  <p:embed/>
                  <p:pic>
                    <p:nvPicPr>
                      <p:cNvPr id="0" name=""/>
                      <p:cNvPicPr>
                        <a:picLocks noChangeAspect="1" noChangeArrowheads="1"/>
                      </p:cNvPicPr>
                      <p:nvPr/>
                    </p:nvPicPr>
                    <p:blipFill>
                      <a:blip r:embed="rId12"/>
                      <a:srcRect/>
                      <a:stretch>
                        <a:fillRect/>
                      </a:stretch>
                    </p:blipFill>
                    <p:spPr bwMode="auto">
                      <a:xfrm>
                        <a:off x="1835150" y="4924425"/>
                        <a:ext cx="747713" cy="6207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6" name="Object 7"/>
          <p:cNvGraphicFramePr>
            <a:graphicFrameLocks noChangeAspect="1"/>
          </p:cNvGraphicFramePr>
          <p:nvPr>
            <p:extLst>
              <p:ext uri="{D42A27DB-BD31-4B8C-83A1-F6EECF244321}">
                <p14:modId xmlns:p14="http://schemas.microsoft.com/office/powerpoint/2010/main" val="2456409635"/>
              </p:ext>
            </p:extLst>
          </p:nvPr>
        </p:nvGraphicFramePr>
        <p:xfrm>
          <a:off x="2600325" y="4906963"/>
          <a:ext cx="1122363" cy="655637"/>
        </p:xfrm>
        <a:graphic>
          <a:graphicData uri="http://schemas.openxmlformats.org/presentationml/2006/ole">
            <mc:AlternateContent xmlns:mc="http://schemas.openxmlformats.org/markup-compatibility/2006">
              <mc:Choice xmlns:v="urn:schemas-microsoft-com:vml" Requires="v">
                <p:oleObj spid="_x0000_s269641" name="Equation" r:id="rId13" imgW="647700" imgH="469900" progId="Equation.DSMT4">
                  <p:embed/>
                </p:oleObj>
              </mc:Choice>
              <mc:Fallback>
                <p:oleObj name="Equation" r:id="rId13" imgW="647700" imgH="469900" progId="Equation.DSMT4">
                  <p:embed/>
                  <p:pic>
                    <p:nvPicPr>
                      <p:cNvPr id="0" name=""/>
                      <p:cNvPicPr>
                        <a:picLocks noChangeAspect="1" noChangeArrowheads="1"/>
                      </p:cNvPicPr>
                      <p:nvPr/>
                    </p:nvPicPr>
                    <p:blipFill>
                      <a:blip r:embed="rId14"/>
                      <a:srcRect/>
                      <a:stretch>
                        <a:fillRect/>
                      </a:stretch>
                    </p:blipFill>
                    <p:spPr bwMode="auto">
                      <a:xfrm>
                        <a:off x="2600325" y="4906963"/>
                        <a:ext cx="1122363" cy="655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7" name="Object 8"/>
          <p:cNvGraphicFramePr>
            <a:graphicFrameLocks noChangeAspect="1"/>
          </p:cNvGraphicFramePr>
          <p:nvPr/>
        </p:nvGraphicFramePr>
        <p:xfrm>
          <a:off x="1295400" y="5824538"/>
          <a:ext cx="307975" cy="336550"/>
        </p:xfrm>
        <a:graphic>
          <a:graphicData uri="http://schemas.openxmlformats.org/presentationml/2006/ole">
            <mc:AlternateContent xmlns:mc="http://schemas.openxmlformats.org/markup-compatibility/2006">
              <mc:Choice xmlns:v="urn:schemas-microsoft-com:vml" Requires="v">
                <p:oleObj spid="_x0000_s269642" name="Equation" r:id="rId15" imgW="177646" imgH="241091" progId="Equation.3">
                  <p:embed/>
                </p:oleObj>
              </mc:Choice>
              <mc:Fallback>
                <p:oleObj name="Equation" r:id="rId15" imgW="177646" imgH="241091"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95400" y="5824538"/>
                        <a:ext cx="307975"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8" name="Object 9"/>
          <p:cNvGraphicFramePr>
            <a:graphicFrameLocks noChangeAspect="1"/>
          </p:cNvGraphicFramePr>
          <p:nvPr>
            <p:extLst>
              <p:ext uri="{D42A27DB-BD31-4B8C-83A1-F6EECF244321}">
                <p14:modId xmlns:p14="http://schemas.microsoft.com/office/powerpoint/2010/main" val="3922993102"/>
              </p:ext>
            </p:extLst>
          </p:nvPr>
        </p:nvGraphicFramePr>
        <p:xfrm>
          <a:off x="1608138" y="5683250"/>
          <a:ext cx="638175" cy="619125"/>
        </p:xfrm>
        <a:graphic>
          <a:graphicData uri="http://schemas.openxmlformats.org/presentationml/2006/ole">
            <mc:AlternateContent xmlns:mc="http://schemas.openxmlformats.org/markup-compatibility/2006">
              <mc:Choice xmlns:v="urn:schemas-microsoft-com:vml" Requires="v">
                <p:oleObj spid="_x0000_s269643" name="Equation" r:id="rId17" imgW="368300" imgH="444500" progId="Equation.DSMT4">
                  <p:embed/>
                </p:oleObj>
              </mc:Choice>
              <mc:Fallback>
                <p:oleObj name="Equation" r:id="rId17" imgW="368300" imgH="444500" progId="Equation.DSMT4">
                  <p:embed/>
                  <p:pic>
                    <p:nvPicPr>
                      <p:cNvPr id="0" name=""/>
                      <p:cNvPicPr>
                        <a:picLocks noChangeAspect="1" noChangeArrowheads="1"/>
                      </p:cNvPicPr>
                      <p:nvPr/>
                    </p:nvPicPr>
                    <p:blipFill>
                      <a:blip r:embed="rId18"/>
                      <a:srcRect/>
                      <a:stretch>
                        <a:fillRect/>
                      </a:stretch>
                    </p:blipFill>
                    <p:spPr bwMode="auto">
                      <a:xfrm>
                        <a:off x="1608138" y="5683250"/>
                        <a:ext cx="638175" cy="61912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39" name="Object 10"/>
          <p:cNvGraphicFramePr>
            <a:graphicFrameLocks noChangeAspect="1"/>
          </p:cNvGraphicFramePr>
          <p:nvPr>
            <p:extLst>
              <p:ext uri="{D42A27DB-BD31-4B8C-83A1-F6EECF244321}">
                <p14:modId xmlns:p14="http://schemas.microsoft.com/office/powerpoint/2010/main" val="2054405148"/>
              </p:ext>
            </p:extLst>
          </p:nvPr>
        </p:nvGraphicFramePr>
        <p:xfrm>
          <a:off x="2230438" y="5646738"/>
          <a:ext cx="1033462" cy="690562"/>
        </p:xfrm>
        <a:graphic>
          <a:graphicData uri="http://schemas.openxmlformats.org/presentationml/2006/ole">
            <mc:AlternateContent xmlns:mc="http://schemas.openxmlformats.org/markup-compatibility/2006">
              <mc:Choice xmlns:v="urn:schemas-microsoft-com:vml" Requires="v">
                <p:oleObj spid="_x0000_s269644" name="Equation" r:id="rId19" imgW="596900" imgH="495300" progId="Equation.DSMT4">
                  <p:embed/>
                </p:oleObj>
              </mc:Choice>
              <mc:Fallback>
                <p:oleObj name="Equation" r:id="rId19" imgW="596900" imgH="495300" progId="Equation.DSMT4">
                  <p:embed/>
                  <p:pic>
                    <p:nvPicPr>
                      <p:cNvPr id="0" name=""/>
                      <p:cNvPicPr>
                        <a:picLocks noChangeAspect="1" noChangeArrowheads="1"/>
                      </p:cNvPicPr>
                      <p:nvPr/>
                    </p:nvPicPr>
                    <p:blipFill>
                      <a:blip r:embed="rId20"/>
                      <a:srcRect/>
                      <a:stretch>
                        <a:fillRect/>
                      </a:stretch>
                    </p:blipFill>
                    <p:spPr bwMode="auto">
                      <a:xfrm>
                        <a:off x="2230438" y="5646738"/>
                        <a:ext cx="1033462" cy="6905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0" name="Object 11"/>
          <p:cNvGraphicFramePr>
            <a:graphicFrameLocks noChangeAspect="1"/>
          </p:cNvGraphicFramePr>
          <p:nvPr>
            <p:extLst>
              <p:ext uri="{D42A27DB-BD31-4B8C-83A1-F6EECF244321}">
                <p14:modId xmlns:p14="http://schemas.microsoft.com/office/powerpoint/2010/main" val="2889309702"/>
              </p:ext>
            </p:extLst>
          </p:nvPr>
        </p:nvGraphicFramePr>
        <p:xfrm>
          <a:off x="3181350" y="5675313"/>
          <a:ext cx="2640013" cy="636587"/>
        </p:xfrm>
        <a:graphic>
          <a:graphicData uri="http://schemas.openxmlformats.org/presentationml/2006/ole">
            <mc:AlternateContent xmlns:mc="http://schemas.openxmlformats.org/markup-compatibility/2006">
              <mc:Choice xmlns:v="urn:schemas-microsoft-com:vml" Requires="v">
                <p:oleObj spid="_x0000_s269645" name="Equation" r:id="rId21" imgW="1524000" imgH="457200" progId="Equation.DSMT4">
                  <p:embed/>
                </p:oleObj>
              </mc:Choice>
              <mc:Fallback>
                <p:oleObj name="Equation" r:id="rId21" imgW="1524000" imgH="457200" progId="Equation.DSMT4">
                  <p:embed/>
                  <p:pic>
                    <p:nvPicPr>
                      <p:cNvPr id="0" name=""/>
                      <p:cNvPicPr>
                        <a:picLocks noChangeAspect="1" noChangeArrowheads="1"/>
                      </p:cNvPicPr>
                      <p:nvPr/>
                    </p:nvPicPr>
                    <p:blipFill>
                      <a:blip r:embed="rId22"/>
                      <a:srcRect/>
                      <a:stretch>
                        <a:fillRect/>
                      </a:stretch>
                    </p:blipFill>
                    <p:spPr bwMode="auto">
                      <a:xfrm>
                        <a:off x="3181350" y="5675313"/>
                        <a:ext cx="2640013" cy="636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1" name="Object 12"/>
          <p:cNvGraphicFramePr>
            <a:graphicFrameLocks noChangeAspect="1"/>
          </p:cNvGraphicFramePr>
          <p:nvPr>
            <p:extLst>
              <p:ext uri="{D42A27DB-BD31-4B8C-83A1-F6EECF244321}">
                <p14:modId xmlns:p14="http://schemas.microsoft.com/office/powerpoint/2010/main" val="2206274664"/>
              </p:ext>
            </p:extLst>
          </p:nvPr>
        </p:nvGraphicFramePr>
        <p:xfrm>
          <a:off x="5740400" y="5834063"/>
          <a:ext cx="1801813" cy="319087"/>
        </p:xfrm>
        <a:graphic>
          <a:graphicData uri="http://schemas.openxmlformats.org/presentationml/2006/ole">
            <mc:AlternateContent xmlns:mc="http://schemas.openxmlformats.org/markup-compatibility/2006">
              <mc:Choice xmlns:v="urn:schemas-microsoft-com:vml" Requires="v">
                <p:oleObj spid="_x0000_s269646" name="Equation" r:id="rId23" imgW="1041400" imgH="228600" progId="Equation.DSMT4">
                  <p:embed/>
                </p:oleObj>
              </mc:Choice>
              <mc:Fallback>
                <p:oleObj name="Equation" r:id="rId23" imgW="1041400" imgH="228600" progId="Equation.DSMT4">
                  <p:embed/>
                  <p:pic>
                    <p:nvPicPr>
                      <p:cNvPr id="0" name=""/>
                      <p:cNvPicPr>
                        <a:picLocks noChangeAspect="1" noChangeArrowheads="1"/>
                      </p:cNvPicPr>
                      <p:nvPr/>
                    </p:nvPicPr>
                    <p:blipFill>
                      <a:blip r:embed="rId24"/>
                      <a:srcRect/>
                      <a:stretch>
                        <a:fillRect/>
                      </a:stretch>
                    </p:blipFill>
                    <p:spPr bwMode="auto">
                      <a:xfrm>
                        <a:off x="5740400" y="5834063"/>
                        <a:ext cx="1801813" cy="3190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2" name="Object 13"/>
          <p:cNvGraphicFramePr>
            <a:graphicFrameLocks noChangeAspect="1"/>
          </p:cNvGraphicFramePr>
          <p:nvPr/>
        </p:nvGraphicFramePr>
        <p:xfrm>
          <a:off x="7526338" y="5868988"/>
          <a:ext cx="858837" cy="247650"/>
        </p:xfrm>
        <a:graphic>
          <a:graphicData uri="http://schemas.openxmlformats.org/presentationml/2006/ole">
            <mc:AlternateContent xmlns:mc="http://schemas.openxmlformats.org/markup-compatibility/2006">
              <mc:Choice xmlns:v="urn:schemas-microsoft-com:vml" Requires="v">
                <p:oleObj spid="_x0000_s269647" name="Equation" r:id="rId25" imgW="494870" imgH="177646" progId="Equation.3">
                  <p:embed/>
                </p:oleObj>
              </mc:Choice>
              <mc:Fallback>
                <p:oleObj name="Equation" r:id="rId25" imgW="494870" imgH="177646"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526338" y="5868988"/>
                        <a:ext cx="858837" cy="247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3" name="Object 14"/>
          <p:cNvGraphicFramePr>
            <a:graphicFrameLocks noChangeAspect="1"/>
          </p:cNvGraphicFramePr>
          <p:nvPr/>
        </p:nvGraphicFramePr>
        <p:xfrm>
          <a:off x="6021388" y="4343400"/>
          <a:ext cx="455612" cy="336550"/>
        </p:xfrm>
        <a:graphic>
          <a:graphicData uri="http://schemas.openxmlformats.org/presentationml/2006/ole">
            <mc:AlternateContent xmlns:mc="http://schemas.openxmlformats.org/markup-compatibility/2006">
              <mc:Choice xmlns:v="urn:schemas-microsoft-com:vml" Requires="v">
                <p:oleObj spid="_x0000_s269648" name="Equation" r:id="rId27" imgW="228402" imgH="177646" progId="Equation.DSMT4">
                  <p:embed/>
                </p:oleObj>
              </mc:Choice>
              <mc:Fallback>
                <p:oleObj name="Equation" r:id="rId27" imgW="228402" imgH="177646"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021388" y="4343400"/>
                        <a:ext cx="455612" cy="3365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4744" name="Object 15"/>
          <p:cNvGraphicFramePr>
            <a:graphicFrameLocks noChangeAspect="1"/>
          </p:cNvGraphicFramePr>
          <p:nvPr/>
        </p:nvGraphicFramePr>
        <p:xfrm>
          <a:off x="6022975" y="4343400"/>
          <a:ext cx="530225" cy="742950"/>
        </p:xfrm>
        <a:graphic>
          <a:graphicData uri="http://schemas.openxmlformats.org/presentationml/2006/ole">
            <mc:AlternateContent xmlns:mc="http://schemas.openxmlformats.org/markup-compatibility/2006">
              <mc:Choice xmlns:v="urn:schemas-microsoft-com:vml" Requires="v">
                <p:oleObj spid="_x0000_s269649" name="Equation" r:id="rId29" imgW="266469" imgH="393359" progId="Equation.DSMT4">
                  <p:embed/>
                </p:oleObj>
              </mc:Choice>
              <mc:Fallback>
                <p:oleObj name="Equation" r:id="rId29" imgW="266469" imgH="393359"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22975" y="4343400"/>
                        <a:ext cx="530225" cy="7429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2441477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4723"/>
                                        </p:tgtEl>
                                        <p:attrNameLst>
                                          <p:attrName>style.visibility</p:attrName>
                                        </p:attrNameLst>
                                      </p:cBhvr>
                                      <p:to>
                                        <p:strVal val="visible"/>
                                      </p:to>
                                    </p:set>
                                    <p:animEffect transition="in" filter="wipe(left)">
                                      <p:cBhvr>
                                        <p:cTn id="7" dur="500"/>
                                        <p:tgtEl>
                                          <p:spTgt spid="414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4725"/>
                                        </p:tgtEl>
                                        <p:attrNameLst>
                                          <p:attrName>style.visibility</p:attrName>
                                        </p:attrNameLst>
                                      </p:cBhvr>
                                      <p:to>
                                        <p:strVal val="visible"/>
                                      </p:to>
                                    </p:set>
                                    <p:animEffect transition="in" filter="wipe(left)">
                                      <p:cBhvr>
                                        <p:cTn id="12" dur="500"/>
                                        <p:tgtEl>
                                          <p:spTgt spid="4147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4726">
                                            <p:txEl>
                                              <p:pRg st="0" end="0"/>
                                            </p:txEl>
                                          </p:spTgt>
                                        </p:tgtEl>
                                        <p:attrNameLst>
                                          <p:attrName>style.visibility</p:attrName>
                                        </p:attrNameLst>
                                      </p:cBhvr>
                                      <p:to>
                                        <p:strVal val="visible"/>
                                      </p:to>
                                    </p:set>
                                    <p:animEffect transition="in" filter="wipe(left)">
                                      <p:cBhvr>
                                        <p:cTn id="17" dur="500"/>
                                        <p:tgtEl>
                                          <p:spTgt spid="41472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14728"/>
                                        </p:tgtEl>
                                        <p:attrNameLst>
                                          <p:attrName>style.visibility</p:attrName>
                                        </p:attrNameLst>
                                      </p:cBhvr>
                                      <p:to>
                                        <p:strVal val="visible"/>
                                      </p:to>
                                    </p:set>
                                    <p:animEffect transition="in" filter="wipe(left)">
                                      <p:cBhvr>
                                        <p:cTn id="22" dur="500"/>
                                        <p:tgtEl>
                                          <p:spTgt spid="4147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14729">
                                            <p:txEl>
                                              <p:pRg st="0" end="0"/>
                                            </p:txEl>
                                          </p:spTgt>
                                        </p:tgtEl>
                                        <p:attrNameLst>
                                          <p:attrName>style.visibility</p:attrName>
                                        </p:attrNameLst>
                                      </p:cBhvr>
                                      <p:to>
                                        <p:strVal val="visible"/>
                                      </p:to>
                                    </p:set>
                                    <p:animEffect transition="in" filter="wipe(left)">
                                      <p:cBhvr>
                                        <p:cTn id="27" dur="500"/>
                                        <p:tgtEl>
                                          <p:spTgt spid="41472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14729">
                                            <p:txEl>
                                              <p:pRg st="1" end="1"/>
                                            </p:txEl>
                                          </p:spTgt>
                                        </p:tgtEl>
                                        <p:attrNameLst>
                                          <p:attrName>style.visibility</p:attrName>
                                        </p:attrNameLst>
                                      </p:cBhvr>
                                      <p:to>
                                        <p:strVal val="visible"/>
                                      </p:to>
                                    </p:set>
                                    <p:animEffect transition="in" filter="wipe(left)">
                                      <p:cBhvr>
                                        <p:cTn id="32" dur="500"/>
                                        <p:tgtEl>
                                          <p:spTgt spid="414729">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14729">
                                            <p:txEl>
                                              <p:pRg st="2" end="2"/>
                                            </p:txEl>
                                          </p:spTgt>
                                        </p:tgtEl>
                                        <p:attrNameLst>
                                          <p:attrName>style.visibility</p:attrName>
                                        </p:attrNameLst>
                                      </p:cBhvr>
                                      <p:to>
                                        <p:strVal val="visible"/>
                                      </p:to>
                                    </p:set>
                                    <p:animEffect transition="in" filter="wipe(left)">
                                      <p:cBhvr>
                                        <p:cTn id="37" dur="500"/>
                                        <p:tgtEl>
                                          <p:spTgt spid="414729">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14731">
                                            <p:txEl>
                                              <p:pRg st="0" end="0"/>
                                            </p:txEl>
                                          </p:spTgt>
                                        </p:tgtEl>
                                        <p:attrNameLst>
                                          <p:attrName>style.visibility</p:attrName>
                                        </p:attrNameLst>
                                      </p:cBhvr>
                                      <p:to>
                                        <p:strVal val="visible"/>
                                      </p:to>
                                    </p:set>
                                    <p:animEffect transition="in" filter="wipe(left)">
                                      <p:cBhvr>
                                        <p:cTn id="42" dur="500"/>
                                        <p:tgtEl>
                                          <p:spTgt spid="414731">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14727"/>
                                        </p:tgtEl>
                                        <p:attrNameLst>
                                          <p:attrName>style.visibility</p:attrName>
                                        </p:attrNameLst>
                                      </p:cBhvr>
                                      <p:to>
                                        <p:strVal val="visible"/>
                                      </p:to>
                                    </p:set>
                                    <p:animEffect transition="in" filter="wipe(left)">
                                      <p:cBhvr>
                                        <p:cTn id="47" dur="500"/>
                                        <p:tgtEl>
                                          <p:spTgt spid="41472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14734"/>
                                        </p:tgtEl>
                                        <p:attrNameLst>
                                          <p:attrName>style.visibility</p:attrName>
                                        </p:attrNameLst>
                                      </p:cBhvr>
                                      <p:to>
                                        <p:strVal val="visible"/>
                                      </p:to>
                                    </p:set>
                                    <p:animEffect transition="in" filter="wipe(left)">
                                      <p:cBhvr>
                                        <p:cTn id="52" dur="500"/>
                                        <p:tgtEl>
                                          <p:spTgt spid="41473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14730">
                                            <p:txEl>
                                              <p:pRg st="0" end="0"/>
                                            </p:txEl>
                                          </p:spTgt>
                                        </p:tgtEl>
                                        <p:attrNameLst>
                                          <p:attrName>style.visibility</p:attrName>
                                        </p:attrNameLst>
                                      </p:cBhvr>
                                      <p:to>
                                        <p:strVal val="visible"/>
                                      </p:to>
                                    </p:set>
                                    <p:animEffect transition="in" filter="wipe(left)">
                                      <p:cBhvr>
                                        <p:cTn id="57" dur="500"/>
                                        <p:tgtEl>
                                          <p:spTgt spid="414730">
                                            <p:txEl>
                                              <p:pRg st="0" end="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14724"/>
                                        </p:tgtEl>
                                        <p:attrNameLst>
                                          <p:attrName>style.visibility</p:attrName>
                                        </p:attrNameLst>
                                      </p:cBhvr>
                                      <p:to>
                                        <p:strVal val="visible"/>
                                      </p:to>
                                    </p:set>
                                    <p:animEffect transition="in" filter="wipe(left)">
                                      <p:cBhvr>
                                        <p:cTn id="62" dur="500"/>
                                        <p:tgtEl>
                                          <p:spTgt spid="41472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14743"/>
                                        </p:tgtEl>
                                        <p:attrNameLst>
                                          <p:attrName>style.visibility</p:attrName>
                                        </p:attrNameLst>
                                      </p:cBhvr>
                                      <p:to>
                                        <p:strVal val="visible"/>
                                      </p:to>
                                    </p:set>
                                    <p:animEffect transition="in" filter="wipe(left)">
                                      <p:cBhvr>
                                        <p:cTn id="67" dur="500"/>
                                        <p:tgtEl>
                                          <p:spTgt spid="41474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14744"/>
                                        </p:tgtEl>
                                        <p:attrNameLst>
                                          <p:attrName>style.visibility</p:attrName>
                                        </p:attrNameLst>
                                      </p:cBhvr>
                                      <p:to>
                                        <p:strVal val="visible"/>
                                      </p:to>
                                    </p:set>
                                    <p:animEffect transition="in" filter="wipe(left)">
                                      <p:cBhvr>
                                        <p:cTn id="72" dur="500"/>
                                        <p:tgtEl>
                                          <p:spTgt spid="41474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414732">
                                            <p:txEl>
                                              <p:pRg st="0" end="0"/>
                                            </p:txEl>
                                          </p:spTgt>
                                        </p:tgtEl>
                                        <p:attrNameLst>
                                          <p:attrName>style.visibility</p:attrName>
                                        </p:attrNameLst>
                                      </p:cBhvr>
                                      <p:to>
                                        <p:strVal val="visible"/>
                                      </p:to>
                                    </p:set>
                                    <p:animEffect transition="in" filter="wipe(left)">
                                      <p:cBhvr>
                                        <p:cTn id="77" dur="500"/>
                                        <p:tgtEl>
                                          <p:spTgt spid="414732">
                                            <p:txEl>
                                              <p:pRg st="0" end="0"/>
                                            </p:txEl>
                                          </p:spTgt>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14733"/>
                                        </p:tgtEl>
                                        <p:attrNameLst>
                                          <p:attrName>style.visibility</p:attrName>
                                        </p:attrNameLst>
                                      </p:cBhvr>
                                      <p:to>
                                        <p:strVal val="visible"/>
                                      </p:to>
                                    </p:set>
                                    <p:animEffect transition="in" filter="wipe(left)">
                                      <p:cBhvr>
                                        <p:cTn id="82" dur="500"/>
                                        <p:tgtEl>
                                          <p:spTgt spid="41473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14735"/>
                                        </p:tgtEl>
                                        <p:attrNameLst>
                                          <p:attrName>style.visibility</p:attrName>
                                        </p:attrNameLst>
                                      </p:cBhvr>
                                      <p:to>
                                        <p:strVal val="visible"/>
                                      </p:to>
                                    </p:set>
                                    <p:animEffect transition="in" filter="wipe(left)">
                                      <p:cBhvr>
                                        <p:cTn id="87" dur="500"/>
                                        <p:tgtEl>
                                          <p:spTgt spid="414735"/>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14736"/>
                                        </p:tgtEl>
                                        <p:attrNameLst>
                                          <p:attrName>style.visibility</p:attrName>
                                        </p:attrNameLst>
                                      </p:cBhvr>
                                      <p:to>
                                        <p:strVal val="visible"/>
                                      </p:to>
                                    </p:set>
                                    <p:animEffect transition="in" filter="wipe(left)">
                                      <p:cBhvr>
                                        <p:cTn id="92" dur="500"/>
                                        <p:tgtEl>
                                          <p:spTgt spid="41473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14737"/>
                                        </p:tgtEl>
                                        <p:attrNameLst>
                                          <p:attrName>style.visibility</p:attrName>
                                        </p:attrNameLst>
                                      </p:cBhvr>
                                      <p:to>
                                        <p:strVal val="visible"/>
                                      </p:to>
                                    </p:set>
                                    <p:animEffect transition="in" filter="wipe(left)">
                                      <p:cBhvr>
                                        <p:cTn id="97" dur="500"/>
                                        <p:tgtEl>
                                          <p:spTgt spid="41473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14738"/>
                                        </p:tgtEl>
                                        <p:attrNameLst>
                                          <p:attrName>style.visibility</p:attrName>
                                        </p:attrNameLst>
                                      </p:cBhvr>
                                      <p:to>
                                        <p:strVal val="visible"/>
                                      </p:to>
                                    </p:set>
                                    <p:animEffect transition="in" filter="wipe(left)">
                                      <p:cBhvr>
                                        <p:cTn id="102" dur="500"/>
                                        <p:tgtEl>
                                          <p:spTgt spid="414738"/>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414739"/>
                                        </p:tgtEl>
                                        <p:attrNameLst>
                                          <p:attrName>style.visibility</p:attrName>
                                        </p:attrNameLst>
                                      </p:cBhvr>
                                      <p:to>
                                        <p:strVal val="visible"/>
                                      </p:to>
                                    </p:set>
                                    <p:animEffect transition="in" filter="wipe(left)">
                                      <p:cBhvr>
                                        <p:cTn id="107" dur="500"/>
                                        <p:tgtEl>
                                          <p:spTgt spid="41473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414740"/>
                                        </p:tgtEl>
                                        <p:attrNameLst>
                                          <p:attrName>style.visibility</p:attrName>
                                        </p:attrNameLst>
                                      </p:cBhvr>
                                      <p:to>
                                        <p:strVal val="visible"/>
                                      </p:to>
                                    </p:set>
                                    <p:animEffect transition="in" filter="wipe(left)">
                                      <p:cBhvr>
                                        <p:cTn id="112" dur="500"/>
                                        <p:tgtEl>
                                          <p:spTgt spid="414740"/>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414741"/>
                                        </p:tgtEl>
                                        <p:attrNameLst>
                                          <p:attrName>style.visibility</p:attrName>
                                        </p:attrNameLst>
                                      </p:cBhvr>
                                      <p:to>
                                        <p:strVal val="visible"/>
                                      </p:to>
                                    </p:set>
                                    <p:animEffect transition="in" filter="wipe(left)">
                                      <p:cBhvr>
                                        <p:cTn id="117" dur="500"/>
                                        <p:tgtEl>
                                          <p:spTgt spid="414741"/>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414742"/>
                                        </p:tgtEl>
                                        <p:attrNameLst>
                                          <p:attrName>style.visibility</p:attrName>
                                        </p:attrNameLst>
                                      </p:cBhvr>
                                      <p:to>
                                        <p:strVal val="visible"/>
                                      </p:to>
                                    </p:set>
                                    <p:animEffect transition="in" filter="wipe(left)">
                                      <p:cBhvr>
                                        <p:cTn id="122" dur="500"/>
                                        <p:tgtEl>
                                          <p:spTgt spid="4147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4723" grpId="0" animBg="1" autoUpdateAnimBg="0"/>
      <p:bldP spid="414725" grpId="0" animBg="1" autoUpdateAnimBg="0"/>
      <p:bldP spid="414726" grpId="0" build="p" autoUpdateAnimBg="0"/>
      <p:bldP spid="414728" grpId="0" animBg="1" autoUpdateAnimBg="0"/>
      <p:bldP spid="414729" grpId="0" build="p" autoUpdateAnimBg="0"/>
      <p:bldP spid="414730" grpId="0" build="p" autoUpdateAnimBg="0"/>
      <p:bldP spid="414731" grpId="0" build="p" autoUpdateAnimBg="0"/>
      <p:bldP spid="414732"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sz="1400">
              <a:solidFill>
                <a:srgbClr val="FF0066"/>
              </a:solidFill>
              <a:latin typeface="Arial Narrow" charset="0"/>
            </a:endParaRPr>
          </a:p>
        </p:txBody>
      </p:sp>
      <p:sp>
        <p:nvSpPr>
          <p:cNvPr id="4710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471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CA48D32-075C-6049-8C9F-62D28BFEBAB1}"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47108" name="Rectangle 2"/>
          <p:cNvSpPr>
            <a:spLocks noGrp="1" noChangeArrowheads="1"/>
          </p:cNvSpPr>
          <p:nvPr>
            <p:ph type="title"/>
          </p:nvPr>
        </p:nvSpPr>
        <p:spPr>
          <a:xfrm>
            <a:off x="304800" y="152400"/>
            <a:ext cx="8534400" cy="609600"/>
          </a:xfrm>
        </p:spPr>
        <p:txBody>
          <a:bodyPr/>
          <a:lstStyle/>
          <a:p>
            <a:r>
              <a:rPr lang="en-US" sz="3200">
                <a:latin typeface="Arial Narrow" charset="0"/>
                <a:ea typeface="ＭＳ Ｐゴシック" charset="0"/>
                <a:cs typeface="ＭＳ Ｐゴシック" charset="0"/>
              </a:rPr>
              <a:t>Similarity Between Linear and Rotational Motions</a:t>
            </a:r>
          </a:p>
        </p:txBody>
      </p:sp>
      <p:sp>
        <p:nvSpPr>
          <p:cNvPr id="415747" name="Text Box 3"/>
          <p:cNvSpPr txBox="1">
            <a:spLocks noChangeArrowheads="1"/>
          </p:cNvSpPr>
          <p:nvPr/>
        </p:nvSpPr>
        <p:spPr bwMode="auto">
          <a:xfrm>
            <a:off x="914400" y="685800"/>
            <a:ext cx="731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All physical quantities in linear and rotational motions show striking similarity.</a:t>
            </a:r>
          </a:p>
        </p:txBody>
      </p:sp>
      <p:graphicFrame>
        <p:nvGraphicFramePr>
          <p:cNvPr id="415748" name="Group 4"/>
          <p:cNvGraphicFramePr>
            <a:graphicFrameLocks noGrp="1"/>
          </p:cNvGraphicFramePr>
          <p:nvPr/>
        </p:nvGraphicFramePr>
        <p:xfrm>
          <a:off x="914400" y="1219200"/>
          <a:ext cx="7391400" cy="5010772"/>
        </p:xfrm>
        <a:graphic>
          <a:graphicData uri="http://schemas.openxmlformats.org/drawingml/2006/table">
            <a:tbl>
              <a:tblPr/>
              <a:tblGrid>
                <a:gridCol w="2387600"/>
                <a:gridCol w="2387600"/>
                <a:gridCol w="2616200"/>
              </a:tblGrid>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Quantities</a:t>
                      </a:r>
                    </a:p>
                  </a:txBody>
                  <a:tcPr marT="45713" marB="45713" anchor="ctr"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Linear</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CCFFFF"/>
                    </a:solidFill>
                  </a:tcPr>
                </a:tc>
              </a:tr>
              <a:tr h="8959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Mass</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 of Inertia</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Length of motion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Distance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Angle     (Radian)</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Speed</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Acceleration</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Force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Torque</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Work</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Power</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Momentum</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rgbClr val="33CC33"/>
                      </a:solidFill>
                      <a:prstDash val="solid"/>
                      <a:round/>
                      <a:headEnd type="none" w="med" len="med"/>
                      <a:tailEnd type="none" w="med" len="med"/>
                    </a:lnB>
                    <a:lnTlToBr>
                      <a:noFill/>
                    </a:lnTlToBr>
                    <a:lnBlToTr>
                      <a:noFill/>
                    </a:lnBlToTr>
                    <a:noFill/>
                  </a:tcPr>
                </a:tc>
              </a:tr>
              <a:tr h="4571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 Energy</a:t>
                      </a:r>
                    </a:p>
                  </a:txBody>
                  <a:tcPr marT="45713" marB="45713" horzOverflow="overflow">
                    <a:lnL w="28575" cap="flat" cmpd="sng" algn="ctr">
                      <a:solidFill>
                        <a:schemeClr val="accent2"/>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solidFill>
                      <a:srgbClr val="FF99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Kinetic</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rgbClr val="33CC33"/>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accent2"/>
                          </a:solidFill>
                          <a:effectLst/>
                          <a:latin typeface="Arial Narrow" charset="0"/>
                          <a:ea typeface="ＭＳ Ｐゴシック" charset="0"/>
                          <a:cs typeface="ＭＳ Ｐゴシック" charset="0"/>
                        </a:rPr>
                        <a:t>Rotational</a:t>
                      </a:r>
                    </a:p>
                  </a:txBody>
                  <a:tcPr marT="45713" marB="45713" horzOverflow="overflow">
                    <a:lnL w="28575" cap="flat" cmpd="sng" algn="ctr">
                      <a:solidFill>
                        <a:srgbClr val="33CC33"/>
                      </a:solid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rgbClr val="33CC33"/>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a:noFill/>
                    </a:lnTlToBr>
                    <a:lnBlToTr>
                      <a:noFill/>
                    </a:lnBlToTr>
                    <a:noFill/>
                  </a:tcPr>
                </a:tc>
              </a:tr>
            </a:tbl>
          </a:graphicData>
        </a:graphic>
      </p:graphicFrame>
      <p:graphicFrame>
        <p:nvGraphicFramePr>
          <p:cNvPr id="415794" name="Object 2"/>
          <p:cNvGraphicFramePr>
            <a:graphicFrameLocks noChangeAspect="1"/>
          </p:cNvGraphicFramePr>
          <p:nvPr/>
        </p:nvGraphicFramePr>
        <p:xfrm>
          <a:off x="6348413" y="2011363"/>
          <a:ext cx="1195387" cy="503237"/>
        </p:xfrm>
        <a:graphic>
          <a:graphicData uri="http://schemas.openxmlformats.org/presentationml/2006/ole">
            <mc:AlternateContent xmlns:mc="http://schemas.openxmlformats.org/markup-compatibility/2006">
              <mc:Choice xmlns:v="urn:schemas-microsoft-com:vml" Requires="v">
                <p:oleObj spid="_x0000_s270752" name="Equation" r:id="rId3" imgW="507780" imgH="203112" progId="Equation.DSMT4">
                  <p:embed/>
                </p:oleObj>
              </mc:Choice>
              <mc:Fallback>
                <p:oleObj name="Equation" r:id="rId3" imgW="507780" imgH="203112"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8413" y="2011363"/>
                        <a:ext cx="1195387" cy="503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5" name="Object 3"/>
          <p:cNvGraphicFramePr>
            <a:graphicFrameLocks noChangeAspect="1"/>
          </p:cNvGraphicFramePr>
          <p:nvPr>
            <p:extLst>
              <p:ext uri="{D42A27DB-BD31-4B8C-83A1-F6EECF244321}">
                <p14:modId xmlns:p14="http://schemas.microsoft.com/office/powerpoint/2010/main" val="2463608836"/>
              </p:ext>
            </p:extLst>
          </p:nvPr>
        </p:nvGraphicFramePr>
        <p:xfrm>
          <a:off x="4106863" y="2954338"/>
          <a:ext cx="693737" cy="550862"/>
        </p:xfrm>
        <a:graphic>
          <a:graphicData uri="http://schemas.openxmlformats.org/presentationml/2006/ole">
            <mc:AlternateContent xmlns:mc="http://schemas.openxmlformats.org/markup-compatibility/2006">
              <mc:Choice xmlns:v="urn:schemas-microsoft-com:vml" Requires="v">
                <p:oleObj spid="_x0000_s270753" name="Equation" r:id="rId5" imgW="457200" imgH="406400" progId="Equation.DSMT4">
                  <p:embed/>
                </p:oleObj>
              </mc:Choice>
              <mc:Fallback>
                <p:oleObj name="Equation" r:id="rId5" imgW="457200" imgH="406400" progId="Equation.DSMT4">
                  <p:embed/>
                  <p:pic>
                    <p:nvPicPr>
                      <p:cNvPr id="0" name=""/>
                      <p:cNvPicPr>
                        <a:picLocks noChangeAspect="1" noChangeArrowheads="1"/>
                      </p:cNvPicPr>
                      <p:nvPr/>
                    </p:nvPicPr>
                    <p:blipFill>
                      <a:blip r:embed="rId6"/>
                      <a:srcRect/>
                      <a:stretch>
                        <a:fillRect/>
                      </a:stretch>
                    </p:blipFill>
                    <p:spPr bwMode="auto">
                      <a:xfrm>
                        <a:off x="4106863" y="2954338"/>
                        <a:ext cx="693737" cy="5508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6" name="Object 4"/>
          <p:cNvGraphicFramePr>
            <a:graphicFrameLocks noChangeAspect="1"/>
          </p:cNvGraphicFramePr>
          <p:nvPr>
            <p:extLst>
              <p:ext uri="{D42A27DB-BD31-4B8C-83A1-F6EECF244321}">
                <p14:modId xmlns:p14="http://schemas.microsoft.com/office/powerpoint/2010/main" val="1525420406"/>
              </p:ext>
            </p:extLst>
          </p:nvPr>
        </p:nvGraphicFramePr>
        <p:xfrm>
          <a:off x="6543675" y="2971800"/>
          <a:ext cx="800100" cy="490538"/>
        </p:xfrm>
        <a:graphic>
          <a:graphicData uri="http://schemas.openxmlformats.org/presentationml/2006/ole">
            <mc:AlternateContent xmlns:mc="http://schemas.openxmlformats.org/markup-compatibility/2006">
              <mc:Choice xmlns:v="urn:schemas-microsoft-com:vml" Requires="v">
                <p:oleObj spid="_x0000_s270754" name="Equation" r:id="rId7" imgW="533400" imgH="406400" progId="Equation.DSMT4">
                  <p:embed/>
                </p:oleObj>
              </mc:Choice>
              <mc:Fallback>
                <p:oleObj name="Equation" r:id="rId7" imgW="533400" imgH="406400" progId="Equation.DSMT4">
                  <p:embed/>
                  <p:pic>
                    <p:nvPicPr>
                      <p:cNvPr id="0" name=""/>
                      <p:cNvPicPr>
                        <a:picLocks noChangeAspect="1" noChangeArrowheads="1"/>
                      </p:cNvPicPr>
                      <p:nvPr/>
                    </p:nvPicPr>
                    <p:blipFill>
                      <a:blip r:embed="rId8"/>
                      <a:srcRect/>
                      <a:stretch>
                        <a:fillRect/>
                      </a:stretch>
                    </p:blipFill>
                    <p:spPr bwMode="auto">
                      <a:xfrm>
                        <a:off x="6543675" y="2971800"/>
                        <a:ext cx="800100"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7" name="Object 5"/>
          <p:cNvGraphicFramePr>
            <a:graphicFrameLocks noChangeAspect="1"/>
          </p:cNvGraphicFramePr>
          <p:nvPr/>
        </p:nvGraphicFramePr>
        <p:xfrm>
          <a:off x="4038600" y="3429000"/>
          <a:ext cx="762000" cy="520700"/>
        </p:xfrm>
        <a:graphic>
          <a:graphicData uri="http://schemas.openxmlformats.org/presentationml/2006/ole">
            <mc:AlternateContent xmlns:mc="http://schemas.openxmlformats.org/markup-compatibility/2006">
              <mc:Choice xmlns:v="urn:schemas-microsoft-com:vml" Requires="v">
                <p:oleObj spid="_x0000_s270755" name="Equation" r:id="rId9" imgW="469696" imgH="393529" progId="Equation.DSMT4">
                  <p:embed/>
                </p:oleObj>
              </mc:Choice>
              <mc:Fallback>
                <p:oleObj name="Equation" r:id="rId9" imgW="469696" imgH="393529"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3429000"/>
                        <a:ext cx="762000" cy="5207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8" name="Object 6"/>
          <p:cNvGraphicFramePr>
            <a:graphicFrameLocks noChangeAspect="1"/>
          </p:cNvGraphicFramePr>
          <p:nvPr/>
        </p:nvGraphicFramePr>
        <p:xfrm>
          <a:off x="6610350" y="3503613"/>
          <a:ext cx="704850" cy="458787"/>
        </p:xfrm>
        <a:graphic>
          <a:graphicData uri="http://schemas.openxmlformats.org/presentationml/2006/ole">
            <mc:AlternateContent xmlns:mc="http://schemas.openxmlformats.org/markup-compatibility/2006">
              <mc:Choice xmlns:v="urn:schemas-microsoft-com:vml" Requires="v">
                <p:oleObj spid="_x0000_s270756" name="Equation" r:id="rId11" imgW="533169" imgH="393529" progId="Equation.DSMT4">
                  <p:embed/>
                </p:oleObj>
              </mc:Choice>
              <mc:Fallback>
                <p:oleObj name="Equation" r:id="rId11" imgW="533169" imgH="39352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10350" y="3503613"/>
                        <a:ext cx="704850" cy="4587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799" name="Object 7"/>
          <p:cNvGraphicFramePr>
            <a:graphicFrameLocks noChangeAspect="1"/>
          </p:cNvGraphicFramePr>
          <p:nvPr>
            <p:extLst>
              <p:ext uri="{D42A27DB-BD31-4B8C-83A1-F6EECF244321}">
                <p14:modId xmlns:p14="http://schemas.microsoft.com/office/powerpoint/2010/main" val="3073509862"/>
              </p:ext>
            </p:extLst>
          </p:nvPr>
        </p:nvGraphicFramePr>
        <p:xfrm>
          <a:off x="4308475" y="3897313"/>
          <a:ext cx="1101725" cy="487362"/>
        </p:xfrm>
        <a:graphic>
          <a:graphicData uri="http://schemas.openxmlformats.org/presentationml/2006/ole">
            <mc:AlternateContent xmlns:mc="http://schemas.openxmlformats.org/markup-compatibility/2006">
              <mc:Choice xmlns:v="urn:schemas-microsoft-com:vml" Requires="v">
                <p:oleObj spid="_x0000_s270757" name="Equation" r:id="rId13" imgW="469900" imgH="215900" progId="Equation.DSMT4">
                  <p:embed/>
                </p:oleObj>
              </mc:Choice>
              <mc:Fallback>
                <p:oleObj name="Equation" r:id="rId13" imgW="469900" imgH="215900" progId="Equation.DSMT4">
                  <p:embed/>
                  <p:pic>
                    <p:nvPicPr>
                      <p:cNvPr id="0" name=""/>
                      <p:cNvPicPr>
                        <a:picLocks noChangeAspect="1" noChangeArrowheads="1"/>
                      </p:cNvPicPr>
                      <p:nvPr/>
                    </p:nvPicPr>
                    <p:blipFill>
                      <a:blip r:embed="rId14"/>
                      <a:srcRect/>
                      <a:stretch>
                        <a:fillRect/>
                      </a:stretch>
                    </p:blipFill>
                    <p:spPr bwMode="auto">
                      <a:xfrm>
                        <a:off x="4308475" y="3897313"/>
                        <a:ext cx="1101725" cy="4873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0" name="Object 8"/>
          <p:cNvGraphicFramePr>
            <a:graphicFrameLocks noChangeAspect="1"/>
          </p:cNvGraphicFramePr>
          <p:nvPr>
            <p:extLst>
              <p:ext uri="{D42A27DB-BD31-4B8C-83A1-F6EECF244321}">
                <p14:modId xmlns:p14="http://schemas.microsoft.com/office/powerpoint/2010/main" val="3652815700"/>
              </p:ext>
            </p:extLst>
          </p:nvPr>
        </p:nvGraphicFramePr>
        <p:xfrm>
          <a:off x="6872288" y="3898900"/>
          <a:ext cx="962025" cy="569913"/>
        </p:xfrm>
        <a:graphic>
          <a:graphicData uri="http://schemas.openxmlformats.org/presentationml/2006/ole">
            <mc:AlternateContent xmlns:mc="http://schemas.openxmlformats.org/markup-compatibility/2006">
              <mc:Choice xmlns:v="urn:schemas-microsoft-com:vml" Requires="v">
                <p:oleObj spid="_x0000_s270758" name="Equation" r:id="rId15" imgW="431800" imgH="228600" progId="Equation.DSMT4">
                  <p:embed/>
                </p:oleObj>
              </mc:Choice>
              <mc:Fallback>
                <p:oleObj name="Equation" r:id="rId15" imgW="431800" imgH="228600" progId="Equation.DSMT4">
                  <p:embed/>
                  <p:pic>
                    <p:nvPicPr>
                      <p:cNvPr id="0" name=""/>
                      <p:cNvPicPr>
                        <a:picLocks noChangeAspect="1" noChangeArrowheads="1"/>
                      </p:cNvPicPr>
                      <p:nvPr/>
                    </p:nvPicPr>
                    <p:blipFill>
                      <a:blip r:embed="rId16"/>
                      <a:srcRect/>
                      <a:stretch>
                        <a:fillRect/>
                      </a:stretch>
                    </p:blipFill>
                    <p:spPr bwMode="auto">
                      <a:xfrm>
                        <a:off x="6872288" y="3898900"/>
                        <a:ext cx="962025" cy="5699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1" name="Object 9"/>
          <p:cNvGraphicFramePr>
            <a:graphicFrameLocks noChangeAspect="1"/>
          </p:cNvGraphicFramePr>
          <p:nvPr>
            <p:extLst>
              <p:ext uri="{D42A27DB-BD31-4B8C-83A1-F6EECF244321}">
                <p14:modId xmlns:p14="http://schemas.microsoft.com/office/powerpoint/2010/main" val="2086679586"/>
              </p:ext>
            </p:extLst>
          </p:nvPr>
        </p:nvGraphicFramePr>
        <p:xfrm>
          <a:off x="4229100" y="4365625"/>
          <a:ext cx="1062038" cy="490538"/>
        </p:xfrm>
        <a:graphic>
          <a:graphicData uri="http://schemas.openxmlformats.org/presentationml/2006/ole">
            <mc:AlternateContent xmlns:mc="http://schemas.openxmlformats.org/markup-compatibility/2006">
              <mc:Choice xmlns:v="urn:schemas-microsoft-com:vml" Requires="v">
                <p:oleObj spid="_x0000_s270759" name="Equation" r:id="rId17" imgW="622300" imgH="228600" progId="Equation.3">
                  <p:embed/>
                </p:oleObj>
              </mc:Choice>
              <mc:Fallback>
                <p:oleObj name="Equation" r:id="rId17" imgW="622300" imgH="228600" progId="Equation.3">
                  <p:embed/>
                  <p:pic>
                    <p:nvPicPr>
                      <p:cNvPr id="0" name=""/>
                      <p:cNvPicPr>
                        <a:picLocks noChangeAspect="1" noChangeArrowheads="1"/>
                      </p:cNvPicPr>
                      <p:nvPr/>
                    </p:nvPicPr>
                    <p:blipFill>
                      <a:blip r:embed="rId18"/>
                      <a:srcRect/>
                      <a:stretch>
                        <a:fillRect/>
                      </a:stretch>
                    </p:blipFill>
                    <p:spPr bwMode="auto">
                      <a:xfrm>
                        <a:off x="4229100" y="4365625"/>
                        <a:ext cx="1062038" cy="4905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2" name="Object 10"/>
          <p:cNvGraphicFramePr>
            <a:graphicFrameLocks noChangeAspect="1"/>
          </p:cNvGraphicFramePr>
          <p:nvPr/>
        </p:nvGraphicFramePr>
        <p:xfrm>
          <a:off x="4113213" y="4867275"/>
          <a:ext cx="1077912" cy="401638"/>
        </p:xfrm>
        <a:graphic>
          <a:graphicData uri="http://schemas.openxmlformats.org/presentationml/2006/ole">
            <mc:AlternateContent xmlns:mc="http://schemas.openxmlformats.org/markup-compatibility/2006">
              <mc:Choice xmlns:v="urn:schemas-microsoft-com:vml" Requires="v">
                <p:oleObj spid="_x0000_s270760" name="Equation" r:id="rId19" imgW="584200" imgH="241300" progId="Equation.DSMT4">
                  <p:embed/>
                </p:oleObj>
              </mc:Choice>
              <mc:Fallback>
                <p:oleObj name="Equation" r:id="rId19" imgW="584200" imgH="2413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13213" y="4867275"/>
                        <a:ext cx="1077912" cy="4016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3" name="Object 11"/>
          <p:cNvGraphicFramePr>
            <a:graphicFrameLocks noChangeAspect="1"/>
          </p:cNvGraphicFramePr>
          <p:nvPr/>
        </p:nvGraphicFramePr>
        <p:xfrm>
          <a:off x="6367463" y="4862513"/>
          <a:ext cx="1023937" cy="374650"/>
        </p:xfrm>
        <a:graphic>
          <a:graphicData uri="http://schemas.openxmlformats.org/presentationml/2006/ole">
            <mc:AlternateContent xmlns:mc="http://schemas.openxmlformats.org/markup-compatibility/2006">
              <mc:Choice xmlns:v="urn:schemas-microsoft-com:vml" Requires="v">
                <p:oleObj spid="_x0000_s270761" name="Equation" r:id="rId21" imgW="469696" imgH="177723" progId="Equation.3">
                  <p:embed/>
                </p:oleObj>
              </mc:Choice>
              <mc:Fallback>
                <p:oleObj name="Equation" r:id="rId21" imgW="469696" imgH="177723"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367463" y="4862513"/>
                        <a:ext cx="1023937" cy="3746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4" name="Object 12"/>
          <p:cNvGraphicFramePr>
            <a:graphicFrameLocks noChangeAspect="1"/>
          </p:cNvGraphicFramePr>
          <p:nvPr/>
        </p:nvGraphicFramePr>
        <p:xfrm>
          <a:off x="4419600" y="5715000"/>
          <a:ext cx="996950" cy="533400"/>
        </p:xfrm>
        <a:graphic>
          <a:graphicData uri="http://schemas.openxmlformats.org/presentationml/2006/ole">
            <mc:AlternateContent xmlns:mc="http://schemas.openxmlformats.org/markup-compatibility/2006">
              <mc:Choice xmlns:v="urn:schemas-microsoft-com:vml" Requires="v">
                <p:oleObj spid="_x0000_s270762" name="Equation" r:id="rId23" imgW="672808" imgH="393529" progId="Equation.3">
                  <p:embed/>
                </p:oleObj>
              </mc:Choice>
              <mc:Fallback>
                <p:oleObj name="Equation" r:id="rId23" imgW="672808" imgH="393529"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19600" y="5715000"/>
                        <a:ext cx="99695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5" name="Object 13"/>
          <p:cNvGraphicFramePr>
            <a:graphicFrameLocks noChangeAspect="1"/>
          </p:cNvGraphicFramePr>
          <p:nvPr>
            <p:extLst>
              <p:ext uri="{D42A27DB-BD31-4B8C-83A1-F6EECF244321}">
                <p14:modId xmlns:p14="http://schemas.microsoft.com/office/powerpoint/2010/main" val="186145106"/>
              </p:ext>
            </p:extLst>
          </p:nvPr>
        </p:nvGraphicFramePr>
        <p:xfrm>
          <a:off x="7010400" y="5715000"/>
          <a:ext cx="1092200" cy="533400"/>
        </p:xfrm>
        <a:graphic>
          <a:graphicData uri="http://schemas.openxmlformats.org/presentationml/2006/ole">
            <mc:AlternateContent xmlns:mc="http://schemas.openxmlformats.org/markup-compatibility/2006">
              <mc:Choice xmlns:v="urn:schemas-microsoft-com:vml" Requires="v">
                <p:oleObj spid="_x0000_s270763" name="Equation" r:id="rId25" imgW="736600" imgH="393700" progId="Equation.DSMT4">
                  <p:embed/>
                </p:oleObj>
              </mc:Choice>
              <mc:Fallback>
                <p:oleObj name="Equation" r:id="rId25" imgW="736600" imgH="393700" progId="Equation.DSMT4">
                  <p:embed/>
                  <p:pic>
                    <p:nvPicPr>
                      <p:cNvPr id="0" name=""/>
                      <p:cNvPicPr>
                        <a:picLocks noChangeAspect="1" noChangeArrowheads="1"/>
                      </p:cNvPicPr>
                      <p:nvPr/>
                    </p:nvPicPr>
                    <p:blipFill>
                      <a:blip r:embed="rId26"/>
                      <a:srcRect/>
                      <a:stretch>
                        <a:fillRect/>
                      </a:stretch>
                    </p:blipFill>
                    <p:spPr bwMode="auto">
                      <a:xfrm>
                        <a:off x="7010400" y="5715000"/>
                        <a:ext cx="1092200" cy="533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6" name="Object 14"/>
          <p:cNvGraphicFramePr>
            <a:graphicFrameLocks noChangeAspect="1"/>
          </p:cNvGraphicFramePr>
          <p:nvPr/>
        </p:nvGraphicFramePr>
        <p:xfrm>
          <a:off x="4881563" y="2590800"/>
          <a:ext cx="379412" cy="404813"/>
        </p:xfrm>
        <a:graphic>
          <a:graphicData uri="http://schemas.openxmlformats.org/presentationml/2006/ole">
            <mc:AlternateContent xmlns:mc="http://schemas.openxmlformats.org/markup-compatibility/2006">
              <mc:Choice xmlns:v="urn:schemas-microsoft-com:vml" Requires="v">
                <p:oleObj spid="_x0000_s270764" name="Equation" r:id="rId27" imgW="139579" imgH="164957" progId="Equation.3">
                  <p:embed/>
                </p:oleObj>
              </mc:Choice>
              <mc:Fallback>
                <p:oleObj name="Equation" r:id="rId27" imgW="139579" imgH="164957"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881563" y="2590800"/>
                        <a:ext cx="379412" cy="4048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7" name="Object 15"/>
          <p:cNvGraphicFramePr>
            <a:graphicFrameLocks noChangeAspect="1"/>
          </p:cNvGraphicFramePr>
          <p:nvPr/>
        </p:nvGraphicFramePr>
        <p:xfrm>
          <a:off x="4360863" y="1828800"/>
          <a:ext cx="820737" cy="601663"/>
        </p:xfrm>
        <a:graphic>
          <a:graphicData uri="http://schemas.openxmlformats.org/presentationml/2006/ole">
            <mc:AlternateContent xmlns:mc="http://schemas.openxmlformats.org/markup-compatibility/2006">
              <mc:Choice xmlns:v="urn:schemas-microsoft-com:vml" Requires="v">
                <p:oleObj spid="_x0000_s270765" name="Equation" r:id="rId29" imgW="203024" imgH="164957" progId="Equation.3">
                  <p:embed/>
                </p:oleObj>
              </mc:Choice>
              <mc:Fallback>
                <p:oleObj name="Equation" r:id="rId29" imgW="203024" imgH="164957"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360863" y="1828800"/>
                        <a:ext cx="820737" cy="6016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8" name="Object 16"/>
          <p:cNvGraphicFramePr>
            <a:graphicFrameLocks noChangeAspect="1"/>
          </p:cNvGraphicFramePr>
          <p:nvPr/>
        </p:nvGraphicFramePr>
        <p:xfrm>
          <a:off x="6716713" y="2609850"/>
          <a:ext cx="344487" cy="438150"/>
        </p:xfrm>
        <a:graphic>
          <a:graphicData uri="http://schemas.openxmlformats.org/presentationml/2006/ole">
            <mc:AlternateContent xmlns:mc="http://schemas.openxmlformats.org/markup-compatibility/2006">
              <mc:Choice xmlns:v="urn:schemas-microsoft-com:vml" Requires="v">
                <p:oleObj spid="_x0000_s270766" name="Equation" r:id="rId31" imgW="126725" imgH="177415" progId="Equation.3">
                  <p:embed/>
                </p:oleObj>
              </mc:Choice>
              <mc:Fallback>
                <p:oleObj name="Equation" r:id="rId31" imgW="126725" imgH="177415"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716713" y="2609850"/>
                        <a:ext cx="344487" cy="43815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09" name="Object 17"/>
          <p:cNvGraphicFramePr>
            <a:graphicFrameLocks noChangeAspect="1"/>
          </p:cNvGraphicFramePr>
          <p:nvPr/>
        </p:nvGraphicFramePr>
        <p:xfrm>
          <a:off x="6705600" y="4433888"/>
          <a:ext cx="1295400" cy="388937"/>
        </p:xfrm>
        <a:graphic>
          <a:graphicData uri="http://schemas.openxmlformats.org/presentationml/2006/ole">
            <mc:AlternateContent xmlns:mc="http://schemas.openxmlformats.org/markup-compatibility/2006">
              <mc:Choice xmlns:v="urn:schemas-microsoft-com:vml" Requires="v">
                <p:oleObj spid="_x0000_s270767" name="Equation" r:id="rId33" imgW="482181" imgH="177646" progId="Equation.DSMT4">
                  <p:embed/>
                </p:oleObj>
              </mc:Choice>
              <mc:Fallback>
                <p:oleObj name="Equation" r:id="rId33" imgW="482181" imgH="177646"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705600" y="4433888"/>
                        <a:ext cx="1295400" cy="3889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0" name="Object 18"/>
          <p:cNvGraphicFramePr>
            <a:graphicFrameLocks noChangeAspect="1"/>
          </p:cNvGraphicFramePr>
          <p:nvPr/>
        </p:nvGraphicFramePr>
        <p:xfrm>
          <a:off x="4171950" y="5262563"/>
          <a:ext cx="1023938" cy="495300"/>
        </p:xfrm>
        <a:graphic>
          <a:graphicData uri="http://schemas.openxmlformats.org/presentationml/2006/ole">
            <mc:AlternateContent xmlns:mc="http://schemas.openxmlformats.org/markup-compatibility/2006">
              <mc:Choice xmlns:v="urn:schemas-microsoft-com:vml" Requires="v">
                <p:oleObj spid="_x0000_s270768" name="Equation" r:id="rId35" imgW="495300" imgH="279400" progId="Equation.DSMT4">
                  <p:embed/>
                </p:oleObj>
              </mc:Choice>
              <mc:Fallback>
                <p:oleObj name="Equation" r:id="rId35" imgW="495300" imgH="279400"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71950" y="5262563"/>
                        <a:ext cx="1023938" cy="4953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5811" name="Object 19"/>
          <p:cNvGraphicFramePr>
            <a:graphicFrameLocks noChangeAspect="1"/>
          </p:cNvGraphicFramePr>
          <p:nvPr/>
        </p:nvGraphicFramePr>
        <p:xfrm>
          <a:off x="6384925" y="5281613"/>
          <a:ext cx="1033463" cy="457200"/>
        </p:xfrm>
        <a:graphic>
          <a:graphicData uri="http://schemas.openxmlformats.org/presentationml/2006/ole">
            <mc:AlternateContent xmlns:mc="http://schemas.openxmlformats.org/markup-compatibility/2006">
              <mc:Choice xmlns:v="urn:schemas-microsoft-com:vml" Requires="v">
                <p:oleObj spid="_x0000_s270769" name="Equation" r:id="rId37" imgW="495300" imgH="254000" progId="Equation.DSMT4">
                  <p:embed/>
                </p:oleObj>
              </mc:Choice>
              <mc:Fallback>
                <p:oleObj name="Equation" r:id="rId37" imgW="495300" imgH="2540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384925" y="5281613"/>
                        <a:ext cx="1033463" cy="457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105780823"/>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5747">
                                            <p:txEl>
                                              <p:pRg st="0" end="0"/>
                                            </p:txEl>
                                          </p:spTgt>
                                        </p:tgtEl>
                                        <p:attrNameLst>
                                          <p:attrName>style.visibility</p:attrName>
                                        </p:attrNameLst>
                                      </p:cBhvr>
                                      <p:to>
                                        <p:strVal val="visible"/>
                                      </p:to>
                                    </p:set>
                                    <p:animEffect transition="in" filter="wipe(left)">
                                      <p:cBhvr>
                                        <p:cTn id="7" dur="500"/>
                                        <p:tgtEl>
                                          <p:spTgt spid="415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415748"/>
                                        </p:tgtEl>
                                        <p:attrNameLst>
                                          <p:attrName>style.visibility</p:attrName>
                                        </p:attrNameLst>
                                      </p:cBhvr>
                                      <p:to>
                                        <p:strVal val="visible"/>
                                      </p:to>
                                    </p:set>
                                    <p:anim calcmode="lin" valueType="num">
                                      <p:cBhvr>
                                        <p:cTn id="12" dur="500" fill="hold"/>
                                        <p:tgtEl>
                                          <p:spTgt spid="415748"/>
                                        </p:tgtEl>
                                        <p:attrNameLst>
                                          <p:attrName>ppt_w</p:attrName>
                                        </p:attrNameLst>
                                      </p:cBhvr>
                                      <p:tavLst>
                                        <p:tav tm="0">
                                          <p:val>
                                            <p:fltVal val="0"/>
                                          </p:val>
                                        </p:tav>
                                        <p:tav tm="100000">
                                          <p:val>
                                            <p:strVal val="#ppt_w"/>
                                          </p:val>
                                        </p:tav>
                                      </p:tavLst>
                                    </p:anim>
                                    <p:anim calcmode="lin" valueType="num">
                                      <p:cBhvr>
                                        <p:cTn id="13" dur="500" fill="hold"/>
                                        <p:tgtEl>
                                          <p:spTgt spid="415748"/>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nodeType="clickEffect">
                                  <p:stCondLst>
                                    <p:cond delay="0"/>
                                  </p:stCondLst>
                                  <p:iterate type="wd">
                                    <p:tmPct val="10000"/>
                                  </p:iterate>
                                  <p:childTnLst>
                                    <p:set>
                                      <p:cBhvr>
                                        <p:cTn id="17" dur="1" fill="hold">
                                          <p:stCondLst>
                                            <p:cond delay="0"/>
                                          </p:stCondLst>
                                        </p:cTn>
                                        <p:tgtEl>
                                          <p:spTgt spid="415807"/>
                                        </p:tgtEl>
                                        <p:attrNameLst>
                                          <p:attrName>style.visibility</p:attrName>
                                        </p:attrNameLst>
                                      </p:cBhvr>
                                      <p:to>
                                        <p:strVal val="visible"/>
                                      </p:to>
                                    </p:set>
                                    <p:animEffect transition="in" filter="wipe(left)">
                                      <p:cBhvr>
                                        <p:cTn id="18" dur="500"/>
                                        <p:tgtEl>
                                          <p:spTgt spid="4158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iterate type="wd">
                                    <p:tmPct val="10000"/>
                                  </p:iterate>
                                  <p:childTnLst>
                                    <p:set>
                                      <p:cBhvr>
                                        <p:cTn id="22" dur="1" fill="hold">
                                          <p:stCondLst>
                                            <p:cond delay="0"/>
                                          </p:stCondLst>
                                        </p:cTn>
                                        <p:tgtEl>
                                          <p:spTgt spid="415794"/>
                                        </p:tgtEl>
                                        <p:attrNameLst>
                                          <p:attrName>style.visibility</p:attrName>
                                        </p:attrNameLst>
                                      </p:cBhvr>
                                      <p:to>
                                        <p:strVal val="visible"/>
                                      </p:to>
                                    </p:set>
                                    <p:animEffect transition="in" filter="wipe(left)">
                                      <p:cBhvr>
                                        <p:cTn id="23" dur="500"/>
                                        <p:tgtEl>
                                          <p:spTgt spid="41579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415806"/>
                                        </p:tgtEl>
                                        <p:attrNameLst>
                                          <p:attrName>style.visibility</p:attrName>
                                        </p:attrNameLst>
                                      </p:cBhvr>
                                      <p:to>
                                        <p:strVal val="visible"/>
                                      </p:to>
                                    </p:set>
                                    <p:animEffect transition="in" filter="wipe(left)">
                                      <p:cBhvr>
                                        <p:cTn id="28" dur="500"/>
                                        <p:tgtEl>
                                          <p:spTgt spid="41580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15808"/>
                                        </p:tgtEl>
                                        <p:attrNameLst>
                                          <p:attrName>style.visibility</p:attrName>
                                        </p:attrNameLst>
                                      </p:cBhvr>
                                      <p:to>
                                        <p:strVal val="visible"/>
                                      </p:to>
                                    </p:set>
                                    <p:animEffect transition="in" filter="wipe(left)">
                                      <p:cBhvr>
                                        <p:cTn id="33" dur="500"/>
                                        <p:tgtEl>
                                          <p:spTgt spid="415808"/>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415795"/>
                                        </p:tgtEl>
                                        <p:attrNameLst>
                                          <p:attrName>style.visibility</p:attrName>
                                        </p:attrNameLst>
                                      </p:cBhvr>
                                      <p:to>
                                        <p:strVal val="visible"/>
                                      </p:to>
                                    </p:set>
                                    <p:animEffect transition="in" filter="wipe(left)">
                                      <p:cBhvr>
                                        <p:cTn id="38" dur="500"/>
                                        <p:tgtEl>
                                          <p:spTgt spid="4157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15796"/>
                                        </p:tgtEl>
                                        <p:attrNameLst>
                                          <p:attrName>style.visibility</p:attrName>
                                        </p:attrNameLst>
                                      </p:cBhvr>
                                      <p:to>
                                        <p:strVal val="visible"/>
                                      </p:to>
                                    </p:set>
                                    <p:animEffect transition="in" filter="wipe(left)">
                                      <p:cBhvr>
                                        <p:cTn id="43" dur="500"/>
                                        <p:tgtEl>
                                          <p:spTgt spid="41579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15797"/>
                                        </p:tgtEl>
                                        <p:attrNameLst>
                                          <p:attrName>style.visibility</p:attrName>
                                        </p:attrNameLst>
                                      </p:cBhvr>
                                      <p:to>
                                        <p:strVal val="visible"/>
                                      </p:to>
                                    </p:set>
                                    <p:animEffect transition="in" filter="wipe(left)">
                                      <p:cBhvr>
                                        <p:cTn id="48" dur="500"/>
                                        <p:tgtEl>
                                          <p:spTgt spid="41579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15798"/>
                                        </p:tgtEl>
                                        <p:attrNameLst>
                                          <p:attrName>style.visibility</p:attrName>
                                        </p:attrNameLst>
                                      </p:cBhvr>
                                      <p:to>
                                        <p:strVal val="visible"/>
                                      </p:to>
                                    </p:set>
                                    <p:animEffect transition="in" filter="wipe(left)">
                                      <p:cBhvr>
                                        <p:cTn id="53" dur="500"/>
                                        <p:tgtEl>
                                          <p:spTgt spid="415798"/>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415799"/>
                                        </p:tgtEl>
                                        <p:attrNameLst>
                                          <p:attrName>style.visibility</p:attrName>
                                        </p:attrNameLst>
                                      </p:cBhvr>
                                      <p:to>
                                        <p:strVal val="visible"/>
                                      </p:to>
                                    </p:set>
                                    <p:animEffect transition="in" filter="wipe(left)">
                                      <p:cBhvr>
                                        <p:cTn id="58" dur="500"/>
                                        <p:tgtEl>
                                          <p:spTgt spid="41579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15800"/>
                                        </p:tgtEl>
                                        <p:attrNameLst>
                                          <p:attrName>style.visibility</p:attrName>
                                        </p:attrNameLst>
                                      </p:cBhvr>
                                      <p:to>
                                        <p:strVal val="visible"/>
                                      </p:to>
                                    </p:set>
                                    <p:animEffect transition="in" filter="wipe(left)">
                                      <p:cBhvr>
                                        <p:cTn id="63" dur="500"/>
                                        <p:tgtEl>
                                          <p:spTgt spid="41580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15801"/>
                                        </p:tgtEl>
                                        <p:attrNameLst>
                                          <p:attrName>style.visibility</p:attrName>
                                        </p:attrNameLst>
                                      </p:cBhvr>
                                      <p:to>
                                        <p:strVal val="visible"/>
                                      </p:to>
                                    </p:set>
                                    <p:animEffect transition="in" filter="wipe(left)">
                                      <p:cBhvr>
                                        <p:cTn id="68" dur="500"/>
                                        <p:tgtEl>
                                          <p:spTgt spid="41580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15809"/>
                                        </p:tgtEl>
                                        <p:attrNameLst>
                                          <p:attrName>style.visibility</p:attrName>
                                        </p:attrNameLst>
                                      </p:cBhvr>
                                      <p:to>
                                        <p:strVal val="visible"/>
                                      </p:to>
                                    </p:set>
                                    <p:animEffect transition="in" filter="wipe(left)">
                                      <p:cBhvr>
                                        <p:cTn id="73" dur="500"/>
                                        <p:tgtEl>
                                          <p:spTgt spid="415809"/>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15802"/>
                                        </p:tgtEl>
                                        <p:attrNameLst>
                                          <p:attrName>style.visibility</p:attrName>
                                        </p:attrNameLst>
                                      </p:cBhvr>
                                      <p:to>
                                        <p:strVal val="visible"/>
                                      </p:to>
                                    </p:set>
                                    <p:animEffect transition="in" filter="wipe(left)">
                                      <p:cBhvr>
                                        <p:cTn id="78" dur="500"/>
                                        <p:tgtEl>
                                          <p:spTgt spid="415802"/>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15803"/>
                                        </p:tgtEl>
                                        <p:attrNameLst>
                                          <p:attrName>style.visibility</p:attrName>
                                        </p:attrNameLst>
                                      </p:cBhvr>
                                      <p:to>
                                        <p:strVal val="visible"/>
                                      </p:to>
                                    </p:set>
                                    <p:animEffect transition="in" filter="wipe(left)">
                                      <p:cBhvr>
                                        <p:cTn id="83" dur="500"/>
                                        <p:tgtEl>
                                          <p:spTgt spid="415803"/>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15810"/>
                                        </p:tgtEl>
                                        <p:attrNameLst>
                                          <p:attrName>style.visibility</p:attrName>
                                        </p:attrNameLst>
                                      </p:cBhvr>
                                      <p:to>
                                        <p:strVal val="visible"/>
                                      </p:to>
                                    </p:set>
                                    <p:animEffect transition="in" filter="wipe(left)">
                                      <p:cBhvr>
                                        <p:cTn id="88" dur="500"/>
                                        <p:tgtEl>
                                          <p:spTgt spid="415810"/>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15811"/>
                                        </p:tgtEl>
                                        <p:attrNameLst>
                                          <p:attrName>style.visibility</p:attrName>
                                        </p:attrNameLst>
                                      </p:cBhvr>
                                      <p:to>
                                        <p:strVal val="visible"/>
                                      </p:to>
                                    </p:set>
                                    <p:animEffect transition="in" filter="wipe(left)">
                                      <p:cBhvr>
                                        <p:cTn id="93" dur="500"/>
                                        <p:tgtEl>
                                          <p:spTgt spid="41581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15804"/>
                                        </p:tgtEl>
                                        <p:attrNameLst>
                                          <p:attrName>style.visibility</p:attrName>
                                        </p:attrNameLst>
                                      </p:cBhvr>
                                      <p:to>
                                        <p:strVal val="visible"/>
                                      </p:to>
                                    </p:set>
                                    <p:animEffect transition="in" filter="wipe(left)">
                                      <p:cBhvr>
                                        <p:cTn id="98" dur="500"/>
                                        <p:tgtEl>
                                          <p:spTgt spid="415804"/>
                                        </p:tgtEl>
                                      </p:cBhvr>
                                    </p:animEffect>
                                  </p:child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15805"/>
                                        </p:tgtEl>
                                        <p:attrNameLst>
                                          <p:attrName>style.visibility</p:attrName>
                                        </p:attrNameLst>
                                      </p:cBhvr>
                                      <p:to>
                                        <p:strVal val="visible"/>
                                      </p:to>
                                    </p:set>
                                    <p:animEffect transition="in" filter="wipe(left)">
                                      <p:cBhvr>
                                        <p:cTn id="103" dur="500"/>
                                        <p:tgtEl>
                                          <p:spTgt spid="415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4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52" name="Date Placeholder 3"/>
          <p:cNvSpPr>
            <a:spLocks noGrp="1"/>
          </p:cNvSpPr>
          <p:nvPr>
            <p:ph type="dt" sz="quarter" idx="10"/>
          </p:nvPr>
        </p:nvSpPr>
        <p:spPr>
          <a:noFill/>
        </p:spPr>
        <p:txBody>
          <a:bodyPr/>
          <a:lstStyle/>
          <a:p>
            <a:r>
              <a:rPr lang="en-US" smtClean="0"/>
              <a:t>Thursday, July 3, 2014</a:t>
            </a:r>
            <a:endParaRPr lang="en-US" altLang="ko-KR">
              <a:ea typeface="굴림" charset="-127"/>
              <a:cs typeface="굴림" charset="-127"/>
            </a:endParaRPr>
          </a:p>
        </p:txBody>
      </p:sp>
      <p:sp>
        <p:nvSpPr>
          <p:cNvPr id="31753"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1754" name="Slide Number Placeholder 5"/>
          <p:cNvSpPr>
            <a:spLocks noGrp="1"/>
          </p:cNvSpPr>
          <p:nvPr>
            <p:ph type="sldNum" sz="quarter" idx="12"/>
          </p:nvPr>
        </p:nvSpPr>
        <p:spPr>
          <a:noFill/>
        </p:spPr>
        <p:txBody>
          <a:bodyPr/>
          <a:lstStyle/>
          <a:p>
            <a:fld id="{BC423F59-D1CD-E04D-8B97-B312A8CDA30A}" type="slidenum">
              <a:rPr lang="en-US"/>
              <a:pPr/>
              <a:t>19</a:t>
            </a:fld>
            <a:endParaRPr lang="en-US"/>
          </a:p>
        </p:txBody>
      </p:sp>
      <p:sp>
        <p:nvSpPr>
          <p:cNvPr id="31755" name="Rectangle 2"/>
          <p:cNvSpPr>
            <a:spLocks noGrp="1" noChangeArrowheads="1"/>
          </p:cNvSpPr>
          <p:nvPr>
            <p:ph type="title"/>
          </p:nvPr>
        </p:nvSpPr>
        <p:spPr>
          <a:xfrm>
            <a:off x="685800" y="152400"/>
            <a:ext cx="8153400" cy="609600"/>
          </a:xfrm>
        </p:spPr>
        <p:txBody>
          <a:bodyPr/>
          <a:lstStyle/>
          <a:p>
            <a:r>
              <a:rPr lang="en-US"/>
              <a:t>Conditions for Equilibrium</a:t>
            </a:r>
          </a:p>
        </p:txBody>
      </p:sp>
      <p:sp>
        <p:nvSpPr>
          <p:cNvPr id="977923" name="Text Box 3"/>
          <p:cNvSpPr txBox="1">
            <a:spLocks noChangeArrowheads="1"/>
          </p:cNvSpPr>
          <p:nvPr/>
        </p:nvSpPr>
        <p:spPr bwMode="auto">
          <a:xfrm>
            <a:off x="762000" y="838200"/>
            <a:ext cx="7620000" cy="457200"/>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do you think the term “An object is at its equilibrium” means?</a:t>
            </a:r>
          </a:p>
        </p:txBody>
      </p:sp>
      <p:graphicFrame>
        <p:nvGraphicFramePr>
          <p:cNvPr id="977924" name="Object 2"/>
          <p:cNvGraphicFramePr>
            <a:graphicFrameLocks noChangeAspect="1"/>
          </p:cNvGraphicFramePr>
          <p:nvPr>
            <p:extLst>
              <p:ext uri="{D42A27DB-BD31-4B8C-83A1-F6EECF244321}">
                <p14:modId xmlns:p14="http://schemas.microsoft.com/office/powerpoint/2010/main" val="2363417511"/>
              </p:ext>
            </p:extLst>
          </p:nvPr>
        </p:nvGraphicFramePr>
        <p:xfrm>
          <a:off x="5638800" y="2628900"/>
          <a:ext cx="952500" cy="584200"/>
        </p:xfrm>
        <a:graphic>
          <a:graphicData uri="http://schemas.openxmlformats.org/presentationml/2006/ole">
            <mc:AlternateContent xmlns:mc="http://schemas.openxmlformats.org/markup-compatibility/2006">
              <mc:Choice xmlns:v="urn:schemas-microsoft-com:vml" Requires="v">
                <p:oleObj spid="_x0000_s271500" name="Equation" r:id="rId3" imgW="457200" imgH="292100" progId="Equation.DSMT4">
                  <p:embed/>
                </p:oleObj>
              </mc:Choice>
              <mc:Fallback>
                <p:oleObj name="Equation" r:id="rId3" imgW="457200" imgH="292100" progId="Equation.DSMT4">
                  <p:embed/>
                  <p:pic>
                    <p:nvPicPr>
                      <p:cNvPr id="0" name=""/>
                      <p:cNvPicPr>
                        <a:picLocks noChangeAspect="1" noChangeArrowheads="1"/>
                      </p:cNvPicPr>
                      <p:nvPr/>
                    </p:nvPicPr>
                    <p:blipFill>
                      <a:blip r:embed="rId4"/>
                      <a:srcRect/>
                      <a:stretch>
                        <a:fillRect/>
                      </a:stretch>
                    </p:blipFill>
                    <p:spPr bwMode="auto">
                      <a:xfrm>
                        <a:off x="5638800" y="2628900"/>
                        <a:ext cx="9525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7925" name="Text Box 5"/>
          <p:cNvSpPr txBox="1">
            <a:spLocks noChangeArrowheads="1"/>
          </p:cNvSpPr>
          <p:nvPr/>
        </p:nvSpPr>
        <p:spPr bwMode="auto">
          <a:xfrm>
            <a:off x="457200" y="1374775"/>
            <a:ext cx="8229600" cy="82232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b="1">
                <a:solidFill>
                  <a:srgbClr val="FF0000"/>
                </a:solidFill>
                <a:latin typeface="Arial Narrow" charset="0"/>
              </a:rPr>
              <a:t>The object is either at rest (</a:t>
            </a:r>
            <a:r>
              <a:rPr lang="en-US" b="1" u="sng">
                <a:solidFill>
                  <a:srgbClr val="003300"/>
                </a:solidFill>
                <a:latin typeface="Arial Narrow" charset="0"/>
              </a:rPr>
              <a:t>Static Equilibrium</a:t>
            </a:r>
            <a:r>
              <a:rPr lang="en-US" b="1">
                <a:solidFill>
                  <a:srgbClr val="FF0000"/>
                </a:solidFill>
                <a:latin typeface="Arial Narrow" charset="0"/>
              </a:rPr>
              <a:t>) or its center of mass is moving at a constant velocity (</a:t>
            </a:r>
            <a:r>
              <a:rPr lang="en-US" b="1" u="sng">
                <a:solidFill>
                  <a:srgbClr val="003300"/>
                </a:solidFill>
                <a:latin typeface="Arial Narrow" charset="0"/>
              </a:rPr>
              <a:t>Dynamic Equilibrium</a:t>
            </a:r>
            <a:r>
              <a:rPr lang="en-US" b="1">
                <a:solidFill>
                  <a:srgbClr val="FF0000"/>
                </a:solidFill>
                <a:latin typeface="Arial Narrow" charset="0"/>
              </a:rPr>
              <a:t>). </a:t>
            </a:r>
          </a:p>
        </p:txBody>
      </p:sp>
      <p:sp>
        <p:nvSpPr>
          <p:cNvPr id="977926" name="Text Box 6"/>
          <p:cNvSpPr txBox="1">
            <a:spLocks noChangeArrowheads="1"/>
          </p:cNvSpPr>
          <p:nvPr/>
        </p:nvSpPr>
        <p:spPr bwMode="auto">
          <a:xfrm>
            <a:off x="457200" y="3200400"/>
            <a:ext cx="10668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Is this it?   </a:t>
            </a:r>
          </a:p>
        </p:txBody>
      </p:sp>
      <p:sp>
        <p:nvSpPr>
          <p:cNvPr id="977927" name="Text Box 7"/>
          <p:cNvSpPr txBox="1">
            <a:spLocks noChangeArrowheads="1"/>
          </p:cNvSpPr>
          <p:nvPr/>
        </p:nvSpPr>
        <p:spPr bwMode="auto">
          <a:xfrm>
            <a:off x="457200" y="2278063"/>
            <a:ext cx="4724400" cy="3968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When do you think an object is at its equilibrium?</a:t>
            </a:r>
          </a:p>
        </p:txBody>
      </p:sp>
      <p:sp>
        <p:nvSpPr>
          <p:cNvPr id="977928" name="Text Box 8"/>
          <p:cNvSpPr txBox="1">
            <a:spLocks noChangeArrowheads="1"/>
          </p:cNvSpPr>
          <p:nvPr/>
        </p:nvSpPr>
        <p:spPr bwMode="auto">
          <a:xfrm>
            <a:off x="457200" y="2743200"/>
            <a:ext cx="5105400" cy="396875"/>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Translational Equilibrium: Equilibrium in linear motion </a:t>
            </a:r>
          </a:p>
        </p:txBody>
      </p:sp>
      <p:sp>
        <p:nvSpPr>
          <p:cNvPr id="977929" name="Text Box 9"/>
          <p:cNvSpPr txBox="1">
            <a:spLocks noChangeArrowheads="1"/>
          </p:cNvSpPr>
          <p:nvPr/>
        </p:nvSpPr>
        <p:spPr bwMode="auto">
          <a:xfrm>
            <a:off x="1905000" y="3200400"/>
            <a:ext cx="6324600" cy="10064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above condition is sufficient for a point-like object to be at its translational equilibrium.   However for </a:t>
            </a:r>
            <a:r>
              <a:rPr lang="en-US" altLang="ko-KR" sz="2000">
                <a:solidFill>
                  <a:srgbClr val="FF0000"/>
                </a:solidFill>
                <a:latin typeface="Arial Narrow" charset="0"/>
                <a:ea typeface="굴림" charset="-127"/>
                <a:cs typeface="굴림" charset="-127"/>
              </a:rPr>
              <a:t>an </a:t>
            </a:r>
            <a:r>
              <a:rPr lang="en-US" sz="2000">
                <a:solidFill>
                  <a:srgbClr val="FF0000"/>
                </a:solidFill>
                <a:latin typeface="Arial Narrow" charset="0"/>
              </a:rPr>
              <a:t>object with size this is not sufficient.   One more condition is needed.  What is it? </a:t>
            </a:r>
          </a:p>
        </p:txBody>
      </p:sp>
      <p:sp>
        <p:nvSpPr>
          <p:cNvPr id="977930" name="Text Box 10"/>
          <p:cNvSpPr txBox="1">
            <a:spLocks noChangeArrowheads="1"/>
          </p:cNvSpPr>
          <p:nvPr/>
        </p:nvSpPr>
        <p:spPr bwMode="auto">
          <a:xfrm>
            <a:off x="1828800" y="4191000"/>
            <a:ext cx="7239000" cy="701675"/>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charset="0"/>
              </a:rPr>
              <a:t>Let’s consider two forces equal in magnitude but in opposite direction acting on a rigid object as shown in the figure.   What do you think will happen?</a:t>
            </a:r>
          </a:p>
        </p:txBody>
      </p:sp>
      <p:sp>
        <p:nvSpPr>
          <p:cNvPr id="977931" name="Freeform 11"/>
          <p:cNvSpPr>
            <a:spLocks/>
          </p:cNvSpPr>
          <p:nvPr/>
        </p:nvSpPr>
        <p:spPr bwMode="auto">
          <a:xfrm>
            <a:off x="304800" y="4419600"/>
            <a:ext cx="1492250" cy="1665288"/>
          </a:xfrm>
          <a:custGeom>
            <a:avLst/>
            <a:gdLst>
              <a:gd name="T0" fmla="*/ 2147483647 w 354"/>
              <a:gd name="T1" fmla="*/ 2147483647 h 569"/>
              <a:gd name="T2" fmla="*/ 2147483647 w 354"/>
              <a:gd name="T3" fmla="*/ 2147483647 h 569"/>
              <a:gd name="T4" fmla="*/ 2147483647 w 354"/>
              <a:gd name="T5" fmla="*/ 2147483647 h 569"/>
              <a:gd name="T6" fmla="*/ 2147483647 w 354"/>
              <a:gd name="T7" fmla="*/ 2147483647 h 569"/>
              <a:gd name="T8" fmla="*/ 2147483647 w 354"/>
              <a:gd name="T9" fmla="*/ 2147483647 h 569"/>
              <a:gd name="T10" fmla="*/ 2147483647 w 354"/>
              <a:gd name="T11" fmla="*/ 2147483647 h 569"/>
              <a:gd name="T12" fmla="*/ 2147483647 w 354"/>
              <a:gd name="T13" fmla="*/ 2147483647 h 569"/>
              <a:gd name="T14" fmla="*/ 2147483647 w 354"/>
              <a:gd name="T15" fmla="*/ 2147483647 h 569"/>
              <a:gd name="T16" fmla="*/ 2147483647 w 354"/>
              <a:gd name="T17" fmla="*/ 2147483647 h 569"/>
              <a:gd name="T18" fmla="*/ 2147483647 w 354"/>
              <a:gd name="T19" fmla="*/ 2147483647 h 569"/>
              <a:gd name="T20" fmla="*/ 2147483647 w 354"/>
              <a:gd name="T21" fmla="*/ 2147483647 h 569"/>
              <a:gd name="T22" fmla="*/ 2147483647 w 354"/>
              <a:gd name="T23" fmla="*/ 2147483647 h 569"/>
              <a:gd name="T24" fmla="*/ 2147483647 w 354"/>
              <a:gd name="T25" fmla="*/ 2147483647 h 569"/>
              <a:gd name="T26" fmla="*/ 2147483647 w 354"/>
              <a:gd name="T27" fmla="*/ 2147483647 h 569"/>
              <a:gd name="T28" fmla="*/ 2147483647 w 354"/>
              <a:gd name="T29" fmla="*/ 2147483647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2" name="Group 12"/>
          <p:cNvGrpSpPr>
            <a:grpSpLocks/>
          </p:cNvGrpSpPr>
          <p:nvPr/>
        </p:nvGrpSpPr>
        <p:grpSpPr bwMode="auto">
          <a:xfrm>
            <a:off x="1295400" y="4876800"/>
            <a:ext cx="533400" cy="396875"/>
            <a:chOff x="816" y="3072"/>
            <a:chExt cx="336" cy="250"/>
          </a:xfrm>
        </p:grpSpPr>
        <p:sp>
          <p:nvSpPr>
            <p:cNvPr id="31781" name="Text Box 13"/>
            <p:cNvSpPr txBox="1">
              <a:spLocks noChangeArrowheads="1"/>
            </p:cNvSpPr>
            <p:nvPr/>
          </p:nvSpPr>
          <p:spPr bwMode="auto">
            <a:xfrm>
              <a:off x="832" y="3072"/>
              <a:ext cx="320"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CM</a:t>
              </a:r>
            </a:p>
          </p:txBody>
        </p:sp>
        <p:sp>
          <p:nvSpPr>
            <p:cNvPr id="31782"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sp>
        <p:nvSpPr>
          <p:cNvPr id="977935" name="Line 15"/>
          <p:cNvSpPr>
            <a:spLocks noChangeShapeType="1"/>
          </p:cNvSpPr>
          <p:nvPr/>
        </p:nvSpPr>
        <p:spPr bwMode="auto">
          <a:xfrm>
            <a:off x="685800" y="46482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3" name="Group 16"/>
          <p:cNvGrpSpPr>
            <a:grpSpLocks/>
          </p:cNvGrpSpPr>
          <p:nvPr/>
        </p:nvGrpSpPr>
        <p:grpSpPr bwMode="auto">
          <a:xfrm>
            <a:off x="1071563" y="4648200"/>
            <a:ext cx="300037" cy="457200"/>
            <a:chOff x="675" y="2928"/>
            <a:chExt cx="189" cy="288"/>
          </a:xfrm>
        </p:grpSpPr>
        <p:sp>
          <p:nvSpPr>
            <p:cNvPr id="31779" name="Text Box 17"/>
            <p:cNvSpPr txBox="1">
              <a:spLocks noChangeArrowheads="1"/>
            </p:cNvSpPr>
            <p:nvPr/>
          </p:nvSpPr>
          <p:spPr bwMode="auto">
            <a:xfrm>
              <a:off x="675" y="2928"/>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sp>
          <p:nvSpPr>
            <p:cNvPr id="31780" name="Line 18"/>
            <p:cNvSpPr>
              <a:spLocks noChangeShapeType="1"/>
            </p:cNvSpPr>
            <p:nvPr/>
          </p:nvSpPr>
          <p:spPr bwMode="auto">
            <a:xfrm>
              <a:off x="840" y="2928"/>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grpSp>
      <p:sp>
        <p:nvSpPr>
          <p:cNvPr id="977939" name="Line 19"/>
          <p:cNvSpPr>
            <a:spLocks noChangeShapeType="1"/>
          </p:cNvSpPr>
          <p:nvPr/>
        </p:nvSpPr>
        <p:spPr bwMode="auto">
          <a:xfrm>
            <a:off x="1066800" y="5562600"/>
            <a:ext cx="990600" cy="0"/>
          </a:xfrm>
          <a:prstGeom prst="line">
            <a:avLst/>
          </a:prstGeom>
          <a:noFill/>
          <a:ln w="28575">
            <a:solidFill>
              <a:srgbClr val="FF0000"/>
            </a:solidFill>
            <a:prstDash val="sysDot"/>
            <a:round/>
            <a:headEnd/>
            <a:tailEnd/>
          </a:ln>
        </p:spPr>
        <p:txBody>
          <a:bodyPr>
            <a:prstTxWarp prst="textNoShape">
              <a:avLst/>
            </a:prstTxWarp>
          </a:bodyPr>
          <a:lstStyle/>
          <a:p>
            <a:endParaRPr lang="en-US"/>
          </a:p>
        </p:txBody>
      </p:sp>
      <p:grpSp>
        <p:nvGrpSpPr>
          <p:cNvPr id="4" name="Group 20"/>
          <p:cNvGrpSpPr>
            <a:grpSpLocks/>
          </p:cNvGrpSpPr>
          <p:nvPr/>
        </p:nvGrpSpPr>
        <p:grpSpPr bwMode="auto">
          <a:xfrm>
            <a:off x="1071563" y="5105400"/>
            <a:ext cx="300037" cy="457200"/>
            <a:chOff x="675" y="3216"/>
            <a:chExt cx="189" cy="288"/>
          </a:xfrm>
        </p:grpSpPr>
        <p:sp>
          <p:nvSpPr>
            <p:cNvPr id="31777" name="Line 21"/>
            <p:cNvSpPr>
              <a:spLocks noChangeShapeType="1"/>
            </p:cNvSpPr>
            <p:nvPr/>
          </p:nvSpPr>
          <p:spPr bwMode="auto">
            <a:xfrm>
              <a:off x="840" y="3216"/>
              <a:ext cx="0" cy="288"/>
            </a:xfrm>
            <a:prstGeom prst="line">
              <a:avLst/>
            </a:prstGeom>
            <a:noFill/>
            <a:ln w="28575">
              <a:solidFill>
                <a:schemeClr val="accent2"/>
              </a:solidFill>
              <a:prstDash val="sysDot"/>
              <a:round/>
              <a:headEnd/>
              <a:tailEnd/>
            </a:ln>
          </p:spPr>
          <p:txBody>
            <a:bodyPr>
              <a:prstTxWarp prst="textNoShape">
                <a:avLst/>
              </a:prstTxWarp>
            </a:bodyPr>
            <a:lstStyle/>
            <a:p>
              <a:endParaRPr lang="en-US"/>
            </a:p>
          </p:txBody>
        </p:sp>
        <p:sp>
          <p:nvSpPr>
            <p:cNvPr id="31778" name="Text Box 22"/>
            <p:cNvSpPr txBox="1">
              <a:spLocks noChangeArrowheads="1"/>
            </p:cNvSpPr>
            <p:nvPr/>
          </p:nvSpPr>
          <p:spPr bwMode="auto">
            <a:xfrm>
              <a:off x="675" y="3216"/>
              <a:ext cx="189"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d</a:t>
              </a:r>
            </a:p>
          </p:txBody>
        </p:sp>
      </p:grpSp>
      <p:grpSp>
        <p:nvGrpSpPr>
          <p:cNvPr id="5" name="Group 23"/>
          <p:cNvGrpSpPr>
            <a:grpSpLocks/>
          </p:cNvGrpSpPr>
          <p:nvPr/>
        </p:nvGrpSpPr>
        <p:grpSpPr bwMode="auto">
          <a:xfrm>
            <a:off x="457200" y="4343400"/>
            <a:ext cx="609600" cy="396875"/>
            <a:chOff x="432" y="2736"/>
            <a:chExt cx="384" cy="250"/>
          </a:xfrm>
        </p:grpSpPr>
        <p:sp>
          <p:nvSpPr>
            <p:cNvPr id="31775" name="Text Box 24"/>
            <p:cNvSpPr txBox="1">
              <a:spLocks noChangeArrowheads="1"/>
            </p:cNvSpPr>
            <p:nvPr/>
          </p:nvSpPr>
          <p:spPr bwMode="auto">
            <a:xfrm>
              <a:off x="559" y="2736"/>
              <a:ext cx="209"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sp>
          <p:nvSpPr>
            <p:cNvPr id="31776" name="Line 25"/>
            <p:cNvSpPr>
              <a:spLocks noChangeShapeType="1"/>
            </p:cNvSpPr>
            <p:nvPr/>
          </p:nvSpPr>
          <p:spPr bwMode="auto">
            <a:xfrm flipH="1">
              <a:off x="432" y="292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6" name="Group 26"/>
          <p:cNvGrpSpPr>
            <a:grpSpLocks/>
          </p:cNvGrpSpPr>
          <p:nvPr/>
        </p:nvGrpSpPr>
        <p:grpSpPr bwMode="auto">
          <a:xfrm>
            <a:off x="1524000" y="5486400"/>
            <a:ext cx="609600" cy="396875"/>
            <a:chOff x="816" y="3456"/>
            <a:chExt cx="384" cy="250"/>
          </a:xfrm>
        </p:grpSpPr>
        <p:sp>
          <p:nvSpPr>
            <p:cNvPr id="31773" name="Line 27"/>
            <p:cNvSpPr>
              <a:spLocks noChangeShapeType="1"/>
            </p:cNvSpPr>
            <p:nvPr/>
          </p:nvSpPr>
          <p:spPr bwMode="auto">
            <a:xfrm>
              <a:off x="816"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1774" name="Text Box 28"/>
            <p:cNvSpPr txBox="1">
              <a:spLocks noChangeArrowheads="1"/>
            </p:cNvSpPr>
            <p:nvPr/>
          </p:nvSpPr>
          <p:spPr bwMode="auto">
            <a:xfrm>
              <a:off x="847" y="3456"/>
              <a:ext cx="254"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endParaRPr lang="en-US" sz="2000">
                <a:solidFill>
                  <a:srgbClr val="FF0000"/>
                </a:solidFill>
                <a:latin typeface="Monotype Corsiva" charset="0"/>
              </a:endParaRPr>
            </a:p>
          </p:txBody>
        </p:sp>
      </p:grpSp>
      <p:sp>
        <p:nvSpPr>
          <p:cNvPr id="977949" name="Text Box 29"/>
          <p:cNvSpPr txBox="1">
            <a:spLocks noChangeArrowheads="1"/>
          </p:cNvSpPr>
          <p:nvPr/>
        </p:nvSpPr>
        <p:spPr bwMode="auto">
          <a:xfrm>
            <a:off x="2209800" y="4953000"/>
            <a:ext cx="5410200" cy="707886"/>
          </a:xfrm>
          <a:prstGeom prst="rect">
            <a:avLst/>
          </a:prstGeom>
          <a:solidFill>
            <a:srgbClr val="FFFF99"/>
          </a:solidFill>
          <a:ln w="28575">
            <a:noFill/>
            <a:miter lim="800000"/>
            <a:headEnd/>
            <a:tailEnd/>
          </a:ln>
        </p:spPr>
        <p:txBody>
          <a:bodyPr wrap="square">
            <a:prstTxWarp prst="textNoShape">
              <a:avLst/>
            </a:prstTxWarp>
            <a:spAutoFit/>
          </a:bodyPr>
          <a:lstStyle/>
          <a:p>
            <a:pPr>
              <a:spcBef>
                <a:spcPct val="20000"/>
              </a:spcBef>
            </a:pPr>
            <a:r>
              <a:rPr lang="en-US" sz="2000" dirty="0">
                <a:solidFill>
                  <a:srgbClr val="FF0000"/>
                </a:solidFill>
                <a:latin typeface="Arial Narrow" charset="0"/>
              </a:rPr>
              <a:t>The object will rotate about the </a:t>
            </a:r>
            <a:r>
              <a:rPr lang="en-US" sz="2000" dirty="0" smtClean="0">
                <a:solidFill>
                  <a:srgbClr val="FF0000"/>
                </a:solidFill>
                <a:latin typeface="Arial Narrow" charset="0"/>
              </a:rPr>
              <a:t>CM. Since the net </a:t>
            </a:r>
            <a:r>
              <a:rPr lang="en-US" sz="2000" dirty="0">
                <a:solidFill>
                  <a:srgbClr val="FF0000"/>
                </a:solidFill>
                <a:latin typeface="Arial Narrow" charset="0"/>
              </a:rPr>
              <a:t>torque acting on the object about </a:t>
            </a:r>
            <a:r>
              <a:rPr lang="en-US" sz="2000" dirty="0" smtClean="0">
                <a:solidFill>
                  <a:srgbClr val="FF0000"/>
                </a:solidFill>
                <a:latin typeface="Arial Narrow" charset="0"/>
              </a:rPr>
              <a:t>a rotational axis is not 0</a:t>
            </a:r>
            <a:r>
              <a:rPr lang="en-US" sz="2000" dirty="0">
                <a:solidFill>
                  <a:srgbClr val="FF0000"/>
                </a:solidFill>
                <a:latin typeface="Arial Narrow" charset="0"/>
              </a:rPr>
              <a:t>. </a:t>
            </a:r>
          </a:p>
        </p:txBody>
      </p:sp>
      <p:sp>
        <p:nvSpPr>
          <p:cNvPr id="977950" name="Text Box 30"/>
          <p:cNvSpPr txBox="1">
            <a:spLocks noChangeArrowheads="1"/>
          </p:cNvSpPr>
          <p:nvPr/>
        </p:nvSpPr>
        <p:spPr bwMode="auto">
          <a:xfrm>
            <a:off x="2438400" y="5638800"/>
            <a:ext cx="6172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For an object to be at its </a:t>
            </a:r>
            <a:r>
              <a:rPr lang="en-US" sz="2000">
                <a:solidFill>
                  <a:srgbClr val="003300"/>
                </a:solidFill>
                <a:latin typeface="Monotype Corsiva" charset="0"/>
              </a:rPr>
              <a:t>static equilibrium</a:t>
            </a:r>
            <a:r>
              <a:rPr lang="en-US" sz="2000">
                <a:solidFill>
                  <a:srgbClr val="FF0000"/>
                </a:solidFill>
                <a:latin typeface="Arial Narrow" charset="0"/>
              </a:rPr>
              <a:t>, the object should not have linear or angular speed. </a:t>
            </a:r>
          </a:p>
        </p:txBody>
      </p:sp>
      <p:graphicFrame>
        <p:nvGraphicFramePr>
          <p:cNvPr id="977951" name="Object 3"/>
          <p:cNvGraphicFramePr>
            <a:graphicFrameLocks noChangeAspect="1"/>
          </p:cNvGraphicFramePr>
          <p:nvPr>
            <p:extLst>
              <p:ext uri="{D42A27DB-BD31-4B8C-83A1-F6EECF244321}">
                <p14:modId xmlns:p14="http://schemas.microsoft.com/office/powerpoint/2010/main" val="576511439"/>
              </p:ext>
            </p:extLst>
          </p:nvPr>
        </p:nvGraphicFramePr>
        <p:xfrm>
          <a:off x="7750175" y="4991100"/>
          <a:ext cx="873125" cy="584200"/>
        </p:xfrm>
        <a:graphic>
          <a:graphicData uri="http://schemas.openxmlformats.org/presentationml/2006/ole">
            <mc:AlternateContent xmlns:mc="http://schemas.openxmlformats.org/markup-compatibility/2006">
              <mc:Choice xmlns:v="urn:schemas-microsoft-com:vml" Requires="v">
                <p:oleObj spid="_x0000_s271501" name="Equation" r:id="rId5" imgW="419100" imgH="292100" progId="Equation.DSMT4">
                  <p:embed/>
                </p:oleObj>
              </mc:Choice>
              <mc:Fallback>
                <p:oleObj name="Equation" r:id="rId5" imgW="419100" imgH="292100" progId="Equation.DSMT4">
                  <p:embed/>
                  <p:pic>
                    <p:nvPicPr>
                      <p:cNvPr id="0" name=""/>
                      <p:cNvPicPr>
                        <a:picLocks noChangeAspect="1" noChangeArrowheads="1"/>
                      </p:cNvPicPr>
                      <p:nvPr/>
                    </p:nvPicPr>
                    <p:blipFill>
                      <a:blip r:embed="rId6"/>
                      <a:srcRect/>
                      <a:stretch>
                        <a:fillRect/>
                      </a:stretch>
                    </p:blipFill>
                    <p:spPr bwMode="auto">
                      <a:xfrm>
                        <a:off x="7750175" y="4991100"/>
                        <a:ext cx="8731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2" name="Object 4"/>
          <p:cNvGraphicFramePr>
            <a:graphicFrameLocks noChangeAspect="1"/>
          </p:cNvGraphicFramePr>
          <p:nvPr/>
        </p:nvGraphicFramePr>
        <p:xfrm>
          <a:off x="5575300" y="5943600"/>
          <a:ext cx="1033463" cy="457200"/>
        </p:xfrm>
        <a:graphic>
          <a:graphicData uri="http://schemas.openxmlformats.org/presentationml/2006/ole">
            <mc:AlternateContent xmlns:mc="http://schemas.openxmlformats.org/markup-compatibility/2006">
              <mc:Choice xmlns:v="urn:schemas-microsoft-com:vml" Requires="v">
                <p:oleObj spid="_x0000_s271502" name="Equation" r:id="rId7" imgW="495000" imgH="228600" progId="Equation.DSMT4">
                  <p:embed/>
                </p:oleObj>
              </mc:Choice>
              <mc:Fallback>
                <p:oleObj name="Equation" r:id="rId7" imgW="495000" imgH="2286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75300" y="5943600"/>
                        <a:ext cx="1033463"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3" name="Object 5"/>
          <p:cNvGraphicFramePr>
            <a:graphicFrameLocks noChangeAspect="1"/>
          </p:cNvGraphicFramePr>
          <p:nvPr/>
        </p:nvGraphicFramePr>
        <p:xfrm>
          <a:off x="6781800" y="5969000"/>
          <a:ext cx="793750" cy="355600"/>
        </p:xfrm>
        <a:graphic>
          <a:graphicData uri="http://schemas.openxmlformats.org/presentationml/2006/ole">
            <mc:AlternateContent xmlns:mc="http://schemas.openxmlformats.org/markup-compatibility/2006">
              <mc:Choice xmlns:v="urn:schemas-microsoft-com:vml" Requires="v">
                <p:oleObj spid="_x0000_s271503" name="Equation" r:id="rId9" imgW="380880" imgH="177480" progId="Equation.DSMT4">
                  <p:embed/>
                </p:oleObj>
              </mc:Choice>
              <mc:Fallback>
                <p:oleObj name="Equation" r:id="rId9" imgW="380880" imgH="1774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5969000"/>
                        <a:ext cx="793750"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4" name="Object 6"/>
          <p:cNvGraphicFramePr>
            <a:graphicFrameLocks noChangeAspect="1"/>
          </p:cNvGraphicFramePr>
          <p:nvPr/>
        </p:nvGraphicFramePr>
        <p:xfrm>
          <a:off x="6592888" y="2743200"/>
          <a:ext cx="265112" cy="355600"/>
        </p:xfrm>
        <a:graphic>
          <a:graphicData uri="http://schemas.openxmlformats.org/presentationml/2006/ole">
            <mc:AlternateContent xmlns:mc="http://schemas.openxmlformats.org/markup-compatibility/2006">
              <mc:Choice xmlns:v="urn:schemas-microsoft-com:vml" Requires="v">
                <p:oleObj spid="_x0000_s271504" name="Equation" r:id="rId11" imgW="126720" imgH="177480" progId="Equation.DSMT4">
                  <p:embed/>
                </p:oleObj>
              </mc:Choice>
              <mc:Fallback>
                <p:oleObj name="Equation" r:id="rId11" imgW="12672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92888" y="2743200"/>
                        <a:ext cx="265112"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7955" name="Object 7"/>
          <p:cNvGraphicFramePr>
            <a:graphicFrameLocks noChangeAspect="1"/>
          </p:cNvGraphicFramePr>
          <p:nvPr/>
        </p:nvGraphicFramePr>
        <p:xfrm>
          <a:off x="8575675" y="5105400"/>
          <a:ext cx="263525" cy="355600"/>
        </p:xfrm>
        <a:graphic>
          <a:graphicData uri="http://schemas.openxmlformats.org/presentationml/2006/ole">
            <mc:AlternateContent xmlns:mc="http://schemas.openxmlformats.org/markup-compatibility/2006">
              <mc:Choice xmlns:v="urn:schemas-microsoft-com:vml" Requires="v">
                <p:oleObj spid="_x0000_s271505" name="Equation" r:id="rId13" imgW="126720" imgH="177480" progId="Equation.DSMT4">
                  <p:embed/>
                </p:oleObj>
              </mc:Choice>
              <mc:Fallback>
                <p:oleObj name="Equation" r:id="rId13" imgW="12672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575675" y="5105400"/>
                        <a:ext cx="263525" cy="355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29845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7923"/>
                                        </p:tgtEl>
                                        <p:attrNameLst>
                                          <p:attrName>style.visibility</p:attrName>
                                        </p:attrNameLst>
                                      </p:cBhvr>
                                      <p:to>
                                        <p:strVal val="visible"/>
                                      </p:to>
                                    </p:set>
                                    <p:animEffect transition="in" filter="wipe(left)">
                                      <p:cBhvr>
                                        <p:cTn id="7" dur="500"/>
                                        <p:tgtEl>
                                          <p:spTgt spid="9779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7925"/>
                                        </p:tgtEl>
                                        <p:attrNameLst>
                                          <p:attrName>style.visibility</p:attrName>
                                        </p:attrNameLst>
                                      </p:cBhvr>
                                      <p:to>
                                        <p:strVal val="visible"/>
                                      </p:to>
                                    </p:set>
                                    <p:animEffect transition="in" filter="wipe(left)">
                                      <p:cBhvr>
                                        <p:cTn id="12" dur="500"/>
                                        <p:tgtEl>
                                          <p:spTgt spid="9779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7927"/>
                                        </p:tgtEl>
                                        <p:attrNameLst>
                                          <p:attrName>style.visibility</p:attrName>
                                        </p:attrNameLst>
                                      </p:cBhvr>
                                      <p:to>
                                        <p:strVal val="visible"/>
                                      </p:to>
                                    </p:set>
                                    <p:animEffect transition="in" filter="wipe(left)">
                                      <p:cBhvr>
                                        <p:cTn id="17" dur="500"/>
                                        <p:tgtEl>
                                          <p:spTgt spid="9779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7928"/>
                                        </p:tgtEl>
                                        <p:attrNameLst>
                                          <p:attrName>style.visibility</p:attrName>
                                        </p:attrNameLst>
                                      </p:cBhvr>
                                      <p:to>
                                        <p:strVal val="visible"/>
                                      </p:to>
                                    </p:set>
                                    <p:animEffect transition="in" filter="wipe(left)">
                                      <p:cBhvr>
                                        <p:cTn id="22" dur="500"/>
                                        <p:tgtEl>
                                          <p:spTgt spid="9779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977924"/>
                                        </p:tgtEl>
                                        <p:attrNameLst>
                                          <p:attrName>style.visibility</p:attrName>
                                        </p:attrNameLst>
                                      </p:cBhvr>
                                      <p:to>
                                        <p:strVal val="visible"/>
                                      </p:to>
                                    </p:set>
                                    <p:animEffect transition="in" filter="wipe(left)">
                                      <p:cBhvr>
                                        <p:cTn id="27" dur="500"/>
                                        <p:tgtEl>
                                          <p:spTgt spid="97792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977954"/>
                                        </p:tgtEl>
                                        <p:attrNameLst>
                                          <p:attrName>style.visibility</p:attrName>
                                        </p:attrNameLst>
                                      </p:cBhvr>
                                      <p:to>
                                        <p:strVal val="visible"/>
                                      </p:to>
                                    </p:set>
                                    <p:animEffect transition="in" filter="wipe(left)">
                                      <p:cBhvr>
                                        <p:cTn id="32" dur="500"/>
                                        <p:tgtEl>
                                          <p:spTgt spid="97795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77926"/>
                                        </p:tgtEl>
                                        <p:attrNameLst>
                                          <p:attrName>style.visibility</p:attrName>
                                        </p:attrNameLst>
                                      </p:cBhvr>
                                      <p:to>
                                        <p:strVal val="visible"/>
                                      </p:to>
                                    </p:set>
                                    <p:animEffect transition="in" filter="wipe(left)">
                                      <p:cBhvr>
                                        <p:cTn id="37" dur="500"/>
                                        <p:tgtEl>
                                          <p:spTgt spid="97792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977929">
                                            <p:txEl>
                                              <p:pRg st="0" end="0"/>
                                            </p:txEl>
                                          </p:spTgt>
                                        </p:tgtEl>
                                        <p:attrNameLst>
                                          <p:attrName>style.visibility</p:attrName>
                                        </p:attrNameLst>
                                      </p:cBhvr>
                                      <p:to>
                                        <p:strVal val="visible"/>
                                      </p:to>
                                    </p:set>
                                    <p:animEffect transition="in" filter="wipe(left)">
                                      <p:cBhvr>
                                        <p:cTn id="42" dur="500"/>
                                        <p:tgtEl>
                                          <p:spTgt spid="97792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977930"/>
                                        </p:tgtEl>
                                        <p:attrNameLst>
                                          <p:attrName>style.visibility</p:attrName>
                                        </p:attrNameLst>
                                      </p:cBhvr>
                                      <p:to>
                                        <p:strVal val="visible"/>
                                      </p:to>
                                    </p:set>
                                    <p:animEffect transition="in" filter="wipe(left)">
                                      <p:cBhvr>
                                        <p:cTn id="47" dur="500"/>
                                        <p:tgtEl>
                                          <p:spTgt spid="9779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977931"/>
                                        </p:tgtEl>
                                        <p:attrNameLst>
                                          <p:attrName>style.visibility</p:attrName>
                                        </p:attrNameLst>
                                      </p:cBhvr>
                                      <p:to>
                                        <p:strVal val="visible"/>
                                      </p:to>
                                    </p:set>
                                    <p:animEffect transition="in" filter="wipe(left)">
                                      <p:cBhvr>
                                        <p:cTn id="52" dur="500"/>
                                        <p:tgtEl>
                                          <p:spTgt spid="97793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2"/>
                                        </p:tgtEl>
                                        <p:attrNameLst>
                                          <p:attrName>style.visibility</p:attrName>
                                        </p:attrNameLst>
                                      </p:cBhvr>
                                      <p:to>
                                        <p:strVal val="visible"/>
                                      </p:to>
                                    </p:set>
                                    <p:animEffect transition="in" filter="wipe(left)">
                                      <p:cBhvr>
                                        <p:cTn id="57" dur="500"/>
                                        <p:tgtEl>
                                          <p:spTgt spid="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5"/>
                                        </p:tgtEl>
                                        <p:attrNameLst>
                                          <p:attrName>style.visibility</p:attrName>
                                        </p:attrNameLst>
                                      </p:cBhvr>
                                      <p:to>
                                        <p:strVal val="visible"/>
                                      </p:to>
                                    </p:set>
                                    <p:animEffect transition="in" filter="wipe(left)">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977935"/>
                                        </p:tgtEl>
                                        <p:attrNameLst>
                                          <p:attrName>style.visibility</p:attrName>
                                        </p:attrNameLst>
                                      </p:cBhvr>
                                      <p:to>
                                        <p:strVal val="visible"/>
                                      </p:to>
                                    </p:set>
                                    <p:animEffect transition="in" filter="wipe(left)">
                                      <p:cBhvr>
                                        <p:cTn id="67" dur="500"/>
                                        <p:tgtEl>
                                          <p:spTgt spid="977935"/>
                                        </p:tgtEl>
                                      </p:cBhvr>
                                    </p:animEffect>
                                  </p:childTnLst>
                                </p:cTn>
                              </p:par>
                            </p:childTnLst>
                          </p:cTn>
                        </p:par>
                        <p:par>
                          <p:cTn id="68" fill="hold">
                            <p:stCondLst>
                              <p:cond delay="500"/>
                            </p:stCondLst>
                            <p:childTnLst>
                              <p:par>
                                <p:cTn id="69" presetID="22" presetClass="entr" presetSubtype="8" fill="hold" nodeType="afterEffect">
                                  <p:stCondLst>
                                    <p:cond delay="0"/>
                                  </p:stCondLst>
                                  <p:iterate type="wd">
                                    <p:tmPct val="10000"/>
                                  </p:iterate>
                                  <p:childTnLst>
                                    <p:set>
                                      <p:cBhvr>
                                        <p:cTn id="70" dur="1" fill="hold">
                                          <p:stCondLst>
                                            <p:cond delay="0"/>
                                          </p:stCondLst>
                                        </p:cTn>
                                        <p:tgtEl>
                                          <p:spTgt spid="3"/>
                                        </p:tgtEl>
                                        <p:attrNameLst>
                                          <p:attrName>style.visibility</p:attrName>
                                        </p:attrNameLst>
                                      </p:cBhvr>
                                      <p:to>
                                        <p:strVal val="visible"/>
                                      </p:to>
                                    </p:set>
                                    <p:animEffect transition="in" filter="wipe(left)">
                                      <p:cBhvr>
                                        <p:cTn id="71" dur="500"/>
                                        <p:tgtEl>
                                          <p:spTgt spid="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iterate type="wd">
                                    <p:tmPct val="10000"/>
                                  </p:iterate>
                                  <p:childTnLst>
                                    <p:set>
                                      <p:cBhvr>
                                        <p:cTn id="75" dur="1" fill="hold">
                                          <p:stCondLst>
                                            <p:cond delay="0"/>
                                          </p:stCondLst>
                                        </p:cTn>
                                        <p:tgtEl>
                                          <p:spTgt spid="6"/>
                                        </p:tgtEl>
                                        <p:attrNameLst>
                                          <p:attrName>style.visibility</p:attrName>
                                        </p:attrNameLst>
                                      </p:cBhvr>
                                      <p:to>
                                        <p:strVal val="visible"/>
                                      </p:to>
                                    </p:set>
                                    <p:animEffect transition="in" filter="wipe(left)">
                                      <p:cBhvr>
                                        <p:cTn id="76" dur="500"/>
                                        <p:tgtEl>
                                          <p:spTgt spid="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977939"/>
                                        </p:tgtEl>
                                        <p:attrNameLst>
                                          <p:attrName>style.visibility</p:attrName>
                                        </p:attrNameLst>
                                      </p:cBhvr>
                                      <p:to>
                                        <p:strVal val="visible"/>
                                      </p:to>
                                    </p:set>
                                    <p:animEffect transition="in" filter="wipe(left)">
                                      <p:cBhvr>
                                        <p:cTn id="81" dur="500"/>
                                        <p:tgtEl>
                                          <p:spTgt spid="977939"/>
                                        </p:tgtEl>
                                      </p:cBhvr>
                                    </p:animEffect>
                                  </p:childTnLst>
                                </p:cTn>
                              </p:par>
                            </p:childTnLst>
                          </p:cTn>
                        </p:par>
                        <p:par>
                          <p:cTn id="82" fill="hold">
                            <p:stCondLst>
                              <p:cond delay="500"/>
                            </p:stCondLst>
                            <p:childTnLst>
                              <p:par>
                                <p:cTn id="83" presetID="22" presetClass="entr" presetSubtype="8" fill="hold" nodeType="afterEffect">
                                  <p:stCondLst>
                                    <p:cond delay="0"/>
                                  </p:stCondLst>
                                  <p:iterate type="wd">
                                    <p:tmPct val="10000"/>
                                  </p:iterate>
                                  <p:childTnLst>
                                    <p:set>
                                      <p:cBhvr>
                                        <p:cTn id="84" dur="1" fill="hold">
                                          <p:stCondLst>
                                            <p:cond delay="0"/>
                                          </p:stCondLst>
                                        </p:cTn>
                                        <p:tgtEl>
                                          <p:spTgt spid="4"/>
                                        </p:tgtEl>
                                        <p:attrNameLst>
                                          <p:attrName>style.visibility</p:attrName>
                                        </p:attrNameLst>
                                      </p:cBhvr>
                                      <p:to>
                                        <p:strVal val="visible"/>
                                      </p:to>
                                    </p:set>
                                    <p:animEffect transition="in" filter="wipe(left)">
                                      <p:cBhvr>
                                        <p:cTn id="85" dur="500"/>
                                        <p:tgtEl>
                                          <p:spTgt spid="4"/>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iterate type="wd">
                                    <p:tmPct val="10000"/>
                                  </p:iterate>
                                  <p:childTnLst>
                                    <p:set>
                                      <p:cBhvr>
                                        <p:cTn id="89" dur="1" fill="hold">
                                          <p:stCondLst>
                                            <p:cond delay="0"/>
                                          </p:stCondLst>
                                        </p:cTn>
                                        <p:tgtEl>
                                          <p:spTgt spid="977949"/>
                                        </p:tgtEl>
                                        <p:attrNameLst>
                                          <p:attrName>style.visibility</p:attrName>
                                        </p:attrNameLst>
                                      </p:cBhvr>
                                      <p:to>
                                        <p:strVal val="visible"/>
                                      </p:to>
                                    </p:set>
                                    <p:animEffect transition="in" filter="wipe(left)">
                                      <p:cBhvr>
                                        <p:cTn id="90" dur="500"/>
                                        <p:tgtEl>
                                          <p:spTgt spid="9779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iterate type="wd">
                                    <p:tmPct val="10000"/>
                                  </p:iterate>
                                  <p:childTnLst>
                                    <p:set>
                                      <p:cBhvr>
                                        <p:cTn id="94" dur="1" fill="hold">
                                          <p:stCondLst>
                                            <p:cond delay="0"/>
                                          </p:stCondLst>
                                        </p:cTn>
                                        <p:tgtEl>
                                          <p:spTgt spid="977951"/>
                                        </p:tgtEl>
                                        <p:attrNameLst>
                                          <p:attrName>style.visibility</p:attrName>
                                        </p:attrNameLst>
                                      </p:cBhvr>
                                      <p:to>
                                        <p:strVal val="visible"/>
                                      </p:to>
                                    </p:set>
                                    <p:animEffect transition="in" filter="wipe(left)">
                                      <p:cBhvr>
                                        <p:cTn id="95" dur="500"/>
                                        <p:tgtEl>
                                          <p:spTgt spid="977951"/>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iterate type="wd">
                                    <p:tmPct val="10000"/>
                                  </p:iterate>
                                  <p:childTnLst>
                                    <p:set>
                                      <p:cBhvr>
                                        <p:cTn id="99" dur="1" fill="hold">
                                          <p:stCondLst>
                                            <p:cond delay="0"/>
                                          </p:stCondLst>
                                        </p:cTn>
                                        <p:tgtEl>
                                          <p:spTgt spid="977955"/>
                                        </p:tgtEl>
                                        <p:attrNameLst>
                                          <p:attrName>style.visibility</p:attrName>
                                        </p:attrNameLst>
                                      </p:cBhvr>
                                      <p:to>
                                        <p:strVal val="visible"/>
                                      </p:to>
                                    </p:set>
                                    <p:animEffect transition="in" filter="wipe(left)">
                                      <p:cBhvr>
                                        <p:cTn id="100" dur="500"/>
                                        <p:tgtEl>
                                          <p:spTgt spid="97795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977950">
                                            <p:txEl>
                                              <p:pRg st="0" end="0"/>
                                            </p:txEl>
                                          </p:spTgt>
                                        </p:tgtEl>
                                        <p:attrNameLst>
                                          <p:attrName>style.visibility</p:attrName>
                                        </p:attrNameLst>
                                      </p:cBhvr>
                                      <p:to>
                                        <p:strVal val="visible"/>
                                      </p:to>
                                    </p:set>
                                    <p:animEffect transition="in" filter="wipe(left)">
                                      <p:cBhvr>
                                        <p:cTn id="105" dur="500"/>
                                        <p:tgtEl>
                                          <p:spTgt spid="977950">
                                            <p:txEl>
                                              <p:pRg st="0" end="0"/>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iterate type="wd">
                                    <p:tmPct val="10000"/>
                                  </p:iterate>
                                  <p:childTnLst>
                                    <p:set>
                                      <p:cBhvr>
                                        <p:cTn id="109" dur="1" fill="hold">
                                          <p:stCondLst>
                                            <p:cond delay="0"/>
                                          </p:stCondLst>
                                        </p:cTn>
                                        <p:tgtEl>
                                          <p:spTgt spid="977952"/>
                                        </p:tgtEl>
                                        <p:attrNameLst>
                                          <p:attrName>style.visibility</p:attrName>
                                        </p:attrNameLst>
                                      </p:cBhvr>
                                      <p:to>
                                        <p:strVal val="visible"/>
                                      </p:to>
                                    </p:set>
                                    <p:animEffect transition="in" filter="wipe(left)">
                                      <p:cBhvr>
                                        <p:cTn id="110" dur="500"/>
                                        <p:tgtEl>
                                          <p:spTgt spid="977952"/>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iterate type="wd">
                                    <p:tmPct val="10000"/>
                                  </p:iterate>
                                  <p:childTnLst>
                                    <p:set>
                                      <p:cBhvr>
                                        <p:cTn id="114" dur="1" fill="hold">
                                          <p:stCondLst>
                                            <p:cond delay="0"/>
                                          </p:stCondLst>
                                        </p:cTn>
                                        <p:tgtEl>
                                          <p:spTgt spid="977953"/>
                                        </p:tgtEl>
                                        <p:attrNameLst>
                                          <p:attrName>style.visibility</p:attrName>
                                        </p:attrNameLst>
                                      </p:cBhvr>
                                      <p:to>
                                        <p:strVal val="visible"/>
                                      </p:to>
                                    </p:set>
                                    <p:animEffect transition="in" filter="wipe(left)">
                                      <p:cBhvr>
                                        <p:cTn id="115" dur="500"/>
                                        <p:tgtEl>
                                          <p:spTgt spid="977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animBg="1" autoUpdateAnimBg="0"/>
      <p:bldP spid="977925" grpId="0" animBg="1" autoUpdateAnimBg="0"/>
      <p:bldP spid="977926" grpId="0" animBg="1" autoUpdateAnimBg="0"/>
      <p:bldP spid="977927" grpId="0" animBg="1" autoUpdateAnimBg="0"/>
      <p:bldP spid="977928" grpId="0" animBg="1" autoUpdateAnimBg="0"/>
      <p:bldP spid="977929" grpId="0" build="p" autoUpdateAnimBg="0"/>
      <p:bldP spid="977930" grpId="0" animBg="1" autoUpdateAnimBg="0"/>
      <p:bldP spid="977931" grpId="0" animBg="1"/>
      <p:bldP spid="977935" grpId="0" animBg="1"/>
      <p:bldP spid="977939" grpId="0" animBg="1"/>
      <p:bldP spid="977949" grpId="0" animBg="1" autoUpdateAnimBg="0"/>
      <p:bldP spid="97795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a:xfrm>
            <a:off x="762000" y="-76200"/>
            <a:ext cx="7772400" cy="7620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457200" y="381000"/>
            <a:ext cx="8458200" cy="5943600"/>
          </a:xfrm>
        </p:spPr>
        <p:txBody>
          <a:bodyPr/>
          <a:lstStyle/>
          <a:p>
            <a:r>
              <a:rPr lang="en-US" sz="2800" dirty="0" smtClean="0">
                <a:latin typeface="Arial Narrow" charset="0"/>
                <a:ea typeface="ＭＳ Ｐゴシック" charset="0"/>
                <a:cs typeface="ＭＳ Ｐゴシック" charset="0"/>
                <a:sym typeface="Wingdings"/>
              </a:rPr>
              <a:t>Final exam</a:t>
            </a:r>
          </a:p>
          <a:p>
            <a:pPr lvl="1"/>
            <a:r>
              <a:rPr lang="en-US" sz="2400" dirty="0" smtClean="0">
                <a:latin typeface="Arial Narrow" charset="0"/>
                <a:ea typeface="ＭＳ Ｐゴシック" charset="0"/>
                <a:cs typeface="ＭＳ Ｐゴシック" charset="0"/>
                <a:sym typeface="Wingdings"/>
              </a:rPr>
              <a:t>10:30am – 12:30pm, Monday, July 7</a:t>
            </a:r>
          </a:p>
          <a:p>
            <a:pPr lvl="1"/>
            <a:r>
              <a:rPr lang="en-US" sz="2400" dirty="0" smtClean="0">
                <a:latin typeface="Arial Narrow" charset="0"/>
                <a:ea typeface="ＭＳ Ｐゴシック" charset="0"/>
                <a:cs typeface="ＭＳ Ｐゴシック" charset="0"/>
                <a:sym typeface="Wingdings"/>
              </a:rPr>
              <a:t>Comprehensive exam, covers from CH1.1 – CH9.7 plus appendices A1 – A8</a:t>
            </a:r>
            <a:endParaRPr lang="en-US" dirty="0" smtClean="0">
              <a:latin typeface="Arial Narrow" charset="0"/>
              <a:ea typeface="ＭＳ Ｐゴシック" charset="0"/>
              <a:cs typeface="ＭＳ Ｐゴシック" charset="0"/>
              <a:sym typeface="Wingdings"/>
            </a:endParaRPr>
          </a:p>
          <a:p>
            <a:pPr lvl="1"/>
            <a:r>
              <a:rPr lang="en-US" sz="2400" dirty="0"/>
              <a:t>Bring your calculator but DO NOT input formula into it!</a:t>
            </a:r>
          </a:p>
          <a:p>
            <a:pPr lvl="2" eaLnBrk="1" hangingPunct="1">
              <a:spcBef>
                <a:spcPts val="72"/>
              </a:spcBef>
            </a:pPr>
            <a:r>
              <a:rPr lang="en-US" sz="2000" dirty="0"/>
              <a:t>Your phones or portable computers are NOT allowed as a replacement!</a:t>
            </a:r>
          </a:p>
          <a:p>
            <a:pPr lvl="1" eaLnBrk="1" hangingPunct="1">
              <a:spcBef>
                <a:spcPts val="72"/>
              </a:spcBef>
            </a:pPr>
            <a:r>
              <a:rPr lang="en-US" sz="2400" dirty="0"/>
              <a:t>You can prepare a one 8.5x11.5 sheet (front and back) of </a:t>
            </a:r>
            <a:r>
              <a:rPr lang="en-US" sz="2400" b="1" u="sng" dirty="0">
                <a:solidFill>
                  <a:srgbClr val="FF0000"/>
                </a:solidFill>
              </a:rPr>
              <a:t>handwritten</a:t>
            </a:r>
            <a:r>
              <a:rPr lang="en-US" sz="2400" dirty="0">
                <a:solidFill>
                  <a:srgbClr val="FF0000"/>
                </a:solidFill>
              </a:rPr>
              <a:t> </a:t>
            </a:r>
            <a:r>
              <a:rPr lang="en-US" sz="2400" dirty="0"/>
              <a:t>formulae and values of constants for the exam </a:t>
            </a:r>
            <a:endParaRPr lang="en-US" sz="2400" dirty="0">
              <a:sym typeface="Wingdings"/>
            </a:endParaRPr>
          </a:p>
          <a:p>
            <a:pPr lvl="2" eaLnBrk="1" hangingPunct="1">
              <a:spcBef>
                <a:spcPts val="72"/>
              </a:spcBef>
            </a:pPr>
            <a:r>
              <a:rPr lang="en-US" sz="2000" dirty="0" smtClean="0">
                <a:sym typeface="Wingdings"/>
              </a:rPr>
              <a:t>None of the part of the solutions of any problems</a:t>
            </a:r>
          </a:p>
          <a:p>
            <a:pPr lvl="2" eaLnBrk="1" hangingPunct="1">
              <a:spcBef>
                <a:spcPts val="72"/>
              </a:spcBef>
            </a:pPr>
            <a:r>
              <a:rPr lang="en-US" sz="2000" dirty="0" smtClean="0">
                <a:sym typeface="Wingdings"/>
              </a:rPr>
              <a:t>no derived formulae, derivations of equations or word definitions!</a:t>
            </a:r>
            <a:endParaRPr lang="en-US" sz="2000" dirty="0"/>
          </a:p>
          <a:p>
            <a:pPr lvl="2" eaLnBrk="1" hangingPunct="1">
              <a:spcBef>
                <a:spcPts val="72"/>
              </a:spcBef>
            </a:pPr>
            <a:r>
              <a:rPr lang="en-US" sz="2000" dirty="0"/>
              <a:t>No additional formulae or values of constants will be provided</a:t>
            </a:r>
            <a:r>
              <a:rPr lang="en-US" sz="2000" dirty="0" smtClean="0"/>
              <a:t>!</a:t>
            </a:r>
          </a:p>
          <a:p>
            <a:pPr eaLnBrk="1" hangingPunct="1">
              <a:spcBef>
                <a:spcPts val="72"/>
              </a:spcBef>
            </a:pPr>
            <a:r>
              <a:rPr lang="en-US" sz="2800" dirty="0" smtClean="0">
                <a:latin typeface="Arial Narrow" charset="0"/>
                <a:ea typeface="ＭＳ Ｐゴシック" charset="0"/>
                <a:cs typeface="ＭＳ Ｐゴシック" charset="0"/>
                <a:sym typeface="Wingdings"/>
              </a:rPr>
              <a:t>Quiz 4 results</a:t>
            </a:r>
          </a:p>
          <a:p>
            <a:pPr lvl="1" eaLnBrk="1" hangingPunct="1">
              <a:spcBef>
                <a:spcPts val="72"/>
              </a:spcBef>
            </a:pPr>
            <a:r>
              <a:rPr lang="en-US" sz="2400" dirty="0" smtClean="0">
                <a:latin typeface="Arial Narrow" charset="0"/>
                <a:ea typeface="ＭＳ Ｐゴシック" charset="0"/>
                <a:cs typeface="ＭＳ Ｐゴシック" charset="0"/>
                <a:sym typeface="Wingdings"/>
              </a:rPr>
              <a:t>Class average: 20.4/40</a:t>
            </a:r>
          </a:p>
          <a:p>
            <a:pPr lvl="2" eaLnBrk="1" hangingPunct="1">
              <a:spcBef>
                <a:spcPts val="72"/>
              </a:spcBef>
            </a:pPr>
            <a:r>
              <a:rPr lang="en-US" sz="2000" dirty="0" smtClean="0">
                <a:latin typeface="Arial Narrow" charset="0"/>
                <a:ea typeface="ＭＳ Ｐゴシック" charset="0"/>
                <a:cs typeface="ＭＳ Ｐゴシック" charset="0"/>
                <a:sym typeface="Wingdings"/>
              </a:rPr>
              <a:t>Equivalent to 51/100</a:t>
            </a:r>
          </a:p>
          <a:p>
            <a:pPr lvl="2" eaLnBrk="1" hangingPunct="1">
              <a:spcBef>
                <a:spcPts val="72"/>
              </a:spcBef>
            </a:pPr>
            <a:r>
              <a:rPr lang="en-US" sz="2000" dirty="0" smtClean="0">
                <a:latin typeface="Arial Narrow" charset="0"/>
                <a:ea typeface="ＭＳ Ｐゴシック" charset="0"/>
                <a:cs typeface="ＭＳ Ｐゴシック" charset="0"/>
                <a:sym typeface="Wingdings"/>
              </a:rPr>
              <a:t>Previous quizzes: 69.3/100, 59.6/100 and 61.8/100</a:t>
            </a:r>
          </a:p>
          <a:p>
            <a:pPr lvl="1" eaLnBrk="1" hangingPunct="1">
              <a:spcBef>
                <a:spcPts val="72"/>
              </a:spcBef>
            </a:pPr>
            <a:r>
              <a:rPr lang="en-US" sz="2400" dirty="0" smtClean="0">
                <a:latin typeface="Arial Narrow" charset="0"/>
                <a:ea typeface="ＭＳ Ｐゴシック" charset="0"/>
                <a:cs typeface="ＭＳ Ｐゴシック" charset="0"/>
                <a:sym typeface="Wingdings"/>
              </a:rPr>
              <a:t>Top score: 40/40</a:t>
            </a:r>
          </a:p>
          <a:p>
            <a:endParaRPr lang="en-US" sz="2000" dirty="0" smtClean="0"/>
          </a:p>
        </p:txBody>
      </p:sp>
      <p:sp>
        <p:nvSpPr>
          <p:cNvPr id="2" name="Date Placeholder 1"/>
          <p:cNvSpPr>
            <a:spLocks noGrp="1"/>
          </p:cNvSpPr>
          <p:nvPr>
            <p:ph type="dt" sz="half" idx="10"/>
          </p:nvPr>
        </p:nvSpPr>
        <p:spPr/>
        <p:txBody>
          <a:bodyPr/>
          <a:lstStyle/>
          <a:p>
            <a:pPr>
              <a:defRPr/>
            </a:pPr>
            <a:r>
              <a:rPr lang="en-US" smtClean="0"/>
              <a:t>Thursday, July 3, 2014</a:t>
            </a:r>
            <a:endParaRPr lang="en-US"/>
          </a:p>
        </p:txBody>
      </p:sp>
      <p:sp>
        <p:nvSpPr>
          <p:cNvPr id="3" name="Footer Placeholder 2"/>
          <p:cNvSpPr>
            <a:spLocks noGrp="1"/>
          </p:cNvSpPr>
          <p:nvPr>
            <p:ph type="ftr" sz="quarter" idx="11"/>
          </p:nvPr>
        </p:nvSpPr>
        <p:spPr/>
        <p:txBody>
          <a:bodyPr/>
          <a:lstStyle/>
          <a:p>
            <a:pPr>
              <a:defRPr/>
            </a:pPr>
            <a:r>
              <a:rPr lang="nl-NL" dirty="0" smtClean="0"/>
              <a:t>PHYS 1441-001, Summer 2014             Dr. Jaehoon </a:t>
            </a:r>
            <a:r>
              <a:rPr lang="nl-NL" dirty="0" err="1" smtClean="0"/>
              <a:t>Yu</a:t>
            </a:r>
            <a:endParaRPr lang="en-US" dirty="0"/>
          </a:p>
        </p:txBody>
      </p:sp>
      <p:sp>
        <p:nvSpPr>
          <p:cNvPr id="6" name="Slide Number Placeholder 5"/>
          <p:cNvSpPr>
            <a:spLocks noGrp="1"/>
          </p:cNvSpPr>
          <p:nvPr>
            <p:ph type="sldNum" sz="quarter" idx="12"/>
          </p:nvPr>
        </p:nvSpPr>
        <p:spPr/>
        <p:txBody>
          <a:bodyPr/>
          <a:lstStyle/>
          <a:p>
            <a:pPr>
              <a:defRPr/>
            </a:pPr>
            <a:fld id="{623D45CD-16A2-224C-B70A-0D1B04896262}" type="slidenum">
              <a:rPr lang="en-US" smtClean="0"/>
              <a:pPr>
                <a:defRPr/>
              </a:pPr>
              <a:t>2</a:t>
            </a:fld>
            <a:endParaRPr lang="en-US"/>
          </a:p>
        </p:txBody>
      </p:sp>
    </p:spTree>
    <p:extLst>
      <p:ext uri="{BB962C8B-B14F-4D97-AF65-F5344CB8AC3E}">
        <p14:creationId xmlns:p14="http://schemas.microsoft.com/office/powerpoint/2010/main" val="32662605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1619">
                                            <p:txEl>
                                              <p:pRg st="4" end="4"/>
                                            </p:txEl>
                                          </p:spTgt>
                                        </p:tgtEl>
                                        <p:attrNameLst>
                                          <p:attrName>style.visibility</p:attrName>
                                        </p:attrNameLst>
                                      </p:cBhvr>
                                      <p:to>
                                        <p:strVal val="visible"/>
                                      </p:to>
                                    </p:set>
                                    <p:animEffect transition="in" filter="wipe(left)">
                                      <p:cBhvr>
                                        <p:cTn id="26" dur="500"/>
                                        <p:tgtEl>
                                          <p:spTgt spid="11161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1619">
                                            <p:txEl>
                                              <p:pRg st="5" end="5"/>
                                            </p:txEl>
                                          </p:spTgt>
                                        </p:tgtEl>
                                        <p:attrNameLst>
                                          <p:attrName>style.visibility</p:attrName>
                                        </p:attrNameLst>
                                      </p:cBhvr>
                                      <p:to>
                                        <p:strVal val="visible"/>
                                      </p:to>
                                    </p:set>
                                    <p:animEffect transition="in" filter="wipe(left)">
                                      <p:cBhvr>
                                        <p:cTn id="31" dur="500"/>
                                        <p:tgtEl>
                                          <p:spTgt spid="111619">
                                            <p:txEl>
                                              <p:pRg st="5" end="5"/>
                                            </p:tx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wipe(left)">
                                      <p:cBhvr>
                                        <p:cTn id="35" dur="500"/>
                                        <p:tgtEl>
                                          <p:spTgt spid="111619">
                                            <p:txEl>
                                              <p:pRg st="6" end="6"/>
                                            </p:txEl>
                                          </p:spTgt>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11619">
                                            <p:txEl>
                                              <p:pRg st="7" end="7"/>
                                            </p:txEl>
                                          </p:spTgt>
                                        </p:tgtEl>
                                        <p:attrNameLst>
                                          <p:attrName>style.visibility</p:attrName>
                                        </p:attrNameLst>
                                      </p:cBhvr>
                                      <p:to>
                                        <p:strVal val="visible"/>
                                      </p:to>
                                    </p:set>
                                    <p:animEffect transition="in" filter="wipe(left)">
                                      <p:cBhvr>
                                        <p:cTn id="39" dur="500"/>
                                        <p:tgtEl>
                                          <p:spTgt spid="111619">
                                            <p:txEl>
                                              <p:pRg st="7" end="7"/>
                                            </p:txEl>
                                          </p:spTgt>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111619">
                                            <p:txEl>
                                              <p:pRg st="8" end="8"/>
                                            </p:txEl>
                                          </p:spTgt>
                                        </p:tgtEl>
                                        <p:attrNameLst>
                                          <p:attrName>style.visibility</p:attrName>
                                        </p:attrNameLst>
                                      </p:cBhvr>
                                      <p:to>
                                        <p:strVal val="visible"/>
                                      </p:to>
                                    </p:set>
                                    <p:animEffect transition="in" filter="wipe(left)">
                                      <p:cBhvr>
                                        <p:cTn id="43" dur="500"/>
                                        <p:tgtEl>
                                          <p:spTgt spid="111619">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1619">
                                            <p:txEl>
                                              <p:pRg st="9" end="9"/>
                                            </p:txEl>
                                          </p:spTgt>
                                        </p:tgtEl>
                                        <p:attrNameLst>
                                          <p:attrName>style.visibility</p:attrName>
                                        </p:attrNameLst>
                                      </p:cBhvr>
                                      <p:to>
                                        <p:strVal val="visible"/>
                                      </p:to>
                                    </p:set>
                                    <p:animEffect transition="in" filter="wipe(left)">
                                      <p:cBhvr>
                                        <p:cTn id="48" dur="500"/>
                                        <p:tgtEl>
                                          <p:spTgt spid="111619">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11619">
                                            <p:txEl>
                                              <p:pRg st="10" end="10"/>
                                            </p:txEl>
                                          </p:spTgt>
                                        </p:tgtEl>
                                        <p:attrNameLst>
                                          <p:attrName>style.visibility</p:attrName>
                                        </p:attrNameLst>
                                      </p:cBhvr>
                                      <p:to>
                                        <p:strVal val="visible"/>
                                      </p:to>
                                    </p:set>
                                    <p:animEffect transition="in" filter="wipe(left)">
                                      <p:cBhvr>
                                        <p:cTn id="53" dur="500"/>
                                        <p:tgtEl>
                                          <p:spTgt spid="111619">
                                            <p:txEl>
                                              <p:pRg st="10" end="1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11619">
                                            <p:txEl>
                                              <p:pRg st="11" end="11"/>
                                            </p:txEl>
                                          </p:spTgt>
                                        </p:tgtEl>
                                        <p:attrNameLst>
                                          <p:attrName>style.visibility</p:attrName>
                                        </p:attrNameLst>
                                      </p:cBhvr>
                                      <p:to>
                                        <p:strVal val="visible"/>
                                      </p:to>
                                    </p:set>
                                    <p:animEffect transition="in" filter="wipe(left)">
                                      <p:cBhvr>
                                        <p:cTn id="58" dur="500"/>
                                        <p:tgtEl>
                                          <p:spTgt spid="111619">
                                            <p:txEl>
                                              <p:pRg st="11" end="1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1619">
                                            <p:txEl>
                                              <p:pRg st="12" end="12"/>
                                            </p:txEl>
                                          </p:spTgt>
                                        </p:tgtEl>
                                        <p:attrNameLst>
                                          <p:attrName>style.visibility</p:attrName>
                                        </p:attrNameLst>
                                      </p:cBhvr>
                                      <p:to>
                                        <p:strVal val="visible"/>
                                      </p:to>
                                    </p:set>
                                    <p:animEffect transition="in" filter="wipe(left)">
                                      <p:cBhvr>
                                        <p:cTn id="63" dur="500"/>
                                        <p:tgtEl>
                                          <p:spTgt spid="111619">
                                            <p:txEl>
                                              <p:pRg st="12" end="1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1619">
                                            <p:txEl>
                                              <p:pRg st="13" end="13"/>
                                            </p:txEl>
                                          </p:spTgt>
                                        </p:tgtEl>
                                        <p:attrNameLst>
                                          <p:attrName>style.visibility</p:attrName>
                                        </p:attrNameLst>
                                      </p:cBhvr>
                                      <p:to>
                                        <p:strVal val="visible"/>
                                      </p:to>
                                    </p:set>
                                    <p:animEffect transition="in" filter="wipe(left)">
                                      <p:cBhvr>
                                        <p:cTn id="68"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5" name="Date Placeholder 3"/>
          <p:cNvSpPr>
            <a:spLocks noGrp="1"/>
          </p:cNvSpPr>
          <p:nvPr>
            <p:ph type="dt" sz="quarter" idx="10"/>
          </p:nvPr>
        </p:nvSpPr>
        <p:spPr>
          <a:noFill/>
        </p:spPr>
        <p:txBody>
          <a:bodyPr/>
          <a:lstStyle/>
          <a:p>
            <a:r>
              <a:rPr lang="en-US" smtClean="0"/>
              <a:t>Thursday, July 3, 2014</a:t>
            </a:r>
            <a:endParaRPr lang="en-US" altLang="ko-KR">
              <a:ea typeface="굴림" charset="-127"/>
              <a:cs typeface="굴림" charset="-127"/>
            </a:endParaRPr>
          </a:p>
        </p:txBody>
      </p:sp>
      <p:sp>
        <p:nvSpPr>
          <p:cNvPr id="32776"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2777" name="Slide Number Placeholder 5"/>
          <p:cNvSpPr>
            <a:spLocks noGrp="1"/>
          </p:cNvSpPr>
          <p:nvPr>
            <p:ph type="sldNum" sz="quarter" idx="12"/>
          </p:nvPr>
        </p:nvSpPr>
        <p:spPr>
          <a:noFill/>
        </p:spPr>
        <p:txBody>
          <a:bodyPr/>
          <a:lstStyle/>
          <a:p>
            <a:fld id="{7711B964-A103-7C43-ADE5-34C5382C19A8}" type="slidenum">
              <a:rPr lang="en-US"/>
              <a:pPr/>
              <a:t>20</a:t>
            </a:fld>
            <a:endParaRPr lang="en-US"/>
          </a:p>
        </p:txBody>
      </p:sp>
      <p:sp>
        <p:nvSpPr>
          <p:cNvPr id="32778" name="Rectangle 2"/>
          <p:cNvSpPr>
            <a:spLocks noGrp="1" noChangeArrowheads="1"/>
          </p:cNvSpPr>
          <p:nvPr>
            <p:ph type="title"/>
          </p:nvPr>
        </p:nvSpPr>
        <p:spPr>
          <a:xfrm>
            <a:off x="685800" y="76200"/>
            <a:ext cx="7772400" cy="609600"/>
          </a:xfrm>
        </p:spPr>
        <p:txBody>
          <a:bodyPr/>
          <a:lstStyle/>
          <a:p>
            <a:r>
              <a:rPr lang="en-US" dirty="0"/>
              <a:t>More on Conditions for Equilibrium</a:t>
            </a:r>
          </a:p>
        </p:txBody>
      </p:sp>
      <p:sp>
        <p:nvSpPr>
          <p:cNvPr id="978947" name="Text Box 3"/>
          <p:cNvSpPr txBox="1">
            <a:spLocks noChangeArrowheads="1"/>
          </p:cNvSpPr>
          <p:nvPr/>
        </p:nvSpPr>
        <p:spPr bwMode="auto">
          <a:xfrm>
            <a:off x="533400" y="762000"/>
            <a:ext cx="81534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To simplify the problem, we will only deal with forces acting on x-y plane, giving torque only along z-axis.   What do you think the conditions for equilibrium be in this case? </a:t>
            </a:r>
          </a:p>
        </p:txBody>
      </p:sp>
      <p:sp>
        <p:nvSpPr>
          <p:cNvPr id="978948" name="Text Box 4"/>
          <p:cNvSpPr txBox="1">
            <a:spLocks noChangeArrowheads="1"/>
          </p:cNvSpPr>
          <p:nvPr/>
        </p:nvSpPr>
        <p:spPr bwMode="auto">
          <a:xfrm>
            <a:off x="685800" y="1524000"/>
            <a:ext cx="7848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six possible equations from the two vector equations turns to three equations.</a:t>
            </a:r>
          </a:p>
        </p:txBody>
      </p:sp>
      <p:sp>
        <p:nvSpPr>
          <p:cNvPr id="978949" name="Text Box 5"/>
          <p:cNvSpPr txBox="1">
            <a:spLocks noChangeArrowheads="1"/>
          </p:cNvSpPr>
          <p:nvPr/>
        </p:nvSpPr>
        <p:spPr bwMode="auto">
          <a:xfrm>
            <a:off x="762000" y="3032125"/>
            <a:ext cx="74676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happens if there are many forces exerting on an object?</a:t>
            </a:r>
          </a:p>
        </p:txBody>
      </p:sp>
      <p:graphicFrame>
        <p:nvGraphicFramePr>
          <p:cNvPr id="978950" name="Object 2"/>
          <p:cNvGraphicFramePr>
            <a:graphicFrameLocks noChangeAspect="1"/>
          </p:cNvGraphicFramePr>
          <p:nvPr>
            <p:extLst>
              <p:ext uri="{D42A27DB-BD31-4B8C-83A1-F6EECF244321}">
                <p14:modId xmlns:p14="http://schemas.microsoft.com/office/powerpoint/2010/main" val="690675878"/>
              </p:ext>
            </p:extLst>
          </p:nvPr>
        </p:nvGraphicFramePr>
        <p:xfrm>
          <a:off x="609600" y="2171700"/>
          <a:ext cx="1190625" cy="584200"/>
        </p:xfrm>
        <a:graphic>
          <a:graphicData uri="http://schemas.openxmlformats.org/presentationml/2006/ole">
            <mc:AlternateContent xmlns:mc="http://schemas.openxmlformats.org/markup-compatibility/2006">
              <mc:Choice xmlns:v="urn:schemas-microsoft-com:vml" Requires="v">
                <p:oleObj spid="_x0000_s272501" name="Equation" r:id="rId3" imgW="571500" imgH="292100" progId="Equation.DSMT4">
                  <p:embed/>
                </p:oleObj>
              </mc:Choice>
              <mc:Fallback>
                <p:oleObj name="Equation" r:id="rId3" imgW="571500" imgH="292100" progId="Equation.DSMT4">
                  <p:embed/>
                  <p:pic>
                    <p:nvPicPr>
                      <p:cNvPr id="0" name=""/>
                      <p:cNvPicPr>
                        <a:picLocks noChangeAspect="1" noChangeArrowheads="1"/>
                      </p:cNvPicPr>
                      <p:nvPr/>
                    </p:nvPicPr>
                    <p:blipFill>
                      <a:blip r:embed="rId4"/>
                      <a:srcRect/>
                      <a:stretch>
                        <a:fillRect/>
                      </a:stretch>
                    </p:blipFill>
                    <p:spPr bwMode="auto">
                      <a:xfrm>
                        <a:off x="609600" y="2171700"/>
                        <a:ext cx="1190625"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1" name="Object 3"/>
          <p:cNvGraphicFramePr>
            <a:graphicFrameLocks noChangeAspect="1"/>
          </p:cNvGraphicFramePr>
          <p:nvPr>
            <p:extLst>
              <p:ext uri="{D42A27DB-BD31-4B8C-83A1-F6EECF244321}">
                <p14:modId xmlns:p14="http://schemas.microsoft.com/office/powerpoint/2010/main" val="1457082637"/>
              </p:ext>
            </p:extLst>
          </p:nvPr>
        </p:nvGraphicFramePr>
        <p:xfrm>
          <a:off x="4876800" y="2095500"/>
          <a:ext cx="1111250" cy="584200"/>
        </p:xfrm>
        <a:graphic>
          <a:graphicData uri="http://schemas.openxmlformats.org/presentationml/2006/ole">
            <mc:AlternateContent xmlns:mc="http://schemas.openxmlformats.org/markup-compatibility/2006">
              <mc:Choice xmlns:v="urn:schemas-microsoft-com:vml" Requires="v">
                <p:oleObj spid="_x0000_s272502" name="Equation" r:id="rId5" imgW="533400" imgH="292100" progId="Equation.DSMT4">
                  <p:embed/>
                </p:oleObj>
              </mc:Choice>
              <mc:Fallback>
                <p:oleObj name="Equation" r:id="rId5" imgW="533400" imgH="292100" progId="Equation.DSMT4">
                  <p:embed/>
                  <p:pic>
                    <p:nvPicPr>
                      <p:cNvPr id="0" name=""/>
                      <p:cNvPicPr>
                        <a:picLocks noChangeAspect="1" noChangeArrowheads="1"/>
                      </p:cNvPicPr>
                      <p:nvPr/>
                    </p:nvPicPr>
                    <p:blipFill>
                      <a:blip r:embed="rId6"/>
                      <a:srcRect/>
                      <a:stretch>
                        <a:fillRect/>
                      </a:stretch>
                    </p:blipFill>
                    <p:spPr bwMode="auto">
                      <a:xfrm>
                        <a:off x="4876800" y="2095500"/>
                        <a:ext cx="111125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2" name="Object 4"/>
          <p:cNvGraphicFramePr>
            <a:graphicFrameLocks noChangeAspect="1"/>
          </p:cNvGraphicFramePr>
          <p:nvPr/>
        </p:nvGraphicFramePr>
        <p:xfrm>
          <a:off x="2616200" y="1905000"/>
          <a:ext cx="1270000" cy="508000"/>
        </p:xfrm>
        <a:graphic>
          <a:graphicData uri="http://schemas.openxmlformats.org/presentationml/2006/ole">
            <mc:AlternateContent xmlns:mc="http://schemas.openxmlformats.org/markup-compatibility/2006">
              <mc:Choice xmlns:v="urn:schemas-microsoft-com:vml" Requires="v">
                <p:oleObj spid="_x0000_s272503" name="Equation" r:id="rId7" imgW="609480" imgH="253800" progId="Equation.DSMT4">
                  <p:embed/>
                </p:oleObj>
              </mc:Choice>
              <mc:Fallback>
                <p:oleObj name="Equation" r:id="rId7" imgW="609480" imgH="2538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6200" y="19050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978953" name="Object 5"/>
          <p:cNvGraphicFramePr>
            <a:graphicFrameLocks noChangeAspect="1"/>
          </p:cNvGraphicFramePr>
          <p:nvPr/>
        </p:nvGraphicFramePr>
        <p:xfrm>
          <a:off x="6859588" y="2159000"/>
          <a:ext cx="1217612" cy="508000"/>
        </p:xfrm>
        <a:graphic>
          <a:graphicData uri="http://schemas.openxmlformats.org/presentationml/2006/ole">
            <mc:AlternateContent xmlns:mc="http://schemas.openxmlformats.org/markup-compatibility/2006">
              <mc:Choice xmlns:v="urn:schemas-microsoft-com:vml" Requires="v">
                <p:oleObj spid="_x0000_s272504" name="Equation" r:id="rId9" imgW="583920" imgH="253800" progId="Equation.DSMT4">
                  <p:embed/>
                </p:oleObj>
              </mc:Choice>
              <mc:Fallback>
                <p:oleObj name="Equation" r:id="rId9" imgW="583920" imgH="253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9588" y="2159000"/>
                        <a:ext cx="1217612"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2" name="Group 10"/>
          <p:cNvGrpSpPr>
            <a:grpSpLocks/>
          </p:cNvGrpSpPr>
          <p:nvPr/>
        </p:nvGrpSpPr>
        <p:grpSpPr bwMode="auto">
          <a:xfrm>
            <a:off x="457200" y="3654425"/>
            <a:ext cx="2133600" cy="2136775"/>
            <a:chOff x="383" y="2203"/>
            <a:chExt cx="1249" cy="1346"/>
          </a:xfrm>
        </p:grpSpPr>
        <p:sp>
          <p:nvSpPr>
            <p:cNvPr id="32789" name="Freeform 11"/>
            <p:cNvSpPr>
              <a:spLocks/>
            </p:cNvSpPr>
            <p:nvPr/>
          </p:nvSpPr>
          <p:spPr bwMode="auto">
            <a:xfrm>
              <a:off x="383" y="2353"/>
              <a:ext cx="940" cy="1049"/>
            </a:xfrm>
            <a:custGeom>
              <a:avLst/>
              <a:gdLst>
                <a:gd name="T0" fmla="*/ 4896155 w 354"/>
                <a:gd name="T1" fmla="*/ 323199 h 569"/>
                <a:gd name="T2" fmla="*/ 14117929 w 354"/>
                <a:gd name="T3" fmla="*/ 359601 h 569"/>
                <a:gd name="T4" fmla="*/ 18698586 w 354"/>
                <a:gd name="T5" fmla="*/ 427301 h 569"/>
                <a:gd name="T6" fmla="*/ 24205356 w 354"/>
                <a:gd name="T7" fmla="*/ 727375 h 569"/>
                <a:gd name="T8" fmla="*/ 32435770 w 354"/>
                <a:gd name="T9" fmla="*/ 877008 h 569"/>
                <a:gd name="T10" fmla="*/ 37122714 w 354"/>
                <a:gd name="T11" fmla="*/ 853604 h 569"/>
                <a:gd name="T12" fmla="*/ 37994792 w 354"/>
                <a:gd name="T13" fmla="*/ 588778 h 569"/>
                <a:gd name="T14" fmla="*/ 42629449 w 354"/>
                <a:gd name="T15" fmla="*/ 416224 h 569"/>
                <a:gd name="T16" fmla="*/ 40818228 w 354"/>
                <a:gd name="T17" fmla="*/ 208174 h 569"/>
                <a:gd name="T18" fmla="*/ 21520825 w 354"/>
                <a:gd name="T19" fmla="*/ 1724 h 569"/>
                <a:gd name="T20" fmla="*/ 13139562 w 354"/>
                <a:gd name="T21" fmla="*/ 12800 h 569"/>
                <a:gd name="T22" fmla="*/ 11295733 w 354"/>
                <a:gd name="T23" fmla="*/ 82204 h 569"/>
                <a:gd name="T24" fmla="*/ 2073805 w 354"/>
                <a:gd name="T25" fmla="*/ 277583 h 569"/>
                <a:gd name="T26" fmla="*/ 229995 w 354"/>
                <a:gd name="T27" fmla="*/ 312917 h 569"/>
                <a:gd name="T28" fmla="*/ 4896155 w 354"/>
                <a:gd name="T29" fmla="*/ 323199 h 56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4"/>
                <a:gd name="T46" fmla="*/ 0 h 569"/>
                <a:gd name="T47" fmla="*/ 354 w 354"/>
                <a:gd name="T48" fmla="*/ 569 h 56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4" h="569">
                  <a:moveTo>
                    <a:pt x="40" y="210"/>
                  </a:moveTo>
                  <a:cubicBezTo>
                    <a:pt x="61" y="215"/>
                    <a:pt x="97" y="220"/>
                    <a:pt x="115" y="233"/>
                  </a:cubicBezTo>
                  <a:cubicBezTo>
                    <a:pt x="131" y="244"/>
                    <a:pt x="138" y="263"/>
                    <a:pt x="152" y="277"/>
                  </a:cubicBezTo>
                  <a:cubicBezTo>
                    <a:pt x="166" y="342"/>
                    <a:pt x="182" y="407"/>
                    <a:pt x="197" y="472"/>
                  </a:cubicBezTo>
                  <a:cubicBezTo>
                    <a:pt x="206" y="513"/>
                    <a:pt x="222" y="556"/>
                    <a:pt x="264" y="569"/>
                  </a:cubicBezTo>
                  <a:cubicBezTo>
                    <a:pt x="277" y="564"/>
                    <a:pt x="299" y="567"/>
                    <a:pt x="302" y="554"/>
                  </a:cubicBezTo>
                  <a:cubicBezTo>
                    <a:pt x="315" y="498"/>
                    <a:pt x="305" y="439"/>
                    <a:pt x="309" y="382"/>
                  </a:cubicBezTo>
                  <a:cubicBezTo>
                    <a:pt x="312" y="347"/>
                    <a:pt x="335" y="303"/>
                    <a:pt x="347" y="270"/>
                  </a:cubicBezTo>
                  <a:cubicBezTo>
                    <a:pt x="344" y="225"/>
                    <a:pt x="354" y="175"/>
                    <a:pt x="332" y="135"/>
                  </a:cubicBezTo>
                  <a:cubicBezTo>
                    <a:pt x="300" y="76"/>
                    <a:pt x="240" y="22"/>
                    <a:pt x="175" y="1"/>
                  </a:cubicBezTo>
                  <a:cubicBezTo>
                    <a:pt x="152" y="3"/>
                    <a:pt x="128" y="0"/>
                    <a:pt x="107" y="8"/>
                  </a:cubicBezTo>
                  <a:cubicBezTo>
                    <a:pt x="92" y="14"/>
                    <a:pt x="97" y="38"/>
                    <a:pt x="92" y="53"/>
                  </a:cubicBezTo>
                  <a:cubicBezTo>
                    <a:pt x="72" y="112"/>
                    <a:pt x="70" y="145"/>
                    <a:pt x="17" y="180"/>
                  </a:cubicBezTo>
                  <a:cubicBezTo>
                    <a:pt x="12" y="188"/>
                    <a:pt x="0" y="194"/>
                    <a:pt x="2" y="203"/>
                  </a:cubicBezTo>
                  <a:cubicBezTo>
                    <a:pt x="8" y="233"/>
                    <a:pt x="30" y="215"/>
                    <a:pt x="40" y="210"/>
                  </a:cubicBezTo>
                  <a:close/>
                </a:path>
              </a:pathLst>
            </a:custGeom>
            <a:gradFill rotWithShape="0">
              <a:gsLst>
                <a:gs pos="0">
                  <a:srgbClr val="CCFFFF"/>
                </a:gs>
                <a:gs pos="100000">
                  <a:srgbClr val="5E7676"/>
                </a:gs>
              </a:gsLst>
              <a:path path="rect">
                <a:fillToRect l="50000" t="50000" r="50000" b="50000"/>
              </a:path>
            </a:gradFill>
            <a:ln w="9525">
              <a:noFill/>
              <a:round/>
              <a:headEnd/>
              <a:tailEnd/>
            </a:ln>
          </p:spPr>
          <p:txBody>
            <a:bodyPr>
              <a:prstTxWarp prst="textNoShape">
                <a:avLst/>
              </a:prstTxWarp>
            </a:bodyPr>
            <a:lstStyle/>
            <a:p>
              <a:endParaRPr lang="en-US"/>
            </a:p>
          </p:txBody>
        </p:sp>
        <p:grpSp>
          <p:nvGrpSpPr>
            <p:cNvPr id="32790" name="Group 12"/>
            <p:cNvGrpSpPr>
              <a:grpSpLocks/>
            </p:cNvGrpSpPr>
            <p:nvPr/>
          </p:nvGrpSpPr>
          <p:grpSpPr bwMode="auto">
            <a:xfrm>
              <a:off x="815" y="2641"/>
              <a:ext cx="219" cy="250"/>
              <a:chOff x="816" y="3072"/>
              <a:chExt cx="219" cy="250"/>
            </a:xfrm>
          </p:grpSpPr>
          <p:sp>
            <p:nvSpPr>
              <p:cNvPr id="32814" name="Text Box 13"/>
              <p:cNvSpPr txBox="1">
                <a:spLocks noChangeArrowheads="1"/>
              </p:cNvSpPr>
              <p:nvPr/>
            </p:nvSpPr>
            <p:spPr bwMode="auto">
              <a:xfrm>
                <a:off x="832" y="3072"/>
                <a:ext cx="203"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15" name="Oval 14"/>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grpSp>
          <p:nvGrpSpPr>
            <p:cNvPr id="32791" name="Group 15"/>
            <p:cNvGrpSpPr>
              <a:grpSpLocks/>
            </p:cNvGrpSpPr>
            <p:nvPr/>
          </p:nvGrpSpPr>
          <p:grpSpPr bwMode="auto">
            <a:xfrm rot="2662544">
              <a:off x="432" y="2246"/>
              <a:ext cx="384" cy="250"/>
              <a:chOff x="433" y="2735"/>
              <a:chExt cx="384" cy="250"/>
            </a:xfrm>
          </p:grpSpPr>
          <p:sp>
            <p:nvSpPr>
              <p:cNvPr id="32812" name="Text Box 16"/>
              <p:cNvSpPr txBox="1">
                <a:spLocks noChangeArrowheads="1"/>
              </p:cNvSpPr>
              <p:nvPr/>
            </p:nvSpPr>
            <p:spPr bwMode="auto">
              <a:xfrm>
                <a:off x="557" y="273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1</a:t>
                </a:r>
                <a:endParaRPr lang="en-US" sz="2000">
                  <a:solidFill>
                    <a:srgbClr val="FF0000"/>
                  </a:solidFill>
                  <a:latin typeface="Monotype Corsiva" charset="0"/>
                </a:endParaRPr>
              </a:p>
            </p:txBody>
          </p:sp>
          <p:sp>
            <p:nvSpPr>
              <p:cNvPr id="32813" name="Line 17"/>
              <p:cNvSpPr>
                <a:spLocks noChangeShapeType="1"/>
              </p:cNvSpPr>
              <p:nvPr/>
            </p:nvSpPr>
            <p:spPr bwMode="auto">
              <a:xfrm flipH="1">
                <a:off x="433" y="2929"/>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grpSp>
        <p:grpSp>
          <p:nvGrpSpPr>
            <p:cNvPr id="32792" name="Group 18"/>
            <p:cNvGrpSpPr>
              <a:grpSpLocks/>
            </p:cNvGrpSpPr>
            <p:nvPr/>
          </p:nvGrpSpPr>
          <p:grpSpPr bwMode="auto">
            <a:xfrm rot="3265369">
              <a:off x="995" y="3240"/>
              <a:ext cx="384" cy="233"/>
              <a:chOff x="967" y="3460"/>
              <a:chExt cx="384" cy="233"/>
            </a:xfrm>
          </p:grpSpPr>
          <p:sp>
            <p:nvSpPr>
              <p:cNvPr id="32810" name="Line 19"/>
              <p:cNvSpPr>
                <a:spLocks noChangeShapeType="1"/>
              </p:cNvSpPr>
              <p:nvPr/>
            </p:nvSpPr>
            <p:spPr bwMode="auto">
              <a:xfrm>
                <a:off x="967" y="3507"/>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11" name="Text Box 20"/>
              <p:cNvSpPr txBox="1">
                <a:spLocks noChangeArrowheads="1"/>
              </p:cNvSpPr>
              <p:nvPr/>
            </p:nvSpPr>
            <p:spPr bwMode="auto">
              <a:xfrm>
                <a:off x="997" y="3460"/>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4</a:t>
                </a:r>
                <a:endParaRPr lang="en-US" sz="2000">
                  <a:solidFill>
                    <a:srgbClr val="FF0000"/>
                  </a:solidFill>
                  <a:latin typeface="Monotype Corsiva" charset="0"/>
                </a:endParaRPr>
              </a:p>
            </p:txBody>
          </p:sp>
        </p:grpSp>
        <p:grpSp>
          <p:nvGrpSpPr>
            <p:cNvPr id="32793" name="Group 21"/>
            <p:cNvGrpSpPr>
              <a:grpSpLocks/>
            </p:cNvGrpSpPr>
            <p:nvPr/>
          </p:nvGrpSpPr>
          <p:grpSpPr bwMode="auto">
            <a:xfrm rot="501311">
              <a:off x="1248" y="2832"/>
              <a:ext cx="384" cy="250"/>
              <a:chOff x="961" y="3455"/>
              <a:chExt cx="384" cy="250"/>
            </a:xfrm>
          </p:grpSpPr>
          <p:sp>
            <p:nvSpPr>
              <p:cNvPr id="32808" name="Line 22"/>
              <p:cNvSpPr>
                <a:spLocks noChangeShapeType="1"/>
              </p:cNvSpPr>
              <p:nvPr/>
            </p:nvSpPr>
            <p:spPr bwMode="auto">
              <a:xfrm>
                <a:off x="961" y="3504"/>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9" name="Text Box 23"/>
              <p:cNvSpPr txBox="1">
                <a:spLocks noChangeArrowheads="1"/>
              </p:cNvSpPr>
              <p:nvPr/>
            </p:nvSpPr>
            <p:spPr bwMode="auto">
              <a:xfrm>
                <a:off x="991" y="3455"/>
                <a:ext cx="237" cy="250"/>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3</a:t>
                </a:r>
                <a:endParaRPr lang="en-US" sz="2000">
                  <a:solidFill>
                    <a:srgbClr val="FF0000"/>
                  </a:solidFill>
                  <a:latin typeface="Monotype Corsiva" charset="0"/>
                </a:endParaRPr>
              </a:p>
            </p:txBody>
          </p:sp>
        </p:grpSp>
        <p:grpSp>
          <p:nvGrpSpPr>
            <p:cNvPr id="32794" name="Group 24"/>
            <p:cNvGrpSpPr>
              <a:grpSpLocks/>
            </p:cNvGrpSpPr>
            <p:nvPr/>
          </p:nvGrpSpPr>
          <p:grpSpPr bwMode="auto">
            <a:xfrm rot="-3425388">
              <a:off x="979" y="2279"/>
              <a:ext cx="384" cy="232"/>
              <a:chOff x="951" y="3459"/>
              <a:chExt cx="384" cy="232"/>
            </a:xfrm>
          </p:grpSpPr>
          <p:sp>
            <p:nvSpPr>
              <p:cNvPr id="32806" name="Line 25"/>
              <p:cNvSpPr>
                <a:spLocks noChangeShapeType="1"/>
              </p:cNvSpPr>
              <p:nvPr/>
            </p:nvSpPr>
            <p:spPr bwMode="auto">
              <a:xfrm>
                <a:off x="951" y="3508"/>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7" name="Text Box 26"/>
              <p:cNvSpPr txBox="1">
                <a:spLocks noChangeArrowheads="1"/>
              </p:cNvSpPr>
              <p:nvPr/>
            </p:nvSpPr>
            <p:spPr bwMode="auto">
              <a:xfrm>
                <a:off x="985" y="3459"/>
                <a:ext cx="255" cy="232"/>
              </a:xfrm>
              <a:prstGeom prst="rect">
                <a:avLst/>
              </a:prstGeom>
              <a:noFill/>
              <a:ln w="9525">
                <a:noFill/>
                <a:miter lim="800000"/>
                <a:headEnd/>
                <a:tailEnd/>
              </a:ln>
            </p:spPr>
            <p:txBody>
              <a:bodyPr wrap="none">
                <a:prstTxWarp prst="textNoShape">
                  <a:avLst/>
                </a:prstTxWarp>
                <a:spAutoFit/>
              </a:bodyPr>
              <a:lstStyle/>
              <a:p>
                <a:r>
                  <a:rPr lang="en-US" sz="2000" b="1" dirty="0">
                    <a:solidFill>
                      <a:srgbClr val="FF0000"/>
                    </a:solidFill>
                    <a:latin typeface="Monotype Corsiva" charset="0"/>
                  </a:rPr>
                  <a:t>F</a:t>
                </a:r>
                <a:r>
                  <a:rPr lang="en-US" sz="2000" b="1" baseline="-25000" dirty="0">
                    <a:solidFill>
                      <a:srgbClr val="FF0000"/>
                    </a:solidFill>
                    <a:latin typeface="Monotype Corsiva" charset="0"/>
                  </a:rPr>
                  <a:t>2</a:t>
                </a:r>
                <a:endParaRPr lang="en-US" sz="2000" dirty="0">
                  <a:solidFill>
                    <a:srgbClr val="FF0000"/>
                  </a:solidFill>
                  <a:latin typeface="Monotype Corsiva" charset="0"/>
                </a:endParaRPr>
              </a:p>
            </p:txBody>
          </p:sp>
        </p:grpSp>
        <p:grpSp>
          <p:nvGrpSpPr>
            <p:cNvPr id="32795" name="Group 27"/>
            <p:cNvGrpSpPr>
              <a:grpSpLocks/>
            </p:cNvGrpSpPr>
            <p:nvPr/>
          </p:nvGrpSpPr>
          <p:grpSpPr bwMode="auto">
            <a:xfrm rot="7222111">
              <a:off x="551" y="3007"/>
              <a:ext cx="384" cy="233"/>
              <a:chOff x="964" y="3467"/>
              <a:chExt cx="384" cy="233"/>
            </a:xfrm>
          </p:grpSpPr>
          <p:sp>
            <p:nvSpPr>
              <p:cNvPr id="32804" name="Line 28"/>
              <p:cNvSpPr>
                <a:spLocks noChangeShapeType="1"/>
              </p:cNvSpPr>
              <p:nvPr/>
            </p:nvSpPr>
            <p:spPr bwMode="auto">
              <a:xfrm>
                <a:off x="964" y="3512"/>
                <a:ext cx="384" cy="0"/>
              </a:xfrm>
              <a:prstGeom prst="line">
                <a:avLst/>
              </a:prstGeom>
              <a:noFill/>
              <a:ln w="28575">
                <a:solidFill>
                  <a:srgbClr val="FF0000"/>
                </a:solidFill>
                <a:round/>
                <a:headEnd type="oval" w="med" len="med"/>
                <a:tailEnd type="triangle" w="med" len="med"/>
              </a:ln>
            </p:spPr>
            <p:txBody>
              <a:bodyPr>
                <a:prstTxWarp prst="textNoShape">
                  <a:avLst/>
                </a:prstTxWarp>
              </a:bodyPr>
              <a:lstStyle/>
              <a:p>
                <a:endParaRPr lang="en-US"/>
              </a:p>
            </p:txBody>
          </p:sp>
          <p:sp>
            <p:nvSpPr>
              <p:cNvPr id="32805" name="Text Box 29"/>
              <p:cNvSpPr txBox="1">
                <a:spLocks noChangeArrowheads="1"/>
              </p:cNvSpPr>
              <p:nvPr/>
            </p:nvSpPr>
            <p:spPr bwMode="auto">
              <a:xfrm>
                <a:off x="993" y="3467"/>
                <a:ext cx="255" cy="233"/>
              </a:xfrm>
              <a:prstGeom prst="rect">
                <a:avLst/>
              </a:prstGeom>
              <a:noFill/>
              <a:ln w="9525">
                <a:noFill/>
                <a:miter lim="800000"/>
                <a:headEnd/>
                <a:tailEnd/>
              </a:ln>
            </p:spPr>
            <p:txBody>
              <a:bodyPr wrap="none">
                <a:prstTxWarp prst="textNoShape">
                  <a:avLst/>
                </a:prstTxWarp>
                <a:spAutoFit/>
              </a:bodyPr>
              <a:lstStyle/>
              <a:p>
                <a:r>
                  <a:rPr lang="en-US" sz="2000" b="1">
                    <a:solidFill>
                      <a:srgbClr val="FF0000"/>
                    </a:solidFill>
                    <a:latin typeface="Monotype Corsiva" charset="0"/>
                  </a:rPr>
                  <a:t>F</a:t>
                </a:r>
                <a:r>
                  <a:rPr lang="en-US" sz="2000" b="1" baseline="-25000">
                    <a:solidFill>
                      <a:srgbClr val="FF0000"/>
                    </a:solidFill>
                    <a:latin typeface="Monotype Corsiva" charset="0"/>
                  </a:rPr>
                  <a:t>5</a:t>
                </a:r>
                <a:endParaRPr lang="en-US" sz="2000">
                  <a:solidFill>
                    <a:srgbClr val="FF0000"/>
                  </a:solidFill>
                  <a:latin typeface="Monotype Corsiva" charset="0"/>
                </a:endParaRPr>
              </a:p>
            </p:txBody>
          </p:sp>
        </p:grpSp>
        <p:grpSp>
          <p:nvGrpSpPr>
            <p:cNvPr id="32796" name="Group 30"/>
            <p:cNvGrpSpPr>
              <a:grpSpLocks/>
            </p:cNvGrpSpPr>
            <p:nvPr/>
          </p:nvGrpSpPr>
          <p:grpSpPr bwMode="auto">
            <a:xfrm>
              <a:off x="671" y="2727"/>
              <a:ext cx="239" cy="271"/>
              <a:chOff x="480" y="3158"/>
              <a:chExt cx="239" cy="271"/>
            </a:xfrm>
          </p:grpSpPr>
          <p:cxnSp>
            <p:nvCxnSpPr>
              <p:cNvPr id="32802" name="AutoShape 31"/>
              <p:cNvCxnSpPr>
                <a:cxnSpLocks noChangeShapeType="1"/>
                <a:stCxn id="32815" idx="5"/>
                <a:endCxn id="32804" idx="0"/>
              </p:cNvCxnSpPr>
              <p:nvPr/>
            </p:nvCxnSpPr>
            <p:spPr bwMode="auto">
              <a:xfrm>
                <a:off x="665" y="3209"/>
                <a:ext cx="54" cy="220"/>
              </a:xfrm>
              <a:prstGeom prst="straightConnector1">
                <a:avLst/>
              </a:prstGeom>
              <a:noFill/>
              <a:ln w="28575">
                <a:solidFill>
                  <a:schemeClr val="accent2"/>
                </a:solidFill>
                <a:round/>
                <a:headEnd/>
                <a:tailEnd type="triangle" w="med" len="med"/>
              </a:ln>
            </p:spPr>
          </p:cxnSp>
          <p:sp>
            <p:nvSpPr>
              <p:cNvPr id="32803" name="Text Box 32"/>
              <p:cNvSpPr txBox="1">
                <a:spLocks noChangeArrowheads="1"/>
              </p:cNvSpPr>
              <p:nvPr/>
            </p:nvSpPr>
            <p:spPr bwMode="auto">
              <a:xfrm>
                <a:off x="480" y="3158"/>
                <a:ext cx="195"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r</a:t>
                </a:r>
                <a:r>
                  <a:rPr lang="en-US" sz="2000" b="1" baseline="-25000">
                    <a:solidFill>
                      <a:schemeClr val="accent2"/>
                    </a:solidFill>
                    <a:latin typeface="Monotype Corsiva" charset="0"/>
                  </a:rPr>
                  <a:t>5</a:t>
                </a:r>
                <a:endParaRPr lang="en-US" sz="2000" b="1">
                  <a:solidFill>
                    <a:schemeClr val="accent2"/>
                  </a:solidFill>
                  <a:latin typeface="Monotype Corsiva" charset="0"/>
                </a:endParaRPr>
              </a:p>
            </p:txBody>
          </p:sp>
        </p:grpSp>
        <p:grpSp>
          <p:nvGrpSpPr>
            <p:cNvPr id="32797" name="Group 33"/>
            <p:cNvGrpSpPr>
              <a:grpSpLocks/>
            </p:cNvGrpSpPr>
            <p:nvPr/>
          </p:nvGrpSpPr>
          <p:grpSpPr bwMode="auto">
            <a:xfrm>
              <a:off x="1055" y="2727"/>
              <a:ext cx="245" cy="250"/>
              <a:chOff x="816" y="3072"/>
              <a:chExt cx="245" cy="250"/>
            </a:xfrm>
          </p:grpSpPr>
          <p:sp>
            <p:nvSpPr>
              <p:cNvPr id="32800" name="Text Box 34"/>
              <p:cNvSpPr txBox="1">
                <a:spLocks noChangeArrowheads="1"/>
              </p:cNvSpPr>
              <p:nvPr/>
            </p:nvSpPr>
            <p:spPr bwMode="auto">
              <a:xfrm>
                <a:off x="832" y="3072"/>
                <a:ext cx="229" cy="250"/>
              </a:xfrm>
              <a:prstGeom prst="rect">
                <a:avLst/>
              </a:prstGeom>
              <a:noFill/>
              <a:ln w="9525">
                <a:noFill/>
                <a:miter lim="800000"/>
                <a:headEnd/>
                <a:tailEnd/>
              </a:ln>
            </p:spPr>
            <p:txBody>
              <a:bodyPr wrap="none">
                <a:prstTxWarp prst="textNoShape">
                  <a:avLst/>
                </a:prstTxWarp>
                <a:spAutoFit/>
              </a:bodyPr>
              <a:lstStyle/>
              <a:p>
                <a:r>
                  <a:rPr lang="en-US" sz="2000">
                    <a:solidFill>
                      <a:srgbClr val="FF3399"/>
                    </a:solidFill>
                    <a:latin typeface="Arial Narrow" charset="0"/>
                  </a:rPr>
                  <a:t>O’</a:t>
                </a:r>
              </a:p>
            </p:txBody>
          </p:sp>
          <p:sp>
            <p:nvSpPr>
              <p:cNvPr id="32801" name="Oval 35"/>
              <p:cNvSpPr>
                <a:spLocks noChangeArrowheads="1"/>
              </p:cNvSpPr>
              <p:nvPr/>
            </p:nvSpPr>
            <p:spPr bwMode="auto">
              <a:xfrm>
                <a:off x="816" y="3168"/>
                <a:ext cx="48" cy="48"/>
              </a:xfrm>
              <a:prstGeom prst="ellipse">
                <a:avLst/>
              </a:prstGeom>
              <a:solidFill>
                <a:schemeClr val="tx2"/>
              </a:solidFill>
              <a:ln w="9525">
                <a:solidFill>
                  <a:schemeClr val="tx1"/>
                </a:solidFill>
                <a:round/>
                <a:headEnd/>
                <a:tailEnd/>
              </a:ln>
            </p:spPr>
            <p:txBody>
              <a:bodyPr wrap="none" anchor="ctr">
                <a:prstTxWarp prst="textNoShape">
                  <a:avLst/>
                </a:prstTxWarp>
              </a:bodyPr>
              <a:lstStyle/>
              <a:p>
                <a:endParaRPr lang="en-US"/>
              </a:p>
            </p:txBody>
          </p:sp>
        </p:grpSp>
        <p:cxnSp>
          <p:nvCxnSpPr>
            <p:cNvPr id="32798" name="AutoShape 36"/>
            <p:cNvCxnSpPr>
              <a:cxnSpLocks noChangeShapeType="1"/>
              <a:stCxn id="32815" idx="6"/>
              <a:endCxn id="32801" idx="5"/>
            </p:cNvCxnSpPr>
            <p:nvPr/>
          </p:nvCxnSpPr>
          <p:spPr bwMode="auto">
            <a:xfrm>
              <a:off x="863" y="2761"/>
              <a:ext cx="233" cy="103"/>
            </a:xfrm>
            <a:prstGeom prst="straightConnector1">
              <a:avLst/>
            </a:prstGeom>
            <a:noFill/>
            <a:ln w="28575">
              <a:solidFill>
                <a:schemeClr val="hlink"/>
              </a:solidFill>
              <a:round/>
              <a:headEnd/>
              <a:tailEnd type="triangle" w="med" len="med"/>
            </a:ln>
          </p:spPr>
        </p:cxnSp>
        <p:sp>
          <p:nvSpPr>
            <p:cNvPr id="32799" name="Text Box 37"/>
            <p:cNvSpPr txBox="1">
              <a:spLocks noChangeArrowheads="1"/>
            </p:cNvSpPr>
            <p:nvPr/>
          </p:nvSpPr>
          <p:spPr bwMode="auto">
            <a:xfrm>
              <a:off x="949" y="2617"/>
              <a:ext cx="188" cy="250"/>
            </a:xfrm>
            <a:prstGeom prst="rect">
              <a:avLst/>
            </a:prstGeom>
            <a:noFill/>
            <a:ln w="9525">
              <a:noFill/>
              <a:miter lim="800000"/>
              <a:headEnd/>
              <a:tailEnd/>
            </a:ln>
          </p:spPr>
          <p:txBody>
            <a:bodyPr wrap="none">
              <a:prstTxWarp prst="textNoShape">
                <a:avLst/>
              </a:prstTxWarp>
              <a:spAutoFit/>
            </a:bodyPr>
            <a:lstStyle/>
            <a:p>
              <a:r>
                <a:rPr lang="en-US" sz="2000" b="1">
                  <a:solidFill>
                    <a:schemeClr val="hlink"/>
                  </a:solidFill>
                  <a:latin typeface="Monotype Corsiva" charset="0"/>
                </a:rPr>
                <a:t>r’</a:t>
              </a:r>
            </a:p>
          </p:txBody>
        </p:sp>
      </p:grpSp>
      <p:sp>
        <p:nvSpPr>
          <p:cNvPr id="978982" name="Text Box 38"/>
          <p:cNvSpPr txBox="1">
            <a:spLocks noChangeArrowheads="1"/>
          </p:cNvSpPr>
          <p:nvPr/>
        </p:nvSpPr>
        <p:spPr bwMode="auto">
          <a:xfrm>
            <a:off x="2743200" y="3581400"/>
            <a:ext cx="6248400" cy="118745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FF0000"/>
                </a:solidFill>
                <a:latin typeface="Arial Narrow" charset="0"/>
              </a:rPr>
              <a:t>If an object is at its translational static equilibrium, and if the net torque acting on the object is 0 about one axis, the net torque must be 0 about any arbitrary axis.</a:t>
            </a:r>
          </a:p>
        </p:txBody>
      </p:sp>
      <p:graphicFrame>
        <p:nvGraphicFramePr>
          <p:cNvPr id="978983" name="Object 6"/>
          <p:cNvGraphicFramePr>
            <a:graphicFrameLocks noChangeAspect="1"/>
          </p:cNvGraphicFramePr>
          <p:nvPr/>
        </p:nvGraphicFramePr>
        <p:xfrm>
          <a:off x="2616200" y="2463800"/>
          <a:ext cx="1270000" cy="508000"/>
        </p:xfrm>
        <a:graphic>
          <a:graphicData uri="http://schemas.openxmlformats.org/presentationml/2006/ole">
            <mc:AlternateContent xmlns:mc="http://schemas.openxmlformats.org/markup-compatibility/2006">
              <mc:Choice xmlns:v="urn:schemas-microsoft-com:vml" Requires="v">
                <p:oleObj spid="_x0000_s272505" name="Equation" r:id="rId11" imgW="609480" imgH="253800" progId="Equation.DSMT4">
                  <p:embed/>
                </p:oleObj>
              </mc:Choice>
              <mc:Fallback>
                <p:oleObj name="Equation" r:id="rId11" imgW="609480" imgH="2538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616200" y="2463800"/>
                        <a:ext cx="1270000" cy="5080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978984" name="Text Box 40"/>
          <p:cNvSpPr txBox="1">
            <a:spLocks noChangeArrowheads="1"/>
          </p:cNvSpPr>
          <p:nvPr/>
        </p:nvSpPr>
        <p:spPr bwMode="auto">
          <a:xfrm>
            <a:off x="2743200" y="4800600"/>
            <a:ext cx="2286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Why is this true?</a:t>
            </a:r>
          </a:p>
        </p:txBody>
      </p:sp>
      <p:sp>
        <p:nvSpPr>
          <p:cNvPr id="978985" name="Text Box 41"/>
          <p:cNvSpPr txBox="1">
            <a:spLocks noChangeArrowheads="1"/>
          </p:cNvSpPr>
          <p:nvPr/>
        </p:nvSpPr>
        <p:spPr bwMode="auto">
          <a:xfrm>
            <a:off x="2743200" y="5213350"/>
            <a:ext cx="6248400" cy="1187450"/>
          </a:xfrm>
          <a:prstGeom prst="rect">
            <a:avLst/>
          </a:prstGeom>
          <a:solidFill>
            <a:schemeClr val="bg1"/>
          </a:solidFill>
          <a:ln w="28575">
            <a:noFill/>
            <a:miter lim="800000"/>
            <a:headEnd/>
            <a:tailEnd/>
          </a:ln>
          <a:effectLst/>
        </p:spPr>
        <p:txBody>
          <a:bodyPr>
            <a:prstTxWarp prst="textNoShape">
              <a:avLst/>
            </a:prstTxWarp>
            <a:spAutoFit/>
          </a:bodyPr>
          <a:lstStyle/>
          <a:p>
            <a:pPr>
              <a:spcBef>
                <a:spcPct val="20000"/>
              </a:spcBef>
              <a:defRPr/>
            </a:pPr>
            <a:r>
              <a:rPr lang="en-US">
                <a:solidFill>
                  <a:srgbClr val="FF0000"/>
                </a:solidFill>
                <a:latin typeface="Arial Narrow" charset="0"/>
              </a:rPr>
              <a:t>Because the object is </a:t>
            </a:r>
            <a:r>
              <a:rPr lang="en-US" b="1" u="sng">
                <a:solidFill>
                  <a:srgbClr val="FF0000"/>
                </a:solidFill>
                <a:effectLst>
                  <a:outerShdw blurRad="38100" dist="38100" dir="2700000" algn="tl">
                    <a:srgbClr val="DDDDDD"/>
                  </a:outerShdw>
                </a:effectLst>
                <a:latin typeface="Monotype Corsiva" charset="0"/>
              </a:rPr>
              <a:t>not moving</a:t>
            </a:r>
            <a:r>
              <a:rPr lang="en-US">
                <a:solidFill>
                  <a:srgbClr val="FF0000"/>
                </a:solidFill>
                <a:latin typeface="Arial Narrow" charset="0"/>
              </a:rPr>
              <a:t>, no matter what the rotational axis is, there should not be any motion.  It is simply a matter of mathematical manipulation.</a:t>
            </a:r>
          </a:p>
        </p:txBody>
      </p:sp>
      <p:sp>
        <p:nvSpPr>
          <p:cNvPr id="978986" name="AutoShape 42"/>
          <p:cNvSpPr>
            <a:spLocks noChangeArrowheads="1"/>
          </p:cNvSpPr>
          <p:nvPr/>
        </p:nvSpPr>
        <p:spPr bwMode="auto">
          <a:xfrm>
            <a:off x="19050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
        <p:nvSpPr>
          <p:cNvPr id="978987" name="Text Box 43"/>
          <p:cNvSpPr txBox="1">
            <a:spLocks noChangeArrowheads="1"/>
          </p:cNvSpPr>
          <p:nvPr/>
        </p:nvSpPr>
        <p:spPr bwMode="auto">
          <a:xfrm>
            <a:off x="3997325" y="2171700"/>
            <a:ext cx="765175" cy="495300"/>
          </a:xfrm>
          <a:prstGeom prst="rect">
            <a:avLst/>
          </a:prstGeom>
          <a:solidFill>
            <a:srgbClr val="FFFFCC"/>
          </a:solidFill>
          <a:ln w="38100">
            <a:solidFill>
              <a:srgbClr val="A50021"/>
            </a:solidFill>
            <a:miter lim="800000"/>
            <a:headEnd/>
            <a:tailEnd/>
          </a:ln>
        </p:spPr>
        <p:txBody>
          <a:bodyPr wrap="none">
            <a:prstTxWarp prst="textNoShape">
              <a:avLst/>
            </a:prstTxWarp>
            <a:spAutoFit/>
          </a:bodyPr>
          <a:lstStyle/>
          <a:p>
            <a:r>
              <a:rPr lang="en-US" b="1">
                <a:solidFill>
                  <a:srgbClr val="A50021"/>
                </a:solidFill>
                <a:latin typeface="Arial Narrow" charset="0"/>
              </a:rPr>
              <a:t>AND</a:t>
            </a:r>
          </a:p>
        </p:txBody>
      </p:sp>
      <p:sp>
        <p:nvSpPr>
          <p:cNvPr id="978988" name="AutoShape 44"/>
          <p:cNvSpPr>
            <a:spLocks noChangeArrowheads="1"/>
          </p:cNvSpPr>
          <p:nvPr/>
        </p:nvSpPr>
        <p:spPr bwMode="auto">
          <a:xfrm>
            <a:off x="6172200" y="2057400"/>
            <a:ext cx="609600" cy="762000"/>
          </a:xfrm>
          <a:prstGeom prst="rightArrow">
            <a:avLst>
              <a:gd name="adj1" fmla="val 50000"/>
              <a:gd name="adj2" fmla="val 25000"/>
            </a:avLst>
          </a:prstGeom>
          <a:solidFill>
            <a:srgbClr val="FFFFCC"/>
          </a:solidFill>
          <a:ln w="28575">
            <a:solidFill>
              <a:srgbClr val="A50021"/>
            </a:solidFill>
            <a:miter lim="800000"/>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745561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8947"/>
                                        </p:tgtEl>
                                        <p:attrNameLst>
                                          <p:attrName>style.visibility</p:attrName>
                                        </p:attrNameLst>
                                      </p:cBhvr>
                                      <p:to>
                                        <p:strVal val="visible"/>
                                      </p:to>
                                    </p:set>
                                    <p:animEffect transition="in" filter="wipe(left)">
                                      <p:cBhvr>
                                        <p:cTn id="7" dur="500"/>
                                        <p:tgtEl>
                                          <p:spTgt spid="9789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8948">
                                            <p:txEl>
                                              <p:pRg st="0" end="0"/>
                                            </p:txEl>
                                          </p:spTgt>
                                        </p:tgtEl>
                                        <p:attrNameLst>
                                          <p:attrName>style.visibility</p:attrName>
                                        </p:attrNameLst>
                                      </p:cBhvr>
                                      <p:to>
                                        <p:strVal val="visible"/>
                                      </p:to>
                                    </p:set>
                                    <p:animEffect transition="in" filter="wipe(left)">
                                      <p:cBhvr>
                                        <p:cTn id="12" dur="500"/>
                                        <p:tgtEl>
                                          <p:spTgt spid="97894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978950"/>
                                        </p:tgtEl>
                                        <p:attrNameLst>
                                          <p:attrName>style.visibility</p:attrName>
                                        </p:attrNameLst>
                                      </p:cBhvr>
                                      <p:to>
                                        <p:strVal val="visible"/>
                                      </p:to>
                                    </p:set>
                                    <p:animEffect transition="in" filter="wipe(left)">
                                      <p:cBhvr>
                                        <p:cTn id="17" dur="500"/>
                                        <p:tgtEl>
                                          <p:spTgt spid="97895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8987"/>
                                        </p:tgtEl>
                                        <p:attrNameLst>
                                          <p:attrName>style.visibility</p:attrName>
                                        </p:attrNameLst>
                                      </p:cBhvr>
                                      <p:to>
                                        <p:strVal val="visible"/>
                                      </p:to>
                                    </p:set>
                                    <p:animEffect transition="in" filter="wipe(left)">
                                      <p:cBhvr>
                                        <p:cTn id="22" dur="500"/>
                                        <p:tgtEl>
                                          <p:spTgt spid="97898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978951"/>
                                        </p:tgtEl>
                                        <p:attrNameLst>
                                          <p:attrName>style.visibility</p:attrName>
                                        </p:attrNameLst>
                                      </p:cBhvr>
                                      <p:to>
                                        <p:strVal val="visible"/>
                                      </p:to>
                                    </p:set>
                                    <p:animEffect transition="in" filter="wipe(left)">
                                      <p:cBhvr>
                                        <p:cTn id="27" dur="500"/>
                                        <p:tgtEl>
                                          <p:spTgt spid="97895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78986"/>
                                        </p:tgtEl>
                                        <p:attrNameLst>
                                          <p:attrName>style.visibility</p:attrName>
                                        </p:attrNameLst>
                                      </p:cBhvr>
                                      <p:to>
                                        <p:strVal val="visible"/>
                                      </p:to>
                                    </p:set>
                                    <p:animEffect transition="in" filter="wipe(left)">
                                      <p:cBhvr>
                                        <p:cTn id="32" dur="500"/>
                                        <p:tgtEl>
                                          <p:spTgt spid="9789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978952"/>
                                        </p:tgtEl>
                                        <p:attrNameLst>
                                          <p:attrName>style.visibility</p:attrName>
                                        </p:attrNameLst>
                                      </p:cBhvr>
                                      <p:to>
                                        <p:strVal val="visible"/>
                                      </p:to>
                                    </p:set>
                                    <p:animEffect transition="in" filter="wipe(left)">
                                      <p:cBhvr>
                                        <p:cTn id="37" dur="500"/>
                                        <p:tgtEl>
                                          <p:spTgt spid="97895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978983"/>
                                        </p:tgtEl>
                                        <p:attrNameLst>
                                          <p:attrName>style.visibility</p:attrName>
                                        </p:attrNameLst>
                                      </p:cBhvr>
                                      <p:to>
                                        <p:strVal val="visible"/>
                                      </p:to>
                                    </p:set>
                                    <p:animEffect transition="in" filter="wipe(left)">
                                      <p:cBhvr>
                                        <p:cTn id="42" dur="500"/>
                                        <p:tgtEl>
                                          <p:spTgt spid="97898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978988"/>
                                        </p:tgtEl>
                                        <p:attrNameLst>
                                          <p:attrName>style.visibility</p:attrName>
                                        </p:attrNameLst>
                                      </p:cBhvr>
                                      <p:to>
                                        <p:strVal val="visible"/>
                                      </p:to>
                                    </p:set>
                                    <p:animEffect transition="in" filter="wipe(left)">
                                      <p:cBhvr>
                                        <p:cTn id="47" dur="500"/>
                                        <p:tgtEl>
                                          <p:spTgt spid="97898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978953"/>
                                        </p:tgtEl>
                                        <p:attrNameLst>
                                          <p:attrName>style.visibility</p:attrName>
                                        </p:attrNameLst>
                                      </p:cBhvr>
                                      <p:to>
                                        <p:strVal val="visible"/>
                                      </p:to>
                                    </p:set>
                                    <p:animEffect transition="in" filter="wipe(left)">
                                      <p:cBhvr>
                                        <p:cTn id="52" dur="500"/>
                                        <p:tgtEl>
                                          <p:spTgt spid="97895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978949">
                                            <p:txEl>
                                              <p:pRg st="0" end="0"/>
                                            </p:txEl>
                                          </p:spTgt>
                                        </p:tgtEl>
                                        <p:attrNameLst>
                                          <p:attrName>style.visibility</p:attrName>
                                        </p:attrNameLst>
                                      </p:cBhvr>
                                      <p:to>
                                        <p:strVal val="visible"/>
                                      </p:to>
                                    </p:set>
                                    <p:animEffect transition="in" filter="wipe(left)">
                                      <p:cBhvr>
                                        <p:cTn id="57" dur="500"/>
                                        <p:tgtEl>
                                          <p:spTgt spid="978949">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978982">
                                            <p:txEl>
                                              <p:pRg st="0" end="0"/>
                                            </p:txEl>
                                          </p:spTgt>
                                        </p:tgtEl>
                                        <p:attrNameLst>
                                          <p:attrName>style.visibility</p:attrName>
                                        </p:attrNameLst>
                                      </p:cBhvr>
                                      <p:to>
                                        <p:strVal val="visible"/>
                                      </p:to>
                                    </p:set>
                                    <p:animEffect transition="in" filter="wipe(left)">
                                      <p:cBhvr>
                                        <p:cTn id="62" dur="500"/>
                                        <p:tgtEl>
                                          <p:spTgt spid="97898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nodeType="clickEffect">
                                  <p:stCondLst>
                                    <p:cond delay="0"/>
                                  </p:stCondLst>
                                  <p:iterate type="wd">
                                    <p:tmPct val="10000"/>
                                  </p:iterate>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978984">
                                            <p:txEl>
                                              <p:pRg st="0" end="0"/>
                                            </p:txEl>
                                          </p:spTgt>
                                        </p:tgtEl>
                                        <p:attrNameLst>
                                          <p:attrName>style.visibility</p:attrName>
                                        </p:attrNameLst>
                                      </p:cBhvr>
                                      <p:to>
                                        <p:strVal val="visible"/>
                                      </p:to>
                                    </p:set>
                                    <p:animEffect transition="in" filter="wipe(left)">
                                      <p:cBhvr>
                                        <p:cTn id="73" dur="500"/>
                                        <p:tgtEl>
                                          <p:spTgt spid="97898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978985">
                                            <p:txEl>
                                              <p:pRg st="0" end="0"/>
                                            </p:txEl>
                                          </p:spTgt>
                                        </p:tgtEl>
                                        <p:attrNameLst>
                                          <p:attrName>style.visibility</p:attrName>
                                        </p:attrNameLst>
                                      </p:cBhvr>
                                      <p:to>
                                        <p:strVal val="visible"/>
                                      </p:to>
                                    </p:set>
                                    <p:animEffect transition="in" filter="wipe(left)">
                                      <p:cBhvr>
                                        <p:cTn id="78" dur="500"/>
                                        <p:tgtEl>
                                          <p:spTgt spid="9789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animBg="1" autoUpdateAnimBg="0"/>
      <p:bldP spid="978948" grpId="0" build="p" autoUpdateAnimBg="0"/>
      <p:bldP spid="978949" grpId="0" build="p" autoUpdateAnimBg="0"/>
      <p:bldP spid="978982" grpId="0" build="p" autoUpdateAnimBg="0"/>
      <p:bldP spid="978984" grpId="0" build="p" autoUpdateAnimBg="0"/>
      <p:bldP spid="978985" grpId="0" build="p" autoUpdateAnimBg="0"/>
      <p:bldP spid="978986" grpId="0" animBg="1"/>
      <p:bldP spid="978987" grpId="0" animBg="1"/>
      <p:bldP spid="978988"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smtClean="0"/>
              <a:t>Thursday, July 3, 2014</a:t>
            </a:r>
            <a:endParaRPr lang="en-US" altLang="ko-KR">
              <a:ea typeface="굴림" charset="-127"/>
              <a:cs typeface="굴림" charset="-127"/>
            </a:endParaRPr>
          </a:p>
        </p:txBody>
      </p:sp>
      <p:sp>
        <p:nvSpPr>
          <p:cNvPr id="33795" name="Footer Placeholder 4"/>
          <p:cNvSpPr>
            <a:spLocks noGrp="1"/>
          </p:cNvSpPr>
          <p:nvPr>
            <p:ph type="ftr" sz="quarter" idx="11"/>
          </p:nvPr>
        </p:nvSpPr>
        <p:spPr>
          <a:noFill/>
        </p:spPr>
        <p:txBody>
          <a:bodyPr/>
          <a:lstStyle/>
          <a:p>
            <a:r>
              <a:rPr lang="nl-NL" smtClean="0"/>
              <a:t>PHYS 1441-001, Summer 2014             Dr. Jaehoon Yu</a:t>
            </a:r>
            <a:endParaRPr lang="en-US"/>
          </a:p>
        </p:txBody>
      </p:sp>
      <p:sp>
        <p:nvSpPr>
          <p:cNvPr id="33796" name="Slide Number Placeholder 5"/>
          <p:cNvSpPr>
            <a:spLocks noGrp="1"/>
          </p:cNvSpPr>
          <p:nvPr>
            <p:ph type="sldNum" sz="quarter" idx="12"/>
          </p:nvPr>
        </p:nvSpPr>
        <p:spPr>
          <a:noFill/>
        </p:spPr>
        <p:txBody>
          <a:bodyPr/>
          <a:lstStyle/>
          <a:p>
            <a:fld id="{797AFF52-7706-1F45-935D-4BE6DB57B504}" type="slidenum">
              <a:rPr lang="en-US"/>
              <a:pPr/>
              <a:t>21</a:t>
            </a:fld>
            <a:endParaRPr lang="en-US"/>
          </a:p>
        </p:txBody>
      </p:sp>
      <p:sp>
        <p:nvSpPr>
          <p:cNvPr id="33797" name="Rectangle 2"/>
          <p:cNvSpPr>
            <a:spLocks noGrp="1" noChangeArrowheads="1"/>
          </p:cNvSpPr>
          <p:nvPr>
            <p:ph type="title"/>
          </p:nvPr>
        </p:nvSpPr>
        <p:spPr>
          <a:xfrm>
            <a:off x="381000" y="228600"/>
            <a:ext cx="8610600" cy="609600"/>
          </a:xfrm>
        </p:spPr>
        <p:txBody>
          <a:bodyPr/>
          <a:lstStyle/>
          <a:p>
            <a:r>
              <a:rPr lang="en-US" sz="4000"/>
              <a:t>How do we solve static equilibrium problems?</a:t>
            </a:r>
          </a:p>
        </p:txBody>
      </p:sp>
      <p:sp>
        <p:nvSpPr>
          <p:cNvPr id="976899" name="Rectangle 3"/>
          <p:cNvSpPr>
            <a:spLocks noGrp="1" noChangeArrowheads="1"/>
          </p:cNvSpPr>
          <p:nvPr>
            <p:ph type="body" idx="1"/>
          </p:nvPr>
        </p:nvSpPr>
        <p:spPr>
          <a:xfrm>
            <a:off x="381000" y="990600"/>
            <a:ext cx="8458200" cy="5410200"/>
          </a:xfrm>
        </p:spPr>
        <p:txBody>
          <a:bodyPr/>
          <a:lstStyle/>
          <a:p>
            <a:pPr marL="609600" indent="-609600">
              <a:lnSpc>
                <a:spcPct val="90000"/>
              </a:lnSpc>
              <a:buFontTx/>
              <a:buAutoNum type="arabicPeriod"/>
            </a:pPr>
            <a:r>
              <a:rPr lang="en-US" altLang="ko-KR" sz="2400" dirty="0">
                <a:ea typeface="굴림" charset="-127"/>
                <a:cs typeface="굴림" charset="-127"/>
              </a:rPr>
              <a:t>Select the object to which the equations for equilibrium are to be applied.</a:t>
            </a:r>
          </a:p>
          <a:p>
            <a:pPr marL="609600" indent="-609600">
              <a:lnSpc>
                <a:spcPct val="90000"/>
              </a:lnSpc>
              <a:buFontTx/>
              <a:buAutoNum type="arabicPeriod"/>
            </a:pPr>
            <a:r>
              <a:rPr lang="en-US" sz="2400" dirty="0"/>
              <a:t>Identify all the forces and</a:t>
            </a:r>
            <a:r>
              <a:rPr lang="en-US" sz="2400" dirty="0" smtClean="0"/>
              <a:t> draw </a:t>
            </a:r>
            <a:r>
              <a:rPr lang="en-US" sz="2400" dirty="0"/>
              <a:t>a free-body diagram with</a:t>
            </a:r>
            <a:r>
              <a:rPr lang="en-US" sz="2400" dirty="0" smtClean="0"/>
              <a:t> them </a:t>
            </a:r>
            <a:r>
              <a:rPr lang="en-US" sz="2400" dirty="0"/>
              <a:t>indicated on it with their directions and locations properly</a:t>
            </a:r>
            <a:r>
              <a:rPr lang="en-US" sz="2400" dirty="0" smtClean="0"/>
              <a:t> </a:t>
            </a:r>
            <a:r>
              <a:rPr lang="en-US" sz="2400" dirty="0" smtClean="0">
                <a:ea typeface="굴림" charset="-127"/>
                <a:cs typeface="굴림" charset="-127"/>
              </a:rPr>
              <a:t>indicated</a:t>
            </a:r>
            <a:endParaRPr lang="en-US" sz="2400" dirty="0" smtClean="0"/>
          </a:p>
          <a:p>
            <a:pPr marL="609600" indent="-609600">
              <a:lnSpc>
                <a:spcPct val="90000"/>
              </a:lnSpc>
              <a:buFontTx/>
              <a:buAutoNum type="arabicPeriod"/>
            </a:pPr>
            <a:r>
              <a:rPr lang="en-US" altLang="ko-KR" sz="2400" dirty="0">
                <a:ea typeface="굴림" charset="-127"/>
                <a:cs typeface="굴림" charset="-127"/>
              </a:rPr>
              <a:t>Choose a convenient set of x and y axes and w</a:t>
            </a:r>
            <a:r>
              <a:rPr lang="en-US" sz="2400" dirty="0"/>
              <a:t>rite </a:t>
            </a:r>
            <a:r>
              <a:rPr lang="en-US" sz="2400" dirty="0" smtClean="0"/>
              <a:t>down the </a:t>
            </a:r>
            <a:r>
              <a:rPr lang="en-US" sz="2400" dirty="0"/>
              <a:t>force equation for each x and y component with</a:t>
            </a:r>
            <a:r>
              <a:rPr lang="en-US" sz="2400" dirty="0" smtClean="0"/>
              <a:t> correct </a:t>
            </a:r>
            <a:r>
              <a:rPr lang="en-US" sz="2400" dirty="0"/>
              <a:t>signs</a:t>
            </a:r>
            <a:r>
              <a:rPr lang="en-US" altLang="ko-KR" sz="2400" dirty="0">
                <a:ea typeface="굴림" charset="-127"/>
                <a:cs typeface="굴림" charset="-127"/>
              </a:rPr>
              <a:t>.</a:t>
            </a:r>
            <a:endParaRPr lang="en-US" sz="2400" dirty="0"/>
          </a:p>
          <a:p>
            <a:pPr marL="609600" indent="-609600">
              <a:lnSpc>
                <a:spcPct val="90000"/>
              </a:lnSpc>
              <a:buFontTx/>
              <a:buAutoNum type="arabicPeriod"/>
            </a:pPr>
            <a:r>
              <a:rPr lang="en-US" altLang="ko-KR" sz="2400" dirty="0">
                <a:ea typeface="굴림" charset="-127"/>
                <a:cs typeface="굴림" charset="-127"/>
              </a:rPr>
              <a:t>Apply the equations that specify the balance of forces at equilibrium.  Set the net force in the </a:t>
            </a:r>
            <a:r>
              <a:rPr lang="en-US" altLang="ko-KR" sz="2400" dirty="0" err="1">
                <a:ea typeface="굴림" charset="-127"/>
                <a:cs typeface="굴림" charset="-127"/>
              </a:rPr>
              <a:t>x</a:t>
            </a:r>
            <a:r>
              <a:rPr lang="en-US" altLang="ko-KR" sz="2400" dirty="0">
                <a:ea typeface="굴림" charset="-127"/>
                <a:cs typeface="굴림" charset="-127"/>
              </a:rPr>
              <a:t> and </a:t>
            </a:r>
            <a:r>
              <a:rPr lang="en-US" altLang="ko-KR" sz="2400" dirty="0" err="1">
                <a:ea typeface="굴림" charset="-127"/>
                <a:cs typeface="굴림" charset="-127"/>
              </a:rPr>
              <a:t>y</a:t>
            </a:r>
            <a:r>
              <a:rPr lang="en-US" altLang="ko-KR" sz="2400" dirty="0">
                <a:ea typeface="굴림" charset="-127"/>
                <a:cs typeface="굴림" charset="-127"/>
              </a:rPr>
              <a:t> directions equal to 0.</a:t>
            </a:r>
          </a:p>
          <a:p>
            <a:pPr marL="609600" indent="-609600">
              <a:lnSpc>
                <a:spcPct val="90000"/>
              </a:lnSpc>
              <a:buFontTx/>
              <a:buAutoNum type="arabicPeriod"/>
            </a:pPr>
            <a:r>
              <a:rPr lang="en-US" sz="2400" dirty="0"/>
              <a:t>Select</a:t>
            </a:r>
            <a:r>
              <a:rPr lang="en-US" sz="2400" dirty="0" smtClean="0"/>
              <a:t> the most optimal </a:t>
            </a:r>
            <a:r>
              <a:rPr lang="en-US" sz="2400" dirty="0"/>
              <a:t>rotational axis for torque calculations </a:t>
            </a:r>
            <a:r>
              <a:rPr lang="en-US" sz="2400" dirty="0" err="1">
                <a:sym typeface="Wingdings" charset="2"/>
              </a:rPr>
              <a:t></a:t>
            </a:r>
            <a:r>
              <a:rPr lang="en-US" sz="2400" dirty="0">
                <a:sym typeface="Wingdings" charset="2"/>
              </a:rPr>
              <a:t> Selecting the axis such that the torque of one</a:t>
            </a:r>
            <a:r>
              <a:rPr lang="en-US" sz="2400" dirty="0" smtClean="0">
                <a:sym typeface="Wingdings" charset="2"/>
              </a:rPr>
              <a:t> or more of </a:t>
            </a:r>
            <a:r>
              <a:rPr lang="en-US" sz="2400" dirty="0">
                <a:sym typeface="Wingdings" charset="2"/>
              </a:rPr>
              <a:t>the unknown forces become 0 makes the problem</a:t>
            </a:r>
            <a:r>
              <a:rPr lang="en-US" sz="2400" dirty="0" smtClean="0">
                <a:sym typeface="Wingdings" charset="2"/>
              </a:rPr>
              <a:t> much easier </a:t>
            </a:r>
            <a:r>
              <a:rPr lang="en-US" sz="2400" dirty="0">
                <a:sym typeface="Wingdings" charset="2"/>
              </a:rPr>
              <a:t>to solve</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Write down the torque equation with proper signs</a:t>
            </a:r>
            <a:r>
              <a:rPr lang="en-US" altLang="ko-KR" sz="2400" dirty="0">
                <a:ea typeface="굴림" charset="-127"/>
                <a:cs typeface="굴림" charset="-127"/>
                <a:sym typeface="Wingdings" charset="2"/>
              </a:rPr>
              <a:t>.</a:t>
            </a:r>
            <a:endParaRPr lang="en-US" sz="2400" dirty="0">
              <a:sym typeface="Wingdings" charset="2"/>
            </a:endParaRPr>
          </a:p>
          <a:p>
            <a:pPr marL="609600" indent="-609600">
              <a:lnSpc>
                <a:spcPct val="90000"/>
              </a:lnSpc>
              <a:buFontTx/>
              <a:buAutoNum type="arabicPeriod"/>
            </a:pPr>
            <a:r>
              <a:rPr lang="en-US" sz="2400" dirty="0">
                <a:sym typeface="Wingdings" charset="2"/>
              </a:rPr>
              <a:t>Solve </a:t>
            </a:r>
            <a:r>
              <a:rPr lang="en-US" sz="2400" dirty="0" smtClean="0">
                <a:sym typeface="Wingdings" charset="2"/>
              </a:rPr>
              <a:t>the force and torque </a:t>
            </a:r>
            <a:r>
              <a:rPr lang="en-US" sz="2400" dirty="0">
                <a:sym typeface="Wingdings" charset="2"/>
              </a:rPr>
              <a:t>equations for </a:t>
            </a:r>
            <a:r>
              <a:rPr lang="en-US" altLang="ko-KR" sz="2400" dirty="0">
                <a:ea typeface="굴림" charset="-127"/>
                <a:cs typeface="굴림" charset="-127"/>
                <a:sym typeface="Wingdings" charset="2"/>
              </a:rPr>
              <a:t>the desired </a:t>
            </a:r>
            <a:r>
              <a:rPr lang="en-US" sz="2400" dirty="0">
                <a:sym typeface="Wingdings" charset="2"/>
              </a:rPr>
              <a:t>unknown quantities</a:t>
            </a:r>
            <a:r>
              <a:rPr lang="en-US" altLang="ko-KR" sz="2400" dirty="0">
                <a:ea typeface="굴림" charset="-127"/>
                <a:cs typeface="굴림" charset="-127"/>
                <a:sym typeface="Wingdings" charset="2"/>
              </a:rPr>
              <a:t>.</a:t>
            </a:r>
            <a:r>
              <a:rPr lang="en-US" sz="2400" dirty="0">
                <a:sym typeface="Wingdings" charset="2"/>
              </a:rPr>
              <a:t> </a:t>
            </a:r>
            <a:endParaRPr lang="en-US" sz="2400" dirty="0">
              <a:solidFill>
                <a:schemeClr val="tx1"/>
              </a:solidFill>
            </a:endParaRPr>
          </a:p>
        </p:txBody>
      </p:sp>
    </p:spTree>
    <p:extLst>
      <p:ext uri="{BB962C8B-B14F-4D97-AF65-F5344CB8AC3E}">
        <p14:creationId xmlns:p14="http://schemas.microsoft.com/office/powerpoint/2010/main" val="1291210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76899">
                                            <p:txEl>
                                              <p:pRg st="0" end="0"/>
                                            </p:txEl>
                                          </p:spTgt>
                                        </p:tgtEl>
                                        <p:attrNameLst>
                                          <p:attrName>style.visibility</p:attrName>
                                        </p:attrNameLst>
                                      </p:cBhvr>
                                      <p:to>
                                        <p:strVal val="visible"/>
                                      </p:to>
                                    </p:set>
                                    <p:animEffect transition="in" filter="wipe(left)">
                                      <p:cBhvr>
                                        <p:cTn id="7" dur="500"/>
                                        <p:tgtEl>
                                          <p:spTgt spid="9768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76899">
                                            <p:txEl>
                                              <p:pRg st="1" end="1"/>
                                            </p:txEl>
                                          </p:spTgt>
                                        </p:tgtEl>
                                        <p:attrNameLst>
                                          <p:attrName>style.visibility</p:attrName>
                                        </p:attrNameLst>
                                      </p:cBhvr>
                                      <p:to>
                                        <p:strVal val="visible"/>
                                      </p:to>
                                    </p:set>
                                    <p:animEffect transition="in" filter="wipe(left)">
                                      <p:cBhvr>
                                        <p:cTn id="12" dur="500"/>
                                        <p:tgtEl>
                                          <p:spTgt spid="9768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76899">
                                            <p:txEl>
                                              <p:pRg st="2" end="2"/>
                                            </p:txEl>
                                          </p:spTgt>
                                        </p:tgtEl>
                                        <p:attrNameLst>
                                          <p:attrName>style.visibility</p:attrName>
                                        </p:attrNameLst>
                                      </p:cBhvr>
                                      <p:to>
                                        <p:strVal val="visible"/>
                                      </p:to>
                                    </p:set>
                                    <p:animEffect transition="in" filter="wipe(left)">
                                      <p:cBhvr>
                                        <p:cTn id="17" dur="500"/>
                                        <p:tgtEl>
                                          <p:spTgt spid="9768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976899">
                                            <p:txEl>
                                              <p:pRg st="3" end="3"/>
                                            </p:txEl>
                                          </p:spTgt>
                                        </p:tgtEl>
                                        <p:attrNameLst>
                                          <p:attrName>style.visibility</p:attrName>
                                        </p:attrNameLst>
                                      </p:cBhvr>
                                      <p:to>
                                        <p:strVal val="visible"/>
                                      </p:to>
                                    </p:set>
                                    <p:animEffect transition="in" filter="wipe(left)">
                                      <p:cBhvr>
                                        <p:cTn id="22" dur="500"/>
                                        <p:tgtEl>
                                          <p:spTgt spid="97689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976899">
                                            <p:txEl>
                                              <p:pRg st="4" end="4"/>
                                            </p:txEl>
                                          </p:spTgt>
                                        </p:tgtEl>
                                        <p:attrNameLst>
                                          <p:attrName>style.visibility</p:attrName>
                                        </p:attrNameLst>
                                      </p:cBhvr>
                                      <p:to>
                                        <p:strVal val="visible"/>
                                      </p:to>
                                    </p:set>
                                    <p:animEffect transition="in" filter="wipe(left)">
                                      <p:cBhvr>
                                        <p:cTn id="27" dur="500"/>
                                        <p:tgtEl>
                                          <p:spTgt spid="97689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976899">
                                            <p:txEl>
                                              <p:pRg st="5" end="5"/>
                                            </p:txEl>
                                          </p:spTgt>
                                        </p:tgtEl>
                                        <p:attrNameLst>
                                          <p:attrName>style.visibility</p:attrName>
                                        </p:attrNameLst>
                                      </p:cBhvr>
                                      <p:to>
                                        <p:strVal val="visible"/>
                                      </p:to>
                                    </p:set>
                                    <p:animEffect transition="in" filter="wipe(left)">
                                      <p:cBhvr>
                                        <p:cTn id="32" dur="500"/>
                                        <p:tgtEl>
                                          <p:spTgt spid="97689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976899">
                                            <p:txEl>
                                              <p:pRg st="6" end="6"/>
                                            </p:txEl>
                                          </p:spTgt>
                                        </p:tgtEl>
                                        <p:attrNameLst>
                                          <p:attrName>style.visibility</p:attrName>
                                        </p:attrNameLst>
                                      </p:cBhvr>
                                      <p:to>
                                        <p:strVal val="visible"/>
                                      </p:to>
                                    </p:set>
                                    <p:animEffect transition="in" filter="wipe(left)">
                                      <p:cBhvr>
                                        <p:cTn id="37" dur="500"/>
                                        <p:tgtEl>
                                          <p:spTgt spid="97689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899"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17" name="Date Placeholder 3"/>
          <p:cNvSpPr>
            <a:spLocks noGrp="1"/>
          </p:cNvSpPr>
          <p:nvPr>
            <p:ph type="dt" sz="quarter" idx="10"/>
          </p:nvPr>
        </p:nvSpPr>
        <p:spPr>
          <a:noFill/>
        </p:spPr>
        <p:txBody>
          <a:bodyPr/>
          <a:lstStyle/>
          <a:p>
            <a:r>
              <a:rPr lang="en-US" smtClean="0">
                <a:latin typeface="Arial Narrow" charset="0"/>
              </a:rPr>
              <a:t>Thursday, July 3, 2014</a:t>
            </a:r>
            <a:endParaRPr lang="en-US">
              <a:latin typeface="Arial Narrow" charset="0"/>
            </a:endParaRPr>
          </a:p>
        </p:txBody>
      </p:sp>
      <p:sp>
        <p:nvSpPr>
          <p:cNvPr id="4118" name="Footer Placeholder 4"/>
          <p:cNvSpPr>
            <a:spLocks noGrp="1"/>
          </p:cNvSpPr>
          <p:nvPr>
            <p:ph type="ftr" sz="quarter" idx="11"/>
          </p:nvPr>
        </p:nvSpPr>
        <p:spPr>
          <a:noFill/>
        </p:spPr>
        <p:txBody>
          <a:bodyPr/>
          <a:lstStyle/>
          <a:p>
            <a:r>
              <a:rPr lang="nl-NL" smtClean="0">
                <a:latin typeface="Arial Narrow" charset="0"/>
              </a:rPr>
              <a:t>PHYS 1441-001, Summer 2014             Dr. Jaehoon Yu</a:t>
            </a:r>
            <a:endParaRPr lang="en-US">
              <a:latin typeface="Arial Narrow" charset="0"/>
            </a:endParaRPr>
          </a:p>
        </p:txBody>
      </p:sp>
      <p:sp>
        <p:nvSpPr>
          <p:cNvPr id="56" name="Slide Number Placeholder 5"/>
          <p:cNvSpPr>
            <a:spLocks noGrp="1"/>
          </p:cNvSpPr>
          <p:nvPr>
            <p:ph type="sldNum" sz="quarter" idx="12"/>
          </p:nvPr>
        </p:nvSpPr>
        <p:spPr/>
        <p:txBody>
          <a:bodyPr/>
          <a:lstStyle/>
          <a:p>
            <a:fld id="{788E18A6-BFCA-EC42-8E5A-DDAF0D564499}" type="slidenum">
              <a:rPr lang="en-US"/>
              <a:pPr/>
              <a:t>22</a:t>
            </a:fld>
            <a:endParaRPr lang="en-US"/>
          </a:p>
        </p:txBody>
      </p:sp>
      <p:sp>
        <p:nvSpPr>
          <p:cNvPr id="4120" name="Rectangle 2"/>
          <p:cNvSpPr>
            <a:spLocks noGrp="1" noChangeArrowheads="1"/>
          </p:cNvSpPr>
          <p:nvPr>
            <p:ph type="title"/>
          </p:nvPr>
        </p:nvSpPr>
        <p:spPr>
          <a:xfrm>
            <a:off x="685800" y="152400"/>
            <a:ext cx="7772400" cy="609600"/>
          </a:xfrm>
        </p:spPr>
        <p:txBody>
          <a:bodyPr/>
          <a:lstStyle/>
          <a:p>
            <a:r>
              <a:rPr lang="en-US" sz="4000"/>
              <a:t>Example for Mechanical Equilibrium</a:t>
            </a:r>
            <a:endParaRPr lang="en-US"/>
          </a:p>
        </p:txBody>
      </p:sp>
      <p:sp>
        <p:nvSpPr>
          <p:cNvPr id="427011" name="Text Box 3"/>
          <p:cNvSpPr txBox="1">
            <a:spLocks noChangeArrowheads="1"/>
          </p:cNvSpPr>
          <p:nvPr/>
        </p:nvSpPr>
        <p:spPr bwMode="auto">
          <a:xfrm>
            <a:off x="457200" y="762000"/>
            <a:ext cx="8458200" cy="13398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dirty="0">
                <a:solidFill>
                  <a:srgbClr val="800000"/>
                </a:solidFill>
                <a:latin typeface="Arial Narrow" charset="0"/>
              </a:rPr>
              <a:t>A uniform 40.0 N board supports the father and the daughter each weighing 800 N and 350 N, respectively, and is not moving.   If the support (or fulcrum) is under the center of gravity of the board, and the father is 1.00 m from </a:t>
            </a:r>
            <a:r>
              <a:rPr lang="en-US" sz="2000" dirty="0" smtClean="0">
                <a:solidFill>
                  <a:srgbClr val="800000"/>
                </a:solidFill>
                <a:latin typeface="Arial Narrow" charset="0"/>
              </a:rPr>
              <a:t>the center of gravity (</a:t>
            </a:r>
            <a:r>
              <a:rPr lang="en-US" sz="2000" dirty="0" err="1" smtClean="0">
                <a:solidFill>
                  <a:srgbClr val="800000"/>
                </a:solidFill>
                <a:latin typeface="Arial Narrow" charset="0"/>
              </a:rPr>
              <a:t>CoG</a:t>
            </a:r>
            <a:r>
              <a:rPr lang="en-US" sz="2000" dirty="0" smtClean="0">
                <a:solidFill>
                  <a:srgbClr val="800000"/>
                </a:solidFill>
                <a:latin typeface="Arial Narrow" charset="0"/>
              </a:rPr>
              <a:t>), </a:t>
            </a:r>
            <a:r>
              <a:rPr lang="en-US" sz="2000" dirty="0">
                <a:solidFill>
                  <a:srgbClr val="800000"/>
                </a:solidFill>
                <a:latin typeface="Arial Narrow" charset="0"/>
              </a:rPr>
              <a:t>what is the magnitude of the normal force </a:t>
            </a:r>
            <a:r>
              <a:rPr lang="en-US" sz="2000" b="1" dirty="0">
                <a:solidFill>
                  <a:srgbClr val="800000"/>
                </a:solidFill>
                <a:latin typeface="Monotype Corsiva" charset="0"/>
              </a:rPr>
              <a:t>n</a:t>
            </a:r>
            <a:r>
              <a:rPr lang="en-US" sz="2000" dirty="0">
                <a:solidFill>
                  <a:srgbClr val="800000"/>
                </a:solidFill>
                <a:latin typeface="Arial Narrow" charset="0"/>
              </a:rPr>
              <a:t> exerted on the board by the support?</a:t>
            </a:r>
          </a:p>
        </p:txBody>
      </p:sp>
      <p:sp>
        <p:nvSpPr>
          <p:cNvPr id="427012" name="Text Box 4"/>
          <p:cNvSpPr txBox="1">
            <a:spLocks noChangeArrowheads="1"/>
          </p:cNvSpPr>
          <p:nvPr/>
        </p:nvSpPr>
        <p:spPr bwMode="auto">
          <a:xfrm>
            <a:off x="4191000" y="2193925"/>
            <a:ext cx="4267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there is no linear motion, this system is in its translational equilibrium</a:t>
            </a:r>
          </a:p>
        </p:txBody>
      </p:sp>
      <p:grpSp>
        <p:nvGrpSpPr>
          <p:cNvPr id="2" name="Group 5"/>
          <p:cNvGrpSpPr>
            <a:grpSpLocks/>
          </p:cNvGrpSpPr>
          <p:nvPr/>
        </p:nvGrpSpPr>
        <p:grpSpPr bwMode="auto">
          <a:xfrm>
            <a:off x="685800" y="2144713"/>
            <a:ext cx="2819400" cy="1360487"/>
            <a:chOff x="432" y="1351"/>
            <a:chExt cx="1776" cy="857"/>
          </a:xfrm>
        </p:grpSpPr>
        <p:grpSp>
          <p:nvGrpSpPr>
            <p:cNvPr id="3" name="Group 6"/>
            <p:cNvGrpSpPr>
              <a:grpSpLocks/>
            </p:cNvGrpSpPr>
            <p:nvPr/>
          </p:nvGrpSpPr>
          <p:grpSpPr bwMode="auto">
            <a:xfrm>
              <a:off x="432" y="1920"/>
              <a:ext cx="1776" cy="288"/>
              <a:chOff x="432" y="1824"/>
              <a:chExt cx="1776" cy="288"/>
            </a:xfrm>
          </p:grpSpPr>
          <p:sp>
            <p:nvSpPr>
              <p:cNvPr id="4151" name="Rectangle 7"/>
              <p:cNvSpPr>
                <a:spLocks noChangeArrowheads="1"/>
              </p:cNvSpPr>
              <p:nvPr/>
            </p:nvSpPr>
            <p:spPr bwMode="auto">
              <a:xfrm>
                <a:off x="432" y="1824"/>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4152" name="AutoShape 8"/>
              <p:cNvSpPr>
                <a:spLocks noChangeArrowheads="1"/>
              </p:cNvSpPr>
              <p:nvPr/>
            </p:nvSpPr>
            <p:spPr bwMode="auto">
              <a:xfrm>
                <a:off x="1248" y="1920"/>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grpSp>
        <p:sp>
          <p:nvSpPr>
            <p:cNvPr id="4138" name="Rectangle 9"/>
            <p:cNvSpPr>
              <a:spLocks noChangeArrowheads="1"/>
            </p:cNvSpPr>
            <p:nvPr/>
          </p:nvSpPr>
          <p:spPr bwMode="auto">
            <a:xfrm>
              <a:off x="672" y="1680"/>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4139" name="Rectangle 10"/>
            <p:cNvSpPr>
              <a:spLocks noChangeArrowheads="1"/>
            </p:cNvSpPr>
            <p:nvPr/>
          </p:nvSpPr>
          <p:spPr bwMode="auto">
            <a:xfrm>
              <a:off x="1968" y="1728"/>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4" name="Group 11"/>
            <p:cNvGrpSpPr>
              <a:grpSpLocks/>
            </p:cNvGrpSpPr>
            <p:nvPr/>
          </p:nvGrpSpPr>
          <p:grpSpPr bwMode="auto">
            <a:xfrm>
              <a:off x="1296" y="1440"/>
              <a:ext cx="190" cy="480"/>
              <a:chOff x="1296" y="1344"/>
              <a:chExt cx="190" cy="480"/>
            </a:xfrm>
          </p:grpSpPr>
          <p:sp>
            <p:nvSpPr>
              <p:cNvPr id="4149" name="Text Box 12"/>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4150" name="Line 13"/>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14"/>
            <p:cNvGrpSpPr>
              <a:grpSpLocks/>
            </p:cNvGrpSpPr>
            <p:nvPr/>
          </p:nvGrpSpPr>
          <p:grpSpPr bwMode="auto">
            <a:xfrm>
              <a:off x="816" y="1351"/>
              <a:ext cx="480" cy="329"/>
              <a:chOff x="816" y="1255"/>
              <a:chExt cx="480" cy="329"/>
            </a:xfrm>
          </p:grpSpPr>
          <p:sp>
            <p:nvSpPr>
              <p:cNvPr id="4146" name="Line 15"/>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7" name="Line 16"/>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8" name="Text Box 17"/>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6" name="Group 18"/>
            <p:cNvGrpSpPr>
              <a:grpSpLocks/>
            </p:cNvGrpSpPr>
            <p:nvPr/>
          </p:nvGrpSpPr>
          <p:grpSpPr bwMode="auto">
            <a:xfrm>
              <a:off x="1344" y="1351"/>
              <a:ext cx="720" cy="377"/>
              <a:chOff x="1344" y="1255"/>
              <a:chExt cx="720" cy="377"/>
            </a:xfrm>
          </p:grpSpPr>
          <p:sp>
            <p:nvSpPr>
              <p:cNvPr id="4143" name="Line 19"/>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4144" name="Line 20"/>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4145" name="Text Box 21"/>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grpSp>
      <p:sp>
        <p:nvSpPr>
          <p:cNvPr id="427030" name="Text Box 22"/>
          <p:cNvSpPr txBox="1">
            <a:spLocks noChangeArrowheads="1"/>
          </p:cNvSpPr>
          <p:nvPr/>
        </p:nvSpPr>
        <p:spPr bwMode="auto">
          <a:xfrm>
            <a:off x="304800" y="3886200"/>
            <a:ext cx="4267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the magnitude of the normal force </a:t>
            </a:r>
          </a:p>
        </p:txBody>
      </p:sp>
      <p:graphicFrame>
        <p:nvGraphicFramePr>
          <p:cNvPr id="427031" name="Object 2"/>
          <p:cNvGraphicFramePr>
            <a:graphicFrameLocks noChangeAspect="1"/>
          </p:cNvGraphicFramePr>
          <p:nvPr/>
        </p:nvGraphicFramePr>
        <p:xfrm>
          <a:off x="4800600" y="3957638"/>
          <a:ext cx="249238" cy="309562"/>
        </p:xfrm>
        <a:graphic>
          <a:graphicData uri="http://schemas.openxmlformats.org/presentationml/2006/ole">
            <mc:AlternateContent xmlns:mc="http://schemas.openxmlformats.org/markup-compatibility/2006">
              <mc:Choice xmlns:v="urn:schemas-microsoft-com:vml" Requires="v">
                <p:oleObj spid="_x0000_s274871"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3957638"/>
                        <a:ext cx="249238" cy="3095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2" name="Text Box 24"/>
          <p:cNvSpPr txBox="1">
            <a:spLocks noChangeArrowheads="1"/>
          </p:cNvSpPr>
          <p:nvPr/>
        </p:nvSpPr>
        <p:spPr bwMode="auto">
          <a:xfrm>
            <a:off x="381000" y="4359275"/>
            <a:ext cx="6858000" cy="48577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Determine where the child should sit to balance the system.</a:t>
            </a:r>
          </a:p>
        </p:txBody>
      </p:sp>
      <p:sp>
        <p:nvSpPr>
          <p:cNvPr id="427033" name="Text Box 25"/>
          <p:cNvSpPr txBox="1">
            <a:spLocks noChangeArrowheads="1"/>
          </p:cNvSpPr>
          <p:nvPr/>
        </p:nvSpPr>
        <p:spPr bwMode="auto">
          <a:xfrm>
            <a:off x="381000" y="4860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fulcrum by the three forces are </a:t>
            </a:r>
          </a:p>
        </p:txBody>
      </p:sp>
      <p:graphicFrame>
        <p:nvGraphicFramePr>
          <p:cNvPr id="427034" name="Object 3"/>
          <p:cNvGraphicFramePr>
            <a:graphicFrameLocks noChangeAspect="1"/>
          </p:cNvGraphicFramePr>
          <p:nvPr/>
        </p:nvGraphicFramePr>
        <p:xfrm>
          <a:off x="3657600" y="5080000"/>
          <a:ext cx="271463" cy="282575"/>
        </p:xfrm>
        <a:graphic>
          <a:graphicData uri="http://schemas.openxmlformats.org/presentationml/2006/ole">
            <mc:AlternateContent xmlns:mc="http://schemas.openxmlformats.org/markup-compatibility/2006">
              <mc:Choice xmlns:v="urn:schemas-microsoft-com:vml" Requires="v">
                <p:oleObj spid="_x0000_s274872"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080000"/>
                        <a:ext cx="271463" cy="2825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7035" name="Text Box 27"/>
          <p:cNvSpPr txBox="1">
            <a:spLocks noChangeArrowheads="1"/>
          </p:cNvSpPr>
          <p:nvPr/>
        </p:nvSpPr>
        <p:spPr bwMode="auto">
          <a:xfrm>
            <a:off x="381000" y="5486400"/>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 to balance the system the daughter must sit</a:t>
            </a:r>
          </a:p>
        </p:txBody>
      </p:sp>
      <p:graphicFrame>
        <p:nvGraphicFramePr>
          <p:cNvPr id="427036" name="Object 4"/>
          <p:cNvGraphicFramePr>
            <a:graphicFrameLocks noChangeAspect="1"/>
          </p:cNvGraphicFramePr>
          <p:nvPr/>
        </p:nvGraphicFramePr>
        <p:xfrm>
          <a:off x="3703638" y="5659438"/>
          <a:ext cx="411162" cy="427037"/>
        </p:xfrm>
        <a:graphic>
          <a:graphicData uri="http://schemas.openxmlformats.org/presentationml/2006/ole">
            <mc:AlternateContent xmlns:mc="http://schemas.openxmlformats.org/markup-compatibility/2006">
              <mc:Choice xmlns:v="urn:schemas-microsoft-com:vml" Requires="v">
                <p:oleObj spid="_x0000_s274873"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3638" y="5659438"/>
                        <a:ext cx="411162" cy="427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7" name="Object 5"/>
          <p:cNvGraphicFramePr>
            <a:graphicFrameLocks noChangeAspect="1"/>
          </p:cNvGraphicFramePr>
          <p:nvPr/>
        </p:nvGraphicFramePr>
        <p:xfrm>
          <a:off x="4430713" y="2884488"/>
          <a:ext cx="690562" cy="477837"/>
        </p:xfrm>
        <a:graphic>
          <a:graphicData uri="http://schemas.openxmlformats.org/presentationml/2006/ole">
            <mc:AlternateContent xmlns:mc="http://schemas.openxmlformats.org/markup-compatibility/2006">
              <mc:Choice xmlns:v="urn:schemas-microsoft-com:vml" Requires="v">
                <p:oleObj spid="_x0000_s274874" name="Equation" r:id="rId9" imgW="368300" imgH="266700" progId="Equation.DSMT4">
                  <p:embed/>
                </p:oleObj>
              </mc:Choice>
              <mc:Fallback>
                <p:oleObj name="Equation" r:id="rId9" imgW="368300" imgH="2667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30713" y="2884488"/>
                        <a:ext cx="690562" cy="4778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8" name="Object 6"/>
          <p:cNvGraphicFramePr>
            <a:graphicFrameLocks noChangeAspect="1"/>
          </p:cNvGraphicFramePr>
          <p:nvPr/>
        </p:nvGraphicFramePr>
        <p:xfrm>
          <a:off x="5105400" y="2935288"/>
          <a:ext cx="533400" cy="374650"/>
        </p:xfrm>
        <a:graphic>
          <a:graphicData uri="http://schemas.openxmlformats.org/presentationml/2006/ole">
            <mc:AlternateContent xmlns:mc="http://schemas.openxmlformats.org/markup-compatibility/2006">
              <mc:Choice xmlns:v="urn:schemas-microsoft-com:vml" Requires="v">
                <p:oleObj spid="_x0000_s274875" name="Equation" r:id="rId11" imgW="241200" imgH="177480" progId="Equation.3">
                  <p:embed/>
                </p:oleObj>
              </mc:Choice>
              <mc:Fallback>
                <p:oleObj name="Equation" r:id="rId11" imgW="2412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05400" y="2935288"/>
                        <a:ext cx="533400" cy="3746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39" name="Object 7"/>
          <p:cNvGraphicFramePr>
            <a:graphicFrameLocks noChangeAspect="1"/>
          </p:cNvGraphicFramePr>
          <p:nvPr/>
        </p:nvGraphicFramePr>
        <p:xfrm>
          <a:off x="4419600" y="3352800"/>
          <a:ext cx="841375" cy="533400"/>
        </p:xfrm>
        <a:graphic>
          <a:graphicData uri="http://schemas.openxmlformats.org/presentationml/2006/ole">
            <mc:AlternateContent xmlns:mc="http://schemas.openxmlformats.org/markup-compatibility/2006">
              <mc:Choice xmlns:v="urn:schemas-microsoft-com:vml" Requires="v">
                <p:oleObj spid="_x0000_s274876" name="Equation" r:id="rId13" imgW="380880" imgH="253800" progId="Equation.3">
                  <p:embed/>
                </p:oleObj>
              </mc:Choice>
              <mc:Fallback>
                <p:oleObj name="Equation" r:id="rId13" imgW="380880" imgH="2538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19600" y="3352800"/>
                        <a:ext cx="841375" cy="533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0" name="Object 8"/>
          <p:cNvGraphicFramePr>
            <a:graphicFrameLocks noChangeAspect="1"/>
          </p:cNvGraphicFramePr>
          <p:nvPr/>
        </p:nvGraphicFramePr>
        <p:xfrm>
          <a:off x="5630863" y="3408363"/>
          <a:ext cx="925512" cy="423862"/>
        </p:xfrm>
        <a:graphic>
          <a:graphicData uri="http://schemas.openxmlformats.org/presentationml/2006/ole">
            <mc:AlternateContent xmlns:mc="http://schemas.openxmlformats.org/markup-compatibility/2006">
              <mc:Choice xmlns:v="urn:schemas-microsoft-com:vml" Requires="v">
                <p:oleObj spid="_x0000_s274877" name="Equation" r:id="rId15" imgW="419040" imgH="203040" progId="Equation.DSMT4">
                  <p:embed/>
                </p:oleObj>
              </mc:Choice>
              <mc:Fallback>
                <p:oleObj name="Equation" r:id="rId15" imgW="419040" imgH="2030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30863" y="3408363"/>
                        <a:ext cx="925512" cy="423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1" name="Object 9"/>
          <p:cNvGraphicFramePr>
            <a:graphicFrameLocks noChangeAspect="1"/>
          </p:cNvGraphicFramePr>
          <p:nvPr/>
        </p:nvGraphicFramePr>
        <p:xfrm>
          <a:off x="8382000" y="3424238"/>
          <a:ext cx="457200" cy="392112"/>
        </p:xfrm>
        <a:graphic>
          <a:graphicData uri="http://schemas.openxmlformats.org/presentationml/2006/ole">
            <mc:AlternateContent xmlns:mc="http://schemas.openxmlformats.org/markup-compatibility/2006">
              <mc:Choice xmlns:v="urn:schemas-microsoft-com:vml" Requires="v">
                <p:oleObj spid="_x0000_s274878" name="Equation" r:id="rId17" imgW="241200" imgH="177480" progId="Equation.3">
                  <p:embed/>
                </p:oleObj>
              </mc:Choice>
              <mc:Fallback>
                <p:oleObj name="Equation" r:id="rId17" imgW="241200" imgH="177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00" y="3424238"/>
                        <a:ext cx="457200" cy="3921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2" name="Object 10"/>
          <p:cNvGraphicFramePr>
            <a:graphicFrameLocks noChangeAspect="1"/>
          </p:cNvGraphicFramePr>
          <p:nvPr/>
        </p:nvGraphicFramePr>
        <p:xfrm>
          <a:off x="6538913" y="3406775"/>
          <a:ext cx="923925" cy="425450"/>
        </p:xfrm>
        <a:graphic>
          <a:graphicData uri="http://schemas.openxmlformats.org/presentationml/2006/ole">
            <mc:AlternateContent xmlns:mc="http://schemas.openxmlformats.org/markup-compatibility/2006">
              <mc:Choice xmlns:v="urn:schemas-microsoft-com:vml" Requires="v">
                <p:oleObj spid="_x0000_s274879" name="Equation" r:id="rId19" imgW="419040" imgH="203040" progId="Equation.DSMT4">
                  <p:embed/>
                </p:oleObj>
              </mc:Choice>
              <mc:Fallback>
                <p:oleObj name="Equation" r:id="rId19" imgW="419040" imgH="20304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538913" y="3406775"/>
                        <a:ext cx="923925"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3" name="Object 11"/>
          <p:cNvGraphicFramePr>
            <a:graphicFrameLocks noChangeAspect="1"/>
          </p:cNvGraphicFramePr>
          <p:nvPr/>
        </p:nvGraphicFramePr>
        <p:xfrm>
          <a:off x="7445375" y="3406775"/>
          <a:ext cx="954088" cy="425450"/>
        </p:xfrm>
        <a:graphic>
          <a:graphicData uri="http://schemas.openxmlformats.org/presentationml/2006/ole">
            <mc:AlternateContent xmlns:mc="http://schemas.openxmlformats.org/markup-compatibility/2006">
              <mc:Choice xmlns:v="urn:schemas-microsoft-com:vml" Requires="v">
                <p:oleObj spid="_x0000_s274880" name="Equation" r:id="rId21" imgW="431640" imgH="203040" progId="Equation.DSMT4">
                  <p:embed/>
                </p:oleObj>
              </mc:Choice>
              <mc:Fallback>
                <p:oleObj name="Equation" r:id="rId21" imgW="431640" imgH="203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445375" y="3406775"/>
                        <a:ext cx="954088" cy="4254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4" name="Object 12"/>
          <p:cNvGraphicFramePr>
            <a:graphicFrameLocks noChangeAspect="1"/>
          </p:cNvGraphicFramePr>
          <p:nvPr/>
        </p:nvGraphicFramePr>
        <p:xfrm>
          <a:off x="5245100" y="3457575"/>
          <a:ext cx="403225" cy="325438"/>
        </p:xfrm>
        <a:graphic>
          <a:graphicData uri="http://schemas.openxmlformats.org/presentationml/2006/ole">
            <mc:AlternateContent xmlns:mc="http://schemas.openxmlformats.org/markup-compatibility/2006">
              <mc:Choice xmlns:v="urn:schemas-microsoft-com:vml" Requires="v">
                <p:oleObj spid="_x0000_s274881" name="Equation" r:id="rId23" imgW="228600" imgH="126720" progId="Equation.DSMT4">
                  <p:embed/>
                </p:oleObj>
              </mc:Choice>
              <mc:Fallback>
                <p:oleObj name="Equation" r:id="rId23" imgW="228600" imgH="12672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45100" y="3457575"/>
                        <a:ext cx="403225" cy="3254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5" name="Object 13"/>
          <p:cNvGraphicFramePr>
            <a:graphicFrameLocks noChangeAspect="1"/>
          </p:cNvGraphicFramePr>
          <p:nvPr/>
        </p:nvGraphicFramePr>
        <p:xfrm>
          <a:off x="4140200" y="5491163"/>
          <a:ext cx="1781175" cy="763587"/>
        </p:xfrm>
        <a:graphic>
          <a:graphicData uri="http://schemas.openxmlformats.org/presentationml/2006/ole">
            <mc:AlternateContent xmlns:mc="http://schemas.openxmlformats.org/markup-compatibility/2006">
              <mc:Choice xmlns:v="urn:schemas-microsoft-com:vml" Requires="v">
                <p:oleObj spid="_x0000_s274882" name="Equation" r:id="rId25" imgW="952200" imgH="431640" progId="Equation.3">
                  <p:embed/>
                </p:oleObj>
              </mc:Choice>
              <mc:Fallback>
                <p:oleObj name="Equation" r:id="rId25" imgW="952200" imgH="431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140200" y="5491163"/>
                        <a:ext cx="1781175"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6" name="Object 14"/>
          <p:cNvGraphicFramePr>
            <a:graphicFrameLocks noChangeAspect="1"/>
          </p:cNvGraphicFramePr>
          <p:nvPr/>
        </p:nvGraphicFramePr>
        <p:xfrm>
          <a:off x="5946775" y="5524500"/>
          <a:ext cx="2206625" cy="696913"/>
        </p:xfrm>
        <a:graphic>
          <a:graphicData uri="http://schemas.openxmlformats.org/presentationml/2006/ole">
            <mc:AlternateContent xmlns:mc="http://schemas.openxmlformats.org/markup-compatibility/2006">
              <mc:Choice xmlns:v="urn:schemas-microsoft-com:vml" Requires="v">
                <p:oleObj spid="_x0000_s274883" name="Equation" r:id="rId27" imgW="1384200" imgH="393480" progId="Equation.3">
                  <p:embed/>
                </p:oleObj>
              </mc:Choice>
              <mc:Fallback>
                <p:oleObj name="Equation" r:id="rId27" imgW="1384200" imgH="39348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946775" y="5524500"/>
                        <a:ext cx="2206625"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7" name="Object 15"/>
          <p:cNvGraphicFramePr>
            <a:graphicFrameLocks noChangeAspect="1"/>
          </p:cNvGraphicFramePr>
          <p:nvPr/>
        </p:nvGraphicFramePr>
        <p:xfrm>
          <a:off x="5818188" y="5014913"/>
          <a:ext cx="1619250" cy="414337"/>
        </p:xfrm>
        <a:graphic>
          <a:graphicData uri="http://schemas.openxmlformats.org/presentationml/2006/ole">
            <mc:AlternateContent xmlns:mc="http://schemas.openxmlformats.org/markup-compatibility/2006">
              <mc:Choice xmlns:v="urn:schemas-microsoft-com:vml" Requires="v">
                <p:oleObj spid="_x0000_s274884"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818188" y="5014913"/>
                        <a:ext cx="161925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8" name="Object 16"/>
          <p:cNvGraphicFramePr>
            <a:graphicFrameLocks noChangeAspect="1"/>
          </p:cNvGraphicFramePr>
          <p:nvPr/>
        </p:nvGraphicFramePr>
        <p:xfrm>
          <a:off x="7389813" y="5014913"/>
          <a:ext cx="1284287" cy="414337"/>
        </p:xfrm>
        <a:graphic>
          <a:graphicData uri="http://schemas.openxmlformats.org/presentationml/2006/ole">
            <mc:AlternateContent xmlns:mc="http://schemas.openxmlformats.org/markup-compatibility/2006">
              <mc:Choice xmlns:v="urn:schemas-microsoft-com:vml" Requires="v">
                <p:oleObj spid="_x0000_s274885" name="Equation" r:id="rId31" imgW="634680" imgH="215640" progId="Equation.3">
                  <p:embed/>
                </p:oleObj>
              </mc:Choice>
              <mc:Fallback>
                <p:oleObj name="Equation" r:id="rId31" imgW="63468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389813" y="5014913"/>
                        <a:ext cx="1284287"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49" name="Object 17"/>
          <p:cNvGraphicFramePr>
            <a:graphicFrameLocks noChangeAspect="1"/>
          </p:cNvGraphicFramePr>
          <p:nvPr/>
        </p:nvGraphicFramePr>
        <p:xfrm>
          <a:off x="8626475" y="5041900"/>
          <a:ext cx="517525" cy="360363"/>
        </p:xfrm>
        <a:graphic>
          <a:graphicData uri="http://schemas.openxmlformats.org/presentationml/2006/ole">
            <mc:AlternateContent xmlns:mc="http://schemas.openxmlformats.org/markup-compatibility/2006">
              <mc:Choice xmlns:v="urn:schemas-microsoft-com:vml" Requires="v">
                <p:oleObj spid="_x0000_s274886"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626475" y="5041900"/>
                        <a:ext cx="517525" cy="3603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50" name="Object 18"/>
          <p:cNvGraphicFramePr>
            <a:graphicFrameLocks noChangeAspect="1"/>
          </p:cNvGraphicFramePr>
          <p:nvPr/>
        </p:nvGraphicFramePr>
        <p:xfrm>
          <a:off x="5029200" y="3886200"/>
          <a:ext cx="3581400" cy="393700"/>
        </p:xfrm>
        <a:graphic>
          <a:graphicData uri="http://schemas.openxmlformats.org/presentationml/2006/ole">
            <mc:AlternateContent xmlns:mc="http://schemas.openxmlformats.org/markup-compatibility/2006">
              <mc:Choice xmlns:v="urn:schemas-microsoft-com:vml" Requires="v">
                <p:oleObj spid="_x0000_s274887" name="Equation" r:id="rId35" imgW="1714320" imgH="177480" progId="Equation.3">
                  <p:embed/>
                </p:oleObj>
              </mc:Choice>
              <mc:Fallback>
                <p:oleObj name="Equation" r:id="rId35" imgW="1714320" imgH="17748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029200" y="3886200"/>
                        <a:ext cx="3581400" cy="3937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pSp>
        <p:nvGrpSpPr>
          <p:cNvPr id="7" name="Group 43"/>
          <p:cNvGrpSpPr>
            <a:grpSpLocks/>
          </p:cNvGrpSpPr>
          <p:nvPr/>
        </p:nvGrpSpPr>
        <p:grpSpPr bwMode="auto">
          <a:xfrm>
            <a:off x="2057400" y="3200400"/>
            <a:ext cx="596900" cy="466725"/>
            <a:chOff x="1296" y="1920"/>
            <a:chExt cx="376" cy="294"/>
          </a:xfrm>
        </p:grpSpPr>
        <p:sp>
          <p:nvSpPr>
            <p:cNvPr id="4135" name="Text Box 44"/>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4136" name="Line 45"/>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8" name="Group 46"/>
          <p:cNvGrpSpPr>
            <a:grpSpLocks/>
          </p:cNvGrpSpPr>
          <p:nvPr/>
        </p:nvGrpSpPr>
        <p:grpSpPr bwMode="auto">
          <a:xfrm>
            <a:off x="3292475" y="3048000"/>
            <a:ext cx="614363" cy="685800"/>
            <a:chOff x="1296" y="1920"/>
            <a:chExt cx="387" cy="294"/>
          </a:xfrm>
        </p:grpSpPr>
        <p:sp>
          <p:nvSpPr>
            <p:cNvPr id="4133" name="Text Box 47"/>
            <p:cNvSpPr txBox="1">
              <a:spLocks noChangeArrowheads="1"/>
            </p:cNvSpPr>
            <p:nvPr/>
          </p:nvSpPr>
          <p:spPr bwMode="auto">
            <a:xfrm>
              <a:off x="1296" y="1920"/>
              <a:ext cx="387"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D</a:t>
              </a:r>
              <a:r>
                <a:rPr lang="en-US" sz="2000" b="1">
                  <a:solidFill>
                    <a:schemeClr val="accent2"/>
                  </a:solidFill>
                  <a:latin typeface="Monotype Corsiva" charset="0"/>
                </a:rPr>
                <a:t>g</a:t>
              </a:r>
            </a:p>
          </p:txBody>
        </p:sp>
        <p:sp>
          <p:nvSpPr>
            <p:cNvPr id="4134" name="Line 48"/>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9" name="Group 49"/>
          <p:cNvGrpSpPr>
            <a:grpSpLocks/>
          </p:cNvGrpSpPr>
          <p:nvPr/>
        </p:nvGrpSpPr>
        <p:grpSpPr bwMode="auto">
          <a:xfrm>
            <a:off x="1219200" y="3048000"/>
            <a:ext cx="593725" cy="685800"/>
            <a:chOff x="1296" y="1920"/>
            <a:chExt cx="374" cy="294"/>
          </a:xfrm>
        </p:grpSpPr>
        <p:sp>
          <p:nvSpPr>
            <p:cNvPr id="4131" name="Text Box 50"/>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4132" name="Line 51"/>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aphicFrame>
        <p:nvGraphicFramePr>
          <p:cNvPr id="427060" name="Object 19"/>
          <p:cNvGraphicFramePr>
            <a:graphicFrameLocks noChangeAspect="1"/>
          </p:cNvGraphicFramePr>
          <p:nvPr/>
        </p:nvGraphicFramePr>
        <p:xfrm>
          <a:off x="3883025" y="5002213"/>
          <a:ext cx="1333500" cy="438150"/>
        </p:xfrm>
        <a:graphic>
          <a:graphicData uri="http://schemas.openxmlformats.org/presentationml/2006/ole">
            <mc:AlternateContent xmlns:mc="http://schemas.openxmlformats.org/markup-compatibility/2006">
              <mc:Choice xmlns:v="urn:schemas-microsoft-com:vml" Requires="v">
                <p:oleObj spid="_x0000_s274888" name="Equation" r:id="rId37" imgW="622080" imgH="215640" progId="Equation.3">
                  <p:embed/>
                </p:oleObj>
              </mc:Choice>
              <mc:Fallback>
                <p:oleObj name="Equation" r:id="rId37" imgW="622080" imgH="215640" progId="Equation.3">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883025" y="5002213"/>
                        <a:ext cx="1333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7061" name="Object 20"/>
          <p:cNvGraphicFramePr>
            <a:graphicFrameLocks noChangeAspect="1"/>
          </p:cNvGraphicFramePr>
          <p:nvPr/>
        </p:nvGraphicFramePr>
        <p:xfrm>
          <a:off x="5168900" y="5064125"/>
          <a:ext cx="695325" cy="317500"/>
        </p:xfrm>
        <a:graphic>
          <a:graphicData uri="http://schemas.openxmlformats.org/presentationml/2006/ole">
            <mc:AlternateContent xmlns:mc="http://schemas.openxmlformats.org/markup-compatibility/2006">
              <mc:Choice xmlns:v="urn:schemas-microsoft-com:vml" Requires="v">
                <p:oleObj spid="_x0000_s274889" name="Equation" r:id="rId39" imgW="342720" imgH="164880" progId="Equation.DSMT4">
                  <p:embed/>
                </p:oleObj>
              </mc:Choice>
              <mc:Fallback>
                <p:oleObj name="Equation" r:id="rId39" imgW="342720" imgH="16488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5168900" y="5064125"/>
                        <a:ext cx="695325"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410609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7011"/>
                                        </p:tgtEl>
                                        <p:attrNameLst>
                                          <p:attrName>style.visibility</p:attrName>
                                        </p:attrNameLst>
                                      </p:cBhvr>
                                      <p:to>
                                        <p:strVal val="visible"/>
                                      </p:to>
                                    </p:set>
                                    <p:animEffect transition="in" filter="wipe(left)">
                                      <p:cBhvr>
                                        <p:cTn id="7" dur="500"/>
                                        <p:tgtEl>
                                          <p:spTgt spid="42701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iterate type="wd">
                                    <p:tmPct val="10000"/>
                                  </p:iterate>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iterate type="wd">
                                    <p:tmPct val="10000"/>
                                  </p:iterate>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427012">
                                            <p:txEl>
                                              <p:pRg st="0" end="0"/>
                                            </p:txEl>
                                          </p:spTgt>
                                        </p:tgtEl>
                                        <p:attrNameLst>
                                          <p:attrName>style.visibility</p:attrName>
                                        </p:attrNameLst>
                                      </p:cBhvr>
                                      <p:to>
                                        <p:strVal val="visible"/>
                                      </p:to>
                                    </p:set>
                                    <p:animEffect transition="in" filter="wipe(left)">
                                      <p:cBhvr>
                                        <p:cTn id="33" dur="500"/>
                                        <p:tgtEl>
                                          <p:spTgt spid="4270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427037"/>
                                        </p:tgtEl>
                                        <p:attrNameLst>
                                          <p:attrName>style.visibility</p:attrName>
                                        </p:attrNameLst>
                                      </p:cBhvr>
                                      <p:to>
                                        <p:strVal val="visible"/>
                                      </p:to>
                                    </p:set>
                                    <p:animEffect transition="in" filter="wipe(left)">
                                      <p:cBhvr>
                                        <p:cTn id="38" dur="500"/>
                                        <p:tgtEl>
                                          <p:spTgt spid="42703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27038"/>
                                        </p:tgtEl>
                                        <p:attrNameLst>
                                          <p:attrName>style.visibility</p:attrName>
                                        </p:attrNameLst>
                                      </p:cBhvr>
                                      <p:to>
                                        <p:strVal val="visible"/>
                                      </p:to>
                                    </p:set>
                                    <p:animEffect transition="in" filter="wipe(left)">
                                      <p:cBhvr>
                                        <p:cTn id="43" dur="500"/>
                                        <p:tgtEl>
                                          <p:spTgt spid="4270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27039"/>
                                        </p:tgtEl>
                                        <p:attrNameLst>
                                          <p:attrName>style.visibility</p:attrName>
                                        </p:attrNameLst>
                                      </p:cBhvr>
                                      <p:to>
                                        <p:strVal val="visible"/>
                                      </p:to>
                                    </p:set>
                                    <p:animEffect transition="in" filter="wipe(left)">
                                      <p:cBhvr>
                                        <p:cTn id="48" dur="500"/>
                                        <p:tgtEl>
                                          <p:spTgt spid="42703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27044"/>
                                        </p:tgtEl>
                                        <p:attrNameLst>
                                          <p:attrName>style.visibility</p:attrName>
                                        </p:attrNameLst>
                                      </p:cBhvr>
                                      <p:to>
                                        <p:strVal val="visible"/>
                                      </p:to>
                                    </p:set>
                                    <p:animEffect transition="in" filter="wipe(left)">
                                      <p:cBhvr>
                                        <p:cTn id="53" dur="500"/>
                                        <p:tgtEl>
                                          <p:spTgt spid="42704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427040"/>
                                        </p:tgtEl>
                                        <p:attrNameLst>
                                          <p:attrName>style.visibility</p:attrName>
                                        </p:attrNameLst>
                                      </p:cBhvr>
                                      <p:to>
                                        <p:strVal val="visible"/>
                                      </p:to>
                                    </p:set>
                                    <p:animEffect transition="in" filter="wipe(left)">
                                      <p:cBhvr>
                                        <p:cTn id="58" dur="500"/>
                                        <p:tgtEl>
                                          <p:spTgt spid="42704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27042"/>
                                        </p:tgtEl>
                                        <p:attrNameLst>
                                          <p:attrName>style.visibility</p:attrName>
                                        </p:attrNameLst>
                                      </p:cBhvr>
                                      <p:to>
                                        <p:strVal val="visible"/>
                                      </p:to>
                                    </p:set>
                                    <p:animEffect transition="in" filter="wipe(left)">
                                      <p:cBhvr>
                                        <p:cTn id="63" dur="500"/>
                                        <p:tgtEl>
                                          <p:spTgt spid="42704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27043"/>
                                        </p:tgtEl>
                                        <p:attrNameLst>
                                          <p:attrName>style.visibility</p:attrName>
                                        </p:attrNameLst>
                                      </p:cBhvr>
                                      <p:to>
                                        <p:strVal val="visible"/>
                                      </p:to>
                                    </p:set>
                                    <p:animEffect transition="in" filter="wipe(left)">
                                      <p:cBhvr>
                                        <p:cTn id="68" dur="500"/>
                                        <p:tgtEl>
                                          <p:spTgt spid="42704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iterate type="wd">
                                    <p:tmPct val="10000"/>
                                  </p:iterate>
                                  <p:childTnLst>
                                    <p:set>
                                      <p:cBhvr>
                                        <p:cTn id="72" dur="1" fill="hold">
                                          <p:stCondLst>
                                            <p:cond delay="0"/>
                                          </p:stCondLst>
                                        </p:cTn>
                                        <p:tgtEl>
                                          <p:spTgt spid="427041"/>
                                        </p:tgtEl>
                                        <p:attrNameLst>
                                          <p:attrName>style.visibility</p:attrName>
                                        </p:attrNameLst>
                                      </p:cBhvr>
                                      <p:to>
                                        <p:strVal val="visible"/>
                                      </p:to>
                                    </p:set>
                                    <p:animEffect transition="in" filter="wipe(left)">
                                      <p:cBhvr>
                                        <p:cTn id="73" dur="500"/>
                                        <p:tgtEl>
                                          <p:spTgt spid="427041"/>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427030">
                                            <p:txEl>
                                              <p:pRg st="0" end="0"/>
                                            </p:txEl>
                                          </p:spTgt>
                                        </p:tgtEl>
                                        <p:attrNameLst>
                                          <p:attrName>style.visibility</p:attrName>
                                        </p:attrNameLst>
                                      </p:cBhvr>
                                      <p:to>
                                        <p:strVal val="visible"/>
                                      </p:to>
                                    </p:set>
                                    <p:animEffect transition="in" filter="wipe(left)">
                                      <p:cBhvr>
                                        <p:cTn id="78" dur="500"/>
                                        <p:tgtEl>
                                          <p:spTgt spid="427030">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27031"/>
                                        </p:tgtEl>
                                        <p:attrNameLst>
                                          <p:attrName>style.visibility</p:attrName>
                                        </p:attrNameLst>
                                      </p:cBhvr>
                                      <p:to>
                                        <p:strVal val="visible"/>
                                      </p:to>
                                    </p:set>
                                    <p:animEffect transition="in" filter="wipe(left)">
                                      <p:cBhvr>
                                        <p:cTn id="83" dur="500"/>
                                        <p:tgtEl>
                                          <p:spTgt spid="42703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27050"/>
                                        </p:tgtEl>
                                        <p:attrNameLst>
                                          <p:attrName>style.visibility</p:attrName>
                                        </p:attrNameLst>
                                      </p:cBhvr>
                                      <p:to>
                                        <p:strVal val="visible"/>
                                      </p:to>
                                    </p:set>
                                    <p:animEffect transition="in" filter="wipe(left)">
                                      <p:cBhvr>
                                        <p:cTn id="88" dur="500"/>
                                        <p:tgtEl>
                                          <p:spTgt spid="427050"/>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427032"/>
                                        </p:tgtEl>
                                        <p:attrNameLst>
                                          <p:attrName>style.visibility</p:attrName>
                                        </p:attrNameLst>
                                      </p:cBhvr>
                                      <p:to>
                                        <p:strVal val="visible"/>
                                      </p:to>
                                    </p:set>
                                    <p:animEffect transition="in" filter="wipe(left)">
                                      <p:cBhvr>
                                        <p:cTn id="93" dur="500"/>
                                        <p:tgtEl>
                                          <p:spTgt spid="427032"/>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427033">
                                            <p:txEl>
                                              <p:pRg st="0" end="0"/>
                                            </p:txEl>
                                          </p:spTgt>
                                        </p:tgtEl>
                                        <p:attrNameLst>
                                          <p:attrName>style.visibility</p:attrName>
                                        </p:attrNameLst>
                                      </p:cBhvr>
                                      <p:to>
                                        <p:strVal val="visible"/>
                                      </p:to>
                                    </p:set>
                                    <p:animEffect transition="in" filter="wipe(left)">
                                      <p:cBhvr>
                                        <p:cTn id="98" dur="500"/>
                                        <p:tgtEl>
                                          <p:spTgt spid="427033">
                                            <p:txEl>
                                              <p:pRg st="0" end="0"/>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27034"/>
                                        </p:tgtEl>
                                        <p:attrNameLst>
                                          <p:attrName>style.visibility</p:attrName>
                                        </p:attrNameLst>
                                      </p:cBhvr>
                                      <p:to>
                                        <p:strVal val="visible"/>
                                      </p:to>
                                    </p:set>
                                    <p:animEffect transition="in" filter="wipe(left)">
                                      <p:cBhvr>
                                        <p:cTn id="103" dur="500"/>
                                        <p:tgtEl>
                                          <p:spTgt spid="42703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27060"/>
                                        </p:tgtEl>
                                        <p:attrNameLst>
                                          <p:attrName>style.visibility</p:attrName>
                                        </p:attrNameLst>
                                      </p:cBhvr>
                                      <p:to>
                                        <p:strVal val="visible"/>
                                      </p:to>
                                    </p:set>
                                    <p:animEffect transition="in" filter="wipe(left)">
                                      <p:cBhvr>
                                        <p:cTn id="108" dur="500"/>
                                        <p:tgtEl>
                                          <p:spTgt spid="427060"/>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iterate type="wd">
                                    <p:tmPct val="10000"/>
                                  </p:iterate>
                                  <p:childTnLst>
                                    <p:set>
                                      <p:cBhvr>
                                        <p:cTn id="112" dur="1" fill="hold">
                                          <p:stCondLst>
                                            <p:cond delay="0"/>
                                          </p:stCondLst>
                                        </p:cTn>
                                        <p:tgtEl>
                                          <p:spTgt spid="427061"/>
                                        </p:tgtEl>
                                        <p:attrNameLst>
                                          <p:attrName>style.visibility</p:attrName>
                                        </p:attrNameLst>
                                      </p:cBhvr>
                                      <p:to>
                                        <p:strVal val="visible"/>
                                      </p:to>
                                    </p:set>
                                    <p:animEffect transition="in" filter="wipe(left)">
                                      <p:cBhvr>
                                        <p:cTn id="113" dur="500"/>
                                        <p:tgtEl>
                                          <p:spTgt spid="42706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27047"/>
                                        </p:tgtEl>
                                        <p:attrNameLst>
                                          <p:attrName>style.visibility</p:attrName>
                                        </p:attrNameLst>
                                      </p:cBhvr>
                                      <p:to>
                                        <p:strVal val="visible"/>
                                      </p:to>
                                    </p:set>
                                    <p:animEffect transition="in" filter="wipe(left)">
                                      <p:cBhvr>
                                        <p:cTn id="118" dur="500"/>
                                        <p:tgtEl>
                                          <p:spTgt spid="427047"/>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427048"/>
                                        </p:tgtEl>
                                        <p:attrNameLst>
                                          <p:attrName>style.visibility</p:attrName>
                                        </p:attrNameLst>
                                      </p:cBhvr>
                                      <p:to>
                                        <p:strVal val="visible"/>
                                      </p:to>
                                    </p:set>
                                    <p:animEffect transition="in" filter="wipe(left)">
                                      <p:cBhvr>
                                        <p:cTn id="123" dur="500"/>
                                        <p:tgtEl>
                                          <p:spTgt spid="427048"/>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427049"/>
                                        </p:tgtEl>
                                        <p:attrNameLst>
                                          <p:attrName>style.visibility</p:attrName>
                                        </p:attrNameLst>
                                      </p:cBhvr>
                                      <p:to>
                                        <p:strVal val="visible"/>
                                      </p:to>
                                    </p:set>
                                    <p:animEffect transition="in" filter="wipe(left)">
                                      <p:cBhvr>
                                        <p:cTn id="128" dur="500"/>
                                        <p:tgtEl>
                                          <p:spTgt spid="427049"/>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427035">
                                            <p:txEl>
                                              <p:pRg st="0" end="0"/>
                                            </p:txEl>
                                          </p:spTgt>
                                        </p:tgtEl>
                                        <p:attrNameLst>
                                          <p:attrName>style.visibility</p:attrName>
                                        </p:attrNameLst>
                                      </p:cBhvr>
                                      <p:to>
                                        <p:strVal val="visible"/>
                                      </p:to>
                                    </p:set>
                                    <p:animEffect transition="in" filter="wipe(left)">
                                      <p:cBhvr>
                                        <p:cTn id="133" dur="500"/>
                                        <p:tgtEl>
                                          <p:spTgt spid="427035">
                                            <p:txEl>
                                              <p:pRg st="0" end="0"/>
                                            </p:txEl>
                                          </p:spTgt>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iterate type="wd">
                                    <p:tmPct val="10000"/>
                                  </p:iterate>
                                  <p:childTnLst>
                                    <p:set>
                                      <p:cBhvr>
                                        <p:cTn id="137" dur="1" fill="hold">
                                          <p:stCondLst>
                                            <p:cond delay="0"/>
                                          </p:stCondLst>
                                        </p:cTn>
                                        <p:tgtEl>
                                          <p:spTgt spid="427036"/>
                                        </p:tgtEl>
                                        <p:attrNameLst>
                                          <p:attrName>style.visibility</p:attrName>
                                        </p:attrNameLst>
                                      </p:cBhvr>
                                      <p:to>
                                        <p:strVal val="visible"/>
                                      </p:to>
                                    </p:set>
                                    <p:animEffect transition="in" filter="wipe(left)">
                                      <p:cBhvr>
                                        <p:cTn id="138" dur="500"/>
                                        <p:tgtEl>
                                          <p:spTgt spid="427036"/>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8" fill="hold" nodeType="clickEffect">
                                  <p:stCondLst>
                                    <p:cond delay="0"/>
                                  </p:stCondLst>
                                  <p:iterate type="wd">
                                    <p:tmPct val="10000"/>
                                  </p:iterate>
                                  <p:childTnLst>
                                    <p:set>
                                      <p:cBhvr>
                                        <p:cTn id="142" dur="1" fill="hold">
                                          <p:stCondLst>
                                            <p:cond delay="0"/>
                                          </p:stCondLst>
                                        </p:cTn>
                                        <p:tgtEl>
                                          <p:spTgt spid="427045"/>
                                        </p:tgtEl>
                                        <p:attrNameLst>
                                          <p:attrName>style.visibility</p:attrName>
                                        </p:attrNameLst>
                                      </p:cBhvr>
                                      <p:to>
                                        <p:strVal val="visible"/>
                                      </p:to>
                                    </p:set>
                                    <p:animEffect transition="in" filter="wipe(left)">
                                      <p:cBhvr>
                                        <p:cTn id="143" dur="500"/>
                                        <p:tgtEl>
                                          <p:spTgt spid="427045"/>
                                        </p:tgtEl>
                                      </p:cBhvr>
                                    </p:animEffect>
                                  </p:childTnLst>
                                </p:cTn>
                              </p:par>
                            </p:childTnLst>
                          </p:cTn>
                        </p:par>
                      </p:childTnLst>
                    </p:cTn>
                  </p:par>
                  <p:par>
                    <p:cTn id="144" fill="hold">
                      <p:stCondLst>
                        <p:cond delay="indefinite"/>
                      </p:stCondLst>
                      <p:childTnLst>
                        <p:par>
                          <p:cTn id="145" fill="hold">
                            <p:stCondLst>
                              <p:cond delay="0"/>
                            </p:stCondLst>
                            <p:childTnLst>
                              <p:par>
                                <p:cTn id="146" presetID="22" presetClass="entr" presetSubtype="8" fill="hold" nodeType="clickEffect">
                                  <p:stCondLst>
                                    <p:cond delay="0"/>
                                  </p:stCondLst>
                                  <p:iterate type="wd">
                                    <p:tmPct val="10000"/>
                                  </p:iterate>
                                  <p:childTnLst>
                                    <p:set>
                                      <p:cBhvr>
                                        <p:cTn id="147" dur="1" fill="hold">
                                          <p:stCondLst>
                                            <p:cond delay="0"/>
                                          </p:stCondLst>
                                        </p:cTn>
                                        <p:tgtEl>
                                          <p:spTgt spid="427046"/>
                                        </p:tgtEl>
                                        <p:attrNameLst>
                                          <p:attrName>style.visibility</p:attrName>
                                        </p:attrNameLst>
                                      </p:cBhvr>
                                      <p:to>
                                        <p:strVal val="visible"/>
                                      </p:to>
                                    </p:set>
                                    <p:animEffect transition="in" filter="wipe(left)">
                                      <p:cBhvr>
                                        <p:cTn id="148" dur="500"/>
                                        <p:tgtEl>
                                          <p:spTgt spid="427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011" grpId="0" animBg="1" autoUpdateAnimBg="0"/>
      <p:bldP spid="427012" grpId="0" build="p" autoUpdateAnimBg="0"/>
      <p:bldP spid="427030" grpId="0" build="p" autoUpdateAnimBg="0"/>
      <p:bldP spid="427032" grpId="0" animBg="1" autoUpdateAnimBg="0"/>
      <p:bldP spid="427033" grpId="0" build="p" autoUpdateAnimBg="0"/>
      <p:bldP spid="42703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 name="Date Placeholder 3"/>
          <p:cNvSpPr>
            <a:spLocks noGrp="1"/>
          </p:cNvSpPr>
          <p:nvPr>
            <p:ph type="dt" sz="quarter" idx="10"/>
          </p:nvPr>
        </p:nvSpPr>
        <p:spPr>
          <a:noFill/>
        </p:spPr>
        <p:txBody>
          <a:bodyPr/>
          <a:lstStyle/>
          <a:p>
            <a:r>
              <a:rPr lang="en-US" smtClean="0">
                <a:latin typeface="Arial Narrow" charset="0"/>
              </a:rPr>
              <a:t>Thursday, July 3, 2014</a:t>
            </a:r>
            <a:endParaRPr lang="en-US">
              <a:latin typeface="Arial Narrow" charset="0"/>
            </a:endParaRPr>
          </a:p>
        </p:txBody>
      </p:sp>
      <p:sp>
        <p:nvSpPr>
          <p:cNvPr id="5141" name="Footer Placeholder 4"/>
          <p:cNvSpPr>
            <a:spLocks noGrp="1"/>
          </p:cNvSpPr>
          <p:nvPr>
            <p:ph type="ftr" sz="quarter" idx="11"/>
          </p:nvPr>
        </p:nvSpPr>
        <p:spPr>
          <a:noFill/>
        </p:spPr>
        <p:txBody>
          <a:bodyPr/>
          <a:lstStyle/>
          <a:p>
            <a:r>
              <a:rPr lang="nl-NL" smtClean="0">
                <a:latin typeface="Arial Narrow" charset="0"/>
              </a:rPr>
              <a:t>PHYS 1441-001, Summer 2014             Dr. Jaehoon Yu</a:t>
            </a:r>
            <a:endParaRPr lang="en-US">
              <a:latin typeface="Arial Narrow" charset="0"/>
            </a:endParaRPr>
          </a:p>
        </p:txBody>
      </p:sp>
      <p:sp>
        <p:nvSpPr>
          <p:cNvPr id="62" name="Slide Number Placeholder 5"/>
          <p:cNvSpPr>
            <a:spLocks noGrp="1"/>
          </p:cNvSpPr>
          <p:nvPr>
            <p:ph type="sldNum" sz="quarter" idx="12"/>
          </p:nvPr>
        </p:nvSpPr>
        <p:spPr/>
        <p:txBody>
          <a:bodyPr/>
          <a:lstStyle/>
          <a:p>
            <a:fld id="{09285B5D-E174-CC4E-830E-22E3D5B42481}" type="slidenum">
              <a:rPr lang="en-US"/>
              <a:pPr/>
              <a:t>23</a:t>
            </a:fld>
            <a:endParaRPr lang="en-US"/>
          </a:p>
        </p:txBody>
      </p:sp>
      <p:sp>
        <p:nvSpPr>
          <p:cNvPr id="5143" name="Rectangle 2"/>
          <p:cNvSpPr>
            <a:spLocks noGrp="1" noChangeArrowheads="1"/>
          </p:cNvSpPr>
          <p:nvPr>
            <p:ph type="title"/>
          </p:nvPr>
        </p:nvSpPr>
        <p:spPr>
          <a:xfrm>
            <a:off x="685800" y="76200"/>
            <a:ext cx="7772400" cy="609600"/>
          </a:xfrm>
        </p:spPr>
        <p:txBody>
          <a:bodyPr/>
          <a:lstStyle/>
          <a:p>
            <a:r>
              <a:rPr lang="en-US" sz="4000"/>
              <a:t>Example for Mech. Equilibrium Cont’d </a:t>
            </a:r>
            <a:endParaRPr lang="en-US"/>
          </a:p>
        </p:txBody>
      </p:sp>
      <p:sp>
        <p:nvSpPr>
          <p:cNvPr id="428035" name="Text Box 3"/>
          <p:cNvSpPr txBox="1">
            <a:spLocks noChangeArrowheads="1"/>
          </p:cNvSpPr>
          <p:nvPr/>
        </p:nvSpPr>
        <p:spPr bwMode="auto">
          <a:xfrm>
            <a:off x="3810000" y="762000"/>
            <a:ext cx="4953000" cy="7302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Determine the position of the child to balance the system for different position of axis of rotation.</a:t>
            </a:r>
          </a:p>
        </p:txBody>
      </p:sp>
      <p:sp>
        <p:nvSpPr>
          <p:cNvPr id="428036" name="Text Box 4"/>
          <p:cNvSpPr txBox="1">
            <a:spLocks noChangeArrowheads="1"/>
          </p:cNvSpPr>
          <p:nvPr/>
        </p:nvSpPr>
        <p:spPr bwMode="auto">
          <a:xfrm>
            <a:off x="457200" y="3733800"/>
            <a:ext cx="25146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Since the normal force is </a:t>
            </a:r>
          </a:p>
        </p:txBody>
      </p:sp>
      <p:sp>
        <p:nvSpPr>
          <p:cNvPr id="428037" name="Text Box 5"/>
          <p:cNvSpPr txBox="1">
            <a:spLocks noChangeArrowheads="1"/>
          </p:cNvSpPr>
          <p:nvPr/>
        </p:nvSpPr>
        <p:spPr bwMode="auto">
          <a:xfrm>
            <a:off x="4648200" y="2193925"/>
            <a:ext cx="32004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about the axis of rotation by all the forces are </a:t>
            </a:r>
          </a:p>
        </p:txBody>
      </p:sp>
      <p:graphicFrame>
        <p:nvGraphicFramePr>
          <p:cNvPr id="428038" name="Object 2"/>
          <p:cNvGraphicFramePr>
            <a:graphicFrameLocks noChangeAspect="1"/>
          </p:cNvGraphicFramePr>
          <p:nvPr/>
        </p:nvGraphicFramePr>
        <p:xfrm>
          <a:off x="679450" y="3205163"/>
          <a:ext cx="425450" cy="446087"/>
        </p:xfrm>
        <a:graphic>
          <a:graphicData uri="http://schemas.openxmlformats.org/presentationml/2006/ole">
            <mc:AlternateContent xmlns:mc="http://schemas.openxmlformats.org/markup-compatibility/2006">
              <mc:Choice xmlns:v="urn:schemas-microsoft-com:vml" Requires="v">
                <p:oleObj spid="_x0000_s275872" name="Equation" r:id="rId3" imgW="126720" imgH="139680" progId="Equation.3">
                  <p:embed/>
                </p:oleObj>
              </mc:Choice>
              <mc:Fallback>
                <p:oleObj name="Equation" r:id="rId3" imgW="12672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450" y="3205163"/>
                        <a:ext cx="425450" cy="4460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39" name="Text Box 7"/>
          <p:cNvSpPr txBox="1">
            <a:spLocks noChangeArrowheads="1"/>
          </p:cNvSpPr>
          <p:nvPr/>
        </p:nvSpPr>
        <p:spPr bwMode="auto">
          <a:xfrm>
            <a:off x="381000" y="5486400"/>
            <a:ext cx="1219200" cy="3968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Therefore</a:t>
            </a:r>
          </a:p>
        </p:txBody>
      </p:sp>
      <p:graphicFrame>
        <p:nvGraphicFramePr>
          <p:cNvPr id="428040" name="Object 3"/>
          <p:cNvGraphicFramePr>
            <a:graphicFrameLocks noChangeAspect="1"/>
          </p:cNvGraphicFramePr>
          <p:nvPr/>
        </p:nvGraphicFramePr>
        <p:xfrm>
          <a:off x="1949450" y="5651500"/>
          <a:ext cx="412750" cy="428625"/>
        </p:xfrm>
        <a:graphic>
          <a:graphicData uri="http://schemas.openxmlformats.org/presentationml/2006/ole">
            <mc:AlternateContent xmlns:mc="http://schemas.openxmlformats.org/markup-compatibility/2006">
              <mc:Choice xmlns:v="urn:schemas-microsoft-com:vml" Requires="v">
                <p:oleObj spid="_x0000_s275873" name="Equation" r:id="rId5" imgW="126720" imgH="139680" progId="Equation.3">
                  <p:embed/>
                </p:oleObj>
              </mc:Choice>
              <mc:Fallback>
                <p:oleObj name="Equation" r:id="rId5" imgW="126720" imgH="1396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9450" y="5651500"/>
                        <a:ext cx="412750" cy="4286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41" name="Object 4"/>
          <p:cNvGraphicFramePr>
            <a:graphicFrameLocks noChangeAspect="1"/>
          </p:cNvGraphicFramePr>
          <p:nvPr/>
        </p:nvGraphicFramePr>
        <p:xfrm>
          <a:off x="3201988" y="3768725"/>
          <a:ext cx="303212" cy="317500"/>
        </p:xfrm>
        <a:graphic>
          <a:graphicData uri="http://schemas.openxmlformats.org/presentationml/2006/ole">
            <mc:AlternateContent xmlns:mc="http://schemas.openxmlformats.org/markup-compatibility/2006">
              <mc:Choice xmlns:v="urn:schemas-microsoft-com:vml" Requires="v">
                <p:oleObj spid="_x0000_s275874" name="Equation" r:id="rId7" imgW="126720" imgH="139680" progId="Equation.3">
                  <p:embed/>
                </p:oleObj>
              </mc:Choice>
              <mc:Fallback>
                <p:oleObj name="Equation" r:id="rId7" imgW="126720" imgH="1396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01988" y="3768725"/>
                        <a:ext cx="303212" cy="3175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2" name="Text Box 10"/>
          <p:cNvSpPr txBox="1">
            <a:spLocks noChangeArrowheads="1"/>
          </p:cNvSpPr>
          <p:nvPr/>
        </p:nvSpPr>
        <p:spPr bwMode="auto">
          <a:xfrm>
            <a:off x="457200" y="4175125"/>
            <a:ext cx="1981200" cy="701675"/>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The net torque can be rewritten </a:t>
            </a:r>
          </a:p>
        </p:txBody>
      </p:sp>
      <p:graphicFrame>
        <p:nvGraphicFramePr>
          <p:cNvPr id="428043" name="Object 5"/>
          <p:cNvGraphicFramePr>
            <a:graphicFrameLocks noChangeAspect="1"/>
          </p:cNvGraphicFramePr>
          <p:nvPr/>
        </p:nvGraphicFramePr>
        <p:xfrm>
          <a:off x="2587625" y="4221163"/>
          <a:ext cx="307975" cy="320675"/>
        </p:xfrm>
        <a:graphic>
          <a:graphicData uri="http://schemas.openxmlformats.org/presentationml/2006/ole">
            <mc:AlternateContent xmlns:mc="http://schemas.openxmlformats.org/markup-compatibility/2006">
              <mc:Choice xmlns:v="urn:schemas-microsoft-com:vml" Requires="v">
                <p:oleObj spid="_x0000_s275875" name="Equation" r:id="rId9" imgW="126720" imgH="139680" progId="Equation.3">
                  <p:embed/>
                </p:oleObj>
              </mc:Choice>
              <mc:Fallback>
                <p:oleObj name="Equation" r:id="rId9" imgW="126720" imgH="1396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87625" y="4221163"/>
                        <a:ext cx="307975" cy="3206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8044" name="Text Box 12"/>
          <p:cNvSpPr txBox="1">
            <a:spLocks noChangeArrowheads="1"/>
          </p:cNvSpPr>
          <p:nvPr/>
        </p:nvSpPr>
        <p:spPr bwMode="auto">
          <a:xfrm>
            <a:off x="7239000" y="5181600"/>
            <a:ext cx="1752600" cy="366713"/>
          </a:xfrm>
          <a:prstGeom prst="rect">
            <a:avLst/>
          </a:prstGeom>
          <a:solidFill>
            <a:srgbClr val="CCFFFF"/>
          </a:solidFill>
          <a:ln w="28575">
            <a:no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What do we learn?</a:t>
            </a:r>
          </a:p>
        </p:txBody>
      </p:sp>
      <p:sp>
        <p:nvSpPr>
          <p:cNvPr id="428045" name="Text Box 13"/>
          <p:cNvSpPr txBox="1">
            <a:spLocks noChangeArrowheads="1"/>
          </p:cNvSpPr>
          <p:nvPr/>
        </p:nvSpPr>
        <p:spPr bwMode="auto">
          <a:xfrm>
            <a:off x="6553200" y="5638800"/>
            <a:ext cx="2514600" cy="915988"/>
          </a:xfrm>
          <a:prstGeom prst="rect">
            <a:avLst/>
          </a:prstGeom>
          <a:solidFill>
            <a:srgbClr val="FFFF99"/>
          </a:solidFill>
          <a:ln w="28575">
            <a:no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charset="0"/>
              </a:rPr>
              <a:t>No matter where the rotation axis is, net effect of the torque is identical.</a:t>
            </a:r>
          </a:p>
        </p:txBody>
      </p:sp>
      <p:grpSp>
        <p:nvGrpSpPr>
          <p:cNvPr id="2" name="Group 14"/>
          <p:cNvGrpSpPr>
            <a:grpSpLocks/>
          </p:cNvGrpSpPr>
          <p:nvPr/>
        </p:nvGrpSpPr>
        <p:grpSpPr bwMode="auto">
          <a:xfrm>
            <a:off x="685800" y="1371600"/>
            <a:ext cx="3200400" cy="1589088"/>
            <a:chOff x="432" y="864"/>
            <a:chExt cx="2016" cy="1001"/>
          </a:xfrm>
        </p:grpSpPr>
        <p:sp>
          <p:nvSpPr>
            <p:cNvPr id="5155" name="Rectangle 15"/>
            <p:cNvSpPr>
              <a:spLocks noChangeArrowheads="1"/>
            </p:cNvSpPr>
            <p:nvPr/>
          </p:nvSpPr>
          <p:spPr bwMode="auto">
            <a:xfrm>
              <a:off x="432" y="1433"/>
              <a:ext cx="1776" cy="96"/>
            </a:xfrm>
            <a:prstGeom prst="rect">
              <a:avLst/>
            </a:prstGeom>
            <a:solidFill>
              <a:schemeClr val="hlink"/>
            </a:solidFill>
            <a:ln w="9525">
              <a:noFill/>
              <a:miter lim="800000"/>
              <a:headEnd/>
              <a:tailEnd/>
            </a:ln>
          </p:spPr>
          <p:txBody>
            <a:bodyPr wrap="none" anchor="ctr">
              <a:prstTxWarp prst="textNoShape">
                <a:avLst/>
              </a:prstTxWarp>
            </a:bodyPr>
            <a:lstStyle/>
            <a:p>
              <a:endParaRPr lang="en-US"/>
            </a:p>
          </p:txBody>
        </p:sp>
        <p:sp>
          <p:nvSpPr>
            <p:cNvPr id="5156" name="AutoShape 16"/>
            <p:cNvSpPr>
              <a:spLocks noChangeArrowheads="1"/>
            </p:cNvSpPr>
            <p:nvPr/>
          </p:nvSpPr>
          <p:spPr bwMode="auto">
            <a:xfrm>
              <a:off x="1248" y="1529"/>
              <a:ext cx="144" cy="192"/>
            </a:xfrm>
            <a:prstGeom prst="triangle">
              <a:avLst>
                <a:gd name="adj" fmla="val 50000"/>
              </a:avLst>
            </a:prstGeom>
            <a:solidFill>
              <a:schemeClr val="accent1"/>
            </a:solidFill>
            <a:ln w="9525">
              <a:noFill/>
              <a:miter lim="800000"/>
              <a:headEnd/>
              <a:tailEnd/>
            </a:ln>
          </p:spPr>
          <p:txBody>
            <a:bodyPr wrap="none" anchor="ctr">
              <a:prstTxWarp prst="textNoShape">
                <a:avLst/>
              </a:prstTxWarp>
            </a:bodyPr>
            <a:lstStyle/>
            <a:p>
              <a:endParaRPr lang="en-US"/>
            </a:p>
          </p:txBody>
        </p:sp>
        <p:sp>
          <p:nvSpPr>
            <p:cNvPr id="5157" name="Rectangle 17"/>
            <p:cNvSpPr>
              <a:spLocks noChangeArrowheads="1"/>
            </p:cNvSpPr>
            <p:nvPr/>
          </p:nvSpPr>
          <p:spPr bwMode="auto">
            <a:xfrm>
              <a:off x="672" y="1193"/>
              <a:ext cx="288" cy="240"/>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F</a:t>
              </a:r>
            </a:p>
          </p:txBody>
        </p:sp>
        <p:sp>
          <p:nvSpPr>
            <p:cNvPr id="5158" name="Rectangle 18"/>
            <p:cNvSpPr>
              <a:spLocks noChangeArrowheads="1"/>
            </p:cNvSpPr>
            <p:nvPr/>
          </p:nvSpPr>
          <p:spPr bwMode="auto">
            <a:xfrm>
              <a:off x="1968" y="1241"/>
              <a:ext cx="240" cy="192"/>
            </a:xfrm>
            <a:prstGeom prst="rect">
              <a:avLst/>
            </a:prstGeom>
            <a:solidFill>
              <a:srgbClr val="FF99FF"/>
            </a:solidFill>
            <a:ln w="9525">
              <a:noFill/>
              <a:miter lim="800000"/>
              <a:headEnd/>
              <a:tailEnd/>
            </a:ln>
          </p:spPr>
          <p:txBody>
            <a:bodyPr wrap="none" anchor="ctr">
              <a:prstTxWarp prst="textNoShape">
                <a:avLst/>
              </a:prstTxWarp>
            </a:bodyPr>
            <a:lstStyle/>
            <a:p>
              <a:pPr algn="ctr"/>
              <a:r>
                <a:rPr lang="en-US">
                  <a:solidFill>
                    <a:schemeClr val="accent2"/>
                  </a:solidFill>
                  <a:latin typeface="Arial Narrow" charset="0"/>
                </a:rPr>
                <a:t>D</a:t>
              </a:r>
            </a:p>
          </p:txBody>
        </p:sp>
        <p:grpSp>
          <p:nvGrpSpPr>
            <p:cNvPr id="3" name="Group 19"/>
            <p:cNvGrpSpPr>
              <a:grpSpLocks/>
            </p:cNvGrpSpPr>
            <p:nvPr/>
          </p:nvGrpSpPr>
          <p:grpSpPr bwMode="auto">
            <a:xfrm>
              <a:off x="1296" y="953"/>
              <a:ext cx="190" cy="480"/>
              <a:chOff x="1296" y="1344"/>
              <a:chExt cx="190" cy="480"/>
            </a:xfrm>
          </p:grpSpPr>
          <p:sp>
            <p:nvSpPr>
              <p:cNvPr id="5181" name="Text Box 20"/>
              <p:cNvSpPr txBox="1">
                <a:spLocks noChangeArrowheads="1"/>
              </p:cNvSpPr>
              <p:nvPr/>
            </p:nvSpPr>
            <p:spPr bwMode="auto">
              <a:xfrm>
                <a:off x="1296" y="1478"/>
                <a:ext cx="190"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n</a:t>
                </a:r>
              </a:p>
            </p:txBody>
          </p:sp>
          <p:sp>
            <p:nvSpPr>
              <p:cNvPr id="5182" name="Line 21"/>
              <p:cNvSpPr>
                <a:spLocks noChangeShapeType="1"/>
              </p:cNvSpPr>
              <p:nvPr/>
            </p:nvSpPr>
            <p:spPr bwMode="auto">
              <a:xfrm flipV="1">
                <a:off x="1320" y="1344"/>
                <a:ext cx="0" cy="48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4" name="Group 22"/>
            <p:cNvGrpSpPr>
              <a:grpSpLocks/>
            </p:cNvGrpSpPr>
            <p:nvPr/>
          </p:nvGrpSpPr>
          <p:grpSpPr bwMode="auto">
            <a:xfrm>
              <a:off x="1296" y="1529"/>
              <a:ext cx="376" cy="294"/>
              <a:chOff x="1296" y="1920"/>
              <a:chExt cx="376" cy="294"/>
            </a:xfrm>
          </p:grpSpPr>
          <p:sp>
            <p:nvSpPr>
              <p:cNvPr id="5179" name="Text Box 23"/>
              <p:cNvSpPr txBox="1">
                <a:spLocks noChangeArrowheads="1"/>
              </p:cNvSpPr>
              <p:nvPr/>
            </p:nvSpPr>
            <p:spPr bwMode="auto">
              <a:xfrm>
                <a:off x="1296" y="1920"/>
                <a:ext cx="376"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B</a:t>
                </a:r>
                <a:r>
                  <a:rPr lang="en-US" sz="2000" b="1">
                    <a:solidFill>
                      <a:schemeClr val="accent2"/>
                    </a:solidFill>
                    <a:latin typeface="Monotype Corsiva" charset="0"/>
                  </a:rPr>
                  <a:t>g</a:t>
                </a:r>
              </a:p>
            </p:txBody>
          </p:sp>
          <p:sp>
            <p:nvSpPr>
              <p:cNvPr id="5180" name="Line 24"/>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5" name="Group 25"/>
            <p:cNvGrpSpPr>
              <a:grpSpLocks/>
            </p:cNvGrpSpPr>
            <p:nvPr/>
          </p:nvGrpSpPr>
          <p:grpSpPr bwMode="auto">
            <a:xfrm>
              <a:off x="768" y="1433"/>
              <a:ext cx="374" cy="432"/>
              <a:chOff x="1296" y="1920"/>
              <a:chExt cx="374" cy="294"/>
            </a:xfrm>
          </p:grpSpPr>
          <p:sp>
            <p:nvSpPr>
              <p:cNvPr id="5177" name="Text Box 26"/>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8" name="Line 27"/>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6" name="Group 28"/>
            <p:cNvGrpSpPr>
              <a:grpSpLocks/>
            </p:cNvGrpSpPr>
            <p:nvPr/>
          </p:nvGrpSpPr>
          <p:grpSpPr bwMode="auto">
            <a:xfrm>
              <a:off x="2074" y="1433"/>
              <a:ext cx="374" cy="432"/>
              <a:chOff x="1296" y="1920"/>
              <a:chExt cx="374" cy="294"/>
            </a:xfrm>
          </p:grpSpPr>
          <p:sp>
            <p:nvSpPr>
              <p:cNvPr id="5175" name="Text Box 29"/>
              <p:cNvSpPr txBox="1">
                <a:spLocks noChangeArrowheads="1"/>
              </p:cNvSpPr>
              <p:nvPr/>
            </p:nvSpPr>
            <p:spPr bwMode="auto">
              <a:xfrm>
                <a:off x="1296" y="1920"/>
                <a:ext cx="374" cy="17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Monotype Corsiva" charset="0"/>
                  </a:rPr>
                  <a:t>M</a:t>
                </a:r>
                <a:r>
                  <a:rPr lang="en-US" sz="2000" baseline="-25000">
                    <a:solidFill>
                      <a:schemeClr val="accent2"/>
                    </a:solidFill>
                    <a:latin typeface="Monotype Corsiva" charset="0"/>
                  </a:rPr>
                  <a:t>F</a:t>
                </a:r>
                <a:r>
                  <a:rPr lang="en-US" sz="2000" b="1">
                    <a:solidFill>
                      <a:schemeClr val="accent2"/>
                    </a:solidFill>
                    <a:latin typeface="Monotype Corsiva" charset="0"/>
                  </a:rPr>
                  <a:t>g</a:t>
                </a:r>
              </a:p>
            </p:txBody>
          </p:sp>
          <p:sp>
            <p:nvSpPr>
              <p:cNvPr id="5176" name="Line 30"/>
              <p:cNvSpPr>
                <a:spLocks noChangeShapeType="1"/>
              </p:cNvSpPr>
              <p:nvPr/>
            </p:nvSpPr>
            <p:spPr bwMode="auto">
              <a:xfrm>
                <a:off x="1320" y="1926"/>
                <a:ext cx="0" cy="288"/>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grpSp>
          <p:nvGrpSpPr>
            <p:cNvPr id="7" name="Group 31"/>
            <p:cNvGrpSpPr>
              <a:grpSpLocks/>
            </p:cNvGrpSpPr>
            <p:nvPr/>
          </p:nvGrpSpPr>
          <p:grpSpPr bwMode="auto">
            <a:xfrm>
              <a:off x="816" y="864"/>
              <a:ext cx="480" cy="329"/>
              <a:chOff x="816" y="1255"/>
              <a:chExt cx="480" cy="329"/>
            </a:xfrm>
          </p:grpSpPr>
          <p:sp>
            <p:nvSpPr>
              <p:cNvPr id="5172" name="Line 32"/>
              <p:cNvSpPr>
                <a:spLocks noChangeShapeType="1"/>
              </p:cNvSpPr>
              <p:nvPr/>
            </p:nvSpPr>
            <p:spPr bwMode="auto">
              <a:xfrm>
                <a:off x="816" y="1440"/>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3" name="Line 33"/>
              <p:cNvSpPr>
                <a:spLocks noChangeShapeType="1"/>
              </p:cNvSpPr>
              <p:nvPr/>
            </p:nvSpPr>
            <p:spPr bwMode="auto">
              <a:xfrm>
                <a:off x="816" y="1488"/>
                <a:ext cx="48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4" name="Text Box 34"/>
              <p:cNvSpPr txBox="1">
                <a:spLocks noChangeArrowheads="1"/>
              </p:cNvSpPr>
              <p:nvPr/>
            </p:nvSpPr>
            <p:spPr bwMode="auto">
              <a:xfrm>
                <a:off x="950" y="1255"/>
                <a:ext cx="298"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1m</a:t>
                </a:r>
              </a:p>
            </p:txBody>
          </p:sp>
        </p:grpSp>
        <p:grpSp>
          <p:nvGrpSpPr>
            <p:cNvPr id="8" name="Group 35"/>
            <p:cNvGrpSpPr>
              <a:grpSpLocks/>
            </p:cNvGrpSpPr>
            <p:nvPr/>
          </p:nvGrpSpPr>
          <p:grpSpPr bwMode="auto">
            <a:xfrm>
              <a:off x="1344" y="864"/>
              <a:ext cx="720" cy="377"/>
              <a:chOff x="1344" y="1255"/>
              <a:chExt cx="720" cy="377"/>
            </a:xfrm>
          </p:grpSpPr>
          <p:sp>
            <p:nvSpPr>
              <p:cNvPr id="5169" name="Line 36"/>
              <p:cNvSpPr>
                <a:spLocks noChangeShapeType="1"/>
              </p:cNvSpPr>
              <p:nvPr/>
            </p:nvSpPr>
            <p:spPr bwMode="auto">
              <a:xfrm>
                <a:off x="2064" y="1488"/>
                <a:ext cx="0" cy="144"/>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70" name="Line 37"/>
              <p:cNvSpPr>
                <a:spLocks noChangeShapeType="1"/>
              </p:cNvSpPr>
              <p:nvPr/>
            </p:nvSpPr>
            <p:spPr bwMode="auto">
              <a:xfrm>
                <a:off x="1344" y="1488"/>
                <a:ext cx="720"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71" name="Text Box 38"/>
              <p:cNvSpPr txBox="1">
                <a:spLocks noChangeArrowheads="1"/>
              </p:cNvSpPr>
              <p:nvPr/>
            </p:nvSpPr>
            <p:spPr bwMode="auto">
              <a:xfrm>
                <a:off x="1574" y="1255"/>
                <a:ext cx="182"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a:t>
                </a:r>
              </a:p>
            </p:txBody>
          </p:sp>
        </p:grpSp>
        <p:sp>
          <p:nvSpPr>
            <p:cNvPr id="5165" name="Line 39"/>
            <p:cNvSpPr>
              <a:spLocks noChangeShapeType="1"/>
            </p:cNvSpPr>
            <p:nvPr/>
          </p:nvSpPr>
          <p:spPr bwMode="auto">
            <a:xfrm flipV="1">
              <a:off x="1704" y="1248"/>
              <a:ext cx="0" cy="192"/>
            </a:xfrm>
            <a:prstGeom prst="line">
              <a:avLst/>
            </a:prstGeom>
            <a:noFill/>
            <a:ln w="9525">
              <a:solidFill>
                <a:schemeClr val="accent2"/>
              </a:solidFill>
              <a:round/>
              <a:headEnd/>
              <a:tailEnd/>
            </a:ln>
          </p:spPr>
          <p:txBody>
            <a:bodyPr>
              <a:prstTxWarp prst="textNoShape">
                <a:avLst/>
              </a:prstTxWarp>
            </a:bodyPr>
            <a:lstStyle/>
            <a:p>
              <a:endParaRPr lang="en-US"/>
            </a:p>
          </p:txBody>
        </p:sp>
        <p:sp>
          <p:nvSpPr>
            <p:cNvPr id="5166" name="Line 40"/>
            <p:cNvSpPr>
              <a:spLocks noChangeShapeType="1"/>
            </p:cNvSpPr>
            <p:nvPr/>
          </p:nvSpPr>
          <p:spPr bwMode="auto">
            <a:xfrm>
              <a:off x="1344" y="1344"/>
              <a:ext cx="384" cy="0"/>
            </a:xfrm>
            <a:prstGeom prst="line">
              <a:avLst/>
            </a:prstGeom>
            <a:noFill/>
            <a:ln w="28575">
              <a:solidFill>
                <a:schemeClr val="accent2"/>
              </a:solidFill>
              <a:round/>
              <a:headEnd type="triangle" w="med" len="med"/>
              <a:tailEnd type="triangle" w="med" len="med"/>
            </a:ln>
          </p:spPr>
          <p:txBody>
            <a:bodyPr>
              <a:prstTxWarp prst="textNoShape">
                <a:avLst/>
              </a:prstTxWarp>
            </a:bodyPr>
            <a:lstStyle/>
            <a:p>
              <a:endParaRPr lang="en-US"/>
            </a:p>
          </p:txBody>
        </p:sp>
        <p:sp>
          <p:nvSpPr>
            <p:cNvPr id="5167" name="Text Box 41"/>
            <p:cNvSpPr txBox="1">
              <a:spLocks noChangeArrowheads="1"/>
            </p:cNvSpPr>
            <p:nvPr/>
          </p:nvSpPr>
          <p:spPr bwMode="auto">
            <a:xfrm>
              <a:off x="1430" y="1157"/>
              <a:ext cx="291" cy="250"/>
            </a:xfrm>
            <a:prstGeom prst="rect">
              <a:avLst/>
            </a:prstGeom>
            <a:noFill/>
            <a:ln w="9525">
              <a:noFill/>
              <a:miter lim="800000"/>
              <a:headEnd/>
              <a:tailEnd/>
            </a:ln>
          </p:spPr>
          <p:txBody>
            <a:bodyPr wrap="none">
              <a:prstTxWarp prst="textNoShape">
                <a:avLst/>
              </a:prstTxWarp>
              <a:spAutoFit/>
            </a:bodyPr>
            <a:lstStyle/>
            <a:p>
              <a:r>
                <a:rPr lang="en-US" sz="2000">
                  <a:solidFill>
                    <a:schemeClr val="accent2"/>
                  </a:solidFill>
                  <a:latin typeface="Arial Narrow" charset="0"/>
                </a:rPr>
                <a:t>x/2</a:t>
              </a:r>
              <a:endParaRPr lang="en-US">
                <a:latin typeface="Symbol" charset="2"/>
              </a:endParaRPr>
            </a:p>
          </p:txBody>
        </p:sp>
        <p:sp>
          <p:nvSpPr>
            <p:cNvPr id="5168" name="Oval 42"/>
            <p:cNvSpPr>
              <a:spLocks noChangeArrowheads="1"/>
            </p:cNvSpPr>
            <p:nvPr/>
          </p:nvSpPr>
          <p:spPr bwMode="auto">
            <a:xfrm>
              <a:off x="1680" y="1440"/>
              <a:ext cx="48" cy="48"/>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nvGrpSpPr>
          <p:cNvPr id="9" name="Group 43"/>
          <p:cNvGrpSpPr>
            <a:grpSpLocks/>
          </p:cNvGrpSpPr>
          <p:nvPr/>
        </p:nvGrpSpPr>
        <p:grpSpPr bwMode="auto">
          <a:xfrm>
            <a:off x="1851025" y="914400"/>
            <a:ext cx="1577975" cy="1447800"/>
            <a:chOff x="1166" y="576"/>
            <a:chExt cx="994" cy="912"/>
          </a:xfrm>
        </p:grpSpPr>
        <p:sp>
          <p:nvSpPr>
            <p:cNvPr id="5153" name="Text Box 44"/>
            <p:cNvSpPr txBox="1">
              <a:spLocks noChangeArrowheads="1"/>
            </p:cNvSpPr>
            <p:nvPr/>
          </p:nvSpPr>
          <p:spPr bwMode="auto">
            <a:xfrm>
              <a:off x="1166" y="576"/>
              <a:ext cx="994" cy="268"/>
            </a:xfrm>
            <a:prstGeom prst="rect">
              <a:avLst/>
            </a:prstGeom>
            <a:noFill/>
            <a:ln w="28575">
              <a:solidFill>
                <a:srgbClr val="FF0000"/>
              </a:solidFill>
              <a:miter lim="800000"/>
              <a:headEnd/>
              <a:tailEnd/>
            </a:ln>
          </p:spPr>
          <p:txBody>
            <a:bodyPr wrap="none">
              <a:prstTxWarp prst="textNoShape">
                <a:avLst/>
              </a:prstTxWarp>
              <a:spAutoFit/>
            </a:bodyPr>
            <a:lstStyle/>
            <a:p>
              <a:r>
                <a:rPr lang="en-US" sz="2000">
                  <a:solidFill>
                    <a:srgbClr val="FF0000"/>
                  </a:solidFill>
                  <a:latin typeface="Arial Narrow" charset="0"/>
                </a:rPr>
                <a:t>Rotational axis</a:t>
              </a:r>
            </a:p>
          </p:txBody>
        </p:sp>
        <p:cxnSp>
          <p:nvCxnSpPr>
            <p:cNvPr id="5154" name="AutoShape 45"/>
            <p:cNvCxnSpPr>
              <a:cxnSpLocks noChangeShapeType="1"/>
            </p:cNvCxnSpPr>
            <p:nvPr/>
          </p:nvCxnSpPr>
          <p:spPr bwMode="auto">
            <a:xfrm flipH="1">
              <a:off x="1709" y="710"/>
              <a:ext cx="451" cy="778"/>
            </a:xfrm>
            <a:prstGeom prst="curvedConnector4">
              <a:avLst>
                <a:gd name="adj1" fmla="val -84704"/>
                <a:gd name="adj2" fmla="val 159769"/>
              </a:avLst>
            </a:prstGeom>
            <a:noFill/>
            <a:ln w="28575">
              <a:solidFill>
                <a:srgbClr val="FF0000"/>
              </a:solidFill>
              <a:round/>
              <a:headEnd/>
              <a:tailEnd type="triangle" w="med" len="med"/>
            </a:ln>
          </p:spPr>
        </p:cxnSp>
      </p:grpSp>
      <p:graphicFrame>
        <p:nvGraphicFramePr>
          <p:cNvPr id="428078" name="Object 6"/>
          <p:cNvGraphicFramePr>
            <a:graphicFrameLocks noChangeAspect="1"/>
          </p:cNvGraphicFramePr>
          <p:nvPr/>
        </p:nvGraphicFramePr>
        <p:xfrm>
          <a:off x="1074738" y="3209925"/>
          <a:ext cx="1714500" cy="438150"/>
        </p:xfrm>
        <a:graphic>
          <a:graphicData uri="http://schemas.openxmlformats.org/presentationml/2006/ole">
            <mc:AlternateContent xmlns:mc="http://schemas.openxmlformats.org/markup-compatibility/2006">
              <mc:Choice xmlns:v="urn:schemas-microsoft-com:vml" Requires="v">
                <p:oleObj spid="_x0000_s275876" name="Equation" r:id="rId11" imgW="799920" imgH="215640" progId="Equation.3">
                  <p:embed/>
                </p:oleObj>
              </mc:Choice>
              <mc:Fallback>
                <p:oleObj name="Equation" r:id="rId11" imgW="79992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74738"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79" name="Object 7"/>
          <p:cNvGraphicFramePr>
            <a:graphicFrameLocks noChangeAspect="1"/>
          </p:cNvGraphicFramePr>
          <p:nvPr/>
        </p:nvGraphicFramePr>
        <p:xfrm>
          <a:off x="8299450" y="3200400"/>
          <a:ext cx="387350" cy="457200"/>
        </p:xfrm>
        <a:graphic>
          <a:graphicData uri="http://schemas.openxmlformats.org/presentationml/2006/ole">
            <mc:AlternateContent xmlns:mc="http://schemas.openxmlformats.org/markup-compatibility/2006">
              <mc:Choice xmlns:v="urn:schemas-microsoft-com:vml" Requires="v">
                <p:oleObj spid="_x0000_s275877" name="Equation" r:id="rId13" imgW="241200" imgH="177480" progId="Equation.3">
                  <p:embed/>
                </p:oleObj>
              </mc:Choice>
              <mc:Fallback>
                <p:oleObj name="Equation" r:id="rId13" imgW="24120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99450" y="3200400"/>
                        <a:ext cx="387350" cy="457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0" name="Object 8"/>
          <p:cNvGraphicFramePr>
            <a:graphicFrameLocks noChangeAspect="1"/>
          </p:cNvGraphicFramePr>
          <p:nvPr/>
        </p:nvGraphicFramePr>
        <p:xfrm>
          <a:off x="3497263" y="3733800"/>
          <a:ext cx="2598737" cy="385763"/>
        </p:xfrm>
        <a:graphic>
          <a:graphicData uri="http://schemas.openxmlformats.org/presentationml/2006/ole">
            <mc:AlternateContent xmlns:mc="http://schemas.openxmlformats.org/markup-compatibility/2006">
              <mc:Choice xmlns:v="urn:schemas-microsoft-com:vml" Requires="v">
                <p:oleObj spid="_x0000_s275878" name="Equation" r:id="rId15" imgW="1384200" imgH="215640" progId="Equation.3">
                  <p:embed/>
                </p:oleObj>
              </mc:Choice>
              <mc:Fallback>
                <p:oleObj name="Equation" r:id="rId15" imgW="1384200" imgH="2156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97263" y="3733800"/>
                        <a:ext cx="2598737" cy="385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1" name="Object 9"/>
          <p:cNvGraphicFramePr>
            <a:graphicFrameLocks noChangeAspect="1"/>
          </p:cNvGraphicFramePr>
          <p:nvPr/>
        </p:nvGraphicFramePr>
        <p:xfrm>
          <a:off x="2759075" y="3209925"/>
          <a:ext cx="2720975" cy="438150"/>
        </p:xfrm>
        <a:graphic>
          <a:graphicData uri="http://schemas.openxmlformats.org/presentationml/2006/ole">
            <mc:AlternateContent xmlns:mc="http://schemas.openxmlformats.org/markup-compatibility/2006">
              <mc:Choice xmlns:v="urn:schemas-microsoft-com:vml" Requires="v">
                <p:oleObj spid="_x0000_s275879" name="Equation" r:id="rId17" imgW="1269720" imgH="215640" progId="Equation.3">
                  <p:embed/>
                </p:oleObj>
              </mc:Choice>
              <mc:Fallback>
                <p:oleObj name="Equation" r:id="rId17" imgW="1269720" imgH="21564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59075" y="3209925"/>
                        <a:ext cx="2720975"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2" name="Object 10"/>
          <p:cNvGraphicFramePr>
            <a:graphicFrameLocks noChangeAspect="1"/>
          </p:cNvGraphicFramePr>
          <p:nvPr/>
        </p:nvGraphicFramePr>
        <p:xfrm>
          <a:off x="5449888" y="3248025"/>
          <a:ext cx="1196975" cy="361950"/>
        </p:xfrm>
        <a:graphic>
          <a:graphicData uri="http://schemas.openxmlformats.org/presentationml/2006/ole">
            <mc:AlternateContent xmlns:mc="http://schemas.openxmlformats.org/markup-compatibility/2006">
              <mc:Choice xmlns:v="urn:schemas-microsoft-com:vml" Requires="v">
                <p:oleObj spid="_x0000_s275880" name="Equation" r:id="rId19" imgW="558720" imgH="177480" progId="Equation.3">
                  <p:embed/>
                </p:oleObj>
              </mc:Choice>
              <mc:Fallback>
                <p:oleObj name="Equation" r:id="rId19" imgW="558720" imgH="177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449888" y="3248025"/>
                        <a:ext cx="1196975" cy="3619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3" name="Object 11"/>
          <p:cNvGraphicFramePr>
            <a:graphicFrameLocks noChangeAspect="1"/>
          </p:cNvGraphicFramePr>
          <p:nvPr/>
        </p:nvGraphicFramePr>
        <p:xfrm>
          <a:off x="6616700" y="3209925"/>
          <a:ext cx="1714500" cy="438150"/>
        </p:xfrm>
        <a:graphic>
          <a:graphicData uri="http://schemas.openxmlformats.org/presentationml/2006/ole">
            <mc:AlternateContent xmlns:mc="http://schemas.openxmlformats.org/markup-compatibility/2006">
              <mc:Choice xmlns:v="urn:schemas-microsoft-com:vml" Requires="v">
                <p:oleObj spid="_x0000_s275881" name="Equation" r:id="rId21" imgW="799920" imgH="215640" progId="Equation.3">
                  <p:embed/>
                </p:oleObj>
              </mc:Choice>
              <mc:Fallback>
                <p:oleObj name="Equation" r:id="rId21" imgW="799920" imgH="21564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16700" y="3209925"/>
                        <a:ext cx="1714500"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4" name="Object 12"/>
          <p:cNvGraphicFramePr>
            <a:graphicFrameLocks noChangeAspect="1"/>
          </p:cNvGraphicFramePr>
          <p:nvPr/>
        </p:nvGraphicFramePr>
        <p:xfrm>
          <a:off x="2916238" y="4192588"/>
          <a:ext cx="1482725" cy="379412"/>
        </p:xfrm>
        <a:graphic>
          <a:graphicData uri="http://schemas.openxmlformats.org/presentationml/2006/ole">
            <mc:AlternateContent xmlns:mc="http://schemas.openxmlformats.org/markup-compatibility/2006">
              <mc:Choice xmlns:v="urn:schemas-microsoft-com:vml" Requires="v">
                <p:oleObj spid="_x0000_s275882" name="Equation" r:id="rId23" imgW="799920" imgH="215640" progId="Equation.3">
                  <p:embed/>
                </p:oleObj>
              </mc:Choice>
              <mc:Fallback>
                <p:oleObj name="Equation" r:id="rId23" imgW="799920" imgH="21564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916238" y="4192588"/>
                        <a:ext cx="1482725"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5" name="Object 13"/>
          <p:cNvGraphicFramePr>
            <a:graphicFrameLocks noChangeAspect="1"/>
          </p:cNvGraphicFramePr>
          <p:nvPr/>
        </p:nvGraphicFramePr>
        <p:xfrm>
          <a:off x="4419600" y="4191000"/>
          <a:ext cx="2354263" cy="379413"/>
        </p:xfrm>
        <a:graphic>
          <a:graphicData uri="http://schemas.openxmlformats.org/presentationml/2006/ole">
            <mc:AlternateContent xmlns:mc="http://schemas.openxmlformats.org/markup-compatibility/2006">
              <mc:Choice xmlns:v="urn:schemas-microsoft-com:vml" Requires="v">
                <p:oleObj spid="_x0000_s275883" name="Equation" r:id="rId25" imgW="1269720" imgH="215640" progId="Equation.3">
                  <p:embed/>
                </p:oleObj>
              </mc:Choice>
              <mc:Fallback>
                <p:oleObj name="Equation" r:id="rId25" imgW="1269720" imgH="21564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419600" y="4191000"/>
                        <a:ext cx="235426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6" name="Object 14"/>
          <p:cNvGraphicFramePr>
            <a:graphicFrameLocks noChangeAspect="1"/>
          </p:cNvGraphicFramePr>
          <p:nvPr/>
        </p:nvGraphicFramePr>
        <p:xfrm>
          <a:off x="3103563" y="4611688"/>
          <a:ext cx="3297237" cy="379412"/>
        </p:xfrm>
        <a:graphic>
          <a:graphicData uri="http://schemas.openxmlformats.org/presentationml/2006/ole">
            <mc:AlternateContent xmlns:mc="http://schemas.openxmlformats.org/markup-compatibility/2006">
              <mc:Choice xmlns:v="urn:schemas-microsoft-com:vml" Requires="v">
                <p:oleObj spid="_x0000_s275884" name="Equation" r:id="rId27" imgW="1777680" imgH="215640" progId="Equation.3">
                  <p:embed/>
                </p:oleObj>
              </mc:Choice>
              <mc:Fallback>
                <p:oleObj name="Equation" r:id="rId27" imgW="1777680" imgH="21564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103563" y="4611688"/>
                        <a:ext cx="3297237" cy="379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7" name="Object 15"/>
          <p:cNvGraphicFramePr>
            <a:graphicFrameLocks noChangeAspect="1"/>
          </p:cNvGraphicFramePr>
          <p:nvPr/>
        </p:nvGraphicFramePr>
        <p:xfrm>
          <a:off x="6365875" y="4610100"/>
          <a:ext cx="1482725" cy="379413"/>
        </p:xfrm>
        <a:graphic>
          <a:graphicData uri="http://schemas.openxmlformats.org/presentationml/2006/ole">
            <mc:AlternateContent xmlns:mc="http://schemas.openxmlformats.org/markup-compatibility/2006">
              <mc:Choice xmlns:v="urn:schemas-microsoft-com:vml" Requires="v">
                <p:oleObj spid="_x0000_s275885" name="Equation" r:id="rId29" imgW="799920" imgH="215640" progId="Equation.3">
                  <p:embed/>
                </p:oleObj>
              </mc:Choice>
              <mc:Fallback>
                <p:oleObj name="Equation" r:id="rId29" imgW="799920" imgH="215640" progId="Equation.3">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365875" y="4610100"/>
                        <a:ext cx="1482725"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8" name="Object 16"/>
          <p:cNvGraphicFramePr>
            <a:graphicFrameLocks noChangeAspect="1"/>
          </p:cNvGraphicFramePr>
          <p:nvPr/>
        </p:nvGraphicFramePr>
        <p:xfrm>
          <a:off x="3048000" y="5029200"/>
          <a:ext cx="2614613" cy="379413"/>
        </p:xfrm>
        <a:graphic>
          <a:graphicData uri="http://schemas.openxmlformats.org/presentationml/2006/ole">
            <mc:AlternateContent xmlns:mc="http://schemas.openxmlformats.org/markup-compatibility/2006">
              <mc:Choice xmlns:v="urn:schemas-microsoft-com:vml" Requires="v">
                <p:oleObj spid="_x0000_s275886" name="Equation" r:id="rId31" imgW="1409400" imgH="215640" progId="Equation.3">
                  <p:embed/>
                </p:oleObj>
              </mc:Choice>
              <mc:Fallback>
                <p:oleObj name="Equation" r:id="rId31" imgW="1409400" imgH="215640" progId="Equation.3">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048000" y="5029200"/>
                        <a:ext cx="2614613" cy="379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89" name="Object 17"/>
          <p:cNvGraphicFramePr>
            <a:graphicFrameLocks noChangeAspect="1"/>
          </p:cNvGraphicFramePr>
          <p:nvPr/>
        </p:nvGraphicFramePr>
        <p:xfrm>
          <a:off x="5638800" y="5029200"/>
          <a:ext cx="447675" cy="312738"/>
        </p:xfrm>
        <a:graphic>
          <a:graphicData uri="http://schemas.openxmlformats.org/presentationml/2006/ole">
            <mc:AlternateContent xmlns:mc="http://schemas.openxmlformats.org/markup-compatibility/2006">
              <mc:Choice xmlns:v="urn:schemas-microsoft-com:vml" Requires="v">
                <p:oleObj spid="_x0000_s275887" name="Equation" r:id="rId33" imgW="241200" imgH="177480" progId="Equation.3">
                  <p:embed/>
                </p:oleObj>
              </mc:Choice>
              <mc:Fallback>
                <p:oleObj name="Equation" r:id="rId33" imgW="241200" imgH="177480" progId="Equation.3">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638800" y="5029200"/>
                        <a:ext cx="447675" cy="3127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0" name="Object 18"/>
          <p:cNvGraphicFramePr>
            <a:graphicFrameLocks noChangeAspect="1"/>
          </p:cNvGraphicFramePr>
          <p:nvPr/>
        </p:nvGraphicFramePr>
        <p:xfrm>
          <a:off x="2349500" y="5484813"/>
          <a:ext cx="1779588" cy="763587"/>
        </p:xfrm>
        <a:graphic>
          <a:graphicData uri="http://schemas.openxmlformats.org/presentationml/2006/ole">
            <mc:AlternateContent xmlns:mc="http://schemas.openxmlformats.org/markup-compatibility/2006">
              <mc:Choice xmlns:v="urn:schemas-microsoft-com:vml" Requires="v">
                <p:oleObj spid="_x0000_s275888" name="Equation" r:id="rId35" imgW="952200" imgH="431640" progId="Equation.3">
                  <p:embed/>
                </p:oleObj>
              </mc:Choice>
              <mc:Fallback>
                <p:oleObj name="Equation" r:id="rId35" imgW="952200" imgH="431640" progId="Equation.3">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349500" y="5484813"/>
                        <a:ext cx="1779588" cy="76358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8091" name="Object 19"/>
          <p:cNvGraphicFramePr>
            <a:graphicFrameLocks noChangeAspect="1"/>
          </p:cNvGraphicFramePr>
          <p:nvPr/>
        </p:nvGraphicFramePr>
        <p:xfrm>
          <a:off x="4114800" y="5518150"/>
          <a:ext cx="2133600" cy="696913"/>
        </p:xfrm>
        <a:graphic>
          <a:graphicData uri="http://schemas.openxmlformats.org/presentationml/2006/ole">
            <mc:AlternateContent xmlns:mc="http://schemas.openxmlformats.org/markup-compatibility/2006">
              <mc:Choice xmlns:v="urn:schemas-microsoft-com:vml" Requires="v">
                <p:oleObj spid="_x0000_s275889" name="Equation" r:id="rId37" imgW="1384200" imgH="393480" progId="Equation.DSMT4">
                  <p:embed/>
                </p:oleObj>
              </mc:Choice>
              <mc:Fallback>
                <p:oleObj name="Equation" r:id="rId37" imgW="1384200" imgH="39348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4114800" y="5518150"/>
                        <a:ext cx="2133600" cy="696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955848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8035"/>
                                        </p:tgtEl>
                                        <p:attrNameLst>
                                          <p:attrName>style.visibility</p:attrName>
                                        </p:attrNameLst>
                                      </p:cBhvr>
                                      <p:to>
                                        <p:strVal val="visible"/>
                                      </p:to>
                                    </p:set>
                                    <p:animEffect transition="in" filter="wipe(left)">
                                      <p:cBhvr>
                                        <p:cTn id="7" dur="500"/>
                                        <p:tgtEl>
                                          <p:spTgt spid="42803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iterate type="wd">
                                    <p:tmPct val="10000"/>
                                  </p:iterate>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iterate type="wd">
                                    <p:tmPct val="10000"/>
                                  </p:iterate>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428037">
                                            <p:txEl>
                                              <p:pRg st="0" end="0"/>
                                            </p:txEl>
                                          </p:spTgt>
                                        </p:tgtEl>
                                        <p:attrNameLst>
                                          <p:attrName>style.visibility</p:attrName>
                                        </p:attrNameLst>
                                      </p:cBhvr>
                                      <p:to>
                                        <p:strVal val="visible"/>
                                      </p:to>
                                    </p:set>
                                    <p:animEffect transition="in" filter="wipe(left)">
                                      <p:cBhvr>
                                        <p:cTn id="23" dur="500"/>
                                        <p:tgtEl>
                                          <p:spTgt spid="42803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428038"/>
                                        </p:tgtEl>
                                        <p:attrNameLst>
                                          <p:attrName>style.visibility</p:attrName>
                                        </p:attrNameLst>
                                      </p:cBhvr>
                                      <p:to>
                                        <p:strVal val="visible"/>
                                      </p:to>
                                    </p:set>
                                    <p:animEffect transition="in" filter="wipe(left)">
                                      <p:cBhvr>
                                        <p:cTn id="28" dur="500"/>
                                        <p:tgtEl>
                                          <p:spTgt spid="4280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428078"/>
                                        </p:tgtEl>
                                        <p:attrNameLst>
                                          <p:attrName>style.visibility</p:attrName>
                                        </p:attrNameLst>
                                      </p:cBhvr>
                                      <p:to>
                                        <p:strVal val="visible"/>
                                      </p:to>
                                    </p:set>
                                    <p:animEffect transition="in" filter="wipe(left)">
                                      <p:cBhvr>
                                        <p:cTn id="33" dur="500"/>
                                        <p:tgtEl>
                                          <p:spTgt spid="42807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428081"/>
                                        </p:tgtEl>
                                        <p:attrNameLst>
                                          <p:attrName>style.visibility</p:attrName>
                                        </p:attrNameLst>
                                      </p:cBhvr>
                                      <p:to>
                                        <p:strVal val="visible"/>
                                      </p:to>
                                    </p:set>
                                    <p:animEffect transition="in" filter="wipe(left)">
                                      <p:cBhvr>
                                        <p:cTn id="38" dur="500"/>
                                        <p:tgtEl>
                                          <p:spTgt spid="42808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28082"/>
                                        </p:tgtEl>
                                        <p:attrNameLst>
                                          <p:attrName>style.visibility</p:attrName>
                                        </p:attrNameLst>
                                      </p:cBhvr>
                                      <p:to>
                                        <p:strVal val="visible"/>
                                      </p:to>
                                    </p:set>
                                    <p:animEffect transition="in" filter="wipe(left)">
                                      <p:cBhvr>
                                        <p:cTn id="43" dur="500"/>
                                        <p:tgtEl>
                                          <p:spTgt spid="42808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28083"/>
                                        </p:tgtEl>
                                        <p:attrNameLst>
                                          <p:attrName>style.visibility</p:attrName>
                                        </p:attrNameLst>
                                      </p:cBhvr>
                                      <p:to>
                                        <p:strVal val="visible"/>
                                      </p:to>
                                    </p:set>
                                    <p:animEffect transition="in" filter="wipe(left)">
                                      <p:cBhvr>
                                        <p:cTn id="48" dur="500"/>
                                        <p:tgtEl>
                                          <p:spTgt spid="42808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428079"/>
                                        </p:tgtEl>
                                        <p:attrNameLst>
                                          <p:attrName>style.visibility</p:attrName>
                                        </p:attrNameLst>
                                      </p:cBhvr>
                                      <p:to>
                                        <p:strVal val="visible"/>
                                      </p:to>
                                    </p:set>
                                    <p:animEffect transition="in" filter="wipe(left)">
                                      <p:cBhvr>
                                        <p:cTn id="53" dur="500"/>
                                        <p:tgtEl>
                                          <p:spTgt spid="42807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428036">
                                            <p:txEl>
                                              <p:pRg st="0" end="0"/>
                                            </p:txEl>
                                          </p:spTgt>
                                        </p:tgtEl>
                                        <p:attrNameLst>
                                          <p:attrName>style.visibility</p:attrName>
                                        </p:attrNameLst>
                                      </p:cBhvr>
                                      <p:to>
                                        <p:strVal val="visible"/>
                                      </p:to>
                                    </p:set>
                                    <p:animEffect transition="in" filter="wipe(left)">
                                      <p:cBhvr>
                                        <p:cTn id="58" dur="500"/>
                                        <p:tgtEl>
                                          <p:spTgt spid="42803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428041"/>
                                        </p:tgtEl>
                                        <p:attrNameLst>
                                          <p:attrName>style.visibility</p:attrName>
                                        </p:attrNameLst>
                                      </p:cBhvr>
                                      <p:to>
                                        <p:strVal val="visible"/>
                                      </p:to>
                                    </p:set>
                                    <p:animEffect transition="in" filter="wipe(left)">
                                      <p:cBhvr>
                                        <p:cTn id="63" dur="500"/>
                                        <p:tgtEl>
                                          <p:spTgt spid="42804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iterate type="wd">
                                    <p:tmPct val="10000"/>
                                  </p:iterate>
                                  <p:childTnLst>
                                    <p:set>
                                      <p:cBhvr>
                                        <p:cTn id="67" dur="1" fill="hold">
                                          <p:stCondLst>
                                            <p:cond delay="0"/>
                                          </p:stCondLst>
                                        </p:cTn>
                                        <p:tgtEl>
                                          <p:spTgt spid="428080"/>
                                        </p:tgtEl>
                                        <p:attrNameLst>
                                          <p:attrName>style.visibility</p:attrName>
                                        </p:attrNameLst>
                                      </p:cBhvr>
                                      <p:to>
                                        <p:strVal val="visible"/>
                                      </p:to>
                                    </p:set>
                                    <p:animEffect transition="in" filter="wipe(left)">
                                      <p:cBhvr>
                                        <p:cTn id="68" dur="500"/>
                                        <p:tgtEl>
                                          <p:spTgt spid="42808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428042">
                                            <p:txEl>
                                              <p:pRg st="0" end="0"/>
                                            </p:txEl>
                                          </p:spTgt>
                                        </p:tgtEl>
                                        <p:attrNameLst>
                                          <p:attrName>style.visibility</p:attrName>
                                        </p:attrNameLst>
                                      </p:cBhvr>
                                      <p:to>
                                        <p:strVal val="visible"/>
                                      </p:to>
                                    </p:set>
                                    <p:animEffect transition="in" filter="wipe(left)">
                                      <p:cBhvr>
                                        <p:cTn id="73" dur="500"/>
                                        <p:tgtEl>
                                          <p:spTgt spid="42804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iterate type="wd">
                                    <p:tmPct val="10000"/>
                                  </p:iterate>
                                  <p:childTnLst>
                                    <p:set>
                                      <p:cBhvr>
                                        <p:cTn id="77" dur="1" fill="hold">
                                          <p:stCondLst>
                                            <p:cond delay="0"/>
                                          </p:stCondLst>
                                        </p:cTn>
                                        <p:tgtEl>
                                          <p:spTgt spid="428043"/>
                                        </p:tgtEl>
                                        <p:attrNameLst>
                                          <p:attrName>style.visibility</p:attrName>
                                        </p:attrNameLst>
                                      </p:cBhvr>
                                      <p:to>
                                        <p:strVal val="visible"/>
                                      </p:to>
                                    </p:set>
                                    <p:animEffect transition="in" filter="wipe(left)">
                                      <p:cBhvr>
                                        <p:cTn id="78" dur="500"/>
                                        <p:tgtEl>
                                          <p:spTgt spid="42804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iterate type="wd">
                                    <p:tmPct val="10000"/>
                                  </p:iterate>
                                  <p:childTnLst>
                                    <p:set>
                                      <p:cBhvr>
                                        <p:cTn id="82" dur="1" fill="hold">
                                          <p:stCondLst>
                                            <p:cond delay="0"/>
                                          </p:stCondLst>
                                        </p:cTn>
                                        <p:tgtEl>
                                          <p:spTgt spid="428084"/>
                                        </p:tgtEl>
                                        <p:attrNameLst>
                                          <p:attrName>style.visibility</p:attrName>
                                        </p:attrNameLst>
                                      </p:cBhvr>
                                      <p:to>
                                        <p:strVal val="visible"/>
                                      </p:to>
                                    </p:set>
                                    <p:animEffect transition="in" filter="wipe(left)">
                                      <p:cBhvr>
                                        <p:cTn id="83" dur="500"/>
                                        <p:tgtEl>
                                          <p:spTgt spid="42808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iterate type="wd">
                                    <p:tmPct val="10000"/>
                                  </p:iterate>
                                  <p:childTnLst>
                                    <p:set>
                                      <p:cBhvr>
                                        <p:cTn id="87" dur="1" fill="hold">
                                          <p:stCondLst>
                                            <p:cond delay="0"/>
                                          </p:stCondLst>
                                        </p:cTn>
                                        <p:tgtEl>
                                          <p:spTgt spid="428085"/>
                                        </p:tgtEl>
                                        <p:attrNameLst>
                                          <p:attrName>style.visibility</p:attrName>
                                        </p:attrNameLst>
                                      </p:cBhvr>
                                      <p:to>
                                        <p:strVal val="visible"/>
                                      </p:to>
                                    </p:set>
                                    <p:animEffect transition="in" filter="wipe(left)">
                                      <p:cBhvr>
                                        <p:cTn id="88" dur="500"/>
                                        <p:tgtEl>
                                          <p:spTgt spid="42808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iterate type="wd">
                                    <p:tmPct val="10000"/>
                                  </p:iterate>
                                  <p:childTnLst>
                                    <p:set>
                                      <p:cBhvr>
                                        <p:cTn id="92" dur="1" fill="hold">
                                          <p:stCondLst>
                                            <p:cond delay="0"/>
                                          </p:stCondLst>
                                        </p:cTn>
                                        <p:tgtEl>
                                          <p:spTgt spid="428086"/>
                                        </p:tgtEl>
                                        <p:attrNameLst>
                                          <p:attrName>style.visibility</p:attrName>
                                        </p:attrNameLst>
                                      </p:cBhvr>
                                      <p:to>
                                        <p:strVal val="visible"/>
                                      </p:to>
                                    </p:set>
                                    <p:animEffect transition="in" filter="wipe(left)">
                                      <p:cBhvr>
                                        <p:cTn id="93" dur="500"/>
                                        <p:tgtEl>
                                          <p:spTgt spid="428086"/>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iterate type="wd">
                                    <p:tmPct val="10000"/>
                                  </p:iterate>
                                  <p:childTnLst>
                                    <p:set>
                                      <p:cBhvr>
                                        <p:cTn id="97" dur="1" fill="hold">
                                          <p:stCondLst>
                                            <p:cond delay="0"/>
                                          </p:stCondLst>
                                        </p:cTn>
                                        <p:tgtEl>
                                          <p:spTgt spid="428087"/>
                                        </p:tgtEl>
                                        <p:attrNameLst>
                                          <p:attrName>style.visibility</p:attrName>
                                        </p:attrNameLst>
                                      </p:cBhvr>
                                      <p:to>
                                        <p:strVal val="visible"/>
                                      </p:to>
                                    </p:set>
                                    <p:animEffect transition="in" filter="wipe(left)">
                                      <p:cBhvr>
                                        <p:cTn id="98" dur="500"/>
                                        <p:tgtEl>
                                          <p:spTgt spid="42808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iterate type="wd">
                                    <p:tmPct val="10000"/>
                                  </p:iterate>
                                  <p:childTnLst>
                                    <p:set>
                                      <p:cBhvr>
                                        <p:cTn id="102" dur="1" fill="hold">
                                          <p:stCondLst>
                                            <p:cond delay="0"/>
                                          </p:stCondLst>
                                        </p:cTn>
                                        <p:tgtEl>
                                          <p:spTgt spid="428088"/>
                                        </p:tgtEl>
                                        <p:attrNameLst>
                                          <p:attrName>style.visibility</p:attrName>
                                        </p:attrNameLst>
                                      </p:cBhvr>
                                      <p:to>
                                        <p:strVal val="visible"/>
                                      </p:to>
                                    </p:set>
                                    <p:animEffect transition="in" filter="wipe(left)">
                                      <p:cBhvr>
                                        <p:cTn id="103" dur="500"/>
                                        <p:tgtEl>
                                          <p:spTgt spid="42808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iterate type="wd">
                                    <p:tmPct val="10000"/>
                                  </p:iterate>
                                  <p:childTnLst>
                                    <p:set>
                                      <p:cBhvr>
                                        <p:cTn id="107" dur="1" fill="hold">
                                          <p:stCondLst>
                                            <p:cond delay="0"/>
                                          </p:stCondLst>
                                        </p:cTn>
                                        <p:tgtEl>
                                          <p:spTgt spid="428089"/>
                                        </p:tgtEl>
                                        <p:attrNameLst>
                                          <p:attrName>style.visibility</p:attrName>
                                        </p:attrNameLst>
                                      </p:cBhvr>
                                      <p:to>
                                        <p:strVal val="visible"/>
                                      </p:to>
                                    </p:set>
                                    <p:animEffect transition="in" filter="wipe(left)">
                                      <p:cBhvr>
                                        <p:cTn id="108" dur="500"/>
                                        <p:tgtEl>
                                          <p:spTgt spid="428089"/>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iterate type="wd">
                                    <p:tmPct val="10000"/>
                                  </p:iterate>
                                  <p:childTnLst>
                                    <p:set>
                                      <p:cBhvr>
                                        <p:cTn id="112" dur="1" fill="hold">
                                          <p:stCondLst>
                                            <p:cond delay="0"/>
                                          </p:stCondLst>
                                        </p:cTn>
                                        <p:tgtEl>
                                          <p:spTgt spid="428039">
                                            <p:txEl>
                                              <p:pRg st="0" end="0"/>
                                            </p:txEl>
                                          </p:spTgt>
                                        </p:tgtEl>
                                        <p:attrNameLst>
                                          <p:attrName>style.visibility</p:attrName>
                                        </p:attrNameLst>
                                      </p:cBhvr>
                                      <p:to>
                                        <p:strVal val="visible"/>
                                      </p:to>
                                    </p:set>
                                    <p:animEffect transition="in" filter="wipe(left)">
                                      <p:cBhvr>
                                        <p:cTn id="113" dur="500"/>
                                        <p:tgtEl>
                                          <p:spTgt spid="428039">
                                            <p:txEl>
                                              <p:pRg st="0" end="0"/>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iterate type="wd">
                                    <p:tmPct val="10000"/>
                                  </p:iterate>
                                  <p:childTnLst>
                                    <p:set>
                                      <p:cBhvr>
                                        <p:cTn id="117" dur="1" fill="hold">
                                          <p:stCondLst>
                                            <p:cond delay="0"/>
                                          </p:stCondLst>
                                        </p:cTn>
                                        <p:tgtEl>
                                          <p:spTgt spid="428040"/>
                                        </p:tgtEl>
                                        <p:attrNameLst>
                                          <p:attrName>style.visibility</p:attrName>
                                        </p:attrNameLst>
                                      </p:cBhvr>
                                      <p:to>
                                        <p:strVal val="visible"/>
                                      </p:to>
                                    </p:set>
                                    <p:animEffect transition="in" filter="wipe(left)">
                                      <p:cBhvr>
                                        <p:cTn id="118" dur="500"/>
                                        <p:tgtEl>
                                          <p:spTgt spid="428040"/>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iterate type="wd">
                                    <p:tmPct val="10000"/>
                                  </p:iterate>
                                  <p:childTnLst>
                                    <p:set>
                                      <p:cBhvr>
                                        <p:cTn id="122" dur="1" fill="hold">
                                          <p:stCondLst>
                                            <p:cond delay="0"/>
                                          </p:stCondLst>
                                        </p:cTn>
                                        <p:tgtEl>
                                          <p:spTgt spid="428090"/>
                                        </p:tgtEl>
                                        <p:attrNameLst>
                                          <p:attrName>style.visibility</p:attrName>
                                        </p:attrNameLst>
                                      </p:cBhvr>
                                      <p:to>
                                        <p:strVal val="visible"/>
                                      </p:to>
                                    </p:set>
                                    <p:animEffect transition="in" filter="wipe(left)">
                                      <p:cBhvr>
                                        <p:cTn id="123" dur="500"/>
                                        <p:tgtEl>
                                          <p:spTgt spid="42809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iterate type="wd">
                                    <p:tmPct val="10000"/>
                                  </p:iterate>
                                  <p:childTnLst>
                                    <p:set>
                                      <p:cBhvr>
                                        <p:cTn id="127" dur="1" fill="hold">
                                          <p:stCondLst>
                                            <p:cond delay="0"/>
                                          </p:stCondLst>
                                        </p:cTn>
                                        <p:tgtEl>
                                          <p:spTgt spid="428091"/>
                                        </p:tgtEl>
                                        <p:attrNameLst>
                                          <p:attrName>style.visibility</p:attrName>
                                        </p:attrNameLst>
                                      </p:cBhvr>
                                      <p:to>
                                        <p:strVal val="visible"/>
                                      </p:to>
                                    </p:set>
                                    <p:animEffect transition="in" filter="wipe(left)">
                                      <p:cBhvr>
                                        <p:cTn id="128" dur="500"/>
                                        <p:tgtEl>
                                          <p:spTgt spid="428091"/>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428044"/>
                                        </p:tgtEl>
                                        <p:attrNameLst>
                                          <p:attrName>style.visibility</p:attrName>
                                        </p:attrNameLst>
                                      </p:cBhvr>
                                      <p:to>
                                        <p:strVal val="visible"/>
                                      </p:to>
                                    </p:set>
                                    <p:animEffect transition="in" filter="wipe(left)">
                                      <p:cBhvr>
                                        <p:cTn id="133" dur="500"/>
                                        <p:tgtEl>
                                          <p:spTgt spid="428044"/>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iterate type="wd">
                                    <p:tmPct val="10000"/>
                                  </p:iterate>
                                  <p:childTnLst>
                                    <p:set>
                                      <p:cBhvr>
                                        <p:cTn id="137" dur="1" fill="hold">
                                          <p:stCondLst>
                                            <p:cond delay="0"/>
                                          </p:stCondLst>
                                        </p:cTn>
                                        <p:tgtEl>
                                          <p:spTgt spid="428045"/>
                                        </p:tgtEl>
                                        <p:attrNameLst>
                                          <p:attrName>style.visibility</p:attrName>
                                        </p:attrNameLst>
                                      </p:cBhvr>
                                      <p:to>
                                        <p:strVal val="visible"/>
                                      </p:to>
                                    </p:set>
                                    <p:animEffect transition="in" filter="wipe(left)">
                                      <p:cBhvr>
                                        <p:cTn id="138" dur="500"/>
                                        <p:tgtEl>
                                          <p:spTgt spid="428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35" grpId="0" animBg="1" autoUpdateAnimBg="0"/>
      <p:bldP spid="428036" grpId="0" build="p" autoUpdateAnimBg="0"/>
      <p:bldP spid="428037" grpId="0" build="p" autoUpdateAnimBg="0"/>
      <p:bldP spid="428039" grpId="0" build="p" autoUpdateAnimBg="0"/>
      <p:bldP spid="428042" grpId="0" build="p" autoUpdateAnimBg="0"/>
      <p:bldP spid="428044" grpId="0" animBg="1" autoUpdateAnimBg="0"/>
      <p:bldP spid="428045"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4" name="Date Placeholder 3"/>
          <p:cNvSpPr>
            <a:spLocks noGrp="1"/>
          </p:cNvSpPr>
          <p:nvPr>
            <p:ph type="dt" sz="quarter" idx="10"/>
          </p:nvPr>
        </p:nvSpPr>
        <p:spPr/>
        <p:txBody>
          <a:bodyPr/>
          <a:lstStyle/>
          <a:p>
            <a:pPr>
              <a:defRPr/>
            </a:pPr>
            <a:r>
              <a:rPr lang="en-US" smtClean="0"/>
              <a:t>Thursday, July 3, 2014</a:t>
            </a:r>
            <a:endParaRPr lang="en-US"/>
          </a:p>
        </p:txBody>
      </p:sp>
      <p:sp>
        <p:nvSpPr>
          <p:cNvPr id="28685"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5614" name="Slide Number Placeholder 5"/>
          <p:cNvSpPr>
            <a:spLocks noGrp="1"/>
          </p:cNvSpPr>
          <p:nvPr>
            <p:ph type="sldNum" sz="quarter" idx="12"/>
          </p:nvPr>
        </p:nvSpPr>
        <p:spPr>
          <a:noFill/>
        </p:spPr>
        <p:txBody>
          <a:bodyPr/>
          <a:lstStyle/>
          <a:p>
            <a:fld id="{6E4C69A4-9207-C14A-A3BA-A68B7656AC05}" type="slidenum">
              <a:rPr lang="en-US">
                <a:latin typeface="Arial Narrow" charset="0"/>
              </a:rPr>
              <a:pPr/>
              <a:t>24</a:t>
            </a:fld>
            <a:endParaRPr lang="en-US">
              <a:latin typeface="Arial Narrow" charset="0"/>
            </a:endParaRPr>
          </a:p>
        </p:txBody>
      </p:sp>
      <p:pic>
        <p:nvPicPr>
          <p:cNvPr id="429058" name="Picture 2" descr="FG12_013"/>
          <p:cNvPicPr>
            <a:picLocks noChangeAspect="1" noChangeArrowheads="1"/>
          </p:cNvPicPr>
          <p:nvPr/>
        </p:nvPicPr>
        <p:blipFill>
          <a:blip r:embed="rId3"/>
          <a:srcRect/>
          <a:stretch>
            <a:fillRect/>
          </a:stretch>
        </p:blipFill>
        <p:spPr bwMode="auto">
          <a:xfrm>
            <a:off x="304800" y="1828800"/>
            <a:ext cx="2438400" cy="2095500"/>
          </a:xfrm>
          <a:prstGeom prst="rect">
            <a:avLst/>
          </a:prstGeom>
          <a:noFill/>
          <a:ln w="9525">
            <a:noFill/>
            <a:miter lim="800000"/>
            <a:headEnd/>
            <a:tailEnd/>
          </a:ln>
        </p:spPr>
      </p:pic>
      <p:sp>
        <p:nvSpPr>
          <p:cNvPr id="25616" name="Rectangle 3"/>
          <p:cNvSpPr>
            <a:spLocks noGrp="1" noChangeArrowheads="1"/>
          </p:cNvSpPr>
          <p:nvPr>
            <p:ph type="title"/>
          </p:nvPr>
        </p:nvSpPr>
        <p:spPr>
          <a:xfrm>
            <a:off x="685800" y="152400"/>
            <a:ext cx="7772400" cy="609600"/>
          </a:xfrm>
        </p:spPr>
        <p:txBody>
          <a:bodyPr/>
          <a:lstStyle/>
          <a:p>
            <a:r>
              <a:rPr lang="en-US" sz="4000">
                <a:ea typeface="ＭＳ Ｐゴシック" charset="-128"/>
                <a:cs typeface="ＭＳ Ｐゴシック" charset="-128"/>
              </a:rPr>
              <a:t>Example 9 – 7 </a:t>
            </a:r>
            <a:endParaRPr lang="en-US">
              <a:ea typeface="ＭＳ Ｐゴシック" charset="-128"/>
              <a:cs typeface="ＭＳ Ｐゴシック" charset="-128"/>
            </a:endParaRPr>
          </a:p>
        </p:txBody>
      </p:sp>
      <p:sp>
        <p:nvSpPr>
          <p:cNvPr id="429060" name="Text Box 4"/>
          <p:cNvSpPr txBox="1">
            <a:spLocks noChangeArrowheads="1"/>
          </p:cNvSpPr>
          <p:nvPr/>
        </p:nvSpPr>
        <p:spPr bwMode="auto">
          <a:xfrm>
            <a:off x="457200" y="762000"/>
            <a:ext cx="8458200" cy="103505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sz="2000">
                <a:solidFill>
                  <a:srgbClr val="800000"/>
                </a:solidFill>
                <a:latin typeface="Arial Narrow" charset="0"/>
              </a:rPr>
              <a:t>A 5.0 m long ladder leans against a wall at a point 4.0m above the ground.  The ladder is uniform and has mass 12.0kg.  Assuming the wall is frictionless (but ground is not), determine the forces exerted on the ladder by the ground and the wall.  </a:t>
            </a:r>
          </a:p>
        </p:txBody>
      </p:sp>
      <p:graphicFrame>
        <p:nvGraphicFramePr>
          <p:cNvPr id="429061" name="Object 2"/>
          <p:cNvGraphicFramePr>
            <a:graphicFrameLocks noChangeAspect="1"/>
          </p:cNvGraphicFramePr>
          <p:nvPr/>
        </p:nvGraphicFramePr>
        <p:xfrm>
          <a:off x="5181600" y="2667000"/>
          <a:ext cx="757238" cy="479425"/>
        </p:xfrm>
        <a:graphic>
          <a:graphicData uri="http://schemas.openxmlformats.org/presentationml/2006/ole">
            <mc:AlternateContent xmlns:mc="http://schemas.openxmlformats.org/markup-compatibility/2006">
              <mc:Choice xmlns:v="urn:schemas-microsoft-com:vml" Requires="v">
                <p:oleObj spid="_x0000_s276712" name="Equation" r:id="rId4" imgW="380880" imgH="253800" progId="Equation.3">
                  <p:embed/>
                </p:oleObj>
              </mc:Choice>
              <mc:Fallback>
                <p:oleObj name="Equation" r:id="rId4" imgW="38088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667000"/>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62" name="AutoShape 6"/>
          <p:cNvSpPr>
            <a:spLocks noChangeArrowheads="1"/>
          </p:cNvSpPr>
          <p:nvPr/>
        </p:nvSpPr>
        <p:spPr bwMode="auto">
          <a:xfrm>
            <a:off x="2362200" y="2514600"/>
            <a:ext cx="838200" cy="609600"/>
          </a:xfrm>
          <a:prstGeom prst="rightArrow">
            <a:avLst>
              <a:gd name="adj1" fmla="val 50000"/>
              <a:gd name="adj2" fmla="val 34375"/>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a:solidFill>
                  <a:srgbClr val="FF0000"/>
                </a:solidFill>
                <a:latin typeface="Arial Narrow" charset="0"/>
              </a:rPr>
              <a:t>FBD</a:t>
            </a:r>
          </a:p>
        </p:txBody>
      </p:sp>
      <p:sp>
        <p:nvSpPr>
          <p:cNvPr id="429063" name="Text Box 7"/>
          <p:cNvSpPr txBox="1">
            <a:spLocks noChangeArrowheads="1"/>
          </p:cNvSpPr>
          <p:nvPr/>
        </p:nvSpPr>
        <p:spPr bwMode="auto">
          <a:xfrm>
            <a:off x="4953000" y="1828800"/>
            <a:ext cx="38862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First the translational equilibrium, using components</a:t>
            </a:r>
          </a:p>
        </p:txBody>
      </p:sp>
      <p:sp>
        <p:nvSpPr>
          <p:cNvPr id="429064" name="Text Box 8"/>
          <p:cNvSpPr txBox="1">
            <a:spLocks noChangeArrowheads="1"/>
          </p:cNvSpPr>
          <p:nvPr/>
        </p:nvSpPr>
        <p:spPr bwMode="auto">
          <a:xfrm>
            <a:off x="457200" y="3886200"/>
            <a:ext cx="6629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y component of the force by the ground is</a:t>
            </a:r>
          </a:p>
        </p:txBody>
      </p:sp>
      <p:grpSp>
        <p:nvGrpSpPr>
          <p:cNvPr id="2" name="Group 9"/>
          <p:cNvGrpSpPr>
            <a:grpSpLocks/>
          </p:cNvGrpSpPr>
          <p:nvPr/>
        </p:nvGrpSpPr>
        <p:grpSpPr bwMode="auto">
          <a:xfrm>
            <a:off x="3200400" y="1905000"/>
            <a:ext cx="1524000" cy="1828800"/>
            <a:chOff x="2016" y="1200"/>
            <a:chExt cx="733" cy="1152"/>
          </a:xfrm>
        </p:grpSpPr>
        <p:sp>
          <p:nvSpPr>
            <p:cNvPr id="25623" name="Line 10"/>
            <p:cNvSpPr>
              <a:spLocks noChangeShapeType="1"/>
            </p:cNvSpPr>
            <p:nvPr/>
          </p:nvSpPr>
          <p:spPr bwMode="auto">
            <a:xfrm flipH="1">
              <a:off x="2208" y="1440"/>
              <a:ext cx="480" cy="672"/>
            </a:xfrm>
            <a:prstGeom prst="line">
              <a:avLst/>
            </a:prstGeom>
            <a:noFill/>
            <a:ln w="76200">
              <a:solidFill>
                <a:schemeClr val="hlink"/>
              </a:solidFill>
              <a:round/>
              <a:headEnd/>
              <a:tailEnd/>
            </a:ln>
          </p:spPr>
          <p:txBody>
            <a:bodyPr>
              <a:prstTxWarp prst="textNoShape">
                <a:avLst/>
              </a:prstTxWarp>
            </a:bodyPr>
            <a:lstStyle/>
            <a:p>
              <a:endParaRPr lang="en-US"/>
            </a:p>
          </p:txBody>
        </p:sp>
        <p:sp>
          <p:nvSpPr>
            <p:cNvPr id="25624" name="Line 11"/>
            <p:cNvSpPr>
              <a:spLocks noChangeShapeType="1"/>
            </p:cNvSpPr>
            <p:nvPr/>
          </p:nvSpPr>
          <p:spPr bwMode="auto">
            <a:xfrm>
              <a:off x="2448" y="1776"/>
              <a:ext cx="0" cy="288"/>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5" name="Line 12"/>
            <p:cNvSpPr>
              <a:spLocks noChangeShapeType="1"/>
            </p:cNvSpPr>
            <p:nvPr/>
          </p:nvSpPr>
          <p:spPr bwMode="auto">
            <a:xfrm>
              <a:off x="2208" y="2112"/>
              <a:ext cx="192"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6" name="Line 13"/>
            <p:cNvSpPr>
              <a:spLocks noChangeShapeType="1"/>
            </p:cNvSpPr>
            <p:nvPr/>
          </p:nvSpPr>
          <p:spPr bwMode="auto">
            <a:xfrm flipV="1">
              <a:off x="2208" y="1728"/>
              <a:ext cx="0" cy="384"/>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7" name="Line 14"/>
            <p:cNvSpPr>
              <a:spLocks noChangeShapeType="1"/>
            </p:cNvSpPr>
            <p:nvPr/>
          </p:nvSpPr>
          <p:spPr bwMode="auto">
            <a:xfrm flipH="1">
              <a:off x="2448" y="1440"/>
              <a:ext cx="240" cy="0"/>
            </a:xfrm>
            <a:prstGeom prst="line">
              <a:avLst/>
            </a:prstGeom>
            <a:noFill/>
            <a:ln w="28575">
              <a:solidFill>
                <a:schemeClr val="accent2"/>
              </a:solidFill>
              <a:round/>
              <a:headEnd/>
              <a:tailEnd type="triangle" w="med" len="med"/>
            </a:ln>
          </p:spPr>
          <p:txBody>
            <a:bodyPr>
              <a:prstTxWarp prst="textNoShape">
                <a:avLst/>
              </a:prstTxWarp>
            </a:bodyPr>
            <a:lstStyle/>
            <a:p>
              <a:endParaRPr lang="en-US"/>
            </a:p>
          </p:txBody>
        </p:sp>
        <p:sp>
          <p:nvSpPr>
            <p:cNvPr id="25628" name="Text Box 15"/>
            <p:cNvSpPr txBox="1">
              <a:spLocks noChangeArrowheads="1"/>
            </p:cNvSpPr>
            <p:nvPr/>
          </p:nvSpPr>
          <p:spPr bwMode="auto">
            <a:xfrm>
              <a:off x="2400" y="1776"/>
              <a:ext cx="266" cy="250"/>
            </a:xfrm>
            <a:prstGeom prst="rect">
              <a:avLst/>
            </a:prstGeom>
            <a:noFill/>
            <a:ln w="9525">
              <a:noFill/>
              <a:miter lim="800000"/>
              <a:headEnd/>
              <a:tailEnd/>
            </a:ln>
          </p:spPr>
          <p:txBody>
            <a:bodyPr>
              <a:prstTxWarp prst="textNoShape">
                <a:avLst/>
              </a:prstTxWarp>
              <a:spAutoFit/>
            </a:bodyPr>
            <a:lstStyle/>
            <a:p>
              <a:r>
                <a:rPr lang="en-US" sz="2000">
                  <a:solidFill>
                    <a:schemeClr val="accent2"/>
                  </a:solidFill>
                  <a:latin typeface="Monotype Corsiva" charset="0"/>
                </a:rPr>
                <a:t>m</a:t>
              </a:r>
              <a:r>
                <a:rPr lang="en-US" sz="2000" b="1">
                  <a:solidFill>
                    <a:schemeClr val="accent2"/>
                  </a:solidFill>
                  <a:latin typeface="Monotype Corsiva" charset="0"/>
                </a:rPr>
                <a:t>g</a:t>
              </a:r>
            </a:p>
          </p:txBody>
        </p:sp>
        <p:sp>
          <p:nvSpPr>
            <p:cNvPr id="25629" name="Text Box 16"/>
            <p:cNvSpPr txBox="1">
              <a:spLocks noChangeArrowheads="1"/>
            </p:cNvSpPr>
            <p:nvPr/>
          </p:nvSpPr>
          <p:spPr bwMode="auto">
            <a:xfrm>
              <a:off x="2448" y="1200"/>
              <a:ext cx="301" cy="250"/>
            </a:xfrm>
            <a:prstGeom prst="rect">
              <a:avLst/>
            </a:prstGeom>
            <a:noFill/>
            <a:ln w="9525">
              <a:noFill/>
              <a:miter lim="800000"/>
              <a:headEnd/>
              <a:tailEnd/>
            </a:ln>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W</a:t>
              </a:r>
              <a:endParaRPr lang="en-US" sz="2000" b="1">
                <a:solidFill>
                  <a:schemeClr val="accent2"/>
                </a:solidFill>
                <a:latin typeface="Monotype Corsiva" charset="0"/>
              </a:endParaRPr>
            </a:p>
          </p:txBody>
        </p:sp>
        <p:sp>
          <p:nvSpPr>
            <p:cNvPr id="25630" name="Text Box 17"/>
            <p:cNvSpPr txBox="1">
              <a:spLocks noChangeArrowheads="1"/>
            </p:cNvSpPr>
            <p:nvPr/>
          </p:nvSpPr>
          <p:spPr bwMode="auto">
            <a:xfrm>
              <a:off x="2160" y="2102"/>
              <a:ext cx="243" cy="250"/>
            </a:xfrm>
            <a:prstGeom prst="rect">
              <a:avLst/>
            </a:prstGeom>
            <a:noFill/>
            <a:ln w="9525">
              <a:noFill/>
              <a:miter lim="800000"/>
              <a:headEnd/>
              <a:tailEnd/>
            </a:ln>
          </p:spPr>
          <p:txBody>
            <a:bodyPr wrap="none">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Gx</a:t>
              </a:r>
              <a:endParaRPr lang="en-US" sz="2000" b="1">
                <a:solidFill>
                  <a:schemeClr val="accent2"/>
                </a:solidFill>
                <a:latin typeface="Monotype Corsiva" charset="0"/>
              </a:endParaRPr>
            </a:p>
          </p:txBody>
        </p:sp>
        <p:sp>
          <p:nvSpPr>
            <p:cNvPr id="25631" name="Text Box 18"/>
            <p:cNvSpPr txBox="1">
              <a:spLocks noChangeArrowheads="1"/>
            </p:cNvSpPr>
            <p:nvPr/>
          </p:nvSpPr>
          <p:spPr bwMode="auto">
            <a:xfrm>
              <a:off x="2016" y="1852"/>
              <a:ext cx="214" cy="212"/>
            </a:xfrm>
            <a:prstGeom prst="rect">
              <a:avLst/>
            </a:prstGeom>
            <a:noFill/>
            <a:ln w="9525">
              <a:noFill/>
              <a:miter lim="800000"/>
              <a:headEnd/>
              <a:tailEnd/>
            </a:ln>
          </p:spPr>
          <p:txBody>
            <a:bodyPr wrap="none">
              <a:prstTxWarp prst="textNoShape">
                <a:avLst/>
              </a:prstTxWarp>
              <a:spAutoFit/>
            </a:bodyPr>
            <a:lstStyle/>
            <a:p>
              <a:r>
                <a:rPr lang="en-US" sz="1600" b="1">
                  <a:solidFill>
                    <a:schemeClr val="accent2"/>
                  </a:solidFill>
                  <a:latin typeface="Monotype Corsiva" charset="0"/>
                </a:rPr>
                <a:t>F</a:t>
              </a:r>
              <a:r>
                <a:rPr lang="en-US" sz="1600" b="1" baseline="-25000">
                  <a:solidFill>
                    <a:schemeClr val="accent2"/>
                  </a:solidFill>
                  <a:latin typeface="Monotype Corsiva" charset="0"/>
                </a:rPr>
                <a:t>Gy</a:t>
              </a:r>
            </a:p>
          </p:txBody>
        </p:sp>
        <p:sp>
          <p:nvSpPr>
            <p:cNvPr id="25632" name="Text Box 19"/>
            <p:cNvSpPr txBox="1">
              <a:spLocks noChangeArrowheads="1"/>
            </p:cNvSpPr>
            <p:nvPr/>
          </p:nvSpPr>
          <p:spPr bwMode="auto">
            <a:xfrm>
              <a:off x="2016" y="1990"/>
              <a:ext cx="159" cy="231"/>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latin typeface="Arial Narrow" charset="0"/>
                </a:rPr>
                <a:t>O</a:t>
              </a:r>
            </a:p>
          </p:txBody>
        </p:sp>
      </p:grpSp>
      <p:graphicFrame>
        <p:nvGraphicFramePr>
          <p:cNvPr id="429076" name="Object 3"/>
          <p:cNvGraphicFramePr>
            <a:graphicFrameLocks noChangeAspect="1"/>
          </p:cNvGraphicFramePr>
          <p:nvPr/>
        </p:nvGraphicFramePr>
        <p:xfrm>
          <a:off x="2362200" y="4406900"/>
          <a:ext cx="649288" cy="622300"/>
        </p:xfrm>
        <a:graphic>
          <a:graphicData uri="http://schemas.openxmlformats.org/presentationml/2006/ole">
            <mc:AlternateContent xmlns:mc="http://schemas.openxmlformats.org/markup-compatibility/2006">
              <mc:Choice xmlns:v="urn:schemas-microsoft-com:vml" Requires="v">
                <p:oleObj spid="_x0000_s276713" name="Equation" r:id="rId6" imgW="241200" imgH="241200" progId="Equation.DSMT4">
                  <p:embed/>
                </p:oleObj>
              </mc:Choice>
              <mc:Fallback>
                <p:oleObj name="Equation" r:id="rId6" imgW="24120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4406900"/>
                        <a:ext cx="649288" cy="6223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7" name="Object 4"/>
          <p:cNvGraphicFramePr>
            <a:graphicFrameLocks noChangeAspect="1"/>
          </p:cNvGraphicFramePr>
          <p:nvPr/>
        </p:nvGraphicFramePr>
        <p:xfrm>
          <a:off x="5768975" y="2690813"/>
          <a:ext cx="1336675" cy="431800"/>
        </p:xfrm>
        <a:graphic>
          <a:graphicData uri="http://schemas.openxmlformats.org/presentationml/2006/ole">
            <mc:AlternateContent xmlns:mc="http://schemas.openxmlformats.org/markup-compatibility/2006">
              <mc:Choice xmlns:v="urn:schemas-microsoft-com:vml" Requires="v">
                <p:oleObj spid="_x0000_s276714" name="Equation" r:id="rId8" imgW="672840" imgH="228600" progId="Equation.DSMT4">
                  <p:embed/>
                </p:oleObj>
              </mc:Choice>
              <mc:Fallback>
                <p:oleObj name="Equation" r:id="rId8" imgW="672840" imgH="2286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68975" y="2690813"/>
                        <a:ext cx="1336675" cy="431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8" name="Object 5"/>
          <p:cNvGraphicFramePr>
            <a:graphicFrameLocks noChangeAspect="1"/>
          </p:cNvGraphicFramePr>
          <p:nvPr/>
        </p:nvGraphicFramePr>
        <p:xfrm>
          <a:off x="7142163" y="2738438"/>
          <a:ext cx="477837" cy="336550"/>
        </p:xfrm>
        <a:graphic>
          <a:graphicData uri="http://schemas.openxmlformats.org/presentationml/2006/ole">
            <mc:AlternateContent xmlns:mc="http://schemas.openxmlformats.org/markup-compatibility/2006">
              <mc:Choice xmlns:v="urn:schemas-microsoft-com:vml" Requires="v">
                <p:oleObj spid="_x0000_s276715" name="Equation" r:id="rId10" imgW="241200" imgH="177480" progId="Equation.3">
                  <p:embed/>
                </p:oleObj>
              </mc:Choice>
              <mc:Fallback>
                <p:oleObj name="Equation" r:id="rId10" imgW="241200" imgH="17748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42163" y="2738438"/>
                        <a:ext cx="477837"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79" name="Object 6"/>
          <p:cNvGraphicFramePr>
            <a:graphicFrameLocks noChangeAspect="1"/>
          </p:cNvGraphicFramePr>
          <p:nvPr/>
        </p:nvGraphicFramePr>
        <p:xfrm>
          <a:off x="5181600" y="3254375"/>
          <a:ext cx="757238" cy="479425"/>
        </p:xfrm>
        <a:graphic>
          <a:graphicData uri="http://schemas.openxmlformats.org/presentationml/2006/ole">
            <mc:AlternateContent xmlns:mc="http://schemas.openxmlformats.org/markup-compatibility/2006">
              <mc:Choice xmlns:v="urn:schemas-microsoft-com:vml" Requires="v">
                <p:oleObj spid="_x0000_s276716" name="Equation" r:id="rId12" imgW="380880" imgH="253800" progId="Equation.3">
                  <p:embed/>
                </p:oleObj>
              </mc:Choice>
              <mc:Fallback>
                <p:oleObj name="Equation" r:id="rId12" imgW="380880" imgH="253800"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81600" y="3254375"/>
                        <a:ext cx="757238" cy="479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0" name="Object 7"/>
          <p:cNvGraphicFramePr>
            <a:graphicFrameLocks noChangeAspect="1"/>
          </p:cNvGraphicFramePr>
          <p:nvPr/>
        </p:nvGraphicFramePr>
        <p:xfrm>
          <a:off x="5821363" y="3267075"/>
          <a:ext cx="1538287" cy="455613"/>
        </p:xfrm>
        <a:graphic>
          <a:graphicData uri="http://schemas.openxmlformats.org/presentationml/2006/ole">
            <mc:AlternateContent xmlns:mc="http://schemas.openxmlformats.org/markup-compatibility/2006">
              <mc:Choice xmlns:v="urn:schemas-microsoft-com:vml" Requires="v">
                <p:oleObj spid="_x0000_s276717" name="Equation" r:id="rId14" imgW="774360" imgH="241200" progId="Equation.DSMT4">
                  <p:embed/>
                </p:oleObj>
              </mc:Choice>
              <mc:Fallback>
                <p:oleObj name="Equation" r:id="rId14" imgW="774360" imgH="24120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821363" y="3267075"/>
                        <a:ext cx="1538287" cy="4556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1" name="Object 8"/>
          <p:cNvGraphicFramePr>
            <a:graphicFrameLocks noChangeAspect="1"/>
          </p:cNvGraphicFramePr>
          <p:nvPr/>
        </p:nvGraphicFramePr>
        <p:xfrm>
          <a:off x="7239000" y="3325813"/>
          <a:ext cx="479425" cy="336550"/>
        </p:xfrm>
        <a:graphic>
          <a:graphicData uri="http://schemas.openxmlformats.org/presentationml/2006/ole">
            <mc:AlternateContent xmlns:mc="http://schemas.openxmlformats.org/markup-compatibility/2006">
              <mc:Choice xmlns:v="urn:schemas-microsoft-com:vml" Requires="v">
                <p:oleObj spid="_x0000_s276718" name="Equation" r:id="rId16" imgW="241200" imgH="177480" progId="Equation.3">
                  <p:embed/>
                </p:oleObj>
              </mc:Choice>
              <mc:Fallback>
                <p:oleObj name="Equation" r:id="rId16" imgW="241200" imgH="177480"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39000" y="3325813"/>
                        <a:ext cx="479425" cy="3365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2" name="Object 9"/>
          <p:cNvGraphicFramePr>
            <a:graphicFrameLocks noChangeAspect="1"/>
          </p:cNvGraphicFramePr>
          <p:nvPr/>
        </p:nvGraphicFramePr>
        <p:xfrm>
          <a:off x="3078163" y="4460875"/>
          <a:ext cx="903287" cy="492125"/>
        </p:xfrm>
        <a:graphic>
          <a:graphicData uri="http://schemas.openxmlformats.org/presentationml/2006/ole">
            <mc:AlternateContent xmlns:mc="http://schemas.openxmlformats.org/markup-compatibility/2006">
              <mc:Choice xmlns:v="urn:schemas-microsoft-com:vml" Requires="v">
                <p:oleObj spid="_x0000_s276719" name="Equation" r:id="rId18" imgW="368280" imgH="164880" progId="Equation.3">
                  <p:embed/>
                </p:oleObj>
              </mc:Choice>
              <mc:Fallback>
                <p:oleObj name="Equation" r:id="rId18" imgW="368280" imgH="164880" progId="Equation.3">
                  <p:embed/>
                  <p:pic>
                    <p:nvPicPr>
                      <p:cNvPr id="0" name=""/>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78163" y="4460875"/>
                        <a:ext cx="903287" cy="4921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29083" name="Object 10"/>
          <p:cNvGraphicFramePr>
            <a:graphicFrameLocks noChangeAspect="1"/>
          </p:cNvGraphicFramePr>
          <p:nvPr/>
        </p:nvGraphicFramePr>
        <p:xfrm>
          <a:off x="4114800" y="4462463"/>
          <a:ext cx="3276600" cy="414337"/>
        </p:xfrm>
        <a:graphic>
          <a:graphicData uri="http://schemas.openxmlformats.org/presentationml/2006/ole">
            <mc:AlternateContent xmlns:mc="http://schemas.openxmlformats.org/markup-compatibility/2006">
              <mc:Choice xmlns:v="urn:schemas-microsoft-com:vml" Requires="v">
                <p:oleObj spid="_x0000_s276720" name="Equation" r:id="rId20" imgW="1333440" imgH="177480" progId="Equation.DSMT4">
                  <p:embed/>
                </p:oleObj>
              </mc:Choice>
              <mc:Fallback>
                <p:oleObj name="Equation" r:id="rId20" imgW="1333440" imgH="17748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14800" y="4462463"/>
                        <a:ext cx="3276600" cy="4143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29084" name="Text Box 28"/>
          <p:cNvSpPr txBox="1">
            <a:spLocks noChangeArrowheads="1"/>
          </p:cNvSpPr>
          <p:nvPr/>
        </p:nvSpPr>
        <p:spPr bwMode="auto">
          <a:xfrm>
            <a:off x="457200" y="4953000"/>
            <a:ext cx="51054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length x</a:t>
            </a:r>
            <a:r>
              <a:rPr lang="en-US" baseline="-25000">
                <a:solidFill>
                  <a:srgbClr val="800000"/>
                </a:solidFill>
                <a:latin typeface="Arial Narrow" charset="0"/>
              </a:rPr>
              <a:t>0</a:t>
            </a:r>
            <a:r>
              <a:rPr lang="en-US">
                <a:solidFill>
                  <a:srgbClr val="800000"/>
                </a:solidFill>
                <a:latin typeface="Arial Narrow" charset="0"/>
              </a:rPr>
              <a:t> is, from Pythagorian theorem</a:t>
            </a:r>
          </a:p>
        </p:txBody>
      </p:sp>
      <p:graphicFrame>
        <p:nvGraphicFramePr>
          <p:cNvPr id="429085" name="Object 11"/>
          <p:cNvGraphicFramePr>
            <a:graphicFrameLocks noChangeAspect="1"/>
          </p:cNvGraphicFramePr>
          <p:nvPr/>
        </p:nvGraphicFramePr>
        <p:xfrm>
          <a:off x="2819400" y="5480050"/>
          <a:ext cx="3352800" cy="584200"/>
        </p:xfrm>
        <a:graphic>
          <a:graphicData uri="http://schemas.openxmlformats.org/presentationml/2006/ole">
            <mc:AlternateContent xmlns:mc="http://schemas.openxmlformats.org/markup-compatibility/2006">
              <mc:Choice xmlns:v="urn:schemas-microsoft-com:vml" Requires="v">
                <p:oleObj spid="_x0000_s276721" name="Equation" r:id="rId22" imgW="1536480" imgH="279360" progId="Equation.DSMT4">
                  <p:embed/>
                </p:oleObj>
              </mc:Choice>
              <mc:Fallback>
                <p:oleObj name="Equation" r:id="rId22" imgW="1536480" imgH="279360" progId="Equation.DSMT4">
                  <p:embed/>
                  <p:pic>
                    <p:nvPicPr>
                      <p:cNvPr id="0" name=""/>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819400" y="5480050"/>
                        <a:ext cx="3352800" cy="5842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3601115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29060"/>
                                        </p:tgtEl>
                                        <p:attrNameLst>
                                          <p:attrName>style.visibility</p:attrName>
                                        </p:attrNameLst>
                                      </p:cBhvr>
                                      <p:to>
                                        <p:strVal val="visible"/>
                                      </p:to>
                                    </p:set>
                                    <p:animEffect transition="in" filter="wipe(left)">
                                      <p:cBhvr>
                                        <p:cTn id="7" dur="500"/>
                                        <p:tgtEl>
                                          <p:spTgt spid="42906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iterate type="wd">
                                    <p:tmPct val="10000"/>
                                  </p:iterate>
                                  <p:childTnLst>
                                    <p:set>
                                      <p:cBhvr>
                                        <p:cTn id="11" dur="1" fill="hold">
                                          <p:stCondLst>
                                            <p:cond delay="0"/>
                                          </p:stCondLst>
                                        </p:cTn>
                                        <p:tgtEl>
                                          <p:spTgt spid="429058"/>
                                        </p:tgtEl>
                                        <p:attrNameLst>
                                          <p:attrName>style.visibility</p:attrName>
                                        </p:attrNameLst>
                                      </p:cBhvr>
                                      <p:to>
                                        <p:strVal val="visible"/>
                                      </p:to>
                                    </p:set>
                                    <p:anim calcmode="lin" valueType="num">
                                      <p:cBhvr>
                                        <p:cTn id="12" dur="500" fill="hold"/>
                                        <p:tgtEl>
                                          <p:spTgt spid="429058"/>
                                        </p:tgtEl>
                                        <p:attrNameLst>
                                          <p:attrName>ppt_w</p:attrName>
                                        </p:attrNameLst>
                                      </p:cBhvr>
                                      <p:tavLst>
                                        <p:tav tm="0">
                                          <p:val>
                                            <p:fltVal val="0"/>
                                          </p:val>
                                        </p:tav>
                                        <p:tav tm="100000">
                                          <p:val>
                                            <p:strVal val="#ppt_w"/>
                                          </p:val>
                                        </p:tav>
                                      </p:tavLst>
                                    </p:anim>
                                    <p:anim calcmode="lin" valueType="num">
                                      <p:cBhvr>
                                        <p:cTn id="13" dur="500" fill="hold"/>
                                        <p:tgtEl>
                                          <p:spTgt spid="429058"/>
                                        </p:tgtEl>
                                        <p:attrNameLst>
                                          <p:attrName>ppt_h</p:attrName>
                                        </p:attrNameLst>
                                      </p:cBhvr>
                                      <p:tavLst>
                                        <p:tav tm="0">
                                          <p:val>
                                            <p:fltVal val="0"/>
                                          </p:val>
                                        </p:tav>
                                        <p:tav tm="100000">
                                          <p:val>
                                            <p:strVal val="#ppt_h"/>
                                          </p:val>
                                        </p:tav>
                                      </p:tavLst>
                                    </p:anim>
                                    <p:animEffect transition="in" filter="fade">
                                      <p:cBhvr>
                                        <p:cTn id="14" dur="500"/>
                                        <p:tgtEl>
                                          <p:spTgt spid="42905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429062"/>
                                        </p:tgtEl>
                                        <p:attrNameLst>
                                          <p:attrName>style.visibility</p:attrName>
                                        </p:attrNameLst>
                                      </p:cBhvr>
                                      <p:to>
                                        <p:strVal val="visible"/>
                                      </p:to>
                                    </p:set>
                                    <p:animEffect transition="in" filter="wipe(left)">
                                      <p:cBhvr>
                                        <p:cTn id="19" dur="500"/>
                                        <p:tgtEl>
                                          <p:spTgt spid="4290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Effect transition="in" filter="wipe(left)">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429063">
                                            <p:txEl>
                                              <p:pRg st="0" end="0"/>
                                            </p:txEl>
                                          </p:spTgt>
                                        </p:tgtEl>
                                        <p:attrNameLst>
                                          <p:attrName>style.visibility</p:attrName>
                                        </p:attrNameLst>
                                      </p:cBhvr>
                                      <p:to>
                                        <p:strVal val="visible"/>
                                      </p:to>
                                    </p:set>
                                    <p:animEffect transition="in" filter="wipe(left)">
                                      <p:cBhvr>
                                        <p:cTn id="29" dur="500"/>
                                        <p:tgtEl>
                                          <p:spTgt spid="42906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429061"/>
                                        </p:tgtEl>
                                        <p:attrNameLst>
                                          <p:attrName>style.visibility</p:attrName>
                                        </p:attrNameLst>
                                      </p:cBhvr>
                                      <p:to>
                                        <p:strVal val="visible"/>
                                      </p:to>
                                    </p:set>
                                    <p:animEffect transition="in" filter="wipe(left)">
                                      <p:cBhvr>
                                        <p:cTn id="34" dur="500"/>
                                        <p:tgtEl>
                                          <p:spTgt spid="4290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iterate type="wd">
                                    <p:tmPct val="10000"/>
                                  </p:iterate>
                                  <p:childTnLst>
                                    <p:set>
                                      <p:cBhvr>
                                        <p:cTn id="38" dur="1" fill="hold">
                                          <p:stCondLst>
                                            <p:cond delay="0"/>
                                          </p:stCondLst>
                                        </p:cTn>
                                        <p:tgtEl>
                                          <p:spTgt spid="429077"/>
                                        </p:tgtEl>
                                        <p:attrNameLst>
                                          <p:attrName>style.visibility</p:attrName>
                                        </p:attrNameLst>
                                      </p:cBhvr>
                                      <p:to>
                                        <p:strVal val="visible"/>
                                      </p:to>
                                    </p:set>
                                    <p:animEffect transition="in" filter="wipe(left)">
                                      <p:cBhvr>
                                        <p:cTn id="39" dur="500"/>
                                        <p:tgtEl>
                                          <p:spTgt spid="42907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429078"/>
                                        </p:tgtEl>
                                        <p:attrNameLst>
                                          <p:attrName>style.visibility</p:attrName>
                                        </p:attrNameLst>
                                      </p:cBhvr>
                                      <p:to>
                                        <p:strVal val="visible"/>
                                      </p:to>
                                    </p:set>
                                    <p:animEffect transition="in" filter="wipe(left)">
                                      <p:cBhvr>
                                        <p:cTn id="44" dur="500"/>
                                        <p:tgtEl>
                                          <p:spTgt spid="42907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429079"/>
                                        </p:tgtEl>
                                        <p:attrNameLst>
                                          <p:attrName>style.visibility</p:attrName>
                                        </p:attrNameLst>
                                      </p:cBhvr>
                                      <p:to>
                                        <p:strVal val="visible"/>
                                      </p:to>
                                    </p:set>
                                    <p:animEffect transition="in" filter="wipe(left)">
                                      <p:cBhvr>
                                        <p:cTn id="49" dur="500"/>
                                        <p:tgtEl>
                                          <p:spTgt spid="42907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429080"/>
                                        </p:tgtEl>
                                        <p:attrNameLst>
                                          <p:attrName>style.visibility</p:attrName>
                                        </p:attrNameLst>
                                      </p:cBhvr>
                                      <p:to>
                                        <p:strVal val="visible"/>
                                      </p:to>
                                    </p:set>
                                    <p:animEffect transition="in" filter="wipe(left)">
                                      <p:cBhvr>
                                        <p:cTn id="54" dur="500"/>
                                        <p:tgtEl>
                                          <p:spTgt spid="42908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iterate type="wd">
                                    <p:tmPct val="10000"/>
                                  </p:iterate>
                                  <p:childTnLst>
                                    <p:set>
                                      <p:cBhvr>
                                        <p:cTn id="58" dur="1" fill="hold">
                                          <p:stCondLst>
                                            <p:cond delay="0"/>
                                          </p:stCondLst>
                                        </p:cTn>
                                        <p:tgtEl>
                                          <p:spTgt spid="429081"/>
                                        </p:tgtEl>
                                        <p:attrNameLst>
                                          <p:attrName>style.visibility</p:attrName>
                                        </p:attrNameLst>
                                      </p:cBhvr>
                                      <p:to>
                                        <p:strVal val="visible"/>
                                      </p:to>
                                    </p:set>
                                    <p:animEffect transition="in" filter="wipe(left)">
                                      <p:cBhvr>
                                        <p:cTn id="59" dur="500"/>
                                        <p:tgtEl>
                                          <p:spTgt spid="42908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429064">
                                            <p:txEl>
                                              <p:pRg st="0" end="0"/>
                                            </p:txEl>
                                          </p:spTgt>
                                        </p:tgtEl>
                                        <p:attrNameLst>
                                          <p:attrName>style.visibility</p:attrName>
                                        </p:attrNameLst>
                                      </p:cBhvr>
                                      <p:to>
                                        <p:strVal val="visible"/>
                                      </p:to>
                                    </p:set>
                                    <p:animEffect transition="in" filter="wipe(left)">
                                      <p:cBhvr>
                                        <p:cTn id="64" dur="500"/>
                                        <p:tgtEl>
                                          <p:spTgt spid="429064">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29076"/>
                                        </p:tgtEl>
                                        <p:attrNameLst>
                                          <p:attrName>style.visibility</p:attrName>
                                        </p:attrNameLst>
                                      </p:cBhvr>
                                      <p:to>
                                        <p:strVal val="visible"/>
                                      </p:to>
                                    </p:set>
                                    <p:animEffect transition="in" filter="wipe(left)">
                                      <p:cBhvr>
                                        <p:cTn id="69" dur="500"/>
                                        <p:tgtEl>
                                          <p:spTgt spid="4290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29082"/>
                                        </p:tgtEl>
                                        <p:attrNameLst>
                                          <p:attrName>style.visibility</p:attrName>
                                        </p:attrNameLst>
                                      </p:cBhvr>
                                      <p:to>
                                        <p:strVal val="visible"/>
                                      </p:to>
                                    </p:set>
                                    <p:animEffect transition="in" filter="wipe(left)">
                                      <p:cBhvr>
                                        <p:cTn id="74" dur="500"/>
                                        <p:tgtEl>
                                          <p:spTgt spid="429082"/>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429083"/>
                                        </p:tgtEl>
                                        <p:attrNameLst>
                                          <p:attrName>style.visibility</p:attrName>
                                        </p:attrNameLst>
                                      </p:cBhvr>
                                      <p:to>
                                        <p:strVal val="visible"/>
                                      </p:to>
                                    </p:set>
                                    <p:animEffect transition="in" filter="wipe(left)">
                                      <p:cBhvr>
                                        <p:cTn id="79" dur="500"/>
                                        <p:tgtEl>
                                          <p:spTgt spid="42908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429084">
                                            <p:txEl>
                                              <p:pRg st="0" end="0"/>
                                            </p:txEl>
                                          </p:spTgt>
                                        </p:tgtEl>
                                        <p:attrNameLst>
                                          <p:attrName>style.visibility</p:attrName>
                                        </p:attrNameLst>
                                      </p:cBhvr>
                                      <p:to>
                                        <p:strVal val="visible"/>
                                      </p:to>
                                    </p:set>
                                    <p:animEffect transition="in" filter="wipe(left)">
                                      <p:cBhvr>
                                        <p:cTn id="84" dur="500"/>
                                        <p:tgtEl>
                                          <p:spTgt spid="429084">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429085"/>
                                        </p:tgtEl>
                                        <p:attrNameLst>
                                          <p:attrName>style.visibility</p:attrName>
                                        </p:attrNameLst>
                                      </p:cBhvr>
                                      <p:to>
                                        <p:strVal val="visible"/>
                                      </p:to>
                                    </p:set>
                                    <p:animEffect transition="in" filter="wipe(left)">
                                      <p:cBhvr>
                                        <p:cTn id="89" dur="500"/>
                                        <p:tgtEl>
                                          <p:spTgt spid="429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60" grpId="0" animBg="1" autoUpdateAnimBg="0"/>
      <p:bldP spid="429062" grpId="0" animBg="1" autoUpdateAnimBg="0"/>
      <p:bldP spid="429063" grpId="0" build="p" autoUpdateAnimBg="0"/>
      <p:bldP spid="429064" grpId="0" build="p" autoUpdateAnimBg="0"/>
      <p:bldP spid="42908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2" name="Date Placeholder 3"/>
          <p:cNvSpPr>
            <a:spLocks noGrp="1"/>
          </p:cNvSpPr>
          <p:nvPr>
            <p:ph type="dt" sz="quarter" idx="10"/>
          </p:nvPr>
        </p:nvSpPr>
        <p:spPr/>
        <p:txBody>
          <a:bodyPr/>
          <a:lstStyle/>
          <a:p>
            <a:pPr>
              <a:defRPr/>
            </a:pPr>
            <a:r>
              <a:rPr lang="en-US" smtClean="0"/>
              <a:t>Thursday, July 3, 2014</a:t>
            </a:r>
            <a:endParaRPr lang="en-US"/>
          </a:p>
        </p:txBody>
      </p:sp>
      <p:sp>
        <p:nvSpPr>
          <p:cNvPr id="29713"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26642" name="Slide Number Placeholder 5"/>
          <p:cNvSpPr>
            <a:spLocks noGrp="1"/>
          </p:cNvSpPr>
          <p:nvPr>
            <p:ph type="sldNum" sz="quarter" idx="12"/>
          </p:nvPr>
        </p:nvSpPr>
        <p:spPr>
          <a:noFill/>
        </p:spPr>
        <p:txBody>
          <a:bodyPr/>
          <a:lstStyle/>
          <a:p>
            <a:fld id="{B2B04887-FA6C-8944-BC9A-FF72ED7DCA35}" type="slidenum">
              <a:rPr lang="en-US">
                <a:latin typeface="Arial Narrow" charset="0"/>
              </a:rPr>
              <a:pPr/>
              <a:t>25</a:t>
            </a:fld>
            <a:endParaRPr lang="en-US">
              <a:latin typeface="Arial Narrow" charset="0"/>
            </a:endParaRPr>
          </a:p>
        </p:txBody>
      </p:sp>
      <p:sp>
        <p:nvSpPr>
          <p:cNvPr id="26643" name="Rectangle 2"/>
          <p:cNvSpPr>
            <a:spLocks noGrp="1" noChangeArrowheads="1"/>
          </p:cNvSpPr>
          <p:nvPr>
            <p:ph type="title"/>
          </p:nvPr>
        </p:nvSpPr>
        <p:spPr>
          <a:xfrm>
            <a:off x="533400" y="76200"/>
            <a:ext cx="7772400" cy="609600"/>
          </a:xfrm>
        </p:spPr>
        <p:txBody>
          <a:bodyPr/>
          <a:lstStyle/>
          <a:p>
            <a:r>
              <a:rPr lang="en-US" sz="4000">
                <a:ea typeface="ＭＳ Ｐゴシック" charset="-128"/>
                <a:cs typeface="ＭＳ Ｐゴシック" charset="-128"/>
              </a:rPr>
              <a:t>Example 9 – 7 cont’d</a:t>
            </a:r>
            <a:endParaRPr lang="en-US">
              <a:ea typeface="ＭＳ Ｐゴシック" charset="-128"/>
              <a:cs typeface="ＭＳ Ｐゴシック" charset="-128"/>
            </a:endParaRPr>
          </a:p>
        </p:txBody>
      </p:sp>
      <p:graphicFrame>
        <p:nvGraphicFramePr>
          <p:cNvPr id="430083" name="Object 2"/>
          <p:cNvGraphicFramePr>
            <a:graphicFrameLocks noChangeAspect="1"/>
          </p:cNvGraphicFramePr>
          <p:nvPr/>
        </p:nvGraphicFramePr>
        <p:xfrm>
          <a:off x="4343400" y="914400"/>
          <a:ext cx="863600" cy="620713"/>
        </p:xfrm>
        <a:graphic>
          <a:graphicData uri="http://schemas.openxmlformats.org/presentationml/2006/ole">
            <mc:AlternateContent xmlns:mc="http://schemas.openxmlformats.org/markup-compatibility/2006">
              <mc:Choice xmlns:v="urn:schemas-microsoft-com:vml" Requires="v">
                <p:oleObj spid="_x0000_s277828" name="Equation" r:id="rId3" imgW="380880" imgH="253800" progId="Equation.3">
                  <p:embed/>
                </p:oleObj>
              </mc:Choice>
              <mc:Fallback>
                <p:oleObj name="Equation" r:id="rId3" imgW="380880" imgH="253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914400"/>
                        <a:ext cx="863600" cy="6207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4" name="Text Box 4"/>
          <p:cNvSpPr txBox="1">
            <a:spLocks noChangeArrowheads="1"/>
          </p:cNvSpPr>
          <p:nvPr/>
        </p:nvSpPr>
        <p:spPr bwMode="auto">
          <a:xfrm>
            <a:off x="609600" y="1001713"/>
            <a:ext cx="38100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From the rotational equilibrium</a:t>
            </a:r>
          </a:p>
        </p:txBody>
      </p:sp>
      <p:graphicFrame>
        <p:nvGraphicFramePr>
          <p:cNvPr id="430085" name="Object 3"/>
          <p:cNvGraphicFramePr>
            <a:graphicFrameLocks noChangeAspect="1"/>
          </p:cNvGraphicFramePr>
          <p:nvPr/>
        </p:nvGraphicFramePr>
        <p:xfrm>
          <a:off x="5064125" y="976313"/>
          <a:ext cx="2860675" cy="558800"/>
        </p:xfrm>
        <a:graphic>
          <a:graphicData uri="http://schemas.openxmlformats.org/presentationml/2006/ole">
            <mc:AlternateContent xmlns:mc="http://schemas.openxmlformats.org/markup-compatibility/2006">
              <mc:Choice xmlns:v="urn:schemas-microsoft-com:vml" Requires="v">
                <p:oleObj spid="_x0000_s277829" name="Equation" r:id="rId5" imgW="1257120" imgH="228600" progId="Equation.DSMT4">
                  <p:embed/>
                </p:oleObj>
              </mc:Choice>
              <mc:Fallback>
                <p:oleObj name="Equation" r:id="rId5" imgW="125712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4125" y="976313"/>
                        <a:ext cx="2860675" cy="5588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86" name="Object 4"/>
          <p:cNvGraphicFramePr>
            <a:graphicFrameLocks noChangeAspect="1"/>
          </p:cNvGraphicFramePr>
          <p:nvPr/>
        </p:nvGraphicFramePr>
        <p:xfrm>
          <a:off x="8077200" y="1025525"/>
          <a:ext cx="547688" cy="433388"/>
        </p:xfrm>
        <a:graphic>
          <a:graphicData uri="http://schemas.openxmlformats.org/presentationml/2006/ole">
            <mc:AlternateContent xmlns:mc="http://schemas.openxmlformats.org/markup-compatibility/2006">
              <mc:Choice xmlns:v="urn:schemas-microsoft-com:vml" Requires="v">
                <p:oleObj spid="_x0000_s277830" name="Equation" r:id="rId7" imgW="241200" imgH="177480" progId="Equation.3">
                  <p:embed/>
                </p:oleObj>
              </mc:Choice>
              <mc:Fallback>
                <p:oleObj name="Equation" r:id="rId7" imgW="2412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77200" y="1025525"/>
                        <a:ext cx="547688" cy="4333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7" name="Text Box 7"/>
          <p:cNvSpPr txBox="1">
            <a:spLocks noChangeArrowheads="1"/>
          </p:cNvSpPr>
          <p:nvPr/>
        </p:nvSpPr>
        <p:spPr bwMode="auto">
          <a:xfrm>
            <a:off x="609600" y="1535113"/>
            <a:ext cx="6172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wall is</a:t>
            </a:r>
          </a:p>
        </p:txBody>
      </p:sp>
      <p:graphicFrame>
        <p:nvGraphicFramePr>
          <p:cNvPr id="430088" name="Object 5"/>
          <p:cNvGraphicFramePr>
            <a:graphicFrameLocks noChangeAspect="1"/>
          </p:cNvGraphicFramePr>
          <p:nvPr/>
        </p:nvGraphicFramePr>
        <p:xfrm>
          <a:off x="1143000" y="2228850"/>
          <a:ext cx="442913" cy="446088"/>
        </p:xfrm>
        <a:graphic>
          <a:graphicData uri="http://schemas.openxmlformats.org/presentationml/2006/ole">
            <mc:AlternateContent xmlns:mc="http://schemas.openxmlformats.org/markup-compatibility/2006">
              <mc:Choice xmlns:v="urn:schemas-microsoft-com:vml" Requires="v">
                <p:oleObj spid="_x0000_s277831" name="Equation" r:id="rId9" imgW="215640" imgH="228600" progId="Equation.DSMT4">
                  <p:embed/>
                </p:oleObj>
              </mc:Choice>
              <mc:Fallback>
                <p:oleObj name="Equation" r:id="rId9" imgW="21564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43000" y="2228850"/>
                        <a:ext cx="442913" cy="4460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89" name="Text Box 9"/>
          <p:cNvSpPr txBox="1">
            <a:spLocks noChangeArrowheads="1"/>
          </p:cNvSpPr>
          <p:nvPr/>
        </p:nvSpPr>
        <p:spPr bwMode="auto">
          <a:xfrm>
            <a:off x="609600" y="4049713"/>
            <a:ext cx="64008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Thus the force exerted on the ladder by the ground is</a:t>
            </a:r>
          </a:p>
        </p:txBody>
      </p:sp>
      <p:sp>
        <p:nvSpPr>
          <p:cNvPr id="430090" name="Text Box 10"/>
          <p:cNvSpPr txBox="1">
            <a:spLocks noChangeArrowheads="1"/>
          </p:cNvSpPr>
          <p:nvPr/>
        </p:nvSpPr>
        <p:spPr bwMode="auto">
          <a:xfrm>
            <a:off x="457200" y="2830513"/>
            <a:ext cx="6553200" cy="457200"/>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x component of the force by the ground is</a:t>
            </a:r>
          </a:p>
        </p:txBody>
      </p:sp>
      <p:graphicFrame>
        <p:nvGraphicFramePr>
          <p:cNvPr id="430091" name="Object 6"/>
          <p:cNvGraphicFramePr>
            <a:graphicFrameLocks noChangeAspect="1"/>
          </p:cNvGraphicFramePr>
          <p:nvPr/>
        </p:nvGraphicFramePr>
        <p:xfrm>
          <a:off x="5638800" y="3351213"/>
          <a:ext cx="2362200" cy="506412"/>
        </p:xfrm>
        <a:graphic>
          <a:graphicData uri="http://schemas.openxmlformats.org/presentationml/2006/ole">
            <mc:AlternateContent xmlns:mc="http://schemas.openxmlformats.org/markup-compatibility/2006">
              <mc:Choice xmlns:v="urn:schemas-microsoft-com:vml" Requires="v">
                <p:oleObj spid="_x0000_s277832" name="Equation" r:id="rId11" imgW="1015920" imgH="228600" progId="Equation.DSMT4">
                  <p:embed/>
                </p:oleObj>
              </mc:Choice>
              <mc:Fallback>
                <p:oleObj name="Equation" r:id="rId11" imgW="1015920" imgH="2286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3351213"/>
                        <a:ext cx="2362200" cy="506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2" name="Object 7"/>
          <p:cNvGraphicFramePr>
            <a:graphicFrameLocks noChangeAspect="1"/>
          </p:cNvGraphicFramePr>
          <p:nvPr/>
        </p:nvGraphicFramePr>
        <p:xfrm>
          <a:off x="971550" y="4603750"/>
          <a:ext cx="476250" cy="512763"/>
        </p:xfrm>
        <a:graphic>
          <a:graphicData uri="http://schemas.openxmlformats.org/presentationml/2006/ole">
            <mc:AlternateContent xmlns:mc="http://schemas.openxmlformats.org/markup-compatibility/2006">
              <mc:Choice xmlns:v="urn:schemas-microsoft-com:vml" Requires="v">
                <p:oleObj spid="_x0000_s277833" name="Equation" r:id="rId13" imgW="203040" imgH="228600" progId="Equation.DSMT4">
                  <p:embed/>
                </p:oleObj>
              </mc:Choice>
              <mc:Fallback>
                <p:oleObj name="Equation" r:id="rId13" imgW="203040" imgH="2286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1550" y="4603750"/>
                        <a:ext cx="476250" cy="51276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3" name="Object 8"/>
          <p:cNvGraphicFramePr>
            <a:graphicFrameLocks noChangeAspect="1"/>
          </p:cNvGraphicFramePr>
          <p:nvPr/>
        </p:nvGraphicFramePr>
        <p:xfrm>
          <a:off x="1524000" y="2062163"/>
          <a:ext cx="1406525" cy="768350"/>
        </p:xfrm>
        <a:graphic>
          <a:graphicData uri="http://schemas.openxmlformats.org/presentationml/2006/ole">
            <mc:AlternateContent xmlns:mc="http://schemas.openxmlformats.org/markup-compatibility/2006">
              <mc:Choice xmlns:v="urn:schemas-microsoft-com:vml" Requires="v">
                <p:oleObj spid="_x0000_s277834" name="Equation" r:id="rId15" imgW="685800" imgH="393480" progId="Equation.DSMT4">
                  <p:embed/>
                </p:oleObj>
              </mc:Choice>
              <mc:Fallback>
                <p:oleObj name="Equation" r:id="rId15" imgW="68580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2062163"/>
                        <a:ext cx="1406525"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4" name="Object 9"/>
          <p:cNvGraphicFramePr>
            <a:graphicFrameLocks noChangeAspect="1"/>
          </p:cNvGraphicFramePr>
          <p:nvPr/>
        </p:nvGraphicFramePr>
        <p:xfrm>
          <a:off x="2889250" y="2068513"/>
          <a:ext cx="2216150" cy="768350"/>
        </p:xfrm>
        <a:graphic>
          <a:graphicData uri="http://schemas.openxmlformats.org/presentationml/2006/ole">
            <mc:AlternateContent xmlns:mc="http://schemas.openxmlformats.org/markup-compatibility/2006">
              <mc:Choice xmlns:v="urn:schemas-microsoft-com:vml" Requires="v">
                <p:oleObj spid="_x0000_s277835" name="Equation" r:id="rId17" imgW="1079280" imgH="393480" progId="Equation.DSMT4">
                  <p:embed/>
                </p:oleObj>
              </mc:Choice>
              <mc:Fallback>
                <p:oleObj name="Equation" r:id="rId17" imgW="107928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89250" y="2068513"/>
                        <a:ext cx="2216150" cy="7683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5" name="Object 10"/>
          <p:cNvGraphicFramePr>
            <a:graphicFrameLocks noChangeAspect="1"/>
          </p:cNvGraphicFramePr>
          <p:nvPr/>
        </p:nvGraphicFramePr>
        <p:xfrm>
          <a:off x="609600" y="3363913"/>
          <a:ext cx="2895600" cy="544512"/>
        </p:xfrm>
        <a:graphic>
          <a:graphicData uri="http://schemas.openxmlformats.org/presentationml/2006/ole">
            <mc:AlternateContent xmlns:mc="http://schemas.openxmlformats.org/markup-compatibility/2006">
              <mc:Choice xmlns:v="urn:schemas-microsoft-com:vml" Requires="v">
                <p:oleObj spid="_x0000_s277836" name="Equation" r:id="rId19" imgW="1282680" imgH="253800" progId="Equation.DSMT4">
                  <p:embed/>
                </p:oleObj>
              </mc:Choice>
              <mc:Fallback>
                <p:oleObj name="Equation" r:id="rId19" imgW="1282680" imgH="25380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9600" y="3363913"/>
                        <a:ext cx="2895600" cy="5445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6" name="AutoShape 16"/>
          <p:cNvSpPr>
            <a:spLocks noChangeArrowheads="1"/>
          </p:cNvSpPr>
          <p:nvPr/>
        </p:nvSpPr>
        <p:spPr bwMode="auto">
          <a:xfrm>
            <a:off x="3733800" y="3287713"/>
            <a:ext cx="1600200" cy="762000"/>
          </a:xfrm>
          <a:prstGeom prst="rightArrow">
            <a:avLst>
              <a:gd name="adj1" fmla="val 50000"/>
              <a:gd name="adj2" fmla="val 52500"/>
            </a:avLst>
          </a:prstGeom>
          <a:solidFill>
            <a:srgbClr val="FFFF99"/>
          </a:solidFill>
          <a:ln w="28575">
            <a:solidFill>
              <a:srgbClr val="A50021"/>
            </a:solidFill>
            <a:miter lim="800000"/>
            <a:headEnd/>
            <a:tailEnd/>
          </a:ln>
        </p:spPr>
        <p:txBody>
          <a:bodyPr wrap="none" anchor="ctr">
            <a:prstTxWarp prst="textNoShape">
              <a:avLst/>
            </a:prstTxWarp>
          </a:bodyPr>
          <a:lstStyle/>
          <a:p>
            <a:pPr algn="ctr"/>
            <a:r>
              <a:rPr lang="en-US" sz="1800" b="1">
                <a:solidFill>
                  <a:srgbClr val="A50021"/>
                </a:solidFill>
                <a:latin typeface="Arial Narrow" charset="0"/>
              </a:rPr>
              <a:t>Solve for F</a:t>
            </a:r>
            <a:r>
              <a:rPr lang="en-US" sz="1800" b="1" baseline="-25000">
                <a:solidFill>
                  <a:srgbClr val="A50021"/>
                </a:solidFill>
                <a:latin typeface="Arial Narrow" charset="0"/>
              </a:rPr>
              <a:t>Gx</a:t>
            </a:r>
          </a:p>
        </p:txBody>
      </p:sp>
      <p:graphicFrame>
        <p:nvGraphicFramePr>
          <p:cNvPr id="430097" name="Object 11"/>
          <p:cNvGraphicFramePr>
            <a:graphicFrameLocks noChangeAspect="1"/>
          </p:cNvGraphicFramePr>
          <p:nvPr/>
        </p:nvGraphicFramePr>
        <p:xfrm>
          <a:off x="1412875" y="4506913"/>
          <a:ext cx="1939925" cy="684212"/>
        </p:xfrm>
        <a:graphic>
          <a:graphicData uri="http://schemas.openxmlformats.org/presentationml/2006/ole">
            <mc:AlternateContent xmlns:mc="http://schemas.openxmlformats.org/markup-compatibility/2006">
              <mc:Choice xmlns:v="urn:schemas-microsoft-com:vml" Requires="v">
                <p:oleObj spid="_x0000_s277837" name="Equation" r:id="rId21" imgW="825480" imgH="304560" progId="Equation.DSMT4">
                  <p:embed/>
                </p:oleObj>
              </mc:Choice>
              <mc:Fallback>
                <p:oleObj name="Equation" r:id="rId21" imgW="825480" imgH="30456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412875" y="4506913"/>
                        <a:ext cx="1939925" cy="6842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098" name="Object 12"/>
          <p:cNvGraphicFramePr>
            <a:graphicFrameLocks noChangeAspect="1"/>
          </p:cNvGraphicFramePr>
          <p:nvPr/>
        </p:nvGraphicFramePr>
        <p:xfrm>
          <a:off x="3344863" y="4506913"/>
          <a:ext cx="3284537" cy="569912"/>
        </p:xfrm>
        <a:graphic>
          <a:graphicData uri="http://schemas.openxmlformats.org/presentationml/2006/ole">
            <mc:AlternateContent xmlns:mc="http://schemas.openxmlformats.org/markup-compatibility/2006">
              <mc:Choice xmlns:v="urn:schemas-microsoft-com:vml" Requires="v">
                <p:oleObj spid="_x0000_s277838" name="Equation" r:id="rId23" imgW="1396800" imgH="253800" progId="Equation.DSMT4">
                  <p:embed/>
                </p:oleObj>
              </mc:Choice>
              <mc:Fallback>
                <p:oleObj name="Equation" r:id="rId23" imgW="1396800" imgH="2538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44863" y="4506913"/>
                        <a:ext cx="3284537" cy="5699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
        <p:nvSpPr>
          <p:cNvPr id="430099" name="Text Box 19"/>
          <p:cNvSpPr txBox="1">
            <a:spLocks noChangeArrowheads="1"/>
          </p:cNvSpPr>
          <p:nvPr/>
        </p:nvSpPr>
        <p:spPr bwMode="auto">
          <a:xfrm>
            <a:off x="609600" y="5192713"/>
            <a:ext cx="2895600" cy="822325"/>
          </a:xfrm>
          <a:prstGeom prst="rect">
            <a:avLst/>
          </a:prstGeom>
          <a:noFill/>
          <a:ln w="28575">
            <a:no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angle between the ground force to the floor</a:t>
            </a:r>
          </a:p>
        </p:txBody>
      </p:sp>
      <p:graphicFrame>
        <p:nvGraphicFramePr>
          <p:cNvPr id="430100" name="Object 13"/>
          <p:cNvGraphicFramePr>
            <a:graphicFrameLocks noChangeAspect="1"/>
          </p:cNvGraphicFramePr>
          <p:nvPr/>
        </p:nvGraphicFramePr>
        <p:xfrm>
          <a:off x="3352800" y="5387975"/>
          <a:ext cx="304800" cy="406400"/>
        </p:xfrm>
        <a:graphic>
          <a:graphicData uri="http://schemas.openxmlformats.org/presentationml/2006/ole">
            <mc:AlternateContent xmlns:mc="http://schemas.openxmlformats.org/markup-compatibility/2006">
              <mc:Choice xmlns:v="urn:schemas-microsoft-com:vml" Requires="v">
                <p:oleObj spid="_x0000_s277839" name="Equation" r:id="rId25" imgW="126720" imgH="177480" progId="Equation.DSMT4">
                  <p:embed/>
                </p:oleObj>
              </mc:Choice>
              <mc:Fallback>
                <p:oleObj name="Equation" r:id="rId25" imgW="126720" imgH="17748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352800" y="5387975"/>
                        <a:ext cx="304800" cy="4064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1" name="Object 14"/>
          <p:cNvGraphicFramePr>
            <a:graphicFrameLocks noChangeAspect="1"/>
          </p:cNvGraphicFramePr>
          <p:nvPr/>
        </p:nvGraphicFramePr>
        <p:xfrm>
          <a:off x="3648075" y="5040313"/>
          <a:ext cx="2066925" cy="1103312"/>
        </p:xfrm>
        <a:graphic>
          <a:graphicData uri="http://schemas.openxmlformats.org/presentationml/2006/ole">
            <mc:AlternateContent xmlns:mc="http://schemas.openxmlformats.org/markup-compatibility/2006">
              <mc:Choice xmlns:v="urn:schemas-microsoft-com:vml" Requires="v">
                <p:oleObj spid="_x0000_s277840" name="Equation" r:id="rId27" imgW="863280" imgH="482400" progId="Equation.DSMT4">
                  <p:embed/>
                </p:oleObj>
              </mc:Choice>
              <mc:Fallback>
                <p:oleObj name="Equation" r:id="rId27" imgW="863280" imgH="4824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648075" y="5040313"/>
                        <a:ext cx="2066925" cy="11033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30102" name="Object 15"/>
          <p:cNvGraphicFramePr>
            <a:graphicFrameLocks noChangeAspect="1"/>
          </p:cNvGraphicFramePr>
          <p:nvPr/>
        </p:nvGraphicFramePr>
        <p:xfrm>
          <a:off x="5694363" y="5119688"/>
          <a:ext cx="2916237" cy="987425"/>
        </p:xfrm>
        <a:graphic>
          <a:graphicData uri="http://schemas.openxmlformats.org/presentationml/2006/ole">
            <mc:AlternateContent xmlns:mc="http://schemas.openxmlformats.org/markup-compatibility/2006">
              <mc:Choice xmlns:v="urn:schemas-microsoft-com:vml" Requires="v">
                <p:oleObj spid="_x0000_s277841" name="Equation" r:id="rId29" imgW="1218960" imgH="431640" progId="Equation.DSMT4">
                  <p:embed/>
                </p:oleObj>
              </mc:Choice>
              <mc:Fallback>
                <p:oleObj name="Equation" r:id="rId29" imgW="1218960" imgH="4316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5694363" y="5119688"/>
                        <a:ext cx="2916237" cy="98742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37014757"/>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0084">
                                            <p:txEl>
                                              <p:pRg st="0" end="0"/>
                                            </p:txEl>
                                          </p:spTgt>
                                        </p:tgtEl>
                                        <p:attrNameLst>
                                          <p:attrName>style.visibility</p:attrName>
                                        </p:attrNameLst>
                                      </p:cBhvr>
                                      <p:to>
                                        <p:strVal val="visible"/>
                                      </p:to>
                                    </p:set>
                                    <p:animEffect transition="in" filter="wipe(left)">
                                      <p:cBhvr>
                                        <p:cTn id="7" dur="500"/>
                                        <p:tgtEl>
                                          <p:spTgt spid="43008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30083"/>
                                        </p:tgtEl>
                                        <p:attrNameLst>
                                          <p:attrName>style.visibility</p:attrName>
                                        </p:attrNameLst>
                                      </p:cBhvr>
                                      <p:to>
                                        <p:strVal val="visible"/>
                                      </p:to>
                                    </p:set>
                                    <p:animEffect transition="in" filter="wipe(left)">
                                      <p:cBhvr>
                                        <p:cTn id="12" dur="500"/>
                                        <p:tgtEl>
                                          <p:spTgt spid="43008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30085"/>
                                        </p:tgtEl>
                                        <p:attrNameLst>
                                          <p:attrName>style.visibility</p:attrName>
                                        </p:attrNameLst>
                                      </p:cBhvr>
                                      <p:to>
                                        <p:strVal val="visible"/>
                                      </p:to>
                                    </p:set>
                                    <p:animEffect transition="in" filter="wipe(left)">
                                      <p:cBhvr>
                                        <p:cTn id="17" dur="500"/>
                                        <p:tgtEl>
                                          <p:spTgt spid="43008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30086"/>
                                        </p:tgtEl>
                                        <p:attrNameLst>
                                          <p:attrName>style.visibility</p:attrName>
                                        </p:attrNameLst>
                                      </p:cBhvr>
                                      <p:to>
                                        <p:strVal val="visible"/>
                                      </p:to>
                                    </p:set>
                                    <p:animEffect transition="in" filter="wipe(left)">
                                      <p:cBhvr>
                                        <p:cTn id="22" dur="500"/>
                                        <p:tgtEl>
                                          <p:spTgt spid="43008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30087">
                                            <p:txEl>
                                              <p:pRg st="0" end="0"/>
                                            </p:txEl>
                                          </p:spTgt>
                                        </p:tgtEl>
                                        <p:attrNameLst>
                                          <p:attrName>style.visibility</p:attrName>
                                        </p:attrNameLst>
                                      </p:cBhvr>
                                      <p:to>
                                        <p:strVal val="visible"/>
                                      </p:to>
                                    </p:set>
                                    <p:animEffect transition="in" filter="wipe(left)">
                                      <p:cBhvr>
                                        <p:cTn id="27" dur="500"/>
                                        <p:tgtEl>
                                          <p:spTgt spid="43008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30088"/>
                                        </p:tgtEl>
                                        <p:attrNameLst>
                                          <p:attrName>style.visibility</p:attrName>
                                        </p:attrNameLst>
                                      </p:cBhvr>
                                      <p:to>
                                        <p:strVal val="visible"/>
                                      </p:to>
                                    </p:set>
                                    <p:animEffect transition="in" filter="wipe(left)">
                                      <p:cBhvr>
                                        <p:cTn id="32" dur="500"/>
                                        <p:tgtEl>
                                          <p:spTgt spid="43008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30093"/>
                                        </p:tgtEl>
                                        <p:attrNameLst>
                                          <p:attrName>style.visibility</p:attrName>
                                        </p:attrNameLst>
                                      </p:cBhvr>
                                      <p:to>
                                        <p:strVal val="visible"/>
                                      </p:to>
                                    </p:set>
                                    <p:animEffect transition="in" filter="wipe(left)">
                                      <p:cBhvr>
                                        <p:cTn id="37" dur="500"/>
                                        <p:tgtEl>
                                          <p:spTgt spid="43009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30094"/>
                                        </p:tgtEl>
                                        <p:attrNameLst>
                                          <p:attrName>style.visibility</p:attrName>
                                        </p:attrNameLst>
                                      </p:cBhvr>
                                      <p:to>
                                        <p:strVal val="visible"/>
                                      </p:to>
                                    </p:set>
                                    <p:animEffect transition="in" filter="wipe(left)">
                                      <p:cBhvr>
                                        <p:cTn id="42" dur="500"/>
                                        <p:tgtEl>
                                          <p:spTgt spid="43009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30090">
                                            <p:txEl>
                                              <p:pRg st="0" end="0"/>
                                            </p:txEl>
                                          </p:spTgt>
                                        </p:tgtEl>
                                        <p:attrNameLst>
                                          <p:attrName>style.visibility</p:attrName>
                                        </p:attrNameLst>
                                      </p:cBhvr>
                                      <p:to>
                                        <p:strVal val="visible"/>
                                      </p:to>
                                    </p:set>
                                    <p:animEffect transition="in" filter="wipe(left)">
                                      <p:cBhvr>
                                        <p:cTn id="47" dur="500"/>
                                        <p:tgtEl>
                                          <p:spTgt spid="430090">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30095"/>
                                        </p:tgtEl>
                                        <p:attrNameLst>
                                          <p:attrName>style.visibility</p:attrName>
                                        </p:attrNameLst>
                                      </p:cBhvr>
                                      <p:to>
                                        <p:strVal val="visible"/>
                                      </p:to>
                                    </p:set>
                                    <p:animEffect transition="in" filter="wipe(left)">
                                      <p:cBhvr>
                                        <p:cTn id="52" dur="500"/>
                                        <p:tgtEl>
                                          <p:spTgt spid="43009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30096"/>
                                        </p:tgtEl>
                                        <p:attrNameLst>
                                          <p:attrName>style.visibility</p:attrName>
                                        </p:attrNameLst>
                                      </p:cBhvr>
                                      <p:to>
                                        <p:strVal val="visible"/>
                                      </p:to>
                                    </p:set>
                                    <p:animEffect transition="in" filter="wipe(left)">
                                      <p:cBhvr>
                                        <p:cTn id="57" dur="500"/>
                                        <p:tgtEl>
                                          <p:spTgt spid="43009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30091"/>
                                        </p:tgtEl>
                                        <p:attrNameLst>
                                          <p:attrName>style.visibility</p:attrName>
                                        </p:attrNameLst>
                                      </p:cBhvr>
                                      <p:to>
                                        <p:strVal val="visible"/>
                                      </p:to>
                                    </p:set>
                                    <p:animEffect transition="in" filter="wipe(left)">
                                      <p:cBhvr>
                                        <p:cTn id="62" dur="500"/>
                                        <p:tgtEl>
                                          <p:spTgt spid="430091"/>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30089">
                                            <p:txEl>
                                              <p:pRg st="0" end="0"/>
                                            </p:txEl>
                                          </p:spTgt>
                                        </p:tgtEl>
                                        <p:attrNameLst>
                                          <p:attrName>style.visibility</p:attrName>
                                        </p:attrNameLst>
                                      </p:cBhvr>
                                      <p:to>
                                        <p:strVal val="visible"/>
                                      </p:to>
                                    </p:set>
                                    <p:animEffect transition="in" filter="wipe(left)">
                                      <p:cBhvr>
                                        <p:cTn id="67" dur="500"/>
                                        <p:tgtEl>
                                          <p:spTgt spid="430089">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30092"/>
                                        </p:tgtEl>
                                        <p:attrNameLst>
                                          <p:attrName>style.visibility</p:attrName>
                                        </p:attrNameLst>
                                      </p:cBhvr>
                                      <p:to>
                                        <p:strVal val="visible"/>
                                      </p:to>
                                    </p:set>
                                    <p:animEffect transition="in" filter="wipe(left)">
                                      <p:cBhvr>
                                        <p:cTn id="72" dur="500"/>
                                        <p:tgtEl>
                                          <p:spTgt spid="430092"/>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30097"/>
                                        </p:tgtEl>
                                        <p:attrNameLst>
                                          <p:attrName>style.visibility</p:attrName>
                                        </p:attrNameLst>
                                      </p:cBhvr>
                                      <p:to>
                                        <p:strVal val="visible"/>
                                      </p:to>
                                    </p:set>
                                    <p:animEffect transition="in" filter="wipe(left)">
                                      <p:cBhvr>
                                        <p:cTn id="77" dur="500"/>
                                        <p:tgtEl>
                                          <p:spTgt spid="43009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430098"/>
                                        </p:tgtEl>
                                        <p:attrNameLst>
                                          <p:attrName>style.visibility</p:attrName>
                                        </p:attrNameLst>
                                      </p:cBhvr>
                                      <p:to>
                                        <p:strVal val="visible"/>
                                      </p:to>
                                    </p:set>
                                    <p:animEffect transition="in" filter="wipe(left)">
                                      <p:cBhvr>
                                        <p:cTn id="82" dur="500"/>
                                        <p:tgtEl>
                                          <p:spTgt spid="43009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430099">
                                            <p:txEl>
                                              <p:pRg st="0" end="0"/>
                                            </p:txEl>
                                          </p:spTgt>
                                        </p:tgtEl>
                                        <p:attrNameLst>
                                          <p:attrName>style.visibility</p:attrName>
                                        </p:attrNameLst>
                                      </p:cBhvr>
                                      <p:to>
                                        <p:strVal val="visible"/>
                                      </p:to>
                                    </p:set>
                                    <p:animEffect transition="in" filter="wipe(left)">
                                      <p:cBhvr>
                                        <p:cTn id="87" dur="500"/>
                                        <p:tgtEl>
                                          <p:spTgt spid="430099">
                                            <p:txEl>
                                              <p:pRg st="0" end="0"/>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30100"/>
                                        </p:tgtEl>
                                        <p:attrNameLst>
                                          <p:attrName>style.visibility</p:attrName>
                                        </p:attrNameLst>
                                      </p:cBhvr>
                                      <p:to>
                                        <p:strVal val="visible"/>
                                      </p:to>
                                    </p:set>
                                    <p:animEffect transition="in" filter="wipe(left)">
                                      <p:cBhvr>
                                        <p:cTn id="92" dur="500"/>
                                        <p:tgtEl>
                                          <p:spTgt spid="430100"/>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430101"/>
                                        </p:tgtEl>
                                        <p:attrNameLst>
                                          <p:attrName>style.visibility</p:attrName>
                                        </p:attrNameLst>
                                      </p:cBhvr>
                                      <p:to>
                                        <p:strVal val="visible"/>
                                      </p:to>
                                    </p:set>
                                    <p:animEffect transition="in" filter="wipe(left)">
                                      <p:cBhvr>
                                        <p:cTn id="97" dur="500"/>
                                        <p:tgtEl>
                                          <p:spTgt spid="430101"/>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430102"/>
                                        </p:tgtEl>
                                        <p:attrNameLst>
                                          <p:attrName>style.visibility</p:attrName>
                                        </p:attrNameLst>
                                      </p:cBhvr>
                                      <p:to>
                                        <p:strVal val="visible"/>
                                      </p:to>
                                    </p:set>
                                    <p:animEffect transition="in" filter="wipe(left)">
                                      <p:cBhvr>
                                        <p:cTn id="102" dur="500"/>
                                        <p:tgtEl>
                                          <p:spTgt spid="430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4" grpId="0" build="p" autoUpdateAnimBg="0"/>
      <p:bldP spid="430087" grpId="0" build="p" autoUpdateAnimBg="0"/>
      <p:bldP spid="430089" grpId="0" build="p" autoUpdateAnimBg="0"/>
      <p:bldP spid="430090" grpId="0" build="p" autoUpdateAnimBg="0"/>
      <p:bldP spid="430096" grpId="0" animBg="1"/>
      <p:bldP spid="43009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7" name="Date Placeholder 3"/>
          <p:cNvSpPr>
            <a:spLocks noGrp="1"/>
          </p:cNvSpPr>
          <p:nvPr>
            <p:ph type="dt" sz="quarter" idx="10"/>
          </p:nvPr>
        </p:nvSpPr>
        <p:spPr/>
        <p:txBody>
          <a:bodyPr/>
          <a:lstStyle/>
          <a:p>
            <a:pPr>
              <a:defRPr/>
            </a:pPr>
            <a:r>
              <a:rPr lang="en-US" smtClean="0"/>
              <a:t>Thursday, July 3, 2014</a:t>
            </a:r>
            <a:endParaRPr lang="en-US"/>
          </a:p>
        </p:txBody>
      </p:sp>
      <p:sp>
        <p:nvSpPr>
          <p:cNvPr id="34828"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35853" name="Slide Number Placeholder 5"/>
          <p:cNvSpPr>
            <a:spLocks noGrp="1"/>
          </p:cNvSpPr>
          <p:nvPr>
            <p:ph type="sldNum" sz="quarter" idx="12"/>
          </p:nvPr>
        </p:nvSpPr>
        <p:spPr>
          <a:noFill/>
        </p:spPr>
        <p:txBody>
          <a:bodyPr/>
          <a:lstStyle/>
          <a:p>
            <a:fld id="{B8068758-ED5A-3646-9ED2-39F35CCE0AD4}" type="slidenum">
              <a:rPr lang="en-US">
                <a:latin typeface="Arial Narrow" charset="0"/>
              </a:rPr>
              <a:pPr/>
              <a:t>26</a:t>
            </a:fld>
            <a:endParaRPr lang="en-US">
              <a:latin typeface="Arial Narrow" charset="0"/>
            </a:endParaRPr>
          </a:p>
        </p:txBody>
      </p:sp>
      <p:sp>
        <p:nvSpPr>
          <p:cNvPr id="35854" name="Rectangle 2"/>
          <p:cNvSpPr>
            <a:spLocks noGrp="1" noChangeArrowheads="1"/>
          </p:cNvSpPr>
          <p:nvPr>
            <p:ph type="title"/>
          </p:nvPr>
        </p:nvSpPr>
        <p:spPr>
          <a:xfrm>
            <a:off x="685800" y="76200"/>
            <a:ext cx="7772400" cy="914400"/>
          </a:xfrm>
        </p:spPr>
        <p:txBody>
          <a:bodyPr/>
          <a:lstStyle/>
          <a:p>
            <a:r>
              <a:rPr lang="en-US">
                <a:ea typeface="ＭＳ Ｐゴシック" charset="-128"/>
                <a:cs typeface="ＭＳ Ｐゴシック" charset="-128"/>
              </a:rPr>
              <a:t>Density and Specific Gravity</a:t>
            </a:r>
          </a:p>
        </p:txBody>
      </p:sp>
      <p:sp>
        <p:nvSpPr>
          <p:cNvPr id="458755" name="Text Box 3"/>
          <p:cNvSpPr txBox="1">
            <a:spLocks noChangeArrowheads="1"/>
          </p:cNvSpPr>
          <p:nvPr/>
        </p:nvSpPr>
        <p:spPr bwMode="auto">
          <a:xfrm>
            <a:off x="304800" y="990600"/>
            <a:ext cx="8528050" cy="519113"/>
          </a:xfrm>
          <a:prstGeom prst="rect">
            <a:avLst/>
          </a:prstGeom>
          <a:noFill/>
          <a:ln w="9525">
            <a:noFill/>
            <a:miter lim="800000"/>
            <a:headEnd/>
            <a:tailEnd/>
          </a:ln>
        </p:spPr>
        <p:txBody>
          <a:bodyPr wrap="none">
            <a:prstTxWarp prst="textNoShape">
              <a:avLst/>
            </a:prstTxWarp>
            <a:spAutoFit/>
          </a:bodyPr>
          <a:lstStyle/>
          <a:p>
            <a:r>
              <a:rPr lang="en-US" sz="2800" dirty="0">
                <a:solidFill>
                  <a:schemeClr val="accent2"/>
                </a:solidFill>
                <a:latin typeface="Arial Narrow" charset="0"/>
              </a:rPr>
              <a:t>Density,</a:t>
            </a:r>
            <a:r>
              <a:rPr lang="en-US" sz="2800" dirty="0">
                <a:solidFill>
                  <a:schemeClr val="accent2"/>
                </a:solidFill>
                <a:latin typeface="Symbol" charset="2"/>
              </a:rPr>
              <a:t> </a:t>
            </a:r>
            <a:r>
              <a:rPr lang="en-US" sz="2800" dirty="0" err="1" smtClean="0">
                <a:solidFill>
                  <a:schemeClr val="accent2"/>
                </a:solidFill>
                <a:latin typeface="Symbol" charset="2"/>
              </a:rPr>
              <a:t>ρ</a:t>
            </a:r>
            <a:r>
              <a:rPr lang="en-US" sz="2800" dirty="0" smtClean="0">
                <a:solidFill>
                  <a:schemeClr val="accent2"/>
                </a:solidFill>
                <a:latin typeface="Arial Narrow" charset="0"/>
              </a:rPr>
              <a:t>(</a:t>
            </a:r>
            <a:r>
              <a:rPr lang="en-US" sz="2800" dirty="0">
                <a:solidFill>
                  <a:schemeClr val="accent2"/>
                </a:solidFill>
                <a:latin typeface="Arial Narrow" charset="0"/>
              </a:rPr>
              <a:t>rho), of an object is defined as mass per unit volume </a:t>
            </a:r>
          </a:p>
        </p:txBody>
      </p:sp>
      <p:graphicFrame>
        <p:nvGraphicFramePr>
          <p:cNvPr id="458756" name="Object 2"/>
          <p:cNvGraphicFramePr>
            <a:graphicFrameLocks noChangeAspect="1"/>
          </p:cNvGraphicFramePr>
          <p:nvPr/>
        </p:nvGraphicFramePr>
        <p:xfrm>
          <a:off x="2438400" y="2057400"/>
          <a:ext cx="946150" cy="427038"/>
        </p:xfrm>
        <a:graphic>
          <a:graphicData uri="http://schemas.openxmlformats.org/presentationml/2006/ole">
            <mc:AlternateContent xmlns:mc="http://schemas.openxmlformats.org/markup-compatibility/2006">
              <mc:Choice xmlns:v="urn:schemas-microsoft-com:vml" Requires="v">
                <p:oleObj spid="_x0000_s283857" name="Equation" r:id="rId3" imgW="266400" imgH="164880" progId="Equation.DSMT4">
                  <p:embed/>
                </p:oleObj>
              </mc:Choice>
              <mc:Fallback>
                <p:oleObj name="Equation" r:id="rId3" imgW="26640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057400"/>
                        <a:ext cx="946150" cy="4270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8757" name="Text Box 5"/>
          <p:cNvSpPr txBox="1">
            <a:spLocks noChangeArrowheads="1"/>
          </p:cNvSpPr>
          <p:nvPr/>
        </p:nvSpPr>
        <p:spPr bwMode="auto">
          <a:xfrm>
            <a:off x="4800600" y="1676400"/>
            <a:ext cx="83978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Unit? </a:t>
            </a:r>
          </a:p>
        </p:txBody>
      </p:sp>
      <p:sp>
        <p:nvSpPr>
          <p:cNvPr id="458758" name="Text Box 6"/>
          <p:cNvSpPr txBox="1">
            <a:spLocks noChangeArrowheads="1"/>
          </p:cNvSpPr>
          <p:nvPr/>
        </p:nvSpPr>
        <p:spPr bwMode="auto">
          <a:xfrm>
            <a:off x="4800600" y="2133600"/>
            <a:ext cx="157797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Dimension? </a:t>
            </a:r>
          </a:p>
        </p:txBody>
      </p:sp>
      <p:graphicFrame>
        <p:nvGraphicFramePr>
          <p:cNvPr id="458759" name="Object 3"/>
          <p:cNvGraphicFramePr>
            <a:graphicFrameLocks noChangeAspect="1"/>
          </p:cNvGraphicFramePr>
          <p:nvPr/>
        </p:nvGraphicFramePr>
        <p:xfrm>
          <a:off x="6477000" y="1619250"/>
          <a:ext cx="990600" cy="506413"/>
        </p:xfrm>
        <a:graphic>
          <a:graphicData uri="http://schemas.openxmlformats.org/presentationml/2006/ole">
            <mc:AlternateContent xmlns:mc="http://schemas.openxmlformats.org/markup-compatibility/2006">
              <mc:Choice xmlns:v="urn:schemas-microsoft-com:vml" Requires="v">
                <p:oleObj spid="_x0000_s283858" name="Equation" r:id="rId5" imgW="457200" imgH="228600" progId="Equation.3">
                  <p:embed/>
                </p:oleObj>
              </mc:Choice>
              <mc:Fallback>
                <p:oleObj name="Equation" r:id="rId5" imgW="457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1619250"/>
                        <a:ext cx="990600" cy="5064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8760" name="Object 4"/>
          <p:cNvGraphicFramePr>
            <a:graphicFrameLocks noChangeAspect="1"/>
          </p:cNvGraphicFramePr>
          <p:nvPr/>
        </p:nvGraphicFramePr>
        <p:xfrm>
          <a:off x="6491288" y="2084388"/>
          <a:ext cx="962025" cy="506412"/>
        </p:xfrm>
        <a:graphic>
          <a:graphicData uri="http://schemas.openxmlformats.org/presentationml/2006/ole">
            <mc:AlternateContent xmlns:mc="http://schemas.openxmlformats.org/markup-compatibility/2006">
              <mc:Choice xmlns:v="urn:schemas-microsoft-com:vml" Requires="v">
                <p:oleObj spid="_x0000_s283859" name="Equation" r:id="rId7" imgW="444240" imgH="228600" progId="Equation.3">
                  <p:embed/>
                </p:oleObj>
              </mc:Choice>
              <mc:Fallback>
                <p:oleObj name="Equation" r:id="rId7" imgW="44424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1288" y="2084388"/>
                        <a:ext cx="962025" cy="50641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8761" name="Text Box 9"/>
          <p:cNvSpPr txBox="1">
            <a:spLocks noChangeArrowheads="1"/>
          </p:cNvSpPr>
          <p:nvPr/>
        </p:nvSpPr>
        <p:spPr bwMode="auto">
          <a:xfrm>
            <a:off x="76200" y="2743200"/>
            <a:ext cx="8991600" cy="946150"/>
          </a:xfrm>
          <a:prstGeom prst="rect">
            <a:avLst/>
          </a:prstGeom>
          <a:noFill/>
          <a:ln w="9525">
            <a:noFill/>
            <a:miter lim="800000"/>
            <a:headEnd/>
            <a:tailEnd/>
          </a:ln>
        </p:spPr>
        <p:txBody>
          <a:bodyPr>
            <a:prstTxWarp prst="textNoShape">
              <a:avLst/>
            </a:prstTxWarp>
            <a:spAutoFit/>
          </a:bodyPr>
          <a:lstStyle/>
          <a:p>
            <a:r>
              <a:rPr lang="en-US" sz="2800" dirty="0">
                <a:solidFill>
                  <a:schemeClr val="accent2"/>
                </a:solidFill>
                <a:latin typeface="Arial Narrow" charset="0"/>
              </a:rPr>
              <a:t>Specific Gravity of a substance is defined as the ratio of the density of the substance to that of water at 4.0 </a:t>
            </a:r>
            <a:r>
              <a:rPr lang="en-US" sz="2800" baseline="30000" dirty="0" err="1">
                <a:solidFill>
                  <a:schemeClr val="accent2"/>
                </a:solidFill>
                <a:latin typeface="Arial Narrow" charset="0"/>
              </a:rPr>
              <a:t>o</a:t>
            </a:r>
            <a:r>
              <a:rPr lang="en-US" sz="2800" dirty="0" err="1">
                <a:solidFill>
                  <a:schemeClr val="accent2"/>
                </a:solidFill>
                <a:latin typeface="Arial Narrow" charset="0"/>
              </a:rPr>
              <a:t>C</a:t>
            </a:r>
            <a:r>
              <a:rPr lang="en-US" sz="2800" dirty="0">
                <a:solidFill>
                  <a:schemeClr val="accent2"/>
                </a:solidFill>
                <a:latin typeface="Arial Narrow" charset="0"/>
              </a:rPr>
              <a:t> </a:t>
            </a:r>
            <a:r>
              <a:rPr lang="en-US" sz="2800" dirty="0" smtClean="0">
                <a:solidFill>
                  <a:schemeClr val="accent2"/>
                </a:solidFill>
                <a:latin typeface="Arial Narrow" charset="0"/>
              </a:rPr>
              <a:t>(</a:t>
            </a:r>
            <a:r>
              <a:rPr lang="en-US" sz="2800" dirty="0" smtClean="0">
                <a:solidFill>
                  <a:schemeClr val="accent2"/>
                </a:solidFill>
                <a:latin typeface="Symbol" charset="2"/>
              </a:rPr>
              <a:t>ρ</a:t>
            </a:r>
            <a:r>
              <a:rPr lang="en-US" sz="2800" baseline="-25000" dirty="0" smtClean="0">
                <a:solidFill>
                  <a:schemeClr val="accent2"/>
                </a:solidFill>
                <a:latin typeface="Arial Narrow" charset="0"/>
              </a:rPr>
              <a:t>H2O</a:t>
            </a:r>
            <a:r>
              <a:rPr lang="en-US" sz="2800" dirty="0">
                <a:solidFill>
                  <a:schemeClr val="accent2"/>
                </a:solidFill>
                <a:latin typeface="Arial Narrow" charset="0"/>
              </a:rPr>
              <a:t>=1.00g/cm</a:t>
            </a:r>
            <a:r>
              <a:rPr lang="en-US" sz="2800" baseline="30000" dirty="0">
                <a:solidFill>
                  <a:schemeClr val="accent2"/>
                </a:solidFill>
                <a:latin typeface="Arial Narrow" charset="0"/>
              </a:rPr>
              <a:t>3</a:t>
            </a:r>
            <a:r>
              <a:rPr lang="en-US" sz="2800" dirty="0">
                <a:solidFill>
                  <a:schemeClr val="accent2"/>
                </a:solidFill>
                <a:latin typeface="Arial Narrow" charset="0"/>
              </a:rPr>
              <a:t>).</a:t>
            </a:r>
          </a:p>
        </p:txBody>
      </p:sp>
      <p:graphicFrame>
        <p:nvGraphicFramePr>
          <p:cNvPr id="458762" name="Object 5"/>
          <p:cNvGraphicFramePr>
            <a:graphicFrameLocks noChangeAspect="1"/>
          </p:cNvGraphicFramePr>
          <p:nvPr/>
        </p:nvGraphicFramePr>
        <p:xfrm>
          <a:off x="1725613" y="3992563"/>
          <a:ext cx="1169987" cy="427037"/>
        </p:xfrm>
        <a:graphic>
          <a:graphicData uri="http://schemas.openxmlformats.org/presentationml/2006/ole">
            <mc:AlternateContent xmlns:mc="http://schemas.openxmlformats.org/markup-compatibility/2006">
              <mc:Choice xmlns:v="urn:schemas-microsoft-com:vml" Requires="v">
                <p:oleObj spid="_x0000_s283860" name="Equation" r:id="rId9" imgW="330120" imgH="164880" progId="Equation.DSMT4">
                  <p:embed/>
                </p:oleObj>
              </mc:Choice>
              <mc:Fallback>
                <p:oleObj name="Equation" r:id="rId9" imgW="330120" imgH="1648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25613" y="3992563"/>
                        <a:ext cx="1169987" cy="427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8763" name="Text Box 11"/>
          <p:cNvSpPr txBox="1">
            <a:spLocks noChangeArrowheads="1"/>
          </p:cNvSpPr>
          <p:nvPr/>
        </p:nvSpPr>
        <p:spPr bwMode="auto">
          <a:xfrm>
            <a:off x="5486400" y="3917950"/>
            <a:ext cx="839788"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Unit? </a:t>
            </a:r>
          </a:p>
        </p:txBody>
      </p:sp>
      <p:sp>
        <p:nvSpPr>
          <p:cNvPr id="458764" name="Text Box 12"/>
          <p:cNvSpPr txBox="1">
            <a:spLocks noChangeArrowheads="1"/>
          </p:cNvSpPr>
          <p:nvPr/>
        </p:nvSpPr>
        <p:spPr bwMode="auto">
          <a:xfrm>
            <a:off x="5486400" y="4375150"/>
            <a:ext cx="157797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Dimension? </a:t>
            </a:r>
          </a:p>
        </p:txBody>
      </p:sp>
      <p:sp>
        <p:nvSpPr>
          <p:cNvPr id="458765" name="Text Box 13"/>
          <p:cNvSpPr txBox="1">
            <a:spLocks noChangeArrowheads="1"/>
          </p:cNvSpPr>
          <p:nvPr/>
        </p:nvSpPr>
        <p:spPr bwMode="auto">
          <a:xfrm>
            <a:off x="6932613" y="3917950"/>
            <a:ext cx="85407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None </a:t>
            </a:r>
          </a:p>
        </p:txBody>
      </p:sp>
      <p:sp>
        <p:nvSpPr>
          <p:cNvPr id="458766" name="Text Box 14"/>
          <p:cNvSpPr txBox="1">
            <a:spLocks noChangeArrowheads="1"/>
          </p:cNvSpPr>
          <p:nvPr/>
        </p:nvSpPr>
        <p:spPr bwMode="auto">
          <a:xfrm>
            <a:off x="6934200" y="4375150"/>
            <a:ext cx="85407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charset="0"/>
              </a:rPr>
              <a:t>None </a:t>
            </a:r>
          </a:p>
        </p:txBody>
      </p:sp>
      <p:sp>
        <p:nvSpPr>
          <p:cNvPr id="458767" name="Text Box 15"/>
          <p:cNvSpPr txBox="1">
            <a:spLocks noChangeArrowheads="1"/>
          </p:cNvSpPr>
          <p:nvPr/>
        </p:nvSpPr>
        <p:spPr bwMode="auto">
          <a:xfrm>
            <a:off x="228600" y="4908550"/>
            <a:ext cx="5181600" cy="822325"/>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charset="0"/>
              </a:rPr>
              <a:t>What do you think would happen of a substance in the water dependent on SG?</a:t>
            </a:r>
          </a:p>
        </p:txBody>
      </p:sp>
      <p:graphicFrame>
        <p:nvGraphicFramePr>
          <p:cNvPr id="458768" name="Object 6"/>
          <p:cNvGraphicFramePr>
            <a:graphicFrameLocks noChangeAspect="1"/>
          </p:cNvGraphicFramePr>
          <p:nvPr/>
        </p:nvGraphicFramePr>
        <p:xfrm>
          <a:off x="5562600" y="4864100"/>
          <a:ext cx="914400" cy="363538"/>
        </p:xfrm>
        <a:graphic>
          <a:graphicData uri="http://schemas.openxmlformats.org/presentationml/2006/ole">
            <mc:AlternateContent xmlns:mc="http://schemas.openxmlformats.org/markup-compatibility/2006">
              <mc:Choice xmlns:v="urn:schemas-microsoft-com:vml" Requires="v">
                <p:oleObj spid="_x0000_s283861" name="Equation" r:id="rId11" imgW="444240" imgH="177480" progId="Equation.DSMT4">
                  <p:embed/>
                </p:oleObj>
              </mc:Choice>
              <mc:Fallback>
                <p:oleObj name="Equation" r:id="rId11" imgW="444240" imgH="1774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62600" y="4864100"/>
                        <a:ext cx="914400" cy="3635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8769" name="Object 7"/>
          <p:cNvGraphicFramePr>
            <a:graphicFrameLocks noChangeAspect="1"/>
          </p:cNvGraphicFramePr>
          <p:nvPr/>
        </p:nvGraphicFramePr>
        <p:xfrm>
          <a:off x="5562600" y="5305425"/>
          <a:ext cx="914400" cy="363538"/>
        </p:xfrm>
        <a:graphic>
          <a:graphicData uri="http://schemas.openxmlformats.org/presentationml/2006/ole">
            <mc:AlternateContent xmlns:mc="http://schemas.openxmlformats.org/markup-compatibility/2006">
              <mc:Choice xmlns:v="urn:schemas-microsoft-com:vml" Requires="v">
                <p:oleObj spid="_x0000_s283862" name="Equation" r:id="rId13" imgW="444240" imgH="177480" progId="Equation.3">
                  <p:embed/>
                </p:oleObj>
              </mc:Choice>
              <mc:Fallback>
                <p:oleObj name="Equation" r:id="rId13" imgW="444240" imgH="1774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62600" y="5305425"/>
                        <a:ext cx="914400" cy="3635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58770" name="Text Box 18"/>
          <p:cNvSpPr txBox="1">
            <a:spLocks noChangeArrowheads="1"/>
          </p:cNvSpPr>
          <p:nvPr/>
        </p:nvSpPr>
        <p:spPr bwMode="auto">
          <a:xfrm>
            <a:off x="6705600" y="4816475"/>
            <a:ext cx="2038350" cy="457200"/>
          </a:xfrm>
          <a:prstGeom prst="rect">
            <a:avLst/>
          </a:prstGeom>
          <a:noFill/>
          <a:ln w="9525">
            <a:noFill/>
            <a:miter lim="800000"/>
            <a:headEnd/>
            <a:tailEnd/>
          </a:ln>
        </p:spPr>
        <p:txBody>
          <a:bodyPr wrap="none">
            <a:prstTxWarp prst="textNoShape">
              <a:avLst/>
            </a:prstTxWarp>
            <a:spAutoFit/>
          </a:bodyPr>
          <a:lstStyle/>
          <a:p>
            <a:r>
              <a:rPr lang="en-US">
                <a:solidFill>
                  <a:srgbClr val="CC00CC"/>
                </a:solidFill>
                <a:latin typeface="Arial Narrow" charset="0"/>
              </a:rPr>
              <a:t>Sink in the water</a:t>
            </a:r>
          </a:p>
        </p:txBody>
      </p:sp>
      <p:sp>
        <p:nvSpPr>
          <p:cNvPr id="458771" name="Text Box 19"/>
          <p:cNvSpPr txBox="1">
            <a:spLocks noChangeArrowheads="1"/>
          </p:cNvSpPr>
          <p:nvPr/>
        </p:nvSpPr>
        <p:spPr bwMode="auto">
          <a:xfrm>
            <a:off x="6705600" y="5257800"/>
            <a:ext cx="2401888" cy="457200"/>
          </a:xfrm>
          <a:prstGeom prst="rect">
            <a:avLst/>
          </a:prstGeom>
          <a:noFill/>
          <a:ln w="9525">
            <a:noFill/>
            <a:miter lim="800000"/>
            <a:headEnd/>
            <a:tailEnd/>
          </a:ln>
        </p:spPr>
        <p:txBody>
          <a:bodyPr wrap="none">
            <a:prstTxWarp prst="textNoShape">
              <a:avLst/>
            </a:prstTxWarp>
            <a:spAutoFit/>
          </a:bodyPr>
          <a:lstStyle/>
          <a:p>
            <a:r>
              <a:rPr lang="en-US">
                <a:solidFill>
                  <a:srgbClr val="CC00CC"/>
                </a:solidFill>
                <a:latin typeface="Arial Narrow" charset="0"/>
              </a:rPr>
              <a:t>Float on the surface</a:t>
            </a:r>
          </a:p>
        </p:txBody>
      </p:sp>
      <p:graphicFrame>
        <p:nvGraphicFramePr>
          <p:cNvPr id="458772" name="Object 8"/>
          <p:cNvGraphicFramePr>
            <a:graphicFrameLocks noChangeAspect="1"/>
          </p:cNvGraphicFramePr>
          <p:nvPr/>
        </p:nvGraphicFramePr>
        <p:xfrm>
          <a:off x="2801938" y="3759200"/>
          <a:ext cx="1846262" cy="1117600"/>
        </p:xfrm>
        <a:graphic>
          <a:graphicData uri="http://schemas.openxmlformats.org/presentationml/2006/ole">
            <mc:AlternateContent xmlns:mc="http://schemas.openxmlformats.org/markup-compatibility/2006">
              <mc:Choice xmlns:v="urn:schemas-microsoft-com:vml" Requires="v">
                <p:oleObj spid="_x0000_s283863" name="Equation" r:id="rId15" imgW="520560" imgH="431640" progId="Equation.DSMT4">
                  <p:embed/>
                </p:oleObj>
              </mc:Choice>
              <mc:Fallback>
                <p:oleObj name="Equation" r:id="rId15" imgW="520560" imgH="43164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01938" y="3759200"/>
                        <a:ext cx="1846262" cy="111760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8773" name="Object 9"/>
          <p:cNvGraphicFramePr>
            <a:graphicFrameLocks noChangeAspect="1"/>
          </p:cNvGraphicFramePr>
          <p:nvPr/>
        </p:nvGraphicFramePr>
        <p:xfrm>
          <a:off x="3321050" y="1706563"/>
          <a:ext cx="720725" cy="427037"/>
        </p:xfrm>
        <a:graphic>
          <a:graphicData uri="http://schemas.openxmlformats.org/presentationml/2006/ole">
            <mc:AlternateContent xmlns:mc="http://schemas.openxmlformats.org/markup-compatibility/2006">
              <mc:Choice xmlns:v="urn:schemas-microsoft-com:vml" Requires="v">
                <p:oleObj spid="_x0000_s283864" name="Equation" r:id="rId17" imgW="203040" imgH="164880" progId="Equation.DSMT4">
                  <p:embed/>
                </p:oleObj>
              </mc:Choice>
              <mc:Fallback>
                <p:oleObj name="Equation" r:id="rId17" imgW="203040" imgH="1648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21050" y="1706563"/>
                        <a:ext cx="720725" cy="427037"/>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58774" name="Object 10"/>
          <p:cNvGraphicFramePr>
            <a:graphicFrameLocks noChangeAspect="1"/>
          </p:cNvGraphicFramePr>
          <p:nvPr/>
        </p:nvGraphicFramePr>
        <p:xfrm>
          <a:off x="3200400" y="1676400"/>
          <a:ext cx="811213" cy="1019175"/>
        </p:xfrm>
        <a:graphic>
          <a:graphicData uri="http://schemas.openxmlformats.org/presentationml/2006/ole">
            <mc:AlternateContent xmlns:mc="http://schemas.openxmlformats.org/markup-compatibility/2006">
              <mc:Choice xmlns:v="urn:schemas-microsoft-com:vml" Requires="v">
                <p:oleObj spid="_x0000_s283865" name="Equation" r:id="rId19" imgW="228600" imgH="393480" progId="Equation.DSMT4">
                  <p:embed/>
                </p:oleObj>
              </mc:Choice>
              <mc:Fallback>
                <p:oleObj name="Equation" r:id="rId19" imgW="228600" imgH="3934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200400" y="1676400"/>
                        <a:ext cx="811213" cy="10191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17907566"/>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58755"/>
                                        </p:tgtEl>
                                        <p:attrNameLst>
                                          <p:attrName>style.visibility</p:attrName>
                                        </p:attrNameLst>
                                      </p:cBhvr>
                                      <p:to>
                                        <p:strVal val="visible"/>
                                      </p:to>
                                    </p:set>
                                    <p:animEffect transition="in" filter="wipe(left)">
                                      <p:cBhvr>
                                        <p:cTn id="7" dur="500"/>
                                        <p:tgtEl>
                                          <p:spTgt spid="4587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458756"/>
                                        </p:tgtEl>
                                        <p:attrNameLst>
                                          <p:attrName>style.visibility</p:attrName>
                                        </p:attrNameLst>
                                      </p:cBhvr>
                                      <p:to>
                                        <p:strVal val="visible"/>
                                      </p:to>
                                    </p:set>
                                    <p:animEffect transition="in" filter="wipe(left)">
                                      <p:cBhvr>
                                        <p:cTn id="12" dur="500"/>
                                        <p:tgtEl>
                                          <p:spTgt spid="4587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58773"/>
                                        </p:tgtEl>
                                        <p:attrNameLst>
                                          <p:attrName>style.visibility</p:attrName>
                                        </p:attrNameLst>
                                      </p:cBhvr>
                                      <p:to>
                                        <p:strVal val="visible"/>
                                      </p:to>
                                    </p:set>
                                    <p:animEffect transition="in" filter="wipe(left)">
                                      <p:cBhvr>
                                        <p:cTn id="17" dur="500"/>
                                        <p:tgtEl>
                                          <p:spTgt spid="45877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58774"/>
                                        </p:tgtEl>
                                        <p:attrNameLst>
                                          <p:attrName>style.visibility</p:attrName>
                                        </p:attrNameLst>
                                      </p:cBhvr>
                                      <p:to>
                                        <p:strVal val="visible"/>
                                      </p:to>
                                    </p:set>
                                    <p:animEffect transition="in" filter="wipe(left)">
                                      <p:cBhvr>
                                        <p:cTn id="22" dur="500"/>
                                        <p:tgtEl>
                                          <p:spTgt spid="4587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58757"/>
                                        </p:tgtEl>
                                        <p:attrNameLst>
                                          <p:attrName>style.visibility</p:attrName>
                                        </p:attrNameLst>
                                      </p:cBhvr>
                                      <p:to>
                                        <p:strVal val="visible"/>
                                      </p:to>
                                    </p:set>
                                    <p:animEffect transition="in" filter="wipe(left)">
                                      <p:cBhvr>
                                        <p:cTn id="27" dur="500"/>
                                        <p:tgtEl>
                                          <p:spTgt spid="4587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458759"/>
                                        </p:tgtEl>
                                        <p:attrNameLst>
                                          <p:attrName>style.visibility</p:attrName>
                                        </p:attrNameLst>
                                      </p:cBhvr>
                                      <p:to>
                                        <p:strVal val="visible"/>
                                      </p:to>
                                    </p:set>
                                    <p:animEffect transition="in" filter="wipe(left)">
                                      <p:cBhvr>
                                        <p:cTn id="32" dur="500"/>
                                        <p:tgtEl>
                                          <p:spTgt spid="45875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58758"/>
                                        </p:tgtEl>
                                        <p:attrNameLst>
                                          <p:attrName>style.visibility</p:attrName>
                                        </p:attrNameLst>
                                      </p:cBhvr>
                                      <p:to>
                                        <p:strVal val="visible"/>
                                      </p:to>
                                    </p:set>
                                    <p:animEffect transition="in" filter="wipe(left)">
                                      <p:cBhvr>
                                        <p:cTn id="37" dur="500"/>
                                        <p:tgtEl>
                                          <p:spTgt spid="45875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58760"/>
                                        </p:tgtEl>
                                        <p:attrNameLst>
                                          <p:attrName>style.visibility</p:attrName>
                                        </p:attrNameLst>
                                      </p:cBhvr>
                                      <p:to>
                                        <p:strVal val="visible"/>
                                      </p:to>
                                    </p:set>
                                    <p:animEffect transition="in" filter="wipe(left)">
                                      <p:cBhvr>
                                        <p:cTn id="42" dur="500"/>
                                        <p:tgtEl>
                                          <p:spTgt spid="45876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58761"/>
                                        </p:tgtEl>
                                        <p:attrNameLst>
                                          <p:attrName>style.visibility</p:attrName>
                                        </p:attrNameLst>
                                      </p:cBhvr>
                                      <p:to>
                                        <p:strVal val="visible"/>
                                      </p:to>
                                    </p:set>
                                    <p:animEffect transition="in" filter="wipe(left)">
                                      <p:cBhvr>
                                        <p:cTn id="47" dur="500"/>
                                        <p:tgtEl>
                                          <p:spTgt spid="4587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458762"/>
                                        </p:tgtEl>
                                        <p:attrNameLst>
                                          <p:attrName>style.visibility</p:attrName>
                                        </p:attrNameLst>
                                      </p:cBhvr>
                                      <p:to>
                                        <p:strVal val="visible"/>
                                      </p:to>
                                    </p:set>
                                    <p:animEffect transition="in" filter="wipe(left)">
                                      <p:cBhvr>
                                        <p:cTn id="52" dur="500"/>
                                        <p:tgtEl>
                                          <p:spTgt spid="45876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458772"/>
                                        </p:tgtEl>
                                        <p:attrNameLst>
                                          <p:attrName>style.visibility</p:attrName>
                                        </p:attrNameLst>
                                      </p:cBhvr>
                                      <p:to>
                                        <p:strVal val="visible"/>
                                      </p:to>
                                    </p:set>
                                    <p:animEffect transition="in" filter="wipe(left)">
                                      <p:cBhvr>
                                        <p:cTn id="57" dur="500"/>
                                        <p:tgtEl>
                                          <p:spTgt spid="45877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458763"/>
                                        </p:tgtEl>
                                        <p:attrNameLst>
                                          <p:attrName>style.visibility</p:attrName>
                                        </p:attrNameLst>
                                      </p:cBhvr>
                                      <p:to>
                                        <p:strVal val="visible"/>
                                      </p:to>
                                    </p:set>
                                    <p:animEffect transition="in" filter="wipe(left)">
                                      <p:cBhvr>
                                        <p:cTn id="62" dur="500"/>
                                        <p:tgtEl>
                                          <p:spTgt spid="45876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458764"/>
                                        </p:tgtEl>
                                        <p:attrNameLst>
                                          <p:attrName>style.visibility</p:attrName>
                                        </p:attrNameLst>
                                      </p:cBhvr>
                                      <p:to>
                                        <p:strVal val="visible"/>
                                      </p:to>
                                    </p:set>
                                    <p:animEffect transition="in" filter="wipe(left)">
                                      <p:cBhvr>
                                        <p:cTn id="67" dur="500"/>
                                        <p:tgtEl>
                                          <p:spTgt spid="45876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458765"/>
                                        </p:tgtEl>
                                        <p:attrNameLst>
                                          <p:attrName>style.visibility</p:attrName>
                                        </p:attrNameLst>
                                      </p:cBhvr>
                                      <p:to>
                                        <p:strVal val="visible"/>
                                      </p:to>
                                    </p:set>
                                    <p:animEffect transition="in" filter="wipe(left)">
                                      <p:cBhvr>
                                        <p:cTn id="72" dur="500"/>
                                        <p:tgtEl>
                                          <p:spTgt spid="45876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458766"/>
                                        </p:tgtEl>
                                        <p:attrNameLst>
                                          <p:attrName>style.visibility</p:attrName>
                                        </p:attrNameLst>
                                      </p:cBhvr>
                                      <p:to>
                                        <p:strVal val="visible"/>
                                      </p:to>
                                    </p:set>
                                    <p:animEffect transition="in" filter="wipe(left)">
                                      <p:cBhvr>
                                        <p:cTn id="77" dur="500"/>
                                        <p:tgtEl>
                                          <p:spTgt spid="458766"/>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458767"/>
                                        </p:tgtEl>
                                        <p:attrNameLst>
                                          <p:attrName>style.visibility</p:attrName>
                                        </p:attrNameLst>
                                      </p:cBhvr>
                                      <p:to>
                                        <p:strVal val="visible"/>
                                      </p:to>
                                    </p:set>
                                    <p:animEffect transition="in" filter="wipe(left)">
                                      <p:cBhvr>
                                        <p:cTn id="82" dur="500"/>
                                        <p:tgtEl>
                                          <p:spTgt spid="458767"/>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458768"/>
                                        </p:tgtEl>
                                        <p:attrNameLst>
                                          <p:attrName>style.visibility</p:attrName>
                                        </p:attrNameLst>
                                      </p:cBhvr>
                                      <p:to>
                                        <p:strVal val="visible"/>
                                      </p:to>
                                    </p:set>
                                    <p:animEffect transition="in" filter="wipe(left)">
                                      <p:cBhvr>
                                        <p:cTn id="87" dur="500"/>
                                        <p:tgtEl>
                                          <p:spTgt spid="458768"/>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458769"/>
                                        </p:tgtEl>
                                        <p:attrNameLst>
                                          <p:attrName>style.visibility</p:attrName>
                                        </p:attrNameLst>
                                      </p:cBhvr>
                                      <p:to>
                                        <p:strVal val="visible"/>
                                      </p:to>
                                    </p:set>
                                    <p:animEffect transition="in" filter="wipe(left)">
                                      <p:cBhvr>
                                        <p:cTn id="92" dur="500"/>
                                        <p:tgtEl>
                                          <p:spTgt spid="45876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458770"/>
                                        </p:tgtEl>
                                        <p:attrNameLst>
                                          <p:attrName>style.visibility</p:attrName>
                                        </p:attrNameLst>
                                      </p:cBhvr>
                                      <p:to>
                                        <p:strVal val="visible"/>
                                      </p:to>
                                    </p:set>
                                    <p:animEffect transition="in" filter="wipe(left)">
                                      <p:cBhvr>
                                        <p:cTn id="97" dur="500"/>
                                        <p:tgtEl>
                                          <p:spTgt spid="45877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458771"/>
                                        </p:tgtEl>
                                        <p:attrNameLst>
                                          <p:attrName>style.visibility</p:attrName>
                                        </p:attrNameLst>
                                      </p:cBhvr>
                                      <p:to>
                                        <p:strVal val="visible"/>
                                      </p:to>
                                    </p:set>
                                    <p:animEffect transition="in" filter="wipe(left)">
                                      <p:cBhvr>
                                        <p:cTn id="102" dur="500"/>
                                        <p:tgtEl>
                                          <p:spTgt spid="458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8755" grpId="0"/>
      <p:bldP spid="458757" grpId="0"/>
      <p:bldP spid="458758" grpId="0"/>
      <p:bldP spid="458761" grpId="0"/>
      <p:bldP spid="458763" grpId="0"/>
      <p:bldP spid="458764" grpId="0"/>
      <p:bldP spid="458765" grpId="0"/>
      <p:bldP spid="458766" grpId="0"/>
      <p:bldP spid="458767" grpId="0"/>
      <p:bldP spid="458770" grpId="0"/>
      <p:bldP spid="458771"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5" name="Date Placeholder 3"/>
          <p:cNvSpPr>
            <a:spLocks noGrp="1"/>
          </p:cNvSpPr>
          <p:nvPr>
            <p:ph type="dt" sz="quarter" idx="10"/>
          </p:nvPr>
        </p:nvSpPr>
        <p:spPr/>
        <p:txBody>
          <a:bodyPr/>
          <a:lstStyle/>
          <a:p>
            <a:pPr>
              <a:defRPr/>
            </a:pPr>
            <a:r>
              <a:rPr lang="en-US" smtClean="0"/>
              <a:t>Thursday, July 3, 2014</a:t>
            </a:r>
            <a:endParaRPr lang="en-US"/>
          </a:p>
        </p:txBody>
      </p:sp>
      <p:sp>
        <p:nvSpPr>
          <p:cNvPr id="35846"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36871" name="Slide Number Placeholder 5"/>
          <p:cNvSpPr>
            <a:spLocks noGrp="1"/>
          </p:cNvSpPr>
          <p:nvPr>
            <p:ph type="sldNum" sz="quarter" idx="12"/>
          </p:nvPr>
        </p:nvSpPr>
        <p:spPr>
          <a:noFill/>
        </p:spPr>
        <p:txBody>
          <a:bodyPr/>
          <a:lstStyle/>
          <a:p>
            <a:fld id="{BD362C07-FDEB-B748-8BDB-3C966C896E0E}" type="slidenum">
              <a:rPr lang="en-US">
                <a:latin typeface="Arial Narrow" charset="0"/>
              </a:rPr>
              <a:pPr/>
              <a:t>27</a:t>
            </a:fld>
            <a:endParaRPr lang="en-US">
              <a:latin typeface="Arial Narrow" charset="0"/>
            </a:endParaRPr>
          </a:p>
        </p:txBody>
      </p:sp>
      <p:pic>
        <p:nvPicPr>
          <p:cNvPr id="437250" name="Picture 2" descr="FG13_001"/>
          <p:cNvPicPr>
            <a:picLocks noChangeAspect="1" noChangeArrowheads="1"/>
          </p:cNvPicPr>
          <p:nvPr/>
        </p:nvPicPr>
        <p:blipFill>
          <a:blip r:embed="rId3"/>
          <a:srcRect/>
          <a:stretch>
            <a:fillRect/>
          </a:stretch>
        </p:blipFill>
        <p:spPr bwMode="auto">
          <a:xfrm>
            <a:off x="7924800" y="3810000"/>
            <a:ext cx="1371600" cy="1143000"/>
          </a:xfrm>
          <a:prstGeom prst="rect">
            <a:avLst/>
          </a:prstGeom>
          <a:noFill/>
          <a:ln w="9525">
            <a:noFill/>
            <a:miter lim="800000"/>
            <a:headEnd/>
            <a:tailEnd/>
          </a:ln>
        </p:spPr>
      </p:pic>
      <p:sp>
        <p:nvSpPr>
          <p:cNvPr id="36873" name="Rectangle 3"/>
          <p:cNvSpPr>
            <a:spLocks noGrp="1" noChangeArrowheads="1"/>
          </p:cNvSpPr>
          <p:nvPr>
            <p:ph type="title"/>
          </p:nvPr>
        </p:nvSpPr>
        <p:spPr>
          <a:xfrm>
            <a:off x="685800" y="76200"/>
            <a:ext cx="7772400" cy="609600"/>
          </a:xfrm>
        </p:spPr>
        <p:txBody>
          <a:bodyPr/>
          <a:lstStyle/>
          <a:p>
            <a:r>
              <a:rPr lang="en-US" sz="4000" dirty="0">
                <a:ea typeface="ＭＳ Ｐゴシック" charset="-128"/>
                <a:cs typeface="ＭＳ Ｐゴシック" charset="-128"/>
              </a:rPr>
              <a:t>Fluid and Pressure</a:t>
            </a:r>
            <a:endParaRPr lang="en-US" dirty="0">
              <a:ea typeface="ＭＳ Ｐゴシック" charset="-128"/>
              <a:cs typeface="ＭＳ Ｐゴシック" charset="-128"/>
            </a:endParaRPr>
          </a:p>
        </p:txBody>
      </p:sp>
      <p:sp>
        <p:nvSpPr>
          <p:cNvPr id="437252" name="Text Box 4"/>
          <p:cNvSpPr txBox="1">
            <a:spLocks noChangeArrowheads="1"/>
          </p:cNvSpPr>
          <p:nvPr/>
        </p:nvSpPr>
        <p:spPr bwMode="auto">
          <a:xfrm>
            <a:off x="381000" y="762000"/>
            <a:ext cx="43434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are the three states of matter?</a:t>
            </a:r>
          </a:p>
        </p:txBody>
      </p:sp>
      <p:sp>
        <p:nvSpPr>
          <p:cNvPr id="437253" name="Text Box 5"/>
          <p:cNvSpPr txBox="1">
            <a:spLocks noChangeArrowheads="1"/>
          </p:cNvSpPr>
          <p:nvPr/>
        </p:nvSpPr>
        <p:spPr bwMode="auto">
          <a:xfrm>
            <a:off x="5105400" y="762000"/>
            <a:ext cx="2743200" cy="457200"/>
          </a:xfrm>
          <a:prstGeom prst="rect">
            <a:avLst/>
          </a:prstGeom>
          <a:noFill/>
          <a:ln w="28575">
            <a:noFill/>
            <a:miter lim="800000"/>
            <a:headEnd/>
            <a:tailEnd/>
          </a:ln>
        </p:spPr>
        <p:txBody>
          <a:bodyPr>
            <a:prstTxWarp prst="textNoShape">
              <a:avLst/>
            </a:prstTxWarp>
            <a:spAutoFit/>
          </a:bodyPr>
          <a:lstStyle/>
          <a:p>
            <a:r>
              <a:rPr lang="en-US">
                <a:solidFill>
                  <a:srgbClr val="FF0000"/>
                </a:solidFill>
                <a:latin typeface="Arial Narrow" charset="0"/>
              </a:rPr>
              <a:t>Solid, Liquid and Gas</a:t>
            </a:r>
          </a:p>
        </p:txBody>
      </p:sp>
      <p:sp>
        <p:nvSpPr>
          <p:cNvPr id="437254" name="Text Box 6"/>
          <p:cNvSpPr txBox="1">
            <a:spLocks noChangeArrowheads="1"/>
          </p:cNvSpPr>
          <p:nvPr/>
        </p:nvSpPr>
        <p:spPr bwMode="auto">
          <a:xfrm>
            <a:off x="304800" y="3717925"/>
            <a:ext cx="79248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Fluid cannot exert shearing or tensile stress.   Thus, the only force the fluid exerts on an object immersed in it is the force perpendicular to the surface of the object.</a:t>
            </a:r>
          </a:p>
        </p:txBody>
      </p:sp>
      <p:graphicFrame>
        <p:nvGraphicFramePr>
          <p:cNvPr id="437255" name="Object 2"/>
          <p:cNvGraphicFramePr>
            <a:graphicFrameLocks noChangeAspect="1"/>
          </p:cNvGraphicFramePr>
          <p:nvPr/>
        </p:nvGraphicFramePr>
        <p:xfrm>
          <a:off x="7010400" y="4351338"/>
          <a:ext cx="825500" cy="533400"/>
        </p:xfrm>
        <a:graphic>
          <a:graphicData uri="http://schemas.openxmlformats.org/presentationml/2006/ole">
            <mc:AlternateContent xmlns:mc="http://schemas.openxmlformats.org/markup-compatibility/2006">
              <mc:Choice xmlns:v="urn:schemas-microsoft-com:vml" Requires="v">
                <p:oleObj spid="_x0000_s284737" name="Equation" r:id="rId4" imgW="444240" imgH="393480" progId="Equation.3">
                  <p:embed/>
                </p:oleObj>
              </mc:Choice>
              <mc:Fallback>
                <p:oleObj name="Equation" r:id="rId4" imgW="44424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0400" y="4351338"/>
                        <a:ext cx="825500" cy="533400"/>
                      </a:xfrm>
                      <a:prstGeom prst="rect">
                        <a:avLst/>
                      </a:prstGeom>
                      <a:solidFill>
                        <a:srgbClr val="FFFF99"/>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7256" name="Text Box 8"/>
          <p:cNvSpPr txBox="1">
            <a:spLocks noChangeArrowheads="1"/>
          </p:cNvSpPr>
          <p:nvPr/>
        </p:nvSpPr>
        <p:spPr bwMode="auto">
          <a:xfrm>
            <a:off x="381000" y="1343025"/>
            <a:ext cx="35814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How do you distinguish them?</a:t>
            </a:r>
          </a:p>
        </p:txBody>
      </p:sp>
      <p:sp>
        <p:nvSpPr>
          <p:cNvPr id="437257" name="Text Box 9"/>
          <p:cNvSpPr txBox="1">
            <a:spLocks noChangeArrowheads="1"/>
          </p:cNvSpPr>
          <p:nvPr/>
        </p:nvSpPr>
        <p:spPr bwMode="auto">
          <a:xfrm>
            <a:off x="4191000" y="1219200"/>
            <a:ext cx="47244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Using the time it takes for a particular substance to change its shape in reaction to external forces.</a:t>
            </a:r>
          </a:p>
        </p:txBody>
      </p:sp>
      <p:sp>
        <p:nvSpPr>
          <p:cNvPr id="437258" name="Text Box 10"/>
          <p:cNvSpPr txBox="1">
            <a:spLocks noChangeArrowheads="1"/>
          </p:cNvSpPr>
          <p:nvPr/>
        </p:nvSpPr>
        <p:spPr bwMode="auto">
          <a:xfrm>
            <a:off x="381000" y="2028825"/>
            <a:ext cx="19812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What is a fluid?</a:t>
            </a:r>
          </a:p>
        </p:txBody>
      </p:sp>
      <p:sp>
        <p:nvSpPr>
          <p:cNvPr id="437259" name="Text Box 11"/>
          <p:cNvSpPr txBox="1">
            <a:spLocks noChangeArrowheads="1"/>
          </p:cNvSpPr>
          <p:nvPr/>
        </p:nvSpPr>
        <p:spPr bwMode="auto">
          <a:xfrm>
            <a:off x="2438400" y="1905000"/>
            <a:ext cx="6477000" cy="7016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A collection of molecules that are </a:t>
            </a:r>
            <a:r>
              <a:rPr lang="en-US" sz="2000" b="1" u="sng">
                <a:solidFill>
                  <a:schemeClr val="accent2"/>
                </a:solidFill>
                <a:latin typeface="Arial Narrow" charset="0"/>
              </a:rPr>
              <a:t>randomly arranged</a:t>
            </a:r>
            <a:r>
              <a:rPr lang="en-US" sz="2000">
                <a:solidFill>
                  <a:srgbClr val="FF0000"/>
                </a:solidFill>
                <a:latin typeface="Arial Narrow" charset="0"/>
              </a:rPr>
              <a:t> and </a:t>
            </a:r>
            <a:r>
              <a:rPr lang="en-US" sz="2000" b="1" u="sng">
                <a:solidFill>
                  <a:schemeClr val="accent2"/>
                </a:solidFill>
                <a:latin typeface="Arial Narrow" charset="0"/>
              </a:rPr>
              <a:t>loosely bound</a:t>
            </a:r>
            <a:r>
              <a:rPr lang="en-US" sz="2000">
                <a:solidFill>
                  <a:srgbClr val="FF0000"/>
                </a:solidFill>
                <a:latin typeface="Arial Narrow" charset="0"/>
              </a:rPr>
              <a:t> by forces between them or by an external container.</a:t>
            </a:r>
          </a:p>
        </p:txBody>
      </p:sp>
      <p:sp>
        <p:nvSpPr>
          <p:cNvPr id="437260" name="Text Box 12"/>
          <p:cNvSpPr txBox="1">
            <a:spLocks noChangeArrowheads="1"/>
          </p:cNvSpPr>
          <p:nvPr/>
        </p:nvSpPr>
        <p:spPr bwMode="auto">
          <a:xfrm>
            <a:off x="381000" y="2638425"/>
            <a:ext cx="71628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We will first learn about mechanics of fluid at rest, </a:t>
            </a:r>
            <a:r>
              <a:rPr lang="en-US">
                <a:solidFill>
                  <a:schemeClr val="accent2"/>
                </a:solidFill>
                <a:latin typeface="Monotype Corsiva" charset="0"/>
              </a:rPr>
              <a:t>fluid statics</a:t>
            </a:r>
            <a:r>
              <a:rPr lang="en-US">
                <a:solidFill>
                  <a:schemeClr val="accent2"/>
                </a:solidFill>
                <a:latin typeface="Arial Narrow" charset="0"/>
              </a:rPr>
              <a:t>. </a:t>
            </a:r>
          </a:p>
        </p:txBody>
      </p:sp>
      <p:sp>
        <p:nvSpPr>
          <p:cNvPr id="437261" name="Text Box 13"/>
          <p:cNvSpPr txBox="1">
            <a:spLocks noChangeArrowheads="1"/>
          </p:cNvSpPr>
          <p:nvPr/>
        </p:nvSpPr>
        <p:spPr bwMode="auto">
          <a:xfrm>
            <a:off x="381000" y="3248025"/>
            <a:ext cx="8610600" cy="48577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a:solidFill>
                  <a:schemeClr val="accent2"/>
                </a:solidFill>
                <a:latin typeface="Arial Narrow" charset="0"/>
              </a:rPr>
              <a:t>In what ways do you think fluid exerts stress on the object submerged in it?</a:t>
            </a:r>
          </a:p>
        </p:txBody>
      </p:sp>
      <p:sp>
        <p:nvSpPr>
          <p:cNvPr id="437262" name="Text Box 14"/>
          <p:cNvSpPr txBox="1">
            <a:spLocks noChangeArrowheads="1"/>
          </p:cNvSpPr>
          <p:nvPr/>
        </p:nvSpPr>
        <p:spPr bwMode="auto">
          <a:xfrm>
            <a:off x="304800" y="4267200"/>
            <a:ext cx="6629400" cy="7016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This force by the fluid on an object usually is expressed in the form of the force per unit area at the given depth, the pressure, defined as</a:t>
            </a:r>
          </a:p>
        </p:txBody>
      </p:sp>
      <p:sp>
        <p:nvSpPr>
          <p:cNvPr id="437263" name="Text Box 15"/>
          <p:cNvSpPr txBox="1">
            <a:spLocks noChangeArrowheads="1"/>
          </p:cNvSpPr>
          <p:nvPr/>
        </p:nvSpPr>
        <p:spPr bwMode="auto">
          <a:xfrm>
            <a:off x="5105400" y="4981575"/>
            <a:ext cx="4038600" cy="581025"/>
          </a:xfrm>
          <a:prstGeom prst="rect">
            <a:avLst/>
          </a:prstGeom>
          <a:solidFill>
            <a:srgbClr val="FFFF99"/>
          </a:solidFill>
          <a:ln w="28575">
            <a:noFill/>
            <a:miter lim="800000"/>
            <a:headEnd/>
            <a:tailEnd/>
          </a:ln>
        </p:spPr>
        <p:txBody>
          <a:bodyPr>
            <a:prstTxWarp prst="textNoShape">
              <a:avLst/>
            </a:prstTxWarp>
            <a:spAutoFit/>
          </a:bodyPr>
          <a:lstStyle/>
          <a:p>
            <a:r>
              <a:rPr lang="en-US" sz="1600" dirty="0">
                <a:solidFill>
                  <a:schemeClr val="accent2"/>
                </a:solidFill>
                <a:latin typeface="Arial Narrow" charset="0"/>
              </a:rPr>
              <a:t>Note that pressure is a scalar quantity because </a:t>
            </a:r>
            <a:r>
              <a:rPr lang="en-US" sz="1600" dirty="0" smtClean="0">
                <a:solidFill>
                  <a:schemeClr val="accent2"/>
                </a:solidFill>
                <a:latin typeface="Arial Narrow" charset="0"/>
              </a:rPr>
              <a:t>it</a:t>
            </a:r>
            <a:r>
              <a:rPr lang="en-US" sz="1600" dirty="0">
                <a:solidFill>
                  <a:schemeClr val="accent2"/>
                </a:solidFill>
                <a:latin typeface="Arial Narrow" charset="0"/>
              </a:rPr>
              <a:t> </a:t>
            </a:r>
            <a:r>
              <a:rPr lang="en-US" sz="1600" dirty="0" smtClean="0">
                <a:solidFill>
                  <a:schemeClr val="accent2"/>
                </a:solidFill>
                <a:latin typeface="Arial Narrow" charset="0"/>
              </a:rPr>
              <a:t>is </a:t>
            </a:r>
            <a:r>
              <a:rPr lang="en-US" sz="1600" dirty="0">
                <a:solidFill>
                  <a:schemeClr val="accent2"/>
                </a:solidFill>
                <a:latin typeface="Arial Narrow" charset="0"/>
              </a:rPr>
              <a:t>the magnitude of the force </a:t>
            </a:r>
            <a:r>
              <a:rPr lang="en-US" sz="1600" dirty="0" smtClean="0">
                <a:solidFill>
                  <a:schemeClr val="accent2"/>
                </a:solidFill>
                <a:latin typeface="Arial Narrow" charset="0"/>
              </a:rPr>
              <a:t>per unit </a:t>
            </a:r>
            <a:r>
              <a:rPr lang="en-US" sz="1600" dirty="0">
                <a:solidFill>
                  <a:schemeClr val="accent2"/>
                </a:solidFill>
                <a:latin typeface="Arial Narrow" charset="0"/>
              </a:rPr>
              <a:t>surface area A.</a:t>
            </a:r>
          </a:p>
        </p:txBody>
      </p:sp>
      <p:sp>
        <p:nvSpPr>
          <p:cNvPr id="437264" name="Text Box 16"/>
          <p:cNvSpPr txBox="1">
            <a:spLocks noChangeArrowheads="1"/>
          </p:cNvSpPr>
          <p:nvPr/>
        </p:nvSpPr>
        <p:spPr bwMode="auto">
          <a:xfrm>
            <a:off x="533400" y="5638800"/>
            <a:ext cx="2209800" cy="669925"/>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1800">
                <a:solidFill>
                  <a:schemeClr val="accent2"/>
                </a:solidFill>
                <a:latin typeface="Arial Narrow" charset="0"/>
              </a:rPr>
              <a:t>What is the unit and the dimension of pressure?</a:t>
            </a:r>
          </a:p>
        </p:txBody>
      </p:sp>
      <p:sp>
        <p:nvSpPr>
          <p:cNvPr id="437265" name="Text Box 17"/>
          <p:cNvSpPr txBox="1">
            <a:spLocks noChangeArrowheads="1"/>
          </p:cNvSpPr>
          <p:nvPr/>
        </p:nvSpPr>
        <p:spPr bwMode="auto">
          <a:xfrm>
            <a:off x="381000" y="4876800"/>
            <a:ext cx="3962400" cy="701675"/>
          </a:xfrm>
          <a:prstGeom prst="rect">
            <a:avLst/>
          </a:prstGeom>
          <a:noFill/>
          <a:ln w="28575">
            <a:noFill/>
            <a:miter lim="800000"/>
            <a:headEnd/>
            <a:tailEnd/>
          </a:ln>
        </p:spPr>
        <p:txBody>
          <a:bodyPr>
            <a:prstTxWarp prst="textNoShape">
              <a:avLst/>
            </a:prstTxWarp>
            <a:spAutoFit/>
          </a:bodyPr>
          <a:lstStyle/>
          <a:p>
            <a:r>
              <a:rPr lang="en-US" sz="2000" dirty="0">
                <a:solidFill>
                  <a:schemeClr val="accent2"/>
                </a:solidFill>
                <a:latin typeface="Arial Narrow" charset="0"/>
              </a:rPr>
              <a:t>Expression of pressure for an infinitesimal area </a:t>
            </a:r>
            <a:r>
              <a:rPr lang="en-US" sz="2000" dirty="0" err="1">
                <a:solidFill>
                  <a:schemeClr val="accent2"/>
                </a:solidFill>
                <a:latin typeface="Arial Narrow" charset="0"/>
              </a:rPr>
              <a:t>dA</a:t>
            </a:r>
            <a:r>
              <a:rPr lang="en-US" sz="2000" dirty="0">
                <a:solidFill>
                  <a:schemeClr val="accent2"/>
                </a:solidFill>
                <a:latin typeface="Arial Narrow" charset="0"/>
              </a:rPr>
              <a:t> by the force </a:t>
            </a:r>
            <a:r>
              <a:rPr lang="en-US" sz="2000" dirty="0" err="1">
                <a:solidFill>
                  <a:schemeClr val="accent2"/>
                </a:solidFill>
                <a:latin typeface="Arial Narrow" charset="0"/>
              </a:rPr>
              <a:t>dF</a:t>
            </a:r>
            <a:r>
              <a:rPr lang="en-US" sz="2000" dirty="0">
                <a:solidFill>
                  <a:schemeClr val="accent2"/>
                </a:solidFill>
                <a:latin typeface="Arial Narrow" charset="0"/>
              </a:rPr>
              <a:t> is</a:t>
            </a:r>
          </a:p>
        </p:txBody>
      </p:sp>
      <p:graphicFrame>
        <p:nvGraphicFramePr>
          <p:cNvPr id="437266" name="Object 3"/>
          <p:cNvGraphicFramePr>
            <a:graphicFrameLocks noChangeAspect="1"/>
          </p:cNvGraphicFramePr>
          <p:nvPr/>
        </p:nvGraphicFramePr>
        <p:xfrm>
          <a:off x="4114800" y="4972050"/>
          <a:ext cx="942975" cy="666750"/>
        </p:xfrm>
        <a:graphic>
          <a:graphicData uri="http://schemas.openxmlformats.org/presentationml/2006/ole">
            <mc:AlternateContent xmlns:mc="http://schemas.openxmlformats.org/markup-compatibility/2006">
              <mc:Choice xmlns:v="urn:schemas-microsoft-com:vml" Requires="v">
                <p:oleObj spid="_x0000_s284738" name="Equation" r:id="rId6" imgW="507960" imgH="393480" progId="Equation.DSMT4">
                  <p:embed/>
                </p:oleObj>
              </mc:Choice>
              <mc:Fallback>
                <p:oleObj name="Equation" r:id="rId6" imgW="50796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4972050"/>
                        <a:ext cx="942975" cy="666750"/>
                      </a:xfrm>
                      <a:prstGeom prst="rect">
                        <a:avLst/>
                      </a:prstGeom>
                      <a:solidFill>
                        <a:srgbClr val="FFFF99"/>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7267" name="Text Box 19"/>
          <p:cNvSpPr txBox="1">
            <a:spLocks noChangeArrowheads="1"/>
          </p:cNvSpPr>
          <p:nvPr/>
        </p:nvSpPr>
        <p:spPr bwMode="auto">
          <a:xfrm>
            <a:off x="2895600" y="5638800"/>
            <a:ext cx="1676400" cy="725488"/>
          </a:xfrm>
          <a:prstGeom prst="rect">
            <a:avLst/>
          </a:prstGeom>
          <a:solidFill>
            <a:srgbClr val="CCFFFF"/>
          </a:solidFill>
          <a:ln w="28575">
            <a:solidFill>
              <a:schemeClr val="accent2"/>
            </a:solidFill>
            <a:miter lim="800000"/>
            <a:headEnd/>
            <a:tailEnd/>
          </a:ln>
        </p:spPr>
        <p:txBody>
          <a:bodyPr>
            <a:prstTxWarp prst="textNoShape">
              <a:avLst/>
            </a:prstTxWarp>
            <a:spAutoFit/>
          </a:bodyPr>
          <a:lstStyle/>
          <a:p>
            <a:pPr>
              <a:spcBef>
                <a:spcPct val="20000"/>
              </a:spcBef>
            </a:pPr>
            <a:r>
              <a:rPr lang="en-US" sz="1800">
                <a:solidFill>
                  <a:srgbClr val="FF0000"/>
                </a:solidFill>
                <a:latin typeface="Arial Narrow" charset="0"/>
              </a:rPr>
              <a:t>Unit:N/m</a:t>
            </a:r>
            <a:r>
              <a:rPr lang="en-US" sz="1800" baseline="30000">
                <a:solidFill>
                  <a:srgbClr val="FF0000"/>
                </a:solidFill>
                <a:latin typeface="Arial Narrow" charset="0"/>
              </a:rPr>
              <a:t>2</a:t>
            </a:r>
          </a:p>
          <a:p>
            <a:pPr>
              <a:spcBef>
                <a:spcPct val="20000"/>
              </a:spcBef>
            </a:pPr>
            <a:r>
              <a:rPr lang="en-US" sz="1800">
                <a:solidFill>
                  <a:srgbClr val="FF0000"/>
                </a:solidFill>
                <a:latin typeface="Arial Narrow" charset="0"/>
              </a:rPr>
              <a:t>Dim.: [M][L</a:t>
            </a:r>
            <a:r>
              <a:rPr lang="en-US" sz="1800" baseline="30000">
                <a:solidFill>
                  <a:srgbClr val="FF0000"/>
                </a:solidFill>
                <a:latin typeface="Arial Narrow" charset="0"/>
              </a:rPr>
              <a:t>-1</a:t>
            </a:r>
            <a:r>
              <a:rPr lang="en-US" sz="1800">
                <a:solidFill>
                  <a:srgbClr val="FF0000"/>
                </a:solidFill>
                <a:latin typeface="Arial Narrow" charset="0"/>
              </a:rPr>
              <a:t>][T</a:t>
            </a:r>
            <a:r>
              <a:rPr lang="en-US" sz="1800" baseline="30000">
                <a:solidFill>
                  <a:srgbClr val="FF0000"/>
                </a:solidFill>
                <a:latin typeface="Arial Narrow" charset="0"/>
              </a:rPr>
              <a:t>-2</a:t>
            </a:r>
            <a:r>
              <a:rPr lang="en-US" sz="1800">
                <a:solidFill>
                  <a:srgbClr val="FF0000"/>
                </a:solidFill>
                <a:latin typeface="Arial Narrow" charset="0"/>
              </a:rPr>
              <a:t>]</a:t>
            </a:r>
          </a:p>
        </p:txBody>
      </p:sp>
      <p:sp>
        <p:nvSpPr>
          <p:cNvPr id="437268" name="Text Box 20"/>
          <p:cNvSpPr txBox="1">
            <a:spLocks noChangeArrowheads="1"/>
          </p:cNvSpPr>
          <p:nvPr/>
        </p:nvSpPr>
        <p:spPr bwMode="auto">
          <a:xfrm>
            <a:off x="4648200" y="5622925"/>
            <a:ext cx="1905000" cy="701675"/>
          </a:xfrm>
          <a:prstGeom prst="rect">
            <a:avLst/>
          </a:prstGeom>
          <a:noFill/>
          <a:ln w="28575">
            <a:noFill/>
            <a:miter lim="800000"/>
            <a:headEnd/>
            <a:tailEnd/>
          </a:ln>
        </p:spPr>
        <p:txBody>
          <a:bodyPr>
            <a:prstTxWarp prst="textNoShape">
              <a:avLst/>
            </a:prstTxWarp>
            <a:spAutoFit/>
          </a:bodyPr>
          <a:lstStyle/>
          <a:p>
            <a:r>
              <a:rPr lang="en-US" sz="2000">
                <a:solidFill>
                  <a:schemeClr val="accent2"/>
                </a:solidFill>
                <a:latin typeface="Arial Narrow" charset="0"/>
              </a:rPr>
              <a:t>Special SI unit for pressure is Pascal</a:t>
            </a:r>
          </a:p>
        </p:txBody>
      </p:sp>
      <p:graphicFrame>
        <p:nvGraphicFramePr>
          <p:cNvPr id="437269" name="Object 4"/>
          <p:cNvGraphicFramePr>
            <a:graphicFrameLocks noChangeAspect="1"/>
          </p:cNvGraphicFramePr>
          <p:nvPr/>
        </p:nvGraphicFramePr>
        <p:xfrm>
          <a:off x="6629400" y="5715000"/>
          <a:ext cx="2209800" cy="474663"/>
        </p:xfrm>
        <a:graphic>
          <a:graphicData uri="http://schemas.openxmlformats.org/presentationml/2006/ole">
            <mc:AlternateContent xmlns:mc="http://schemas.openxmlformats.org/markup-compatibility/2006">
              <mc:Choice xmlns:v="urn:schemas-microsoft-com:vml" Requires="v">
                <p:oleObj spid="_x0000_s284739" name="Equation" r:id="rId8" imgW="863280" imgH="203040" progId="Equation.DSMT4">
                  <p:embed/>
                </p:oleObj>
              </mc:Choice>
              <mc:Fallback>
                <p:oleObj name="Equation" r:id="rId8" imgW="863280" imgH="20304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29400" y="5715000"/>
                        <a:ext cx="2209800" cy="474663"/>
                      </a:xfrm>
                      <a:prstGeom prst="rect">
                        <a:avLst/>
                      </a:prstGeom>
                      <a:solidFill>
                        <a:srgbClr val="FFFF99"/>
                      </a:solidFill>
                      <a:ln>
                        <a:noFill/>
                      </a:ln>
                      <a:extLs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64356469"/>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7252"/>
                                        </p:tgtEl>
                                        <p:attrNameLst>
                                          <p:attrName>style.visibility</p:attrName>
                                        </p:attrNameLst>
                                      </p:cBhvr>
                                      <p:to>
                                        <p:strVal val="visible"/>
                                      </p:to>
                                    </p:set>
                                    <p:animEffect transition="in" filter="wipe(left)">
                                      <p:cBhvr>
                                        <p:cTn id="7" dur="500"/>
                                        <p:tgtEl>
                                          <p:spTgt spid="43725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37253">
                                            <p:txEl>
                                              <p:pRg st="0" end="0"/>
                                            </p:txEl>
                                          </p:spTgt>
                                        </p:tgtEl>
                                        <p:attrNameLst>
                                          <p:attrName>style.visibility</p:attrName>
                                        </p:attrNameLst>
                                      </p:cBhvr>
                                      <p:to>
                                        <p:strVal val="visible"/>
                                      </p:to>
                                    </p:set>
                                    <p:animEffect transition="in" filter="wipe(left)">
                                      <p:cBhvr>
                                        <p:cTn id="12" dur="500"/>
                                        <p:tgtEl>
                                          <p:spTgt spid="43725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37256"/>
                                        </p:tgtEl>
                                        <p:attrNameLst>
                                          <p:attrName>style.visibility</p:attrName>
                                        </p:attrNameLst>
                                      </p:cBhvr>
                                      <p:to>
                                        <p:strVal val="visible"/>
                                      </p:to>
                                    </p:set>
                                    <p:animEffect transition="in" filter="wipe(left)">
                                      <p:cBhvr>
                                        <p:cTn id="17" dur="500"/>
                                        <p:tgtEl>
                                          <p:spTgt spid="4372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437257">
                                            <p:txEl>
                                              <p:pRg st="0" end="0"/>
                                            </p:txEl>
                                          </p:spTgt>
                                        </p:tgtEl>
                                        <p:attrNameLst>
                                          <p:attrName>style.visibility</p:attrName>
                                        </p:attrNameLst>
                                      </p:cBhvr>
                                      <p:to>
                                        <p:strVal val="visible"/>
                                      </p:to>
                                    </p:set>
                                    <p:animEffect transition="in" filter="wipe(left)">
                                      <p:cBhvr>
                                        <p:cTn id="22" dur="500"/>
                                        <p:tgtEl>
                                          <p:spTgt spid="43725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437258"/>
                                        </p:tgtEl>
                                        <p:attrNameLst>
                                          <p:attrName>style.visibility</p:attrName>
                                        </p:attrNameLst>
                                      </p:cBhvr>
                                      <p:to>
                                        <p:strVal val="visible"/>
                                      </p:to>
                                    </p:set>
                                    <p:animEffect transition="in" filter="wipe(left)">
                                      <p:cBhvr>
                                        <p:cTn id="27" dur="500"/>
                                        <p:tgtEl>
                                          <p:spTgt spid="43725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37259">
                                            <p:txEl>
                                              <p:pRg st="0" end="0"/>
                                            </p:txEl>
                                          </p:spTgt>
                                        </p:tgtEl>
                                        <p:attrNameLst>
                                          <p:attrName>style.visibility</p:attrName>
                                        </p:attrNameLst>
                                      </p:cBhvr>
                                      <p:to>
                                        <p:strVal val="visible"/>
                                      </p:to>
                                    </p:set>
                                    <p:animEffect transition="in" filter="wipe(left)">
                                      <p:cBhvr>
                                        <p:cTn id="32" dur="500"/>
                                        <p:tgtEl>
                                          <p:spTgt spid="43725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437260"/>
                                        </p:tgtEl>
                                        <p:attrNameLst>
                                          <p:attrName>style.visibility</p:attrName>
                                        </p:attrNameLst>
                                      </p:cBhvr>
                                      <p:to>
                                        <p:strVal val="visible"/>
                                      </p:to>
                                    </p:set>
                                    <p:animEffect transition="in" filter="wipe(left)">
                                      <p:cBhvr>
                                        <p:cTn id="37" dur="500"/>
                                        <p:tgtEl>
                                          <p:spTgt spid="43726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437261"/>
                                        </p:tgtEl>
                                        <p:attrNameLst>
                                          <p:attrName>style.visibility</p:attrName>
                                        </p:attrNameLst>
                                      </p:cBhvr>
                                      <p:to>
                                        <p:strVal val="visible"/>
                                      </p:to>
                                    </p:set>
                                    <p:animEffect transition="in" filter="wipe(left)">
                                      <p:cBhvr>
                                        <p:cTn id="42" dur="500"/>
                                        <p:tgtEl>
                                          <p:spTgt spid="43726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437254">
                                            <p:txEl>
                                              <p:pRg st="0" end="0"/>
                                            </p:txEl>
                                          </p:spTgt>
                                        </p:tgtEl>
                                        <p:attrNameLst>
                                          <p:attrName>style.visibility</p:attrName>
                                        </p:attrNameLst>
                                      </p:cBhvr>
                                      <p:to>
                                        <p:strVal val="visible"/>
                                      </p:to>
                                    </p:set>
                                    <p:animEffect transition="in" filter="wipe(left)">
                                      <p:cBhvr>
                                        <p:cTn id="47" dur="500"/>
                                        <p:tgtEl>
                                          <p:spTgt spid="43725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iterate type="wd">
                                    <p:tmPct val="10000"/>
                                  </p:iterate>
                                  <p:childTnLst>
                                    <p:set>
                                      <p:cBhvr>
                                        <p:cTn id="51" dur="1" fill="hold">
                                          <p:stCondLst>
                                            <p:cond delay="0"/>
                                          </p:stCondLst>
                                        </p:cTn>
                                        <p:tgtEl>
                                          <p:spTgt spid="437250"/>
                                        </p:tgtEl>
                                        <p:attrNameLst>
                                          <p:attrName>style.visibility</p:attrName>
                                        </p:attrNameLst>
                                      </p:cBhvr>
                                      <p:to>
                                        <p:strVal val="visible"/>
                                      </p:to>
                                    </p:set>
                                    <p:anim calcmode="lin" valueType="num">
                                      <p:cBhvr>
                                        <p:cTn id="52" dur="500" fill="hold"/>
                                        <p:tgtEl>
                                          <p:spTgt spid="437250"/>
                                        </p:tgtEl>
                                        <p:attrNameLst>
                                          <p:attrName>ppt_w</p:attrName>
                                        </p:attrNameLst>
                                      </p:cBhvr>
                                      <p:tavLst>
                                        <p:tav tm="0">
                                          <p:val>
                                            <p:fltVal val="0"/>
                                          </p:val>
                                        </p:tav>
                                        <p:tav tm="100000">
                                          <p:val>
                                            <p:strVal val="#ppt_w"/>
                                          </p:val>
                                        </p:tav>
                                      </p:tavLst>
                                    </p:anim>
                                    <p:anim calcmode="lin" valueType="num">
                                      <p:cBhvr>
                                        <p:cTn id="53" dur="500" fill="hold"/>
                                        <p:tgtEl>
                                          <p:spTgt spid="437250"/>
                                        </p:tgtEl>
                                        <p:attrNameLst>
                                          <p:attrName>ppt_h</p:attrName>
                                        </p:attrNameLst>
                                      </p:cBhvr>
                                      <p:tavLst>
                                        <p:tav tm="0">
                                          <p:val>
                                            <p:fltVal val="0"/>
                                          </p:val>
                                        </p:tav>
                                        <p:tav tm="100000">
                                          <p:val>
                                            <p:strVal val="#ppt_h"/>
                                          </p:val>
                                        </p:tav>
                                      </p:tavLst>
                                    </p:anim>
                                    <p:animEffect transition="in" filter="fade">
                                      <p:cBhvr>
                                        <p:cTn id="54" dur="500"/>
                                        <p:tgtEl>
                                          <p:spTgt spid="43725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37262">
                                            <p:txEl>
                                              <p:pRg st="0" end="0"/>
                                            </p:txEl>
                                          </p:spTgt>
                                        </p:tgtEl>
                                        <p:attrNameLst>
                                          <p:attrName>style.visibility</p:attrName>
                                        </p:attrNameLst>
                                      </p:cBhvr>
                                      <p:to>
                                        <p:strVal val="visible"/>
                                      </p:to>
                                    </p:set>
                                    <p:animEffect transition="in" filter="wipe(left)">
                                      <p:cBhvr>
                                        <p:cTn id="59" dur="500"/>
                                        <p:tgtEl>
                                          <p:spTgt spid="437262">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37255"/>
                                        </p:tgtEl>
                                        <p:attrNameLst>
                                          <p:attrName>style.visibility</p:attrName>
                                        </p:attrNameLst>
                                      </p:cBhvr>
                                      <p:to>
                                        <p:strVal val="visible"/>
                                      </p:to>
                                    </p:set>
                                    <p:animEffect transition="in" filter="wipe(left)">
                                      <p:cBhvr>
                                        <p:cTn id="64" dur="500"/>
                                        <p:tgtEl>
                                          <p:spTgt spid="43725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437265">
                                            <p:txEl>
                                              <p:pRg st="0" end="0"/>
                                            </p:txEl>
                                          </p:spTgt>
                                        </p:tgtEl>
                                        <p:attrNameLst>
                                          <p:attrName>style.visibility</p:attrName>
                                        </p:attrNameLst>
                                      </p:cBhvr>
                                      <p:to>
                                        <p:strVal val="visible"/>
                                      </p:to>
                                    </p:set>
                                    <p:animEffect transition="in" filter="wipe(left)">
                                      <p:cBhvr>
                                        <p:cTn id="69" dur="500"/>
                                        <p:tgtEl>
                                          <p:spTgt spid="43726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iterate type="wd">
                                    <p:tmPct val="10000"/>
                                  </p:iterate>
                                  <p:childTnLst>
                                    <p:set>
                                      <p:cBhvr>
                                        <p:cTn id="73" dur="1" fill="hold">
                                          <p:stCondLst>
                                            <p:cond delay="0"/>
                                          </p:stCondLst>
                                        </p:cTn>
                                        <p:tgtEl>
                                          <p:spTgt spid="437266"/>
                                        </p:tgtEl>
                                        <p:attrNameLst>
                                          <p:attrName>style.visibility</p:attrName>
                                        </p:attrNameLst>
                                      </p:cBhvr>
                                      <p:to>
                                        <p:strVal val="visible"/>
                                      </p:to>
                                    </p:set>
                                    <p:animEffect transition="in" filter="wipe(left)">
                                      <p:cBhvr>
                                        <p:cTn id="74" dur="500"/>
                                        <p:tgtEl>
                                          <p:spTgt spid="43726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37263"/>
                                        </p:tgtEl>
                                        <p:attrNameLst>
                                          <p:attrName>style.visibility</p:attrName>
                                        </p:attrNameLst>
                                      </p:cBhvr>
                                      <p:to>
                                        <p:strVal val="visible"/>
                                      </p:to>
                                    </p:set>
                                    <p:animEffect transition="in" filter="wipe(left)">
                                      <p:cBhvr>
                                        <p:cTn id="79" dur="500"/>
                                        <p:tgtEl>
                                          <p:spTgt spid="437263"/>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iterate type="wd">
                                    <p:tmPct val="10000"/>
                                  </p:iterate>
                                  <p:childTnLst>
                                    <p:set>
                                      <p:cBhvr>
                                        <p:cTn id="83" dur="1" fill="hold">
                                          <p:stCondLst>
                                            <p:cond delay="0"/>
                                          </p:stCondLst>
                                        </p:cTn>
                                        <p:tgtEl>
                                          <p:spTgt spid="437264"/>
                                        </p:tgtEl>
                                        <p:attrNameLst>
                                          <p:attrName>style.visibility</p:attrName>
                                        </p:attrNameLst>
                                      </p:cBhvr>
                                      <p:to>
                                        <p:strVal val="visible"/>
                                      </p:to>
                                    </p:set>
                                    <p:animEffect transition="in" filter="wipe(left)">
                                      <p:cBhvr>
                                        <p:cTn id="84" dur="500"/>
                                        <p:tgtEl>
                                          <p:spTgt spid="437264"/>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437267"/>
                                        </p:tgtEl>
                                        <p:attrNameLst>
                                          <p:attrName>style.visibility</p:attrName>
                                        </p:attrNameLst>
                                      </p:cBhvr>
                                      <p:to>
                                        <p:strVal val="visible"/>
                                      </p:to>
                                    </p:set>
                                    <p:animEffect transition="in" filter="wipe(left)">
                                      <p:cBhvr>
                                        <p:cTn id="89" dur="500"/>
                                        <p:tgtEl>
                                          <p:spTgt spid="437267"/>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437268">
                                            <p:txEl>
                                              <p:pRg st="0" end="0"/>
                                            </p:txEl>
                                          </p:spTgt>
                                        </p:tgtEl>
                                        <p:attrNameLst>
                                          <p:attrName>style.visibility</p:attrName>
                                        </p:attrNameLst>
                                      </p:cBhvr>
                                      <p:to>
                                        <p:strVal val="visible"/>
                                      </p:to>
                                    </p:set>
                                    <p:animEffect transition="in" filter="wipe(left)">
                                      <p:cBhvr>
                                        <p:cTn id="94" dur="500"/>
                                        <p:tgtEl>
                                          <p:spTgt spid="437268">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437269"/>
                                        </p:tgtEl>
                                        <p:attrNameLst>
                                          <p:attrName>style.visibility</p:attrName>
                                        </p:attrNameLst>
                                      </p:cBhvr>
                                      <p:to>
                                        <p:strVal val="visible"/>
                                      </p:to>
                                    </p:set>
                                    <p:animEffect transition="in" filter="wipe(left)">
                                      <p:cBhvr>
                                        <p:cTn id="99" dur="500"/>
                                        <p:tgtEl>
                                          <p:spTgt spid="437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2" grpId="0" animBg="1" autoUpdateAnimBg="0"/>
      <p:bldP spid="437253" grpId="0" build="p" autoUpdateAnimBg="0"/>
      <p:bldP spid="437254" grpId="0" build="p" autoUpdateAnimBg="0"/>
      <p:bldP spid="437256" grpId="0" animBg="1" autoUpdateAnimBg="0"/>
      <p:bldP spid="437257" grpId="0" build="p" autoUpdateAnimBg="0"/>
      <p:bldP spid="437258" grpId="0" animBg="1" autoUpdateAnimBg="0"/>
      <p:bldP spid="437259" grpId="0" build="p" autoUpdateAnimBg="0"/>
      <p:bldP spid="437260" grpId="0" animBg="1" autoUpdateAnimBg="0"/>
      <p:bldP spid="437261" grpId="0" animBg="1" autoUpdateAnimBg="0"/>
      <p:bldP spid="437262" grpId="0" build="p" autoUpdateAnimBg="0"/>
      <p:bldP spid="437263" grpId="0" animBg="1" autoUpdateAnimBg="0"/>
      <p:bldP spid="437264" grpId="0" animBg="1" autoUpdateAnimBg="0"/>
      <p:bldP spid="437265" grpId="0" build="p" autoUpdateAnimBg="0"/>
      <p:bldP spid="437267" grpId="0" animBg="1" autoUpdateAnimBg="0"/>
      <p:bldP spid="43726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76" name="Date Placeholder 3"/>
          <p:cNvSpPr>
            <a:spLocks noGrp="1"/>
          </p:cNvSpPr>
          <p:nvPr>
            <p:ph type="dt" sz="quarter" idx="10"/>
          </p:nvPr>
        </p:nvSpPr>
        <p:spPr/>
        <p:txBody>
          <a:bodyPr/>
          <a:lstStyle/>
          <a:p>
            <a:pPr>
              <a:defRPr/>
            </a:pPr>
            <a:r>
              <a:rPr lang="en-US" smtClean="0"/>
              <a:t>Thursday, July 3, 2014</a:t>
            </a:r>
            <a:endParaRPr lang="en-US"/>
          </a:p>
        </p:txBody>
      </p:sp>
      <p:sp>
        <p:nvSpPr>
          <p:cNvPr id="36877" name="Footer Placeholder 4"/>
          <p:cNvSpPr>
            <a:spLocks noGrp="1"/>
          </p:cNvSpPr>
          <p:nvPr>
            <p:ph type="ftr" sz="quarter" idx="11"/>
          </p:nvPr>
        </p:nvSpPr>
        <p:spPr/>
        <p:txBody>
          <a:bodyPr/>
          <a:lstStyle/>
          <a:p>
            <a:pPr>
              <a:defRPr/>
            </a:pPr>
            <a:r>
              <a:rPr lang="nl-NL" smtClean="0"/>
              <a:t>PHYS 1441-001, Summer 2014             Dr. Jaehoon Yu</a:t>
            </a:r>
            <a:endParaRPr lang="en-US"/>
          </a:p>
        </p:txBody>
      </p:sp>
      <p:sp>
        <p:nvSpPr>
          <p:cNvPr id="37902" name="Slide Number Placeholder 5"/>
          <p:cNvSpPr>
            <a:spLocks noGrp="1"/>
          </p:cNvSpPr>
          <p:nvPr>
            <p:ph type="sldNum" sz="quarter" idx="12"/>
          </p:nvPr>
        </p:nvSpPr>
        <p:spPr>
          <a:noFill/>
        </p:spPr>
        <p:txBody>
          <a:bodyPr/>
          <a:lstStyle/>
          <a:p>
            <a:fld id="{D50119BB-EDCF-3643-8285-04C71DCB4901}" type="slidenum">
              <a:rPr lang="en-US">
                <a:latin typeface="Arial Narrow" charset="0"/>
              </a:rPr>
              <a:pPr/>
              <a:t>28</a:t>
            </a:fld>
            <a:endParaRPr lang="en-US">
              <a:latin typeface="Arial Narrow" charset="0"/>
            </a:endParaRPr>
          </a:p>
        </p:txBody>
      </p:sp>
      <p:sp>
        <p:nvSpPr>
          <p:cNvPr id="37903" name="Rectangle 2"/>
          <p:cNvSpPr>
            <a:spLocks noGrp="1" noChangeArrowheads="1"/>
          </p:cNvSpPr>
          <p:nvPr>
            <p:ph type="title"/>
          </p:nvPr>
        </p:nvSpPr>
        <p:spPr>
          <a:xfrm>
            <a:off x="685800" y="152400"/>
            <a:ext cx="7772400" cy="609600"/>
          </a:xfrm>
        </p:spPr>
        <p:txBody>
          <a:bodyPr/>
          <a:lstStyle/>
          <a:p>
            <a:r>
              <a:rPr lang="en-US" sz="4000">
                <a:ea typeface="ＭＳ Ｐゴシック" charset="-128"/>
                <a:cs typeface="ＭＳ Ｐゴシック" charset="-128"/>
              </a:rPr>
              <a:t>Example for Pressure</a:t>
            </a:r>
            <a:endParaRPr lang="en-US">
              <a:ea typeface="ＭＳ Ｐゴシック" charset="-128"/>
              <a:cs typeface="ＭＳ Ｐゴシック" charset="-128"/>
            </a:endParaRPr>
          </a:p>
        </p:txBody>
      </p:sp>
      <p:sp>
        <p:nvSpPr>
          <p:cNvPr id="438275" name="Text Box 3"/>
          <p:cNvSpPr txBox="1">
            <a:spLocks noChangeArrowheads="1"/>
          </p:cNvSpPr>
          <p:nvPr/>
        </p:nvSpPr>
        <p:spPr bwMode="auto">
          <a:xfrm>
            <a:off x="838200" y="762000"/>
            <a:ext cx="7391400" cy="850900"/>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The mattress of a water bed is 2.00m long by 2.00m wide and 30.0cm deep. a) Find the weight of the water in the mattress. </a:t>
            </a:r>
          </a:p>
        </p:txBody>
      </p:sp>
      <p:sp>
        <p:nvSpPr>
          <p:cNvPr id="438276" name="Text Box 4"/>
          <p:cNvSpPr txBox="1">
            <a:spLocks noChangeArrowheads="1"/>
          </p:cNvSpPr>
          <p:nvPr/>
        </p:nvSpPr>
        <p:spPr bwMode="auto">
          <a:xfrm>
            <a:off x="609600" y="1600200"/>
            <a:ext cx="8229600" cy="762000"/>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The volume density of water at the normal condition (0</a:t>
            </a:r>
            <a:r>
              <a:rPr lang="en-US" sz="2200" baseline="30000">
                <a:solidFill>
                  <a:srgbClr val="FF0000"/>
                </a:solidFill>
                <a:latin typeface="Arial Narrow" charset="0"/>
              </a:rPr>
              <a:t>o</a:t>
            </a:r>
            <a:r>
              <a:rPr lang="en-US" sz="2200">
                <a:solidFill>
                  <a:srgbClr val="FF0000"/>
                </a:solidFill>
                <a:latin typeface="Arial Narrow" charset="0"/>
              </a:rPr>
              <a:t>C and 1 atm) is 1000kg/m</a:t>
            </a:r>
            <a:r>
              <a:rPr lang="en-US" sz="2200" baseline="30000">
                <a:solidFill>
                  <a:srgbClr val="FF0000"/>
                </a:solidFill>
                <a:latin typeface="Arial Narrow" charset="0"/>
              </a:rPr>
              <a:t>3</a:t>
            </a:r>
            <a:r>
              <a:rPr lang="en-US" sz="2200">
                <a:solidFill>
                  <a:srgbClr val="FF0000"/>
                </a:solidFill>
                <a:latin typeface="Arial Narrow" charset="0"/>
              </a:rPr>
              <a:t>.  So the total mass of the water in the mattress is </a:t>
            </a:r>
          </a:p>
        </p:txBody>
      </p:sp>
      <p:sp>
        <p:nvSpPr>
          <p:cNvPr id="438277" name="Text Box 5"/>
          <p:cNvSpPr txBox="1">
            <a:spLocks noChangeArrowheads="1"/>
          </p:cNvSpPr>
          <p:nvPr/>
        </p:nvSpPr>
        <p:spPr bwMode="auto">
          <a:xfrm>
            <a:off x="533400" y="4937125"/>
            <a:ext cx="3200400" cy="1006475"/>
          </a:xfrm>
          <a:prstGeom prst="rect">
            <a:avLst/>
          </a:prstGeom>
          <a:noFill/>
          <a:ln w="28575">
            <a:noFill/>
            <a:miter lim="800000"/>
            <a:headEnd/>
            <a:tailEnd/>
          </a:ln>
        </p:spPr>
        <p:txBody>
          <a:bodyPr>
            <a:prstTxWarp prst="textNoShape">
              <a:avLst/>
            </a:prstTxWarp>
            <a:spAutoFit/>
          </a:bodyPr>
          <a:lstStyle/>
          <a:p>
            <a:r>
              <a:rPr lang="en-US" sz="2000">
                <a:solidFill>
                  <a:srgbClr val="FF0000"/>
                </a:solidFill>
                <a:latin typeface="Arial Narrow" charset="0"/>
              </a:rPr>
              <a:t>Since the surface area of the mattress is 4.00 m</a:t>
            </a:r>
            <a:r>
              <a:rPr lang="en-US" sz="2000" baseline="30000">
                <a:solidFill>
                  <a:srgbClr val="FF0000"/>
                </a:solidFill>
                <a:latin typeface="Arial Narrow" charset="0"/>
              </a:rPr>
              <a:t>2</a:t>
            </a:r>
            <a:r>
              <a:rPr lang="en-US" sz="2000">
                <a:solidFill>
                  <a:srgbClr val="FF0000"/>
                </a:solidFill>
                <a:latin typeface="Arial Narrow" charset="0"/>
              </a:rPr>
              <a:t>, the pressure exerted on the floor is</a:t>
            </a:r>
          </a:p>
        </p:txBody>
      </p:sp>
      <p:graphicFrame>
        <p:nvGraphicFramePr>
          <p:cNvPr id="438278" name="Object 2"/>
          <p:cNvGraphicFramePr>
            <a:graphicFrameLocks noChangeAspect="1"/>
          </p:cNvGraphicFramePr>
          <p:nvPr/>
        </p:nvGraphicFramePr>
        <p:xfrm>
          <a:off x="1143000" y="2398713"/>
          <a:ext cx="500063" cy="385762"/>
        </p:xfrm>
        <a:graphic>
          <a:graphicData uri="http://schemas.openxmlformats.org/presentationml/2006/ole">
            <mc:AlternateContent xmlns:mc="http://schemas.openxmlformats.org/markup-compatibility/2006">
              <mc:Choice xmlns:v="urn:schemas-microsoft-com:vml" Requires="v">
                <p:oleObj spid="_x0000_s285908" name="Equation" r:id="rId3" imgW="164880" imgH="139680" progId="Equation.3">
                  <p:embed/>
                </p:oleObj>
              </mc:Choice>
              <mc:Fallback>
                <p:oleObj name="Equation" r:id="rId3" imgW="164880" imgH="1396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2398713"/>
                        <a:ext cx="500063" cy="3857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79" name="Object 3"/>
          <p:cNvGraphicFramePr>
            <a:graphicFrameLocks noChangeAspect="1"/>
          </p:cNvGraphicFramePr>
          <p:nvPr/>
        </p:nvGraphicFramePr>
        <p:xfrm>
          <a:off x="3775075" y="5287963"/>
          <a:ext cx="492125" cy="487362"/>
        </p:xfrm>
        <a:graphic>
          <a:graphicData uri="http://schemas.openxmlformats.org/presentationml/2006/ole">
            <mc:AlternateContent xmlns:mc="http://schemas.openxmlformats.org/markup-compatibility/2006">
              <mc:Choice xmlns:v="urn:schemas-microsoft-com:vml" Requires="v">
                <p:oleObj spid="_x0000_s285909" name="Equation" r:id="rId5" imgW="152280" imgH="164880" progId="Equation.3">
                  <p:embed/>
                </p:oleObj>
              </mc:Choice>
              <mc:Fallback>
                <p:oleObj name="Equation" r:id="rId5" imgW="152280" imgH="1648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5075" y="5287963"/>
                        <a:ext cx="492125" cy="4873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8280" name="Text Box 8"/>
          <p:cNvSpPr txBox="1">
            <a:spLocks noChangeArrowheads="1"/>
          </p:cNvSpPr>
          <p:nvPr/>
        </p:nvSpPr>
        <p:spPr bwMode="auto">
          <a:xfrm>
            <a:off x="685800" y="2849563"/>
            <a:ext cx="5410200" cy="427037"/>
          </a:xfrm>
          <a:prstGeom prst="rect">
            <a:avLst/>
          </a:prstGeom>
          <a:noFill/>
          <a:ln w="28575">
            <a:noFill/>
            <a:miter lim="800000"/>
            <a:headEnd/>
            <a:tailEnd/>
          </a:ln>
        </p:spPr>
        <p:txBody>
          <a:bodyPr>
            <a:prstTxWarp prst="textNoShape">
              <a:avLst/>
            </a:prstTxWarp>
            <a:spAutoFit/>
          </a:bodyPr>
          <a:lstStyle/>
          <a:p>
            <a:r>
              <a:rPr lang="en-US" sz="2200">
                <a:solidFill>
                  <a:srgbClr val="FF0000"/>
                </a:solidFill>
                <a:latin typeface="Arial Narrow" charset="0"/>
              </a:rPr>
              <a:t>Therefore the weight of the water in the mattress is </a:t>
            </a:r>
          </a:p>
        </p:txBody>
      </p:sp>
      <p:graphicFrame>
        <p:nvGraphicFramePr>
          <p:cNvPr id="438281" name="Object 4"/>
          <p:cNvGraphicFramePr>
            <a:graphicFrameLocks noChangeAspect="1"/>
          </p:cNvGraphicFramePr>
          <p:nvPr/>
        </p:nvGraphicFramePr>
        <p:xfrm>
          <a:off x="1828800" y="3248025"/>
          <a:ext cx="485775" cy="442913"/>
        </p:xfrm>
        <a:graphic>
          <a:graphicData uri="http://schemas.openxmlformats.org/presentationml/2006/ole">
            <mc:AlternateContent xmlns:mc="http://schemas.openxmlformats.org/markup-compatibility/2006">
              <mc:Choice xmlns:v="urn:schemas-microsoft-com:vml" Requires="v">
                <p:oleObj spid="_x0000_s285910" name="Equation" r:id="rId7" imgW="177480" imgH="177480" progId="Equation.3">
                  <p:embed/>
                </p:oleObj>
              </mc:Choice>
              <mc:Fallback>
                <p:oleObj name="Equation" r:id="rId7" imgW="17748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0" y="3248025"/>
                        <a:ext cx="485775" cy="442913"/>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
        <p:nvSpPr>
          <p:cNvPr id="438282" name="Text Box 10"/>
          <p:cNvSpPr txBox="1">
            <a:spLocks noChangeArrowheads="1"/>
          </p:cNvSpPr>
          <p:nvPr/>
        </p:nvSpPr>
        <p:spPr bwMode="auto">
          <a:xfrm>
            <a:off x="685800" y="3733800"/>
            <a:ext cx="7848600" cy="1216025"/>
          </a:xfrm>
          <a:prstGeom prst="rect">
            <a:avLst/>
          </a:prstGeom>
          <a:solidFill>
            <a:srgbClr val="CCFFFF"/>
          </a:solidFill>
          <a:ln w="28575">
            <a:solidFill>
              <a:srgbClr val="990000"/>
            </a:solidFill>
            <a:miter lim="800000"/>
            <a:headEnd/>
            <a:tailEnd/>
          </a:ln>
        </p:spPr>
        <p:txBody>
          <a:bodyPr>
            <a:prstTxWarp prst="textNoShape">
              <a:avLst/>
            </a:prstTxWarp>
            <a:spAutoFit/>
          </a:bodyPr>
          <a:lstStyle/>
          <a:p>
            <a:pPr>
              <a:spcBef>
                <a:spcPct val="20000"/>
              </a:spcBef>
            </a:pPr>
            <a:r>
              <a:rPr lang="en-US">
                <a:solidFill>
                  <a:srgbClr val="800000"/>
                </a:solidFill>
                <a:latin typeface="Arial Narrow" charset="0"/>
              </a:rPr>
              <a:t>b) Find the pressure exerted by the water on the floor when the bed rests in its normal position, assuming the entire lower surface of the mattress makes contact with the floor.</a:t>
            </a:r>
          </a:p>
        </p:txBody>
      </p:sp>
      <p:graphicFrame>
        <p:nvGraphicFramePr>
          <p:cNvPr id="438283" name="Object 5"/>
          <p:cNvGraphicFramePr>
            <a:graphicFrameLocks noChangeAspect="1"/>
          </p:cNvGraphicFramePr>
          <p:nvPr/>
        </p:nvGraphicFramePr>
        <p:xfrm>
          <a:off x="1573213" y="2371725"/>
          <a:ext cx="1096962" cy="438150"/>
        </p:xfrm>
        <a:graphic>
          <a:graphicData uri="http://schemas.openxmlformats.org/presentationml/2006/ole">
            <mc:AlternateContent xmlns:mc="http://schemas.openxmlformats.org/markup-compatibility/2006">
              <mc:Choice xmlns:v="urn:schemas-microsoft-com:vml" Requires="v">
                <p:oleObj spid="_x0000_s285911" name="Equation" r:id="rId9" imgW="520560" imgH="228600" progId="Equation.3">
                  <p:embed/>
                </p:oleObj>
              </mc:Choice>
              <mc:Fallback>
                <p:oleObj name="Equation" r:id="rId9" imgW="52056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73213" y="2371725"/>
                        <a:ext cx="1096962"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4" name="Object 6"/>
          <p:cNvGraphicFramePr>
            <a:graphicFrameLocks noChangeAspect="1"/>
          </p:cNvGraphicFramePr>
          <p:nvPr/>
        </p:nvGraphicFramePr>
        <p:xfrm>
          <a:off x="2598738" y="2371725"/>
          <a:ext cx="5402262" cy="438150"/>
        </p:xfrm>
        <a:graphic>
          <a:graphicData uri="http://schemas.openxmlformats.org/presentationml/2006/ole">
            <mc:AlternateContent xmlns:mc="http://schemas.openxmlformats.org/markup-compatibility/2006">
              <mc:Choice xmlns:v="urn:schemas-microsoft-com:vml" Requires="v">
                <p:oleObj spid="_x0000_s285912" name="Equation" r:id="rId11" imgW="2565360" imgH="228600" progId="Equation.3">
                  <p:embed/>
                </p:oleObj>
              </mc:Choice>
              <mc:Fallback>
                <p:oleObj name="Equation" r:id="rId11" imgW="256536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98738" y="2371725"/>
                        <a:ext cx="5402262" cy="438150"/>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5" name="Object 7"/>
          <p:cNvGraphicFramePr>
            <a:graphicFrameLocks noChangeAspect="1"/>
          </p:cNvGraphicFramePr>
          <p:nvPr/>
        </p:nvGraphicFramePr>
        <p:xfrm>
          <a:off x="2295525" y="3309938"/>
          <a:ext cx="849313" cy="423862"/>
        </p:xfrm>
        <a:graphic>
          <a:graphicData uri="http://schemas.openxmlformats.org/presentationml/2006/ole">
            <mc:AlternateContent xmlns:mc="http://schemas.openxmlformats.org/markup-compatibility/2006">
              <mc:Choice xmlns:v="urn:schemas-microsoft-com:vml" Requires="v">
                <p:oleObj spid="_x0000_s285913" name="Equation" r:id="rId13" imgW="368280" imgH="164880" progId="Equation.3">
                  <p:embed/>
                </p:oleObj>
              </mc:Choice>
              <mc:Fallback>
                <p:oleObj name="Equation" r:id="rId13" imgW="368280" imgH="16488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95525" y="3309938"/>
                        <a:ext cx="849313" cy="423862"/>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6" name="Object 8"/>
          <p:cNvGraphicFramePr>
            <a:graphicFrameLocks noChangeAspect="1"/>
          </p:cNvGraphicFramePr>
          <p:nvPr/>
        </p:nvGraphicFramePr>
        <p:xfrm>
          <a:off x="3124200" y="3257550"/>
          <a:ext cx="4365625" cy="427038"/>
        </p:xfrm>
        <a:graphic>
          <a:graphicData uri="http://schemas.openxmlformats.org/presentationml/2006/ole">
            <mc:AlternateContent xmlns:mc="http://schemas.openxmlformats.org/markup-compatibility/2006">
              <mc:Choice xmlns:v="urn:schemas-microsoft-com:vml" Requires="v">
                <p:oleObj spid="_x0000_s285914" name="Equation" r:id="rId15" imgW="1892160" imgH="203040" progId="Equation.3">
                  <p:embed/>
                </p:oleObj>
              </mc:Choice>
              <mc:Fallback>
                <p:oleObj name="Equation" r:id="rId15" imgW="1892160" imgH="20304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3257550"/>
                        <a:ext cx="4365625" cy="42703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7" name="Object 9"/>
          <p:cNvGraphicFramePr>
            <a:graphicFrameLocks noChangeAspect="1"/>
          </p:cNvGraphicFramePr>
          <p:nvPr/>
        </p:nvGraphicFramePr>
        <p:xfrm>
          <a:off x="4191000" y="5130800"/>
          <a:ext cx="681038" cy="801688"/>
        </p:xfrm>
        <a:graphic>
          <a:graphicData uri="http://schemas.openxmlformats.org/presentationml/2006/ole">
            <mc:AlternateContent xmlns:mc="http://schemas.openxmlformats.org/markup-compatibility/2006">
              <mc:Choice xmlns:v="urn:schemas-microsoft-com:vml" Requires="v">
                <p:oleObj spid="_x0000_s285915" name="Equation" r:id="rId17" imgW="304560" imgH="393480" progId="Equation.3">
                  <p:embed/>
                </p:oleObj>
              </mc:Choice>
              <mc:Fallback>
                <p:oleObj name="Equation" r:id="rId17" imgW="304560" imgH="39348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91000" y="5130800"/>
                        <a:ext cx="681038" cy="8016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8" name="Object 10"/>
          <p:cNvGraphicFramePr>
            <a:graphicFrameLocks noChangeAspect="1"/>
          </p:cNvGraphicFramePr>
          <p:nvPr/>
        </p:nvGraphicFramePr>
        <p:xfrm>
          <a:off x="4795838" y="5130800"/>
          <a:ext cx="879475" cy="801688"/>
        </p:xfrm>
        <a:graphic>
          <a:graphicData uri="http://schemas.openxmlformats.org/presentationml/2006/ole">
            <mc:AlternateContent xmlns:mc="http://schemas.openxmlformats.org/markup-compatibility/2006">
              <mc:Choice xmlns:v="urn:schemas-microsoft-com:vml" Requires="v">
                <p:oleObj spid="_x0000_s285916" name="Equation" r:id="rId19" imgW="393480" imgH="393480" progId="Equation.3">
                  <p:embed/>
                </p:oleObj>
              </mc:Choice>
              <mc:Fallback>
                <p:oleObj name="Equation" r:id="rId19" imgW="393480" imgH="39348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95838" y="5130800"/>
                        <a:ext cx="879475" cy="8016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438289" name="Object 11"/>
          <p:cNvGraphicFramePr>
            <a:graphicFrameLocks noChangeAspect="1"/>
          </p:cNvGraphicFramePr>
          <p:nvPr/>
        </p:nvGraphicFramePr>
        <p:xfrm>
          <a:off x="5597525" y="5105400"/>
          <a:ext cx="3317875" cy="852488"/>
        </p:xfrm>
        <a:graphic>
          <a:graphicData uri="http://schemas.openxmlformats.org/presentationml/2006/ole">
            <mc:AlternateContent xmlns:mc="http://schemas.openxmlformats.org/markup-compatibility/2006">
              <mc:Choice xmlns:v="urn:schemas-microsoft-com:vml" Requires="v">
                <p:oleObj spid="_x0000_s285917" name="Equation" r:id="rId21" imgW="1485720" imgH="419040" progId="Equation.DSMT4">
                  <p:embed/>
                </p:oleObj>
              </mc:Choice>
              <mc:Fallback>
                <p:oleObj name="Equation" r:id="rId21" imgW="1485720" imgH="41904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97525" y="5105400"/>
                        <a:ext cx="3317875" cy="852488"/>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FF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791238"/>
      </p:ext>
    </p:extLst>
  </p:cSld>
  <p:clrMapOvr>
    <a:masterClrMapping/>
  </p:clrMapOvr>
  <p:transition xmlns:p14="http://schemas.microsoft.com/office/powerpoint/2010/main">
    <p:random/>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38275"/>
                                        </p:tgtEl>
                                        <p:attrNameLst>
                                          <p:attrName>style.visibility</p:attrName>
                                        </p:attrNameLst>
                                      </p:cBhvr>
                                      <p:to>
                                        <p:strVal val="visible"/>
                                      </p:to>
                                    </p:set>
                                    <p:animEffect transition="in" filter="wipe(left)">
                                      <p:cBhvr>
                                        <p:cTn id="7" dur="500"/>
                                        <p:tgtEl>
                                          <p:spTgt spid="4382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38276">
                                            <p:txEl>
                                              <p:pRg st="0" end="0"/>
                                            </p:txEl>
                                          </p:spTgt>
                                        </p:tgtEl>
                                        <p:attrNameLst>
                                          <p:attrName>style.visibility</p:attrName>
                                        </p:attrNameLst>
                                      </p:cBhvr>
                                      <p:to>
                                        <p:strVal val="visible"/>
                                      </p:to>
                                    </p:set>
                                    <p:animEffect transition="in" filter="wipe(left)">
                                      <p:cBhvr>
                                        <p:cTn id="12" dur="500"/>
                                        <p:tgtEl>
                                          <p:spTgt spid="4382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438278"/>
                                        </p:tgtEl>
                                        <p:attrNameLst>
                                          <p:attrName>style.visibility</p:attrName>
                                        </p:attrNameLst>
                                      </p:cBhvr>
                                      <p:to>
                                        <p:strVal val="visible"/>
                                      </p:to>
                                    </p:set>
                                    <p:animEffect transition="in" filter="wipe(left)">
                                      <p:cBhvr>
                                        <p:cTn id="17" dur="500"/>
                                        <p:tgtEl>
                                          <p:spTgt spid="43827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38283"/>
                                        </p:tgtEl>
                                        <p:attrNameLst>
                                          <p:attrName>style.visibility</p:attrName>
                                        </p:attrNameLst>
                                      </p:cBhvr>
                                      <p:to>
                                        <p:strVal val="visible"/>
                                      </p:to>
                                    </p:set>
                                    <p:animEffect transition="in" filter="wipe(left)">
                                      <p:cBhvr>
                                        <p:cTn id="22" dur="500"/>
                                        <p:tgtEl>
                                          <p:spTgt spid="43828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38284"/>
                                        </p:tgtEl>
                                        <p:attrNameLst>
                                          <p:attrName>style.visibility</p:attrName>
                                        </p:attrNameLst>
                                      </p:cBhvr>
                                      <p:to>
                                        <p:strVal val="visible"/>
                                      </p:to>
                                    </p:set>
                                    <p:animEffect transition="in" filter="wipe(left)">
                                      <p:cBhvr>
                                        <p:cTn id="27" dur="500"/>
                                        <p:tgtEl>
                                          <p:spTgt spid="43828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438280">
                                            <p:txEl>
                                              <p:pRg st="0" end="0"/>
                                            </p:txEl>
                                          </p:spTgt>
                                        </p:tgtEl>
                                        <p:attrNameLst>
                                          <p:attrName>style.visibility</p:attrName>
                                        </p:attrNameLst>
                                      </p:cBhvr>
                                      <p:to>
                                        <p:strVal val="visible"/>
                                      </p:to>
                                    </p:set>
                                    <p:animEffect transition="in" filter="wipe(left)">
                                      <p:cBhvr>
                                        <p:cTn id="32" dur="500"/>
                                        <p:tgtEl>
                                          <p:spTgt spid="43828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38281"/>
                                        </p:tgtEl>
                                        <p:attrNameLst>
                                          <p:attrName>style.visibility</p:attrName>
                                        </p:attrNameLst>
                                      </p:cBhvr>
                                      <p:to>
                                        <p:strVal val="visible"/>
                                      </p:to>
                                    </p:set>
                                    <p:animEffect transition="in" filter="wipe(left)">
                                      <p:cBhvr>
                                        <p:cTn id="37" dur="500"/>
                                        <p:tgtEl>
                                          <p:spTgt spid="4382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438285"/>
                                        </p:tgtEl>
                                        <p:attrNameLst>
                                          <p:attrName>style.visibility</p:attrName>
                                        </p:attrNameLst>
                                      </p:cBhvr>
                                      <p:to>
                                        <p:strVal val="visible"/>
                                      </p:to>
                                    </p:set>
                                    <p:animEffect transition="in" filter="wipe(left)">
                                      <p:cBhvr>
                                        <p:cTn id="42" dur="500"/>
                                        <p:tgtEl>
                                          <p:spTgt spid="43828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438286"/>
                                        </p:tgtEl>
                                        <p:attrNameLst>
                                          <p:attrName>style.visibility</p:attrName>
                                        </p:attrNameLst>
                                      </p:cBhvr>
                                      <p:to>
                                        <p:strVal val="visible"/>
                                      </p:to>
                                    </p:set>
                                    <p:animEffect transition="in" filter="wipe(left)">
                                      <p:cBhvr>
                                        <p:cTn id="47" dur="500"/>
                                        <p:tgtEl>
                                          <p:spTgt spid="43828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438282"/>
                                        </p:tgtEl>
                                        <p:attrNameLst>
                                          <p:attrName>style.visibility</p:attrName>
                                        </p:attrNameLst>
                                      </p:cBhvr>
                                      <p:to>
                                        <p:strVal val="visible"/>
                                      </p:to>
                                    </p:set>
                                    <p:animEffect transition="in" filter="wipe(left)">
                                      <p:cBhvr>
                                        <p:cTn id="52" dur="500"/>
                                        <p:tgtEl>
                                          <p:spTgt spid="43828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438277">
                                            <p:txEl>
                                              <p:pRg st="0" end="0"/>
                                            </p:txEl>
                                          </p:spTgt>
                                        </p:tgtEl>
                                        <p:attrNameLst>
                                          <p:attrName>style.visibility</p:attrName>
                                        </p:attrNameLst>
                                      </p:cBhvr>
                                      <p:to>
                                        <p:strVal val="visible"/>
                                      </p:to>
                                    </p:set>
                                    <p:animEffect transition="in" filter="wipe(left)">
                                      <p:cBhvr>
                                        <p:cTn id="57" dur="500"/>
                                        <p:tgtEl>
                                          <p:spTgt spid="43827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438279"/>
                                        </p:tgtEl>
                                        <p:attrNameLst>
                                          <p:attrName>style.visibility</p:attrName>
                                        </p:attrNameLst>
                                      </p:cBhvr>
                                      <p:to>
                                        <p:strVal val="visible"/>
                                      </p:to>
                                    </p:set>
                                    <p:animEffect transition="in" filter="wipe(left)">
                                      <p:cBhvr>
                                        <p:cTn id="62" dur="500"/>
                                        <p:tgtEl>
                                          <p:spTgt spid="43827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438287"/>
                                        </p:tgtEl>
                                        <p:attrNameLst>
                                          <p:attrName>style.visibility</p:attrName>
                                        </p:attrNameLst>
                                      </p:cBhvr>
                                      <p:to>
                                        <p:strVal val="visible"/>
                                      </p:to>
                                    </p:set>
                                    <p:animEffect transition="in" filter="wipe(left)">
                                      <p:cBhvr>
                                        <p:cTn id="67" dur="500"/>
                                        <p:tgtEl>
                                          <p:spTgt spid="43828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438288"/>
                                        </p:tgtEl>
                                        <p:attrNameLst>
                                          <p:attrName>style.visibility</p:attrName>
                                        </p:attrNameLst>
                                      </p:cBhvr>
                                      <p:to>
                                        <p:strVal val="visible"/>
                                      </p:to>
                                    </p:set>
                                    <p:animEffect transition="in" filter="wipe(left)">
                                      <p:cBhvr>
                                        <p:cTn id="72" dur="500"/>
                                        <p:tgtEl>
                                          <p:spTgt spid="43828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438289"/>
                                        </p:tgtEl>
                                        <p:attrNameLst>
                                          <p:attrName>style.visibility</p:attrName>
                                        </p:attrNameLst>
                                      </p:cBhvr>
                                      <p:to>
                                        <p:strVal val="visible"/>
                                      </p:to>
                                    </p:set>
                                    <p:animEffect transition="in" filter="wipe(left)">
                                      <p:cBhvr>
                                        <p:cTn id="77" dur="500"/>
                                        <p:tgtEl>
                                          <p:spTgt spid="438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animBg="1" autoUpdateAnimBg="0"/>
      <p:bldP spid="438276" grpId="0" build="p" autoUpdateAnimBg="0"/>
      <p:bldP spid="438277" grpId="0" build="p" autoUpdateAnimBg="0"/>
      <p:bldP spid="438280" grpId="0" build="p" autoUpdateAnimBg="0"/>
      <p:bldP spid="438282"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ctrTitle"/>
          </p:nvPr>
        </p:nvSpPr>
        <p:spPr>
          <a:xfrm>
            <a:off x="685800" y="304800"/>
            <a:ext cx="8001000" cy="1143000"/>
          </a:xfrm>
        </p:spPr>
        <p:txBody>
          <a:bodyPr/>
          <a:lstStyle/>
          <a:p>
            <a:r>
              <a:rPr lang="en-US" sz="8800">
                <a:latin typeface="Monotype Corsiva" charset="0"/>
              </a:rPr>
              <a:t>Congratulations!!!!</a:t>
            </a:r>
          </a:p>
        </p:txBody>
      </p:sp>
      <p:sp>
        <p:nvSpPr>
          <p:cNvPr id="488451" name="Rectangle 3"/>
          <p:cNvSpPr>
            <a:spLocks noGrp="1" noChangeArrowheads="1"/>
          </p:cNvSpPr>
          <p:nvPr>
            <p:ph type="subTitle" idx="1"/>
          </p:nvPr>
        </p:nvSpPr>
        <p:spPr>
          <a:xfrm>
            <a:off x="1104900" y="2971800"/>
            <a:ext cx="7162800" cy="1219200"/>
          </a:xfrm>
        </p:spPr>
        <p:txBody>
          <a:bodyPr/>
          <a:lstStyle/>
          <a:p>
            <a:pPr>
              <a:buFontTx/>
              <a:buNone/>
            </a:pPr>
            <a:r>
              <a:rPr lang="en-US" sz="4000" dirty="0">
                <a:solidFill>
                  <a:srgbClr val="003300"/>
                </a:solidFill>
                <a:latin typeface="Monotype Corsiva" charset="0"/>
              </a:rPr>
              <a:t>I certainly had a lot of fun with ya’ll and am truly proud of you!</a:t>
            </a:r>
          </a:p>
        </p:txBody>
      </p:sp>
      <p:sp>
        <p:nvSpPr>
          <p:cNvPr id="488452" name="Rectangle 4"/>
          <p:cNvSpPr>
            <a:spLocks noChangeArrowheads="1"/>
          </p:cNvSpPr>
          <p:nvPr/>
        </p:nvSpPr>
        <p:spPr bwMode="auto">
          <a:xfrm>
            <a:off x="1314450" y="1828800"/>
            <a:ext cx="6743700" cy="762000"/>
          </a:xfrm>
          <a:prstGeom prst="rect">
            <a:avLst/>
          </a:prstGeom>
          <a:noFill/>
          <a:ln w="9525">
            <a:noFill/>
            <a:miter lim="800000"/>
            <a:headEnd/>
            <a:tailEnd/>
          </a:ln>
          <a:effectLst/>
        </p:spPr>
        <p:txBody>
          <a:bodyPr anchor="ctr">
            <a:prstTxWarp prst="textNoShape">
              <a:avLst/>
            </a:prstTxWarp>
          </a:bodyPr>
          <a:lstStyle/>
          <a:p>
            <a:pPr algn="ctr"/>
            <a:r>
              <a:rPr lang="en-US" sz="4800" dirty="0">
                <a:solidFill>
                  <a:srgbClr val="990000"/>
                </a:solidFill>
                <a:latin typeface="Monotype Corsiva" charset="0"/>
              </a:rPr>
              <a:t>You all</a:t>
            </a:r>
            <a:r>
              <a:rPr lang="en-US" sz="4800" dirty="0" smtClean="0">
                <a:solidFill>
                  <a:srgbClr val="990000"/>
                </a:solidFill>
                <a:latin typeface="Monotype Corsiva" charset="0"/>
              </a:rPr>
              <a:t> are impressive and have </a:t>
            </a:r>
            <a:r>
              <a:rPr lang="en-US" sz="4800" dirty="0">
                <a:solidFill>
                  <a:srgbClr val="990000"/>
                </a:solidFill>
                <a:latin typeface="Monotype Corsiva" charset="0"/>
              </a:rPr>
              <a:t>done very well!!!</a:t>
            </a:r>
          </a:p>
        </p:txBody>
      </p:sp>
      <p:sp>
        <p:nvSpPr>
          <p:cNvPr id="488453" name="Rectangle 5"/>
          <p:cNvSpPr>
            <a:spLocks noChangeArrowheads="1"/>
          </p:cNvSpPr>
          <p:nvPr/>
        </p:nvSpPr>
        <p:spPr bwMode="auto">
          <a:xfrm>
            <a:off x="2476500" y="4381500"/>
            <a:ext cx="4419600" cy="762000"/>
          </a:xfrm>
          <a:prstGeom prst="rect">
            <a:avLst/>
          </a:prstGeom>
          <a:noFill/>
          <a:ln w="9525">
            <a:noFill/>
            <a:miter lim="800000"/>
            <a:headEnd/>
            <a:tailEnd/>
          </a:ln>
          <a:effectLst/>
        </p:spPr>
        <p:txBody>
          <a:bodyPr>
            <a:prstTxWarp prst="textNoShape">
              <a:avLst/>
            </a:prstTxWarp>
          </a:bodyPr>
          <a:lstStyle/>
          <a:p>
            <a:pPr algn="ctr">
              <a:spcBef>
                <a:spcPct val="20000"/>
              </a:spcBef>
            </a:pPr>
            <a:r>
              <a:rPr lang="en-US" sz="3200" dirty="0">
                <a:solidFill>
                  <a:srgbClr val="003300"/>
                </a:solidFill>
                <a:latin typeface="Monotype Corsiva" charset="0"/>
              </a:rPr>
              <a:t>Good luck with your exam!!!</a:t>
            </a:r>
            <a:r>
              <a:rPr lang="en-US" dirty="0">
                <a:latin typeface="Arial Narrow" charset="0"/>
              </a:rPr>
              <a:t> </a:t>
            </a:r>
          </a:p>
        </p:txBody>
      </p:sp>
      <p:sp>
        <p:nvSpPr>
          <p:cNvPr id="488454" name="Rectangle 6"/>
          <p:cNvSpPr>
            <a:spLocks noChangeArrowheads="1"/>
          </p:cNvSpPr>
          <p:nvPr/>
        </p:nvSpPr>
        <p:spPr bwMode="auto">
          <a:xfrm>
            <a:off x="2057400" y="5257800"/>
            <a:ext cx="5029200" cy="609600"/>
          </a:xfrm>
          <a:prstGeom prst="rect">
            <a:avLst/>
          </a:prstGeom>
          <a:noFill/>
          <a:ln w="9525">
            <a:noFill/>
            <a:miter lim="800000"/>
            <a:headEnd/>
            <a:tailEnd/>
          </a:ln>
          <a:effectLst/>
        </p:spPr>
        <p:txBody>
          <a:bodyPr>
            <a:prstTxWarp prst="textNoShape">
              <a:avLst/>
            </a:prstTxWarp>
          </a:bodyPr>
          <a:lstStyle/>
          <a:p>
            <a:pPr algn="ctr">
              <a:spcBef>
                <a:spcPct val="20000"/>
              </a:spcBef>
            </a:pPr>
            <a:r>
              <a:rPr lang="en-US" sz="4400" dirty="0">
                <a:solidFill>
                  <a:srgbClr val="003300"/>
                </a:solidFill>
                <a:latin typeface="Monotype Corsiva" charset="0"/>
              </a:rPr>
              <a:t>Have </a:t>
            </a:r>
            <a:r>
              <a:rPr lang="en-US" sz="4400" dirty="0" smtClean="0">
                <a:solidFill>
                  <a:srgbClr val="003300"/>
                </a:solidFill>
                <a:latin typeface="Monotype Corsiva" charset="0"/>
              </a:rPr>
              <a:t>a safe summer!</a:t>
            </a:r>
            <a:r>
              <a:rPr lang="en-US" sz="4400" dirty="0">
                <a:solidFill>
                  <a:srgbClr val="003300"/>
                </a:solidFill>
                <a:latin typeface="Monotype Corsiva" charset="0"/>
              </a:rPr>
              <a:t>!</a:t>
            </a:r>
          </a:p>
        </p:txBody>
      </p:sp>
      <p:sp>
        <p:nvSpPr>
          <p:cNvPr id="2" name="Date Placeholder 1"/>
          <p:cNvSpPr>
            <a:spLocks noGrp="1"/>
          </p:cNvSpPr>
          <p:nvPr>
            <p:ph type="dt" sz="half" idx="10"/>
          </p:nvPr>
        </p:nvSpPr>
        <p:spPr/>
        <p:txBody>
          <a:bodyPr/>
          <a:lstStyle/>
          <a:p>
            <a:pPr>
              <a:defRPr/>
            </a:pPr>
            <a:r>
              <a:rPr lang="en-US" smtClean="0"/>
              <a:t>Thursday, July 3, 2014</a:t>
            </a:r>
            <a:endParaRPr lang="en-US"/>
          </a:p>
        </p:txBody>
      </p:sp>
      <p:sp>
        <p:nvSpPr>
          <p:cNvPr id="3" name="Footer Placeholder 2"/>
          <p:cNvSpPr>
            <a:spLocks noGrp="1"/>
          </p:cNvSpPr>
          <p:nvPr>
            <p:ph type="ftr" sz="quarter" idx="11"/>
          </p:nvPr>
        </p:nvSpPr>
        <p:spPr/>
        <p:txBody>
          <a:bodyPr/>
          <a:lstStyle/>
          <a:p>
            <a:pPr>
              <a:defRPr/>
            </a:pPr>
            <a:r>
              <a:rPr lang="nl-NL" smtClean="0"/>
              <a:t>PHYS 1441-001, Summer 2014             Dr. Jaehoon Yu</a:t>
            </a:r>
            <a:endParaRPr lang="en-US"/>
          </a:p>
        </p:txBody>
      </p:sp>
      <p:sp>
        <p:nvSpPr>
          <p:cNvPr id="4" name="Slide Number Placeholder 3"/>
          <p:cNvSpPr>
            <a:spLocks noGrp="1"/>
          </p:cNvSpPr>
          <p:nvPr>
            <p:ph type="sldNum" sz="quarter" idx="12"/>
          </p:nvPr>
        </p:nvSpPr>
        <p:spPr/>
        <p:txBody>
          <a:bodyPr/>
          <a:lstStyle/>
          <a:p>
            <a:pPr>
              <a:defRPr/>
            </a:pPr>
            <a:fld id="{3DD774B2-BEFC-0F4C-8EFB-A9A3D81A594A}" type="slidenum">
              <a:rPr lang="en-US" smtClean="0"/>
              <a:pPr>
                <a:defRPr/>
              </a:pPr>
              <a:t>29</a:t>
            </a:fld>
            <a:endParaRPr lang="en-US"/>
          </a:p>
        </p:txBody>
      </p:sp>
    </p:spTree>
    <p:extLst>
      <p:ext uri="{BB962C8B-B14F-4D97-AF65-F5344CB8AC3E}">
        <p14:creationId xmlns:p14="http://schemas.microsoft.com/office/powerpoint/2010/main" val="2366703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488450"/>
                                        </p:tgtEl>
                                        <p:attrNameLst>
                                          <p:attrName>style.visibility</p:attrName>
                                        </p:attrNameLst>
                                      </p:cBhvr>
                                      <p:to>
                                        <p:strVal val="visible"/>
                                      </p:to>
                                    </p:set>
                                    <p:anim calcmode="lin" valueType="num">
                                      <p:cBhvr>
                                        <p:cTn id="7" dur="500" fill="hold"/>
                                        <p:tgtEl>
                                          <p:spTgt spid="488450"/>
                                        </p:tgtEl>
                                        <p:attrNameLst>
                                          <p:attrName>ppt_w</p:attrName>
                                        </p:attrNameLst>
                                      </p:cBhvr>
                                      <p:tavLst>
                                        <p:tav tm="0">
                                          <p:val>
                                            <p:fltVal val="0"/>
                                          </p:val>
                                        </p:tav>
                                        <p:tav tm="100000">
                                          <p:val>
                                            <p:strVal val="#ppt_w"/>
                                          </p:val>
                                        </p:tav>
                                      </p:tavLst>
                                    </p:anim>
                                    <p:anim calcmode="lin" valueType="num">
                                      <p:cBhvr>
                                        <p:cTn id="8" dur="500" fill="hold"/>
                                        <p:tgtEl>
                                          <p:spTgt spid="488450"/>
                                        </p:tgtEl>
                                        <p:attrNameLst>
                                          <p:attrName>ppt_h</p:attrName>
                                        </p:attrNameLst>
                                      </p:cBhvr>
                                      <p:tavLst>
                                        <p:tav tm="0">
                                          <p:val>
                                            <p:fltVal val="0"/>
                                          </p:val>
                                        </p:tav>
                                        <p:tav tm="100000">
                                          <p:val>
                                            <p:strVal val="#ppt_h"/>
                                          </p:val>
                                        </p:tav>
                                      </p:tavLst>
                                    </p:anim>
                                    <p:anim calcmode="lin" valueType="num">
                                      <p:cBhvr>
                                        <p:cTn id="9" dur="500" fill="hold"/>
                                        <p:tgtEl>
                                          <p:spTgt spid="488450"/>
                                        </p:tgtEl>
                                        <p:attrNameLst>
                                          <p:attrName>style.rotation</p:attrName>
                                        </p:attrNameLst>
                                      </p:cBhvr>
                                      <p:tavLst>
                                        <p:tav tm="0">
                                          <p:val>
                                            <p:fltVal val="360"/>
                                          </p:val>
                                        </p:tav>
                                        <p:tav tm="100000">
                                          <p:val>
                                            <p:fltVal val="0"/>
                                          </p:val>
                                        </p:tav>
                                      </p:tavLst>
                                    </p:anim>
                                    <p:animEffect transition="in" filter="fade">
                                      <p:cBhvr>
                                        <p:cTn id="10" dur="500"/>
                                        <p:tgtEl>
                                          <p:spTgt spid="488450"/>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488452"/>
                                        </p:tgtEl>
                                        <p:attrNameLst>
                                          <p:attrName>style.visibility</p:attrName>
                                        </p:attrNameLst>
                                      </p:cBhvr>
                                      <p:to>
                                        <p:strVal val="visible"/>
                                      </p:to>
                                    </p:set>
                                    <p:set>
                                      <p:cBhvr>
                                        <p:cTn id="15" dur="455" fill="hold">
                                          <p:stCondLst>
                                            <p:cond delay="0"/>
                                          </p:stCondLst>
                                        </p:cTn>
                                        <p:tgtEl>
                                          <p:spTgt spid="488452"/>
                                        </p:tgtEl>
                                        <p:attrNameLst>
                                          <p:attrName>style.rotation</p:attrName>
                                        </p:attrNameLst>
                                      </p:cBhvr>
                                      <p:to>
                                        <p:strVal val="-45.0"/>
                                      </p:to>
                                    </p:set>
                                    <p:anim calcmode="lin" valueType="num">
                                      <p:cBhvr>
                                        <p:cTn id="16" dur="455" fill="hold">
                                          <p:stCondLst>
                                            <p:cond delay="455"/>
                                          </p:stCondLst>
                                        </p:cTn>
                                        <p:tgtEl>
                                          <p:spTgt spid="488452"/>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488452"/>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488452"/>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488452"/>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1" presetClass="entr" presetSubtype="0" fill="hold" grpId="0" nodeType="clickEffect">
                                  <p:stCondLst>
                                    <p:cond delay="0"/>
                                  </p:stCondLst>
                                  <p:iterate type="lt">
                                    <p:tmPct val="10000"/>
                                  </p:iterate>
                                  <p:childTnLst>
                                    <p:set>
                                      <p:cBhvr>
                                        <p:cTn id="23" dur="1" fill="hold">
                                          <p:stCondLst>
                                            <p:cond delay="0"/>
                                          </p:stCondLst>
                                        </p:cTn>
                                        <p:tgtEl>
                                          <p:spTgt spid="488451">
                                            <p:txEl>
                                              <p:pRg st="0" end="0"/>
                                            </p:txEl>
                                          </p:spTgt>
                                        </p:tgtEl>
                                        <p:attrNameLst>
                                          <p:attrName>style.visibility</p:attrName>
                                        </p:attrNameLst>
                                      </p:cBhvr>
                                      <p:to>
                                        <p:strVal val="visible"/>
                                      </p:to>
                                    </p:set>
                                    <p:anim calcmode="lin" valueType="num">
                                      <p:cBhvr>
                                        <p:cTn id="24" dur="500" fill="hold"/>
                                        <p:tgtEl>
                                          <p:spTgt spid="48845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488451">
                                            <p:txEl>
                                              <p:pRg st="0" end="0"/>
                                            </p:txEl>
                                          </p:spTgt>
                                        </p:tgtEl>
                                        <p:attrNameLst>
                                          <p:attrName>ppt_y</p:attrName>
                                        </p:attrNameLst>
                                      </p:cBhvr>
                                      <p:tavLst>
                                        <p:tav tm="0">
                                          <p:val>
                                            <p:strVal val="#ppt_y"/>
                                          </p:val>
                                        </p:tav>
                                        <p:tav tm="100000">
                                          <p:val>
                                            <p:strVal val="#ppt_y"/>
                                          </p:val>
                                        </p:tav>
                                      </p:tavLst>
                                    </p:anim>
                                    <p:anim calcmode="lin" valueType="num">
                                      <p:cBhvr>
                                        <p:cTn id="26" dur="500" fill="hold"/>
                                        <p:tgtEl>
                                          <p:spTgt spid="48845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48845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48845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iterate type="lt">
                                    <p:tmPct val="10000"/>
                                  </p:iterate>
                                  <p:childTnLst>
                                    <p:set>
                                      <p:cBhvr>
                                        <p:cTn id="32" dur="1" fill="hold">
                                          <p:stCondLst>
                                            <p:cond delay="0"/>
                                          </p:stCondLst>
                                        </p:cTn>
                                        <p:tgtEl>
                                          <p:spTgt spid="488453"/>
                                        </p:tgtEl>
                                        <p:attrNameLst>
                                          <p:attrName>style.visibility</p:attrName>
                                        </p:attrNameLst>
                                      </p:cBhvr>
                                      <p:to>
                                        <p:strVal val="visible"/>
                                      </p:to>
                                    </p:set>
                                    <p:anim calcmode="lin" valueType="num">
                                      <p:cBhvr>
                                        <p:cTn id="33" dur="500" fill="hold"/>
                                        <p:tgtEl>
                                          <p:spTgt spid="488453"/>
                                        </p:tgtEl>
                                        <p:attrNameLst>
                                          <p:attrName>ppt_w</p:attrName>
                                        </p:attrNameLst>
                                      </p:cBhvr>
                                      <p:tavLst>
                                        <p:tav tm="0">
                                          <p:val>
                                            <p:fltVal val="0"/>
                                          </p:val>
                                        </p:tav>
                                        <p:tav tm="100000">
                                          <p:val>
                                            <p:strVal val="#ppt_w"/>
                                          </p:val>
                                        </p:tav>
                                      </p:tavLst>
                                    </p:anim>
                                    <p:anim calcmode="lin" valueType="num">
                                      <p:cBhvr>
                                        <p:cTn id="34" dur="500" fill="hold"/>
                                        <p:tgtEl>
                                          <p:spTgt spid="488453"/>
                                        </p:tgtEl>
                                        <p:attrNameLst>
                                          <p:attrName>ppt_h</p:attrName>
                                        </p:attrNameLst>
                                      </p:cBhvr>
                                      <p:tavLst>
                                        <p:tav tm="0">
                                          <p:val>
                                            <p:fltVal val="0"/>
                                          </p:val>
                                        </p:tav>
                                        <p:tav tm="100000">
                                          <p:val>
                                            <p:strVal val="#ppt_h"/>
                                          </p:val>
                                        </p:tav>
                                      </p:tavLst>
                                    </p:anim>
                                    <p:anim calcmode="lin" valueType="num">
                                      <p:cBhvr>
                                        <p:cTn id="35" dur="500" fill="hold"/>
                                        <p:tgtEl>
                                          <p:spTgt spid="488453"/>
                                        </p:tgtEl>
                                        <p:attrNameLst>
                                          <p:attrName>style.rotation</p:attrName>
                                        </p:attrNameLst>
                                      </p:cBhvr>
                                      <p:tavLst>
                                        <p:tav tm="0">
                                          <p:val>
                                            <p:fltVal val="360"/>
                                          </p:val>
                                        </p:tav>
                                        <p:tav tm="100000">
                                          <p:val>
                                            <p:fltVal val="0"/>
                                          </p:val>
                                        </p:tav>
                                      </p:tavLst>
                                    </p:anim>
                                    <p:animEffect transition="in" filter="fade">
                                      <p:cBhvr>
                                        <p:cTn id="36" dur="500"/>
                                        <p:tgtEl>
                                          <p:spTgt spid="488453"/>
                                        </p:tgtEl>
                                      </p:cBhvr>
                                    </p:animEffec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grpId="0" nodeType="clickEffect">
                                  <p:stCondLst>
                                    <p:cond delay="0"/>
                                  </p:stCondLst>
                                  <p:iterate type="lt">
                                    <p:tmPct val="10000"/>
                                  </p:iterate>
                                  <p:childTnLst>
                                    <p:animMotion origin="layout" path="M -0.43904 0.11318 C -0.39599 -0.02409 -0.41092 -0.15233 -0.31248 -0.1646 C -0.30849 -0.16391 -0.30397 -0.1653 -0.30067 -0.16252 C -0.2972 -0.15974 -0.29599 -0.15372 -0.29408 -0.14909 C -0.27828 -0.1109 -0.27828 -0.10997 -0.26734 -0.07803 C -0.26595 -0.06067 -0.26126 -0.04145 -0.26734 -0.02456 C -0.26977 -0.01784 -0.27741 -0.00696 -0.27741 -0.00696 C -0.30762 -0.0146 -0.3222 -0.07525 -0.33401 -0.10696 C -0.34373 -0.16437 -0.34529 -0.22085 -0.34078 -0.28011 C -0.33765 -0.32178 -0.31838 -0.35997 -0.30415 -0.39585 C -0.27602 -0.46622 -0.24824 -0.50766 -0.18904 -0.52918 C -0.14599 -0.52409 -0.12168 -0.51738 -0.09078 -0.47571 C -0.07724 -0.43219 -0.07133 -0.39145 -0.06734 -0.34469 C -0.06994 -0.25395 -0.05883 -0.21831 -0.10241 -0.1602 C -0.1097 -0.1609 -0.11734 -0.15928 -0.12411 -0.16252 C -0.15154 -0.17594 -0.19477 -0.20789 -0.21578 -0.23567 C -0.23158 -0.25673 -0.23592 -0.27386 -0.24581 -0.30025 C -0.24807 -0.31206 -0.25241 -0.3234 -0.25241 -0.33567 C -0.25241 -0.37664 -0.22481 -0.41368 -0.20415 -0.43798 C -0.16769 -0.48081 -0.15328 -0.48381 -0.10067 -0.51576 C -0.05658 -0.54261 -0.0196 -0.54655 0.02919 -0.55141 C 0.0587 -0.54909 0.08856 -0.55233 0.11756 -0.54469 C 0.12971 -0.54145 0.15592 -0.50951 0.16426 -0.49585 C 0.19377 -0.4477 0.21096 -0.38868 0.22762 -0.33127 C 0.22884 -0.2984 0.23197 -0.2609 0.22433 -0.22918 C 0.21686 -0.19817 0.19134 -0.16252 0.16756 -0.15349 C 0.15905 -0.15025 0.14985 -0.15048 0.14099 -0.14909 C 0.10766 -0.15465 0.09377 -0.16483 0.06426 -0.18474 C 0.04863 -0.20881 0.04759 -0.2271 0.04256 -0.25789 C 0.0436 -0.28312 0.04221 -0.30881 0.04585 -0.33358 C 0.04828 -0.35071 0.0679 -0.39516 0.07589 -0.40905 C 0.11964 -0.48405 0.18335 -0.5153 0.25262 -0.52016 C 0.26929 -0.51645 0.28665 -0.51645 0.30262 -0.50905 C 0.30818 -0.5065 0.31096 -0.4977 0.31426 -0.49122 C 0.32849 -0.46391 0.34099 -0.42895 0.34933 -0.39793 C 0.35558 -0.37456 0.36599 -0.32687 0.36599 -0.32687 C 0.36825 -0.28219 0.37033 -0.25372 0.36599 -0.20233 C 0.3653 -0.194 0.36009 -0.18775 0.35766 -0.18011 C 0.33405 -0.10743 0.37033 -0.20696 0.33926 -0.13127 C 0.33197 -0.11344 0.33492 -0.10905 0.32259 -0.09585 C 0.31808 -0.09122 0.31252 -0.08868 0.30766 -0.08474 C 0.2712 -0.05465 0.24256 -0.0278 0.19933 -0.02016 C 0.18144 -0.02247 0.16304 -0.02062 0.14585 -0.02687 C 0.10297 -0.04261 0.11148 -0.05094 0.08422 -0.07571 C 0.03457 -0.12062 -0.01873 -0.16252 -0.07915 -0.17131 C -0.12567 -0.16854 -0.11092 -0.17386 -0.14078 -0.15141 C -0.1538 -0.13034 -0.16178 -0.1102 -0.16908 -0.08474 C -0.16803 -0.07363 -0.16769 -0.06229 -0.16578 -0.05141 C -0.16491 -0.04655 -0.16231 -0.04261 -0.16074 -0.03798 C -0.14824 -0.0021 -0.12984 0.01063 -0.10067 0.01526 C -0.07012 0.01364 -0.04616 0.01457 -0.02238 -0.01344 C -0.01005 -0.02803 -0.00727 -0.04493 0.00089 -0.0646 C 0.01304 -0.094 0.02988 -0.15164 0.05089 -0.17131 C 0.06148 -0.18127 0.07363 -0.18196 0.08596 -0.18474 C 0.11269 -0.18104 0.1396 -0.18057 0.16599 -0.17363 C 0.18978 -0.16738 0.2153 -0.14215 0.23422 -0.12247 C 0.2436 -0.10094 0.24863 -0.08243 0.25262 -0.05789 C 0.24985 -0.02571 0.2403 0.01595 0.21599 0.031 C 0.20349 0.03887 0.1811 0.03679 0.17085 0.03748 C 0.13144 0.03679 0.09203 0.03887 0.05262 0.0354 C 0.04898 0.03517 0.04742 0.02869 0.04429 0.02637 C 0.0179 0.00762 -0.01161 -0.01275 -0.03904 -0.02918 C -0.06283 -0.04331 -0.08765 -0.06437 -0.11404 -0.069 C -0.12897 -0.07155 -0.15901 -0.07363 -0.15901 -0.07363 C -0.25015 -0.07108 -0.21977 -0.08636 -0.25901 -0.0602 C -0.26908 -0.044 -0.27324 -0.03034 -0.27915 -0.01136 C -0.27863 0.00276 -0.2788 0.01688 -0.27741 0.031 C -0.27585 0.04697 -0.26161 0.06757 -0.25415 0.07753 C -0.25293 0.07892 -0.25224 0.08146 -0.25067 0.08193 C -0.23418 0.08771 -0.24199 0.08563 -0.22741 0.08864 C -0.20519 0.08794 -0.18297 0.08794 -0.16074 0.08656 C -0.15797 0.08632 -0.15519 0.08447 -0.15241 0.08424 C -0.12845 0.08216 -0.08071 0.07984 -0.08071 0.07984 C -0.0722 0.07683 -0.06422 0.0722 -0.05571 0.06873 C -0.05241 0.06734 -0.04581 0.06433 -0.04581 0.06433 C -0.04043 0.05716 -0.03453 0.05183 -0.02741 0.04859 C -0.01491 0.03193 -0.02238 0.04419 -0.01578 0.02869 C -0.01474 0.02637 -0.01248 0.02197 -0.01248 0.02197 " pathEditMode="fixed" ptsTypes="fffffffffffffffffffffffffffffffffffffffffffffffffffffffffffffffffffffffffffffA">
                                      <p:cBhvr>
                                        <p:cTn id="40" dur="2000" fill="hold"/>
                                        <p:tgtEl>
                                          <p:spTgt spid="48845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450" grpId="0"/>
      <p:bldP spid="488451" grpId="0" build="p"/>
      <p:bldP spid="488452" grpId="0"/>
      <p:bldP spid="488453" grpId="0"/>
      <p:bldP spid="4884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altLang="ko-KR" sz="1400">
              <a:solidFill>
                <a:srgbClr val="FF0066"/>
              </a:solidFill>
              <a:latin typeface="Arial Narrow" charset="0"/>
              <a:ea typeface="굴림" charset="0"/>
              <a:cs typeface="굴림" charset="0"/>
            </a:endParaRPr>
          </a:p>
        </p:txBody>
      </p:sp>
      <p:sp>
        <p:nvSpPr>
          <p:cNvPr id="215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AD4763-0464-CE44-8D29-E937BF605EFF}"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21509" name="Rectangle 2"/>
          <p:cNvSpPr>
            <a:spLocks noGrp="1" noChangeArrowheads="1"/>
          </p:cNvSpPr>
          <p:nvPr>
            <p:ph type="title"/>
          </p:nvPr>
        </p:nvSpPr>
        <p:spPr>
          <a:xfrm>
            <a:off x="762000" y="152400"/>
            <a:ext cx="8077200" cy="685800"/>
          </a:xfrm>
        </p:spPr>
        <p:txBody>
          <a:bodyPr/>
          <a:lstStyle/>
          <a:p>
            <a:r>
              <a:rPr lang="en-US" altLang="ko-KR" sz="4000" dirty="0" smtClean="0">
                <a:latin typeface="Arial Narrow" charset="0"/>
                <a:ea typeface="굴림" charset="0"/>
                <a:cs typeface="굴림" charset="0"/>
              </a:rPr>
              <a:t>Reminder: Extra</a:t>
            </a:r>
            <a:r>
              <a:rPr lang="en-US" altLang="ko-KR" sz="4000" dirty="0">
                <a:latin typeface="Arial Narrow" charset="0"/>
                <a:ea typeface="굴림" charset="0"/>
                <a:cs typeface="굴림" charset="0"/>
              </a:rPr>
              <a:t>-Credit Special </a:t>
            </a:r>
            <a:r>
              <a:rPr lang="en-US" altLang="ko-KR" sz="4000" dirty="0" smtClean="0">
                <a:latin typeface="Arial Narrow" charset="0"/>
                <a:ea typeface="굴림" charset="0"/>
                <a:cs typeface="굴림" charset="0"/>
              </a:rPr>
              <a:t>Project #5</a:t>
            </a:r>
            <a:endParaRPr lang="en-US" sz="4000" dirty="0">
              <a:latin typeface="Arial Narrow" charset="0"/>
              <a:ea typeface="ＭＳ Ｐゴシック" charset="0"/>
              <a:cs typeface="ＭＳ Ｐゴシック" charset="0"/>
            </a:endParaRPr>
          </a:p>
        </p:txBody>
      </p:sp>
      <p:sp>
        <p:nvSpPr>
          <p:cNvPr id="711683" name="Rectangle 3"/>
          <p:cNvSpPr>
            <a:spLocks noGrp="1" noChangeArrowheads="1"/>
          </p:cNvSpPr>
          <p:nvPr>
            <p:ph type="body" idx="1"/>
          </p:nvPr>
        </p:nvSpPr>
        <p:spPr>
          <a:xfrm>
            <a:off x="304800" y="838200"/>
            <a:ext cx="8534400" cy="5181600"/>
          </a:xfrm>
        </p:spPr>
        <p:txBody>
          <a:bodyPr/>
          <a:lstStyle/>
          <a:p>
            <a:r>
              <a:rPr lang="en-US" altLang="ko-KR" dirty="0">
                <a:latin typeface="Arial Narrow" charset="0"/>
                <a:ea typeface="굴림" charset="0"/>
                <a:cs typeface="굴림" charset="0"/>
              </a:rPr>
              <a:t>Derive </a:t>
            </a:r>
            <a:r>
              <a:rPr lang="en-US" altLang="ko-KR" dirty="0" smtClean="0">
                <a:latin typeface="Arial Narrow" charset="0"/>
                <a:ea typeface="굴림" charset="0"/>
                <a:cs typeface="굴림" charset="0"/>
              </a:rPr>
              <a:t>express </a:t>
            </a:r>
            <a:r>
              <a:rPr lang="en-US" altLang="ko-KR" dirty="0">
                <a:latin typeface="Arial Narrow" charset="0"/>
                <a:ea typeface="굴림" charset="0"/>
                <a:cs typeface="굴림" charset="0"/>
              </a:rPr>
              <a:t>the final </a:t>
            </a:r>
            <a:r>
              <a:rPr lang="en-US" altLang="ko-KR" dirty="0" smtClean="0">
                <a:latin typeface="Arial Narrow" charset="0"/>
                <a:ea typeface="굴림" charset="0"/>
                <a:cs typeface="굴림" charset="0"/>
              </a:rPr>
              <a:t>velocities </a:t>
            </a:r>
            <a:r>
              <a:rPr lang="en-US" altLang="ko-KR" dirty="0">
                <a:latin typeface="Arial Narrow" charset="0"/>
                <a:ea typeface="굴림" charset="0"/>
                <a:cs typeface="굴림" charset="0"/>
              </a:rPr>
              <a:t>of </a:t>
            </a:r>
            <a:r>
              <a:rPr lang="en-US" altLang="ko-KR" dirty="0" smtClean="0">
                <a:latin typeface="Arial Narrow" charset="0"/>
                <a:ea typeface="굴림" charset="0"/>
                <a:cs typeface="굴림" charset="0"/>
              </a:rPr>
              <a:t>the two </a:t>
            </a:r>
            <a:r>
              <a:rPr lang="en-US" altLang="ko-KR" dirty="0">
                <a:latin typeface="Arial Narrow" charset="0"/>
                <a:ea typeface="굴림" charset="0"/>
                <a:cs typeface="굴림" charset="0"/>
              </a:rPr>
              <a:t>objects which underwent an elastic collision as a function of known quantities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 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v</a:t>
            </a:r>
            <a:r>
              <a:rPr lang="en-US" altLang="ko-KR" baseline="-25000" dirty="0">
                <a:latin typeface="Arial Narrow" charset="0"/>
                <a:ea typeface="굴림" charset="0"/>
                <a:cs typeface="굴림" charset="0"/>
              </a:rPr>
              <a:t>01</a:t>
            </a:r>
            <a:r>
              <a:rPr lang="en-US" altLang="ko-KR" dirty="0">
                <a:latin typeface="Arial Narrow" charset="0"/>
                <a:ea typeface="굴림" charset="0"/>
                <a:cs typeface="굴림" charset="0"/>
              </a:rPr>
              <a:t> and v</a:t>
            </a:r>
            <a:r>
              <a:rPr lang="en-US" altLang="ko-KR" baseline="-25000" dirty="0">
                <a:latin typeface="Arial Narrow" charset="0"/>
                <a:ea typeface="굴림" charset="0"/>
                <a:cs typeface="굴림" charset="0"/>
              </a:rPr>
              <a:t>02</a:t>
            </a:r>
            <a:r>
              <a:rPr lang="en-US" altLang="ko-KR" dirty="0">
                <a:latin typeface="Arial Narrow" charset="0"/>
                <a:ea typeface="굴림" charset="0"/>
                <a:cs typeface="굴림" charset="0"/>
              </a:rPr>
              <a:t> </a:t>
            </a:r>
            <a:r>
              <a:rPr lang="en-US" altLang="ko-KR" dirty="0" smtClean="0">
                <a:latin typeface="Arial Narrow" charset="0"/>
                <a:ea typeface="굴림" charset="0"/>
                <a:cs typeface="굴림" charset="0"/>
              </a:rPr>
              <a:t>in </a:t>
            </a:r>
            <a:r>
              <a:rPr lang="en-US" altLang="ko-KR" dirty="0">
                <a:latin typeface="Arial Narrow" charset="0"/>
                <a:ea typeface="굴림" charset="0"/>
                <a:cs typeface="굴림" charset="0"/>
              </a:rPr>
              <a:t>a far greater detail than </a:t>
            </a:r>
            <a:r>
              <a:rPr lang="en-US" altLang="ko-KR" dirty="0" smtClean="0">
                <a:latin typeface="Arial Narrow" charset="0"/>
                <a:ea typeface="굴림" charset="0"/>
                <a:cs typeface="굴림" charset="0"/>
              </a:rPr>
              <a:t>in the lecture </a:t>
            </a:r>
            <a:r>
              <a:rPr lang="en-US" altLang="ko-KR" dirty="0">
                <a:latin typeface="Arial Narrow" charset="0"/>
                <a:ea typeface="굴림" charset="0"/>
                <a:cs typeface="굴림" charset="0"/>
              </a:rPr>
              <a:t>note</a:t>
            </a:r>
            <a:r>
              <a:rPr lang="en-US" altLang="ko-KR" dirty="0" smtClean="0">
                <a:latin typeface="Arial Narrow" charset="0"/>
                <a:ea typeface="굴림" charset="0"/>
                <a:cs typeface="굴림" charset="0"/>
              </a:rPr>
              <a:t>.  (20 points)</a:t>
            </a:r>
            <a:endParaRPr lang="en-US" altLang="ko-KR" dirty="0">
              <a:latin typeface="Arial Narrow" charset="0"/>
              <a:ea typeface="굴림" charset="0"/>
              <a:cs typeface="굴림" charset="0"/>
            </a:endParaRPr>
          </a:p>
          <a:p>
            <a:r>
              <a:rPr lang="en-US" altLang="ko-KR" dirty="0" smtClean="0">
                <a:latin typeface="Arial Narrow" charset="0"/>
                <a:ea typeface="굴림" charset="0"/>
                <a:cs typeface="굴림" charset="0"/>
              </a:rPr>
              <a:t>Show </a:t>
            </a:r>
            <a:r>
              <a:rPr lang="en-US" altLang="ko-KR" dirty="0">
                <a:latin typeface="Arial Narrow" charset="0"/>
                <a:ea typeface="굴림" charset="0"/>
                <a:cs typeface="굴림" charset="0"/>
              </a:rPr>
              <a:t>mathematically what happens to the final velocities if m</a:t>
            </a:r>
            <a:r>
              <a:rPr lang="en-US" altLang="ko-KR" baseline="-25000" dirty="0">
                <a:latin typeface="Arial Narrow" charset="0"/>
                <a:ea typeface="굴림" charset="0"/>
                <a:cs typeface="굴림" charset="0"/>
              </a:rPr>
              <a:t>1</a:t>
            </a:r>
            <a:r>
              <a:rPr lang="en-US" altLang="ko-KR" dirty="0">
                <a:latin typeface="Arial Narrow" charset="0"/>
                <a:ea typeface="굴림" charset="0"/>
                <a:cs typeface="굴림" charset="0"/>
              </a:rPr>
              <a:t>=m</a:t>
            </a:r>
            <a:r>
              <a:rPr lang="en-US" altLang="ko-KR" baseline="-25000" dirty="0">
                <a:latin typeface="Arial Narrow" charset="0"/>
                <a:ea typeface="굴림" charset="0"/>
                <a:cs typeface="굴림" charset="0"/>
              </a:rPr>
              <a:t>2</a:t>
            </a:r>
            <a:r>
              <a:rPr lang="en-US" altLang="ko-KR" dirty="0">
                <a:latin typeface="Arial Narrow" charset="0"/>
                <a:ea typeface="굴림" charset="0"/>
                <a:cs typeface="굴림" charset="0"/>
              </a:rPr>
              <a:t> and describe in words the resulting motion</a:t>
            </a:r>
            <a:r>
              <a:rPr lang="en-US" altLang="ko-KR" dirty="0" smtClean="0">
                <a:latin typeface="Arial Narrow" charset="0"/>
                <a:ea typeface="굴림" charset="0"/>
                <a:cs typeface="굴림" charset="0"/>
              </a:rPr>
              <a:t>. (5 points)</a:t>
            </a:r>
            <a:endParaRPr lang="en-US" altLang="ko-KR" dirty="0">
              <a:latin typeface="Arial Narrow" charset="0"/>
              <a:ea typeface="굴림" charset="0"/>
              <a:cs typeface="굴림" charset="0"/>
            </a:endParaRPr>
          </a:p>
          <a:p>
            <a:r>
              <a:rPr lang="en-US" altLang="ko-KR" dirty="0" smtClean="0">
                <a:latin typeface="Arial Narrow" charset="0"/>
                <a:ea typeface="굴림" charset="0"/>
                <a:cs typeface="굴림" charset="0"/>
              </a:rPr>
              <a:t>Due</a:t>
            </a:r>
            <a:r>
              <a:rPr lang="en-US" altLang="ko-KR" dirty="0">
                <a:latin typeface="Arial Narrow" charset="0"/>
                <a:ea typeface="굴림" charset="0"/>
                <a:cs typeface="굴림" charset="0"/>
              </a:rPr>
              <a:t>: </a:t>
            </a:r>
            <a:r>
              <a:rPr lang="en-US" altLang="ko-KR" dirty="0" smtClean="0">
                <a:latin typeface="Arial Narrow" charset="0"/>
                <a:ea typeface="굴림" charset="0"/>
                <a:cs typeface="굴림" charset="0"/>
              </a:rPr>
              <a:t>Monday, July 7, 2014</a:t>
            </a:r>
            <a:endParaRPr lang="en-US" altLang="ko-KR" dirty="0">
              <a:latin typeface="Arial Narrow" charset="0"/>
              <a:ea typeface="굴림" charset="0"/>
              <a:cs typeface="굴림" charset="0"/>
            </a:endParaRPr>
          </a:p>
        </p:txBody>
      </p:sp>
    </p:spTree>
    <p:extLst>
      <p:ext uri="{BB962C8B-B14F-4D97-AF65-F5344CB8AC3E}">
        <p14:creationId xmlns:p14="http://schemas.microsoft.com/office/powerpoint/2010/main" val="17686991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altLang="ko-KR" sz="1400">
              <a:solidFill>
                <a:srgbClr val="FF0066"/>
              </a:solidFill>
              <a:latin typeface="Arial Narrow" charset="0"/>
              <a:ea typeface="굴림" charset="0"/>
              <a:cs typeface="굴림" charset="0"/>
            </a:endParaRPr>
          </a:p>
        </p:txBody>
      </p:sp>
      <p:sp>
        <p:nvSpPr>
          <p:cNvPr id="184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E0EC362-EADE-3E43-AFB1-8052011FBE78}"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sp>
        <p:nvSpPr>
          <p:cNvPr id="18436"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Rolling Motion of a Rigid Body</a:t>
            </a:r>
          </a:p>
        </p:txBody>
      </p:sp>
      <p:sp>
        <p:nvSpPr>
          <p:cNvPr id="818179" name="Text Box 3"/>
          <p:cNvSpPr txBox="1">
            <a:spLocks noChangeArrowheads="1"/>
          </p:cNvSpPr>
          <p:nvPr/>
        </p:nvSpPr>
        <p:spPr bwMode="auto">
          <a:xfrm>
            <a:off x="304800" y="914400"/>
            <a:ext cx="3048000" cy="457200"/>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chemeClr val="accent2"/>
                </a:solidFill>
                <a:latin typeface="Arial Narrow" charset="0"/>
              </a:rPr>
              <a:t>What is a rolling motion?</a:t>
            </a:r>
          </a:p>
        </p:txBody>
      </p:sp>
      <p:sp>
        <p:nvSpPr>
          <p:cNvPr id="818180" name="Text Box 4"/>
          <p:cNvSpPr txBox="1">
            <a:spLocks noChangeArrowheads="1"/>
          </p:cNvSpPr>
          <p:nvPr/>
        </p:nvSpPr>
        <p:spPr bwMode="auto">
          <a:xfrm>
            <a:off x="228600" y="2209800"/>
            <a:ext cx="3048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To simplify the discussion, </a:t>
            </a:r>
            <a:r>
              <a:rPr lang="en-US" sz="2000" dirty="0" smtClean="0">
                <a:solidFill>
                  <a:schemeClr val="accent2"/>
                </a:solidFill>
                <a:latin typeface="Arial Narrow" charset="0"/>
              </a:rPr>
              <a:t>let’</a:t>
            </a:r>
            <a:r>
              <a:rPr lang="en-US" altLang="ja-JP" sz="2000" dirty="0" smtClean="0">
                <a:solidFill>
                  <a:schemeClr val="accent2"/>
                </a:solidFill>
                <a:latin typeface="Arial Narrow" charset="0"/>
              </a:rPr>
              <a:t>s </a:t>
            </a:r>
            <a:r>
              <a:rPr lang="en-US" altLang="ja-JP" sz="2000" dirty="0">
                <a:solidFill>
                  <a:schemeClr val="accent2"/>
                </a:solidFill>
                <a:latin typeface="Arial Narrow" charset="0"/>
              </a:rPr>
              <a:t>make a few assumptions</a:t>
            </a:r>
            <a:endParaRPr lang="en-US" sz="2000" dirty="0">
              <a:solidFill>
                <a:schemeClr val="accent2"/>
              </a:solidFill>
              <a:latin typeface="Arial Narrow" charset="0"/>
            </a:endParaRPr>
          </a:p>
        </p:txBody>
      </p:sp>
      <p:sp>
        <p:nvSpPr>
          <p:cNvPr id="818181" name="Text Box 5"/>
          <p:cNvSpPr txBox="1">
            <a:spLocks noChangeArrowheads="1"/>
          </p:cNvSpPr>
          <p:nvPr/>
        </p:nvSpPr>
        <p:spPr bwMode="auto">
          <a:xfrm>
            <a:off x="304800" y="3429000"/>
            <a:ext cx="7543800" cy="457200"/>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smtClean="0">
                <a:solidFill>
                  <a:srgbClr val="FF0000"/>
                </a:solidFill>
                <a:latin typeface="Arial Narrow" charset="0"/>
              </a:rPr>
              <a:t>Let</a:t>
            </a:r>
            <a:r>
              <a:rPr lang="en-US" dirty="0" smtClean="0">
                <a:solidFill>
                  <a:srgbClr val="FF0000"/>
                </a:solidFill>
                <a:latin typeface="Arial Narrow" charset="0"/>
              </a:rPr>
              <a:t>’</a:t>
            </a:r>
            <a:r>
              <a:rPr lang="en-US" altLang="ja-JP" dirty="0" smtClean="0">
                <a:solidFill>
                  <a:srgbClr val="FF0000"/>
                </a:solidFill>
                <a:latin typeface="Arial Narrow" charset="0"/>
              </a:rPr>
              <a:t>s </a:t>
            </a:r>
            <a:r>
              <a:rPr lang="en-US" altLang="ja-JP" dirty="0">
                <a:solidFill>
                  <a:srgbClr val="FF0000"/>
                </a:solidFill>
                <a:latin typeface="Arial Narrow" charset="0"/>
              </a:rPr>
              <a:t>consider a cylinder rolling on a flat surface, without slipping.</a:t>
            </a:r>
            <a:r>
              <a:rPr lang="en-US" altLang="ja-JP" dirty="0">
                <a:latin typeface="Arial Narrow" charset="0"/>
              </a:rPr>
              <a:t> </a:t>
            </a:r>
            <a:endParaRPr lang="en-US" dirty="0">
              <a:latin typeface="Arial Narrow" charset="0"/>
            </a:endParaRPr>
          </a:p>
        </p:txBody>
      </p:sp>
      <p:sp>
        <p:nvSpPr>
          <p:cNvPr id="818182" name="Text Box 6"/>
          <p:cNvSpPr txBox="1">
            <a:spLocks noChangeArrowheads="1"/>
          </p:cNvSpPr>
          <p:nvPr/>
        </p:nvSpPr>
        <p:spPr bwMode="auto">
          <a:xfrm>
            <a:off x="3429000" y="838200"/>
            <a:ext cx="5562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more generalized case of a motion where the rotational axis moves together with an object</a:t>
            </a:r>
          </a:p>
        </p:txBody>
      </p:sp>
      <p:sp>
        <p:nvSpPr>
          <p:cNvPr id="818183" name="Text Box 7"/>
          <p:cNvSpPr txBox="1">
            <a:spLocks noChangeArrowheads="1"/>
          </p:cNvSpPr>
          <p:nvPr/>
        </p:nvSpPr>
        <p:spPr bwMode="auto">
          <a:xfrm>
            <a:off x="2667000" y="3962400"/>
            <a:ext cx="54864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chemeClr val="accent2"/>
                </a:solidFill>
                <a:latin typeface="Arial Narrow" charset="0"/>
              </a:rPr>
              <a:t>Under what condition does this </a:t>
            </a:r>
            <a:r>
              <a:rPr lang="ja-JP" altLang="en-US" sz="2000">
                <a:solidFill>
                  <a:schemeClr val="accent2"/>
                </a:solidFill>
                <a:latin typeface="Arial Narrow" charset="0"/>
              </a:rPr>
              <a:t>“</a:t>
            </a:r>
            <a:r>
              <a:rPr lang="en-US" altLang="ja-JP" sz="2000">
                <a:solidFill>
                  <a:schemeClr val="accent2"/>
                </a:solidFill>
                <a:latin typeface="Arial Narrow" charset="0"/>
              </a:rPr>
              <a:t>Pure Rolling</a:t>
            </a:r>
            <a:r>
              <a:rPr lang="ja-JP" altLang="en-US" sz="2000">
                <a:solidFill>
                  <a:schemeClr val="accent2"/>
                </a:solidFill>
                <a:latin typeface="Arial Narrow" charset="0"/>
              </a:rPr>
              <a:t>”</a:t>
            </a:r>
            <a:r>
              <a:rPr lang="en-US" altLang="ja-JP" sz="2000">
                <a:solidFill>
                  <a:schemeClr val="accent2"/>
                </a:solidFill>
                <a:latin typeface="Arial Narrow" charset="0"/>
              </a:rPr>
              <a:t> happen?</a:t>
            </a:r>
            <a:endParaRPr lang="en-US" sz="2000">
              <a:solidFill>
                <a:schemeClr val="accent2"/>
              </a:solidFill>
              <a:latin typeface="Arial Narrow" charset="0"/>
            </a:endParaRPr>
          </a:p>
        </p:txBody>
      </p:sp>
      <p:sp>
        <p:nvSpPr>
          <p:cNvPr id="818184" name="Text Box 8"/>
          <p:cNvSpPr txBox="1">
            <a:spLocks noChangeArrowheads="1"/>
          </p:cNvSpPr>
          <p:nvPr/>
        </p:nvSpPr>
        <p:spPr bwMode="auto">
          <a:xfrm>
            <a:off x="2667000" y="4419600"/>
            <a:ext cx="54102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The total linear distance the CM of the cylinder moved is</a:t>
            </a:r>
          </a:p>
        </p:txBody>
      </p:sp>
      <p:sp>
        <p:nvSpPr>
          <p:cNvPr id="818185" name="Text Box 9"/>
          <p:cNvSpPr txBox="1">
            <a:spLocks noChangeArrowheads="1"/>
          </p:cNvSpPr>
          <p:nvPr/>
        </p:nvSpPr>
        <p:spPr bwMode="auto">
          <a:xfrm>
            <a:off x="3352800" y="4953000"/>
            <a:ext cx="1981200" cy="7016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Thus the linear speed of the CM is</a:t>
            </a:r>
          </a:p>
        </p:txBody>
      </p:sp>
      <p:sp>
        <p:nvSpPr>
          <p:cNvPr id="818186" name="Text Box 10"/>
          <p:cNvSpPr txBox="1">
            <a:spLocks noChangeArrowheads="1"/>
          </p:cNvSpPr>
          <p:nvPr/>
        </p:nvSpPr>
        <p:spPr bwMode="auto">
          <a:xfrm>
            <a:off x="3429000" y="1752600"/>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A rotational motion about a moving axis</a:t>
            </a:r>
          </a:p>
        </p:txBody>
      </p:sp>
      <p:sp>
        <p:nvSpPr>
          <p:cNvPr id="818187" name="Text Box 11"/>
          <p:cNvSpPr txBox="1">
            <a:spLocks noChangeArrowheads="1"/>
          </p:cNvSpPr>
          <p:nvPr/>
        </p:nvSpPr>
        <p:spPr bwMode="auto">
          <a:xfrm>
            <a:off x="3429000" y="2209800"/>
            <a:ext cx="4876800" cy="1066800"/>
          </a:xfrm>
          <a:prstGeom prst="rect">
            <a:avLst/>
          </a:prstGeom>
          <a:solidFill>
            <a:srgbClr val="FFFFCC"/>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buFontTx/>
              <a:buAutoNum type="arabicPeriod"/>
            </a:pPr>
            <a:r>
              <a:rPr lang="en-US" sz="2000">
                <a:solidFill>
                  <a:srgbClr val="FF0000"/>
                </a:solidFill>
                <a:latin typeface="Arial Narrow" charset="0"/>
              </a:rPr>
              <a:t>Limit our discussion on very symmetric objects, such as cylinders, spheres, etc</a:t>
            </a:r>
          </a:p>
          <a:p>
            <a:pPr eaLnBrk="1" hangingPunct="1">
              <a:spcBef>
                <a:spcPct val="20000"/>
              </a:spcBef>
              <a:buFontTx/>
              <a:buAutoNum type="arabicPeriod"/>
            </a:pPr>
            <a:r>
              <a:rPr lang="en-US" sz="2000">
                <a:solidFill>
                  <a:srgbClr val="FF0000"/>
                </a:solidFill>
                <a:latin typeface="Arial Narrow" charset="0"/>
              </a:rPr>
              <a:t>The object rolls on a flat surface</a:t>
            </a:r>
          </a:p>
        </p:txBody>
      </p:sp>
      <p:sp>
        <p:nvSpPr>
          <p:cNvPr id="818188" name="Line 12"/>
          <p:cNvSpPr>
            <a:spLocks noChangeShapeType="1"/>
          </p:cNvSpPr>
          <p:nvPr/>
        </p:nvSpPr>
        <p:spPr bwMode="auto">
          <a:xfrm>
            <a:off x="381000" y="5638800"/>
            <a:ext cx="266700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457200" y="4648200"/>
            <a:ext cx="1103313" cy="1009650"/>
            <a:chOff x="288" y="2928"/>
            <a:chExt cx="695" cy="636"/>
          </a:xfrm>
        </p:grpSpPr>
        <p:grpSp>
          <p:nvGrpSpPr>
            <p:cNvPr id="18461" name="Group 14"/>
            <p:cNvGrpSpPr>
              <a:grpSpLocks/>
            </p:cNvGrpSpPr>
            <p:nvPr/>
          </p:nvGrpSpPr>
          <p:grpSpPr bwMode="auto">
            <a:xfrm>
              <a:off x="288" y="2928"/>
              <a:ext cx="672" cy="636"/>
              <a:chOff x="288" y="2928"/>
              <a:chExt cx="672" cy="636"/>
            </a:xfrm>
          </p:grpSpPr>
          <p:sp>
            <p:nvSpPr>
              <p:cNvPr id="18463" name="Oval 15"/>
              <p:cNvSpPr>
                <a:spLocks noChangeArrowheads="1"/>
              </p:cNvSpPr>
              <p:nvPr/>
            </p:nvSpPr>
            <p:spPr bwMode="auto">
              <a:xfrm>
                <a:off x="288" y="2928"/>
                <a:ext cx="624" cy="624"/>
              </a:xfrm>
              <a:prstGeom prst="ellipse">
                <a:avLst/>
              </a:prstGeom>
              <a:solidFill>
                <a:srgbClr val="CC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endParaRPr lang="en-US">
                  <a:latin typeface="Monotype Corsiva" charset="0"/>
                </a:endParaRPr>
              </a:p>
            </p:txBody>
          </p:sp>
          <p:sp>
            <p:nvSpPr>
              <p:cNvPr id="18464" name="Line 16"/>
              <p:cNvSpPr>
                <a:spLocks noChangeShapeType="1"/>
              </p:cNvSpPr>
              <p:nvPr/>
            </p:nvSpPr>
            <p:spPr bwMode="auto">
              <a:xfrm>
                <a:off x="624" y="3264"/>
                <a:ext cx="0" cy="288"/>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17"/>
              <p:cNvSpPr>
                <a:spLocks noChangeShapeType="1"/>
              </p:cNvSpPr>
              <p:nvPr/>
            </p:nvSpPr>
            <p:spPr bwMode="auto">
              <a:xfrm>
                <a:off x="624" y="3264"/>
                <a:ext cx="240" cy="96"/>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Arc 18"/>
              <p:cNvSpPr>
                <a:spLocks/>
              </p:cNvSpPr>
              <p:nvPr/>
            </p:nvSpPr>
            <p:spPr bwMode="auto">
              <a:xfrm flipV="1">
                <a:off x="624" y="3360"/>
                <a:ext cx="240" cy="192"/>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7" name="Line 19"/>
              <p:cNvSpPr>
                <a:spLocks noChangeShapeType="1"/>
              </p:cNvSpPr>
              <p:nvPr/>
            </p:nvSpPr>
            <p:spPr bwMode="auto">
              <a:xfrm>
                <a:off x="624" y="3552"/>
                <a:ext cx="33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Arc 20"/>
              <p:cNvSpPr>
                <a:spLocks/>
              </p:cNvSpPr>
              <p:nvPr/>
            </p:nvSpPr>
            <p:spPr bwMode="auto">
              <a:xfrm flipV="1">
                <a:off x="624" y="3312"/>
                <a:ext cx="96"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69" name="Text Box 21"/>
              <p:cNvSpPr txBox="1">
                <a:spLocks noChangeArrowheads="1"/>
              </p:cNvSpPr>
              <p:nvPr/>
            </p:nvSpPr>
            <p:spPr bwMode="auto">
              <a:xfrm>
                <a:off x="432" y="3264"/>
                <a:ext cx="21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Monotype Corsiva" charset="0"/>
                  </a:rPr>
                  <a:t>R</a:t>
                </a:r>
              </a:p>
            </p:txBody>
          </p:sp>
          <p:sp>
            <p:nvSpPr>
              <p:cNvPr id="18470" name="Text Box 22"/>
              <p:cNvSpPr txBox="1">
                <a:spLocks noChangeArrowheads="1"/>
              </p:cNvSpPr>
              <p:nvPr/>
            </p:nvSpPr>
            <p:spPr bwMode="auto">
              <a:xfrm>
                <a:off x="624" y="3312"/>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Symbol" charset="0"/>
                  </a:rPr>
                  <a:t>θ</a:t>
                </a:r>
              </a:p>
            </p:txBody>
          </p:sp>
        </p:grpSp>
        <p:sp>
          <p:nvSpPr>
            <p:cNvPr id="18462" name="Text Box 23"/>
            <p:cNvSpPr txBox="1">
              <a:spLocks noChangeArrowheads="1"/>
            </p:cNvSpPr>
            <p:nvPr/>
          </p:nvSpPr>
          <p:spPr bwMode="auto">
            <a:xfrm>
              <a:off x="816" y="3312"/>
              <a:ext cx="16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a:t>
              </a:r>
            </a:p>
          </p:txBody>
        </p:sp>
      </p:grpSp>
      <p:sp>
        <p:nvSpPr>
          <p:cNvPr id="818200" name="Oval 24"/>
          <p:cNvSpPr>
            <a:spLocks noChangeArrowheads="1"/>
          </p:cNvSpPr>
          <p:nvPr/>
        </p:nvSpPr>
        <p:spPr bwMode="auto">
          <a:xfrm>
            <a:off x="1066800" y="4648200"/>
            <a:ext cx="990600" cy="990600"/>
          </a:xfrm>
          <a:prstGeom prst="ellipse">
            <a:avLst/>
          </a:prstGeom>
          <a:noFill/>
          <a:ln w="95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a:latin typeface="Monotype Corsiva" charset="0"/>
            </a:endParaRPr>
          </a:p>
        </p:txBody>
      </p:sp>
      <p:grpSp>
        <p:nvGrpSpPr>
          <p:cNvPr id="4" name="Group 25"/>
          <p:cNvGrpSpPr>
            <a:grpSpLocks/>
          </p:cNvGrpSpPr>
          <p:nvPr/>
        </p:nvGrpSpPr>
        <p:grpSpPr bwMode="auto">
          <a:xfrm>
            <a:off x="914400" y="5638800"/>
            <a:ext cx="887413" cy="552450"/>
            <a:chOff x="576" y="3552"/>
            <a:chExt cx="559" cy="348"/>
          </a:xfrm>
        </p:grpSpPr>
        <p:grpSp>
          <p:nvGrpSpPr>
            <p:cNvPr id="18456" name="Group 26"/>
            <p:cNvGrpSpPr>
              <a:grpSpLocks/>
            </p:cNvGrpSpPr>
            <p:nvPr/>
          </p:nvGrpSpPr>
          <p:grpSpPr bwMode="auto">
            <a:xfrm>
              <a:off x="624" y="3552"/>
              <a:ext cx="336" cy="192"/>
              <a:chOff x="624" y="3552"/>
              <a:chExt cx="336" cy="192"/>
            </a:xfrm>
          </p:grpSpPr>
          <p:sp>
            <p:nvSpPr>
              <p:cNvPr id="18458" name="Line 27"/>
              <p:cNvSpPr>
                <a:spLocks noChangeShapeType="1"/>
              </p:cNvSpPr>
              <p:nvPr/>
            </p:nvSpPr>
            <p:spPr bwMode="auto">
              <a:xfrm>
                <a:off x="624"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28"/>
              <p:cNvSpPr>
                <a:spLocks noChangeShapeType="1"/>
              </p:cNvSpPr>
              <p:nvPr/>
            </p:nvSpPr>
            <p:spPr bwMode="auto">
              <a:xfrm>
                <a:off x="960" y="3552"/>
                <a:ext cx="0" cy="192"/>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29"/>
              <p:cNvSpPr>
                <a:spLocks noChangeShapeType="1"/>
              </p:cNvSpPr>
              <p:nvPr/>
            </p:nvSpPr>
            <p:spPr bwMode="auto">
              <a:xfrm>
                <a:off x="624" y="3648"/>
                <a:ext cx="336" cy="0"/>
              </a:xfrm>
              <a:prstGeom prst="line">
                <a:avLst/>
              </a:prstGeom>
              <a:noFill/>
              <a:ln w="9525">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8457" name="Text Box 30"/>
            <p:cNvSpPr txBox="1">
              <a:spLocks noChangeArrowheads="1"/>
            </p:cNvSpPr>
            <p:nvPr/>
          </p:nvSpPr>
          <p:spPr bwMode="auto">
            <a:xfrm>
              <a:off x="576" y="3648"/>
              <a:ext cx="55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s=Rθ</a:t>
              </a:r>
            </a:p>
          </p:txBody>
        </p:sp>
      </p:grpSp>
      <p:graphicFrame>
        <p:nvGraphicFramePr>
          <p:cNvPr id="818207" name="Object 2"/>
          <p:cNvGraphicFramePr>
            <a:graphicFrameLocks noChangeAspect="1"/>
          </p:cNvGraphicFramePr>
          <p:nvPr/>
        </p:nvGraphicFramePr>
        <p:xfrm>
          <a:off x="8104188" y="4470400"/>
          <a:ext cx="354012" cy="254000"/>
        </p:xfrm>
        <a:graphic>
          <a:graphicData uri="http://schemas.openxmlformats.org/presentationml/2006/ole">
            <mc:AlternateContent xmlns:mc="http://schemas.openxmlformats.org/markup-compatibility/2006">
              <mc:Choice xmlns:v="urn:schemas-microsoft-com:vml" Requires="v">
                <p:oleObj spid="_x0000_s251099" name="Equation" r:id="rId3" imgW="228600" imgH="127000" progId="Equation.DSMT4">
                  <p:embed/>
                </p:oleObj>
              </mc:Choice>
              <mc:Fallback>
                <p:oleObj name="Equation" r:id="rId3" imgW="228600" imgH="127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4188" y="4470400"/>
                        <a:ext cx="354012" cy="254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08" name="Object 3"/>
          <p:cNvGraphicFramePr>
            <a:graphicFrameLocks noChangeAspect="1"/>
          </p:cNvGraphicFramePr>
          <p:nvPr/>
        </p:nvGraphicFramePr>
        <p:xfrm>
          <a:off x="5540375" y="4851400"/>
          <a:ext cx="1058863" cy="838200"/>
        </p:xfrm>
        <a:graphic>
          <a:graphicData uri="http://schemas.openxmlformats.org/presentationml/2006/ole">
            <mc:AlternateContent xmlns:mc="http://schemas.openxmlformats.org/markup-compatibility/2006">
              <mc:Choice xmlns:v="urn:schemas-microsoft-com:vml" Requires="v">
                <p:oleObj spid="_x0000_s251100" name="Equation" r:id="rId5" imgW="609600" imgH="419100" progId="Equation.DSMT4">
                  <p:embed/>
                </p:oleObj>
              </mc:Choice>
              <mc:Fallback>
                <p:oleObj name="Equation" r:id="rId5" imgW="609600" imgH="419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375" y="4851400"/>
                        <a:ext cx="1058863"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18209" name="Text Box 33"/>
          <p:cNvSpPr txBox="1">
            <a:spLocks noChangeArrowheads="1"/>
          </p:cNvSpPr>
          <p:nvPr/>
        </p:nvSpPr>
        <p:spPr bwMode="auto">
          <a:xfrm>
            <a:off x="4267200" y="5791200"/>
            <a:ext cx="4038600" cy="396875"/>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The condition for a </a:t>
            </a:r>
            <a:r>
              <a:rPr lang="ja-JP" altLang="en-US" sz="2000" dirty="0">
                <a:solidFill>
                  <a:schemeClr val="accent2"/>
                </a:solidFill>
                <a:latin typeface="Arial Narrow" charset="0"/>
              </a:rPr>
              <a:t>“</a:t>
            </a:r>
            <a:r>
              <a:rPr lang="en-US" altLang="ja-JP" sz="2000" dirty="0">
                <a:solidFill>
                  <a:schemeClr val="accent2"/>
                </a:solidFill>
                <a:latin typeface="Arial Narrow" charset="0"/>
              </a:rPr>
              <a:t>Pure Rolling motion</a:t>
            </a:r>
            <a:r>
              <a:rPr lang="ja-JP" altLang="en-US" sz="2000" dirty="0">
                <a:solidFill>
                  <a:schemeClr val="accent2"/>
                </a:solidFill>
                <a:latin typeface="Arial Narrow" charset="0"/>
              </a:rPr>
              <a:t>”</a:t>
            </a:r>
            <a:endParaRPr lang="en-US" sz="2000" dirty="0">
              <a:solidFill>
                <a:schemeClr val="accent2"/>
              </a:solidFill>
              <a:latin typeface="Arial Narrow" charset="0"/>
            </a:endParaRPr>
          </a:p>
        </p:txBody>
      </p:sp>
      <p:graphicFrame>
        <p:nvGraphicFramePr>
          <p:cNvPr id="818210" name="Object 4"/>
          <p:cNvGraphicFramePr>
            <a:graphicFrameLocks noChangeAspect="1"/>
          </p:cNvGraphicFramePr>
          <p:nvPr/>
        </p:nvGraphicFramePr>
        <p:xfrm>
          <a:off x="6542088" y="4876800"/>
          <a:ext cx="882650" cy="787400"/>
        </p:xfrm>
        <a:graphic>
          <a:graphicData uri="http://schemas.openxmlformats.org/presentationml/2006/ole">
            <mc:AlternateContent xmlns:mc="http://schemas.openxmlformats.org/markup-compatibility/2006">
              <mc:Choice xmlns:v="urn:schemas-microsoft-com:vml" Requires="v">
                <p:oleObj spid="_x0000_s251101" name="Equation" r:id="rId7" imgW="507780" imgH="393529" progId="Equation.DSMT4">
                  <p:embed/>
                </p:oleObj>
              </mc:Choice>
              <mc:Fallback>
                <p:oleObj name="Equation" r:id="rId7" imgW="507780" imgH="39352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42088" y="4876800"/>
                        <a:ext cx="882650" cy="7874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1" name="Object 5"/>
          <p:cNvGraphicFramePr>
            <a:graphicFrameLocks noChangeAspect="1"/>
          </p:cNvGraphicFramePr>
          <p:nvPr/>
        </p:nvGraphicFramePr>
        <p:xfrm>
          <a:off x="7415213" y="5130800"/>
          <a:ext cx="661987" cy="355600"/>
        </p:xfrm>
        <a:graphic>
          <a:graphicData uri="http://schemas.openxmlformats.org/presentationml/2006/ole">
            <mc:AlternateContent xmlns:mc="http://schemas.openxmlformats.org/markup-compatibility/2006">
              <mc:Choice xmlns:v="urn:schemas-microsoft-com:vml" Requires="v">
                <p:oleObj spid="_x0000_s251102" name="Equation" r:id="rId9" imgW="380670" imgH="177646" progId="Equation.3">
                  <p:embed/>
                </p:oleObj>
              </mc:Choice>
              <mc:Fallback>
                <p:oleObj name="Equation" r:id="rId9" imgW="380670" imgH="177646"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5213" y="5130800"/>
                        <a:ext cx="661987"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18212" name="Object 6"/>
          <p:cNvGraphicFramePr>
            <a:graphicFrameLocks noChangeAspect="1"/>
          </p:cNvGraphicFramePr>
          <p:nvPr/>
        </p:nvGraphicFramePr>
        <p:xfrm>
          <a:off x="8458200" y="4419600"/>
          <a:ext cx="354013" cy="355600"/>
        </p:xfrm>
        <a:graphic>
          <a:graphicData uri="http://schemas.openxmlformats.org/presentationml/2006/ole">
            <mc:AlternateContent xmlns:mc="http://schemas.openxmlformats.org/markup-compatibility/2006">
              <mc:Choice xmlns:v="urn:schemas-microsoft-com:vml" Requires="v">
                <p:oleObj spid="_x0000_s251103" name="Equation" r:id="rId11" imgW="228402" imgH="177646" progId="Equation.DSMT4">
                  <p:embed/>
                </p:oleObj>
              </mc:Choice>
              <mc:Fallback>
                <p:oleObj name="Equation" r:id="rId11" imgW="228402" imgH="177646"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419600"/>
                        <a:ext cx="354013" cy="355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266361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18179"/>
                                        </p:tgtEl>
                                        <p:attrNameLst>
                                          <p:attrName>style.visibility</p:attrName>
                                        </p:attrNameLst>
                                      </p:cBhvr>
                                      <p:to>
                                        <p:strVal val="visible"/>
                                      </p:to>
                                    </p:set>
                                    <p:animEffect transition="in" filter="wipe(left)">
                                      <p:cBhvr>
                                        <p:cTn id="7" dur="500"/>
                                        <p:tgtEl>
                                          <p:spTgt spid="8181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18182">
                                            <p:txEl>
                                              <p:pRg st="0" end="0"/>
                                            </p:txEl>
                                          </p:spTgt>
                                        </p:tgtEl>
                                        <p:attrNameLst>
                                          <p:attrName>style.visibility</p:attrName>
                                        </p:attrNameLst>
                                      </p:cBhvr>
                                      <p:to>
                                        <p:strVal val="visible"/>
                                      </p:to>
                                    </p:set>
                                    <p:animEffect transition="in" filter="wipe(left)">
                                      <p:cBhvr>
                                        <p:cTn id="12" dur="500"/>
                                        <p:tgtEl>
                                          <p:spTgt spid="81818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18186">
                                            <p:txEl>
                                              <p:pRg st="0" end="0"/>
                                            </p:txEl>
                                          </p:spTgt>
                                        </p:tgtEl>
                                        <p:attrNameLst>
                                          <p:attrName>style.visibility</p:attrName>
                                        </p:attrNameLst>
                                      </p:cBhvr>
                                      <p:to>
                                        <p:strVal val="visible"/>
                                      </p:to>
                                    </p:set>
                                    <p:animEffect transition="in" filter="wipe(left)">
                                      <p:cBhvr>
                                        <p:cTn id="17" dur="500"/>
                                        <p:tgtEl>
                                          <p:spTgt spid="81818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818180">
                                            <p:txEl>
                                              <p:pRg st="0" end="0"/>
                                            </p:txEl>
                                          </p:spTgt>
                                        </p:tgtEl>
                                        <p:attrNameLst>
                                          <p:attrName>style.visibility</p:attrName>
                                        </p:attrNameLst>
                                      </p:cBhvr>
                                      <p:to>
                                        <p:strVal val="visible"/>
                                      </p:to>
                                    </p:set>
                                    <p:animEffect transition="in" filter="wipe(left)">
                                      <p:cBhvr>
                                        <p:cTn id="22" dur="500"/>
                                        <p:tgtEl>
                                          <p:spTgt spid="818180">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818187"/>
                                        </p:tgtEl>
                                        <p:attrNameLst>
                                          <p:attrName>style.visibility</p:attrName>
                                        </p:attrNameLst>
                                      </p:cBhvr>
                                      <p:to>
                                        <p:strVal val="visible"/>
                                      </p:to>
                                    </p:set>
                                    <p:animEffect transition="in" filter="wipe(left)">
                                      <p:cBhvr>
                                        <p:cTn id="27" dur="500"/>
                                        <p:tgtEl>
                                          <p:spTgt spid="81818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818181"/>
                                        </p:tgtEl>
                                        <p:attrNameLst>
                                          <p:attrName>style.visibility</p:attrName>
                                        </p:attrNameLst>
                                      </p:cBhvr>
                                      <p:to>
                                        <p:strVal val="visible"/>
                                      </p:to>
                                    </p:set>
                                    <p:animEffect transition="in" filter="wipe(left)">
                                      <p:cBhvr>
                                        <p:cTn id="32" dur="500"/>
                                        <p:tgtEl>
                                          <p:spTgt spid="81818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818188"/>
                                        </p:tgtEl>
                                        <p:attrNameLst>
                                          <p:attrName>style.visibility</p:attrName>
                                        </p:attrNameLst>
                                      </p:cBhvr>
                                      <p:to>
                                        <p:strVal val="visible"/>
                                      </p:to>
                                    </p:set>
                                    <p:animEffect transition="in" filter="wipe(left)">
                                      <p:cBhvr>
                                        <p:cTn id="37" dur="500"/>
                                        <p:tgtEl>
                                          <p:spTgt spid="818188"/>
                                        </p:tgtEl>
                                      </p:cBhvr>
                                    </p:animEffect>
                                  </p:childTnLst>
                                </p:cTn>
                              </p:par>
                            </p:childTnLst>
                          </p:cTn>
                        </p:par>
                        <p:par>
                          <p:cTn id="38" fill="hold" nodeType="afterGroup">
                            <p:stCondLst>
                              <p:cond delay="500"/>
                            </p:stCondLst>
                            <p:childTnLst>
                              <p:par>
                                <p:cTn id="39" presetID="22" presetClass="entr" presetSubtype="8" fill="hold" nodeType="afterEffect">
                                  <p:stCondLst>
                                    <p:cond delay="0"/>
                                  </p:stCondLst>
                                  <p:iterate type="wd">
                                    <p:tmPct val="10000"/>
                                  </p:iterate>
                                  <p:childTnLst>
                                    <p:set>
                                      <p:cBhvr>
                                        <p:cTn id="40" dur="1" fill="hold">
                                          <p:stCondLst>
                                            <p:cond delay="0"/>
                                          </p:stCondLst>
                                        </p:cTn>
                                        <p:tgtEl>
                                          <p:spTgt spid="2"/>
                                        </p:tgtEl>
                                        <p:attrNameLst>
                                          <p:attrName>style.visibility</p:attrName>
                                        </p:attrNameLst>
                                      </p:cBhvr>
                                      <p:to>
                                        <p:strVal val="visible"/>
                                      </p:to>
                                    </p:set>
                                    <p:animEffect transition="in" filter="wipe(left)">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818200"/>
                                        </p:tgtEl>
                                        <p:attrNameLst>
                                          <p:attrName>style.visibility</p:attrName>
                                        </p:attrNameLst>
                                      </p:cBhvr>
                                      <p:to>
                                        <p:strVal val="visible"/>
                                      </p:to>
                                    </p:set>
                                    <p:animEffect transition="in" filter="wipe(left)">
                                      <p:cBhvr>
                                        <p:cTn id="46" dur="500"/>
                                        <p:tgtEl>
                                          <p:spTgt spid="818200"/>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818183"/>
                                        </p:tgtEl>
                                        <p:attrNameLst>
                                          <p:attrName>style.visibility</p:attrName>
                                        </p:attrNameLst>
                                      </p:cBhvr>
                                      <p:to>
                                        <p:strVal val="visible"/>
                                      </p:to>
                                    </p:set>
                                    <p:animEffect transition="in" filter="wipe(left)">
                                      <p:cBhvr>
                                        <p:cTn id="51" dur="500"/>
                                        <p:tgtEl>
                                          <p:spTgt spid="818183"/>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818184"/>
                                        </p:tgtEl>
                                        <p:attrNameLst>
                                          <p:attrName>style.visibility</p:attrName>
                                        </p:attrNameLst>
                                      </p:cBhvr>
                                      <p:to>
                                        <p:strVal val="visible"/>
                                      </p:to>
                                    </p:set>
                                    <p:animEffect transition="in" filter="wipe(left)">
                                      <p:cBhvr>
                                        <p:cTn id="56" dur="500"/>
                                        <p:tgtEl>
                                          <p:spTgt spid="818184"/>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nodeType="clickEffect">
                                  <p:stCondLst>
                                    <p:cond delay="0"/>
                                  </p:stCondLst>
                                  <p:iterate type="wd">
                                    <p:tmPct val="10000"/>
                                  </p:iterate>
                                  <p:childTnLst>
                                    <p:set>
                                      <p:cBhvr>
                                        <p:cTn id="60" dur="1" fill="hold">
                                          <p:stCondLst>
                                            <p:cond delay="0"/>
                                          </p:stCondLst>
                                        </p:cTn>
                                        <p:tgtEl>
                                          <p:spTgt spid="818207"/>
                                        </p:tgtEl>
                                        <p:attrNameLst>
                                          <p:attrName>style.visibility</p:attrName>
                                        </p:attrNameLst>
                                      </p:cBhvr>
                                      <p:to>
                                        <p:strVal val="visible"/>
                                      </p:to>
                                    </p:set>
                                    <p:animEffect transition="in" filter="wipe(left)">
                                      <p:cBhvr>
                                        <p:cTn id="61" dur="500"/>
                                        <p:tgtEl>
                                          <p:spTgt spid="818207"/>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8" fill="hold" nodeType="clickEffect">
                                  <p:stCondLst>
                                    <p:cond delay="0"/>
                                  </p:stCondLst>
                                  <p:iterate type="wd">
                                    <p:tmPct val="10000"/>
                                  </p:iterate>
                                  <p:childTnLst>
                                    <p:set>
                                      <p:cBhvr>
                                        <p:cTn id="65" dur="1" fill="hold">
                                          <p:stCondLst>
                                            <p:cond delay="0"/>
                                          </p:stCondLst>
                                        </p:cTn>
                                        <p:tgtEl>
                                          <p:spTgt spid="818212"/>
                                        </p:tgtEl>
                                        <p:attrNameLst>
                                          <p:attrName>style.visibility</p:attrName>
                                        </p:attrNameLst>
                                      </p:cBhvr>
                                      <p:to>
                                        <p:strVal val="visible"/>
                                      </p:to>
                                    </p:set>
                                    <p:animEffect transition="in" filter="wipe(left)">
                                      <p:cBhvr>
                                        <p:cTn id="66" dur="500"/>
                                        <p:tgtEl>
                                          <p:spTgt spid="81821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8" fill="hold" nodeType="clickEffect">
                                  <p:stCondLst>
                                    <p:cond delay="0"/>
                                  </p:stCondLst>
                                  <p:iterate type="wd">
                                    <p:tmPct val="10000"/>
                                  </p:iterate>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818185"/>
                                        </p:tgtEl>
                                        <p:attrNameLst>
                                          <p:attrName>style.visibility</p:attrName>
                                        </p:attrNameLst>
                                      </p:cBhvr>
                                      <p:to>
                                        <p:strVal val="visible"/>
                                      </p:to>
                                    </p:set>
                                    <p:animEffect transition="in" filter="wipe(left)">
                                      <p:cBhvr>
                                        <p:cTn id="76" dur="500"/>
                                        <p:tgtEl>
                                          <p:spTgt spid="818185"/>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nodeType="clickEffect">
                                  <p:stCondLst>
                                    <p:cond delay="0"/>
                                  </p:stCondLst>
                                  <p:iterate type="wd">
                                    <p:tmPct val="10000"/>
                                  </p:iterate>
                                  <p:childTnLst>
                                    <p:set>
                                      <p:cBhvr>
                                        <p:cTn id="80" dur="1" fill="hold">
                                          <p:stCondLst>
                                            <p:cond delay="0"/>
                                          </p:stCondLst>
                                        </p:cTn>
                                        <p:tgtEl>
                                          <p:spTgt spid="818208"/>
                                        </p:tgtEl>
                                        <p:attrNameLst>
                                          <p:attrName>style.visibility</p:attrName>
                                        </p:attrNameLst>
                                      </p:cBhvr>
                                      <p:to>
                                        <p:strVal val="visible"/>
                                      </p:to>
                                    </p:set>
                                    <p:animEffect transition="in" filter="wipe(left)">
                                      <p:cBhvr>
                                        <p:cTn id="81" dur="500"/>
                                        <p:tgtEl>
                                          <p:spTgt spid="818208"/>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nodeType="clickEffect">
                                  <p:stCondLst>
                                    <p:cond delay="0"/>
                                  </p:stCondLst>
                                  <p:iterate type="wd">
                                    <p:tmPct val="10000"/>
                                  </p:iterate>
                                  <p:childTnLst>
                                    <p:set>
                                      <p:cBhvr>
                                        <p:cTn id="85" dur="1" fill="hold">
                                          <p:stCondLst>
                                            <p:cond delay="0"/>
                                          </p:stCondLst>
                                        </p:cTn>
                                        <p:tgtEl>
                                          <p:spTgt spid="818210"/>
                                        </p:tgtEl>
                                        <p:attrNameLst>
                                          <p:attrName>style.visibility</p:attrName>
                                        </p:attrNameLst>
                                      </p:cBhvr>
                                      <p:to>
                                        <p:strVal val="visible"/>
                                      </p:to>
                                    </p:set>
                                    <p:animEffect transition="in" filter="wipe(left)">
                                      <p:cBhvr>
                                        <p:cTn id="86" dur="500"/>
                                        <p:tgtEl>
                                          <p:spTgt spid="81821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nodeType="clickEffect">
                                  <p:stCondLst>
                                    <p:cond delay="0"/>
                                  </p:stCondLst>
                                  <p:iterate type="wd">
                                    <p:tmPct val="10000"/>
                                  </p:iterate>
                                  <p:childTnLst>
                                    <p:set>
                                      <p:cBhvr>
                                        <p:cTn id="90" dur="1" fill="hold">
                                          <p:stCondLst>
                                            <p:cond delay="0"/>
                                          </p:stCondLst>
                                        </p:cTn>
                                        <p:tgtEl>
                                          <p:spTgt spid="818211"/>
                                        </p:tgtEl>
                                        <p:attrNameLst>
                                          <p:attrName>style.visibility</p:attrName>
                                        </p:attrNameLst>
                                      </p:cBhvr>
                                      <p:to>
                                        <p:strVal val="visible"/>
                                      </p:to>
                                    </p:set>
                                    <p:animEffect transition="in" filter="wipe(left)">
                                      <p:cBhvr>
                                        <p:cTn id="91" dur="500"/>
                                        <p:tgtEl>
                                          <p:spTgt spid="818211"/>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8" fill="hold" grpId="0" nodeType="clickEffect">
                                  <p:stCondLst>
                                    <p:cond delay="0"/>
                                  </p:stCondLst>
                                  <p:iterate type="wd">
                                    <p:tmPct val="10000"/>
                                  </p:iterate>
                                  <p:childTnLst>
                                    <p:set>
                                      <p:cBhvr>
                                        <p:cTn id="95" dur="1" fill="hold">
                                          <p:stCondLst>
                                            <p:cond delay="0"/>
                                          </p:stCondLst>
                                        </p:cTn>
                                        <p:tgtEl>
                                          <p:spTgt spid="818209"/>
                                        </p:tgtEl>
                                        <p:attrNameLst>
                                          <p:attrName>style.visibility</p:attrName>
                                        </p:attrNameLst>
                                      </p:cBhvr>
                                      <p:to>
                                        <p:strVal val="visible"/>
                                      </p:to>
                                    </p:set>
                                    <p:animEffect transition="in" filter="wipe(left)">
                                      <p:cBhvr>
                                        <p:cTn id="96" dur="500"/>
                                        <p:tgtEl>
                                          <p:spTgt spid="8182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8179" grpId="0" animBg="1" autoUpdateAnimBg="0"/>
      <p:bldP spid="818180" grpId="0" build="p" autoUpdateAnimBg="0"/>
      <p:bldP spid="818181" grpId="0" animBg="1" autoUpdateAnimBg="0"/>
      <p:bldP spid="818182" grpId="0" build="p" autoUpdateAnimBg="0"/>
      <p:bldP spid="818183" grpId="0" animBg="1" autoUpdateAnimBg="0"/>
      <p:bldP spid="818184" grpId="0" animBg="1" autoUpdateAnimBg="0"/>
      <p:bldP spid="818185" grpId="0" animBg="1" autoUpdateAnimBg="0"/>
      <p:bldP spid="818186" grpId="0" build="p" autoUpdateAnimBg="0"/>
      <p:bldP spid="818187" grpId="0" animBg="1" autoUpdateAnimBg="0"/>
      <p:bldP spid="818188" grpId="0" animBg="1"/>
      <p:bldP spid="818200" grpId="0" animBg="1" autoUpdateAnimBg="0"/>
      <p:bldP spid="81820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altLang="ko-KR" sz="1400">
              <a:solidFill>
                <a:srgbClr val="FF0066"/>
              </a:solidFill>
              <a:latin typeface="Arial Narrow" charset="0"/>
              <a:ea typeface="굴림" charset="0"/>
              <a:cs typeface="굴림" charset="0"/>
            </a:endParaRPr>
          </a:p>
        </p:txBody>
      </p:sp>
      <p:sp>
        <p:nvSpPr>
          <p:cNvPr id="2048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048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30DEFDA-B568-B84D-BB32-268DA6F13EF5}"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878596" name="Picture 4" descr="afg0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713" y="914400"/>
            <a:ext cx="4179887"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8595" name="Text Box 3"/>
          <p:cNvSpPr txBox="1">
            <a:spLocks noChangeArrowheads="1"/>
          </p:cNvSpPr>
          <p:nvPr/>
        </p:nvSpPr>
        <p:spPr bwMode="auto">
          <a:xfrm>
            <a:off x="152400" y="762000"/>
            <a:ext cx="4876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Starting from rest, the car accelerates</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for 20.0 s with a constant linear acceleration of 0.800 m/s</a:t>
            </a:r>
            <a:r>
              <a:rPr lang="en-US" sz="2000" baseline="30000">
                <a:solidFill>
                  <a:schemeClr val="accent2"/>
                </a:solidFill>
                <a:latin typeface="Arial Narrow" charset="0"/>
                <a:ea typeface="굴림" charset="0"/>
                <a:cs typeface="굴림" charset="0"/>
              </a:rPr>
              <a:t>2</a:t>
            </a:r>
            <a:r>
              <a:rPr lang="en-US" sz="2000">
                <a:solidFill>
                  <a:schemeClr val="accent2"/>
                </a:solidFill>
                <a:latin typeface="Arial Narrow" charset="0"/>
                <a:ea typeface="굴림" charset="0"/>
                <a:cs typeface="굴림" charset="0"/>
              </a:rPr>
              <a:t>.  The radius of the tires is 0.330 m.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What is the angle through which each wheel has rotated?</a:t>
            </a:r>
          </a:p>
        </p:txBody>
      </p:sp>
      <p:sp>
        <p:nvSpPr>
          <p:cNvPr id="20486" name="Rectangle 5"/>
          <p:cNvSpPr>
            <a:spLocks noGrp="1" noChangeArrowheads="1"/>
          </p:cNvSpPr>
          <p:nvPr>
            <p:ph type="title"/>
          </p:nvPr>
        </p:nvSpPr>
        <p:spPr>
          <a:xfrm>
            <a:off x="685800" y="76200"/>
            <a:ext cx="7772400" cy="762000"/>
          </a:xfrm>
        </p:spPr>
        <p:txBody>
          <a:bodyPr/>
          <a:lstStyle/>
          <a:p>
            <a:r>
              <a:rPr lang="en-US" altLang="ko-KR">
                <a:latin typeface="Arial Narrow" charset="0"/>
                <a:ea typeface="굴림" charset="0"/>
                <a:cs typeface="굴림" charset="0"/>
              </a:rPr>
              <a:t>Ex. An Accelerating Car</a:t>
            </a:r>
            <a:endParaRPr lang="en-US">
              <a:latin typeface="Arial Narrow" charset="0"/>
              <a:ea typeface="ＭＳ Ｐゴシック" charset="0"/>
              <a:cs typeface="ＭＳ Ｐゴシック" charset="0"/>
            </a:endParaRPr>
          </a:p>
        </p:txBody>
      </p:sp>
      <p:sp>
        <p:nvSpPr>
          <p:cNvPr id="878598" name="Rectangle 6"/>
          <p:cNvSpPr>
            <a:spLocks noChangeArrowheads="1"/>
          </p:cNvSpPr>
          <p:nvPr/>
        </p:nvSpPr>
        <p:spPr bwMode="auto">
          <a:xfrm>
            <a:off x="4648200" y="2819400"/>
            <a:ext cx="4495800" cy="3581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878599" name="Object 2"/>
          <p:cNvGraphicFramePr>
            <a:graphicFrameLocks noChangeAspect="1"/>
          </p:cNvGraphicFramePr>
          <p:nvPr/>
        </p:nvGraphicFramePr>
        <p:xfrm>
          <a:off x="304800" y="2430463"/>
          <a:ext cx="598488" cy="312737"/>
        </p:xfrm>
        <a:graphic>
          <a:graphicData uri="http://schemas.openxmlformats.org/presentationml/2006/ole">
            <mc:AlternateContent xmlns:mc="http://schemas.openxmlformats.org/markup-compatibility/2006">
              <mc:Choice xmlns:v="urn:schemas-microsoft-com:vml" Requires="v">
                <p:oleObj spid="_x0000_s253276" name="Equation" r:id="rId5" imgW="266469" imgH="139579" progId="Equation.DSMT4">
                  <p:embed/>
                </p:oleObj>
              </mc:Choice>
              <mc:Fallback>
                <p:oleObj name="Equation" r:id="rId5" imgW="266469" imgH="139579"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430463"/>
                        <a:ext cx="598488"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2" name="Group 30"/>
          <p:cNvGraphicFramePr>
            <a:graphicFrameLocks noGrp="1"/>
          </p:cNvGraphicFramePr>
          <p:nvPr/>
        </p:nvGraphicFramePr>
        <p:xfrm>
          <a:off x="304800" y="3200400"/>
          <a:ext cx="4953000" cy="990600"/>
        </p:xfrm>
        <a:graphic>
          <a:graphicData uri="http://schemas.openxmlformats.org/drawingml/2006/table">
            <a:tbl>
              <a:tblPr/>
              <a:tblGrid>
                <a:gridCol w="825500"/>
                <a:gridCol w="1497013"/>
                <a:gridCol w="649287"/>
                <a:gridCol w="1001713"/>
                <a:gridCol w="979487"/>
              </a:tblGrid>
              <a:tr h="5349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1" u="none" strike="noStrike" cap="none" normalizeH="0" baseline="0">
                          <a:ln>
                            <a:noFill/>
                          </a:ln>
                          <a:solidFill>
                            <a:schemeClr val="accent2"/>
                          </a:solidFill>
                          <a:effectLst/>
                          <a:latin typeface="Arial Narrow" charset="0"/>
                          <a:ea typeface="ＭＳ Ｐゴシック" charset="0"/>
                          <a:cs typeface="Arial" charset="0"/>
                        </a:rPr>
                        <a:t>ω</a:t>
                      </a:r>
                      <a:r>
                        <a:rPr kumimoji="0" lang="en-US" sz="2000" b="0" i="1" u="none" strike="noStrike" cap="none" normalizeH="0" baseline="-25000">
                          <a:ln>
                            <a:noFill/>
                          </a:ln>
                          <a:solidFill>
                            <a:schemeClr val="accent2"/>
                          </a:solidFill>
                          <a:effectLst/>
                          <a:latin typeface="Arial Narrow" charset="0"/>
                          <a:ea typeface="Arial" charset="0"/>
                          <a:cs typeface="Arial" charset="0"/>
                        </a:rPr>
                        <a:t>o</a:t>
                      </a:r>
                      <a:endParaRPr kumimoji="0" lang="en-US" sz="2000" b="0" i="1" u="none" strike="noStrike" cap="none" normalizeH="0" baseline="0">
                        <a:ln>
                          <a:noFill/>
                        </a:ln>
                        <a:solidFill>
                          <a:schemeClr val="accent2"/>
                        </a:solidFill>
                        <a:effectLst/>
                        <a:latin typeface="Arial Narrow" charset="0"/>
                        <a:ea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1" u="none" strike="noStrike" cap="none" normalizeH="0" baseline="0">
                          <a:ln>
                            <a:noFill/>
                          </a:ln>
                          <a:solidFill>
                            <a:schemeClr val="accent2"/>
                          </a:solidFill>
                          <a:effectLst/>
                          <a:latin typeface="Arial Narrow" charset="0"/>
                          <a:ea typeface="ＭＳ Ｐゴシック" charset="0"/>
                          <a:cs typeface="ＭＳ Ｐゴシック"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accent2"/>
                        </a:solidFill>
                        <a:effectLst/>
                        <a:latin typeface="Arial Narrow" charset="0"/>
                        <a:ea typeface="ＭＳ Ｐゴシック" charset="0"/>
                        <a:cs typeface="ＭＳ Ｐゴシック"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878623" name="Object 3"/>
          <p:cNvGraphicFramePr>
            <a:graphicFrameLocks noChangeAspect="1"/>
          </p:cNvGraphicFramePr>
          <p:nvPr/>
        </p:nvGraphicFramePr>
        <p:xfrm>
          <a:off x="457200" y="4487863"/>
          <a:ext cx="663575" cy="465137"/>
        </p:xfrm>
        <a:graphic>
          <a:graphicData uri="http://schemas.openxmlformats.org/presentationml/2006/ole">
            <mc:AlternateContent xmlns:mc="http://schemas.openxmlformats.org/markup-compatibility/2006">
              <mc:Choice xmlns:v="urn:schemas-microsoft-com:vml" Requires="v">
                <p:oleObj spid="_x0000_s253277" name="Equation" r:id="rId7" imgW="253670" imgH="177569" progId="Equation.DSMT4">
                  <p:embed/>
                </p:oleObj>
              </mc:Choice>
              <mc:Fallback>
                <p:oleObj name="Equation" r:id="rId7" imgW="253670" imgH="177569"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4487863"/>
                        <a:ext cx="663575" cy="46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4" name="Object 4"/>
          <p:cNvGraphicFramePr>
            <a:graphicFrameLocks noChangeAspect="1"/>
          </p:cNvGraphicFramePr>
          <p:nvPr/>
        </p:nvGraphicFramePr>
        <p:xfrm>
          <a:off x="769938" y="4953000"/>
          <a:ext cx="3878262" cy="650875"/>
        </p:xfrm>
        <a:graphic>
          <a:graphicData uri="http://schemas.openxmlformats.org/presentationml/2006/ole">
            <mc:AlternateContent xmlns:mc="http://schemas.openxmlformats.org/markup-compatibility/2006">
              <mc:Choice xmlns:v="urn:schemas-microsoft-com:vml" Requires="v">
                <p:oleObj spid="_x0000_s253278" name="Equation" r:id="rId9" imgW="1739900" imgH="292100" progId="Equation.DSMT4">
                  <p:embed/>
                </p:oleObj>
              </mc:Choice>
              <mc:Fallback>
                <p:oleObj name="Equation" r:id="rId9" imgW="1739900" imgH="2921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9938" y="4953000"/>
                        <a:ext cx="3878262"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5" name="Object 5"/>
          <p:cNvGraphicFramePr>
            <a:graphicFrameLocks noChangeAspect="1"/>
          </p:cNvGraphicFramePr>
          <p:nvPr/>
        </p:nvGraphicFramePr>
        <p:xfrm>
          <a:off x="849313" y="2133600"/>
          <a:ext cx="598487" cy="882650"/>
        </p:xfrm>
        <a:graphic>
          <a:graphicData uri="http://schemas.openxmlformats.org/presentationml/2006/ole">
            <mc:AlternateContent xmlns:mc="http://schemas.openxmlformats.org/markup-compatibility/2006">
              <mc:Choice xmlns:v="urn:schemas-microsoft-com:vml" Requires="v">
                <p:oleObj spid="_x0000_s253279" name="Equation" r:id="rId11" imgW="266469" imgH="393359" progId="Equation.DSMT4">
                  <p:embed/>
                </p:oleObj>
              </mc:Choice>
              <mc:Fallback>
                <p:oleObj name="Equation" r:id="rId11" imgW="266469" imgH="39335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9313" y="2133600"/>
                        <a:ext cx="598487"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6" name="Object 6"/>
          <p:cNvGraphicFramePr>
            <a:graphicFrameLocks noChangeAspect="1"/>
          </p:cNvGraphicFramePr>
          <p:nvPr/>
        </p:nvGraphicFramePr>
        <p:xfrm>
          <a:off x="1447800" y="2057400"/>
          <a:ext cx="3508375" cy="939800"/>
        </p:xfrm>
        <a:graphic>
          <a:graphicData uri="http://schemas.openxmlformats.org/presentationml/2006/ole">
            <mc:AlternateContent xmlns:mc="http://schemas.openxmlformats.org/markup-compatibility/2006">
              <mc:Choice xmlns:v="urn:schemas-microsoft-com:vml" Requires="v">
                <p:oleObj spid="_x0000_s253280" name="Equation" r:id="rId13" imgW="1562100" imgH="419100" progId="Equation.DSMT4">
                  <p:embed/>
                </p:oleObj>
              </mc:Choice>
              <mc:Fallback>
                <p:oleObj name="Equation" r:id="rId13" imgW="1562100" imgH="4191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47800" y="2057400"/>
                        <a:ext cx="3508375" cy="93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7" name="Object 7"/>
          <p:cNvGraphicFramePr>
            <a:graphicFrameLocks noChangeAspect="1"/>
          </p:cNvGraphicFramePr>
          <p:nvPr/>
        </p:nvGraphicFramePr>
        <p:xfrm>
          <a:off x="1066800" y="4430713"/>
          <a:ext cx="630238" cy="598487"/>
        </p:xfrm>
        <a:graphic>
          <a:graphicData uri="http://schemas.openxmlformats.org/presentationml/2006/ole">
            <mc:AlternateContent xmlns:mc="http://schemas.openxmlformats.org/markup-compatibility/2006">
              <mc:Choice xmlns:v="urn:schemas-microsoft-com:vml" Requires="v">
                <p:oleObj spid="_x0000_s253281" name="Equation" r:id="rId15" imgW="241300" imgH="228600" progId="Equation.DSMT4">
                  <p:embed/>
                </p:oleObj>
              </mc:Choice>
              <mc:Fallback>
                <p:oleObj name="Equation" r:id="rId15" imgW="241300" imgH="2286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4430713"/>
                        <a:ext cx="630238" cy="59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8" name="Object 8"/>
          <p:cNvGraphicFramePr>
            <a:graphicFrameLocks noChangeAspect="1"/>
          </p:cNvGraphicFramePr>
          <p:nvPr/>
        </p:nvGraphicFramePr>
        <p:xfrm>
          <a:off x="1658938" y="4419600"/>
          <a:ext cx="1160462" cy="630238"/>
        </p:xfrm>
        <a:graphic>
          <a:graphicData uri="http://schemas.openxmlformats.org/presentationml/2006/ole">
            <mc:AlternateContent xmlns:mc="http://schemas.openxmlformats.org/markup-compatibility/2006">
              <mc:Choice xmlns:v="urn:schemas-microsoft-com:vml" Requires="v">
                <p:oleObj spid="_x0000_s253282" name="Equation" r:id="rId17" imgW="444307" imgH="241195" progId="Equation.DSMT4">
                  <p:embed/>
                </p:oleObj>
              </mc:Choice>
              <mc:Fallback>
                <p:oleObj name="Equation" r:id="rId17" imgW="444307" imgH="241195"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8938" y="4419600"/>
                        <a:ext cx="1160462" cy="630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78629" name="Object 9"/>
          <p:cNvGraphicFramePr>
            <a:graphicFrameLocks noChangeAspect="1"/>
          </p:cNvGraphicFramePr>
          <p:nvPr/>
        </p:nvGraphicFramePr>
        <p:xfrm>
          <a:off x="825500" y="5638800"/>
          <a:ext cx="1612900" cy="396875"/>
        </p:xfrm>
        <a:graphic>
          <a:graphicData uri="http://schemas.openxmlformats.org/presentationml/2006/ole">
            <mc:AlternateContent xmlns:mc="http://schemas.openxmlformats.org/markup-compatibility/2006">
              <mc:Choice xmlns:v="urn:schemas-microsoft-com:vml" Requires="v">
                <p:oleObj spid="_x0000_s253283" name="Equation" r:id="rId19" imgW="723272" imgH="177646" progId="Equation.DSMT4">
                  <p:embed/>
                </p:oleObj>
              </mc:Choice>
              <mc:Fallback>
                <p:oleObj name="Equation" r:id="rId19" imgW="723272" imgH="177646"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25500" y="5638800"/>
                        <a:ext cx="16129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78631" name="Text Box 39"/>
          <p:cNvSpPr txBox="1">
            <a:spLocks noChangeArrowheads="1"/>
          </p:cNvSpPr>
          <p:nvPr/>
        </p:nvSpPr>
        <p:spPr bwMode="auto">
          <a:xfrm>
            <a:off x="1371600" y="3748088"/>
            <a:ext cx="11525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chemeClr val="accent2"/>
                </a:solidFill>
                <a:latin typeface="Arial Narrow" charset="0"/>
              </a:rPr>
              <a:t>-2.42 rad/s</a:t>
            </a:r>
            <a:r>
              <a:rPr lang="en-US" sz="1800" baseline="30000">
                <a:solidFill>
                  <a:schemeClr val="accent2"/>
                </a:solidFill>
                <a:latin typeface="Arial Narrow" charset="0"/>
              </a:rPr>
              <a:t>2</a:t>
            </a:r>
          </a:p>
        </p:txBody>
      </p:sp>
      <p:sp>
        <p:nvSpPr>
          <p:cNvPr id="878632" name="Text Box 40"/>
          <p:cNvSpPr txBox="1">
            <a:spLocks noChangeArrowheads="1"/>
          </p:cNvSpPr>
          <p:nvPr/>
        </p:nvSpPr>
        <p:spPr bwMode="auto">
          <a:xfrm>
            <a:off x="3432175" y="3748088"/>
            <a:ext cx="7588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0</a:t>
            </a:r>
            <a:r>
              <a:rPr lang="en-US" sz="1800">
                <a:solidFill>
                  <a:schemeClr val="accent2"/>
                </a:solidFill>
                <a:latin typeface="Arial Narrow" charset="0"/>
                <a:ea typeface="굴림" charset="0"/>
                <a:cs typeface="굴림" charset="0"/>
              </a:rPr>
              <a:t> rad/s</a:t>
            </a:r>
          </a:p>
        </p:txBody>
      </p:sp>
      <p:sp>
        <p:nvSpPr>
          <p:cNvPr id="878633" name="Text Box 41"/>
          <p:cNvSpPr txBox="1">
            <a:spLocks noChangeArrowheads="1"/>
          </p:cNvSpPr>
          <p:nvPr/>
        </p:nvSpPr>
        <p:spPr bwMode="auto">
          <a:xfrm>
            <a:off x="4419600" y="3748088"/>
            <a:ext cx="6969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20.0</a:t>
            </a:r>
            <a:r>
              <a:rPr lang="en-US" sz="1800">
                <a:solidFill>
                  <a:schemeClr val="accent2"/>
                </a:solidFill>
                <a:latin typeface="Arial Narrow" charset="0"/>
                <a:ea typeface="굴림" charset="0"/>
                <a:cs typeface="굴림" charset="0"/>
              </a:rPr>
              <a:t> s</a:t>
            </a:r>
          </a:p>
        </p:txBody>
      </p:sp>
      <p:sp>
        <p:nvSpPr>
          <p:cNvPr id="878634" name="Text Box 42"/>
          <p:cNvSpPr txBox="1">
            <a:spLocks noChangeArrowheads="1"/>
          </p:cNvSpPr>
          <p:nvPr/>
        </p:nvSpPr>
        <p:spPr bwMode="auto">
          <a:xfrm>
            <a:off x="609600" y="3733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1800">
                <a:solidFill>
                  <a:schemeClr val="accent2"/>
                </a:solidFill>
                <a:latin typeface="Arial Narrow" charset="0"/>
                <a:ea typeface="굴림" charset="0"/>
                <a:cs typeface="굴림" charset="0"/>
              </a:rPr>
              <a:t>?</a:t>
            </a:r>
            <a:endParaRPr lang="en-US" sz="1800">
              <a:solidFill>
                <a:schemeClr val="accent2"/>
              </a:solidFill>
              <a:latin typeface="Arial Narrow" charset="0"/>
              <a:ea typeface="굴림" charset="0"/>
              <a:cs typeface="굴림" charset="0"/>
            </a:endParaRPr>
          </a:p>
        </p:txBody>
      </p:sp>
    </p:spTree>
    <p:extLst>
      <p:ext uri="{BB962C8B-B14F-4D97-AF65-F5344CB8AC3E}">
        <p14:creationId xmlns:p14="http://schemas.microsoft.com/office/powerpoint/2010/main" val="35810566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78595"/>
                                        </p:tgtEl>
                                        <p:attrNameLst>
                                          <p:attrName>style.visibility</p:attrName>
                                        </p:attrNameLst>
                                      </p:cBhvr>
                                      <p:to>
                                        <p:strVal val="visible"/>
                                      </p:to>
                                    </p:set>
                                    <p:animEffect transition="in" filter="wipe(left)">
                                      <p:cBhvr>
                                        <p:cTn id="7" dur="500"/>
                                        <p:tgtEl>
                                          <p:spTgt spid="878595"/>
                                        </p:tgtEl>
                                      </p:cBhvr>
                                    </p:animEffect>
                                  </p:childTnLst>
                                </p:cTn>
                              </p:par>
                            </p:childTnLst>
                          </p:cTn>
                        </p:par>
                        <p:par>
                          <p:cTn id="8" fill="hold" nodeType="afterGroup">
                            <p:stCondLst>
                              <p:cond delay="2400"/>
                            </p:stCondLst>
                            <p:childTnLst>
                              <p:par>
                                <p:cTn id="9" presetID="53" presetClass="entr" presetSubtype="0" fill="hold" nodeType="afterEffect">
                                  <p:stCondLst>
                                    <p:cond delay="0"/>
                                  </p:stCondLst>
                                  <p:childTnLst>
                                    <p:set>
                                      <p:cBhvr>
                                        <p:cTn id="10" dur="1" fill="hold">
                                          <p:stCondLst>
                                            <p:cond delay="0"/>
                                          </p:stCondLst>
                                        </p:cTn>
                                        <p:tgtEl>
                                          <p:spTgt spid="878596"/>
                                        </p:tgtEl>
                                        <p:attrNameLst>
                                          <p:attrName>style.visibility</p:attrName>
                                        </p:attrNameLst>
                                      </p:cBhvr>
                                      <p:to>
                                        <p:strVal val="visible"/>
                                      </p:to>
                                    </p:set>
                                    <p:anim calcmode="lin" valueType="num">
                                      <p:cBhvr>
                                        <p:cTn id="11" dur="500" fill="hold"/>
                                        <p:tgtEl>
                                          <p:spTgt spid="878596"/>
                                        </p:tgtEl>
                                        <p:attrNameLst>
                                          <p:attrName>ppt_w</p:attrName>
                                        </p:attrNameLst>
                                      </p:cBhvr>
                                      <p:tavLst>
                                        <p:tav tm="0">
                                          <p:val>
                                            <p:fltVal val="0"/>
                                          </p:val>
                                        </p:tav>
                                        <p:tav tm="100000">
                                          <p:val>
                                            <p:strVal val="#ppt_w"/>
                                          </p:val>
                                        </p:tav>
                                      </p:tavLst>
                                    </p:anim>
                                    <p:anim calcmode="lin" valueType="num">
                                      <p:cBhvr>
                                        <p:cTn id="12" dur="500" fill="hold"/>
                                        <p:tgtEl>
                                          <p:spTgt spid="878596"/>
                                        </p:tgtEl>
                                        <p:attrNameLst>
                                          <p:attrName>ppt_h</p:attrName>
                                        </p:attrNameLst>
                                      </p:cBhvr>
                                      <p:tavLst>
                                        <p:tav tm="0">
                                          <p:val>
                                            <p:fltVal val="0"/>
                                          </p:val>
                                        </p:tav>
                                        <p:tav tm="100000">
                                          <p:val>
                                            <p:strVal val="#ppt_h"/>
                                          </p:val>
                                        </p:tav>
                                      </p:tavLst>
                                    </p:anim>
                                    <p:animEffect transition="in" filter="fade">
                                      <p:cBhvr>
                                        <p:cTn id="13" dur="500"/>
                                        <p:tgtEl>
                                          <p:spTgt spid="87859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xit" presetSubtype="10" fill="hold" grpId="0" nodeType="clickEffect">
                                  <p:stCondLst>
                                    <p:cond delay="0"/>
                                  </p:stCondLst>
                                  <p:childTnLst>
                                    <p:animEffect transition="out" filter="blinds(horizontal)">
                                      <p:cBhvr>
                                        <p:cTn id="17" dur="500"/>
                                        <p:tgtEl>
                                          <p:spTgt spid="878598"/>
                                        </p:tgtEl>
                                      </p:cBhvr>
                                    </p:animEffect>
                                    <p:set>
                                      <p:cBhvr>
                                        <p:cTn id="18" dur="1" fill="hold">
                                          <p:stCondLst>
                                            <p:cond delay="499"/>
                                          </p:stCondLst>
                                        </p:cTn>
                                        <p:tgtEl>
                                          <p:spTgt spid="87859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nodeType="clickEffect">
                                  <p:stCondLst>
                                    <p:cond delay="0"/>
                                  </p:stCondLst>
                                  <p:childTnLst>
                                    <p:set>
                                      <p:cBhvr>
                                        <p:cTn id="22" dur="1" fill="hold">
                                          <p:stCondLst>
                                            <p:cond delay="0"/>
                                          </p:stCondLst>
                                        </p:cTn>
                                        <p:tgtEl>
                                          <p:spTgt spid="878599"/>
                                        </p:tgtEl>
                                        <p:attrNameLst>
                                          <p:attrName>style.visibility</p:attrName>
                                        </p:attrNameLst>
                                      </p:cBhvr>
                                      <p:to>
                                        <p:strVal val="visible"/>
                                      </p:to>
                                    </p:set>
                                    <p:animEffect transition="in" filter="wipe(left)">
                                      <p:cBhvr>
                                        <p:cTn id="23" dur="500"/>
                                        <p:tgtEl>
                                          <p:spTgt spid="87859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878625"/>
                                        </p:tgtEl>
                                        <p:attrNameLst>
                                          <p:attrName>style.visibility</p:attrName>
                                        </p:attrNameLst>
                                      </p:cBhvr>
                                      <p:to>
                                        <p:strVal val="visible"/>
                                      </p:to>
                                    </p:set>
                                    <p:animEffect transition="in" filter="wipe(left)">
                                      <p:cBhvr>
                                        <p:cTn id="28" dur="500"/>
                                        <p:tgtEl>
                                          <p:spTgt spid="87862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78626"/>
                                        </p:tgtEl>
                                        <p:attrNameLst>
                                          <p:attrName>style.visibility</p:attrName>
                                        </p:attrNameLst>
                                      </p:cBhvr>
                                      <p:to>
                                        <p:strVal val="visible"/>
                                      </p:to>
                                    </p:set>
                                    <p:animEffect transition="in" filter="wipe(left)">
                                      <p:cBhvr>
                                        <p:cTn id="33" dur="500"/>
                                        <p:tgtEl>
                                          <p:spTgt spid="87862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nodeType="clickEffect">
                                  <p:stCondLst>
                                    <p:cond delay="0"/>
                                  </p:stCondLst>
                                  <p:childTnLst>
                                    <p:set>
                                      <p:cBhvr>
                                        <p:cTn id="37" dur="1" fill="hold">
                                          <p:stCondLst>
                                            <p:cond delay="0"/>
                                          </p:stCondLst>
                                        </p:cTn>
                                        <p:tgtEl>
                                          <p:spTgt spid="878622"/>
                                        </p:tgtEl>
                                        <p:attrNameLst>
                                          <p:attrName>style.visibility</p:attrName>
                                        </p:attrNameLst>
                                      </p:cBhvr>
                                      <p:to>
                                        <p:strVal val="visible"/>
                                      </p:to>
                                    </p:set>
                                    <p:animEffect transition="in" filter="wipe(left)">
                                      <p:cBhvr>
                                        <p:cTn id="38" dur="500"/>
                                        <p:tgtEl>
                                          <p:spTgt spid="878622"/>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78631"/>
                                        </p:tgtEl>
                                        <p:attrNameLst>
                                          <p:attrName>style.visibility</p:attrName>
                                        </p:attrNameLst>
                                      </p:cBhvr>
                                      <p:to>
                                        <p:strVal val="visible"/>
                                      </p:to>
                                    </p:set>
                                    <p:animEffect transition="in" filter="wipe(left)">
                                      <p:cBhvr>
                                        <p:cTn id="43" dur="500"/>
                                        <p:tgtEl>
                                          <p:spTgt spid="87863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78632"/>
                                        </p:tgtEl>
                                        <p:attrNameLst>
                                          <p:attrName>style.visibility</p:attrName>
                                        </p:attrNameLst>
                                      </p:cBhvr>
                                      <p:to>
                                        <p:strVal val="visible"/>
                                      </p:to>
                                    </p:set>
                                    <p:animEffect transition="in" filter="wipe(left)">
                                      <p:cBhvr>
                                        <p:cTn id="48" dur="500"/>
                                        <p:tgtEl>
                                          <p:spTgt spid="87863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78633"/>
                                        </p:tgtEl>
                                        <p:attrNameLst>
                                          <p:attrName>style.visibility</p:attrName>
                                        </p:attrNameLst>
                                      </p:cBhvr>
                                      <p:to>
                                        <p:strVal val="visible"/>
                                      </p:to>
                                    </p:set>
                                    <p:animEffect transition="in" filter="wipe(left)">
                                      <p:cBhvr>
                                        <p:cTn id="53" dur="500"/>
                                        <p:tgtEl>
                                          <p:spTgt spid="878633"/>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878634"/>
                                        </p:tgtEl>
                                        <p:attrNameLst>
                                          <p:attrName>style.visibility</p:attrName>
                                        </p:attrNameLst>
                                      </p:cBhvr>
                                      <p:to>
                                        <p:strVal val="visible"/>
                                      </p:to>
                                    </p:set>
                                    <p:animEffect transition="in" filter="wipe(left)">
                                      <p:cBhvr>
                                        <p:cTn id="58" dur="500"/>
                                        <p:tgtEl>
                                          <p:spTgt spid="87863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878623"/>
                                        </p:tgtEl>
                                        <p:attrNameLst>
                                          <p:attrName>style.visibility</p:attrName>
                                        </p:attrNameLst>
                                      </p:cBhvr>
                                      <p:to>
                                        <p:strVal val="visible"/>
                                      </p:to>
                                    </p:set>
                                    <p:animEffect transition="in" filter="wipe(left)">
                                      <p:cBhvr>
                                        <p:cTn id="63" dur="500"/>
                                        <p:tgtEl>
                                          <p:spTgt spid="87862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878627"/>
                                        </p:tgtEl>
                                        <p:attrNameLst>
                                          <p:attrName>style.visibility</p:attrName>
                                        </p:attrNameLst>
                                      </p:cBhvr>
                                      <p:to>
                                        <p:strVal val="visible"/>
                                      </p:to>
                                    </p:set>
                                    <p:animEffect transition="in" filter="wipe(left)">
                                      <p:cBhvr>
                                        <p:cTn id="68" dur="500"/>
                                        <p:tgtEl>
                                          <p:spTgt spid="87862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nodeType="clickEffect">
                                  <p:stCondLst>
                                    <p:cond delay="0"/>
                                  </p:stCondLst>
                                  <p:childTnLst>
                                    <p:set>
                                      <p:cBhvr>
                                        <p:cTn id="72" dur="1" fill="hold">
                                          <p:stCondLst>
                                            <p:cond delay="0"/>
                                          </p:stCondLst>
                                        </p:cTn>
                                        <p:tgtEl>
                                          <p:spTgt spid="878628"/>
                                        </p:tgtEl>
                                        <p:attrNameLst>
                                          <p:attrName>style.visibility</p:attrName>
                                        </p:attrNameLst>
                                      </p:cBhvr>
                                      <p:to>
                                        <p:strVal val="visible"/>
                                      </p:to>
                                    </p:set>
                                    <p:animEffect transition="in" filter="wipe(left)">
                                      <p:cBhvr>
                                        <p:cTn id="73" dur="500"/>
                                        <p:tgtEl>
                                          <p:spTgt spid="878628"/>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nodeType="clickEffect">
                                  <p:stCondLst>
                                    <p:cond delay="0"/>
                                  </p:stCondLst>
                                  <p:childTnLst>
                                    <p:set>
                                      <p:cBhvr>
                                        <p:cTn id="77" dur="1" fill="hold">
                                          <p:stCondLst>
                                            <p:cond delay="0"/>
                                          </p:stCondLst>
                                        </p:cTn>
                                        <p:tgtEl>
                                          <p:spTgt spid="878624"/>
                                        </p:tgtEl>
                                        <p:attrNameLst>
                                          <p:attrName>style.visibility</p:attrName>
                                        </p:attrNameLst>
                                      </p:cBhvr>
                                      <p:to>
                                        <p:strVal val="visible"/>
                                      </p:to>
                                    </p:set>
                                    <p:animEffect transition="in" filter="wipe(left)">
                                      <p:cBhvr>
                                        <p:cTn id="78" dur="500"/>
                                        <p:tgtEl>
                                          <p:spTgt spid="878624"/>
                                        </p:tgtEl>
                                      </p:cBhvr>
                                    </p:animEffect>
                                  </p:childTnLst>
                                </p:cTn>
                              </p:par>
                            </p:childTnLst>
                          </p:cTn>
                        </p:par>
                        <p:par>
                          <p:cTn id="79" fill="hold" nodeType="afterGroup">
                            <p:stCondLst>
                              <p:cond delay="500"/>
                            </p:stCondLst>
                            <p:childTnLst>
                              <p:par>
                                <p:cTn id="80" presetID="22" presetClass="entr" presetSubtype="8" fill="hold" nodeType="afterEffect">
                                  <p:stCondLst>
                                    <p:cond delay="0"/>
                                  </p:stCondLst>
                                  <p:childTnLst>
                                    <p:set>
                                      <p:cBhvr>
                                        <p:cTn id="81" dur="1" fill="hold">
                                          <p:stCondLst>
                                            <p:cond delay="0"/>
                                          </p:stCondLst>
                                        </p:cTn>
                                        <p:tgtEl>
                                          <p:spTgt spid="878629"/>
                                        </p:tgtEl>
                                        <p:attrNameLst>
                                          <p:attrName>style.visibility</p:attrName>
                                        </p:attrNameLst>
                                      </p:cBhvr>
                                      <p:to>
                                        <p:strVal val="visible"/>
                                      </p:to>
                                    </p:set>
                                    <p:animEffect transition="in" filter="wipe(left)">
                                      <p:cBhvr>
                                        <p:cTn id="82" dur="500"/>
                                        <p:tgtEl>
                                          <p:spTgt spid="878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595" grpId="0"/>
      <p:bldP spid="878598" grpId="0" animBg="1"/>
      <p:bldP spid="878631" grpId="0"/>
      <p:bldP spid="878632" grpId="0"/>
      <p:bldP spid="878633" grpId="0"/>
      <p:bldP spid="87863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altLang="ko-KR" sz="1400">
              <a:solidFill>
                <a:srgbClr val="FF0066"/>
              </a:solidFill>
              <a:latin typeface="Arial Narrow" charset="0"/>
              <a:ea typeface="굴림" charset="0"/>
              <a:cs typeface="굴림" charset="0"/>
            </a:endParaRP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ABA050-2EF9-1E4F-A5D4-F17DB331D356}"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Torque</a:t>
            </a:r>
          </a:p>
        </p:txBody>
      </p:sp>
      <p:sp>
        <p:nvSpPr>
          <p:cNvPr id="820227" name="Text Box 3"/>
          <p:cNvSpPr txBox="1">
            <a:spLocks noChangeArrowheads="1"/>
          </p:cNvSpPr>
          <p:nvPr/>
        </p:nvSpPr>
        <p:spPr bwMode="auto">
          <a:xfrm>
            <a:off x="685800" y="693737"/>
            <a:ext cx="792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Torque is the tendency of a force to rotate an object about an axis.  Torque, </a:t>
            </a:r>
            <a:r>
              <a:rPr lang="en-US" dirty="0" err="1">
                <a:solidFill>
                  <a:schemeClr val="accent2"/>
                </a:solidFill>
                <a:latin typeface="Symbol" charset="2"/>
                <a:cs typeface="Symbol" charset="2"/>
              </a:rPr>
              <a:t>τ</a:t>
            </a:r>
            <a:r>
              <a:rPr lang="en-US" dirty="0">
                <a:solidFill>
                  <a:schemeClr val="accent2"/>
                </a:solidFill>
                <a:latin typeface="Arial Narrow" charset="0"/>
                <a:cs typeface="Lucida Grande" charset="0"/>
              </a:rPr>
              <a:t>, is a vector quantity.</a:t>
            </a:r>
          </a:p>
        </p:txBody>
      </p:sp>
      <p:graphicFrame>
        <p:nvGraphicFramePr>
          <p:cNvPr id="820228" name="Object 2"/>
          <p:cNvGraphicFramePr>
            <a:graphicFrameLocks noChangeAspect="1"/>
          </p:cNvGraphicFramePr>
          <p:nvPr>
            <p:extLst>
              <p:ext uri="{D42A27DB-BD31-4B8C-83A1-F6EECF244321}">
                <p14:modId xmlns:p14="http://schemas.microsoft.com/office/powerpoint/2010/main" val="4001471821"/>
              </p:ext>
            </p:extLst>
          </p:nvPr>
        </p:nvGraphicFramePr>
        <p:xfrm>
          <a:off x="6396037" y="3770313"/>
          <a:ext cx="614363" cy="663575"/>
        </p:xfrm>
        <a:graphic>
          <a:graphicData uri="http://schemas.openxmlformats.org/presentationml/2006/ole">
            <mc:AlternateContent xmlns:mc="http://schemas.openxmlformats.org/markup-compatibility/2006">
              <mc:Choice xmlns:v="urn:schemas-microsoft-com:vml" Requires="v">
                <p:oleObj spid="_x0000_s254300" name="Equation" r:id="rId3" imgW="292100" imgH="279400" progId="Equation.3">
                  <p:embed/>
                </p:oleObj>
              </mc:Choice>
              <mc:Fallback>
                <p:oleObj name="Equation" r:id="rId3" imgW="292100" imgH="279400" progId="Equation.3">
                  <p:embed/>
                  <p:pic>
                    <p:nvPicPr>
                      <p:cNvPr id="0" name=""/>
                      <p:cNvPicPr>
                        <a:picLocks noChangeAspect="1" noChangeArrowheads="1"/>
                      </p:cNvPicPr>
                      <p:nvPr/>
                    </p:nvPicPr>
                    <p:blipFill>
                      <a:blip r:embed="rId4"/>
                      <a:srcRect/>
                      <a:stretch>
                        <a:fillRect/>
                      </a:stretch>
                    </p:blipFill>
                    <p:spPr bwMode="auto">
                      <a:xfrm>
                        <a:off x="6396037" y="3770313"/>
                        <a:ext cx="614363" cy="6635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29" name="Text Box 5"/>
          <p:cNvSpPr txBox="1">
            <a:spLocks noChangeArrowheads="1"/>
          </p:cNvSpPr>
          <p:nvPr/>
        </p:nvSpPr>
        <p:spPr bwMode="auto">
          <a:xfrm>
            <a:off x="304800" y="4191000"/>
            <a:ext cx="6248400" cy="762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200">
                <a:solidFill>
                  <a:srgbClr val="FF0000"/>
                </a:solidFill>
                <a:latin typeface="Arial Narrow" charset="0"/>
              </a:rPr>
              <a:t>Magnitude of torque is defined as the product of the force exerted on the object to rotate it and the moment arm.</a:t>
            </a:r>
          </a:p>
        </p:txBody>
      </p:sp>
      <p:sp>
        <p:nvSpPr>
          <p:cNvPr id="820230" name="Freeform 6"/>
          <p:cNvSpPr>
            <a:spLocks/>
          </p:cNvSpPr>
          <p:nvPr/>
        </p:nvSpPr>
        <p:spPr bwMode="auto">
          <a:xfrm>
            <a:off x="457200" y="1866900"/>
            <a:ext cx="1752600" cy="1273175"/>
          </a:xfrm>
          <a:custGeom>
            <a:avLst/>
            <a:gdLst>
              <a:gd name="T0" fmla="*/ 2147483647 w 1152"/>
              <a:gd name="T1" fmla="*/ 2147483647 h 1038"/>
              <a:gd name="T2" fmla="*/ 2147483647 w 1152"/>
              <a:gd name="T3" fmla="*/ 2147483647 h 1038"/>
              <a:gd name="T4" fmla="*/ 2147483647 w 1152"/>
              <a:gd name="T5" fmla="*/ 2147483647 h 1038"/>
              <a:gd name="T6" fmla="*/ 2147483647 w 1152"/>
              <a:gd name="T7" fmla="*/ 2147483647 h 1038"/>
              <a:gd name="T8" fmla="*/ 2147483647 w 1152"/>
              <a:gd name="T9" fmla="*/ 2147483647 h 1038"/>
              <a:gd name="T10" fmla="*/ 2147483647 w 1152"/>
              <a:gd name="T11" fmla="*/ 2147483647 h 1038"/>
              <a:gd name="T12" fmla="*/ 2147483647 w 1152"/>
              <a:gd name="T13" fmla="*/ 2147483647 h 1038"/>
              <a:gd name="T14" fmla="*/ 2147483647 w 1152"/>
              <a:gd name="T15" fmla="*/ 2147483647 h 1038"/>
              <a:gd name="T16" fmla="*/ 2147483647 w 1152"/>
              <a:gd name="T17" fmla="*/ 2147483647 h 1038"/>
              <a:gd name="T18" fmla="*/ 2147483647 w 1152"/>
              <a:gd name="T19" fmla="*/ 2147483647 h 1038"/>
              <a:gd name="T20" fmla="*/ 2147483647 w 1152"/>
              <a:gd name="T21" fmla="*/ 2147483647 h 1038"/>
              <a:gd name="T22" fmla="*/ 2147483647 w 1152"/>
              <a:gd name="T23" fmla="*/ 2147483647 h 1038"/>
              <a:gd name="T24" fmla="*/ 2147483647 w 1152"/>
              <a:gd name="T25" fmla="*/ 2147483647 h 1038"/>
              <a:gd name="T26" fmla="*/ 2147483647 w 1152"/>
              <a:gd name="T27" fmla="*/ 2147483647 h 1038"/>
              <a:gd name="T28" fmla="*/ 2147483647 w 1152"/>
              <a:gd name="T29" fmla="*/ 2147483647 h 1038"/>
              <a:gd name="T30" fmla="*/ 2147483647 w 1152"/>
              <a:gd name="T31" fmla="*/ 2147483647 h 1038"/>
              <a:gd name="T32" fmla="*/ 2147483647 w 1152"/>
              <a:gd name="T33" fmla="*/ 2147483647 h 1038"/>
              <a:gd name="T34" fmla="*/ 2147483647 w 1152"/>
              <a:gd name="T35" fmla="*/ 2147483647 h 1038"/>
              <a:gd name="T36" fmla="*/ 2147483647 w 1152"/>
              <a:gd name="T37" fmla="*/ 2147483647 h 1038"/>
              <a:gd name="T38" fmla="*/ 2147483647 w 1152"/>
              <a:gd name="T39" fmla="*/ 2147483647 h 1038"/>
              <a:gd name="T40" fmla="*/ 2147483647 w 1152"/>
              <a:gd name="T41" fmla="*/ 2147483647 h 1038"/>
              <a:gd name="T42" fmla="*/ 2147483647 w 1152"/>
              <a:gd name="T43" fmla="*/ 2147483647 h 1038"/>
              <a:gd name="T44" fmla="*/ 2147483647 w 1152"/>
              <a:gd name="T45" fmla="*/ 2147483647 h 1038"/>
              <a:gd name="T46" fmla="*/ 0 w 1152"/>
              <a:gd name="T47" fmla="*/ 2147483647 h 1038"/>
              <a:gd name="T48" fmla="*/ 2147483647 w 1152"/>
              <a:gd name="T49" fmla="*/ 2147483647 h 1038"/>
              <a:gd name="T50" fmla="*/ 2147483647 w 1152"/>
              <a:gd name="T51" fmla="*/ 2147483647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22582" name="Group 8"/>
            <p:cNvGrpSpPr>
              <a:grpSpLocks/>
            </p:cNvGrpSpPr>
            <p:nvPr/>
          </p:nvGrpSpPr>
          <p:grpSpPr bwMode="auto">
            <a:xfrm>
              <a:off x="864" y="1680"/>
              <a:ext cx="480" cy="1104"/>
              <a:chOff x="864" y="1680"/>
              <a:chExt cx="480" cy="1104"/>
            </a:xfrm>
          </p:grpSpPr>
          <p:sp>
            <p:nvSpPr>
              <p:cNvPr id="22584"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5"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83" name="Text Box 11"/>
            <p:cNvSpPr txBox="1">
              <a:spLocks noChangeArrowheads="1"/>
            </p:cNvSpPr>
            <p:nvPr/>
          </p:nvSpPr>
          <p:spPr bwMode="auto">
            <a:xfrm>
              <a:off x="1327" y="152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600" y="1738313"/>
            <a:ext cx="546100" cy="487362"/>
            <a:chOff x="1104" y="1095"/>
            <a:chExt cx="344" cy="307"/>
          </a:xfrm>
        </p:grpSpPr>
        <p:sp>
          <p:nvSpPr>
            <p:cNvPr id="22578"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2579" name="Group 14"/>
            <p:cNvGrpSpPr>
              <a:grpSpLocks/>
            </p:cNvGrpSpPr>
            <p:nvPr/>
          </p:nvGrpSpPr>
          <p:grpSpPr bwMode="auto">
            <a:xfrm>
              <a:off x="1248" y="1095"/>
              <a:ext cx="200" cy="259"/>
              <a:chOff x="1248" y="1709"/>
              <a:chExt cx="200" cy="259"/>
            </a:xfrm>
          </p:grpSpPr>
          <p:sp>
            <p:nvSpPr>
              <p:cNvPr id="22580" name="Arc 15"/>
              <p:cNvSpPr>
                <a:spLocks/>
              </p:cNvSpPr>
              <p:nvPr/>
            </p:nvSpPr>
            <p:spPr bwMode="auto">
              <a:xfrm>
                <a:off x="1248" y="1890"/>
                <a:ext cx="48" cy="78"/>
              </a:xfrm>
              <a:custGeom>
                <a:avLst/>
                <a:gdLst>
                  <a:gd name="T0" fmla="*/ 0 w 21600"/>
                  <a:gd name="T1" fmla="*/ 0 h 35075"/>
                  <a:gd name="T2" fmla="*/ 0 w 21600"/>
                  <a:gd name="T3" fmla="*/ 0 h 35075"/>
                  <a:gd name="T4" fmla="*/ 0 w 21600"/>
                  <a:gd name="T5" fmla="*/ 0 h 35075"/>
                  <a:gd name="T6" fmla="*/ 0 60000 65536"/>
                  <a:gd name="T7" fmla="*/ 0 60000 65536"/>
                  <a:gd name="T8" fmla="*/ 0 60000 65536"/>
                  <a:gd name="T9" fmla="*/ 0 w 21600"/>
                  <a:gd name="T10" fmla="*/ 0 h 35075"/>
                  <a:gd name="T11" fmla="*/ 21600 w 21600"/>
                  <a:gd name="T12" fmla="*/ 35075 h 35075"/>
                </a:gdLst>
                <a:ahLst/>
                <a:cxnLst>
                  <a:cxn ang="T6">
                    <a:pos x="T0" y="T1"/>
                  </a:cxn>
                  <a:cxn ang="T7">
                    <a:pos x="T2" y="T3"/>
                  </a:cxn>
                  <a:cxn ang="T8">
                    <a:pos x="T4" y="T5"/>
                  </a:cxn>
                </a:cxnLst>
                <a:rect l="T9" t="T10" r="T11" b="T12"/>
                <a:pathLst>
                  <a:path w="21600" h="35075" fill="none" extrusionOk="0">
                    <a:moveTo>
                      <a:pt x="-1" y="0"/>
                    </a:moveTo>
                    <a:cubicBezTo>
                      <a:pt x="11929" y="0"/>
                      <a:pt x="21600" y="9670"/>
                      <a:pt x="21600" y="21600"/>
                    </a:cubicBezTo>
                    <a:cubicBezTo>
                      <a:pt x="21600" y="26496"/>
                      <a:pt x="19936" y="31248"/>
                      <a:pt x="16881" y="35075"/>
                    </a:cubicBezTo>
                  </a:path>
                  <a:path w="21600" h="35075" stroke="0" extrusionOk="0">
                    <a:moveTo>
                      <a:pt x="-1" y="0"/>
                    </a:moveTo>
                    <a:cubicBezTo>
                      <a:pt x="11929" y="0"/>
                      <a:pt x="21600" y="9670"/>
                      <a:pt x="21600" y="21600"/>
                    </a:cubicBezTo>
                    <a:cubicBezTo>
                      <a:pt x="21600" y="26496"/>
                      <a:pt x="19936" y="31248"/>
                      <a:pt x="16881" y="35075"/>
                    </a:cubicBezTo>
                    <a:lnTo>
                      <a:pt x="0" y="21600"/>
                    </a:lnTo>
                    <a:lnTo>
                      <a:pt x="-1" y="0"/>
                    </a:lnTo>
                    <a:close/>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81" name="Rectangle 16"/>
              <p:cNvSpPr>
                <a:spLocks noChangeArrowheads="1"/>
              </p:cNvSpPr>
              <p:nvPr/>
            </p:nvSpPr>
            <p:spPr bwMode="auto">
              <a:xfrm>
                <a:off x="1248" y="1709"/>
                <a:ext cx="20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FF0000"/>
                    </a:solidFill>
                    <a:latin typeface="Symbol" charset="0"/>
                  </a:rPr>
                  <a:t>φ</a:t>
                </a:r>
              </a:p>
            </p:txBody>
          </p:sp>
        </p:grpSp>
      </p:grpSp>
      <p:grpSp>
        <p:nvGrpSpPr>
          <p:cNvPr id="6" name="Group 17"/>
          <p:cNvGrpSpPr>
            <a:grpSpLocks/>
          </p:cNvGrpSpPr>
          <p:nvPr/>
        </p:nvGrpSpPr>
        <p:grpSpPr bwMode="auto">
          <a:xfrm>
            <a:off x="685800" y="2987675"/>
            <a:ext cx="838200" cy="473075"/>
            <a:chOff x="432" y="2496"/>
            <a:chExt cx="528" cy="298"/>
          </a:xfrm>
        </p:grpSpPr>
        <p:grpSp>
          <p:nvGrpSpPr>
            <p:cNvPr id="22573" name="Group 18"/>
            <p:cNvGrpSpPr>
              <a:grpSpLocks/>
            </p:cNvGrpSpPr>
            <p:nvPr/>
          </p:nvGrpSpPr>
          <p:grpSpPr bwMode="auto">
            <a:xfrm>
              <a:off x="432" y="2496"/>
              <a:ext cx="480" cy="298"/>
              <a:chOff x="432" y="2496"/>
              <a:chExt cx="480" cy="298"/>
            </a:xfrm>
          </p:grpSpPr>
          <p:sp>
            <p:nvSpPr>
              <p:cNvPr id="22576" name="Line 19"/>
              <p:cNvSpPr>
                <a:spLocks noChangeShapeType="1"/>
              </p:cNvSpPr>
              <p:nvPr/>
            </p:nvSpPr>
            <p:spPr bwMode="auto">
              <a:xfrm>
                <a:off x="432" y="2496"/>
                <a:ext cx="480" cy="192"/>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7" name="Rectangle 20"/>
              <p:cNvSpPr>
                <a:spLocks noChangeArrowheads="1"/>
              </p:cNvSpPr>
              <p:nvPr/>
            </p:nvSpPr>
            <p:spPr bwMode="auto">
              <a:xfrm>
                <a:off x="432" y="254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ko-KR" sz="2000" b="1">
                    <a:solidFill>
                      <a:schemeClr val="accent2"/>
                    </a:solidFill>
                    <a:latin typeface="Monotype Corsiva" charset="0"/>
                    <a:ea typeface="굴림" charset="0"/>
                    <a:cs typeface="굴림" charset="0"/>
                  </a:rPr>
                  <a:t>l</a:t>
                </a:r>
                <a:r>
                  <a:rPr lang="en-US" altLang="ko-KR" sz="2000" b="1" baseline="-25000">
                    <a:solidFill>
                      <a:schemeClr val="accent2"/>
                    </a:solidFill>
                    <a:latin typeface="Monotype Corsiva" charset="0"/>
                    <a:ea typeface="굴림" charset="0"/>
                    <a:cs typeface="굴림" charset="0"/>
                  </a:rPr>
                  <a:t>1</a:t>
                </a:r>
                <a:endParaRPr lang="en-US" sz="2000" b="1" baseline="-25000">
                  <a:solidFill>
                    <a:schemeClr val="accent2"/>
                  </a:solidFill>
                  <a:latin typeface="Monotype Corsiva" charset="0"/>
                  <a:ea typeface="굴림" charset="0"/>
                  <a:cs typeface="굴림" charset="0"/>
                </a:endParaRPr>
              </a:p>
            </p:txBody>
          </p:sp>
        </p:grpSp>
        <p:sp>
          <p:nvSpPr>
            <p:cNvPr id="22574" name="Line 21"/>
            <p:cNvSpPr>
              <a:spLocks noChangeShapeType="1"/>
            </p:cNvSpPr>
            <p:nvPr/>
          </p:nvSpPr>
          <p:spPr bwMode="auto">
            <a:xfrm flipV="1">
              <a:off x="816" y="2544"/>
              <a:ext cx="48" cy="96"/>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75" name="Line 22"/>
            <p:cNvSpPr>
              <a:spLocks noChangeShapeType="1"/>
            </p:cNvSpPr>
            <p:nvPr/>
          </p:nvSpPr>
          <p:spPr bwMode="auto">
            <a:xfrm rot="5400000" flipV="1">
              <a:off x="888" y="2520"/>
              <a:ext cx="48" cy="9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22571"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72" name="Text Box 25"/>
            <p:cNvSpPr txBox="1">
              <a:spLocks noChangeArrowheads="1"/>
            </p:cNvSpPr>
            <p:nvPr/>
          </p:nvSpPr>
          <p:spPr bwMode="auto">
            <a:xfrm>
              <a:off x="1296" y="2278"/>
              <a:ext cx="53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line of Action</a:t>
              </a:r>
            </a:p>
          </p:txBody>
        </p:sp>
      </p:grpSp>
      <p:sp>
        <p:nvSpPr>
          <p:cNvPr id="820250" name="Text Box 26"/>
          <p:cNvSpPr txBox="1">
            <a:spLocks noChangeArrowheads="1"/>
          </p:cNvSpPr>
          <p:nvPr/>
        </p:nvSpPr>
        <p:spPr bwMode="auto">
          <a:xfrm>
            <a:off x="3124200" y="1600200"/>
            <a:ext cx="5791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Consider an object pivoting about the point </a:t>
            </a:r>
            <a:r>
              <a:rPr lang="en-US">
                <a:solidFill>
                  <a:srgbClr val="FF0000"/>
                </a:solidFill>
                <a:latin typeface="Arial Narrow" charset="0"/>
              </a:rPr>
              <a:t>P</a:t>
            </a:r>
            <a:r>
              <a:rPr lang="en-US">
                <a:solidFill>
                  <a:schemeClr val="accent2"/>
                </a:solidFill>
                <a:latin typeface="Arial Narrow" charset="0"/>
              </a:rPr>
              <a:t> by the force </a:t>
            </a:r>
            <a:r>
              <a:rPr lang="en-US" b="1">
                <a:solidFill>
                  <a:srgbClr val="FF0000"/>
                </a:solidFill>
                <a:latin typeface="Monotype Corsiva" charset="0"/>
              </a:rPr>
              <a:t>F </a:t>
            </a:r>
            <a:r>
              <a:rPr lang="en-US">
                <a:solidFill>
                  <a:schemeClr val="accent2"/>
                </a:solidFill>
                <a:latin typeface="Arial Narrow" charset="0"/>
              </a:rPr>
              <a:t>being exerted at a distance </a:t>
            </a:r>
            <a:r>
              <a:rPr lang="en-US">
                <a:solidFill>
                  <a:srgbClr val="FF0000"/>
                </a:solidFill>
                <a:latin typeface="Arial Narrow" charset="0"/>
              </a:rPr>
              <a:t>r </a:t>
            </a:r>
            <a:r>
              <a:rPr lang="en-US">
                <a:solidFill>
                  <a:schemeClr val="accent2"/>
                </a:solidFill>
                <a:latin typeface="Arial Narrow" charset="0"/>
              </a:rPr>
              <a:t>from</a:t>
            </a:r>
            <a:r>
              <a:rPr lang="en-US">
                <a:solidFill>
                  <a:srgbClr val="FF0000"/>
                </a:solidFill>
                <a:latin typeface="Arial Narrow" charset="0"/>
              </a:rPr>
              <a:t> P</a:t>
            </a:r>
            <a:r>
              <a:rPr lang="en-US">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22569" name="Oval 28"/>
            <p:cNvSpPr>
              <a:spLocks noChangeArrowheads="1"/>
            </p:cNvSpPr>
            <p:nvPr/>
          </p:nvSpPr>
          <p:spPr bwMode="auto">
            <a:xfrm>
              <a:off x="384" y="2448"/>
              <a:ext cx="48" cy="48"/>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570" name="Text Box 29"/>
            <p:cNvSpPr txBox="1">
              <a:spLocks noChangeArrowheads="1"/>
            </p:cNvSpPr>
            <p:nvPr/>
          </p:nvSpPr>
          <p:spPr bwMode="auto">
            <a:xfrm>
              <a:off x="230" y="2311"/>
              <a:ext cx="20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22565" name="Group 31"/>
            <p:cNvGrpSpPr>
              <a:grpSpLocks/>
            </p:cNvGrpSpPr>
            <p:nvPr/>
          </p:nvGrpSpPr>
          <p:grpSpPr bwMode="auto">
            <a:xfrm>
              <a:off x="432" y="1872"/>
              <a:ext cx="1056" cy="576"/>
              <a:chOff x="432" y="1872"/>
              <a:chExt cx="1056" cy="576"/>
            </a:xfrm>
          </p:grpSpPr>
          <p:sp>
            <p:nvSpPr>
              <p:cNvPr id="22567"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68"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66" name="Text Box 34"/>
            <p:cNvSpPr txBox="1">
              <a:spLocks noChangeArrowheads="1"/>
            </p:cNvSpPr>
            <p:nvPr/>
          </p:nvSpPr>
          <p:spPr bwMode="auto">
            <a:xfrm>
              <a:off x="710" y="1992"/>
              <a:ext cx="16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22563"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2564" name="Text Box 37"/>
            <p:cNvSpPr txBox="1">
              <a:spLocks noChangeArrowheads="1"/>
            </p:cNvSpPr>
            <p:nvPr/>
          </p:nvSpPr>
          <p:spPr bwMode="auto">
            <a:xfrm>
              <a:off x="432" y="3072"/>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Moment arm</a:t>
              </a:r>
            </a:p>
          </p:txBody>
        </p:sp>
      </p:grpSp>
      <p:sp>
        <p:nvSpPr>
          <p:cNvPr id="820262" name="Text Box 38"/>
          <p:cNvSpPr txBox="1">
            <a:spLocks noChangeArrowheads="1"/>
          </p:cNvSpPr>
          <p:nvPr/>
        </p:nvSpPr>
        <p:spPr bwMode="auto">
          <a:xfrm>
            <a:off x="3124200" y="2362200"/>
            <a:ext cx="548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line that extends out of the tail of the force vector is called the </a:t>
            </a:r>
            <a:r>
              <a:rPr lang="en-US">
                <a:solidFill>
                  <a:srgbClr val="FF0000"/>
                </a:solidFill>
                <a:latin typeface="Arial Narrow" charset="0"/>
              </a:rPr>
              <a:t>line of action.</a:t>
            </a:r>
            <a:r>
              <a:rPr lang="en-US">
                <a:solidFill>
                  <a:schemeClr val="accent2"/>
                </a:solidFill>
                <a:latin typeface="Arial Narrow" charset="0"/>
              </a:rPr>
              <a:t> </a:t>
            </a:r>
          </a:p>
        </p:txBody>
      </p:sp>
      <p:sp>
        <p:nvSpPr>
          <p:cNvPr id="820263" name="Text Box 39"/>
          <p:cNvSpPr txBox="1">
            <a:spLocks noChangeArrowheads="1"/>
          </p:cNvSpPr>
          <p:nvPr/>
        </p:nvSpPr>
        <p:spPr bwMode="auto">
          <a:xfrm>
            <a:off x="3124200" y="3140075"/>
            <a:ext cx="5867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perpendicular distance from the pivoting point </a:t>
            </a:r>
            <a:r>
              <a:rPr lang="en-US">
                <a:solidFill>
                  <a:srgbClr val="FF0066"/>
                </a:solidFill>
                <a:latin typeface="Arial Narrow" charset="0"/>
              </a:rPr>
              <a:t>P</a:t>
            </a:r>
            <a:r>
              <a:rPr lang="en-US">
                <a:solidFill>
                  <a:schemeClr val="accent2"/>
                </a:solidFill>
                <a:latin typeface="Arial Narrow" charset="0"/>
              </a:rPr>
              <a:t> to the </a:t>
            </a:r>
            <a:r>
              <a:rPr lang="en-US">
                <a:solidFill>
                  <a:srgbClr val="FF0066"/>
                </a:solidFill>
                <a:latin typeface="Arial Narrow" charset="0"/>
              </a:rPr>
              <a:t>line of action</a:t>
            </a:r>
            <a:r>
              <a:rPr lang="en-US">
                <a:solidFill>
                  <a:schemeClr val="accent2"/>
                </a:solidFill>
                <a:latin typeface="Arial Narrow" charset="0"/>
              </a:rPr>
              <a:t> is called </a:t>
            </a:r>
            <a:r>
              <a:rPr lang="en-US">
                <a:solidFill>
                  <a:srgbClr val="FF0000"/>
                </a:solidFill>
                <a:latin typeface="Arial Narrow" charset="0"/>
              </a:rPr>
              <a:t>the moment arm.</a:t>
            </a:r>
          </a:p>
        </p:txBody>
      </p:sp>
      <p:sp>
        <p:nvSpPr>
          <p:cNvPr id="820264" name="Text Box 40"/>
          <p:cNvSpPr txBox="1">
            <a:spLocks noChangeArrowheads="1"/>
          </p:cNvSpPr>
          <p:nvPr/>
        </p:nvSpPr>
        <p:spPr bwMode="auto">
          <a:xfrm>
            <a:off x="228600" y="4953000"/>
            <a:ext cx="6324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When there are more than one force being exerted on certain points of the object, one can sum up the torque generated by each force </a:t>
            </a:r>
            <a:r>
              <a:rPr lang="en-US" sz="2000" dirty="0" err="1">
                <a:solidFill>
                  <a:schemeClr val="accent2"/>
                </a:solidFill>
                <a:latin typeface="Arial Narrow" charset="0"/>
              </a:rPr>
              <a:t>vectorially</a:t>
            </a:r>
            <a:r>
              <a:rPr lang="en-US" sz="2000" dirty="0">
                <a:solidFill>
                  <a:schemeClr val="accent2"/>
                </a:solidFill>
                <a:latin typeface="Arial Narrow" charset="0"/>
              </a:rPr>
              <a:t>.  The convention for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22561" name="Line 42"/>
            <p:cNvSpPr>
              <a:spLocks noChangeShapeType="1"/>
            </p:cNvSpPr>
            <p:nvPr/>
          </p:nvSpPr>
          <p:spPr bwMode="auto">
            <a:xfrm flipV="1">
              <a:off x="432" y="1728"/>
              <a:ext cx="576" cy="144"/>
            </a:xfrm>
            <a:prstGeom prst="line">
              <a:avLst/>
            </a:prstGeom>
            <a:noFill/>
            <a:ln w="28575">
              <a:solidFill>
                <a:srgbClr val="33CC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Text Box 43"/>
            <p:cNvSpPr txBox="1">
              <a:spLocks noChangeArrowheads="1"/>
            </p:cNvSpPr>
            <p:nvPr/>
          </p:nvSpPr>
          <p:spPr bwMode="auto">
            <a:xfrm>
              <a:off x="710" y="1704"/>
              <a:ext cx="20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33CC33"/>
                  </a:solidFill>
                  <a:latin typeface="Monotype Corsiva" charset="0"/>
                  <a:ea typeface="굴림" charset="0"/>
                  <a:cs typeface="굴림" charset="0"/>
                </a:rPr>
                <a:t>l</a:t>
              </a:r>
              <a:r>
                <a:rPr lang="en-US" sz="2000" baseline="-25000">
                  <a:solidFill>
                    <a:srgbClr val="33CC33"/>
                  </a:solidFill>
                  <a:latin typeface="Monotype Corsiva" charset="0"/>
                  <a:ea typeface="굴림" charset="0"/>
                  <a:cs typeface="굴림"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22558"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59"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Rectangle 47"/>
            <p:cNvSpPr>
              <a:spLocks noChangeArrowheads="1"/>
            </p:cNvSpPr>
            <p:nvPr/>
          </p:nvSpPr>
          <p:spPr bwMode="auto">
            <a:xfrm>
              <a:off x="1152" y="2064"/>
              <a:ext cx="25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820272" name="Object 3"/>
          <p:cNvGraphicFramePr>
            <a:graphicFrameLocks noChangeAspect="1"/>
          </p:cNvGraphicFramePr>
          <p:nvPr/>
        </p:nvGraphicFramePr>
        <p:xfrm>
          <a:off x="6781800" y="5103813"/>
          <a:ext cx="1524000" cy="534987"/>
        </p:xfrm>
        <a:graphic>
          <a:graphicData uri="http://schemas.openxmlformats.org/presentationml/2006/ole">
            <mc:AlternateContent xmlns:mc="http://schemas.openxmlformats.org/markup-compatibility/2006">
              <mc:Choice xmlns:v="urn:schemas-microsoft-com:vml" Requires="v">
                <p:oleObj spid="_x0000_s254301" name="Equation" r:id="rId5" imgW="812447" imgH="253890" progId="Equation.DSMT4">
                  <p:embed/>
                </p:oleObj>
              </mc:Choice>
              <mc:Fallback>
                <p:oleObj name="Equation" r:id="rId5" imgW="812447" imgH="25389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3813"/>
                        <a:ext cx="1524000" cy="5349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3" name="Object 4"/>
          <p:cNvGraphicFramePr>
            <a:graphicFrameLocks noChangeAspect="1"/>
          </p:cNvGraphicFramePr>
          <p:nvPr/>
        </p:nvGraphicFramePr>
        <p:xfrm>
          <a:off x="6970713" y="5548313"/>
          <a:ext cx="1473200" cy="523875"/>
        </p:xfrm>
        <a:graphic>
          <a:graphicData uri="http://schemas.openxmlformats.org/presentationml/2006/ole">
            <mc:AlternateContent xmlns:mc="http://schemas.openxmlformats.org/markup-compatibility/2006">
              <mc:Choice xmlns:v="urn:schemas-microsoft-com:vml" Requires="v">
                <p:oleObj spid="_x0000_s254302" name="Equation" r:id="rId7" imgW="723586" imgH="228501" progId="Equation.DSMT4">
                  <p:embed/>
                </p:oleObj>
              </mc:Choice>
              <mc:Fallback>
                <p:oleObj name="Equation" r:id="rId7" imgW="723586" imgH="228501"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0713" y="5548313"/>
                        <a:ext cx="1473200" cy="5238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4" name="Object 5"/>
          <p:cNvGraphicFramePr>
            <a:graphicFrameLocks noChangeAspect="1"/>
          </p:cNvGraphicFramePr>
          <p:nvPr/>
        </p:nvGraphicFramePr>
        <p:xfrm>
          <a:off x="6781800" y="4637088"/>
          <a:ext cx="1665288" cy="468312"/>
        </p:xfrm>
        <a:graphic>
          <a:graphicData uri="http://schemas.openxmlformats.org/presentationml/2006/ole">
            <mc:AlternateContent xmlns:mc="http://schemas.openxmlformats.org/markup-compatibility/2006">
              <mc:Choice xmlns:v="urn:schemas-microsoft-com:vml" Requires="v">
                <p:oleObj spid="_x0000_s254303" name="Equation" r:id="rId9" imgW="1015559" imgH="253890" progId="Equation.DSMT4">
                  <p:embed/>
                </p:oleObj>
              </mc:Choice>
              <mc:Fallback>
                <p:oleObj name="Equation" r:id="rId9" imgW="1015559" imgH="25389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37088"/>
                        <a:ext cx="1665288" cy="4683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5" name="Object 6"/>
          <p:cNvGraphicFramePr>
            <a:graphicFrameLocks noChangeAspect="1"/>
          </p:cNvGraphicFramePr>
          <p:nvPr/>
        </p:nvGraphicFramePr>
        <p:xfrm>
          <a:off x="8458200" y="4648200"/>
          <a:ext cx="393700" cy="385763"/>
        </p:xfrm>
        <a:graphic>
          <a:graphicData uri="http://schemas.openxmlformats.org/presentationml/2006/ole">
            <mc:AlternateContent xmlns:mc="http://schemas.openxmlformats.org/markup-compatibility/2006">
              <mc:Choice xmlns:v="urn:schemas-microsoft-com:vml" Requires="v">
                <p:oleObj spid="_x0000_s254304" name="Equation" r:id="rId11" imgW="202936" imgH="177569" progId="Equation.DSMT4">
                  <p:embed/>
                </p:oleObj>
              </mc:Choice>
              <mc:Fallback>
                <p:oleObj name="Equation" r:id="rId11" imgW="202936" imgH="177569"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458200" y="4648200"/>
                        <a:ext cx="393700" cy="3857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6" name="Object 7"/>
          <p:cNvGraphicFramePr>
            <a:graphicFrameLocks noChangeAspect="1"/>
          </p:cNvGraphicFramePr>
          <p:nvPr>
            <p:extLst>
              <p:ext uri="{D42A27DB-BD31-4B8C-83A1-F6EECF244321}">
                <p14:modId xmlns:p14="http://schemas.microsoft.com/office/powerpoint/2010/main" val="302578321"/>
              </p:ext>
            </p:extLst>
          </p:nvPr>
        </p:nvGraphicFramePr>
        <p:xfrm>
          <a:off x="7004050" y="3884613"/>
          <a:ext cx="2139950" cy="382587"/>
        </p:xfrm>
        <a:graphic>
          <a:graphicData uri="http://schemas.openxmlformats.org/presentationml/2006/ole">
            <mc:AlternateContent xmlns:mc="http://schemas.openxmlformats.org/markup-compatibility/2006">
              <mc:Choice xmlns:v="urn:schemas-microsoft-com:vml" Requires="v">
                <p:oleObj spid="_x0000_s254305" name="Equation" r:id="rId13" imgW="1600200" imgH="254000" progId="Equation.DSMT4">
                  <p:embed/>
                </p:oleObj>
              </mc:Choice>
              <mc:Fallback>
                <p:oleObj name="Equation" r:id="rId13" imgW="1600200" imgH="2540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3884613"/>
                        <a:ext cx="2139950" cy="38258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7" name="Object 8"/>
          <p:cNvGraphicFramePr>
            <a:graphicFrameLocks noChangeAspect="1"/>
          </p:cNvGraphicFramePr>
          <p:nvPr/>
        </p:nvGraphicFramePr>
        <p:xfrm>
          <a:off x="7010400" y="4267200"/>
          <a:ext cx="1223963" cy="382588"/>
        </p:xfrm>
        <a:graphic>
          <a:graphicData uri="http://schemas.openxmlformats.org/presentationml/2006/ole">
            <mc:AlternateContent xmlns:mc="http://schemas.openxmlformats.org/markup-compatibility/2006">
              <mc:Choice xmlns:v="urn:schemas-microsoft-com:vml" Requires="v">
                <p:oleObj spid="_x0000_s254306" name="Equation" r:id="rId15" imgW="914400" imgH="254000" progId="Equation.DSMT4">
                  <p:embed/>
                </p:oleObj>
              </mc:Choice>
              <mc:Fallback>
                <p:oleObj name="Equation" r:id="rId15" imgW="914400" imgH="2540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0400" y="4267200"/>
                        <a:ext cx="1223963" cy="3825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78" name="Text Box 54"/>
          <p:cNvSpPr txBox="1">
            <a:spLocks noChangeArrowheads="1"/>
          </p:cNvSpPr>
          <p:nvPr/>
        </p:nvSpPr>
        <p:spPr bwMode="auto">
          <a:xfrm>
            <a:off x="6477000" y="6096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Unit?</a:t>
            </a:r>
            <a:endParaRPr lang="en-US">
              <a:solidFill>
                <a:schemeClr val="accent2"/>
              </a:solidFill>
              <a:latin typeface="Arial Narrow" charset="0"/>
              <a:ea typeface="굴림" charset="0"/>
              <a:cs typeface="굴림" charset="0"/>
            </a:endParaRPr>
          </a:p>
        </p:txBody>
      </p:sp>
      <p:graphicFrame>
        <p:nvGraphicFramePr>
          <p:cNvPr id="820279" name="Object 9"/>
          <p:cNvGraphicFramePr>
            <a:graphicFrameLocks noChangeAspect="1"/>
          </p:cNvGraphicFramePr>
          <p:nvPr/>
        </p:nvGraphicFramePr>
        <p:xfrm>
          <a:off x="7239000" y="6096000"/>
          <a:ext cx="723900" cy="407988"/>
        </p:xfrm>
        <a:graphic>
          <a:graphicData uri="http://schemas.openxmlformats.org/presentationml/2006/ole">
            <mc:AlternateContent xmlns:mc="http://schemas.openxmlformats.org/markup-compatibility/2006">
              <mc:Choice xmlns:v="urn:schemas-microsoft-com:vml" Requires="v">
                <p:oleObj spid="_x0000_s254307" name="Equation" r:id="rId17" imgW="355138" imgH="177569" progId="Equation.DSMT4">
                  <p:embed/>
                </p:oleObj>
              </mc:Choice>
              <mc:Fallback>
                <p:oleObj name="Equation" r:id="rId17" imgW="355138" imgH="177569"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6096000"/>
                        <a:ext cx="723900" cy="40798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648679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0227">
                                            <p:txEl>
                                              <p:pRg st="0" end="0"/>
                                            </p:txEl>
                                          </p:spTgt>
                                        </p:tgtEl>
                                        <p:attrNameLst>
                                          <p:attrName>style.visibility</p:attrName>
                                        </p:attrNameLst>
                                      </p:cBhvr>
                                      <p:to>
                                        <p:strVal val="visible"/>
                                      </p:to>
                                    </p:set>
                                    <p:animEffect transition="in" filter="wipe(left)">
                                      <p:cBhvr>
                                        <p:cTn id="7" dur="500"/>
                                        <p:tgtEl>
                                          <p:spTgt spid="82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20250">
                                            <p:txEl>
                                              <p:pRg st="0" end="0"/>
                                            </p:txEl>
                                          </p:spTgt>
                                        </p:tgtEl>
                                        <p:attrNameLst>
                                          <p:attrName>style.visibility</p:attrName>
                                        </p:attrNameLst>
                                      </p:cBhvr>
                                      <p:to>
                                        <p:strVal val="visible"/>
                                      </p:to>
                                    </p:set>
                                    <p:animEffect transition="in" filter="wipe(left)">
                                      <p:cBhvr>
                                        <p:cTn id="12" dur="500"/>
                                        <p:tgtEl>
                                          <p:spTgt spid="8202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20230"/>
                                        </p:tgtEl>
                                        <p:attrNameLst>
                                          <p:attrName>style.visibility</p:attrName>
                                        </p:attrNameLst>
                                      </p:cBhvr>
                                      <p:to>
                                        <p:strVal val="visible"/>
                                      </p:to>
                                    </p:set>
                                    <p:animEffect transition="in" filter="wipe(left)">
                                      <p:cBhvr>
                                        <p:cTn id="17" dur="500"/>
                                        <p:tgtEl>
                                          <p:spTgt spid="820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20262">
                                            <p:txEl>
                                              <p:pRg st="0" end="0"/>
                                            </p:txEl>
                                          </p:spTgt>
                                        </p:tgtEl>
                                        <p:attrNameLst>
                                          <p:attrName>style.visibility</p:attrName>
                                        </p:attrNameLst>
                                      </p:cBhvr>
                                      <p:to>
                                        <p:strVal val="visible"/>
                                      </p:to>
                                    </p:set>
                                    <p:animEffect transition="in" filter="wipe(left)">
                                      <p:cBhvr>
                                        <p:cTn id="42" dur="500"/>
                                        <p:tgtEl>
                                          <p:spTgt spid="820262">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820263">
                                            <p:txEl>
                                              <p:pRg st="0" end="0"/>
                                            </p:txEl>
                                          </p:spTgt>
                                        </p:tgtEl>
                                        <p:attrNameLst>
                                          <p:attrName>style.visibility</p:attrName>
                                        </p:attrNameLst>
                                      </p:cBhvr>
                                      <p:to>
                                        <p:strVal val="visible"/>
                                      </p:to>
                                    </p:set>
                                    <p:animEffect transition="in" filter="wipe(left)">
                                      <p:cBhvr>
                                        <p:cTn id="52" dur="500"/>
                                        <p:tgtEl>
                                          <p:spTgt spid="820263">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820229"/>
                                        </p:tgtEl>
                                        <p:attrNameLst>
                                          <p:attrName>style.visibility</p:attrName>
                                        </p:attrNameLst>
                                      </p:cBhvr>
                                      <p:to>
                                        <p:strVal val="visible"/>
                                      </p:to>
                                    </p:set>
                                    <p:animEffect transition="in" filter="wipe(left)">
                                      <p:cBhvr>
                                        <p:cTn id="67" dur="500"/>
                                        <p:tgtEl>
                                          <p:spTgt spid="8202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820228"/>
                                        </p:tgtEl>
                                        <p:attrNameLst>
                                          <p:attrName>style.visibility</p:attrName>
                                        </p:attrNameLst>
                                      </p:cBhvr>
                                      <p:to>
                                        <p:strVal val="visible"/>
                                      </p:to>
                                    </p:set>
                                    <p:animEffect transition="in" filter="wipe(left)">
                                      <p:cBhvr>
                                        <p:cTn id="72" dur="500"/>
                                        <p:tgtEl>
                                          <p:spTgt spid="82022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820276"/>
                                        </p:tgtEl>
                                        <p:attrNameLst>
                                          <p:attrName>style.visibility</p:attrName>
                                        </p:attrNameLst>
                                      </p:cBhvr>
                                      <p:to>
                                        <p:strVal val="visible"/>
                                      </p:to>
                                    </p:set>
                                    <p:animEffect transition="in" filter="wipe(left)">
                                      <p:cBhvr>
                                        <p:cTn id="77" dur="500"/>
                                        <p:tgtEl>
                                          <p:spTgt spid="82027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820277"/>
                                        </p:tgtEl>
                                        <p:attrNameLst>
                                          <p:attrName>style.visibility</p:attrName>
                                        </p:attrNameLst>
                                      </p:cBhvr>
                                      <p:to>
                                        <p:strVal val="visible"/>
                                      </p:to>
                                    </p:set>
                                    <p:animEffect transition="in" filter="wipe(left)">
                                      <p:cBhvr>
                                        <p:cTn id="82" dur="500"/>
                                        <p:tgtEl>
                                          <p:spTgt spid="82027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20274"/>
                                        </p:tgtEl>
                                        <p:attrNameLst>
                                          <p:attrName>style.visibility</p:attrName>
                                        </p:attrNameLst>
                                      </p:cBhvr>
                                      <p:to>
                                        <p:strVal val="visible"/>
                                      </p:to>
                                    </p:set>
                                    <p:animEffect transition="in" filter="wipe(left)">
                                      <p:cBhvr>
                                        <p:cTn id="87" dur="500"/>
                                        <p:tgtEl>
                                          <p:spTgt spid="82027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820275"/>
                                        </p:tgtEl>
                                        <p:attrNameLst>
                                          <p:attrName>style.visibility</p:attrName>
                                        </p:attrNameLst>
                                      </p:cBhvr>
                                      <p:to>
                                        <p:strVal val="visible"/>
                                      </p:to>
                                    </p:set>
                                    <p:animEffect transition="in" filter="wipe(left)">
                                      <p:cBhvr>
                                        <p:cTn id="92" dur="500"/>
                                        <p:tgtEl>
                                          <p:spTgt spid="82027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820264">
                                            <p:txEl>
                                              <p:pRg st="0" end="0"/>
                                            </p:txEl>
                                          </p:spTgt>
                                        </p:tgtEl>
                                        <p:attrNameLst>
                                          <p:attrName>style.visibility</p:attrName>
                                        </p:attrNameLst>
                                      </p:cBhvr>
                                      <p:to>
                                        <p:strVal val="visible"/>
                                      </p:to>
                                    </p:set>
                                    <p:animEffect transition="in" filter="wipe(left)">
                                      <p:cBhvr>
                                        <p:cTn id="97" dur="500"/>
                                        <p:tgtEl>
                                          <p:spTgt spid="820264">
                                            <p:txEl>
                                              <p:pRg st="0" end="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820272"/>
                                        </p:tgtEl>
                                        <p:attrNameLst>
                                          <p:attrName>style.visibility</p:attrName>
                                        </p:attrNameLst>
                                      </p:cBhvr>
                                      <p:to>
                                        <p:strVal val="visible"/>
                                      </p:to>
                                    </p:set>
                                    <p:animEffect transition="in" filter="wipe(left)">
                                      <p:cBhvr>
                                        <p:cTn id="112" dur="500"/>
                                        <p:tgtEl>
                                          <p:spTgt spid="82027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820273"/>
                                        </p:tgtEl>
                                        <p:attrNameLst>
                                          <p:attrName>style.visibility</p:attrName>
                                        </p:attrNameLst>
                                      </p:cBhvr>
                                      <p:to>
                                        <p:strVal val="visible"/>
                                      </p:to>
                                    </p:set>
                                    <p:animEffect transition="in" filter="wipe(left)">
                                      <p:cBhvr>
                                        <p:cTn id="117" dur="500"/>
                                        <p:tgtEl>
                                          <p:spTgt spid="82027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820278"/>
                                        </p:tgtEl>
                                        <p:attrNameLst>
                                          <p:attrName>style.visibility</p:attrName>
                                        </p:attrNameLst>
                                      </p:cBhvr>
                                      <p:to>
                                        <p:strVal val="visible"/>
                                      </p:to>
                                    </p:set>
                                    <p:animEffect transition="in" filter="wipe(left)">
                                      <p:cBhvr>
                                        <p:cTn id="122" dur="500"/>
                                        <p:tgtEl>
                                          <p:spTgt spid="82027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820279"/>
                                        </p:tgtEl>
                                        <p:attrNameLst>
                                          <p:attrName>style.visibility</p:attrName>
                                        </p:attrNameLst>
                                      </p:cBhvr>
                                      <p:to>
                                        <p:strVal val="visible"/>
                                      </p:to>
                                    </p:set>
                                    <p:animEffect transition="in" filter="wipe(left)">
                                      <p:cBhvr>
                                        <p:cTn id="127" dur="500"/>
                                        <p:tgtEl>
                                          <p:spTgt spid="820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autoUpdateAnimBg="0"/>
      <p:bldP spid="820229" grpId="0" animBg="1" autoUpdateAnimBg="0"/>
      <p:bldP spid="820230" grpId="0" animBg="1"/>
      <p:bldP spid="820250" grpId="0" build="p" autoUpdateAnimBg="0"/>
      <p:bldP spid="820262" grpId="0" build="p" autoUpdateAnimBg="0"/>
      <p:bldP spid="820263" grpId="0" build="p" autoUpdateAnimBg="0"/>
      <p:bldP spid="820264" grpId="0" build="p" autoUpdateAnimBg="0"/>
      <p:bldP spid="820278"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Thursday, July 3, 2014</a:t>
            </a:r>
            <a:endParaRPr lang="en-US"/>
          </a:p>
        </p:txBody>
      </p:sp>
      <p:sp>
        <p:nvSpPr>
          <p:cNvPr id="32" name="Footer Placeholder 4"/>
          <p:cNvSpPr>
            <a:spLocks noGrp="1"/>
          </p:cNvSpPr>
          <p:nvPr>
            <p:ph type="ftr" sz="quarter" idx="11"/>
          </p:nvPr>
        </p:nvSpPr>
        <p:spPr/>
        <p:txBody>
          <a:bodyPr/>
          <a:lstStyle/>
          <a:p>
            <a:r>
              <a:rPr lang="nl-NL" smtClean="0"/>
              <a:t>PHYS 1441-001, Summer 2014             Dr. Jaehoon Yu</a:t>
            </a:r>
            <a:endParaRPr lang="en-US"/>
          </a:p>
        </p:txBody>
      </p:sp>
      <p:sp>
        <p:nvSpPr>
          <p:cNvPr id="33" name="Slide Number Placeholder 5"/>
          <p:cNvSpPr>
            <a:spLocks noGrp="1"/>
          </p:cNvSpPr>
          <p:nvPr>
            <p:ph type="sldNum" sz="quarter" idx="12"/>
          </p:nvPr>
        </p:nvSpPr>
        <p:spPr/>
        <p:txBody>
          <a:bodyPr/>
          <a:lstStyle/>
          <a:p>
            <a:fld id="{085B0F0B-5060-CA4E-8AD9-113E7172130F}" type="slidenum">
              <a:rPr lang="en-US"/>
              <a:pPr/>
              <a:t>7</a:t>
            </a:fld>
            <a:endParaRPr lang="en-US"/>
          </a:p>
        </p:txBody>
      </p:sp>
      <p:grpSp>
        <p:nvGrpSpPr>
          <p:cNvPr id="316418" name="Group 2"/>
          <p:cNvGrpSpPr>
            <a:grpSpLocks/>
          </p:cNvGrpSpPr>
          <p:nvPr/>
        </p:nvGrpSpPr>
        <p:grpSpPr bwMode="auto">
          <a:xfrm>
            <a:off x="1371600" y="2781300"/>
            <a:ext cx="685800" cy="1371600"/>
            <a:chOff x="888" y="1752"/>
            <a:chExt cx="432" cy="864"/>
          </a:xfrm>
        </p:grpSpPr>
        <p:sp>
          <p:nvSpPr>
            <p:cNvPr id="316419" name="AutoShape 3"/>
            <p:cNvSpPr>
              <a:spLocks noChangeArrowheads="1"/>
            </p:cNvSpPr>
            <p:nvPr/>
          </p:nvSpPr>
          <p:spPr bwMode="auto">
            <a:xfrm rot="14206111" flipH="1">
              <a:off x="672" y="1968"/>
              <a:ext cx="864" cy="432"/>
            </a:xfrm>
            <a:prstGeom prst="can">
              <a:avLst>
                <a:gd name="adj" fmla="val 25000"/>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eaVert" wrap="none" anchor="ctr"/>
            <a:lstStyle/>
            <a:p>
              <a:pPr algn="ctr"/>
              <a:endParaRPr lang="en-US">
                <a:latin typeface="Monotype Corsiva" charset="0"/>
              </a:endParaRPr>
            </a:p>
          </p:txBody>
        </p:sp>
        <p:sp>
          <p:nvSpPr>
            <p:cNvPr id="316420" name="Line 4"/>
            <p:cNvSpPr>
              <a:spLocks noChangeShapeType="1"/>
            </p:cNvSpPr>
            <p:nvPr/>
          </p:nvSpPr>
          <p:spPr bwMode="auto">
            <a:xfrm flipH="1" flipV="1">
              <a:off x="912" y="1824"/>
              <a:ext cx="240"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21" name="Text Box 5"/>
            <p:cNvSpPr txBox="1">
              <a:spLocks noChangeArrowheads="1"/>
            </p:cNvSpPr>
            <p:nvPr/>
          </p:nvSpPr>
          <p:spPr bwMode="auto">
            <a:xfrm>
              <a:off x="990" y="1766"/>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chemeClr val="folHlink"/>
                  </a:solidFill>
                  <a:latin typeface="Arial Narrow" charset="0"/>
                </a:rPr>
                <a:t>R</a:t>
              </a:r>
              <a:r>
                <a:rPr lang="en-US" sz="2000" baseline="-25000">
                  <a:solidFill>
                    <a:schemeClr val="folHlink"/>
                  </a:solidFill>
                  <a:latin typeface="Arial Narrow" charset="0"/>
                </a:rPr>
                <a:t>1</a:t>
              </a:r>
            </a:p>
          </p:txBody>
        </p:sp>
      </p:grpSp>
      <p:sp>
        <p:nvSpPr>
          <p:cNvPr id="316422" name="Rectangle 6"/>
          <p:cNvSpPr>
            <a:spLocks noGrp="1" noChangeArrowheads="1"/>
          </p:cNvSpPr>
          <p:nvPr>
            <p:ph type="title"/>
          </p:nvPr>
        </p:nvSpPr>
        <p:spPr>
          <a:xfrm>
            <a:off x="685800" y="152400"/>
            <a:ext cx="7772400" cy="609600"/>
          </a:xfrm>
        </p:spPr>
        <p:txBody>
          <a:bodyPr/>
          <a:lstStyle/>
          <a:p>
            <a:r>
              <a:rPr lang="en-US" sz="4000"/>
              <a:t>Example for Torque</a:t>
            </a:r>
            <a:endParaRPr lang="en-US"/>
          </a:p>
        </p:txBody>
      </p:sp>
      <p:sp>
        <p:nvSpPr>
          <p:cNvPr id="316423" name="Text Box 7"/>
          <p:cNvSpPr txBox="1">
            <a:spLocks noChangeArrowheads="1"/>
          </p:cNvSpPr>
          <p:nvPr/>
        </p:nvSpPr>
        <p:spPr bwMode="auto">
          <a:xfrm>
            <a:off x="457200" y="762000"/>
            <a:ext cx="8458200" cy="1644650"/>
          </a:xfrm>
          <a:prstGeom prst="rect">
            <a:avLst/>
          </a:prstGeom>
          <a:solidFill>
            <a:srgbClr val="CCFFFF"/>
          </a:solidFill>
          <a:ln w="28575">
            <a:solidFill>
              <a:srgbClr val="99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A one piece cylinder is shaped as in the figure with core section protruding from the larger drum.  The cylinder is free to rotate around the central axis shown in the picture.   A rope wrapped around the drum whose radius is </a:t>
            </a:r>
            <a:r>
              <a:rPr lang="en-US" sz="2000" b="1">
                <a:solidFill>
                  <a:srgbClr val="FF0000"/>
                </a:solidFill>
                <a:latin typeface="Monotype Corsiva" charset="0"/>
              </a:rPr>
              <a:t>R</a:t>
            </a:r>
            <a:r>
              <a:rPr lang="en-US" sz="2000" b="1" baseline="-25000">
                <a:solidFill>
                  <a:srgbClr val="FF0000"/>
                </a:solidFill>
                <a:latin typeface="Monotype Corsiva" charset="0"/>
              </a:rPr>
              <a:t>1</a:t>
            </a:r>
            <a:r>
              <a:rPr lang="en-US" sz="2000">
                <a:solidFill>
                  <a:srgbClr val="800000"/>
                </a:solidFill>
                <a:latin typeface="Arial Narrow" charset="0"/>
              </a:rPr>
              <a:t> exerts force </a:t>
            </a:r>
            <a:r>
              <a:rPr lang="en-US" sz="2000" b="1">
                <a:solidFill>
                  <a:srgbClr val="FF0000"/>
                </a:solidFill>
                <a:latin typeface="Monotype Corsiva" charset="0"/>
              </a:rPr>
              <a:t>F</a:t>
            </a:r>
            <a:r>
              <a:rPr lang="en-US" sz="2000" b="1" baseline="-25000">
                <a:solidFill>
                  <a:srgbClr val="FF0000"/>
                </a:solidFill>
                <a:latin typeface="Monotype Corsiva" charset="0"/>
              </a:rPr>
              <a:t>1</a:t>
            </a:r>
            <a:r>
              <a:rPr lang="en-US" sz="2000">
                <a:solidFill>
                  <a:srgbClr val="800000"/>
                </a:solidFill>
                <a:latin typeface="Arial Narrow" charset="0"/>
              </a:rPr>
              <a:t> to the right on the cylinder, and another force exerts </a:t>
            </a:r>
            <a:r>
              <a:rPr lang="en-US" sz="2000" b="1">
                <a:solidFill>
                  <a:srgbClr val="FF0000"/>
                </a:solidFill>
                <a:latin typeface="Monotype Corsiva" charset="0"/>
              </a:rPr>
              <a:t>F</a:t>
            </a:r>
            <a:r>
              <a:rPr lang="en-US" sz="2000" b="1" baseline="-25000">
                <a:solidFill>
                  <a:srgbClr val="FF0000"/>
                </a:solidFill>
                <a:latin typeface="Monotype Corsiva" charset="0"/>
              </a:rPr>
              <a:t>2</a:t>
            </a:r>
            <a:r>
              <a:rPr lang="en-US" sz="2000" baseline="-25000">
                <a:solidFill>
                  <a:srgbClr val="800000"/>
                </a:solidFill>
                <a:latin typeface="Arial Narrow" charset="0"/>
              </a:rPr>
              <a:t> </a:t>
            </a:r>
            <a:r>
              <a:rPr lang="en-US" sz="2000">
                <a:solidFill>
                  <a:srgbClr val="800000"/>
                </a:solidFill>
                <a:latin typeface="Arial Narrow" charset="0"/>
              </a:rPr>
              <a:t>on the core whose radius is </a:t>
            </a:r>
            <a:r>
              <a:rPr lang="en-US" sz="2000" b="1">
                <a:solidFill>
                  <a:srgbClr val="FF0000"/>
                </a:solidFill>
                <a:latin typeface="Monotype Corsiva" charset="0"/>
              </a:rPr>
              <a:t>R</a:t>
            </a:r>
            <a:r>
              <a:rPr lang="en-US" sz="2000" b="1" baseline="-25000">
                <a:solidFill>
                  <a:srgbClr val="FF0000"/>
                </a:solidFill>
                <a:latin typeface="Monotype Corsiva" charset="0"/>
              </a:rPr>
              <a:t>2</a:t>
            </a:r>
            <a:r>
              <a:rPr lang="en-US" sz="2000">
                <a:solidFill>
                  <a:srgbClr val="800000"/>
                </a:solidFill>
                <a:latin typeface="Arial Narrow" charset="0"/>
              </a:rPr>
              <a:t> downward on the cylinder.  A) What is the net torque acting on the cylinder about the rotation axis?</a:t>
            </a:r>
          </a:p>
        </p:txBody>
      </p:sp>
      <p:sp>
        <p:nvSpPr>
          <p:cNvPr id="316424" name="Text Box 8"/>
          <p:cNvSpPr txBox="1">
            <a:spLocks noChangeArrowheads="1"/>
          </p:cNvSpPr>
          <p:nvPr/>
        </p:nvSpPr>
        <p:spPr bwMode="auto">
          <a:xfrm>
            <a:off x="2843213" y="2667000"/>
            <a:ext cx="2209800" cy="3968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The torque due to </a:t>
            </a:r>
            <a:r>
              <a:rPr lang="en-US" sz="2000" b="1">
                <a:solidFill>
                  <a:schemeClr val="accent2"/>
                </a:solidFill>
                <a:latin typeface="Monotype Corsiva" charset="0"/>
              </a:rPr>
              <a:t>F</a:t>
            </a:r>
            <a:r>
              <a:rPr lang="en-US" sz="2000" b="1" baseline="-25000">
                <a:solidFill>
                  <a:schemeClr val="accent2"/>
                </a:solidFill>
                <a:latin typeface="Monotype Corsiva" charset="0"/>
              </a:rPr>
              <a:t>1</a:t>
            </a:r>
            <a:endParaRPr lang="en-US" sz="2000">
              <a:solidFill>
                <a:srgbClr val="800000"/>
              </a:solidFill>
              <a:latin typeface="Arial Narrow" charset="0"/>
            </a:endParaRPr>
          </a:p>
        </p:txBody>
      </p:sp>
      <p:graphicFrame>
        <p:nvGraphicFramePr>
          <p:cNvPr id="316425" name="Object 9"/>
          <p:cNvGraphicFramePr>
            <a:graphicFrameLocks noChangeAspect="1"/>
          </p:cNvGraphicFramePr>
          <p:nvPr/>
        </p:nvGraphicFramePr>
        <p:xfrm>
          <a:off x="5129213" y="2674938"/>
          <a:ext cx="1027112" cy="381000"/>
        </p:xfrm>
        <a:graphic>
          <a:graphicData uri="http://schemas.openxmlformats.org/presentationml/2006/ole">
            <mc:AlternateContent xmlns:mc="http://schemas.openxmlformats.org/markup-compatibility/2006">
              <mc:Choice xmlns:v="urn:schemas-microsoft-com:vml" Requires="v">
                <p:oleObj spid="_x0000_s292956" name="Equation" r:id="rId3" imgW="647640" imgH="215640" progId="Equation.3">
                  <p:embed/>
                </p:oleObj>
              </mc:Choice>
              <mc:Fallback>
                <p:oleObj name="Equation" r:id="rId3" imgW="647640" imgH="215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674938"/>
                        <a:ext cx="1027112"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26" name="Text Box 10"/>
          <p:cNvSpPr txBox="1">
            <a:spLocks noChangeArrowheads="1"/>
          </p:cNvSpPr>
          <p:nvPr/>
        </p:nvSpPr>
        <p:spPr bwMode="auto">
          <a:xfrm>
            <a:off x="990600" y="4327525"/>
            <a:ext cx="7772400" cy="701675"/>
          </a:xfrm>
          <a:prstGeom prst="rect">
            <a:avLst/>
          </a:prstGeom>
          <a:solidFill>
            <a:srgbClr val="CCFFFF"/>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Suppose F</a:t>
            </a:r>
            <a:r>
              <a:rPr lang="en-US" sz="2000" baseline="-25000">
                <a:solidFill>
                  <a:srgbClr val="800000"/>
                </a:solidFill>
                <a:latin typeface="Arial Narrow" charset="0"/>
              </a:rPr>
              <a:t>1</a:t>
            </a:r>
            <a:r>
              <a:rPr lang="en-US" sz="2000">
                <a:solidFill>
                  <a:srgbClr val="800000"/>
                </a:solidFill>
                <a:latin typeface="Arial Narrow" charset="0"/>
              </a:rPr>
              <a:t>=5.0 N, R</a:t>
            </a:r>
            <a:r>
              <a:rPr lang="en-US" sz="2000" baseline="-25000">
                <a:solidFill>
                  <a:srgbClr val="800000"/>
                </a:solidFill>
                <a:latin typeface="Arial Narrow" charset="0"/>
              </a:rPr>
              <a:t>1</a:t>
            </a:r>
            <a:r>
              <a:rPr lang="en-US" sz="2000">
                <a:solidFill>
                  <a:srgbClr val="800000"/>
                </a:solidFill>
                <a:latin typeface="Arial Narrow" charset="0"/>
              </a:rPr>
              <a:t>=1.0 m, F</a:t>
            </a:r>
            <a:r>
              <a:rPr lang="en-US" sz="2000" baseline="-25000">
                <a:solidFill>
                  <a:srgbClr val="800000"/>
                </a:solidFill>
                <a:latin typeface="Arial Narrow" charset="0"/>
              </a:rPr>
              <a:t>2</a:t>
            </a:r>
            <a:r>
              <a:rPr lang="en-US" sz="2000">
                <a:solidFill>
                  <a:srgbClr val="800000"/>
                </a:solidFill>
                <a:latin typeface="Arial Narrow" charset="0"/>
              </a:rPr>
              <a:t>= 15.0 N, and R</a:t>
            </a:r>
            <a:r>
              <a:rPr lang="en-US" sz="2000" baseline="-25000">
                <a:solidFill>
                  <a:srgbClr val="800000"/>
                </a:solidFill>
                <a:latin typeface="Arial Narrow" charset="0"/>
              </a:rPr>
              <a:t>2</a:t>
            </a:r>
            <a:r>
              <a:rPr lang="en-US" sz="2000">
                <a:solidFill>
                  <a:srgbClr val="800000"/>
                </a:solidFill>
                <a:latin typeface="Arial Narrow" charset="0"/>
              </a:rPr>
              <a:t>=0.50 m.  What is the net torque about the rotation axis and which way does the cylinder rotate from the rest?</a:t>
            </a:r>
          </a:p>
        </p:txBody>
      </p:sp>
      <p:sp>
        <p:nvSpPr>
          <p:cNvPr id="316427" name="Line 11"/>
          <p:cNvSpPr>
            <a:spLocks noChangeShapeType="1"/>
          </p:cNvSpPr>
          <p:nvPr/>
        </p:nvSpPr>
        <p:spPr bwMode="auto">
          <a:xfrm flipV="1">
            <a:off x="762000" y="2819400"/>
            <a:ext cx="1752600" cy="1295400"/>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316428" name="Group 12"/>
          <p:cNvGrpSpPr>
            <a:grpSpLocks/>
          </p:cNvGrpSpPr>
          <p:nvPr/>
        </p:nvGrpSpPr>
        <p:grpSpPr bwMode="auto">
          <a:xfrm>
            <a:off x="990600" y="3276600"/>
            <a:ext cx="533400" cy="876300"/>
            <a:chOff x="624" y="2064"/>
            <a:chExt cx="336" cy="552"/>
          </a:xfrm>
        </p:grpSpPr>
        <p:sp>
          <p:nvSpPr>
            <p:cNvPr id="316429" name="AutoShape 13"/>
            <p:cNvSpPr>
              <a:spLocks noChangeArrowheads="1"/>
            </p:cNvSpPr>
            <p:nvPr/>
          </p:nvSpPr>
          <p:spPr bwMode="auto">
            <a:xfrm rot="14206111" flipH="1">
              <a:off x="564" y="2220"/>
              <a:ext cx="552" cy="240"/>
            </a:xfrm>
            <a:prstGeom prst="can">
              <a:avLst>
                <a:gd name="adj" fmla="val 25000"/>
              </a:avLst>
            </a:prstGeom>
            <a:solidFill>
              <a:srgbClr val="FF3399"/>
            </a:solidFill>
            <a:ln w="9525">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6430" name="Text Box 14"/>
            <p:cNvSpPr txBox="1">
              <a:spLocks noChangeArrowheads="1"/>
            </p:cNvSpPr>
            <p:nvPr/>
          </p:nvSpPr>
          <p:spPr bwMode="auto">
            <a:xfrm>
              <a:off x="624" y="2160"/>
              <a:ext cx="2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FFFF99"/>
                  </a:solidFill>
                  <a:latin typeface="Arial Narrow" charset="0"/>
                </a:rPr>
                <a:t>R</a:t>
              </a:r>
              <a:r>
                <a:rPr lang="en-US" sz="2000" baseline="-25000">
                  <a:solidFill>
                    <a:srgbClr val="FFFF99"/>
                  </a:solidFill>
                  <a:latin typeface="Arial Narrow" charset="0"/>
                </a:rPr>
                <a:t>2</a:t>
              </a:r>
            </a:p>
          </p:txBody>
        </p:sp>
        <p:sp>
          <p:nvSpPr>
            <p:cNvPr id="316431" name="Line 15"/>
            <p:cNvSpPr>
              <a:spLocks noChangeShapeType="1"/>
            </p:cNvSpPr>
            <p:nvPr/>
          </p:nvSpPr>
          <p:spPr bwMode="auto">
            <a:xfrm flipH="1" flipV="1">
              <a:off x="720" y="2112"/>
              <a:ext cx="144" cy="192"/>
            </a:xfrm>
            <a:prstGeom prst="line">
              <a:avLst/>
            </a:prstGeom>
            <a:noFill/>
            <a:ln w="28575">
              <a:solidFill>
                <a:srgbClr val="FFFF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grpSp>
        <p:nvGrpSpPr>
          <p:cNvPr id="316432" name="Group 16"/>
          <p:cNvGrpSpPr>
            <a:grpSpLocks/>
          </p:cNvGrpSpPr>
          <p:nvPr/>
        </p:nvGrpSpPr>
        <p:grpSpPr bwMode="auto">
          <a:xfrm>
            <a:off x="1371600" y="2514600"/>
            <a:ext cx="990600" cy="396875"/>
            <a:chOff x="864" y="1584"/>
            <a:chExt cx="624" cy="250"/>
          </a:xfrm>
        </p:grpSpPr>
        <p:sp>
          <p:nvSpPr>
            <p:cNvPr id="316433" name="Line 17"/>
            <p:cNvSpPr>
              <a:spLocks noChangeShapeType="1"/>
            </p:cNvSpPr>
            <p:nvPr/>
          </p:nvSpPr>
          <p:spPr bwMode="auto">
            <a:xfrm flipV="1">
              <a:off x="864" y="1776"/>
              <a:ext cx="384" cy="48"/>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34" name="Rectangle 18"/>
            <p:cNvSpPr>
              <a:spLocks noChangeArrowheads="1"/>
            </p:cNvSpPr>
            <p:nvPr/>
          </p:nvSpPr>
          <p:spPr bwMode="auto">
            <a:xfrm>
              <a:off x="1233" y="1584"/>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1</a:t>
              </a:r>
            </a:p>
          </p:txBody>
        </p:sp>
      </p:grpSp>
      <p:grpSp>
        <p:nvGrpSpPr>
          <p:cNvPr id="316435" name="Group 19"/>
          <p:cNvGrpSpPr>
            <a:grpSpLocks/>
          </p:cNvGrpSpPr>
          <p:nvPr/>
        </p:nvGrpSpPr>
        <p:grpSpPr bwMode="auto">
          <a:xfrm>
            <a:off x="1524000" y="3870325"/>
            <a:ext cx="862013" cy="396875"/>
            <a:chOff x="960" y="2438"/>
            <a:chExt cx="543" cy="250"/>
          </a:xfrm>
        </p:grpSpPr>
        <p:sp>
          <p:nvSpPr>
            <p:cNvPr id="316436" name="Line 20"/>
            <p:cNvSpPr>
              <a:spLocks noChangeShapeType="1"/>
            </p:cNvSpPr>
            <p:nvPr/>
          </p:nvSpPr>
          <p:spPr bwMode="auto">
            <a:xfrm flipV="1">
              <a:off x="960" y="2544"/>
              <a:ext cx="288" cy="48"/>
            </a:xfrm>
            <a:prstGeom prst="line">
              <a:avLst/>
            </a:prstGeom>
            <a:noFill/>
            <a:ln w="28575">
              <a:solidFill>
                <a:srgbClr val="FF33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316437" name="Rectangle 21"/>
            <p:cNvSpPr>
              <a:spLocks noChangeArrowheads="1"/>
            </p:cNvSpPr>
            <p:nvPr/>
          </p:nvSpPr>
          <p:spPr bwMode="auto">
            <a:xfrm>
              <a:off x="1248" y="2438"/>
              <a:ext cx="255"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2</a:t>
              </a:r>
            </a:p>
          </p:txBody>
        </p:sp>
      </p:grpSp>
      <p:sp>
        <p:nvSpPr>
          <p:cNvPr id="316438" name="Text Box 22"/>
          <p:cNvSpPr txBox="1">
            <a:spLocks noChangeArrowheads="1"/>
          </p:cNvSpPr>
          <p:nvPr/>
        </p:nvSpPr>
        <p:spPr bwMode="auto">
          <a:xfrm>
            <a:off x="6234113" y="2667000"/>
            <a:ext cx="1560512" cy="3968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and due to </a:t>
            </a:r>
            <a:r>
              <a:rPr lang="en-US" sz="2000" b="1">
                <a:solidFill>
                  <a:schemeClr val="accent2"/>
                </a:solidFill>
                <a:latin typeface="Monotype Corsiva" charset="0"/>
              </a:rPr>
              <a:t>F</a:t>
            </a:r>
            <a:r>
              <a:rPr lang="en-US" sz="2000" b="1" baseline="-25000">
                <a:solidFill>
                  <a:schemeClr val="accent2"/>
                </a:solidFill>
                <a:latin typeface="Monotype Corsiva" charset="0"/>
              </a:rPr>
              <a:t>2</a:t>
            </a:r>
            <a:endParaRPr lang="en-US" sz="2000">
              <a:solidFill>
                <a:srgbClr val="800000"/>
              </a:solidFill>
              <a:latin typeface="Arial Narrow" charset="0"/>
            </a:endParaRPr>
          </a:p>
        </p:txBody>
      </p:sp>
      <p:graphicFrame>
        <p:nvGraphicFramePr>
          <p:cNvPr id="316439" name="Object 23"/>
          <p:cNvGraphicFramePr>
            <a:graphicFrameLocks noChangeAspect="1"/>
          </p:cNvGraphicFramePr>
          <p:nvPr/>
        </p:nvGraphicFramePr>
        <p:xfrm>
          <a:off x="7872413" y="2674938"/>
          <a:ext cx="966787" cy="381000"/>
        </p:xfrm>
        <a:graphic>
          <a:graphicData uri="http://schemas.openxmlformats.org/presentationml/2006/ole">
            <mc:AlternateContent xmlns:mc="http://schemas.openxmlformats.org/markup-compatibility/2006">
              <mc:Choice xmlns:v="urn:schemas-microsoft-com:vml" Requires="v">
                <p:oleObj spid="_x0000_s292957" name="Equation" r:id="rId5" imgW="609480" imgH="215640" progId="Equation.3">
                  <p:embed/>
                </p:oleObj>
              </mc:Choice>
              <mc:Fallback>
                <p:oleObj name="Equation" r:id="rId5" imgW="6094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2674938"/>
                        <a:ext cx="966787"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0" name="Text Box 24"/>
          <p:cNvSpPr txBox="1">
            <a:spLocks noChangeArrowheads="1"/>
          </p:cNvSpPr>
          <p:nvPr/>
        </p:nvSpPr>
        <p:spPr bwMode="auto">
          <a:xfrm>
            <a:off x="914400" y="5233988"/>
            <a:ext cx="15240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Using the above result</a:t>
            </a:r>
          </a:p>
        </p:txBody>
      </p:sp>
      <p:graphicFrame>
        <p:nvGraphicFramePr>
          <p:cNvPr id="316441" name="Object 25"/>
          <p:cNvGraphicFramePr>
            <a:graphicFrameLocks noChangeAspect="1"/>
          </p:cNvGraphicFramePr>
          <p:nvPr/>
        </p:nvGraphicFramePr>
        <p:xfrm>
          <a:off x="5805488" y="3403600"/>
          <a:ext cx="1509712" cy="447675"/>
        </p:xfrm>
        <a:graphic>
          <a:graphicData uri="http://schemas.openxmlformats.org/presentationml/2006/ole">
            <mc:AlternateContent xmlns:mc="http://schemas.openxmlformats.org/markup-compatibility/2006">
              <mc:Choice xmlns:v="urn:schemas-microsoft-com:vml" Requires="v">
                <p:oleObj spid="_x0000_s292958" name="Equation" r:id="rId7" imgW="952200" imgH="253800" progId="Equation.3">
                  <p:embed/>
                </p:oleObj>
              </mc:Choice>
              <mc:Fallback>
                <p:oleObj name="Equation" r:id="rId7" imgW="952200" imgH="2538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488" y="3403600"/>
                        <a:ext cx="1509712"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2" name="Text Box 26"/>
          <p:cNvSpPr txBox="1">
            <a:spLocks noChangeArrowheads="1"/>
          </p:cNvSpPr>
          <p:nvPr/>
        </p:nvSpPr>
        <p:spPr bwMode="auto">
          <a:xfrm>
            <a:off x="2667000" y="3276600"/>
            <a:ext cx="28956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So the total torque acting on the system by the forces is</a:t>
            </a:r>
          </a:p>
        </p:txBody>
      </p:sp>
      <p:graphicFrame>
        <p:nvGraphicFramePr>
          <p:cNvPr id="316443" name="Object 27"/>
          <p:cNvGraphicFramePr>
            <a:graphicFrameLocks noChangeAspect="1"/>
          </p:cNvGraphicFramePr>
          <p:nvPr/>
        </p:nvGraphicFramePr>
        <p:xfrm>
          <a:off x="2590800" y="5181600"/>
          <a:ext cx="1952625" cy="449263"/>
        </p:xfrm>
        <a:graphic>
          <a:graphicData uri="http://schemas.openxmlformats.org/presentationml/2006/ole">
            <mc:AlternateContent xmlns:mc="http://schemas.openxmlformats.org/markup-compatibility/2006">
              <mc:Choice xmlns:v="urn:schemas-microsoft-com:vml" Requires="v">
                <p:oleObj spid="_x0000_s292959" name="Equation" r:id="rId9" imgW="1231560" imgH="253800" progId="Equation.3">
                  <p:embed/>
                </p:oleObj>
              </mc:Choice>
              <mc:Fallback>
                <p:oleObj name="Equation" r:id="rId9" imgW="1231560" imgH="2538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0800" y="5181600"/>
                        <a:ext cx="1952625" cy="4492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16444" name="Text Box 28"/>
          <p:cNvSpPr txBox="1">
            <a:spLocks noChangeArrowheads="1"/>
          </p:cNvSpPr>
          <p:nvPr/>
        </p:nvSpPr>
        <p:spPr bwMode="auto">
          <a:xfrm>
            <a:off x="6248400" y="5233988"/>
            <a:ext cx="2286000" cy="701675"/>
          </a:xfrm>
          <a:prstGeom prst="rect">
            <a:avLst/>
          </a:prstGeom>
          <a:solidFill>
            <a:srgbClr val="FFFF99"/>
          </a:solidFill>
          <a:ln>
            <a:noFill/>
          </a:ln>
          <a:effectLst/>
          <a:extLst>
            <a:ext uri="{91240B29-F687-4f45-9708-019B960494DF}">
              <a14:hiddenLine xmlns:a14="http://schemas.microsoft.com/office/drawing/2010/main" w="28575">
                <a:solidFill>
                  <a:srgbClr val="99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20000"/>
              </a:spcBef>
            </a:pPr>
            <a:r>
              <a:rPr lang="en-US" sz="2000">
                <a:solidFill>
                  <a:srgbClr val="800000"/>
                </a:solidFill>
                <a:latin typeface="Arial Narrow" charset="0"/>
              </a:rPr>
              <a:t>The cylinder rotates in counter-clockwise.</a:t>
            </a:r>
          </a:p>
        </p:txBody>
      </p:sp>
      <p:graphicFrame>
        <p:nvGraphicFramePr>
          <p:cNvPr id="316445" name="Object 29"/>
          <p:cNvGraphicFramePr>
            <a:graphicFrameLocks noChangeAspect="1"/>
          </p:cNvGraphicFramePr>
          <p:nvPr>
            <p:extLst>
              <p:ext uri="{D42A27DB-BD31-4B8C-83A1-F6EECF244321}">
                <p14:modId xmlns:p14="http://schemas.microsoft.com/office/powerpoint/2010/main" val="3846817504"/>
              </p:ext>
            </p:extLst>
          </p:nvPr>
        </p:nvGraphicFramePr>
        <p:xfrm>
          <a:off x="7359650" y="3429000"/>
          <a:ext cx="1327150" cy="381000"/>
        </p:xfrm>
        <a:graphic>
          <a:graphicData uri="http://schemas.openxmlformats.org/presentationml/2006/ole">
            <mc:AlternateContent xmlns:mc="http://schemas.openxmlformats.org/markup-compatibility/2006">
              <mc:Choice xmlns:v="urn:schemas-microsoft-com:vml" Requires="v">
                <p:oleObj spid="_x0000_s292960" name="Equation" r:id="rId11" imgW="838080" imgH="215640" progId="Equation.3">
                  <p:embed/>
                </p:oleObj>
              </mc:Choice>
              <mc:Fallback>
                <p:oleObj name="Equation" r:id="rId11" imgW="8380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59650" y="3429000"/>
                        <a:ext cx="1327150" cy="381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16446" name="Object 30"/>
          <p:cNvGraphicFramePr>
            <a:graphicFrameLocks noChangeAspect="1"/>
          </p:cNvGraphicFramePr>
          <p:nvPr/>
        </p:nvGraphicFramePr>
        <p:xfrm>
          <a:off x="2613025" y="5638800"/>
          <a:ext cx="3482975" cy="312738"/>
        </p:xfrm>
        <a:graphic>
          <a:graphicData uri="http://schemas.openxmlformats.org/presentationml/2006/ole">
            <mc:AlternateContent xmlns:mc="http://schemas.openxmlformats.org/markup-compatibility/2006">
              <mc:Choice xmlns:v="urn:schemas-microsoft-com:vml" Requires="v">
                <p:oleObj spid="_x0000_s292961" name="Equation" r:id="rId13" imgW="2197080" imgH="177480" progId="Equation.DSMT4">
                  <p:embed/>
                </p:oleObj>
              </mc:Choice>
              <mc:Fallback>
                <p:oleObj name="Equation" r:id="rId13" imgW="219708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025" y="5638800"/>
                        <a:ext cx="3482975" cy="31273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5211223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16423"/>
                                        </p:tgtEl>
                                        <p:attrNameLst>
                                          <p:attrName>style.visibility</p:attrName>
                                        </p:attrNameLst>
                                      </p:cBhvr>
                                      <p:to>
                                        <p:strVal val="visible"/>
                                      </p:to>
                                    </p:set>
                                    <p:animEffect transition="in" filter="wipe(left)">
                                      <p:cBhvr>
                                        <p:cTn id="7" dur="500"/>
                                        <p:tgtEl>
                                          <p:spTgt spid="3164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16418"/>
                                        </p:tgtEl>
                                        <p:attrNameLst>
                                          <p:attrName>style.visibility</p:attrName>
                                        </p:attrNameLst>
                                      </p:cBhvr>
                                      <p:to>
                                        <p:strVal val="visible"/>
                                      </p:to>
                                    </p:set>
                                    <p:animEffect transition="in" filter="wipe(left)">
                                      <p:cBhvr>
                                        <p:cTn id="12" dur="500"/>
                                        <p:tgtEl>
                                          <p:spTgt spid="316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16428"/>
                                        </p:tgtEl>
                                        <p:attrNameLst>
                                          <p:attrName>style.visibility</p:attrName>
                                        </p:attrNameLst>
                                      </p:cBhvr>
                                      <p:to>
                                        <p:strVal val="visible"/>
                                      </p:to>
                                    </p:set>
                                    <p:animEffect transition="in" filter="wipe(left)">
                                      <p:cBhvr>
                                        <p:cTn id="17" dur="500"/>
                                        <p:tgtEl>
                                          <p:spTgt spid="3164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6427"/>
                                        </p:tgtEl>
                                        <p:attrNameLst>
                                          <p:attrName>style.visibility</p:attrName>
                                        </p:attrNameLst>
                                      </p:cBhvr>
                                      <p:to>
                                        <p:strVal val="visible"/>
                                      </p:to>
                                    </p:set>
                                    <p:animEffect transition="in" filter="wipe(left)">
                                      <p:cBhvr>
                                        <p:cTn id="22" dur="500"/>
                                        <p:tgtEl>
                                          <p:spTgt spid="3164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16432"/>
                                        </p:tgtEl>
                                        <p:attrNameLst>
                                          <p:attrName>style.visibility</p:attrName>
                                        </p:attrNameLst>
                                      </p:cBhvr>
                                      <p:to>
                                        <p:strVal val="visible"/>
                                      </p:to>
                                    </p:set>
                                    <p:animEffect transition="in" filter="wipe(left)">
                                      <p:cBhvr>
                                        <p:cTn id="27" dur="500"/>
                                        <p:tgtEl>
                                          <p:spTgt spid="31643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16435"/>
                                        </p:tgtEl>
                                        <p:attrNameLst>
                                          <p:attrName>style.visibility</p:attrName>
                                        </p:attrNameLst>
                                      </p:cBhvr>
                                      <p:to>
                                        <p:strVal val="visible"/>
                                      </p:to>
                                    </p:set>
                                    <p:animEffect transition="in" filter="wipe(left)">
                                      <p:cBhvr>
                                        <p:cTn id="32" dur="500"/>
                                        <p:tgtEl>
                                          <p:spTgt spid="31643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6424"/>
                                        </p:tgtEl>
                                        <p:attrNameLst>
                                          <p:attrName>style.visibility</p:attrName>
                                        </p:attrNameLst>
                                      </p:cBhvr>
                                      <p:to>
                                        <p:strVal val="visible"/>
                                      </p:to>
                                    </p:set>
                                    <p:animEffect transition="in" filter="wipe(left)">
                                      <p:cBhvr>
                                        <p:cTn id="37" dur="500"/>
                                        <p:tgtEl>
                                          <p:spTgt spid="316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16425"/>
                                        </p:tgtEl>
                                        <p:attrNameLst>
                                          <p:attrName>style.visibility</p:attrName>
                                        </p:attrNameLst>
                                      </p:cBhvr>
                                      <p:to>
                                        <p:strVal val="visible"/>
                                      </p:to>
                                    </p:set>
                                    <p:animEffect transition="in" filter="wipe(left)">
                                      <p:cBhvr>
                                        <p:cTn id="42" dur="500"/>
                                        <p:tgtEl>
                                          <p:spTgt spid="31642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16438"/>
                                        </p:tgtEl>
                                        <p:attrNameLst>
                                          <p:attrName>style.visibility</p:attrName>
                                        </p:attrNameLst>
                                      </p:cBhvr>
                                      <p:to>
                                        <p:strVal val="visible"/>
                                      </p:to>
                                    </p:set>
                                    <p:animEffect transition="in" filter="wipe(left)">
                                      <p:cBhvr>
                                        <p:cTn id="47" dur="500"/>
                                        <p:tgtEl>
                                          <p:spTgt spid="31643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16439"/>
                                        </p:tgtEl>
                                        <p:attrNameLst>
                                          <p:attrName>style.visibility</p:attrName>
                                        </p:attrNameLst>
                                      </p:cBhvr>
                                      <p:to>
                                        <p:strVal val="visible"/>
                                      </p:to>
                                    </p:set>
                                    <p:animEffect transition="in" filter="wipe(left)">
                                      <p:cBhvr>
                                        <p:cTn id="52" dur="500"/>
                                        <p:tgtEl>
                                          <p:spTgt spid="3164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16442"/>
                                        </p:tgtEl>
                                        <p:attrNameLst>
                                          <p:attrName>style.visibility</p:attrName>
                                        </p:attrNameLst>
                                      </p:cBhvr>
                                      <p:to>
                                        <p:strVal val="visible"/>
                                      </p:to>
                                    </p:set>
                                    <p:animEffect transition="in" filter="wipe(left)">
                                      <p:cBhvr>
                                        <p:cTn id="57" dur="500"/>
                                        <p:tgtEl>
                                          <p:spTgt spid="31644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16441"/>
                                        </p:tgtEl>
                                        <p:attrNameLst>
                                          <p:attrName>style.visibility</p:attrName>
                                        </p:attrNameLst>
                                      </p:cBhvr>
                                      <p:to>
                                        <p:strVal val="visible"/>
                                      </p:to>
                                    </p:set>
                                    <p:animEffect transition="in" filter="wipe(left)">
                                      <p:cBhvr>
                                        <p:cTn id="62" dur="500"/>
                                        <p:tgtEl>
                                          <p:spTgt spid="31644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316445"/>
                                        </p:tgtEl>
                                        <p:attrNameLst>
                                          <p:attrName>style.visibility</p:attrName>
                                        </p:attrNameLst>
                                      </p:cBhvr>
                                      <p:to>
                                        <p:strVal val="visible"/>
                                      </p:to>
                                    </p:set>
                                    <p:animEffect transition="in" filter="wipe(left)">
                                      <p:cBhvr>
                                        <p:cTn id="67" dur="500"/>
                                        <p:tgtEl>
                                          <p:spTgt spid="3164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16426"/>
                                        </p:tgtEl>
                                        <p:attrNameLst>
                                          <p:attrName>style.visibility</p:attrName>
                                        </p:attrNameLst>
                                      </p:cBhvr>
                                      <p:to>
                                        <p:strVal val="visible"/>
                                      </p:to>
                                    </p:set>
                                    <p:animEffect transition="in" filter="wipe(left)">
                                      <p:cBhvr>
                                        <p:cTn id="72" dur="500"/>
                                        <p:tgtEl>
                                          <p:spTgt spid="3164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16440"/>
                                        </p:tgtEl>
                                        <p:attrNameLst>
                                          <p:attrName>style.visibility</p:attrName>
                                        </p:attrNameLst>
                                      </p:cBhvr>
                                      <p:to>
                                        <p:strVal val="visible"/>
                                      </p:to>
                                    </p:set>
                                    <p:animEffect transition="in" filter="wipe(left)">
                                      <p:cBhvr>
                                        <p:cTn id="77" dur="500"/>
                                        <p:tgtEl>
                                          <p:spTgt spid="3164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16443"/>
                                        </p:tgtEl>
                                        <p:attrNameLst>
                                          <p:attrName>style.visibility</p:attrName>
                                        </p:attrNameLst>
                                      </p:cBhvr>
                                      <p:to>
                                        <p:strVal val="visible"/>
                                      </p:to>
                                    </p:set>
                                    <p:animEffect transition="in" filter="wipe(left)">
                                      <p:cBhvr>
                                        <p:cTn id="82" dur="500"/>
                                        <p:tgtEl>
                                          <p:spTgt spid="31644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316446"/>
                                        </p:tgtEl>
                                        <p:attrNameLst>
                                          <p:attrName>style.visibility</p:attrName>
                                        </p:attrNameLst>
                                      </p:cBhvr>
                                      <p:to>
                                        <p:strVal val="visible"/>
                                      </p:to>
                                    </p:set>
                                    <p:animEffect transition="in" filter="wipe(left)">
                                      <p:cBhvr>
                                        <p:cTn id="87" dur="500"/>
                                        <p:tgtEl>
                                          <p:spTgt spid="31644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16444"/>
                                        </p:tgtEl>
                                        <p:attrNameLst>
                                          <p:attrName>style.visibility</p:attrName>
                                        </p:attrNameLst>
                                      </p:cBhvr>
                                      <p:to>
                                        <p:strVal val="visible"/>
                                      </p:to>
                                    </p:set>
                                    <p:animEffect transition="in" filter="wipe(left)">
                                      <p:cBhvr>
                                        <p:cTn id="92" dur="500"/>
                                        <p:tgtEl>
                                          <p:spTgt spid="316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423" grpId="0" animBg="1" autoUpdateAnimBg="0"/>
      <p:bldP spid="316424" grpId="0" animBg="1" autoUpdateAnimBg="0"/>
      <p:bldP spid="316426" grpId="0" animBg="1" autoUpdateAnimBg="0"/>
      <p:bldP spid="316427" grpId="0" animBg="1"/>
      <p:bldP spid="316438" grpId="0" animBg="1" autoUpdateAnimBg="0"/>
      <p:bldP spid="316440" grpId="0" animBg="1" autoUpdateAnimBg="0"/>
      <p:bldP spid="316442" grpId="0" animBg="1" autoUpdateAnimBg="0"/>
      <p:bldP spid="316444"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altLang="ko-KR" sz="1400">
              <a:solidFill>
                <a:srgbClr val="FF0066"/>
              </a:solidFill>
              <a:latin typeface="Arial Narrow" charset="0"/>
              <a:ea typeface="굴림" charset="0"/>
              <a:cs typeface="굴림" charset="0"/>
            </a:endParaRPr>
          </a:p>
        </p:txBody>
      </p:sp>
      <p:sp>
        <p:nvSpPr>
          <p:cNvPr id="2560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ECBAF3A-B265-3942-A432-CEC94130BCCE}"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998402"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998403"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p:spPr>
        <p:txBody>
          <a:bodyPr anchor="ctr">
            <a:spAutoFit/>
          </a:bodyPr>
          <a:lstStyle/>
          <a:p>
            <a:endParaRPr lang="en-US"/>
          </a:p>
        </p:txBody>
      </p:sp>
      <p:sp>
        <p:nvSpPr>
          <p:cNvPr id="25606" name="Rectangle 4"/>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Moment of Inertia </a:t>
            </a:r>
          </a:p>
        </p:txBody>
      </p:sp>
      <p:sp>
        <p:nvSpPr>
          <p:cNvPr id="998405" name="Text Box 5"/>
          <p:cNvSpPr txBox="1">
            <a:spLocks noChangeArrowheads="1"/>
          </p:cNvSpPr>
          <p:nvPr/>
        </p:nvSpPr>
        <p:spPr bwMode="auto">
          <a:xfrm>
            <a:off x="457200" y="990600"/>
            <a:ext cx="2514600" cy="519113"/>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Rotational Inertia:</a:t>
            </a:r>
          </a:p>
        </p:txBody>
      </p:sp>
      <p:sp>
        <p:nvSpPr>
          <p:cNvPr id="998406" name="Text Box 6"/>
          <p:cNvSpPr txBox="1">
            <a:spLocks noChangeArrowheads="1"/>
          </p:cNvSpPr>
          <p:nvPr/>
        </p:nvSpPr>
        <p:spPr bwMode="auto">
          <a:xfrm>
            <a:off x="533400" y="3625850"/>
            <a:ext cx="426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What are the dimension and unit of Moment of Inertia?</a:t>
            </a:r>
          </a:p>
        </p:txBody>
      </p:sp>
      <p:graphicFrame>
        <p:nvGraphicFramePr>
          <p:cNvPr id="998407" name="Object 2"/>
          <p:cNvGraphicFramePr>
            <a:graphicFrameLocks noChangeAspect="1"/>
          </p:cNvGraphicFramePr>
          <p:nvPr/>
        </p:nvGraphicFramePr>
        <p:xfrm>
          <a:off x="2590800" y="2514600"/>
          <a:ext cx="549275" cy="468313"/>
        </p:xfrm>
        <a:graphic>
          <a:graphicData uri="http://schemas.openxmlformats.org/presentationml/2006/ole">
            <mc:AlternateContent xmlns:mc="http://schemas.openxmlformats.org/markup-compatibility/2006">
              <mc:Choice xmlns:v="urn:schemas-microsoft-com:vml" Requires="v">
                <p:oleObj spid="_x0000_s256220" name="Equation" r:id="rId3" imgW="241091" imgH="164957" progId="Equation.DSMT4">
                  <p:embed/>
                </p:oleObj>
              </mc:Choice>
              <mc:Fallback>
                <p:oleObj name="Equation" r:id="rId3" imgW="241091" imgH="164957"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514600"/>
                        <a:ext cx="549275" cy="46831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8" name="Object 3"/>
          <p:cNvGraphicFramePr>
            <a:graphicFrameLocks noChangeAspect="1"/>
          </p:cNvGraphicFramePr>
          <p:nvPr/>
        </p:nvGraphicFramePr>
        <p:xfrm>
          <a:off x="6934200" y="3713163"/>
          <a:ext cx="1219200" cy="782637"/>
        </p:xfrm>
        <a:graphic>
          <a:graphicData uri="http://schemas.openxmlformats.org/presentationml/2006/ole">
            <mc:AlternateContent xmlns:mc="http://schemas.openxmlformats.org/markup-compatibility/2006">
              <mc:Choice xmlns:v="urn:schemas-microsoft-com:vml" Requires="v">
                <p:oleObj spid="_x0000_s256221" name="Equation" r:id="rId5" imgW="444500" imgH="228600" progId="Equation.DSMT4">
                  <p:embed/>
                </p:oleObj>
              </mc:Choice>
              <mc:Fallback>
                <p:oleObj name="Equation" r:id="rId5" imgW="444500" imgH="2286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3713163"/>
                        <a:ext cx="1219200" cy="7826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09" name="Object 4"/>
          <p:cNvGraphicFramePr>
            <a:graphicFrameLocks noChangeAspect="1"/>
          </p:cNvGraphicFramePr>
          <p:nvPr>
            <p:extLst>
              <p:ext uri="{D42A27DB-BD31-4B8C-83A1-F6EECF244321}">
                <p14:modId xmlns:p14="http://schemas.microsoft.com/office/powerpoint/2010/main" val="1960975339"/>
              </p:ext>
            </p:extLst>
          </p:nvPr>
        </p:nvGraphicFramePr>
        <p:xfrm>
          <a:off x="5016500" y="3706813"/>
          <a:ext cx="1778000" cy="950912"/>
        </p:xfrm>
        <a:graphic>
          <a:graphicData uri="http://schemas.openxmlformats.org/presentationml/2006/ole">
            <mc:AlternateContent xmlns:mc="http://schemas.openxmlformats.org/markup-compatibility/2006">
              <mc:Choice xmlns:v="urn:schemas-microsoft-com:vml" Requires="v">
                <p:oleObj spid="_x0000_s256222" name="Equation" r:id="rId7" imgW="444500" imgH="279400" progId="Equation.3">
                  <p:embed/>
                </p:oleObj>
              </mc:Choice>
              <mc:Fallback>
                <p:oleObj name="Equation" r:id="rId7" imgW="444500" imgH="279400" progId="Equation.3">
                  <p:embed/>
                  <p:pic>
                    <p:nvPicPr>
                      <p:cNvPr id="0" name=""/>
                      <p:cNvPicPr>
                        <a:picLocks noChangeAspect="1" noChangeArrowheads="1"/>
                      </p:cNvPicPr>
                      <p:nvPr/>
                    </p:nvPicPr>
                    <p:blipFill>
                      <a:blip r:embed="rId8"/>
                      <a:srcRect/>
                      <a:stretch>
                        <a:fillRect/>
                      </a:stretch>
                    </p:blipFill>
                    <p:spPr bwMode="auto">
                      <a:xfrm>
                        <a:off x="5016500" y="3706813"/>
                        <a:ext cx="1778000" cy="95091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0" name="Text Box 10"/>
          <p:cNvSpPr txBox="1">
            <a:spLocks noChangeArrowheads="1"/>
          </p:cNvSpPr>
          <p:nvPr/>
        </p:nvSpPr>
        <p:spPr bwMode="auto">
          <a:xfrm>
            <a:off x="3276600" y="914400"/>
            <a:ext cx="5105400" cy="1373188"/>
          </a:xfrm>
          <a:prstGeom prst="rect">
            <a:avLst/>
          </a:prstGeom>
          <a:solidFill>
            <a:srgbClr val="FFFF99"/>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FF0000"/>
                </a:solidFill>
                <a:latin typeface="Arial Narrow" charset="0"/>
              </a:rPr>
              <a:t>Measure of resistance of an object to changes in its rotational motion.  Equivalent to mass in linear motion.</a:t>
            </a:r>
          </a:p>
        </p:txBody>
      </p:sp>
      <p:sp>
        <p:nvSpPr>
          <p:cNvPr id="998411" name="Text Box 11"/>
          <p:cNvSpPr txBox="1">
            <a:spLocks noChangeArrowheads="1"/>
          </p:cNvSpPr>
          <p:nvPr/>
        </p:nvSpPr>
        <p:spPr bwMode="auto">
          <a:xfrm>
            <a:off x="609600" y="4648200"/>
            <a:ext cx="7543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Determining Moment of Inertia is extremely important for computing equilibrium of a rigid body, such as a building.</a:t>
            </a:r>
          </a:p>
        </p:txBody>
      </p:sp>
      <p:graphicFrame>
        <p:nvGraphicFramePr>
          <p:cNvPr id="998412" name="Object 5"/>
          <p:cNvGraphicFramePr>
            <a:graphicFrameLocks noChangeAspect="1"/>
          </p:cNvGraphicFramePr>
          <p:nvPr/>
        </p:nvGraphicFramePr>
        <p:xfrm>
          <a:off x="6629400" y="2590800"/>
          <a:ext cx="655638" cy="447675"/>
        </p:xfrm>
        <a:graphic>
          <a:graphicData uri="http://schemas.openxmlformats.org/presentationml/2006/ole">
            <mc:AlternateContent xmlns:mc="http://schemas.openxmlformats.org/markup-compatibility/2006">
              <mc:Choice xmlns:v="urn:schemas-microsoft-com:vml" Requires="v">
                <p:oleObj spid="_x0000_s256223" name="Equation" r:id="rId9" imgW="241091" imgH="164957" progId="Equation.DSMT4">
                  <p:embed/>
                </p:oleObj>
              </mc:Choice>
              <mc:Fallback>
                <p:oleObj name="Equation" r:id="rId9" imgW="241091" imgH="164957"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2590800"/>
                        <a:ext cx="655638" cy="4476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3" name="Text Box 13"/>
          <p:cNvSpPr txBox="1">
            <a:spLocks noChangeArrowheads="1"/>
          </p:cNvSpPr>
          <p:nvPr/>
        </p:nvSpPr>
        <p:spPr bwMode="auto">
          <a:xfrm>
            <a:off x="533400" y="2438400"/>
            <a:ext cx="1752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group of </a:t>
            </a:r>
            <a:r>
              <a:rPr lang="en-US" altLang="ko-KR" sz="2800">
                <a:solidFill>
                  <a:schemeClr val="accent2"/>
                </a:solidFill>
                <a:latin typeface="Arial Narrow" charset="0"/>
                <a:ea typeface="굴림" charset="0"/>
                <a:cs typeface="굴림" charset="0"/>
              </a:rPr>
              <a:t>object</a:t>
            </a:r>
            <a:r>
              <a:rPr lang="en-US" sz="2800">
                <a:solidFill>
                  <a:schemeClr val="accent2"/>
                </a:solidFill>
                <a:latin typeface="Arial Narrow" charset="0"/>
                <a:ea typeface="굴림" charset="0"/>
                <a:cs typeface="굴림" charset="0"/>
              </a:rPr>
              <a:t>s</a:t>
            </a:r>
          </a:p>
        </p:txBody>
      </p:sp>
      <p:sp>
        <p:nvSpPr>
          <p:cNvPr id="998414" name="Text Box 14"/>
          <p:cNvSpPr txBox="1">
            <a:spLocks noChangeArrowheads="1"/>
          </p:cNvSpPr>
          <p:nvPr/>
        </p:nvSpPr>
        <p:spPr bwMode="auto">
          <a:xfrm>
            <a:off x="4572000" y="2438400"/>
            <a:ext cx="1600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chemeClr val="accent2"/>
                </a:solidFill>
                <a:latin typeface="Arial Narrow" charset="0"/>
              </a:rPr>
              <a:t>For a rigid body</a:t>
            </a:r>
          </a:p>
        </p:txBody>
      </p:sp>
      <p:graphicFrame>
        <p:nvGraphicFramePr>
          <p:cNvPr id="998415" name="Object 6"/>
          <p:cNvGraphicFramePr>
            <a:graphicFrameLocks noChangeAspect="1"/>
          </p:cNvGraphicFramePr>
          <p:nvPr>
            <p:extLst>
              <p:ext uri="{D42A27DB-BD31-4B8C-83A1-F6EECF244321}">
                <p14:modId xmlns:p14="http://schemas.microsoft.com/office/powerpoint/2010/main" val="1277694790"/>
              </p:ext>
            </p:extLst>
          </p:nvPr>
        </p:nvGraphicFramePr>
        <p:xfrm>
          <a:off x="3124200" y="2420938"/>
          <a:ext cx="1127125" cy="1011237"/>
        </p:xfrm>
        <a:graphic>
          <a:graphicData uri="http://schemas.openxmlformats.org/presentationml/2006/ole">
            <mc:AlternateContent xmlns:mc="http://schemas.openxmlformats.org/markup-compatibility/2006">
              <mc:Choice xmlns:v="urn:schemas-microsoft-com:vml" Requires="v">
                <p:oleObj spid="_x0000_s256224" name="Equation" r:id="rId11" imgW="495300" imgH="355600" progId="Equation.3">
                  <p:embed/>
                </p:oleObj>
              </mc:Choice>
              <mc:Fallback>
                <p:oleObj name="Equation" r:id="rId11" imgW="495300" imgH="355600" progId="Equation.3">
                  <p:embed/>
                  <p:pic>
                    <p:nvPicPr>
                      <p:cNvPr id="0" name=""/>
                      <p:cNvPicPr>
                        <a:picLocks noChangeAspect="1" noChangeArrowheads="1"/>
                      </p:cNvPicPr>
                      <p:nvPr/>
                    </p:nvPicPr>
                    <p:blipFill>
                      <a:blip r:embed="rId12"/>
                      <a:srcRect/>
                      <a:stretch>
                        <a:fillRect/>
                      </a:stretch>
                    </p:blipFill>
                    <p:spPr bwMode="auto">
                      <a:xfrm>
                        <a:off x="3124200" y="2420938"/>
                        <a:ext cx="1127125" cy="1011237"/>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8416" name="Object 7"/>
          <p:cNvGraphicFramePr>
            <a:graphicFrameLocks noChangeAspect="1"/>
          </p:cNvGraphicFramePr>
          <p:nvPr>
            <p:extLst>
              <p:ext uri="{D42A27DB-BD31-4B8C-83A1-F6EECF244321}">
                <p14:modId xmlns:p14="http://schemas.microsoft.com/office/powerpoint/2010/main" val="470484542"/>
              </p:ext>
            </p:extLst>
          </p:nvPr>
        </p:nvGraphicFramePr>
        <p:xfrm>
          <a:off x="7156450" y="2497138"/>
          <a:ext cx="1243013" cy="792162"/>
        </p:xfrm>
        <a:graphic>
          <a:graphicData uri="http://schemas.openxmlformats.org/presentationml/2006/ole">
            <mc:AlternateContent xmlns:mc="http://schemas.openxmlformats.org/markup-compatibility/2006">
              <mc:Choice xmlns:v="urn:schemas-microsoft-com:vml" Requires="v">
                <p:oleObj spid="_x0000_s256225" name="Equation" r:id="rId13" imgW="457200" imgH="292100" progId="Equation.DSMT4">
                  <p:embed/>
                </p:oleObj>
              </mc:Choice>
              <mc:Fallback>
                <p:oleObj name="Equation" r:id="rId13" imgW="457200" imgH="292100" progId="Equation.DSMT4">
                  <p:embed/>
                  <p:pic>
                    <p:nvPicPr>
                      <p:cNvPr id="0" name=""/>
                      <p:cNvPicPr>
                        <a:picLocks noChangeAspect="1" noChangeArrowheads="1"/>
                      </p:cNvPicPr>
                      <p:nvPr/>
                    </p:nvPicPr>
                    <p:blipFill>
                      <a:blip r:embed="rId14"/>
                      <a:srcRect/>
                      <a:stretch>
                        <a:fillRect/>
                      </a:stretch>
                    </p:blipFill>
                    <p:spPr bwMode="auto">
                      <a:xfrm>
                        <a:off x="7156450" y="2497138"/>
                        <a:ext cx="1243013" cy="79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8417" name="Text Box 17"/>
          <p:cNvSpPr txBox="1">
            <a:spLocks noChangeArrowheads="1"/>
          </p:cNvSpPr>
          <p:nvPr/>
        </p:nvSpPr>
        <p:spPr bwMode="auto">
          <a:xfrm>
            <a:off x="685800" y="5562600"/>
            <a:ext cx="4876800" cy="547688"/>
          </a:xfrm>
          <a:prstGeom prst="rect">
            <a:avLst/>
          </a:prstGeom>
          <a:solidFill>
            <a:srgbClr val="FFFFCC"/>
          </a:solidFill>
          <a:ln w="28575">
            <a:solidFill>
              <a:srgbClr val="A50021"/>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a:solidFill>
                  <a:srgbClr val="A50021"/>
                </a:solidFill>
                <a:latin typeface="Arial Narrow" charset="0"/>
              </a:rPr>
              <a:t>Dependent on the axis of rotation!!!</a:t>
            </a:r>
          </a:p>
        </p:txBody>
      </p:sp>
    </p:spTree>
    <p:extLst>
      <p:ext uri="{BB962C8B-B14F-4D97-AF65-F5344CB8AC3E}">
        <p14:creationId xmlns:p14="http://schemas.microsoft.com/office/powerpoint/2010/main" val="22940900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8405"/>
                                        </p:tgtEl>
                                        <p:attrNameLst>
                                          <p:attrName>style.visibility</p:attrName>
                                        </p:attrNameLst>
                                      </p:cBhvr>
                                      <p:to>
                                        <p:strVal val="visible"/>
                                      </p:to>
                                    </p:set>
                                    <p:animEffect transition="in" filter="wipe(left)">
                                      <p:cBhvr>
                                        <p:cTn id="7" dur="500"/>
                                        <p:tgtEl>
                                          <p:spTgt spid="9984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998410"/>
                                        </p:tgtEl>
                                        <p:attrNameLst>
                                          <p:attrName>style.visibility</p:attrName>
                                        </p:attrNameLst>
                                      </p:cBhvr>
                                      <p:to>
                                        <p:strVal val="visible"/>
                                      </p:to>
                                    </p:set>
                                    <p:animEffect transition="in" filter="wipe(left)">
                                      <p:cBhvr>
                                        <p:cTn id="12" dur="500"/>
                                        <p:tgtEl>
                                          <p:spTgt spid="9984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998413">
                                            <p:txEl>
                                              <p:pRg st="0" end="0"/>
                                            </p:txEl>
                                          </p:spTgt>
                                        </p:tgtEl>
                                        <p:attrNameLst>
                                          <p:attrName>style.visibility</p:attrName>
                                        </p:attrNameLst>
                                      </p:cBhvr>
                                      <p:to>
                                        <p:strVal val="visible"/>
                                      </p:to>
                                    </p:set>
                                    <p:animEffect transition="in" filter="wipe(left)">
                                      <p:cBhvr>
                                        <p:cTn id="17" dur="500"/>
                                        <p:tgtEl>
                                          <p:spTgt spid="99841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98407"/>
                                        </p:tgtEl>
                                        <p:attrNameLst>
                                          <p:attrName>style.visibility</p:attrName>
                                        </p:attrNameLst>
                                      </p:cBhvr>
                                      <p:to>
                                        <p:strVal val="visible"/>
                                      </p:to>
                                    </p:set>
                                    <p:animEffect transition="in" filter="wipe(left)">
                                      <p:cBhvr>
                                        <p:cTn id="22" dur="500"/>
                                        <p:tgtEl>
                                          <p:spTgt spid="99840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998415"/>
                                        </p:tgtEl>
                                        <p:attrNameLst>
                                          <p:attrName>style.visibility</p:attrName>
                                        </p:attrNameLst>
                                      </p:cBhvr>
                                      <p:to>
                                        <p:strVal val="visible"/>
                                      </p:to>
                                    </p:set>
                                    <p:animEffect transition="in" filter="wipe(left)">
                                      <p:cBhvr>
                                        <p:cTn id="27" dur="500"/>
                                        <p:tgtEl>
                                          <p:spTgt spid="998415"/>
                                        </p:tgtEl>
                                      </p:cBhvr>
                                    </p:animEffect>
                                  </p:childTnLst>
                                </p:cTn>
                              </p:par>
                            </p:childTnLst>
                          </p:cTn>
                        </p:par>
                        <p:par>
                          <p:cTn id="28" fill="hold" nodeType="afterGroup">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998403"/>
                                        </p:tgtEl>
                                        <p:attrNameLst>
                                          <p:attrName>style.visibility</p:attrName>
                                        </p:attrNameLst>
                                      </p:cBhvr>
                                      <p:to>
                                        <p:strVal val="visible"/>
                                      </p:to>
                                    </p:set>
                                    <p:anim calcmode="lin" valueType="num">
                                      <p:cBhvr>
                                        <p:cTn id="31" dur="500" fill="hold"/>
                                        <p:tgtEl>
                                          <p:spTgt spid="998403"/>
                                        </p:tgtEl>
                                        <p:attrNameLst>
                                          <p:attrName>ppt_w</p:attrName>
                                        </p:attrNameLst>
                                      </p:cBhvr>
                                      <p:tavLst>
                                        <p:tav tm="0">
                                          <p:val>
                                            <p:fltVal val="0"/>
                                          </p:val>
                                        </p:tav>
                                        <p:tav tm="100000">
                                          <p:val>
                                            <p:strVal val="#ppt_w"/>
                                          </p:val>
                                        </p:tav>
                                      </p:tavLst>
                                    </p:anim>
                                    <p:anim calcmode="lin" valueType="num">
                                      <p:cBhvr>
                                        <p:cTn id="32" dur="500" fill="hold"/>
                                        <p:tgtEl>
                                          <p:spTgt spid="998403"/>
                                        </p:tgtEl>
                                        <p:attrNameLst>
                                          <p:attrName>ppt_h</p:attrName>
                                        </p:attrNameLst>
                                      </p:cBhvr>
                                      <p:tavLst>
                                        <p:tav tm="0">
                                          <p:val>
                                            <p:fltVal val="0"/>
                                          </p:val>
                                        </p:tav>
                                        <p:tav tm="100000">
                                          <p:val>
                                            <p:strVal val="#ppt_h"/>
                                          </p:val>
                                        </p:tav>
                                      </p:tavLst>
                                    </p:anim>
                                    <p:animEffect transition="in" filter="fade">
                                      <p:cBhvr>
                                        <p:cTn id="33" dur="500"/>
                                        <p:tgtEl>
                                          <p:spTgt spid="99840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998414">
                                            <p:txEl>
                                              <p:pRg st="0" end="0"/>
                                            </p:txEl>
                                          </p:spTgt>
                                        </p:tgtEl>
                                        <p:attrNameLst>
                                          <p:attrName>style.visibility</p:attrName>
                                        </p:attrNameLst>
                                      </p:cBhvr>
                                      <p:to>
                                        <p:strVal val="visible"/>
                                      </p:to>
                                    </p:set>
                                    <p:animEffect transition="in" filter="wipe(left)">
                                      <p:cBhvr>
                                        <p:cTn id="38" dur="500"/>
                                        <p:tgtEl>
                                          <p:spTgt spid="998414">
                                            <p:txEl>
                                              <p:pRg st="0" end="0"/>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998412"/>
                                        </p:tgtEl>
                                        <p:attrNameLst>
                                          <p:attrName>style.visibility</p:attrName>
                                        </p:attrNameLst>
                                      </p:cBhvr>
                                      <p:to>
                                        <p:strVal val="visible"/>
                                      </p:to>
                                    </p:set>
                                    <p:animEffect transition="in" filter="wipe(left)">
                                      <p:cBhvr>
                                        <p:cTn id="43" dur="500"/>
                                        <p:tgtEl>
                                          <p:spTgt spid="99841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998416"/>
                                        </p:tgtEl>
                                        <p:attrNameLst>
                                          <p:attrName>style.visibility</p:attrName>
                                        </p:attrNameLst>
                                      </p:cBhvr>
                                      <p:to>
                                        <p:strVal val="visible"/>
                                      </p:to>
                                    </p:set>
                                    <p:animEffect transition="in" filter="wipe(left)">
                                      <p:cBhvr>
                                        <p:cTn id="48" dur="500"/>
                                        <p:tgtEl>
                                          <p:spTgt spid="998416"/>
                                        </p:tgtEl>
                                      </p:cBhvr>
                                    </p:animEffect>
                                  </p:childTnLst>
                                </p:cTn>
                              </p:par>
                            </p:childTnLst>
                          </p:cTn>
                        </p:par>
                        <p:par>
                          <p:cTn id="49" fill="hold" nodeType="afterGroup">
                            <p:stCondLst>
                              <p:cond delay="500"/>
                            </p:stCondLst>
                            <p:childTnLst>
                              <p:par>
                                <p:cTn id="50" presetID="53" presetClass="entr" presetSubtype="0" fill="hold" grpId="0" nodeType="afterEffect">
                                  <p:stCondLst>
                                    <p:cond delay="0"/>
                                  </p:stCondLst>
                                  <p:iterate type="wd">
                                    <p:tmPct val="10000"/>
                                  </p:iterate>
                                  <p:childTnLst>
                                    <p:set>
                                      <p:cBhvr>
                                        <p:cTn id="51" dur="1" fill="hold">
                                          <p:stCondLst>
                                            <p:cond delay="0"/>
                                          </p:stCondLst>
                                        </p:cTn>
                                        <p:tgtEl>
                                          <p:spTgt spid="998402"/>
                                        </p:tgtEl>
                                        <p:attrNameLst>
                                          <p:attrName>style.visibility</p:attrName>
                                        </p:attrNameLst>
                                      </p:cBhvr>
                                      <p:to>
                                        <p:strVal val="visible"/>
                                      </p:to>
                                    </p:set>
                                    <p:anim calcmode="lin" valueType="num">
                                      <p:cBhvr>
                                        <p:cTn id="52" dur="500" fill="hold"/>
                                        <p:tgtEl>
                                          <p:spTgt spid="998402"/>
                                        </p:tgtEl>
                                        <p:attrNameLst>
                                          <p:attrName>ppt_w</p:attrName>
                                        </p:attrNameLst>
                                      </p:cBhvr>
                                      <p:tavLst>
                                        <p:tav tm="0">
                                          <p:val>
                                            <p:fltVal val="0"/>
                                          </p:val>
                                        </p:tav>
                                        <p:tav tm="100000">
                                          <p:val>
                                            <p:strVal val="#ppt_w"/>
                                          </p:val>
                                        </p:tav>
                                      </p:tavLst>
                                    </p:anim>
                                    <p:anim calcmode="lin" valueType="num">
                                      <p:cBhvr>
                                        <p:cTn id="53" dur="500" fill="hold"/>
                                        <p:tgtEl>
                                          <p:spTgt spid="998402"/>
                                        </p:tgtEl>
                                        <p:attrNameLst>
                                          <p:attrName>ppt_h</p:attrName>
                                        </p:attrNameLst>
                                      </p:cBhvr>
                                      <p:tavLst>
                                        <p:tav tm="0">
                                          <p:val>
                                            <p:fltVal val="0"/>
                                          </p:val>
                                        </p:tav>
                                        <p:tav tm="100000">
                                          <p:val>
                                            <p:strVal val="#ppt_h"/>
                                          </p:val>
                                        </p:tav>
                                      </p:tavLst>
                                    </p:anim>
                                    <p:animEffect transition="in" filter="fade">
                                      <p:cBhvr>
                                        <p:cTn id="54" dur="500"/>
                                        <p:tgtEl>
                                          <p:spTgt spid="99840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998406">
                                            <p:txEl>
                                              <p:pRg st="0" end="0"/>
                                            </p:txEl>
                                          </p:spTgt>
                                        </p:tgtEl>
                                        <p:attrNameLst>
                                          <p:attrName>style.visibility</p:attrName>
                                        </p:attrNameLst>
                                      </p:cBhvr>
                                      <p:to>
                                        <p:strVal val="visible"/>
                                      </p:to>
                                    </p:set>
                                    <p:animEffect transition="in" filter="wipe(left)">
                                      <p:cBhvr>
                                        <p:cTn id="59" dur="500"/>
                                        <p:tgtEl>
                                          <p:spTgt spid="998406">
                                            <p:txEl>
                                              <p:pRg st="0" end="0"/>
                                            </p:txEl>
                                          </p:spTgt>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998409"/>
                                        </p:tgtEl>
                                        <p:attrNameLst>
                                          <p:attrName>style.visibility</p:attrName>
                                        </p:attrNameLst>
                                      </p:cBhvr>
                                      <p:to>
                                        <p:strVal val="visible"/>
                                      </p:to>
                                    </p:set>
                                    <p:animEffect transition="in" filter="wipe(left)">
                                      <p:cBhvr>
                                        <p:cTn id="64" dur="500"/>
                                        <p:tgtEl>
                                          <p:spTgt spid="998409"/>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998408"/>
                                        </p:tgtEl>
                                        <p:attrNameLst>
                                          <p:attrName>style.visibility</p:attrName>
                                        </p:attrNameLst>
                                      </p:cBhvr>
                                      <p:to>
                                        <p:strVal val="visible"/>
                                      </p:to>
                                    </p:set>
                                    <p:animEffect transition="in" filter="wipe(left)">
                                      <p:cBhvr>
                                        <p:cTn id="69" dur="500"/>
                                        <p:tgtEl>
                                          <p:spTgt spid="99840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998411">
                                            <p:txEl>
                                              <p:pRg st="0" end="0"/>
                                            </p:txEl>
                                          </p:spTgt>
                                        </p:tgtEl>
                                        <p:attrNameLst>
                                          <p:attrName>style.visibility</p:attrName>
                                        </p:attrNameLst>
                                      </p:cBhvr>
                                      <p:to>
                                        <p:strVal val="visible"/>
                                      </p:to>
                                    </p:set>
                                    <p:animEffect transition="in" filter="wipe(left)">
                                      <p:cBhvr>
                                        <p:cTn id="74" dur="500"/>
                                        <p:tgtEl>
                                          <p:spTgt spid="998411">
                                            <p:txEl>
                                              <p:pRg st="0" end="0"/>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998417">
                                            <p:txEl>
                                              <p:pRg st="0" end="0"/>
                                            </p:txEl>
                                          </p:spTgt>
                                        </p:tgtEl>
                                        <p:attrNameLst>
                                          <p:attrName>style.visibility</p:attrName>
                                        </p:attrNameLst>
                                      </p:cBhvr>
                                      <p:to>
                                        <p:strVal val="visible"/>
                                      </p:to>
                                    </p:set>
                                    <p:animEffect transition="in" filter="wipe(left)">
                                      <p:cBhvr>
                                        <p:cTn id="79" dur="500"/>
                                        <p:tgtEl>
                                          <p:spTgt spid="9984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8402" grpId="0" animBg="1"/>
      <p:bldP spid="998403" grpId="0" animBg="1"/>
      <p:bldP spid="998405" grpId="0" animBg="1" autoUpdateAnimBg="0"/>
      <p:bldP spid="998406" grpId="0" build="p" autoUpdateAnimBg="0"/>
      <p:bldP spid="998410" grpId="0" animBg="1" autoUpdateAnimBg="0"/>
      <p:bldP spid="998411" grpId="0" build="p" autoUpdateAnimBg="0"/>
      <p:bldP spid="998413" grpId="0" build="p" autoUpdateAnimBg="0"/>
      <p:bldP spid="998414" grpId="0" build="p" autoUpdateAnimBg="0"/>
      <p:bldP spid="99841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Thursday, July 3, 2014</a:t>
            </a:r>
            <a:endParaRPr lang="en-US" altLang="ko-KR" sz="1400">
              <a:solidFill>
                <a:srgbClr val="FF0066"/>
              </a:solidFill>
              <a:latin typeface="Arial Narrow" charset="0"/>
              <a:ea typeface="굴림" charset="0"/>
              <a:cs typeface="굴림" charset="0"/>
            </a:endParaRPr>
          </a:p>
        </p:txBody>
      </p:sp>
      <p:sp>
        <p:nvSpPr>
          <p:cNvPr id="2662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1441-001, Summer 2014             Dr. Jaehoon Yu</a:t>
            </a:r>
            <a:endParaRPr lang="en-US" sz="1400">
              <a:solidFill>
                <a:srgbClr val="003300"/>
              </a:solidFill>
              <a:latin typeface="Arial Narrow" charset="0"/>
            </a:endParaRP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B1B43F-773E-2840-B2AE-91A7D1C62886}"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pic>
        <p:nvPicPr>
          <p:cNvPr id="999426" name="Picture 2" descr="F09.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557588"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9427" name="Text Box 3"/>
          <p:cNvSpPr txBox="1">
            <a:spLocks noChangeArrowheads="1"/>
          </p:cNvSpPr>
          <p:nvPr/>
        </p:nvSpPr>
        <p:spPr bwMode="auto">
          <a:xfrm>
            <a:off x="152400" y="1143000"/>
            <a:ext cx="50450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chemeClr val="accent2"/>
                </a:solidFill>
                <a:latin typeface="Arial Narrow" charset="0"/>
              </a:rPr>
              <a:t>Two particles each have mass m</a:t>
            </a:r>
            <a:r>
              <a:rPr lang="en-US" sz="2000" baseline="-25000">
                <a:solidFill>
                  <a:schemeClr val="accent2"/>
                </a:solidFill>
                <a:latin typeface="Arial Narrow" charset="0"/>
              </a:rPr>
              <a:t>1</a:t>
            </a:r>
            <a:r>
              <a:rPr lang="en-US" sz="2000">
                <a:solidFill>
                  <a:schemeClr val="accent2"/>
                </a:solidFill>
                <a:latin typeface="Arial Narrow" charset="0"/>
              </a:rPr>
              <a:t> and m</a:t>
            </a:r>
            <a:r>
              <a:rPr lang="en-US" sz="2000" baseline="-25000">
                <a:solidFill>
                  <a:schemeClr val="accent2"/>
                </a:solidFill>
                <a:latin typeface="Arial Narrow" charset="0"/>
              </a:rPr>
              <a:t>2</a:t>
            </a:r>
            <a:r>
              <a:rPr lang="en-US" sz="2000">
                <a:solidFill>
                  <a:schemeClr val="accent2"/>
                </a:solidFill>
                <a:latin typeface="Arial Narrow" charset="0"/>
              </a:rPr>
              <a:t> and are fixed at the</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ends of a thin rigid rod.  The length of the rod is </a:t>
            </a:r>
            <a:r>
              <a:rPr lang="en-US" sz="2000" i="1">
                <a:solidFill>
                  <a:schemeClr val="accent2"/>
                </a:solidFill>
                <a:latin typeface="Arial Narrow" charset="0"/>
                <a:ea typeface="굴림" charset="0"/>
                <a:cs typeface="굴림" charset="0"/>
              </a:rPr>
              <a:t>L</a:t>
            </a:r>
            <a:r>
              <a:rPr lang="en-US" sz="2000">
                <a:solidFill>
                  <a:schemeClr val="accent2"/>
                </a:solidFill>
                <a:latin typeface="Arial Narrow" charset="0"/>
                <a:ea typeface="굴림" charset="0"/>
                <a:cs typeface="굴림" charset="0"/>
              </a:rPr>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Find the moment of inertia when this object rotates relative to an axis that is </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perpendicular to the rod at</a:t>
            </a:r>
            <a:r>
              <a:rPr lang="en-US" altLang="ko-KR" sz="2000">
                <a:solidFill>
                  <a:schemeClr val="accent2"/>
                </a:solidFill>
                <a:latin typeface="Arial Narrow" charset="0"/>
                <a:ea typeface="굴림" charset="0"/>
                <a:cs typeface="굴림" charset="0"/>
              </a:rPr>
              <a:t> </a:t>
            </a:r>
            <a:r>
              <a:rPr lang="en-US" sz="2000">
                <a:solidFill>
                  <a:schemeClr val="accent2"/>
                </a:solidFill>
                <a:latin typeface="Arial Narrow" charset="0"/>
                <a:ea typeface="굴림" charset="0"/>
                <a:cs typeface="굴림" charset="0"/>
              </a:rPr>
              <a:t>(a) one end and (b) the center.</a:t>
            </a:r>
          </a:p>
        </p:txBody>
      </p:sp>
      <p:sp>
        <p:nvSpPr>
          <p:cNvPr id="26630" name="Rectangle 4"/>
          <p:cNvSpPr>
            <a:spLocks noGrp="1" noChangeArrowheads="1"/>
          </p:cNvSpPr>
          <p:nvPr>
            <p:ph type="title"/>
          </p:nvPr>
        </p:nvSpPr>
        <p:spPr>
          <a:xfrm>
            <a:off x="685800" y="76200"/>
            <a:ext cx="7772400" cy="1066800"/>
          </a:xfrm>
        </p:spPr>
        <p:txBody>
          <a:bodyPr/>
          <a:lstStyle/>
          <a:p>
            <a:r>
              <a:rPr lang="en-US" altLang="ko-KR" sz="4000">
                <a:latin typeface="Arial Narrow" charset="0"/>
                <a:ea typeface="굴림" charset="0"/>
                <a:cs typeface="굴림" charset="0"/>
              </a:rPr>
              <a:t>Ex.  </a:t>
            </a:r>
            <a:r>
              <a:rPr lang="en-US" sz="4000">
                <a:latin typeface="Arial Narrow" charset="0"/>
                <a:ea typeface="ＭＳ Ｐゴシック" charset="0"/>
                <a:cs typeface="ＭＳ Ｐゴシック" charset="0"/>
              </a:rPr>
              <a:t>The Moment of Inertia Depends</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on Where</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the Axis Is.</a:t>
            </a:r>
          </a:p>
        </p:txBody>
      </p:sp>
      <p:sp>
        <p:nvSpPr>
          <p:cNvPr id="999429" name="Text Box 5"/>
          <p:cNvSpPr txBox="1">
            <a:spLocks noChangeArrowheads="1"/>
          </p:cNvSpPr>
          <p:nvPr/>
        </p:nvSpPr>
        <p:spPr bwMode="auto">
          <a:xfrm>
            <a:off x="228600" y="2892425"/>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a:t>
            </a:r>
          </a:p>
        </p:txBody>
      </p:sp>
      <p:graphicFrame>
        <p:nvGraphicFramePr>
          <p:cNvPr id="999430" name="Object 2"/>
          <p:cNvGraphicFramePr>
            <a:graphicFrameLocks noChangeAspect="1"/>
          </p:cNvGraphicFramePr>
          <p:nvPr/>
        </p:nvGraphicFramePr>
        <p:xfrm>
          <a:off x="762000" y="2982913"/>
          <a:ext cx="414338" cy="284162"/>
        </p:xfrm>
        <a:graphic>
          <a:graphicData uri="http://schemas.openxmlformats.org/presentationml/2006/ole">
            <mc:AlternateContent xmlns:mc="http://schemas.openxmlformats.org/markup-compatibility/2006">
              <mc:Choice xmlns:v="urn:schemas-microsoft-com:vml" Requires="v">
                <p:oleObj spid="_x0000_s257676" name="Equation" r:id="rId5" imgW="241091" imgH="164957" progId="Equation.DSMT4">
                  <p:embed/>
                </p:oleObj>
              </mc:Choice>
              <mc:Fallback>
                <p:oleObj name="Equation" r:id="rId5" imgW="241091" imgH="164957"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82913"/>
                        <a:ext cx="414338"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1" name="Object 3"/>
          <p:cNvGraphicFramePr>
            <a:graphicFrameLocks noChangeAspect="1"/>
          </p:cNvGraphicFramePr>
          <p:nvPr/>
        </p:nvGraphicFramePr>
        <p:xfrm>
          <a:off x="2590800" y="3417888"/>
          <a:ext cx="698500" cy="415925"/>
        </p:xfrm>
        <a:graphic>
          <a:graphicData uri="http://schemas.openxmlformats.org/presentationml/2006/ole">
            <mc:AlternateContent xmlns:mc="http://schemas.openxmlformats.org/markup-compatibility/2006">
              <mc:Choice xmlns:v="urn:schemas-microsoft-com:vml" Requires="v">
                <p:oleObj spid="_x0000_s257677" name="Equation" r:id="rId7" imgW="406224" imgH="241195" progId="Equation.DSMT4">
                  <p:embed/>
                </p:oleObj>
              </mc:Choice>
              <mc:Fallback>
                <p:oleObj name="Equation" r:id="rId7" imgW="406224" imgH="241195"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417888"/>
                        <a:ext cx="698500" cy="41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2" name="Object 4"/>
          <p:cNvGraphicFramePr>
            <a:graphicFrameLocks noChangeAspect="1"/>
          </p:cNvGraphicFramePr>
          <p:nvPr/>
        </p:nvGraphicFramePr>
        <p:xfrm>
          <a:off x="779463" y="3429000"/>
          <a:ext cx="1354137" cy="395288"/>
        </p:xfrm>
        <a:graphic>
          <a:graphicData uri="http://schemas.openxmlformats.org/presentationml/2006/ole">
            <mc:AlternateContent xmlns:mc="http://schemas.openxmlformats.org/markup-compatibility/2006">
              <mc:Choice xmlns:v="urn:schemas-microsoft-com:vml" Requires="v">
                <p:oleObj spid="_x0000_s257678" name="Equation" r:id="rId9" imgW="787400" imgH="228600" progId="Equation.DSMT4">
                  <p:embed/>
                </p:oleObj>
              </mc:Choice>
              <mc:Fallback>
                <p:oleObj name="Equation" r:id="rId9" imgW="787400" imgH="2286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3429000"/>
                        <a:ext cx="1354137" cy="395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3" name="Object 5"/>
          <p:cNvGraphicFramePr>
            <a:graphicFrameLocks noChangeAspect="1"/>
          </p:cNvGraphicFramePr>
          <p:nvPr/>
        </p:nvGraphicFramePr>
        <p:xfrm>
          <a:off x="752475" y="3938588"/>
          <a:ext cx="542925" cy="373062"/>
        </p:xfrm>
        <a:graphic>
          <a:graphicData uri="http://schemas.openxmlformats.org/presentationml/2006/ole">
            <mc:AlternateContent xmlns:mc="http://schemas.openxmlformats.org/markup-compatibility/2006">
              <mc:Choice xmlns:v="urn:schemas-microsoft-com:vml" Requires="v">
                <p:oleObj spid="_x0000_s257679" name="Equation" r:id="rId11" imgW="241091" imgH="164957" progId="Equation.DSMT4">
                  <p:embed/>
                </p:oleObj>
              </mc:Choice>
              <mc:Fallback>
                <p:oleObj name="Equation" r:id="rId11" imgW="241091" imgH="164957"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938588"/>
                        <a:ext cx="542925" cy="373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34" name="Text Box 10"/>
          <p:cNvSpPr txBox="1">
            <a:spLocks noChangeArrowheads="1"/>
          </p:cNvSpPr>
          <p:nvPr/>
        </p:nvSpPr>
        <p:spPr bwMode="auto">
          <a:xfrm>
            <a:off x="273050" y="4495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(b)</a:t>
            </a:r>
          </a:p>
        </p:txBody>
      </p:sp>
      <p:graphicFrame>
        <p:nvGraphicFramePr>
          <p:cNvPr id="999435" name="Object 6"/>
          <p:cNvGraphicFramePr>
            <a:graphicFrameLocks noChangeAspect="1"/>
          </p:cNvGraphicFramePr>
          <p:nvPr/>
        </p:nvGraphicFramePr>
        <p:xfrm>
          <a:off x="782638" y="4572000"/>
          <a:ext cx="436562" cy="339725"/>
        </p:xfrm>
        <a:graphic>
          <a:graphicData uri="http://schemas.openxmlformats.org/presentationml/2006/ole">
            <mc:AlternateContent xmlns:mc="http://schemas.openxmlformats.org/markup-compatibility/2006">
              <mc:Choice xmlns:v="urn:schemas-microsoft-com:vml" Requires="v">
                <p:oleObj spid="_x0000_s257680" name="Equation" r:id="rId13" imgW="241091" imgH="164957" progId="Equation.DSMT4">
                  <p:embed/>
                </p:oleObj>
              </mc:Choice>
              <mc:Fallback>
                <p:oleObj name="Equation" r:id="rId13" imgW="241091" imgH="164957"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638" y="4572000"/>
                        <a:ext cx="43656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6" name="Object 7"/>
          <p:cNvGraphicFramePr>
            <a:graphicFrameLocks noChangeAspect="1"/>
          </p:cNvGraphicFramePr>
          <p:nvPr/>
        </p:nvGraphicFramePr>
        <p:xfrm>
          <a:off x="2819400" y="5105400"/>
          <a:ext cx="1149350" cy="495300"/>
        </p:xfrm>
        <a:graphic>
          <a:graphicData uri="http://schemas.openxmlformats.org/presentationml/2006/ole">
            <mc:AlternateContent xmlns:mc="http://schemas.openxmlformats.org/markup-compatibility/2006">
              <mc:Choice xmlns:v="urn:schemas-microsoft-com:vml" Requires="v">
                <p:oleObj spid="_x0000_s257681" name="Equation" r:id="rId15" imgW="558558" imgH="241195" progId="Equation.DSMT4">
                  <p:embed/>
                </p:oleObj>
              </mc:Choice>
              <mc:Fallback>
                <p:oleObj name="Equation" r:id="rId15" imgW="558558" imgH="241195"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105400"/>
                        <a:ext cx="114935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7" name="Object 8"/>
          <p:cNvGraphicFramePr>
            <a:graphicFrameLocks noChangeAspect="1"/>
          </p:cNvGraphicFramePr>
          <p:nvPr/>
        </p:nvGraphicFramePr>
        <p:xfrm>
          <a:off x="895350" y="5105400"/>
          <a:ext cx="1619250" cy="471488"/>
        </p:xfrm>
        <a:graphic>
          <a:graphicData uri="http://schemas.openxmlformats.org/presentationml/2006/ole">
            <mc:AlternateContent xmlns:mc="http://schemas.openxmlformats.org/markup-compatibility/2006">
              <mc:Choice xmlns:v="urn:schemas-microsoft-com:vml" Requires="v">
                <p:oleObj spid="_x0000_s257682" name="Equation" r:id="rId17" imgW="787400" imgH="228600" progId="Equation.DSMT4">
                  <p:embed/>
                </p:oleObj>
              </mc:Choice>
              <mc:Fallback>
                <p:oleObj name="Equation" r:id="rId17" imgW="787400" imgH="22860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5350" y="5105400"/>
                        <a:ext cx="1619250" cy="471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8" name="Object 9"/>
          <p:cNvGraphicFramePr>
            <a:graphicFrameLocks noChangeAspect="1"/>
          </p:cNvGraphicFramePr>
          <p:nvPr/>
        </p:nvGraphicFramePr>
        <p:xfrm>
          <a:off x="762000" y="5680075"/>
          <a:ext cx="492125" cy="338138"/>
        </p:xfrm>
        <a:graphic>
          <a:graphicData uri="http://schemas.openxmlformats.org/presentationml/2006/ole">
            <mc:AlternateContent xmlns:mc="http://schemas.openxmlformats.org/markup-compatibility/2006">
              <mc:Choice xmlns:v="urn:schemas-microsoft-com:vml" Requires="v">
                <p:oleObj spid="_x0000_s257683" name="Equation" r:id="rId19" imgW="241091" imgH="164957" progId="Equation.DSMT4">
                  <p:embed/>
                </p:oleObj>
              </mc:Choice>
              <mc:Fallback>
                <p:oleObj name="Equation" r:id="rId19" imgW="241091" imgH="164957"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5680075"/>
                        <a:ext cx="492125"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9" name="Object 10"/>
          <p:cNvGraphicFramePr>
            <a:graphicFrameLocks noChangeAspect="1"/>
          </p:cNvGraphicFramePr>
          <p:nvPr/>
        </p:nvGraphicFramePr>
        <p:xfrm>
          <a:off x="3436938" y="3416300"/>
          <a:ext cx="677862" cy="393700"/>
        </p:xfrm>
        <a:graphic>
          <a:graphicData uri="http://schemas.openxmlformats.org/presentationml/2006/ole">
            <mc:AlternateContent xmlns:mc="http://schemas.openxmlformats.org/markup-compatibility/2006">
              <mc:Choice xmlns:v="urn:schemas-microsoft-com:vml" Requires="v">
                <p:oleObj spid="_x0000_s257684" name="Equation" r:id="rId21" imgW="393529" imgH="228501" progId="Equation.DSMT4">
                  <p:embed/>
                </p:oleObj>
              </mc:Choice>
              <mc:Fallback>
                <p:oleObj name="Equation" r:id="rId21" imgW="393529" imgH="228501"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8" y="3416300"/>
                        <a:ext cx="6778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0" name="Object 11"/>
          <p:cNvGraphicFramePr>
            <a:graphicFrameLocks noChangeAspect="1"/>
          </p:cNvGraphicFramePr>
          <p:nvPr/>
        </p:nvGraphicFramePr>
        <p:xfrm>
          <a:off x="3714750" y="3886200"/>
          <a:ext cx="628650" cy="458788"/>
        </p:xfrm>
        <a:graphic>
          <a:graphicData uri="http://schemas.openxmlformats.org/presentationml/2006/ole">
            <mc:AlternateContent xmlns:mc="http://schemas.openxmlformats.org/markup-compatibility/2006">
              <mc:Choice xmlns:v="urn:schemas-microsoft-com:vml" Requires="v">
                <p:oleObj spid="_x0000_s257685" name="Equation" r:id="rId23" imgW="279400" imgH="203200" progId="Equation.DSMT4">
                  <p:embed/>
                </p:oleObj>
              </mc:Choice>
              <mc:Fallback>
                <p:oleObj name="Equation" r:id="rId23" imgW="279400" imgH="20320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 y="3886200"/>
                        <a:ext cx="6286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1" name="Object 12"/>
          <p:cNvGraphicFramePr>
            <a:graphicFrameLocks noChangeAspect="1"/>
          </p:cNvGraphicFramePr>
          <p:nvPr/>
        </p:nvGraphicFramePr>
        <p:xfrm>
          <a:off x="1290638" y="3767138"/>
          <a:ext cx="2428875" cy="715962"/>
        </p:xfrm>
        <a:graphic>
          <a:graphicData uri="http://schemas.openxmlformats.org/presentationml/2006/ole">
            <mc:AlternateContent xmlns:mc="http://schemas.openxmlformats.org/markup-compatibility/2006">
              <mc:Choice xmlns:v="urn:schemas-microsoft-com:vml" Requires="v">
                <p:oleObj spid="_x0000_s257686" name="Equation" r:id="rId25" imgW="1079500" imgH="317500" progId="Equation.DSMT4">
                  <p:embed/>
                </p:oleObj>
              </mc:Choice>
              <mc:Fallback>
                <p:oleObj name="Equation" r:id="rId25" imgW="1079500" imgH="31750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3767138"/>
                        <a:ext cx="2428875" cy="71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2" name="Object 13"/>
          <p:cNvGraphicFramePr>
            <a:graphicFrameLocks noChangeAspect="1"/>
          </p:cNvGraphicFramePr>
          <p:nvPr/>
        </p:nvGraphicFramePr>
        <p:xfrm>
          <a:off x="1154113" y="2884488"/>
          <a:ext cx="1200150" cy="503237"/>
        </p:xfrm>
        <a:graphic>
          <a:graphicData uri="http://schemas.openxmlformats.org/presentationml/2006/ole">
            <mc:AlternateContent xmlns:mc="http://schemas.openxmlformats.org/markup-compatibility/2006">
              <mc:Choice xmlns:v="urn:schemas-microsoft-com:vml" Requires="v">
                <p:oleObj spid="_x0000_s257687" name="Equation" r:id="rId27" imgW="698500" imgH="292100" progId="Equation.DSMT4">
                  <p:embed/>
                </p:oleObj>
              </mc:Choice>
              <mc:Fallback>
                <p:oleObj name="Equation" r:id="rId27" imgW="698500" imgH="29210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884488"/>
                        <a:ext cx="1200150" cy="503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3" name="Object 14"/>
          <p:cNvGraphicFramePr>
            <a:graphicFrameLocks noChangeAspect="1"/>
          </p:cNvGraphicFramePr>
          <p:nvPr/>
        </p:nvGraphicFramePr>
        <p:xfrm>
          <a:off x="2352675" y="2884488"/>
          <a:ext cx="1287463" cy="438150"/>
        </p:xfrm>
        <a:graphic>
          <a:graphicData uri="http://schemas.openxmlformats.org/presentationml/2006/ole">
            <mc:AlternateContent xmlns:mc="http://schemas.openxmlformats.org/markup-compatibility/2006">
              <mc:Choice xmlns:v="urn:schemas-microsoft-com:vml" Requires="v">
                <p:oleObj spid="_x0000_s257688" name="Equation" r:id="rId29" imgW="749300" imgH="254000" progId="Equation.DSMT4">
                  <p:embed/>
                </p:oleObj>
              </mc:Choice>
              <mc:Fallback>
                <p:oleObj name="Equation" r:id="rId29" imgW="749300" imgH="25400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2675" y="2884488"/>
                        <a:ext cx="1287463" cy="43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4" name="Object 15"/>
          <p:cNvGraphicFramePr>
            <a:graphicFrameLocks noChangeAspect="1"/>
          </p:cNvGraphicFramePr>
          <p:nvPr/>
        </p:nvGraphicFramePr>
        <p:xfrm>
          <a:off x="1230313" y="4483100"/>
          <a:ext cx="1263650" cy="600075"/>
        </p:xfrm>
        <a:graphic>
          <a:graphicData uri="http://schemas.openxmlformats.org/presentationml/2006/ole">
            <mc:AlternateContent xmlns:mc="http://schemas.openxmlformats.org/markup-compatibility/2006">
              <mc:Choice xmlns:v="urn:schemas-microsoft-com:vml" Requires="v">
                <p:oleObj spid="_x0000_s257689" name="Equation" r:id="rId31" imgW="698500" imgH="292100" progId="Equation.DSMT4">
                  <p:embed/>
                </p:oleObj>
              </mc:Choice>
              <mc:Fallback>
                <p:oleObj name="Equation" r:id="rId31" imgW="698500" imgH="292100" progId="Equation.DSMT4">
                  <p:embed/>
                  <p:pic>
                    <p:nvPicPr>
                      <p:cNvPr id="0" name=""/>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4483100"/>
                        <a:ext cx="1263650"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5" name="Object 16"/>
          <p:cNvGraphicFramePr>
            <a:graphicFrameLocks noChangeAspect="1"/>
          </p:cNvGraphicFramePr>
          <p:nvPr/>
        </p:nvGraphicFramePr>
        <p:xfrm>
          <a:off x="2468563" y="4483100"/>
          <a:ext cx="1352550" cy="520700"/>
        </p:xfrm>
        <a:graphic>
          <a:graphicData uri="http://schemas.openxmlformats.org/presentationml/2006/ole">
            <mc:AlternateContent xmlns:mc="http://schemas.openxmlformats.org/markup-compatibility/2006">
              <mc:Choice xmlns:v="urn:schemas-microsoft-com:vml" Requires="v">
                <p:oleObj spid="_x0000_s257690" name="Equation" r:id="rId33" imgW="749300" imgH="254000" progId="Equation.DSMT4">
                  <p:embed/>
                </p:oleObj>
              </mc:Choice>
              <mc:Fallback>
                <p:oleObj name="Equation" r:id="rId33" imgW="749300" imgH="254000" progId="Equation.DSMT4">
                  <p:embed/>
                  <p:pic>
                    <p:nvPicPr>
                      <p:cNvPr id="0" name=""/>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68563" y="4483100"/>
                        <a:ext cx="135255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6" name="Object 17"/>
          <p:cNvGraphicFramePr>
            <a:graphicFrameLocks noChangeAspect="1"/>
          </p:cNvGraphicFramePr>
          <p:nvPr/>
        </p:nvGraphicFramePr>
        <p:xfrm>
          <a:off x="4114800" y="5105400"/>
          <a:ext cx="1096963" cy="469900"/>
        </p:xfrm>
        <a:graphic>
          <a:graphicData uri="http://schemas.openxmlformats.org/presentationml/2006/ole">
            <mc:AlternateContent xmlns:mc="http://schemas.openxmlformats.org/markup-compatibility/2006">
              <mc:Choice xmlns:v="urn:schemas-microsoft-com:vml" Requires="v">
                <p:oleObj spid="_x0000_s257691" name="Equation" r:id="rId35" imgW="533169" imgH="228501" progId="Equation.DSMT4">
                  <p:embed/>
                </p:oleObj>
              </mc:Choice>
              <mc:Fallback>
                <p:oleObj name="Equation" r:id="rId35" imgW="533169" imgH="228501" progId="Equation.DSMT4">
                  <p:embed/>
                  <p:pic>
                    <p:nvPicPr>
                      <p:cNvPr id="0" name=""/>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5105400"/>
                        <a:ext cx="1096963"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7" name="Object 18"/>
          <p:cNvGraphicFramePr>
            <a:graphicFrameLocks noChangeAspect="1"/>
          </p:cNvGraphicFramePr>
          <p:nvPr/>
        </p:nvGraphicFramePr>
        <p:xfrm>
          <a:off x="1295400" y="5524500"/>
          <a:ext cx="2825750" cy="650875"/>
        </p:xfrm>
        <a:graphic>
          <a:graphicData uri="http://schemas.openxmlformats.org/presentationml/2006/ole">
            <mc:AlternateContent xmlns:mc="http://schemas.openxmlformats.org/markup-compatibility/2006">
              <mc:Choice xmlns:v="urn:schemas-microsoft-com:vml" Requires="v">
                <p:oleObj spid="_x0000_s257692" name="Equation" r:id="rId37" imgW="1384300" imgH="317500" progId="Equation.DSMT4">
                  <p:embed/>
                </p:oleObj>
              </mc:Choice>
              <mc:Fallback>
                <p:oleObj name="Equation" r:id="rId37" imgW="1384300" imgH="317500" progId="Equation.DSMT4">
                  <p:embed/>
                  <p:pic>
                    <p:nvPicPr>
                      <p:cNvPr id="0" name=""/>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5400" y="5524500"/>
                        <a:ext cx="2825750" cy="650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8" name="Object 19"/>
          <p:cNvGraphicFramePr>
            <a:graphicFrameLocks noChangeAspect="1"/>
          </p:cNvGraphicFramePr>
          <p:nvPr/>
        </p:nvGraphicFramePr>
        <p:xfrm>
          <a:off x="4114800" y="5575300"/>
          <a:ext cx="750888" cy="547688"/>
        </p:xfrm>
        <a:graphic>
          <a:graphicData uri="http://schemas.openxmlformats.org/presentationml/2006/ole">
            <mc:AlternateContent xmlns:mc="http://schemas.openxmlformats.org/markup-compatibility/2006">
              <mc:Choice xmlns:v="urn:schemas-microsoft-com:vml" Requires="v">
                <p:oleObj spid="_x0000_s257693" name="Equation" r:id="rId39" imgW="368300" imgH="266700" progId="Equation.DSMT4">
                  <p:embed/>
                </p:oleObj>
              </mc:Choice>
              <mc:Fallback>
                <p:oleObj name="Equation" r:id="rId39" imgW="368300" imgH="266700" progId="Equation.DSMT4">
                  <p:embed/>
                  <p:pic>
                    <p:nvPicPr>
                      <p:cNvPr id="0" name=""/>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5575300"/>
                        <a:ext cx="7508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49" name="Text Box 25"/>
          <p:cNvSpPr txBox="1">
            <a:spLocks noChangeArrowheads="1"/>
          </p:cNvSpPr>
          <p:nvPr/>
        </p:nvSpPr>
        <p:spPr bwMode="auto">
          <a:xfrm>
            <a:off x="5638800" y="4343400"/>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Which case is easier to spin?</a:t>
            </a:r>
            <a:endParaRPr lang="en-US">
              <a:solidFill>
                <a:schemeClr val="accent2"/>
              </a:solidFill>
              <a:latin typeface="Arial Narrow" charset="0"/>
              <a:ea typeface="굴림" charset="0"/>
              <a:cs typeface="굴림" charset="0"/>
            </a:endParaRPr>
          </a:p>
        </p:txBody>
      </p:sp>
      <p:sp>
        <p:nvSpPr>
          <p:cNvPr id="999450" name="Text Box 26"/>
          <p:cNvSpPr txBox="1">
            <a:spLocks noChangeArrowheads="1"/>
          </p:cNvSpPr>
          <p:nvPr/>
        </p:nvSpPr>
        <p:spPr bwMode="auto">
          <a:xfrm>
            <a:off x="5791200" y="4800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Case (b)</a:t>
            </a:r>
            <a:endParaRPr lang="en-US">
              <a:solidFill>
                <a:schemeClr val="accent2"/>
              </a:solidFill>
              <a:latin typeface="Arial Narrow" charset="0"/>
              <a:ea typeface="굴림" charset="0"/>
              <a:cs typeface="굴림" charset="0"/>
            </a:endParaRPr>
          </a:p>
        </p:txBody>
      </p:sp>
      <p:sp>
        <p:nvSpPr>
          <p:cNvPr id="999451" name="Text Box 27"/>
          <p:cNvSpPr txBox="1">
            <a:spLocks noChangeArrowheads="1"/>
          </p:cNvSpPr>
          <p:nvPr/>
        </p:nvSpPr>
        <p:spPr bwMode="auto">
          <a:xfrm>
            <a:off x="5715000" y="522605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Why?</a:t>
            </a:r>
            <a:endParaRPr lang="en-US">
              <a:solidFill>
                <a:schemeClr val="accent2"/>
              </a:solidFill>
              <a:latin typeface="Arial Narrow" charset="0"/>
              <a:ea typeface="굴림" charset="0"/>
              <a:cs typeface="굴림" charset="0"/>
            </a:endParaRPr>
          </a:p>
        </p:txBody>
      </p:sp>
      <p:sp>
        <p:nvSpPr>
          <p:cNvPr id="999452" name="Text Box 28"/>
          <p:cNvSpPr txBox="1">
            <a:spLocks noChangeArrowheads="1"/>
          </p:cNvSpPr>
          <p:nvPr/>
        </p:nvSpPr>
        <p:spPr bwMode="auto">
          <a:xfrm>
            <a:off x="6477000" y="5257800"/>
            <a:ext cx="2590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Because the moment of inertia is smaller</a:t>
            </a:r>
            <a:endParaRPr lang="en-US">
              <a:solidFill>
                <a:schemeClr val="accent2"/>
              </a:solidFill>
              <a:latin typeface="Arial Narrow" charset="0"/>
              <a:ea typeface="굴림" charset="0"/>
              <a:cs typeface="굴림" charset="0"/>
            </a:endParaRPr>
          </a:p>
        </p:txBody>
      </p:sp>
      <p:sp>
        <p:nvSpPr>
          <p:cNvPr id="32" name="Rectangle 11"/>
          <p:cNvSpPr>
            <a:spLocks noChangeArrowheads="1"/>
          </p:cNvSpPr>
          <p:nvPr/>
        </p:nvSpPr>
        <p:spPr bwMode="auto">
          <a:xfrm>
            <a:off x="7239000" y="990600"/>
            <a:ext cx="1676400"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3368228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9427"/>
                                        </p:tgtEl>
                                        <p:attrNameLst>
                                          <p:attrName>style.visibility</p:attrName>
                                        </p:attrNameLst>
                                      </p:cBhvr>
                                      <p:to>
                                        <p:strVal val="visible"/>
                                      </p:to>
                                    </p:set>
                                    <p:animEffect transition="in" filter="wipe(left)">
                                      <p:cBhvr>
                                        <p:cTn id="7" dur="500"/>
                                        <p:tgtEl>
                                          <p:spTgt spid="999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999426"/>
                                        </p:tgtEl>
                                        <p:attrNameLst>
                                          <p:attrName>style.visibility</p:attrName>
                                        </p:attrNameLst>
                                      </p:cBhvr>
                                      <p:to>
                                        <p:strVal val="visible"/>
                                      </p:to>
                                    </p:set>
                                    <p:anim calcmode="lin" valueType="num">
                                      <p:cBhvr>
                                        <p:cTn id="12" dur="500" fill="hold"/>
                                        <p:tgtEl>
                                          <p:spTgt spid="999426"/>
                                        </p:tgtEl>
                                        <p:attrNameLst>
                                          <p:attrName>ppt_w</p:attrName>
                                        </p:attrNameLst>
                                      </p:cBhvr>
                                      <p:tavLst>
                                        <p:tav tm="0">
                                          <p:val>
                                            <p:fltVal val="0"/>
                                          </p:val>
                                        </p:tav>
                                        <p:tav tm="100000">
                                          <p:val>
                                            <p:strVal val="#ppt_w"/>
                                          </p:val>
                                        </p:tav>
                                      </p:tavLst>
                                    </p:anim>
                                    <p:anim calcmode="lin" valueType="num">
                                      <p:cBhvr>
                                        <p:cTn id="13" dur="500" fill="hold"/>
                                        <p:tgtEl>
                                          <p:spTgt spid="999426"/>
                                        </p:tgtEl>
                                        <p:attrNameLst>
                                          <p:attrName>ppt_h</p:attrName>
                                        </p:attrNameLst>
                                      </p:cBhvr>
                                      <p:tavLst>
                                        <p:tav tm="0">
                                          <p:val>
                                            <p:fltVal val="0"/>
                                          </p:val>
                                        </p:tav>
                                        <p:tav tm="100000">
                                          <p:val>
                                            <p:strVal val="#ppt_h"/>
                                          </p:val>
                                        </p:tav>
                                      </p:tavLst>
                                    </p:anim>
                                    <p:animEffect transition="in" filter="fade">
                                      <p:cBhvr>
                                        <p:cTn id="14" dur="500"/>
                                        <p:tgtEl>
                                          <p:spTgt spid="9994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99429"/>
                                        </p:tgtEl>
                                        <p:attrNameLst>
                                          <p:attrName>style.visibility</p:attrName>
                                        </p:attrNameLst>
                                      </p:cBhvr>
                                      <p:to>
                                        <p:strVal val="visible"/>
                                      </p:to>
                                    </p:set>
                                    <p:animEffect transition="in" filter="wipe(left)">
                                      <p:cBhvr>
                                        <p:cTn id="19" dur="500"/>
                                        <p:tgtEl>
                                          <p:spTgt spid="9994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999430"/>
                                        </p:tgtEl>
                                        <p:attrNameLst>
                                          <p:attrName>style.visibility</p:attrName>
                                        </p:attrNameLst>
                                      </p:cBhvr>
                                      <p:to>
                                        <p:strVal val="visible"/>
                                      </p:to>
                                    </p:set>
                                    <p:animEffect transition="in" filter="wipe(left)">
                                      <p:cBhvr>
                                        <p:cTn id="24" dur="500"/>
                                        <p:tgtEl>
                                          <p:spTgt spid="9994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999442"/>
                                        </p:tgtEl>
                                        <p:attrNameLst>
                                          <p:attrName>style.visibility</p:attrName>
                                        </p:attrNameLst>
                                      </p:cBhvr>
                                      <p:to>
                                        <p:strVal val="visible"/>
                                      </p:to>
                                    </p:set>
                                    <p:animEffect transition="in" filter="wipe(left)">
                                      <p:cBhvr>
                                        <p:cTn id="29" dur="500"/>
                                        <p:tgtEl>
                                          <p:spTgt spid="9994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999443"/>
                                        </p:tgtEl>
                                        <p:attrNameLst>
                                          <p:attrName>style.visibility</p:attrName>
                                        </p:attrNameLst>
                                      </p:cBhvr>
                                      <p:to>
                                        <p:strVal val="visible"/>
                                      </p:to>
                                    </p:set>
                                    <p:animEffect transition="in" filter="wipe(left)">
                                      <p:cBhvr>
                                        <p:cTn id="34" dur="500"/>
                                        <p:tgtEl>
                                          <p:spTgt spid="9994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999431"/>
                                        </p:tgtEl>
                                        <p:attrNameLst>
                                          <p:attrName>style.visibility</p:attrName>
                                        </p:attrNameLst>
                                      </p:cBhvr>
                                      <p:to>
                                        <p:strVal val="visible"/>
                                      </p:to>
                                    </p:set>
                                    <p:animEffect transition="in" filter="wipe(left)">
                                      <p:cBhvr>
                                        <p:cTn id="39" dur="500"/>
                                        <p:tgtEl>
                                          <p:spTgt spid="9994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999439"/>
                                        </p:tgtEl>
                                        <p:attrNameLst>
                                          <p:attrName>style.visibility</p:attrName>
                                        </p:attrNameLst>
                                      </p:cBhvr>
                                      <p:to>
                                        <p:strVal val="visible"/>
                                      </p:to>
                                    </p:set>
                                    <p:animEffect transition="in" filter="wipe(left)">
                                      <p:cBhvr>
                                        <p:cTn id="44" dur="500"/>
                                        <p:tgtEl>
                                          <p:spTgt spid="99943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999432"/>
                                        </p:tgtEl>
                                        <p:attrNameLst>
                                          <p:attrName>style.visibility</p:attrName>
                                        </p:attrNameLst>
                                      </p:cBhvr>
                                      <p:to>
                                        <p:strVal val="visible"/>
                                      </p:to>
                                    </p:set>
                                    <p:animEffect transition="in" filter="wipe(left)">
                                      <p:cBhvr>
                                        <p:cTn id="49" dur="500"/>
                                        <p:tgtEl>
                                          <p:spTgt spid="99943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999433"/>
                                        </p:tgtEl>
                                        <p:attrNameLst>
                                          <p:attrName>style.visibility</p:attrName>
                                        </p:attrNameLst>
                                      </p:cBhvr>
                                      <p:to>
                                        <p:strVal val="visible"/>
                                      </p:to>
                                    </p:set>
                                    <p:animEffect transition="in" filter="wipe(left)">
                                      <p:cBhvr>
                                        <p:cTn id="54" dur="500"/>
                                        <p:tgtEl>
                                          <p:spTgt spid="99943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999441"/>
                                        </p:tgtEl>
                                        <p:attrNameLst>
                                          <p:attrName>style.visibility</p:attrName>
                                        </p:attrNameLst>
                                      </p:cBhvr>
                                      <p:to>
                                        <p:strVal val="visible"/>
                                      </p:to>
                                    </p:set>
                                    <p:animEffect transition="in" filter="wipe(left)">
                                      <p:cBhvr>
                                        <p:cTn id="59" dur="500"/>
                                        <p:tgtEl>
                                          <p:spTgt spid="99944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999440"/>
                                        </p:tgtEl>
                                        <p:attrNameLst>
                                          <p:attrName>style.visibility</p:attrName>
                                        </p:attrNameLst>
                                      </p:cBhvr>
                                      <p:to>
                                        <p:strVal val="visible"/>
                                      </p:to>
                                    </p:set>
                                    <p:animEffect transition="in" filter="wipe(left)">
                                      <p:cBhvr>
                                        <p:cTn id="64" dur="500"/>
                                        <p:tgtEl>
                                          <p:spTgt spid="99944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99434"/>
                                        </p:tgtEl>
                                        <p:attrNameLst>
                                          <p:attrName>style.visibility</p:attrName>
                                        </p:attrNameLst>
                                      </p:cBhvr>
                                      <p:to>
                                        <p:strVal val="visible"/>
                                      </p:to>
                                    </p:set>
                                    <p:animEffect transition="in" filter="wipe(left)">
                                      <p:cBhvr>
                                        <p:cTn id="69" dur="500"/>
                                        <p:tgtEl>
                                          <p:spTgt spid="99943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0" nodeType="clickEffect">
                                  <p:stCondLst>
                                    <p:cond delay="0"/>
                                  </p:stCondLst>
                                  <p:childTnLst>
                                    <p:animEffect transition="out" filter="blinds(horizontal)">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999435"/>
                                        </p:tgtEl>
                                        <p:attrNameLst>
                                          <p:attrName>style.visibility</p:attrName>
                                        </p:attrNameLst>
                                      </p:cBhvr>
                                      <p:to>
                                        <p:strVal val="visible"/>
                                      </p:to>
                                    </p:set>
                                    <p:animEffect transition="in" filter="wipe(left)">
                                      <p:cBhvr>
                                        <p:cTn id="79" dur="500"/>
                                        <p:tgtEl>
                                          <p:spTgt spid="99943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999444"/>
                                        </p:tgtEl>
                                        <p:attrNameLst>
                                          <p:attrName>style.visibility</p:attrName>
                                        </p:attrNameLst>
                                      </p:cBhvr>
                                      <p:to>
                                        <p:strVal val="visible"/>
                                      </p:to>
                                    </p:set>
                                    <p:animEffect transition="in" filter="wipe(left)">
                                      <p:cBhvr>
                                        <p:cTn id="84" dur="500"/>
                                        <p:tgtEl>
                                          <p:spTgt spid="99944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999445"/>
                                        </p:tgtEl>
                                        <p:attrNameLst>
                                          <p:attrName>style.visibility</p:attrName>
                                        </p:attrNameLst>
                                      </p:cBhvr>
                                      <p:to>
                                        <p:strVal val="visible"/>
                                      </p:to>
                                    </p:set>
                                    <p:animEffect transition="in" filter="wipe(left)">
                                      <p:cBhvr>
                                        <p:cTn id="89" dur="500"/>
                                        <p:tgtEl>
                                          <p:spTgt spid="99944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999437"/>
                                        </p:tgtEl>
                                        <p:attrNameLst>
                                          <p:attrName>style.visibility</p:attrName>
                                        </p:attrNameLst>
                                      </p:cBhvr>
                                      <p:to>
                                        <p:strVal val="visible"/>
                                      </p:to>
                                    </p:set>
                                    <p:animEffect transition="in" filter="wipe(left)">
                                      <p:cBhvr>
                                        <p:cTn id="94" dur="500"/>
                                        <p:tgtEl>
                                          <p:spTgt spid="99943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999436"/>
                                        </p:tgtEl>
                                        <p:attrNameLst>
                                          <p:attrName>style.visibility</p:attrName>
                                        </p:attrNameLst>
                                      </p:cBhvr>
                                      <p:to>
                                        <p:strVal val="visible"/>
                                      </p:to>
                                    </p:set>
                                    <p:animEffect transition="in" filter="wipe(left)">
                                      <p:cBhvr>
                                        <p:cTn id="99" dur="500"/>
                                        <p:tgtEl>
                                          <p:spTgt spid="99943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999446"/>
                                        </p:tgtEl>
                                        <p:attrNameLst>
                                          <p:attrName>style.visibility</p:attrName>
                                        </p:attrNameLst>
                                      </p:cBhvr>
                                      <p:to>
                                        <p:strVal val="visible"/>
                                      </p:to>
                                    </p:set>
                                    <p:animEffect transition="in" filter="wipe(left)">
                                      <p:cBhvr>
                                        <p:cTn id="104" dur="500"/>
                                        <p:tgtEl>
                                          <p:spTgt spid="99944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childTnLst>
                                    <p:set>
                                      <p:cBhvr>
                                        <p:cTn id="108" dur="1" fill="hold">
                                          <p:stCondLst>
                                            <p:cond delay="0"/>
                                          </p:stCondLst>
                                        </p:cTn>
                                        <p:tgtEl>
                                          <p:spTgt spid="999438"/>
                                        </p:tgtEl>
                                        <p:attrNameLst>
                                          <p:attrName>style.visibility</p:attrName>
                                        </p:attrNameLst>
                                      </p:cBhvr>
                                      <p:to>
                                        <p:strVal val="visible"/>
                                      </p:to>
                                    </p:set>
                                    <p:animEffect transition="in" filter="wipe(left)">
                                      <p:cBhvr>
                                        <p:cTn id="109" dur="500"/>
                                        <p:tgtEl>
                                          <p:spTgt spid="99943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childTnLst>
                                    <p:set>
                                      <p:cBhvr>
                                        <p:cTn id="113" dur="1" fill="hold">
                                          <p:stCondLst>
                                            <p:cond delay="0"/>
                                          </p:stCondLst>
                                        </p:cTn>
                                        <p:tgtEl>
                                          <p:spTgt spid="999447"/>
                                        </p:tgtEl>
                                        <p:attrNameLst>
                                          <p:attrName>style.visibility</p:attrName>
                                        </p:attrNameLst>
                                      </p:cBhvr>
                                      <p:to>
                                        <p:strVal val="visible"/>
                                      </p:to>
                                    </p:set>
                                    <p:animEffect transition="in" filter="wipe(left)">
                                      <p:cBhvr>
                                        <p:cTn id="114" dur="500"/>
                                        <p:tgtEl>
                                          <p:spTgt spid="99944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999448"/>
                                        </p:tgtEl>
                                        <p:attrNameLst>
                                          <p:attrName>style.visibility</p:attrName>
                                        </p:attrNameLst>
                                      </p:cBhvr>
                                      <p:to>
                                        <p:strVal val="visible"/>
                                      </p:to>
                                    </p:set>
                                    <p:animEffect transition="in" filter="wipe(left)">
                                      <p:cBhvr>
                                        <p:cTn id="119" dur="500"/>
                                        <p:tgtEl>
                                          <p:spTgt spid="99944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999449">
                                            <p:txEl>
                                              <p:pRg st="0" end="0"/>
                                            </p:txEl>
                                          </p:spTgt>
                                        </p:tgtEl>
                                        <p:attrNameLst>
                                          <p:attrName>style.visibility</p:attrName>
                                        </p:attrNameLst>
                                      </p:cBhvr>
                                      <p:to>
                                        <p:strVal val="visible"/>
                                      </p:to>
                                    </p:set>
                                    <p:animEffect transition="in" filter="wipe(left)">
                                      <p:cBhvr>
                                        <p:cTn id="124" dur="500"/>
                                        <p:tgtEl>
                                          <p:spTgt spid="999449">
                                            <p:txEl>
                                              <p:pRg st="0" end="0"/>
                                            </p:txEl>
                                          </p:spTgt>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iterate type="wd">
                                    <p:tmPct val="10000"/>
                                  </p:iterate>
                                  <p:childTnLst>
                                    <p:set>
                                      <p:cBhvr>
                                        <p:cTn id="128" dur="1" fill="hold">
                                          <p:stCondLst>
                                            <p:cond delay="0"/>
                                          </p:stCondLst>
                                        </p:cTn>
                                        <p:tgtEl>
                                          <p:spTgt spid="999450">
                                            <p:txEl>
                                              <p:pRg st="0" end="0"/>
                                            </p:txEl>
                                          </p:spTgt>
                                        </p:tgtEl>
                                        <p:attrNameLst>
                                          <p:attrName>style.visibility</p:attrName>
                                        </p:attrNameLst>
                                      </p:cBhvr>
                                      <p:to>
                                        <p:strVal val="visible"/>
                                      </p:to>
                                    </p:set>
                                    <p:animEffect transition="in" filter="wipe(left)">
                                      <p:cBhvr>
                                        <p:cTn id="129" dur="500"/>
                                        <p:tgtEl>
                                          <p:spTgt spid="999450">
                                            <p:txEl>
                                              <p:pRg st="0" end="0"/>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iterate type="wd">
                                    <p:tmPct val="10000"/>
                                  </p:iterate>
                                  <p:childTnLst>
                                    <p:set>
                                      <p:cBhvr>
                                        <p:cTn id="133" dur="1" fill="hold">
                                          <p:stCondLst>
                                            <p:cond delay="0"/>
                                          </p:stCondLst>
                                        </p:cTn>
                                        <p:tgtEl>
                                          <p:spTgt spid="999451">
                                            <p:txEl>
                                              <p:pRg st="0" end="0"/>
                                            </p:txEl>
                                          </p:spTgt>
                                        </p:tgtEl>
                                        <p:attrNameLst>
                                          <p:attrName>style.visibility</p:attrName>
                                        </p:attrNameLst>
                                      </p:cBhvr>
                                      <p:to>
                                        <p:strVal val="visible"/>
                                      </p:to>
                                    </p:set>
                                    <p:animEffect transition="in" filter="wipe(left)">
                                      <p:cBhvr>
                                        <p:cTn id="134" dur="500"/>
                                        <p:tgtEl>
                                          <p:spTgt spid="999451">
                                            <p:txEl>
                                              <p:pRg st="0" end="0"/>
                                            </p:txEl>
                                          </p:spTgt>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999452">
                                            <p:txEl>
                                              <p:pRg st="0" end="0"/>
                                            </p:txEl>
                                          </p:spTgt>
                                        </p:tgtEl>
                                        <p:attrNameLst>
                                          <p:attrName>style.visibility</p:attrName>
                                        </p:attrNameLst>
                                      </p:cBhvr>
                                      <p:to>
                                        <p:strVal val="visible"/>
                                      </p:to>
                                    </p:set>
                                    <p:animEffect transition="in" filter="wipe(left)">
                                      <p:cBhvr>
                                        <p:cTn id="139" dur="500"/>
                                        <p:tgtEl>
                                          <p:spTgt spid="9994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p:bldP spid="999429" grpId="0"/>
      <p:bldP spid="999434" grpId="0"/>
      <p:bldP spid="999449" grpId="0" build="p" autoUpdateAnimBg="0"/>
      <p:bldP spid="999450" grpId="0" build="p" autoUpdateAnimBg="0"/>
      <p:bldP spid="999451" grpId="0" build="p" autoUpdateAnimBg="0"/>
      <p:bldP spid="999452" grpId="0" build="p" autoUpdateAnimBg="0"/>
      <p:bldP spid="32"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26176</TotalTime>
  <Words>3707</Words>
  <Application>Microsoft Macintosh PowerPoint</Application>
  <PresentationFormat>On-screen Show (4:3)</PresentationFormat>
  <Paragraphs>446</Paragraphs>
  <Slides>29</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phys1443-spring02</vt:lpstr>
      <vt:lpstr>Equation</vt:lpstr>
      <vt:lpstr>PHYS 1441 – Section 001 Lecture #17</vt:lpstr>
      <vt:lpstr>Announcements</vt:lpstr>
      <vt:lpstr>Reminder: Extra-Credit Special Project #5</vt:lpstr>
      <vt:lpstr>Rolling Motion of a Rigid Body</vt:lpstr>
      <vt:lpstr>Ex. An Accelerating Car</vt:lpstr>
      <vt:lpstr>Torque</vt:lpstr>
      <vt:lpstr>Example for Torque</vt:lpstr>
      <vt:lpstr>Moment of Inertia </vt:lpstr>
      <vt:lpstr>Ex.  The Moment of Inertia Depends on Where the Axis Is.</vt:lpstr>
      <vt:lpstr>Example for Moment of Inertia</vt:lpstr>
      <vt:lpstr>Check out Figure 8 – 21  for moment of inertia for various shaped objects</vt:lpstr>
      <vt:lpstr>Rotational Kinetic Energy</vt:lpstr>
      <vt:lpstr>Example for Moment of Inertia</vt:lpstr>
      <vt:lpstr>Kinetic Energy of a Rolling Sphere</vt:lpstr>
      <vt:lpstr>Angular Momentum of a Particle</vt:lpstr>
      <vt:lpstr>Conservation of Angular Momentum</vt:lpstr>
      <vt:lpstr>Example for Angular Momentum Conservation</vt:lpstr>
      <vt:lpstr>Similarity Between Linear and Rotational Motions</vt:lpstr>
      <vt:lpstr>Conditions for Equilibrium</vt:lpstr>
      <vt:lpstr>More on Conditions for Equilibrium</vt:lpstr>
      <vt:lpstr>How do we solve static equilibrium problems?</vt:lpstr>
      <vt:lpstr>Example for Mechanical Equilibrium</vt:lpstr>
      <vt:lpstr>Example for Mech. Equilibrium Cont’d </vt:lpstr>
      <vt:lpstr>Example 9 – 7 </vt:lpstr>
      <vt:lpstr>Example 9 – 7 cont’d</vt:lpstr>
      <vt:lpstr>Density and Specific Gravity</vt:lpstr>
      <vt:lpstr>Fluid and Pressure</vt:lpstr>
      <vt:lpstr>Example for Pressure</vt:lpstr>
      <vt:lpstr>Congratulations!!!!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604</cp:revision>
  <dcterms:created xsi:type="dcterms:W3CDTF">2012-06-05T17:02:23Z</dcterms:created>
  <dcterms:modified xsi:type="dcterms:W3CDTF">2014-07-03T20:46:20Z</dcterms:modified>
</cp:coreProperties>
</file>