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35" r:id="rId3"/>
    <p:sldId id="473" r:id="rId4"/>
    <p:sldId id="474" r:id="rId5"/>
    <p:sldId id="475" r:id="rId6"/>
    <p:sldId id="460" r:id="rId7"/>
    <p:sldId id="527" r:id="rId8"/>
    <p:sldId id="471" r:id="rId9"/>
    <p:sldId id="472" r:id="rId10"/>
    <p:sldId id="528" r:id="rId11"/>
    <p:sldId id="425" r:id="rId12"/>
    <p:sldId id="465" r:id="rId13"/>
    <p:sldId id="477" r:id="rId14"/>
    <p:sldId id="522" r:id="rId15"/>
    <p:sldId id="478" r:id="rId16"/>
    <p:sldId id="479" r:id="rId17"/>
    <p:sldId id="526" r:id="rId18"/>
    <p:sldId id="480" r:id="rId19"/>
    <p:sldId id="481" r:id="rId20"/>
    <p:sldId id="524" r:id="rId21"/>
    <p:sldId id="529" r:id="rId22"/>
    <p:sldId id="525" r:id="rId23"/>
    <p:sldId id="482" r:id="rId24"/>
    <p:sldId id="530" r:id="rId25"/>
    <p:sldId id="484" r:id="rId26"/>
    <p:sldId id="531" r:id="rId27"/>
    <p:sldId id="532" r:id="rId28"/>
    <p:sldId id="331" r:id="rId29"/>
    <p:sldId id="485" r:id="rId30"/>
    <p:sldId id="486" r:id="rId31"/>
    <p:sldId id="409" r:id="rId32"/>
    <p:sldId id="487" r:id="rId33"/>
    <p:sldId id="488" r:id="rId34"/>
    <p:sldId id="489" r:id="rId35"/>
    <p:sldId id="490" r:id="rId36"/>
    <p:sldId id="457" r:id="rId37"/>
    <p:sldId id="435" r:id="rId38"/>
    <p:sldId id="520" r:id="rId39"/>
    <p:sldId id="436" r:id="rId40"/>
    <p:sldId id="437" r:id="rId41"/>
    <p:sldId id="438" r:id="rId42"/>
    <p:sldId id="439" r:id="rId43"/>
    <p:sldId id="440" r:id="rId44"/>
    <p:sldId id="441" r:id="rId45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96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75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75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32E8E-D1C9-1C49-93BE-92B7F5B7047E}" type="slidenum">
              <a:rPr lang="en-US">
                <a:latin typeface="Times New Roman" pitchFamily="-84" charset="0"/>
              </a:rPr>
              <a:pPr/>
              <a:t>8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52925"/>
            <a:ext cx="5502275" cy="41227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D100D-66B7-1A4B-84AE-7DEB030B9E08}" type="slidenum">
              <a:rPr lang="en-US">
                <a:latin typeface="Times New Roman" pitchFamily="-84" charset="0"/>
              </a:rPr>
              <a:pPr/>
              <a:t>9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52925"/>
            <a:ext cx="5502275" cy="41227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99BF9-BEA9-1348-B7BF-B284A489CECA}" type="slidenum">
              <a:rPr lang="en-US" smtClean="0">
                <a:latin typeface="Times New Roman" pitchFamily="-84" charset="0"/>
              </a:rPr>
              <a:pPr/>
              <a:t>11</a:t>
            </a:fld>
            <a:endParaRPr lang="en-US" smtClean="0">
              <a:latin typeface="Times New Roman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14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97BC288D-CA42-1643-8DBB-B58E602D125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summer14-1441-001/summer14-1441-001.html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63623" y="1447800"/>
            <a:ext cx="27087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June 8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, 2015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44489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Wednesday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June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10!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81mi/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(130km/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193mi/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 (312km/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Beam returned after a 2 </a:t>
            </a:r>
            <a:r>
              <a:rPr lang="en-US" sz="1400" b="1" dirty="0" err="1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yr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 shutdown, data taking begun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96433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>
              <a:latin typeface="Monotype Corsiva" pitchFamily="-108" charset="0"/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BC4F0D-8A23-B949-91FB-7647F8BB2988}" type="slidenum">
              <a:rPr lang="en-US">
                <a:latin typeface="Arial Narrow" pitchFamily="-84" charset="0"/>
              </a:rPr>
              <a:pPr/>
              <a:t>11</a:t>
            </a:fld>
            <a:endParaRPr lang="en-US">
              <a:latin typeface="Arial Narrow" pitchFamily="-84" charset="0"/>
            </a:endParaRPr>
          </a:p>
        </p:txBody>
      </p:sp>
      <p:pic>
        <p:nvPicPr>
          <p:cNvPr id="221186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LHC @ CERN Aerial View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Geneva Airport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ATLAS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CMS</a:t>
            </a: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France</a:t>
            </a: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Swizerland</a:t>
            </a:r>
          </a:p>
        </p:txBody>
      </p:sp>
      <p:pic>
        <p:nvPicPr>
          <p:cNvPr id="12" name="Picture 11" descr="Picture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0" y="4419600"/>
            <a:ext cx="14732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2938" y="4419600"/>
            <a:ext cx="1541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800000"/>
                </a:solidFill>
                <a:latin typeface="Arial Narrow"/>
                <a:cs typeface="Arial Narrow"/>
              </a:rPr>
              <a:t>The ATLAS and CMS Detectors</a:t>
            </a:r>
            <a:endParaRPr lang="en-US" sz="4000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Fully multi-purpose detectors with emphasis on lepton ID &amp; precision E &amp; P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Weighs 7000 tons and 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200 – 400 collisions/second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MB/second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~2 PB per year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 </a:t>
            </a:r>
            <a:r>
              <a:rPr lang="en-US" sz="2000" b="1" dirty="0">
                <a:solidFill>
                  <a:srgbClr val="CC0000"/>
                </a:solidFill>
                <a:latin typeface="+mn-lt"/>
                <a:sym typeface="Wingdings"/>
              </a:rPr>
              <a:t>2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00*Printed material of the US Lib. of Congress</a:t>
            </a: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8200"/>
            <a:ext cx="4572000" cy="3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99688"/>
      </p:ext>
    </p:extLst>
  </p:cSld>
  <p:clrMapOvr>
    <a:masterClrMapping/>
  </p:clrMapOvr>
  <p:transition xmlns:p14="http://schemas.microsoft.com/office/powerpoint/2010/main" advClick="0" advTm="1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2015             Dr. Jaehoon Yu</a:t>
            </a:r>
            <a:endParaRPr lang="en-US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13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How do we look for the Higgs?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 smtClean="0"/>
              <a:t>Identify Higgs candidate events</a:t>
            </a: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3088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 smtClean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  <a:endParaRPr lang="en-US" sz="36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 smtClean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2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g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495800" cy="5791199"/>
          </a:xfrm>
          <a:prstGeom prst="rect">
            <a:avLst/>
          </a:prstGeom>
        </p:spPr>
      </p:pic>
      <p:pic>
        <p:nvPicPr>
          <p:cNvPr id="9" name="Picture 8" descr="cms-m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419600" cy="6172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ATLAS and CMS Mass Bump Plots (</a:t>
            </a:r>
            <a:r>
              <a:rPr lang="en-US" sz="4000" b="1" dirty="0" err="1"/>
              <a:t>H</a:t>
            </a:r>
            <a:r>
              <a:rPr lang="en-US" sz="4000" b="1" dirty="0" err="1">
                <a:sym typeface="Wingdings"/>
              </a:rPr>
              <a:t></a:t>
            </a:r>
            <a:r>
              <a:rPr lang="en-US" sz="4000" b="1" dirty="0" err="1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4000" b="1" dirty="0">
                <a:sym typeface="Wingdings"/>
              </a:rPr>
              <a:t> </a:t>
            </a:r>
            <a:r>
              <a:rPr lang="en-US" sz="4000" b="1" dirty="0" smtClean="0">
                <a:sym typeface="Wingdings"/>
              </a:rPr>
              <a:t>)</a:t>
            </a:r>
            <a:endParaRPr lang="en-US" sz="4000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86400" y="4186535"/>
            <a:ext cx="745366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CMS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05000" y="22098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5052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05000" y="48006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4267200"/>
            <a:ext cx="3429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5943600"/>
            <a:ext cx="3475030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Ma!  Bumps!!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0"/>
            <a:endCxn id="12" idx="5"/>
          </p:cNvCxnSpPr>
          <p:nvPr/>
        </p:nvCxnSpPr>
        <p:spPr bwMode="auto">
          <a:xfrm flipH="1" flipV="1">
            <a:off x="2490367" y="2925248"/>
            <a:ext cx="2066548" cy="3018352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0" name="Straight Arrow Connector 19"/>
          <p:cNvCxnSpPr>
            <a:stCxn id="16" idx="0"/>
            <a:endCxn id="13" idx="3"/>
          </p:cNvCxnSpPr>
          <p:nvPr/>
        </p:nvCxnSpPr>
        <p:spPr bwMode="auto">
          <a:xfrm rot="5400000" flipH="1" flipV="1">
            <a:off x="4629498" y="4148065"/>
            <a:ext cx="1722952" cy="1868118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14400" y="4191000"/>
            <a:ext cx="1007157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ATLAS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791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0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9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6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Plea to you:  Please turn off your cell-phones, pagers and computers  in the class</a:t>
            </a:r>
          </a:p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Reading assignment #1: Read and follow through all sections of appendix A by Wednesday, June 10</a:t>
            </a:r>
          </a:p>
          <a:p>
            <a:pPr lvl="1" eaLnBrk="1" hangingPunct="1"/>
            <a:r>
              <a:rPr lang="en-US" dirty="0" smtClean="0"/>
              <a:t>There will be a quiz next Wednesday,  June 10, on this reading assignment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3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aa-ilc-cartoo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940" b="-2940"/>
          <a:stretch>
            <a:fillRect/>
          </a:stretch>
        </p:blipFill>
        <p:spPr>
          <a:xfrm>
            <a:off x="228600" y="3124200"/>
            <a:ext cx="8763000" cy="3657600"/>
          </a:xfrm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800000"/>
                </a:solidFill>
              </a:rPr>
              <a:t>What’s next? Future Linear Collider</a:t>
            </a: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228600" y="533400"/>
            <a:ext cx="861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that we have found a new boson, precision measurement of the particle’s properties becomes important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 Narrow" charset="0"/>
              </a:rPr>
              <a:t>An </a:t>
            </a:r>
            <a:r>
              <a:rPr lang="en-US" dirty="0">
                <a:solidFill>
                  <a:srgbClr val="000090"/>
                </a:solidFill>
                <a:latin typeface="Arial Narrow" charset="0"/>
              </a:rPr>
              <a:t>electron-positron collider on a straight line for precision measurements</a:t>
            </a:r>
            <a:endParaRPr lang="en-US" dirty="0" smtClean="0">
              <a:solidFill>
                <a:srgbClr val="000090"/>
              </a:solidFill>
              <a:latin typeface="Arial Narrow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10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~15 years from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(In Dec. 2011, Japanese PM announced that they would bid for a LC in Japan and reaffirmed by the new PM in 2013)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</a:rPr>
              <a:t>Japan working hard to garner broad world-wide support of the </a:t>
            </a: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ILC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Site has been selected and a design study on-going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Takes 10 years to build a detector</a:t>
            </a:r>
            <a:endParaRPr lang="en-US" dirty="0">
              <a:solidFill>
                <a:srgbClr val="000066"/>
              </a:solidFill>
              <a:latin typeface="Arial Narrow" charset="0"/>
            </a:endParaRP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5715000" y="5867400"/>
            <a:ext cx="2057400" cy="3810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  <a:latin typeface="Arial Narrow" charset="0"/>
              </a:rPr>
              <a:t>L</a:t>
            </a:r>
            <a:r>
              <a:rPr lang="en-US" b="1" dirty="0" smtClean="0">
                <a:solidFill>
                  <a:srgbClr val="CC0000"/>
                </a:solidFill>
                <a:latin typeface="Arial Narrow" charset="0"/>
              </a:rPr>
              <a:t>~31km (~20 mi)</a:t>
            </a:r>
            <a:endParaRPr lang="en-US" b="1" dirty="0">
              <a:solidFill>
                <a:srgbClr val="CC0000"/>
              </a:solidFill>
              <a:latin typeface="Arial Narrow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114800" y="54102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Circumference ~6.6km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315200" y="54864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~300 soccer fields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57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7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51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116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673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My group is part of three experiments at </a:t>
            </a:r>
            <a:r>
              <a:rPr lang="en-US" dirty="0" err="1" smtClean="0">
                <a:latin typeface="Arial Narrow" charset="0"/>
              </a:rPr>
              <a:t>Fermilab</a:t>
            </a:r>
            <a:endParaRPr lang="en-US" dirty="0" smtClean="0">
              <a:latin typeface="Arial Narrow" charset="0"/>
            </a:endParaRP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DUNE (data starts 2025),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MiniBooNE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 (data now) and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LArIAT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 (data now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 smtClean="0">
                <a:latin typeface="Arial Narrow" charset="0"/>
                <a:cs typeface="ＭＳ Ｐゴシック" charset="-128"/>
                <a:sym typeface="Wingdings"/>
              </a:rPr>
              <a:t>param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UTA playing leading roles in DM (We are the DM people!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!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8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  <a:endParaRPr lang="en-US" dirty="0">
              <a:solidFill>
                <a:srgbClr val="FFFFFF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6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http://www-hep.uta.edu/~yu/teaching/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summer15-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1441-001/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summer15-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1441-001.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12: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0 – 1: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0pm, M-</a:t>
            </a:r>
            <a:r>
              <a:rPr lang="en-US" sz="2800" dirty="0" err="1" smtClean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6019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(</a:t>
            </a:r>
            <a:r>
              <a:rPr lang="en-US" sz="2000" dirty="0" smtClean="0">
                <a:ea typeface="굴림" charset="-127"/>
                <a:cs typeface="굴림" charset="-127"/>
              </a:rPr>
              <a:t>7/13</a:t>
            </a:r>
            <a:r>
              <a:rPr lang="en-US" sz="2000" dirty="0" smtClean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(6/23):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Exams (6/15/15 and </a:t>
            </a:r>
            <a:r>
              <a:rPr lang="en-US" sz="2000" dirty="0"/>
              <a:t>7</a:t>
            </a:r>
            <a:r>
              <a:rPr lang="en-US" sz="2000" dirty="0" smtClean="0"/>
              <a:t>/</a:t>
            </a:r>
            <a:r>
              <a:rPr lang="en-US" sz="2000" dirty="0"/>
              <a:t>1</a:t>
            </a:r>
            <a:r>
              <a:rPr lang="en-US" sz="2000" dirty="0" smtClean="0"/>
              <a:t>/15):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Total of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non-comprehensive term exams (</a:t>
            </a:r>
            <a:r>
              <a:rPr lang="en-US" sz="1800" dirty="0" smtClean="0">
                <a:ea typeface="굴림" charset="-127"/>
                <a:cs typeface="굴림" charset="-127"/>
              </a:rPr>
              <a:t>6/15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</a:t>
            </a:r>
            <a:r>
              <a:rPr lang="en-US" sz="1800" dirty="0" smtClean="0"/>
              <a:t>and </a:t>
            </a:r>
            <a:r>
              <a:rPr lang="en-US" sz="1800" dirty="0">
                <a:ea typeface="굴림" charset="-127"/>
                <a:cs typeface="굴림" charset="-127"/>
              </a:rPr>
              <a:t>7</a:t>
            </a:r>
            <a:r>
              <a:rPr lang="en-US" sz="1800" dirty="0" smtClean="0"/>
              <a:t>/</a:t>
            </a:r>
            <a:r>
              <a:rPr lang="en-US" sz="1800" dirty="0"/>
              <a:t>1</a:t>
            </a:r>
            <a:r>
              <a:rPr lang="en-US" sz="1800" dirty="0" smtClean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 smtClean="0">
                <a:ea typeface="굴림" charset="-127"/>
                <a:cs typeface="굴림" charset="-127"/>
              </a:rPr>
              <a:t>One</a:t>
            </a:r>
            <a:r>
              <a:rPr lang="en-US" sz="1800" dirty="0" smtClean="0"/>
              <a:t> better of the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exams will be used for the final grade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3275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23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 and Making of Dark Matter Beams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156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Solving homework problems is the only way to comprehend class material </a:t>
            </a:r>
            <a:r>
              <a:rPr lang="en-US" sz="2400" dirty="0" smtClean="0">
                <a:sym typeface="Wingdings"/>
              </a:rPr>
              <a:t> 2 </a:t>
            </a:r>
            <a:r>
              <a:rPr lang="en-US" sz="2400" dirty="0" err="1" smtClean="0">
                <a:sym typeface="Wingdings"/>
              </a:rPr>
              <a:t>homeworks</a:t>
            </a:r>
            <a:r>
              <a:rPr lang="en-US" sz="2400" dirty="0" smtClean="0">
                <a:sym typeface="Wingdings"/>
              </a:rPr>
              <a:t> per week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hlinkClick r:id="rId2"/>
              </a:rPr>
              <a:t>https://quest.cns.utexas.edu/student/courses/list</a:t>
            </a:r>
            <a:r>
              <a:rPr lang="en-US" sz="2000" dirty="0" smtClean="0"/>
              <a:t> 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 smtClean="0">
                <a:solidFill>
                  <a:srgbClr val="FF0000"/>
                </a:solidFill>
              </a:rPr>
              <a:t>PHYS1441-Summer15</a:t>
            </a:r>
            <a:r>
              <a:rPr lang="en-US" sz="2000" dirty="0" smtClean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 smtClean="0">
                <a:solidFill>
                  <a:srgbClr val="FF0000"/>
                </a:solidFill>
              </a:rPr>
              <a:t>41015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 smtClean="0">
                <a:solidFill>
                  <a:schemeClr val="accent2"/>
                </a:solidFill>
              </a:rPr>
              <a:t>Download </a:t>
            </a:r>
            <a:r>
              <a:rPr lang="en-US" sz="2000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Roster will close at 11pm Wednesday, June 10</a:t>
            </a:r>
            <a:endParaRPr lang="en-US" altLang="ko-KR" sz="2000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</a:t>
            </a:r>
            <a:r>
              <a:rPr lang="en-US" sz="2000" dirty="0" err="1" smtClean="0">
                <a:solidFill>
                  <a:srgbClr val="A50021"/>
                </a:solidFill>
                <a:ea typeface="굴림" charset="-127"/>
                <a:cs typeface="굴림" charset="-127"/>
              </a:rPr>
              <a:t>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-ID: Go and apply at the URL 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3"/>
              </a:rPr>
              <a:t>https://idmanager.its.utexas.edu/eid_self_help/?createEID&amp;qwicap-page-id=EA027EFF7E2DA39E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 work problems will be slightly ahead of the class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 smtClean="0">
                <a:solidFill>
                  <a:srgbClr val="A50021"/>
                </a:solidFill>
              </a:rPr>
              <a:t>No</a:t>
            </a:r>
            <a:r>
              <a:rPr lang="en-US" sz="2400" dirty="0" smtClean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</a:t>
            </a:r>
            <a:r>
              <a:rPr lang="en-US" sz="2400" dirty="0" smtClean="0"/>
              <a:t>ome work will constitute </a:t>
            </a:r>
            <a:r>
              <a:rPr lang="en-US" altLang="ko-KR" sz="2400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 smtClean="0">
                <a:solidFill>
                  <a:srgbClr val="A50021"/>
                </a:solidFill>
              </a:rPr>
              <a:t> of the total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Strongly encouraged to collaborate </a:t>
            </a:r>
            <a:r>
              <a:rPr lang="en-US" sz="2400" dirty="0" err="1" smtClean="0">
                <a:sym typeface="Wingdings" charset="2"/>
              </a:rPr>
              <a:t></a:t>
            </a:r>
            <a:r>
              <a:rPr lang="en-US" sz="2400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215785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31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Starts today, Monday, June 8</a:t>
            </a:r>
          </a:p>
          <a:p>
            <a:pPr lvl="1" eaLnBrk="1" hangingPunct="1"/>
            <a:r>
              <a:rPr lang="en-US" sz="2000" dirty="0" smtClean="0"/>
              <a:t>Important 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85457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8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34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  <a:endParaRPr lang="en-US" sz="2400" dirty="0" smtClean="0"/>
          </a:p>
          <a:p>
            <a:pPr lvl="1"/>
            <a:r>
              <a:rPr lang="en-US" sz="2000" dirty="0"/>
              <a:t>Texas Stargazing – Tuesdays at 2:00 pm; Dynamic Earth – </a:t>
            </a:r>
            <a:r>
              <a:rPr lang="en-US" sz="2000" dirty="0" smtClean="0"/>
              <a:t>Wed. </a:t>
            </a:r>
            <a:r>
              <a:rPr lang="en-US" sz="2000" dirty="0"/>
              <a:t>at 2:00 pm; </a:t>
            </a:r>
            <a:endParaRPr lang="en-US" sz="2000" dirty="0" smtClean="0"/>
          </a:p>
          <a:p>
            <a:pPr lvl="1"/>
            <a:r>
              <a:rPr lang="en-US" sz="2000" dirty="0" smtClean="0"/>
              <a:t>Stars </a:t>
            </a:r>
            <a:r>
              <a:rPr lang="en-US" sz="2000" dirty="0"/>
              <a:t>of the Pharaohs – </a:t>
            </a:r>
            <a:r>
              <a:rPr lang="en-US" sz="2000" dirty="0" smtClean="0"/>
              <a:t>Fridays at 2:00pm and Saturdays </a:t>
            </a:r>
            <a:r>
              <a:rPr lang="en-US" sz="2000" dirty="0"/>
              <a:t>at 5:30 </a:t>
            </a:r>
            <a:r>
              <a:rPr lang="en-US" sz="2000" dirty="0" smtClean="0"/>
              <a:t>pm</a:t>
            </a:r>
            <a:endParaRPr lang="en-US" sz="2000" dirty="0"/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that need special arrangements</a:t>
            </a:r>
            <a:endParaRPr lang="en-US" sz="2800" dirty="0"/>
          </a:p>
          <a:p>
            <a:pPr lvl="1"/>
            <a:r>
              <a:rPr lang="en-US" sz="2000" dirty="0" smtClean="0"/>
              <a:t>Astronaut;  Bad Astronomy; Back to the Moon for Good, Black </a:t>
            </a:r>
            <a:r>
              <a:rPr lang="en-US" sz="2000" dirty="0"/>
              <a:t>Holes (can watch up to 2 times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Experience </a:t>
            </a:r>
            <a:r>
              <a:rPr lang="en-US" sz="2000" dirty="0"/>
              <a:t>the </a:t>
            </a:r>
            <a:r>
              <a:rPr lang="en-US" sz="2000" dirty="0" smtClean="0"/>
              <a:t>Aurora IBEX; Ice Worlds; Magnificent Sun; Mayan Prophecies</a:t>
            </a:r>
          </a:p>
          <a:p>
            <a:pPr lvl="1"/>
            <a:r>
              <a:rPr lang="en-US" sz="2000" dirty="0" smtClean="0"/>
              <a:t>Nano Cam; Stars </a:t>
            </a:r>
            <a:r>
              <a:rPr lang="en-US" sz="2000" dirty="0"/>
              <a:t>of the </a:t>
            </a:r>
            <a:r>
              <a:rPr lang="en-US" sz="2000" dirty="0" smtClean="0"/>
              <a:t>Pharaohs; </a:t>
            </a:r>
            <a:r>
              <a:rPr lang="en-US" sz="2000" dirty="0" err="1" smtClean="0"/>
              <a:t>TimeSpace</a:t>
            </a:r>
            <a:r>
              <a:rPr lang="en-US" sz="2000" dirty="0" smtClean="0"/>
              <a:t>, Two </a:t>
            </a:r>
            <a:r>
              <a:rPr lang="en-US" sz="2000" dirty="0"/>
              <a:t>Small Pieces of </a:t>
            </a:r>
            <a:r>
              <a:rPr lang="en-US" sz="2000" dirty="0" smtClean="0"/>
              <a:t>Glass</a:t>
            </a:r>
          </a:p>
          <a:p>
            <a:pPr lvl="1"/>
            <a:r>
              <a:rPr lang="en-US" sz="2000" dirty="0" smtClean="0"/>
              <a:t>Unseen </a:t>
            </a:r>
            <a:r>
              <a:rPr lang="en-US" sz="2000" dirty="0"/>
              <a:t>Universe: The Vision of </a:t>
            </a:r>
            <a:r>
              <a:rPr lang="en-US" sz="2000" dirty="0" smtClean="0"/>
              <a:t>SOFIA; Violent Universe, We are Astronomers</a:t>
            </a:r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2000" dirty="0" smtClean="0"/>
              <a:t>Collect the ticket stubs</a:t>
            </a:r>
          </a:p>
          <a:p>
            <a:pPr lvl="1" eaLnBrk="1" hangingPunct="1"/>
            <a:r>
              <a:rPr lang="en-US" sz="2000" dirty="0" smtClean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217239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much more than </a:t>
            </a:r>
            <a:r>
              <a:rPr lang="en-US" altLang="ko-KR" sz="1400" dirty="0" smtClean="0">
                <a:ea typeface="굴림" charset="-127"/>
                <a:cs typeface="굴림" charset="-127"/>
              </a:rPr>
              <a:t>any </a:t>
            </a:r>
            <a:r>
              <a:rPr lang="en-US" sz="1400" dirty="0" smtClean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Exam problems will be easier that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167096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36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BF2BC4-1A5A-AD48-9531-2A516611618F}" type="slidenum">
              <a:rPr lang="en-US">
                <a:latin typeface="Arial Narrow" pitchFamily="-84" charset="0"/>
              </a:rPr>
              <a:pPr/>
              <a:t>37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In this course, you will </a:t>
            </a:r>
            <a:r>
              <a:rPr lang="en-US" altLang="ko-KR" dirty="0" smtClean="0">
                <a:ea typeface="굴림" pitchFamily="-84" charset="-127"/>
                <a:cs typeface="굴림" pitchFamily="-84" charset="-127"/>
              </a:rPr>
              <a:t>learn</a:t>
            </a:r>
            <a:r>
              <a:rPr lang="en-US" altLang="ko-KR" dirty="0" smtClean="0">
                <a:ea typeface="ＭＳ Ｐゴシック" pitchFamily="-84" charset="-128"/>
                <a:cs typeface="ＭＳ Ｐゴシック" pitchFamily="-84" charset="-128"/>
              </a:rPr>
              <a:t>…</a:t>
            </a: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305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Fundamentals of mechanics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Kinematic equations and description of motions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Concepts of physical quantities that describe motions, such as velocity, speed, acceleration,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etc</a:t>
            </a: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Vector and scalar quantities and their operations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Concepts of force, energy and momentum and the relationships between them and their conservation laws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Techniques to use conservation laws for motions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Rotational motions and Equilibrium conditions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Fluid and wave motions and thermodynamics</a:t>
            </a:r>
          </a:p>
          <a:p>
            <a:pPr eaLnBrk="1" hangingPunct="1">
              <a:lnSpc>
                <a:spcPct val="80000"/>
              </a:lnSpc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0066"/>
                </a:solidFill>
                <a:latin typeface="Arial Narrow" charset="0"/>
              </a:rPr>
              <a:t>Monday, June 8, 2015</a:t>
            </a:r>
            <a:endParaRPr lang="en-US" sz="140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400" smtClean="0">
                <a:solidFill>
                  <a:srgbClr val="003300"/>
                </a:solidFill>
                <a:latin typeface="Arial Narrow" charset="0"/>
              </a:rPr>
              <a:t>PHYS 1441-001, Summer 2015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38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Follow through the lecture notes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Have many tons of fun in the class!!!!!</a:t>
            </a:r>
          </a:p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One can always input the answers as you solve problems.  Do not wait till you are done with all the problems.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324468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8CA85B-B30E-0D41-87DE-7BB3FA64BD0D}" type="slidenum">
              <a:rPr lang="en-US">
                <a:latin typeface="Arial Narrow" pitchFamily="-84" charset="0"/>
              </a:rPr>
              <a:pPr/>
              <a:t>39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3F01506-6911-2F41-9B13-E3A4BB1C3644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39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32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Why do Physics?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082675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To understand nature through experimental observations and measurements (</a:t>
            </a:r>
            <a:r>
              <a:rPr lang="en-US" sz="2800" b="1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Research</a:t>
            </a: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Establish limited number of fundamental laws, usually with mathematical expressions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Predict the nature’s course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Theory and Experiment work hand-in-hand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Theory works generally under restricted conditions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Discrepancies between experimental measurements and theory are good for improvements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Improves our everyday lives,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even though 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some laws can take a while till we see them amongst us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10588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 Narrow" pitchFamily="-84" charset="0"/>
              </a:rPr>
              <a:t>Exp.</a:t>
            </a:r>
            <a:r>
              <a:rPr lang="en-US" sz="6000">
                <a:solidFill>
                  <a:srgbClr val="FF0066"/>
                </a:solidFill>
                <a:latin typeface="Arial Narrow" pitchFamily="-84" charset="0"/>
              </a:rPr>
              <a:t>{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-76200" y="1752600"/>
            <a:ext cx="162083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 Narrow" pitchFamily="-84" charset="0"/>
              </a:rPr>
              <a:t>Theory </a:t>
            </a:r>
            <a:r>
              <a:rPr lang="en-US" sz="8800">
                <a:solidFill>
                  <a:srgbClr val="FF0066"/>
                </a:solidFill>
                <a:latin typeface="Arial Narrow" pitchFamily="-84" charset="0"/>
              </a:rPr>
              <a:t>{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82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CC9227-5877-134E-99CC-F1153F04D645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4277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1969EC02-B465-1F46-95EF-CE1AC1643C7B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40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42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Brief History of Physics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001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AD 18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century: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Newton’s Classical Mechanics: A theory of mechanics based on observations and measurements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AD 19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Century: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Electricity, Magnetism, and Thermodynamics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Late AD 19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and early 20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century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 (</a:t>
            </a:r>
            <a:r>
              <a:rPr lang="en-US" sz="240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Modern Physics Era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Einstein’s theory of relativity: Generalized theory of space, time, and energy (mechanics)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Quantum Mechanics: Theory of atomic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Physics has come very far, very fast, and is still progressing, yet we’ve got a long way to go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What is matter made of?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How do matters get mass?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How and why do matters interact with each other?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How is universe created?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70E4F3-5A7A-6E40-8D6E-155C2781E57E}" type="slidenum">
              <a:rPr lang="en-US">
                <a:latin typeface="Arial Narrow" pitchFamily="-84" charset="0"/>
              </a:rPr>
              <a:pPr/>
              <a:t>41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5301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2B7437F-471F-5744-A69F-7381C54885A0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41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53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Models, Theories and Laws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5344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Models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An analogy or a mental image of a phenomena in terms of something we are familiar with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Thinking light as waves, behaving just like water waves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Often provide insights for new experiments and ideas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Theories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More systematically improved version of models</a:t>
            </a:r>
          </a:p>
          <a:p>
            <a:pPr lvl="1" eaLnBrk="1" hangingPunct="1">
              <a:lnSpc>
                <a:spcPct val="80000"/>
              </a:lnSpc>
            </a:pPr>
            <a:r>
              <a:rPr lang="en-US"/>
              <a:t>Can provide quantitative predictions that are testable and more precise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Laws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Certain concise but general statements about how nature behaves </a:t>
            </a:r>
            <a:endParaRPr lang="en-US" sz="2800">
              <a:ea typeface="ＭＳ Ｐゴシック" pitchFamily="-84" charset="-128"/>
              <a:cs typeface="ＭＳ Ｐゴシック" pitchFamily="-84" charset="-128"/>
              <a:sym typeface="Wingdings" pitchFamily="-84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Energy conservation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sym typeface="Wingdings" pitchFamily="-84" charset="2"/>
              </a:rPr>
              <a:t>The statement must be found experimentally valid to become a law</a:t>
            </a: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Principles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Less general statements of how nature behaves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/>
              <a:t>Has some level of arbitrariness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F4C5E4-A20A-D34A-94BA-12452F65537C}" type="slidenum">
              <a:rPr lang="en-US">
                <a:latin typeface="Arial Narrow" pitchFamily="-84" charset="0"/>
              </a:rPr>
              <a:pPr/>
              <a:t>42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632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B566C1F-BBF6-6242-A5A3-31BE5DA5B18D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42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Uncertainties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90600"/>
            <a:ext cx="8153400" cy="5486400"/>
          </a:xfrm>
        </p:spPr>
        <p:txBody>
          <a:bodyPr/>
          <a:lstStyle/>
          <a:p>
            <a:pPr eaLnBrk="1" hangingPunct="1"/>
            <a:r>
              <a:rPr lang="en-US" sz="3500">
                <a:ea typeface="ＭＳ Ｐゴシック" pitchFamily="-84" charset="-128"/>
                <a:cs typeface="ＭＳ Ｐゴシック" pitchFamily="-84" charset="-128"/>
              </a:rPr>
              <a:t>Physical measurements have limited precision, however good they are, due to:</a:t>
            </a:r>
          </a:p>
          <a:p>
            <a:pPr lvl="1" eaLnBrk="1" hangingPunct="1"/>
            <a:r>
              <a:rPr lang="en-US"/>
              <a:t>Number of measurements </a:t>
            </a:r>
          </a:p>
          <a:p>
            <a:pPr lvl="1" eaLnBrk="1" hangingPunct="1"/>
            <a:r>
              <a:rPr lang="en-US"/>
              <a:t>Quality of instruments (meter stick vs micro-meter)</a:t>
            </a:r>
          </a:p>
          <a:p>
            <a:pPr lvl="1" eaLnBrk="1" hangingPunct="1"/>
            <a:r>
              <a:rPr lang="en-US"/>
              <a:t>Experience of the person doing measurements</a:t>
            </a:r>
          </a:p>
          <a:p>
            <a:pPr lvl="1" eaLnBrk="1" hangingPunct="1"/>
            <a:r>
              <a:rPr lang="en-US"/>
              <a:t>Etc</a:t>
            </a:r>
          </a:p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In many cases, uncertainties are more important and difficult to estimate than the central (or mean) values</a:t>
            </a: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338138" y="2160588"/>
            <a:ext cx="881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A50021"/>
                </a:solidFill>
                <a:latin typeface="Arial Narrow" pitchFamily="-84" charset="0"/>
              </a:rPr>
              <a:t>Stat.{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2590800"/>
            <a:ext cx="914400" cy="1555750"/>
            <a:chOff x="144" y="1632"/>
            <a:chExt cx="576" cy="980"/>
          </a:xfrm>
        </p:grpSpPr>
        <p:sp>
          <p:nvSpPr>
            <p:cNvPr id="56330" name="Text Box 6"/>
            <p:cNvSpPr txBox="1">
              <a:spLocks noChangeArrowheads="1"/>
            </p:cNvSpPr>
            <p:nvPr/>
          </p:nvSpPr>
          <p:spPr bwMode="auto">
            <a:xfrm>
              <a:off x="528" y="1632"/>
              <a:ext cx="192" cy="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9600">
                  <a:solidFill>
                    <a:srgbClr val="A50021"/>
                  </a:solidFill>
                  <a:latin typeface="Arial Narrow" pitchFamily="-84" charset="0"/>
                </a:rPr>
                <a:t>{</a:t>
              </a:r>
            </a:p>
          </p:txBody>
        </p:sp>
        <p:sp>
          <p:nvSpPr>
            <p:cNvPr id="56331" name="Text Box 7"/>
            <p:cNvSpPr txBox="1">
              <a:spLocks noChangeArrowheads="1"/>
            </p:cNvSpPr>
            <p:nvPr/>
          </p:nvSpPr>
          <p:spPr bwMode="auto">
            <a:xfrm>
              <a:off x="144" y="1959"/>
              <a:ext cx="5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rgbClr val="A50021"/>
                  </a:solidFill>
                  <a:latin typeface="Arial Narrow" pitchFamily="-84" charset="0"/>
                </a:rPr>
                <a:t>Syst.</a:t>
              </a:r>
            </a:p>
          </p:txBody>
        </p:sp>
      </p:grpSp>
      <p:sp>
        <p:nvSpPr>
          <p:cNvPr id="5632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DA9EC3-498A-5149-865F-1AB9EFEAF230}" type="slidenum">
              <a:rPr lang="en-US">
                <a:latin typeface="Arial Narrow" pitchFamily="-84" charset="0"/>
              </a:rPr>
              <a:pPr/>
              <a:t>43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7348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3923EB7-681D-CF4C-AC8C-B50A6C1752F8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43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Significant Figures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685800"/>
            <a:ext cx="8382000" cy="5715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Denote the precision of the measured values</a:t>
            </a:r>
          </a:p>
          <a:p>
            <a:pPr lvl="1" eaLnBrk="1" hangingPunct="1"/>
            <a:r>
              <a:rPr lang="en-US" sz="2400" smtClean="0"/>
              <a:t>The number 80 implies precision of +/- 1, between 79 and 81</a:t>
            </a:r>
          </a:p>
          <a:p>
            <a:pPr lvl="2" eaLnBrk="1" hangingPunct="1"/>
            <a:r>
              <a:rPr lang="en-US" sz="2000" smtClean="0">
                <a:ea typeface="ＭＳ Ｐゴシック" pitchFamily="-84" charset="-128"/>
              </a:rPr>
              <a:t>If you are sure to +/-0.1, the number should be written 80.0</a:t>
            </a:r>
          </a:p>
          <a:p>
            <a:pPr lvl="1" eaLnBrk="1" hangingPunct="1"/>
            <a:r>
              <a:rPr lang="en-US" sz="2400" smtClean="0"/>
              <a:t>Significant figures: non-zero numbers or zeros that are not place-holders</a:t>
            </a:r>
          </a:p>
          <a:p>
            <a:pPr lvl="2" eaLnBrk="1" hangingPunct="1"/>
            <a:r>
              <a:rPr lang="en-US" sz="2000" smtClean="0">
                <a:ea typeface="ＭＳ Ｐゴシック" pitchFamily="-84" charset="-128"/>
              </a:rPr>
              <a:t>34, 34.2, 0.001, 34.100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34 has two significant digits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34.2 has 3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0.001 has one because the 0’s before 1 are place holders to position “.”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34.100 has 5, because the 0’s after 1 indicates that the numbers in these digits are indeed 0’s.</a:t>
            </a:r>
          </a:p>
          <a:p>
            <a:pPr lvl="2" eaLnBrk="1" hangingPunct="1"/>
            <a:r>
              <a:rPr lang="en-US" sz="2000" smtClean="0">
                <a:ea typeface="ＭＳ Ｐゴシック" pitchFamily="-84" charset="-128"/>
              </a:rPr>
              <a:t>When there are many 0’s, use scientific notation for simplicity: 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31400000=3.14x10</a:t>
            </a:r>
            <a:r>
              <a:rPr lang="en-US" sz="1800" baseline="30000" smtClean="0">
                <a:ea typeface="ＭＳ Ｐゴシック" pitchFamily="-84" charset="-128"/>
              </a:rPr>
              <a:t>7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0.00012=1.2x10</a:t>
            </a:r>
            <a:r>
              <a:rPr lang="en-US" sz="1800" baseline="30000" smtClean="0">
                <a:ea typeface="ＭＳ Ｐゴシック" pitchFamily="-84" charset="-128"/>
              </a:rPr>
              <a:t>-4</a:t>
            </a:r>
          </a:p>
        </p:txBody>
      </p:sp>
      <p:sp>
        <p:nvSpPr>
          <p:cNvPr id="57351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B8BF76-6258-CA40-8FC0-A7EB9F001A89}" type="slidenum">
              <a:rPr lang="en-US">
                <a:latin typeface="Arial Narrow" pitchFamily="-84" charset="0"/>
              </a:rPr>
              <a:pPr/>
              <a:t>44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8372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C30454C-6BA0-A14A-912E-43B5CFFA7E23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44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Significant Figures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990600"/>
            <a:ext cx="81534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Operational rules: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A50021"/>
                </a:solidFill>
              </a:rPr>
              <a:t>Addition or subtraction:</a:t>
            </a:r>
            <a:r>
              <a:rPr lang="en-US" dirty="0"/>
              <a:t> Keep the </a:t>
            </a:r>
            <a:r>
              <a:rPr lang="en-US" b="1" u="sng" dirty="0">
                <a:solidFill>
                  <a:srgbClr val="A50021"/>
                </a:solidFill>
              </a:rPr>
              <a:t>smallest number of</a:t>
            </a:r>
            <a:r>
              <a:rPr lang="en-US" u="sng" dirty="0"/>
              <a:t> </a:t>
            </a:r>
            <a:r>
              <a:rPr lang="en-US" b="1" u="sng" dirty="0">
                <a:solidFill>
                  <a:srgbClr val="A50021"/>
                </a:solidFill>
              </a:rPr>
              <a:t>decimal place</a:t>
            </a:r>
            <a:r>
              <a:rPr lang="en-US" dirty="0"/>
              <a:t> in the result, independent of the number of significant digits: 12.001+ 3.1=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A50021"/>
                </a:solidFill>
              </a:rPr>
              <a:t>Multiplication or Division</a:t>
            </a:r>
            <a:r>
              <a:rPr lang="en-US" dirty="0"/>
              <a:t>: Keep the </a:t>
            </a:r>
            <a:r>
              <a:rPr lang="en-US" b="1" u="sng" dirty="0">
                <a:solidFill>
                  <a:srgbClr val="A50021"/>
                </a:solidFill>
              </a:rPr>
              <a:t>smallest number of significant </a:t>
            </a:r>
            <a:r>
              <a:rPr lang="en-US" b="1" u="sng" dirty="0" smtClean="0">
                <a:solidFill>
                  <a:srgbClr val="A50021"/>
                </a:solidFill>
              </a:rPr>
              <a:t>digits</a:t>
            </a:r>
            <a:r>
              <a:rPr lang="en-US" dirty="0" smtClean="0"/>
              <a:t> </a:t>
            </a:r>
            <a:r>
              <a:rPr lang="en-US" dirty="0"/>
              <a:t>in the result: 12.001 </a:t>
            </a:r>
            <a:r>
              <a:rPr lang="en-US" dirty="0" err="1"/>
              <a:t>x</a:t>
            </a:r>
            <a:r>
              <a:rPr lang="en-US" dirty="0"/>
              <a:t> 3.1 =        , because the smallest significant figures is ?. 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5791200" y="2286000"/>
            <a:ext cx="711200" cy="495300"/>
          </a:xfrm>
          <a:prstGeom prst="rect">
            <a:avLst/>
          </a:prstGeom>
          <a:solidFill>
            <a:srgbClr val="FFFFCC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50021"/>
                </a:solidFill>
                <a:latin typeface="Arial Narrow" pitchFamily="-84" charset="0"/>
              </a:rPr>
              <a:t>15.1</a:t>
            </a: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7467600" y="3657600"/>
            <a:ext cx="501650" cy="495300"/>
          </a:xfrm>
          <a:prstGeom prst="rect">
            <a:avLst/>
          </a:prstGeom>
          <a:solidFill>
            <a:srgbClr val="FFFFCC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50021"/>
                </a:solidFill>
                <a:latin typeface="Arial Narrow" pitchFamily="-84" charset="0"/>
              </a:rPr>
              <a:t>37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85800" y="4724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What does this mean?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3713163" y="4724400"/>
            <a:ext cx="45926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The worst precision determines the precision the overall operation!!</a:t>
            </a:r>
          </a:p>
        </p:txBody>
      </p:sp>
      <p:sp>
        <p:nvSpPr>
          <p:cNvPr id="58379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 smtClean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657600" y="5502275"/>
            <a:ext cx="4592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Can’t get any better than the worst measurement!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62000" y="5557838"/>
            <a:ext cx="154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In English?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85800"/>
            <a:ext cx="71627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63163" y="1219200"/>
            <a:ext cx="2390237" cy="2286000"/>
            <a:chOff x="5148964" y="457200"/>
            <a:chExt cx="2390237" cy="2286000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0"/>
              <a:ext cx="1367001" cy="103505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 rot="16200000" flipH="1">
              <a:off x="6073714" y="926162"/>
              <a:ext cx="665583" cy="898391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00400" y="2971800"/>
            <a:ext cx="3352800" cy="1168063"/>
            <a:chOff x="1600200" y="3200400"/>
            <a:chExt cx="3352800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752600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815964" y="1143000"/>
            <a:ext cx="947036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787" y="816302"/>
            <a:ext cx="2045613" cy="4365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HEP: A 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field of </a:t>
            </a:r>
            <a:r>
              <a:rPr lang="en-US" sz="2800" dirty="0" smtClean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physics that studies the fundamental 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constituents of matter and basic principles of interactions between them.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8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8, 2015</a:t>
            </a:r>
            <a:endParaRPr lang="en-US"/>
          </a:p>
        </p:txBody>
      </p:sp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4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 but where is the Higgs?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The nature of neutrinos, </a:t>
            </a:r>
            <a:r>
              <a:rPr lang="en-US" sz="2400" dirty="0" err="1" smtClean="0">
                <a:latin typeface="Arial Narrow" charset="0"/>
              </a:rPr>
              <a:t>Majorana</a:t>
            </a:r>
            <a:r>
              <a:rPr lang="en-US" sz="2400" dirty="0" smtClean="0">
                <a:latin typeface="Arial Narrow" charset="0"/>
              </a:rPr>
              <a:t>, Dirac?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any other theories that describe the universe better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is the universe created? 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743200"/>
            <a:ext cx="2346398" cy="198120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8600" y="1447800"/>
            <a:ext cx="5486400" cy="4308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 Higgs mechanism, did we find the Higgs?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1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22FB09-19A4-AE4A-A079-1E52119AFB96}" type="slidenum">
              <a:rPr lang="en-US">
                <a:latin typeface="Arial Narrow" pitchFamily="-84" charset="0"/>
              </a:rPr>
              <a:pPr/>
              <a:t>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0466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21515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6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7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8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9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-84" charset="0"/>
              </a:rPr>
              <a:t>Accelerators are </a:t>
            </a:r>
            <a:r>
              <a:rPr lang="en-US" sz="3200">
                <a:solidFill>
                  <a:srgbClr val="00FF00"/>
                </a:solidFill>
                <a:latin typeface="Arial" pitchFamily="-84" charset="0"/>
              </a:rPr>
              <a:t>Powerful Microscopes.</a:t>
            </a:r>
            <a:endParaRPr lang="en-US" sz="2800">
              <a:solidFill>
                <a:schemeClr val="bg1"/>
              </a:solidFill>
              <a:latin typeface="Arial" pitchFamily="-84" charset="0"/>
            </a:endParaRPr>
          </a:p>
        </p:txBody>
      </p:sp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0" y="1668463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They make high energy particle beams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that allow us to see small things.</a:t>
            </a:r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seen by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high energy beam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(better resolution)</a:t>
            </a: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seen by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low energy beam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(poorer resolution)</a:t>
            </a:r>
          </a:p>
        </p:txBody>
      </p:sp>
    </p:spTree>
    <p:extLst>
      <p:ext uri="{BB962C8B-B14F-4D97-AF65-F5344CB8AC3E}">
        <p14:creationId xmlns:p14="http://schemas.microsoft.com/office/powerpoint/2010/main" val="176189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31F6E4-B467-6C4E-8699-6D4142A8F3B3}" type="slidenum">
              <a:rPr lang="en-US">
                <a:latin typeface="Arial Narrow" pitchFamily="-84" charset="0"/>
              </a:rPr>
              <a:pPr/>
              <a:t>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-84" charset="0"/>
              </a:rPr>
              <a:t>Accelerators are also </a:t>
            </a:r>
            <a:r>
              <a:rPr lang="en-US" sz="3200">
                <a:solidFill>
                  <a:srgbClr val="00FF00"/>
                </a:solidFill>
                <a:latin typeface="Arial" pitchFamily="-84" charset="0"/>
              </a:rPr>
              <a:t>Time Machines.</a:t>
            </a:r>
            <a:endParaRPr lang="en-US" sz="2800">
              <a:solidFill>
                <a:schemeClr val="bg1"/>
              </a:solidFill>
              <a:latin typeface="Arial" pitchFamily="-84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>
                <a:solidFill>
                  <a:srgbClr val="FFFF00"/>
                </a:solidFill>
                <a:latin typeface="Arial" pitchFamily="-84" charset="0"/>
              </a:rPr>
              <a:t>E = mc</a:t>
            </a:r>
            <a:r>
              <a:rPr lang="en-US" sz="4400" b="1" i="1" baseline="30000">
                <a:solidFill>
                  <a:srgbClr val="FFFF00"/>
                </a:solidFill>
                <a:latin typeface="Arial" pitchFamily="-84" charset="0"/>
              </a:rPr>
              <a:t>2</a:t>
            </a:r>
            <a:r>
              <a:rPr lang="en-US" sz="3200">
                <a:latin typeface="Arial" pitchFamily="-84" charset="0"/>
              </a:rPr>
              <a:t>                                                  </a:t>
            </a: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They make particles last seen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in the earliest moments of the universe.</a:t>
            </a:r>
          </a:p>
        </p:txBody>
      </p:sp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518" name="AutoShape 6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Arial" pitchFamily="-84" charset="0"/>
              </a:rPr>
              <a:t>Energy</a:t>
            </a: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0" y="43830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itchFamily="-84" charset="0"/>
              </a:rPr>
              <a:t>Particle and anti-particle annihilate.</a:t>
            </a:r>
            <a:endParaRPr lang="en-US" sz="1800">
              <a:solidFill>
                <a:schemeClr val="bg1"/>
              </a:solidFill>
              <a:latin typeface="Arial" pitchFamily="-8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68325" y="3078163"/>
            <a:ext cx="3375025" cy="1006475"/>
            <a:chOff x="358" y="1939"/>
            <a:chExt cx="2126" cy="634"/>
          </a:xfrm>
        </p:grpSpPr>
        <p:sp>
          <p:nvSpPr>
            <p:cNvPr id="23567" name="Line 9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particle beam</a:t>
              </a:r>
            </a:p>
            <a:p>
              <a:endParaRPr lang="en-US" sz="2000" b="1">
                <a:solidFill>
                  <a:schemeClr val="bg1"/>
                </a:solidFill>
                <a:latin typeface="Arial" pitchFamily="-84" charset="0"/>
              </a:endParaRPr>
            </a:p>
            <a:p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energy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089525" y="3067050"/>
            <a:ext cx="3411538" cy="1006475"/>
            <a:chOff x="3206" y="1932"/>
            <a:chExt cx="2149" cy="634"/>
          </a:xfrm>
        </p:grpSpPr>
        <p:sp>
          <p:nvSpPr>
            <p:cNvPr id="23565" name="Line 12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6" name="Text Box 13"/>
            <p:cNvSpPr txBox="1">
              <a:spLocks noChangeArrowheads="1"/>
            </p:cNvSpPr>
            <p:nvPr/>
          </p:nvSpPr>
          <p:spPr bwMode="auto">
            <a:xfrm>
              <a:off x="3870" y="1932"/>
              <a:ext cx="1485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anti-particle beam</a:t>
              </a:r>
            </a:p>
            <a:p>
              <a:pPr algn="r"/>
              <a:endParaRPr lang="en-US" sz="2000" b="1">
                <a:solidFill>
                  <a:schemeClr val="bg1"/>
                </a:solidFill>
                <a:latin typeface="Arial" pitchFamily="-84" charset="0"/>
              </a:endParaRPr>
            </a:p>
            <a:p>
              <a:pPr algn="r"/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3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8032</TotalTime>
  <Words>4440</Words>
  <Application>Microsoft Macintosh PowerPoint</Application>
  <PresentationFormat>On-screen Show (4:3)</PresentationFormat>
  <Paragraphs>547</Paragraphs>
  <Slides>44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phys1443-spring02</vt:lpstr>
      <vt:lpstr>PHYS 1441 – Section 001 Lecture #1</vt:lpstr>
      <vt:lpstr>Announcements</vt:lpstr>
      <vt:lpstr>Who am I?</vt:lpstr>
      <vt:lpstr>We always wonder…</vt:lpstr>
      <vt:lpstr>HEP and the Standard Model</vt:lpstr>
      <vt:lpstr>PowerPoint Presentation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PowerPoint Presentation</vt:lpstr>
      <vt:lpstr>How do we look for the Higgs?</vt:lpstr>
      <vt:lpstr>PowerPoint Presentation</vt:lpstr>
      <vt:lpstr>ATLAS and CMS Mass Bump Plots (Hγγ )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What’s next? Future Linear Collider</vt:lpstr>
      <vt:lpstr>Dark Matter Searches at Fermilab</vt:lpstr>
      <vt:lpstr>GEM Application Potential</vt:lpstr>
      <vt:lpstr>Bi-product of High Energy Physics Research</vt:lpstr>
      <vt:lpstr>And in not too distant future, we could do …</vt:lpstr>
      <vt:lpstr>Dark Matter Searches at Fermilab</vt:lpstr>
      <vt:lpstr>Discovery of the God Particle in 2012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In this course, you will learn…</vt:lpstr>
      <vt:lpstr>How to study for this course?</vt:lpstr>
      <vt:lpstr>Why do Physics?</vt:lpstr>
      <vt:lpstr>Brief History of Physics</vt:lpstr>
      <vt:lpstr>Models, Theories and Laws</vt:lpstr>
      <vt:lpstr>Uncertainties</vt:lpstr>
      <vt:lpstr>Significant Figures</vt:lpstr>
      <vt:lpstr>Significant Figures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401</cp:revision>
  <cp:lastPrinted>2015-06-08T18:28:35Z</cp:lastPrinted>
  <dcterms:created xsi:type="dcterms:W3CDTF">2012-06-05T17:02:23Z</dcterms:created>
  <dcterms:modified xsi:type="dcterms:W3CDTF">2015-06-08T18:28:51Z</dcterms:modified>
</cp:coreProperties>
</file>