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gif" ContentType="image/gi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1.bin" ContentType="audio/unknown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256" r:id="rId2"/>
    <p:sldId id="335" r:id="rId3"/>
    <p:sldId id="473" r:id="rId4"/>
    <p:sldId id="474" r:id="rId5"/>
    <p:sldId id="475" r:id="rId6"/>
    <p:sldId id="460" r:id="rId7"/>
    <p:sldId id="527" r:id="rId8"/>
    <p:sldId id="471" r:id="rId9"/>
    <p:sldId id="472" r:id="rId10"/>
    <p:sldId id="528" r:id="rId11"/>
    <p:sldId id="425" r:id="rId12"/>
    <p:sldId id="465" r:id="rId13"/>
    <p:sldId id="477" r:id="rId14"/>
    <p:sldId id="522" r:id="rId15"/>
    <p:sldId id="478" r:id="rId16"/>
    <p:sldId id="479" r:id="rId17"/>
    <p:sldId id="526" r:id="rId18"/>
    <p:sldId id="480" r:id="rId19"/>
    <p:sldId id="481" r:id="rId20"/>
    <p:sldId id="524" r:id="rId21"/>
    <p:sldId id="529" r:id="rId22"/>
    <p:sldId id="525" r:id="rId23"/>
    <p:sldId id="482" r:id="rId24"/>
    <p:sldId id="530" r:id="rId25"/>
    <p:sldId id="484" r:id="rId26"/>
    <p:sldId id="531" r:id="rId27"/>
    <p:sldId id="532" r:id="rId28"/>
    <p:sldId id="331" r:id="rId29"/>
    <p:sldId id="485" r:id="rId30"/>
    <p:sldId id="486" r:id="rId31"/>
    <p:sldId id="409" r:id="rId32"/>
    <p:sldId id="487" r:id="rId33"/>
    <p:sldId id="488" r:id="rId34"/>
    <p:sldId id="489" r:id="rId35"/>
    <p:sldId id="490" r:id="rId36"/>
    <p:sldId id="457" r:id="rId37"/>
    <p:sldId id="435" r:id="rId38"/>
    <p:sldId id="520" r:id="rId39"/>
    <p:sldId id="436" r:id="rId40"/>
    <p:sldId id="437" r:id="rId41"/>
    <p:sldId id="438" r:id="rId42"/>
    <p:sldId id="439" r:id="rId43"/>
    <p:sldId id="440" r:id="rId44"/>
    <p:sldId id="441" r:id="rId45"/>
  </p:sldIdLst>
  <p:sldSz cx="9144000" cy="6858000" type="screen4x3"/>
  <p:notesSz cx="6877050" cy="91630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0033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CC"/>
    <a:srgbClr val="FFFFCC"/>
    <a:srgbClr val="CC6600"/>
    <a:srgbClr val="FF0066"/>
    <a:srgbClr val="CC00CC"/>
    <a:srgbClr val="003300"/>
    <a:srgbClr val="660066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992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2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handoutMaster" Target="handoutMasters/handout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973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7313" y="0"/>
            <a:ext cx="297973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04263"/>
            <a:ext cx="297973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7313" y="8704263"/>
            <a:ext cx="297973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383069AB-0B70-3E4B-9CBA-A7E1F3E0FC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175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973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7313" y="0"/>
            <a:ext cx="297973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87388"/>
            <a:ext cx="4579938" cy="34353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7575" y="4352925"/>
            <a:ext cx="5041900" cy="412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04263"/>
            <a:ext cx="297973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7313" y="8704263"/>
            <a:ext cx="297973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1E34483E-5B5B-BD45-A08D-10B8C52212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0750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" charset="-128"/>
        <a:cs typeface="ＭＳ Ｐゴシック" pitchFamily="-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(2/12/14 10:16) -----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18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632E8E-D1C9-1C49-93BE-92B7F5B7047E}" type="slidenum">
              <a:rPr lang="en-US">
                <a:latin typeface="Times New Roman" pitchFamily="-84" charset="0"/>
              </a:rPr>
              <a:pPr/>
              <a:t>8</a:t>
            </a:fld>
            <a:endParaRPr lang="en-US">
              <a:latin typeface="Times New Roman" pitchFamily="-84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388" y="4352925"/>
            <a:ext cx="5502275" cy="4122738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9D100D-66B7-1A4B-84AE-7DEB030B9E08}" type="slidenum">
              <a:rPr lang="en-US">
                <a:latin typeface="Times New Roman" pitchFamily="-84" charset="0"/>
              </a:rPr>
              <a:pPr/>
              <a:t>9</a:t>
            </a:fld>
            <a:endParaRPr lang="en-US">
              <a:latin typeface="Times New Roman" pitchFamily="-84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388" y="4352925"/>
            <a:ext cx="5502275" cy="4122738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0A593B-25BF-524C-9325-CE03B02965B3}" type="slidenum">
              <a:rPr lang="en-US"/>
              <a:pPr/>
              <a:t>10</a:t>
            </a:fld>
            <a:endParaRPr 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687388"/>
            <a:ext cx="4578350" cy="3433762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85882" tIns="42941" rIns="85882" bIns="42941"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999BF9-BEA9-1348-B7BF-B284A489CECA}" type="slidenum">
              <a:rPr lang="en-US" smtClean="0">
                <a:latin typeface="Times New Roman" pitchFamily="-84" charset="0"/>
              </a:rPr>
              <a:pPr/>
              <a:t>11</a:t>
            </a:fld>
            <a:endParaRPr lang="en-US" smtClean="0">
              <a:latin typeface="Times New Roman" pitchFamily="-8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7339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8186252" indent="-37725984" defTabSz="917339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6026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2053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80804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41072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16B13A5F-468D-6C49-8C24-DAC84FBE6C72}" type="slidenum">
              <a:rPr lang="en-US" sz="1300">
                <a:latin typeface="Times New Roman" charset="0"/>
              </a:rPr>
              <a:pPr>
                <a:defRPr/>
              </a:pPr>
              <a:t>14</a:t>
            </a:fld>
            <a:endParaRPr lang="en-US" sz="1300" dirty="0">
              <a:latin typeface="Times New Roman" charset="0"/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UTA_color_se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4200" y="6253163"/>
            <a:ext cx="4572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71800"/>
            <a:ext cx="6400800" cy="25908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Monday, June 8, 2015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774B2-BEFC-0F4C-8EFB-A9A3D81A59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Monday, June 8, 2015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28B57A-27A1-3D4C-A6D4-801C028D88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Monday, June 8, 2015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959B54-6614-314D-82E3-D63DF83F53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Monday, June 8, 2015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D2C0A-C00C-6D49-85C5-A00CF6C3B0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슬라이드 번호 개체 틀 5"/>
          <p:cNvSpPr>
            <a:spLocks noGrp="1"/>
          </p:cNvSpPr>
          <p:nvPr>
            <p:ph type="sldNum" sz="quarter" idx="10"/>
          </p:nvPr>
        </p:nvSpPr>
        <p:spPr>
          <a:xfrm>
            <a:off x="3724275" y="6421438"/>
            <a:ext cx="2133600" cy="365125"/>
          </a:xfrm>
        </p:spPr>
        <p:txBody>
          <a:bodyPr/>
          <a:lstStyle>
            <a:lvl1pPr algn="ctr">
              <a:defRPr>
                <a:latin typeface="Arial Black" charset="0"/>
                <a:ea typeface="굴림" charset="-127"/>
              </a:defRPr>
            </a:lvl1pPr>
          </a:lstStyle>
          <a:p>
            <a:pPr>
              <a:defRPr/>
            </a:pPr>
            <a:fld id="{97BC288D-CA42-1643-8DBB-B58E602D1257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Monday, June 8, 2015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D45CD-16A2-224C-B70A-0D1B048962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Monday, June 8, 2015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3CED5A-781C-B54B-9DCC-46150F17B7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Monday, June 8, 2015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000C52-892A-734C-9735-DFA415D8DA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Monday, June 8, 2015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608EF3-45E5-0542-9CB7-247C5541AE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Monday, June 8, 2015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2F9CF5-C078-EB47-929F-B0A3FA3F95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Monday, June 8, 2015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CCF901-3B1D-5D4E-8AD7-5D66FB4A0B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Monday, June 8, 2015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B26439-A107-B54D-9685-245DFB0AD8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Monday, June 8, 2015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880F3-5039-AD40-B51A-C61F35823A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00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Monday, June 8, 2015</a:t>
            </a: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33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A50021"/>
                </a:solidFill>
                <a:latin typeface="Arial Narrow" charset="0"/>
              </a:defRPr>
            </a:lvl1pPr>
          </a:lstStyle>
          <a:p>
            <a:pPr>
              <a:defRPr/>
            </a:pPr>
            <a:fld id="{940792B5-4286-5042-9E96-9D0E8EB76C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7" descr="UTA_color_seal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124200" y="6253163"/>
            <a:ext cx="4572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20" r:id="rId13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+mj-lt"/>
          <a:ea typeface="ＭＳ Ｐゴシック" pitchFamily="-1" charset="-128"/>
          <a:cs typeface="ＭＳ Ｐゴシック" pitchFamily="-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  <a:ea typeface="ＭＳ Ｐゴシック" pitchFamily="-1" charset="-128"/>
          <a:cs typeface="ＭＳ Ｐゴシック" pitchFamily="-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  <a:ea typeface="ＭＳ Ｐゴシック" pitchFamily="-1" charset="-128"/>
          <a:cs typeface="ＭＳ Ｐゴシック" pitchFamily="-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  <a:ea typeface="ＭＳ Ｐゴシック" pitchFamily="-1" charset="-128"/>
          <a:cs typeface="ＭＳ Ｐゴシック" pitchFamily="-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  <a:ea typeface="ＭＳ Ｐゴシック" pitchFamily="-1" charset="-128"/>
          <a:cs typeface="ＭＳ Ｐゴシック" pitchFamily="-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2"/>
          </a:solidFill>
          <a:latin typeface="+mn-lt"/>
          <a:ea typeface="ＭＳ Ｐゴシック" pitchFamily="-1" charset="-128"/>
          <a:cs typeface="ＭＳ Ｐゴシック" pitchFamily="-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660066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300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CC00CC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Relationship Id="rId3" Type="http://schemas.openxmlformats.org/officeDocument/2006/relationships/image" Target="../media/image1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w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1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-hep.uta.edu/~yu/teaching/summer14-1441-001/summer14-1441-001.html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jaehoonyu@uta.edu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quest.cns.utexas.edu/student/courses/list" TargetMode="External"/><Relationship Id="rId3" Type="http://schemas.openxmlformats.org/officeDocument/2006/relationships/hyperlink" Target="https://idmanager.its.utexas.edu/eid_self_help/?createEID&amp;qwicap-page-id=EA027EFF7E2DA39E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uta.edu/physics/labs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8, 2015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/>
          </a:p>
        </p:txBody>
      </p:sp>
      <p:sp>
        <p:nvSpPr>
          <p:cNvPr id="1843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95A3770-54C9-3149-A664-D038CC3CB949}" type="slidenum">
              <a:rPr lang="en-US">
                <a:latin typeface="Arial Narrow" pitchFamily="-84" charset="0"/>
              </a:rPr>
              <a:pPr/>
              <a:t>1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1843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49263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PHYS </a:t>
            </a:r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1441 </a:t>
            </a: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– Section 001</a:t>
            </a:r>
            <a:br>
              <a:rPr lang="en-US" dirty="0">
                <a:ea typeface="ＭＳ Ｐゴシック" pitchFamily="-84" charset="-128"/>
                <a:cs typeface="ＭＳ Ｐゴシック" pitchFamily="-84" charset="-128"/>
              </a:rPr>
            </a:b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Lecture #1</a:t>
            </a:r>
          </a:p>
        </p:txBody>
      </p:sp>
      <p:sp>
        <p:nvSpPr>
          <p:cNvPr id="18438" name="Text Box 4"/>
          <p:cNvSpPr txBox="1">
            <a:spLocks noChangeArrowheads="1"/>
          </p:cNvSpPr>
          <p:nvPr/>
        </p:nvSpPr>
        <p:spPr bwMode="auto">
          <a:xfrm>
            <a:off x="3063623" y="1447800"/>
            <a:ext cx="270877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smtClean="0">
                <a:solidFill>
                  <a:schemeClr val="accent2"/>
                </a:solidFill>
                <a:latin typeface="Monotype Corsiva" pitchFamily="-84" charset="0"/>
              </a:rPr>
              <a:t>Monday</a:t>
            </a:r>
            <a:r>
              <a:rPr lang="en-US" dirty="0">
                <a:solidFill>
                  <a:schemeClr val="accent2"/>
                </a:solidFill>
                <a:latin typeface="Monotype Corsiva" pitchFamily="-84" charset="0"/>
              </a:rPr>
              <a:t>, June 8</a:t>
            </a:r>
            <a:r>
              <a:rPr lang="en-US" dirty="0" smtClean="0">
                <a:solidFill>
                  <a:schemeClr val="accent2"/>
                </a:solidFill>
                <a:latin typeface="Monotype Corsiva" pitchFamily="-84" charset="0"/>
              </a:rPr>
              <a:t>, 2015</a:t>
            </a:r>
            <a:endParaRPr lang="en-US" dirty="0">
              <a:solidFill>
                <a:schemeClr val="accent2"/>
              </a:solidFill>
              <a:latin typeface="Monotype Corsiva" pitchFamily="-84" charset="0"/>
            </a:endParaRPr>
          </a:p>
          <a:p>
            <a:pPr algn="ctr"/>
            <a:r>
              <a:rPr lang="en-US" dirty="0">
                <a:solidFill>
                  <a:schemeClr val="accent2"/>
                </a:solidFill>
                <a:latin typeface="Monotype Corsiva" pitchFamily="-84" charset="0"/>
              </a:rPr>
              <a:t>Dr. </a:t>
            </a:r>
            <a:r>
              <a:rPr lang="en-US" b="1" dirty="0">
                <a:solidFill>
                  <a:srgbClr val="FF0066"/>
                </a:solidFill>
                <a:latin typeface="Monotype Corsiva" pitchFamily="-84" charset="0"/>
              </a:rPr>
              <a:t>Jae</a:t>
            </a:r>
            <a:r>
              <a:rPr lang="en-US" dirty="0">
                <a:solidFill>
                  <a:schemeClr val="accent2"/>
                </a:solidFill>
                <a:latin typeface="Monotype Corsiva" pitchFamily="-84" charset="0"/>
              </a:rPr>
              <a:t>hoon </a:t>
            </a:r>
            <a:r>
              <a:rPr lang="en-US" b="1" dirty="0">
                <a:solidFill>
                  <a:srgbClr val="FF0066"/>
                </a:solidFill>
                <a:latin typeface="Monotype Corsiva" pitchFamily="-84" charset="0"/>
              </a:rPr>
              <a:t>Yu</a:t>
            </a:r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506413" y="5638800"/>
            <a:ext cx="8444890" cy="46166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3300"/>
                </a:solidFill>
                <a:latin typeface="Arial Narrow" pitchFamily="-84" charset="0"/>
              </a:rPr>
              <a:t>Today’s homework is homework #1, due </a:t>
            </a:r>
            <a:r>
              <a:rPr lang="en-US" dirty="0" smtClean="0">
                <a:solidFill>
                  <a:srgbClr val="003300"/>
                </a:solidFill>
                <a:latin typeface="Arial Narrow" pitchFamily="-84" charset="0"/>
              </a:rPr>
              <a:t>11pm</a:t>
            </a:r>
            <a:r>
              <a:rPr lang="en-US" dirty="0">
                <a:solidFill>
                  <a:srgbClr val="003300"/>
                </a:solidFill>
                <a:latin typeface="Arial Narrow" pitchFamily="-84" charset="0"/>
              </a:rPr>
              <a:t>, this </a:t>
            </a:r>
            <a:r>
              <a:rPr lang="en-US" dirty="0" smtClean="0">
                <a:solidFill>
                  <a:srgbClr val="003300"/>
                </a:solidFill>
                <a:latin typeface="Arial Narrow" pitchFamily="-84" charset="0"/>
              </a:rPr>
              <a:t>Wednesday</a:t>
            </a:r>
            <a:r>
              <a:rPr lang="en-US" dirty="0">
                <a:solidFill>
                  <a:srgbClr val="003300"/>
                </a:solidFill>
                <a:latin typeface="Arial Narrow" pitchFamily="-84" charset="0"/>
              </a:rPr>
              <a:t>, June </a:t>
            </a:r>
            <a:r>
              <a:rPr lang="en-US" dirty="0" smtClean="0">
                <a:solidFill>
                  <a:srgbClr val="003300"/>
                </a:solidFill>
                <a:latin typeface="Arial Narrow" pitchFamily="-84" charset="0"/>
              </a:rPr>
              <a:t>10!</a:t>
            </a:r>
            <a:r>
              <a:rPr lang="en-US" dirty="0">
                <a:solidFill>
                  <a:srgbClr val="003300"/>
                </a:solidFill>
                <a:latin typeface="Arial Narrow" pitchFamily="-84" charset="0"/>
              </a:rPr>
              <a:t>!</a:t>
            </a:r>
          </a:p>
        </p:txBody>
      </p:sp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1752600" y="2209800"/>
            <a:ext cx="57150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Who am I?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How is this class organized?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What is Physics?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What do we want from this class?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Brief history of physics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Standards and </a:t>
            </a:r>
            <a:r>
              <a:rPr lang="en-US" sz="2800" dirty="0" smtClean="0">
                <a:solidFill>
                  <a:schemeClr val="accent2"/>
                </a:solidFill>
                <a:latin typeface="Arial Narrow" pitchFamily="-84" charset="0"/>
              </a:rPr>
              <a:t>units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7" grpId="0" animBg="1" autoUpdateAnimBg="0"/>
      <p:bldP spid="2058" grpId="0" build="p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4" name="Picture 20" descr="LHCUnderA"/>
          <p:cNvPicPr>
            <a:picLocks noChangeAspect="1" noChangeArrowheads="1"/>
          </p:cNvPicPr>
          <p:nvPr/>
        </p:nvPicPr>
        <p:blipFill>
          <a:blip r:embed="rId3"/>
          <a:srcRect r="4276"/>
          <a:stretch>
            <a:fillRect/>
          </a:stretch>
        </p:blipFill>
        <p:spPr bwMode="auto">
          <a:xfrm>
            <a:off x="4690874" y="3124201"/>
            <a:ext cx="4681726" cy="3657599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sp>
        <p:nvSpPr>
          <p:cNvPr id="2662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9154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 err="1">
                <a:solidFill>
                  <a:srgbClr val="CC0000"/>
                </a:solidFill>
              </a:rPr>
              <a:t>Fermilab</a:t>
            </a:r>
            <a:r>
              <a:rPr lang="en-US" sz="4000" dirty="0">
                <a:solidFill>
                  <a:srgbClr val="CC0000"/>
                </a:solidFill>
              </a:rPr>
              <a:t> </a:t>
            </a:r>
            <a:r>
              <a:rPr lang="en-US" sz="4000" dirty="0" err="1">
                <a:solidFill>
                  <a:srgbClr val="CC0000"/>
                </a:solidFill>
              </a:rPr>
              <a:t>Tevatron</a:t>
            </a:r>
            <a:r>
              <a:rPr lang="en-US" sz="4000" dirty="0">
                <a:solidFill>
                  <a:srgbClr val="CC0000"/>
                </a:solidFill>
              </a:rPr>
              <a:t> and LHC at CERN</a:t>
            </a:r>
          </a:p>
        </p:txBody>
      </p:sp>
      <p:sp>
        <p:nvSpPr>
          <p:cNvPr id="266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09600"/>
            <a:ext cx="4724400" cy="23622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1800" dirty="0" smtClean="0"/>
              <a:t>World’s </a:t>
            </a:r>
            <a:r>
              <a:rPr lang="en-US" sz="1800" dirty="0"/>
              <a:t>Highest Energy proton-anti-proton collider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4km </a:t>
            </a:r>
            <a:r>
              <a:rPr lang="en-US" sz="1600" dirty="0" smtClean="0"/>
              <a:t>(2.5mi) circumference</a:t>
            </a:r>
            <a:endParaRPr lang="en-US" sz="1600" dirty="0"/>
          </a:p>
          <a:p>
            <a:pPr lvl="1" eaLnBrk="1" hangingPunct="1">
              <a:lnSpc>
                <a:spcPct val="80000"/>
              </a:lnSpc>
            </a:pPr>
            <a:r>
              <a:rPr lang="en-US" sz="1600" dirty="0" err="1"/>
              <a:t>E</a:t>
            </a:r>
            <a:r>
              <a:rPr lang="en-US" sz="1600" baseline="-25000" dirty="0" err="1"/>
              <a:t>cm</a:t>
            </a:r>
            <a:r>
              <a:rPr lang="en-US" sz="1600" dirty="0" smtClean="0"/>
              <a:t>=1.96 </a:t>
            </a:r>
            <a:r>
              <a:rPr lang="en-US" sz="1600" dirty="0" err="1"/>
              <a:t>TeV</a:t>
            </a:r>
            <a:r>
              <a:rPr lang="en-US" sz="1600" dirty="0"/>
              <a:t> (=6.3x10</a:t>
            </a:r>
            <a:r>
              <a:rPr lang="en-US" sz="1600" baseline="30000" dirty="0"/>
              <a:t>-7</a:t>
            </a:r>
            <a:r>
              <a:rPr lang="en-US" sz="1600" dirty="0"/>
              <a:t>J/p</a:t>
            </a:r>
            <a:r>
              <a:rPr lang="en-US" sz="1600" dirty="0">
                <a:sym typeface="Wingdings" charset="2"/>
              </a:rPr>
              <a:t> 13M Joules </a:t>
            </a:r>
            <a:r>
              <a:rPr lang="en-US" sz="1600" dirty="0" smtClean="0">
                <a:sym typeface="Wingdings" charset="2"/>
              </a:rPr>
              <a:t>on the area smaller than </a:t>
            </a:r>
            <a:r>
              <a:rPr lang="en-US" sz="1600" dirty="0">
                <a:sym typeface="Wingdings" charset="2"/>
              </a:rPr>
              <a:t>10</a:t>
            </a:r>
            <a:r>
              <a:rPr lang="en-US" sz="1600" baseline="30000" dirty="0">
                <a:sym typeface="Wingdings" charset="2"/>
              </a:rPr>
              <a:t>-4</a:t>
            </a:r>
            <a:r>
              <a:rPr lang="en-US" sz="1600" dirty="0">
                <a:sym typeface="Wingdings" charset="2"/>
              </a:rPr>
              <a:t>m</a:t>
            </a:r>
            <a:r>
              <a:rPr lang="en-US" sz="1600" baseline="30000" dirty="0">
                <a:sym typeface="Wingdings" charset="2"/>
              </a:rPr>
              <a:t>2</a:t>
            </a:r>
            <a:r>
              <a:rPr lang="en-US" sz="1600" dirty="0" smtClean="0">
                <a:sym typeface="Wingdings" charset="2"/>
              </a:rPr>
              <a:t>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smtClean="0">
                <a:solidFill>
                  <a:srgbClr val="FF0000"/>
                </a:solidFill>
                <a:sym typeface="Wingdings" charset="2"/>
              </a:rPr>
              <a:t>Equivalent </a:t>
            </a:r>
            <a:r>
              <a:rPr lang="en-US" sz="1600" dirty="0">
                <a:solidFill>
                  <a:srgbClr val="FF0000"/>
                </a:solidFill>
                <a:sym typeface="Wingdings" charset="2"/>
              </a:rPr>
              <a:t>to the kinetic energy of a 20t truck at</a:t>
            </a:r>
            <a:r>
              <a:rPr lang="en-US" sz="1600" dirty="0" smtClean="0">
                <a:solidFill>
                  <a:srgbClr val="FF0000"/>
                </a:solidFill>
                <a:sym typeface="Wingdings" charset="2"/>
              </a:rPr>
              <a:t> the </a:t>
            </a:r>
            <a:r>
              <a:rPr lang="en-US" sz="1600" dirty="0">
                <a:solidFill>
                  <a:srgbClr val="FF0000"/>
                </a:solidFill>
                <a:sym typeface="Wingdings" charset="2"/>
              </a:rPr>
              <a:t>speed 81mi/</a:t>
            </a:r>
            <a:r>
              <a:rPr lang="en-US" sz="1600" dirty="0" err="1" smtClean="0">
                <a:solidFill>
                  <a:srgbClr val="FF0000"/>
                </a:solidFill>
                <a:sym typeface="Wingdings" charset="2"/>
              </a:rPr>
              <a:t>hr</a:t>
            </a:r>
            <a:r>
              <a:rPr lang="en-US" sz="1600" dirty="0" smtClean="0">
                <a:solidFill>
                  <a:srgbClr val="FF0000"/>
                </a:solidFill>
                <a:sym typeface="Wingdings" charset="2"/>
              </a:rPr>
              <a:t> (130km/</a:t>
            </a:r>
            <a:r>
              <a:rPr lang="en-US" sz="1600" dirty="0" err="1" smtClean="0">
                <a:solidFill>
                  <a:srgbClr val="FF0000"/>
                </a:solidFill>
                <a:sym typeface="Wingdings" charset="2"/>
              </a:rPr>
              <a:t>hr</a:t>
            </a:r>
            <a:r>
              <a:rPr lang="en-US" sz="1600" dirty="0" smtClean="0">
                <a:solidFill>
                  <a:srgbClr val="FF0000"/>
                </a:solidFill>
                <a:sym typeface="Wingdings" charset="2"/>
              </a:rPr>
              <a:t>)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200" dirty="0" smtClean="0">
                <a:solidFill>
                  <a:srgbClr val="000090"/>
                </a:solidFill>
                <a:sym typeface="Wingdings" charset="2"/>
              </a:rPr>
              <a:t>~100,000 times the energy density at the ground 0 of the Hiroshima atom bomb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b="1" u="sng" dirty="0" err="1" smtClean="0">
                <a:solidFill>
                  <a:srgbClr val="A50021"/>
                </a:solidFill>
                <a:sym typeface="Wingdings" charset="2"/>
              </a:rPr>
              <a:t>Tevatron</a:t>
            </a:r>
            <a:r>
              <a:rPr lang="en-US" sz="1600" b="1" u="sng" dirty="0" smtClean="0">
                <a:solidFill>
                  <a:srgbClr val="A50021"/>
                </a:solidFill>
                <a:sym typeface="Wingdings" charset="2"/>
              </a:rPr>
              <a:t> was shut down in 2011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rgbClr val="008000"/>
                </a:solidFill>
                <a:sym typeface="Wingdings" charset="2"/>
              </a:rPr>
              <a:t>Vibrant other programs running, including the search for dark matter</a:t>
            </a:r>
            <a:r>
              <a:rPr lang="en-US" sz="1600" b="1" dirty="0">
                <a:solidFill>
                  <a:srgbClr val="008000"/>
                </a:solidFill>
                <a:sym typeface="Wingdings" charset="2"/>
              </a:rPr>
              <a:t> </a:t>
            </a:r>
            <a:r>
              <a:rPr lang="en-US" sz="1600" b="1" dirty="0" smtClean="0">
                <a:solidFill>
                  <a:srgbClr val="008000"/>
                </a:solidFill>
                <a:sym typeface="Wingdings" charset="2"/>
              </a:rPr>
              <a:t>with beams!!</a:t>
            </a:r>
            <a:endParaRPr lang="en-US" sz="1600" b="1" dirty="0">
              <a:solidFill>
                <a:srgbClr val="008000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28600" y="2895600"/>
            <a:ext cx="4419600" cy="3810000"/>
            <a:chOff x="144" y="1152"/>
            <a:chExt cx="5472" cy="3072"/>
          </a:xfrm>
        </p:grpSpPr>
        <p:pic>
          <p:nvPicPr>
            <p:cNvPr id="26636" name="Picture 5" descr="99-901-10"/>
            <p:cNvPicPr>
              <a:picLocks noChangeAspect="1" noChangeArrowheads="1"/>
            </p:cNvPicPr>
            <p:nvPr/>
          </p:nvPicPr>
          <p:blipFill>
            <a:blip r:embed="rId4"/>
            <a:srcRect b="3030"/>
            <a:stretch>
              <a:fillRect/>
            </a:stretch>
          </p:blipFill>
          <p:spPr bwMode="auto">
            <a:xfrm>
              <a:off x="144" y="1152"/>
              <a:ext cx="5472" cy="3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37" name="Text Box 6"/>
            <p:cNvSpPr txBox="1">
              <a:spLocks noChangeArrowheads="1"/>
            </p:cNvSpPr>
            <p:nvPr/>
          </p:nvSpPr>
          <p:spPr bwMode="auto">
            <a:xfrm>
              <a:off x="3226" y="1152"/>
              <a:ext cx="1240" cy="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sz="1600" b="1">
                  <a:solidFill>
                    <a:srgbClr val="FFFF66"/>
                  </a:solidFill>
                  <a:latin typeface="Tahoma" charset="0"/>
                </a:rPr>
                <a:t>Chicago</a:t>
              </a:r>
            </a:p>
          </p:txBody>
        </p:sp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1104" y="2352"/>
              <a:ext cx="3597" cy="816"/>
              <a:chOff x="3211" y="1948"/>
              <a:chExt cx="1993" cy="828"/>
            </a:xfrm>
          </p:grpSpPr>
          <p:sp>
            <p:nvSpPr>
              <p:cNvPr id="26645" name="Text Box 8"/>
              <p:cNvSpPr txBox="1">
                <a:spLocks noChangeArrowheads="1"/>
              </p:cNvSpPr>
              <p:nvPr/>
            </p:nvSpPr>
            <p:spPr bwMode="auto">
              <a:xfrm>
                <a:off x="3822" y="2334"/>
                <a:ext cx="752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600" b="1">
                    <a:solidFill>
                      <a:srgbClr val="FFFF66"/>
                    </a:solidFill>
                    <a:latin typeface="Tahoma" charset="0"/>
                  </a:rPr>
                  <a:t>Tevatron</a:t>
                </a:r>
              </a:p>
            </p:txBody>
          </p:sp>
          <p:sp>
            <p:nvSpPr>
              <p:cNvPr id="26646" name="Text Box 9"/>
              <p:cNvSpPr txBox="1">
                <a:spLocks noChangeArrowheads="1"/>
              </p:cNvSpPr>
              <p:nvPr/>
            </p:nvSpPr>
            <p:spPr bwMode="auto">
              <a:xfrm>
                <a:off x="4989" y="2380"/>
                <a:ext cx="215" cy="2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600" b="1">
                    <a:solidFill>
                      <a:srgbClr val="FF0000"/>
                    </a:solidFill>
                    <a:latin typeface="Tahoma" charset="0"/>
                    <a:sym typeface="Symbol" charset="2"/>
                  </a:rPr>
                  <a:t>p</a:t>
                </a:r>
                <a:r>
                  <a:rPr lang="en-US" sz="1600" b="1">
                    <a:solidFill>
                      <a:schemeClr val="hlink"/>
                    </a:solidFill>
                    <a:latin typeface="Tahoma" charset="0"/>
                    <a:sym typeface="Symbol" charset="2"/>
                  </a:rPr>
                  <a:t> </a:t>
                </a:r>
                <a:endParaRPr lang="en-US" sz="1600" b="1">
                  <a:solidFill>
                    <a:schemeClr val="hlink"/>
                  </a:solidFill>
                  <a:latin typeface="Tahoma" charset="0"/>
                </a:endParaRPr>
              </a:p>
            </p:txBody>
          </p:sp>
          <p:sp>
            <p:nvSpPr>
              <p:cNvPr id="26647" name="Text Box 10"/>
              <p:cNvSpPr txBox="1">
                <a:spLocks noChangeArrowheads="1"/>
              </p:cNvSpPr>
              <p:nvPr/>
            </p:nvSpPr>
            <p:spPr bwMode="auto">
              <a:xfrm>
                <a:off x="4218" y="1948"/>
                <a:ext cx="256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600" b="1">
                    <a:solidFill>
                      <a:srgbClr val="FF0000"/>
                    </a:solidFill>
                    <a:latin typeface="Tahoma" charset="0"/>
                    <a:sym typeface="Symbol" charset="2"/>
                  </a:rPr>
                  <a:t>p </a:t>
                </a:r>
                <a:endParaRPr lang="en-US" sz="1600" b="1">
                  <a:solidFill>
                    <a:srgbClr val="FF0000"/>
                  </a:solidFill>
                  <a:latin typeface="Tahoma" charset="0"/>
                </a:endParaRPr>
              </a:p>
            </p:txBody>
          </p:sp>
          <p:grpSp>
            <p:nvGrpSpPr>
              <p:cNvPr id="4" name="Group 11"/>
              <p:cNvGrpSpPr>
                <a:grpSpLocks/>
              </p:cNvGrpSpPr>
              <p:nvPr/>
            </p:nvGrpSpPr>
            <p:grpSpPr bwMode="auto">
              <a:xfrm rot="-181403">
                <a:off x="3211" y="2160"/>
                <a:ext cx="1778" cy="616"/>
                <a:chOff x="926" y="2428"/>
                <a:chExt cx="2832" cy="805"/>
              </a:xfrm>
            </p:grpSpPr>
            <p:sp>
              <p:nvSpPr>
                <p:cNvPr id="26649" name="Freeform 12"/>
                <p:cNvSpPr>
                  <a:spLocks/>
                </p:cNvSpPr>
                <p:nvPr/>
              </p:nvSpPr>
              <p:spPr bwMode="auto">
                <a:xfrm>
                  <a:off x="1197" y="2428"/>
                  <a:ext cx="2561" cy="805"/>
                </a:xfrm>
                <a:custGeom>
                  <a:avLst/>
                  <a:gdLst>
                    <a:gd name="T0" fmla="*/ 2261 w 2561"/>
                    <a:gd name="T1" fmla="*/ 146 h 805"/>
                    <a:gd name="T2" fmla="*/ 2217 w 2561"/>
                    <a:gd name="T3" fmla="*/ 73 h 805"/>
                    <a:gd name="T4" fmla="*/ 2173 w 2561"/>
                    <a:gd name="T5" fmla="*/ 183 h 805"/>
                    <a:gd name="T6" fmla="*/ 2247 w 2561"/>
                    <a:gd name="T7" fmla="*/ 146 h 805"/>
                    <a:gd name="T8" fmla="*/ 1961 w 2561"/>
                    <a:gd name="T9" fmla="*/ 88 h 805"/>
                    <a:gd name="T10" fmla="*/ 1727 w 2561"/>
                    <a:gd name="T11" fmla="*/ 44 h 805"/>
                    <a:gd name="T12" fmla="*/ 1449 w 2561"/>
                    <a:gd name="T13" fmla="*/ 7 h 805"/>
                    <a:gd name="T14" fmla="*/ 1054 w 2561"/>
                    <a:gd name="T15" fmla="*/ 0 h 805"/>
                    <a:gd name="T16" fmla="*/ 820 w 2561"/>
                    <a:gd name="T17" fmla="*/ 7 h 805"/>
                    <a:gd name="T18" fmla="*/ 490 w 2561"/>
                    <a:gd name="T19" fmla="*/ 51 h 805"/>
                    <a:gd name="T20" fmla="*/ 219 w 2561"/>
                    <a:gd name="T21" fmla="*/ 117 h 805"/>
                    <a:gd name="T22" fmla="*/ 66 w 2561"/>
                    <a:gd name="T23" fmla="*/ 205 h 805"/>
                    <a:gd name="T24" fmla="*/ 0 w 2561"/>
                    <a:gd name="T25" fmla="*/ 286 h 805"/>
                    <a:gd name="T26" fmla="*/ 7 w 2561"/>
                    <a:gd name="T27" fmla="*/ 403 h 805"/>
                    <a:gd name="T28" fmla="*/ 95 w 2561"/>
                    <a:gd name="T29" fmla="*/ 512 h 805"/>
                    <a:gd name="T30" fmla="*/ 249 w 2561"/>
                    <a:gd name="T31" fmla="*/ 615 h 805"/>
                    <a:gd name="T32" fmla="*/ 432 w 2561"/>
                    <a:gd name="T33" fmla="*/ 673 h 805"/>
                    <a:gd name="T34" fmla="*/ 688 w 2561"/>
                    <a:gd name="T35" fmla="*/ 732 h 805"/>
                    <a:gd name="T36" fmla="*/ 973 w 2561"/>
                    <a:gd name="T37" fmla="*/ 768 h 805"/>
                    <a:gd name="T38" fmla="*/ 1273 w 2561"/>
                    <a:gd name="T39" fmla="*/ 798 h 805"/>
                    <a:gd name="T40" fmla="*/ 1566 w 2561"/>
                    <a:gd name="T41" fmla="*/ 805 h 805"/>
                    <a:gd name="T42" fmla="*/ 1837 w 2561"/>
                    <a:gd name="T43" fmla="*/ 776 h 805"/>
                    <a:gd name="T44" fmla="*/ 2086 w 2561"/>
                    <a:gd name="T45" fmla="*/ 732 h 805"/>
                    <a:gd name="T46" fmla="*/ 2356 w 2561"/>
                    <a:gd name="T47" fmla="*/ 651 h 805"/>
                    <a:gd name="T48" fmla="*/ 2481 w 2561"/>
                    <a:gd name="T49" fmla="*/ 571 h 805"/>
                    <a:gd name="T50" fmla="*/ 2554 w 2561"/>
                    <a:gd name="T51" fmla="*/ 498 h 805"/>
                    <a:gd name="T52" fmla="*/ 2561 w 2561"/>
                    <a:gd name="T53" fmla="*/ 410 h 805"/>
                    <a:gd name="T54" fmla="*/ 2510 w 2561"/>
                    <a:gd name="T55" fmla="*/ 322 h 805"/>
                    <a:gd name="T56" fmla="*/ 2408 w 2561"/>
                    <a:gd name="T57" fmla="*/ 234 h 805"/>
                    <a:gd name="T58" fmla="*/ 2320 w 2561"/>
                    <a:gd name="T59" fmla="*/ 161 h 805"/>
                    <a:gd name="T60" fmla="*/ 2342 w 2561"/>
                    <a:gd name="T61" fmla="*/ 264 h 805"/>
                    <a:gd name="T62" fmla="*/ 2378 w 2561"/>
                    <a:gd name="T63" fmla="*/ 139 h 805"/>
                    <a:gd name="T64" fmla="*/ 2327 w 2561"/>
                    <a:gd name="T65" fmla="*/ 161 h 80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2561"/>
                    <a:gd name="T100" fmla="*/ 0 h 805"/>
                    <a:gd name="T101" fmla="*/ 2561 w 2561"/>
                    <a:gd name="T102" fmla="*/ 805 h 80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2561" h="805">
                      <a:moveTo>
                        <a:pt x="2261" y="146"/>
                      </a:moveTo>
                      <a:lnTo>
                        <a:pt x="2217" y="73"/>
                      </a:lnTo>
                      <a:lnTo>
                        <a:pt x="2173" y="183"/>
                      </a:lnTo>
                      <a:lnTo>
                        <a:pt x="2247" y="146"/>
                      </a:lnTo>
                      <a:lnTo>
                        <a:pt x="1961" y="88"/>
                      </a:lnTo>
                      <a:lnTo>
                        <a:pt x="1727" y="44"/>
                      </a:lnTo>
                      <a:lnTo>
                        <a:pt x="1449" y="7"/>
                      </a:lnTo>
                      <a:lnTo>
                        <a:pt x="1054" y="0"/>
                      </a:lnTo>
                      <a:lnTo>
                        <a:pt x="820" y="7"/>
                      </a:lnTo>
                      <a:lnTo>
                        <a:pt x="490" y="51"/>
                      </a:lnTo>
                      <a:lnTo>
                        <a:pt x="219" y="117"/>
                      </a:lnTo>
                      <a:lnTo>
                        <a:pt x="66" y="205"/>
                      </a:lnTo>
                      <a:lnTo>
                        <a:pt x="0" y="286"/>
                      </a:lnTo>
                      <a:lnTo>
                        <a:pt x="7" y="403"/>
                      </a:lnTo>
                      <a:lnTo>
                        <a:pt x="95" y="512"/>
                      </a:lnTo>
                      <a:lnTo>
                        <a:pt x="249" y="615"/>
                      </a:lnTo>
                      <a:lnTo>
                        <a:pt x="432" y="673"/>
                      </a:lnTo>
                      <a:lnTo>
                        <a:pt x="688" y="732"/>
                      </a:lnTo>
                      <a:lnTo>
                        <a:pt x="973" y="768"/>
                      </a:lnTo>
                      <a:lnTo>
                        <a:pt x="1273" y="798"/>
                      </a:lnTo>
                      <a:lnTo>
                        <a:pt x="1566" y="805"/>
                      </a:lnTo>
                      <a:lnTo>
                        <a:pt x="1837" y="776"/>
                      </a:lnTo>
                      <a:lnTo>
                        <a:pt x="2086" y="732"/>
                      </a:lnTo>
                      <a:lnTo>
                        <a:pt x="2356" y="651"/>
                      </a:lnTo>
                      <a:lnTo>
                        <a:pt x="2481" y="571"/>
                      </a:lnTo>
                      <a:lnTo>
                        <a:pt x="2554" y="498"/>
                      </a:lnTo>
                      <a:lnTo>
                        <a:pt x="2561" y="410"/>
                      </a:lnTo>
                      <a:lnTo>
                        <a:pt x="2510" y="322"/>
                      </a:lnTo>
                      <a:lnTo>
                        <a:pt x="2408" y="234"/>
                      </a:lnTo>
                      <a:lnTo>
                        <a:pt x="2320" y="161"/>
                      </a:lnTo>
                      <a:lnTo>
                        <a:pt x="2342" y="264"/>
                      </a:lnTo>
                      <a:lnTo>
                        <a:pt x="2378" y="139"/>
                      </a:lnTo>
                      <a:lnTo>
                        <a:pt x="2327" y="161"/>
                      </a:lnTo>
                    </a:path>
                  </a:pathLst>
                </a:custGeom>
                <a:noFill/>
                <a:ln w="381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650" name="Freeform 13"/>
                <p:cNvSpPr>
                  <a:spLocks/>
                </p:cNvSpPr>
                <p:nvPr/>
              </p:nvSpPr>
              <p:spPr bwMode="auto">
                <a:xfrm>
                  <a:off x="926" y="2853"/>
                  <a:ext cx="970" cy="313"/>
                </a:xfrm>
                <a:custGeom>
                  <a:avLst/>
                  <a:gdLst>
                    <a:gd name="T0" fmla="*/ 0 w 970"/>
                    <a:gd name="T1" fmla="*/ 0 h 313"/>
                    <a:gd name="T2" fmla="*/ 88 w 970"/>
                    <a:gd name="T3" fmla="*/ 125 h 313"/>
                    <a:gd name="T4" fmla="*/ 125 w 970"/>
                    <a:gd name="T5" fmla="*/ 148 h 313"/>
                    <a:gd name="T6" fmla="*/ 215 w 970"/>
                    <a:gd name="T7" fmla="*/ 148 h 313"/>
                    <a:gd name="T8" fmla="*/ 265 w 970"/>
                    <a:gd name="T9" fmla="*/ 130 h 313"/>
                    <a:gd name="T10" fmla="*/ 257 w 970"/>
                    <a:gd name="T11" fmla="*/ 94 h 313"/>
                    <a:gd name="T12" fmla="*/ 218 w 970"/>
                    <a:gd name="T13" fmla="*/ 74 h 313"/>
                    <a:gd name="T14" fmla="*/ 154 w 970"/>
                    <a:gd name="T15" fmla="*/ 76 h 313"/>
                    <a:gd name="T16" fmla="*/ 101 w 970"/>
                    <a:gd name="T17" fmla="*/ 89 h 313"/>
                    <a:gd name="T18" fmla="*/ 82 w 970"/>
                    <a:gd name="T19" fmla="*/ 109 h 313"/>
                    <a:gd name="T20" fmla="*/ 101 w 970"/>
                    <a:gd name="T21" fmla="*/ 137 h 313"/>
                    <a:gd name="T22" fmla="*/ 970 w 970"/>
                    <a:gd name="T23" fmla="*/ 313 h 313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970"/>
                    <a:gd name="T37" fmla="*/ 0 h 313"/>
                    <a:gd name="T38" fmla="*/ 970 w 970"/>
                    <a:gd name="T39" fmla="*/ 313 h 313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970" h="313">
                      <a:moveTo>
                        <a:pt x="0" y="0"/>
                      </a:moveTo>
                      <a:cubicBezTo>
                        <a:pt x="15" y="21"/>
                        <a:pt x="67" y="100"/>
                        <a:pt x="88" y="125"/>
                      </a:cubicBezTo>
                      <a:cubicBezTo>
                        <a:pt x="109" y="150"/>
                        <a:pt x="104" y="144"/>
                        <a:pt x="125" y="148"/>
                      </a:cubicBezTo>
                      <a:cubicBezTo>
                        <a:pt x="125" y="148"/>
                        <a:pt x="215" y="148"/>
                        <a:pt x="215" y="148"/>
                      </a:cubicBezTo>
                      <a:cubicBezTo>
                        <a:pt x="215" y="148"/>
                        <a:pt x="265" y="130"/>
                        <a:pt x="265" y="130"/>
                      </a:cubicBezTo>
                      <a:cubicBezTo>
                        <a:pt x="265" y="130"/>
                        <a:pt x="265" y="103"/>
                        <a:pt x="257" y="94"/>
                      </a:cubicBezTo>
                      <a:cubicBezTo>
                        <a:pt x="249" y="85"/>
                        <a:pt x="235" y="77"/>
                        <a:pt x="218" y="74"/>
                      </a:cubicBezTo>
                      <a:cubicBezTo>
                        <a:pt x="201" y="71"/>
                        <a:pt x="173" y="74"/>
                        <a:pt x="154" y="76"/>
                      </a:cubicBezTo>
                      <a:cubicBezTo>
                        <a:pt x="135" y="78"/>
                        <a:pt x="113" y="83"/>
                        <a:pt x="101" y="89"/>
                      </a:cubicBezTo>
                      <a:cubicBezTo>
                        <a:pt x="87" y="98"/>
                        <a:pt x="87" y="104"/>
                        <a:pt x="82" y="109"/>
                      </a:cubicBezTo>
                      <a:lnTo>
                        <a:pt x="101" y="137"/>
                      </a:lnTo>
                      <a:lnTo>
                        <a:pt x="970" y="313"/>
                      </a:lnTo>
                    </a:path>
                  </a:pathLst>
                </a:custGeom>
                <a:noFill/>
                <a:ln w="381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>
              <a:off x="1680" y="2256"/>
              <a:ext cx="528" cy="432"/>
              <a:chOff x="3379" y="1920"/>
              <a:chExt cx="365" cy="432"/>
            </a:xfrm>
          </p:grpSpPr>
          <p:sp>
            <p:nvSpPr>
              <p:cNvPr id="26643" name="AutoShape 15"/>
              <p:cNvSpPr>
                <a:spLocks noChangeArrowheads="1"/>
              </p:cNvSpPr>
              <p:nvPr/>
            </p:nvSpPr>
            <p:spPr bwMode="auto">
              <a:xfrm>
                <a:off x="3408" y="1920"/>
                <a:ext cx="336" cy="192"/>
              </a:xfrm>
              <a:prstGeom prst="wedgeRectCallout">
                <a:avLst>
                  <a:gd name="adj1" fmla="val -48514"/>
                  <a:gd name="adj2" fmla="val 125000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 b="1">
                    <a:solidFill>
                      <a:schemeClr val="tx2"/>
                    </a:solidFill>
                    <a:latin typeface="Tahoma" charset="0"/>
                  </a:rPr>
                  <a:t>CDF</a:t>
                </a:r>
                <a:endParaRPr lang="en-US" sz="1600" b="1">
                  <a:solidFill>
                    <a:srgbClr val="FFFF66"/>
                  </a:solidFill>
                  <a:latin typeface="Tahoma" charset="0"/>
                </a:endParaRPr>
              </a:p>
            </p:txBody>
          </p:sp>
          <p:sp>
            <p:nvSpPr>
              <p:cNvPr id="26644" name="Oval 16"/>
              <p:cNvSpPr>
                <a:spLocks noChangeArrowheads="1"/>
              </p:cNvSpPr>
              <p:nvPr/>
            </p:nvSpPr>
            <p:spPr bwMode="auto">
              <a:xfrm>
                <a:off x="3379" y="2293"/>
                <a:ext cx="77" cy="5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" name="Group 17"/>
            <p:cNvGrpSpPr>
              <a:grpSpLocks/>
            </p:cNvGrpSpPr>
            <p:nvPr/>
          </p:nvGrpSpPr>
          <p:grpSpPr bwMode="auto">
            <a:xfrm>
              <a:off x="3936" y="2348"/>
              <a:ext cx="960" cy="292"/>
              <a:chOff x="4752" y="1968"/>
              <a:chExt cx="672" cy="292"/>
            </a:xfrm>
          </p:grpSpPr>
          <p:sp>
            <p:nvSpPr>
              <p:cNvPr id="26641" name="AutoShape 18"/>
              <p:cNvSpPr>
                <a:spLocks noChangeArrowheads="1"/>
              </p:cNvSpPr>
              <p:nvPr/>
            </p:nvSpPr>
            <p:spPr bwMode="auto">
              <a:xfrm>
                <a:off x="4992" y="1968"/>
                <a:ext cx="432" cy="240"/>
              </a:xfrm>
              <a:prstGeom prst="wedgeRectCallout">
                <a:avLst>
                  <a:gd name="adj1" fmla="val -96528"/>
                  <a:gd name="adj2" fmla="val 61250"/>
                </a:avLst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 b="1">
                    <a:solidFill>
                      <a:schemeClr val="accent2"/>
                    </a:solidFill>
                    <a:latin typeface="Tahoma" charset="0"/>
                  </a:rPr>
                  <a:t>DØ</a:t>
                </a:r>
                <a:endParaRPr lang="en-US" sz="1600" b="1">
                  <a:solidFill>
                    <a:srgbClr val="FFFF66"/>
                  </a:solidFill>
                  <a:latin typeface="Tahoma" charset="0"/>
                </a:endParaRPr>
              </a:p>
            </p:txBody>
          </p:sp>
          <p:sp>
            <p:nvSpPr>
              <p:cNvPr id="26642" name="Oval 19"/>
              <p:cNvSpPr>
                <a:spLocks noChangeArrowheads="1"/>
              </p:cNvSpPr>
              <p:nvPr/>
            </p:nvSpPr>
            <p:spPr bwMode="auto">
              <a:xfrm>
                <a:off x="4752" y="2208"/>
                <a:ext cx="50" cy="52"/>
              </a:xfrm>
              <a:prstGeom prst="ellipse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6632" name="Oval 22"/>
          <p:cNvSpPr>
            <a:spLocks noChangeArrowheads="1"/>
          </p:cNvSpPr>
          <p:nvPr/>
        </p:nvSpPr>
        <p:spPr bwMode="auto">
          <a:xfrm>
            <a:off x="6019800" y="5334000"/>
            <a:ext cx="1447800" cy="1143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3" name="Oval 23"/>
          <p:cNvSpPr>
            <a:spLocks noChangeArrowheads="1"/>
          </p:cNvSpPr>
          <p:nvPr/>
        </p:nvSpPr>
        <p:spPr bwMode="auto">
          <a:xfrm>
            <a:off x="2971800" y="4191000"/>
            <a:ext cx="1447800" cy="1143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4572000" y="533400"/>
            <a:ext cx="4572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 dirty="0" smtClean="0">
                <a:solidFill>
                  <a:schemeClr val="accent2"/>
                </a:solidFill>
                <a:latin typeface="Arial Narrow" charset="0"/>
              </a:rPr>
              <a:t>World’s Highest Energy </a:t>
            </a:r>
            <a:r>
              <a:rPr lang="en-US" sz="1800" dirty="0" err="1" smtClean="0">
                <a:solidFill>
                  <a:schemeClr val="accent2"/>
                </a:solidFill>
                <a:latin typeface="Arial Narrow" charset="0"/>
              </a:rPr>
              <a:t>p-p</a:t>
            </a:r>
            <a:r>
              <a:rPr lang="en-US" sz="1800" dirty="0" smtClean="0">
                <a:solidFill>
                  <a:schemeClr val="accent2"/>
                </a:solidFill>
                <a:latin typeface="Arial Narrow" charset="0"/>
              </a:rPr>
              <a:t> collider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600" dirty="0" smtClean="0">
                <a:solidFill>
                  <a:srgbClr val="660066"/>
                </a:solidFill>
                <a:latin typeface="Arial Narrow" charset="0"/>
              </a:rPr>
              <a:t>27km (17mi) circumference, 100m (300ft) underground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600" dirty="0" smtClean="0">
                <a:solidFill>
                  <a:srgbClr val="660066"/>
                </a:solidFill>
                <a:latin typeface="Arial Narrow" charset="0"/>
              </a:rPr>
              <a:t>Design </a:t>
            </a:r>
            <a:r>
              <a:rPr lang="en-US" sz="1600" dirty="0" err="1" smtClean="0">
                <a:solidFill>
                  <a:srgbClr val="660066"/>
                </a:solidFill>
                <a:latin typeface="Arial Narrow" charset="0"/>
              </a:rPr>
              <a:t>E</a:t>
            </a:r>
            <a:r>
              <a:rPr lang="en-US" sz="1600" baseline="-25000" dirty="0" err="1" smtClean="0">
                <a:solidFill>
                  <a:srgbClr val="660066"/>
                </a:solidFill>
                <a:latin typeface="Arial Narrow" charset="0"/>
              </a:rPr>
              <a:t>cm</a:t>
            </a:r>
            <a:r>
              <a:rPr lang="en-US" sz="1600" dirty="0" smtClean="0">
                <a:solidFill>
                  <a:srgbClr val="660066"/>
                </a:solidFill>
                <a:latin typeface="Arial Narrow" charset="0"/>
              </a:rPr>
              <a:t>=14 </a:t>
            </a:r>
            <a:r>
              <a:rPr lang="en-US" sz="1600" dirty="0" err="1" smtClean="0">
                <a:solidFill>
                  <a:srgbClr val="660066"/>
                </a:solidFill>
                <a:latin typeface="Arial Narrow" charset="0"/>
              </a:rPr>
              <a:t>TeV</a:t>
            </a:r>
            <a:r>
              <a:rPr lang="en-US" sz="1600" dirty="0" smtClean="0">
                <a:solidFill>
                  <a:srgbClr val="660066"/>
                </a:solidFill>
                <a:latin typeface="Arial Narrow" charset="0"/>
              </a:rPr>
              <a:t> (=44x10</a:t>
            </a:r>
            <a:r>
              <a:rPr lang="en-US" sz="1600" baseline="30000" dirty="0" smtClean="0">
                <a:solidFill>
                  <a:srgbClr val="660066"/>
                </a:solidFill>
                <a:latin typeface="Arial Narrow" charset="0"/>
              </a:rPr>
              <a:t>-7</a:t>
            </a:r>
            <a:r>
              <a:rPr lang="en-US" sz="1600" dirty="0" smtClean="0">
                <a:solidFill>
                  <a:srgbClr val="660066"/>
                </a:solidFill>
                <a:latin typeface="Arial Narrow" charset="0"/>
              </a:rPr>
              <a:t>J/p</a:t>
            </a:r>
            <a:r>
              <a:rPr lang="en-US" sz="1600" dirty="0" smtClean="0">
                <a:solidFill>
                  <a:srgbClr val="660066"/>
                </a:solidFill>
                <a:latin typeface="Arial Narrow" charset="0"/>
                <a:sym typeface="Wingdings" charset="2"/>
              </a:rPr>
              <a:t> 362M Joules on the area smaller than 10</a:t>
            </a:r>
            <a:r>
              <a:rPr lang="en-US" sz="1600" baseline="30000" dirty="0" smtClean="0">
                <a:solidFill>
                  <a:srgbClr val="660066"/>
                </a:solidFill>
                <a:latin typeface="Arial Narrow" charset="0"/>
                <a:sym typeface="Wingdings" charset="2"/>
              </a:rPr>
              <a:t>-4</a:t>
            </a:r>
            <a:r>
              <a:rPr lang="en-US" sz="1600" dirty="0" smtClean="0">
                <a:solidFill>
                  <a:srgbClr val="660066"/>
                </a:solidFill>
                <a:latin typeface="Arial Narrow" charset="0"/>
                <a:sym typeface="Wingdings" charset="2"/>
              </a:rPr>
              <a:t>m</a:t>
            </a:r>
            <a:r>
              <a:rPr lang="en-US" sz="1600" baseline="30000" dirty="0" smtClean="0">
                <a:solidFill>
                  <a:srgbClr val="660066"/>
                </a:solidFill>
                <a:latin typeface="Arial Narrow" charset="0"/>
                <a:sym typeface="Wingdings" charset="2"/>
              </a:rPr>
              <a:t>2</a:t>
            </a:r>
            <a:r>
              <a:rPr lang="en-US" sz="1600" dirty="0" smtClean="0">
                <a:solidFill>
                  <a:srgbClr val="660066"/>
                </a:solidFill>
                <a:latin typeface="Arial Narrow" charset="0"/>
                <a:sym typeface="Wingdings" charset="2"/>
              </a:rPr>
              <a:t>)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Wingdings" charset="2"/>
              <a:buChar char="Ø"/>
            </a:pPr>
            <a:r>
              <a:rPr lang="en-US" sz="1600" dirty="0" smtClean="0">
                <a:solidFill>
                  <a:srgbClr val="FF0000"/>
                </a:solidFill>
                <a:latin typeface="Arial Narrow" charset="0"/>
                <a:sym typeface="Wingdings" charset="2"/>
              </a:rPr>
              <a:t>Equivalent to the kinetic energy of a B727 (80tons) at the speed 193mi/</a:t>
            </a:r>
            <a:r>
              <a:rPr lang="en-US" sz="1600" dirty="0" err="1" smtClean="0">
                <a:solidFill>
                  <a:srgbClr val="FF0000"/>
                </a:solidFill>
                <a:latin typeface="Arial Narrow" charset="0"/>
                <a:sym typeface="Wingdings" charset="2"/>
              </a:rPr>
              <a:t>hr</a:t>
            </a:r>
            <a:r>
              <a:rPr lang="en-US" sz="1600" dirty="0" smtClean="0">
                <a:solidFill>
                  <a:srgbClr val="FF0000"/>
                </a:solidFill>
                <a:latin typeface="Arial Narrow" charset="0"/>
                <a:sym typeface="Wingdings" charset="2"/>
              </a:rPr>
              <a:t> (312km/</a:t>
            </a:r>
            <a:r>
              <a:rPr lang="en-US" sz="1600" dirty="0" err="1" smtClean="0">
                <a:solidFill>
                  <a:srgbClr val="FF0000"/>
                </a:solidFill>
                <a:latin typeface="Arial Narrow" charset="0"/>
                <a:sym typeface="Wingdings" charset="2"/>
              </a:rPr>
              <a:t>hr</a:t>
            </a:r>
            <a:r>
              <a:rPr lang="en-US" sz="1600" dirty="0" smtClean="0">
                <a:solidFill>
                  <a:srgbClr val="FF0000"/>
                </a:solidFill>
                <a:latin typeface="Arial Narrow" charset="0"/>
                <a:sym typeface="Wingdings" charset="2"/>
              </a:rPr>
              <a:t>)</a:t>
            </a: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Font typeface="Wingdings" charset="2"/>
              <a:buChar char="Ø"/>
            </a:pPr>
            <a:r>
              <a:rPr lang="en-US" sz="1200" dirty="0" smtClean="0">
                <a:solidFill>
                  <a:srgbClr val="000090"/>
                </a:solidFill>
                <a:latin typeface="Arial Narrow" charset="0"/>
                <a:sym typeface="Wingdings" charset="2"/>
              </a:rPr>
              <a:t>~3M times the energy density at the ground 0 of the Hiroshima atom bomb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Font typeface="Arial" charset="0"/>
              <a:buChar char="•"/>
            </a:pPr>
            <a:r>
              <a:rPr lang="en-US" sz="1400" b="1" dirty="0" smtClean="0">
                <a:solidFill>
                  <a:srgbClr val="A50021"/>
                </a:solidFill>
                <a:latin typeface="Arial Narrow" charset="0"/>
                <a:sym typeface="Wingdings" charset="2"/>
              </a:rPr>
              <a:t>Large amount of data accumulated in 2010 – 2013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Font typeface="Arial" charset="0"/>
              <a:buChar char="•"/>
            </a:pPr>
            <a:r>
              <a:rPr lang="en-US" sz="1400" b="1" dirty="0" smtClean="0">
                <a:solidFill>
                  <a:srgbClr val="A50021"/>
                </a:solidFill>
                <a:latin typeface="Arial Narrow" charset="0"/>
                <a:sym typeface="Wingdings" charset="2"/>
              </a:rPr>
              <a:t>Beam returned after a 2 </a:t>
            </a:r>
            <a:r>
              <a:rPr lang="en-US" sz="1400" b="1" dirty="0" err="1" smtClean="0">
                <a:solidFill>
                  <a:srgbClr val="A50021"/>
                </a:solidFill>
                <a:latin typeface="Arial Narrow" charset="0"/>
                <a:sym typeface="Wingdings" charset="2"/>
              </a:rPr>
              <a:t>yr</a:t>
            </a:r>
            <a:r>
              <a:rPr lang="en-US" sz="1400" b="1" dirty="0" smtClean="0">
                <a:solidFill>
                  <a:srgbClr val="A50021"/>
                </a:solidFill>
                <a:latin typeface="Arial Narrow" charset="0"/>
                <a:sym typeface="Wingdings" charset="2"/>
              </a:rPr>
              <a:t> shutdown, data taking begun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en-US" sz="1600" b="1" i="0" u="sng" strike="noStrike" kern="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8, 2015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896433"/>
      </p:ext>
    </p:extLst>
  </p:cSld>
  <p:clrMapOvr>
    <a:masterClrMapping/>
  </p:clrMapOvr>
  <p:transition xmlns:p14="http://schemas.microsoft.com/office/powerpoint/2010/main" advClick="0" advTm="20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6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6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66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6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66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66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66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0" grpId="0" build="p"/>
      <p:bldP spid="26632" grpId="0" animBg="1"/>
      <p:bldP spid="26633" grpId="0" animBg="1"/>
      <p:bldP spid="2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8, 2015</a:t>
            </a:r>
            <a:endParaRPr lang="en-US"/>
          </a:p>
        </p:txBody>
      </p:sp>
      <p:sp>
        <p:nvSpPr>
          <p:cNvPr id="3686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>
              <a:latin typeface="Monotype Corsiva" pitchFamily="-108" charset="0"/>
            </a:endParaRPr>
          </a:p>
        </p:txBody>
      </p:sp>
      <p:sp>
        <p:nvSpPr>
          <p:cNvPr id="3072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7BC4F0D-8A23-B949-91FB-7647F8BB2988}" type="slidenum">
              <a:rPr lang="en-US">
                <a:latin typeface="Arial Narrow" pitchFamily="-84" charset="0"/>
              </a:rPr>
              <a:pPr/>
              <a:t>11</a:t>
            </a:fld>
            <a:endParaRPr lang="en-US">
              <a:latin typeface="Arial Narrow" pitchFamily="-84" charset="0"/>
            </a:endParaRPr>
          </a:p>
        </p:txBody>
      </p:sp>
      <p:pic>
        <p:nvPicPr>
          <p:cNvPr id="221186" name="Picture 2" descr="lhc-aerial-vie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1187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9906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FFFF"/>
                </a:solidFill>
                <a:ea typeface="ＭＳ Ｐゴシック" pitchFamily="-84" charset="-128"/>
                <a:cs typeface="ＭＳ Ｐゴシック" pitchFamily="-84" charset="-128"/>
              </a:rPr>
              <a:t>LHC @ CERN Aerial View</a:t>
            </a:r>
          </a:p>
        </p:txBody>
      </p:sp>
      <p:sp>
        <p:nvSpPr>
          <p:cNvPr id="221188" name="Text Box 4"/>
          <p:cNvSpPr txBox="1">
            <a:spLocks noChangeArrowheads="1"/>
          </p:cNvSpPr>
          <p:nvPr/>
        </p:nvSpPr>
        <p:spPr bwMode="auto">
          <a:xfrm>
            <a:off x="8061325" y="3092450"/>
            <a:ext cx="10826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FFFFFF"/>
                </a:solidFill>
              </a:rPr>
              <a:t>Geneva Airport</a:t>
            </a:r>
          </a:p>
        </p:txBody>
      </p:sp>
      <p:sp>
        <p:nvSpPr>
          <p:cNvPr id="221189" name="Text Box 5"/>
          <p:cNvSpPr txBox="1">
            <a:spLocks noChangeArrowheads="1"/>
          </p:cNvSpPr>
          <p:nvPr/>
        </p:nvSpPr>
        <p:spPr bwMode="auto">
          <a:xfrm>
            <a:off x="5013325" y="4814888"/>
            <a:ext cx="10826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FFFFFF"/>
                </a:solidFill>
              </a:rPr>
              <a:t>ATLAS</a:t>
            </a:r>
          </a:p>
        </p:txBody>
      </p:sp>
      <p:sp>
        <p:nvSpPr>
          <p:cNvPr id="221190" name="Text Box 6"/>
          <p:cNvSpPr txBox="1">
            <a:spLocks noChangeArrowheads="1"/>
          </p:cNvSpPr>
          <p:nvPr/>
        </p:nvSpPr>
        <p:spPr bwMode="auto">
          <a:xfrm>
            <a:off x="4953000" y="1905000"/>
            <a:ext cx="701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FFFFFF"/>
                </a:solidFill>
              </a:rPr>
              <a:t>CMS</a:t>
            </a:r>
          </a:p>
        </p:txBody>
      </p:sp>
      <p:sp>
        <p:nvSpPr>
          <p:cNvPr id="221191" name="Text Box 7"/>
          <p:cNvSpPr txBox="1">
            <a:spLocks noChangeArrowheads="1"/>
          </p:cNvSpPr>
          <p:nvPr/>
        </p:nvSpPr>
        <p:spPr bwMode="auto">
          <a:xfrm>
            <a:off x="3048000" y="2895600"/>
            <a:ext cx="914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FFFFFF"/>
                </a:solidFill>
              </a:rPr>
              <a:t>France</a:t>
            </a:r>
          </a:p>
        </p:txBody>
      </p:sp>
      <p:sp>
        <p:nvSpPr>
          <p:cNvPr id="221192" name="Text Box 8"/>
          <p:cNvSpPr txBox="1">
            <a:spLocks noChangeArrowheads="1"/>
          </p:cNvSpPr>
          <p:nvPr/>
        </p:nvSpPr>
        <p:spPr bwMode="auto">
          <a:xfrm>
            <a:off x="6629400" y="4738688"/>
            <a:ext cx="1371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FFFFFF"/>
                </a:solidFill>
              </a:rPr>
              <a:t>Swizerland</a:t>
            </a:r>
          </a:p>
        </p:txBody>
      </p:sp>
      <p:pic>
        <p:nvPicPr>
          <p:cNvPr id="12" name="Picture 11" descr="Picture 5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75000" y="4419600"/>
            <a:ext cx="1473200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Picture 2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82938" y="4419600"/>
            <a:ext cx="1541462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21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21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21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21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21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21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87" grpId="0"/>
      <p:bldP spid="221188" grpId="0"/>
      <p:bldP spid="221189" grpId="0"/>
      <p:bldP spid="221190" grpId="0"/>
      <p:bldP spid="221191" grpId="0"/>
      <p:bldP spid="22119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5" descr="02_ATLAS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33400"/>
            <a:ext cx="46482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/>
          </a:p>
        </p:txBody>
      </p:sp>
      <p:sp>
        <p:nvSpPr>
          <p:cNvPr id="31752" name="Rectangle 13"/>
          <p:cNvSpPr>
            <a:spLocks noChangeArrowheads="1"/>
          </p:cNvSpPr>
          <p:nvPr/>
        </p:nvSpPr>
        <p:spPr bwMode="auto">
          <a:xfrm>
            <a:off x="762000" y="7620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000" dirty="0" smtClean="0">
                <a:solidFill>
                  <a:srgbClr val="800000"/>
                </a:solidFill>
                <a:latin typeface="Arial Narrow"/>
                <a:cs typeface="Arial Narrow"/>
              </a:rPr>
              <a:t>The ATLAS and CMS Detectors</a:t>
            </a:r>
            <a:endParaRPr lang="en-US" sz="4000" dirty="0">
              <a:solidFill>
                <a:srgbClr val="800000"/>
              </a:solidFill>
              <a:latin typeface="Arial Narrow"/>
              <a:cs typeface="Arial Narrow"/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D456A-AC27-D043-BC72-1A49498E49E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609600" y="4114800"/>
            <a:ext cx="83058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b="1" dirty="0" smtClean="0">
                <a:solidFill>
                  <a:srgbClr val="CC0000"/>
                </a:solidFill>
                <a:latin typeface="+mn-lt"/>
              </a:rPr>
              <a:t>Fully multi-purpose detectors with emphasis on lepton ID &amp; precision E &amp; P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b="1" dirty="0" smtClean="0">
                <a:solidFill>
                  <a:srgbClr val="CC0000"/>
                </a:solidFill>
                <a:latin typeface="+mn-lt"/>
              </a:rPr>
              <a:t>Weighs 7000 tons and 10 story tall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Records </a:t>
            </a:r>
            <a:r>
              <a:rPr lang="en-US" sz="2000" b="1" dirty="0" smtClean="0">
                <a:solidFill>
                  <a:srgbClr val="CC0000"/>
                </a:solidFill>
                <a:latin typeface="+mn-lt"/>
              </a:rPr>
              <a:t>200 – 400 collisions/second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Records approximately </a:t>
            </a:r>
            <a:r>
              <a:rPr lang="en-US" sz="2000" b="1" dirty="0" smtClean="0">
                <a:solidFill>
                  <a:srgbClr val="CC0000"/>
                </a:solidFill>
                <a:latin typeface="+mn-lt"/>
              </a:rPr>
              <a:t>350</a:t>
            </a: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 MB/second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Record ~2 PB per year</a:t>
            </a:r>
            <a:r>
              <a:rPr lang="en-US" sz="2000" b="1" dirty="0" smtClean="0">
                <a:solidFill>
                  <a:srgbClr val="CC0000"/>
                </a:solidFill>
                <a:latin typeface="+mn-lt"/>
              </a:rPr>
              <a:t> </a:t>
            </a:r>
            <a:r>
              <a:rPr lang="en-US" sz="2000" b="1" dirty="0" smtClean="0">
                <a:solidFill>
                  <a:srgbClr val="CC0000"/>
                </a:solidFill>
                <a:latin typeface="+mn-lt"/>
                <a:sym typeface="Wingdings"/>
              </a:rPr>
              <a:t> </a:t>
            </a:r>
            <a:r>
              <a:rPr lang="en-US" sz="2000" b="1" dirty="0">
                <a:solidFill>
                  <a:srgbClr val="CC0000"/>
                </a:solidFill>
                <a:latin typeface="+mn-lt"/>
                <a:sym typeface="Wingdings"/>
              </a:rPr>
              <a:t>2</a:t>
            </a:r>
            <a:r>
              <a:rPr lang="en-US" sz="2000" b="1" dirty="0" smtClean="0">
                <a:solidFill>
                  <a:srgbClr val="CC0000"/>
                </a:solidFill>
                <a:latin typeface="+mn-lt"/>
                <a:sym typeface="Wingdings"/>
              </a:rPr>
              <a:t>00*Printed material of the US Lib. of Congress</a:t>
            </a:r>
            <a:endParaRPr lang="en-US" sz="2000" dirty="0" smtClean="0">
              <a:solidFill>
                <a:schemeClr val="accent2"/>
              </a:solidFill>
              <a:latin typeface="+mn-lt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kumimoji="0" lang="en-US" sz="2000" b="1" i="0" u="sng" strike="noStrike" kern="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8, 2015</a:t>
            </a:r>
            <a:endParaRPr lang="en-US"/>
          </a:p>
        </p:txBody>
      </p:sp>
      <p:pic>
        <p:nvPicPr>
          <p:cNvPr id="8" name="Picture 7" descr="cms_3d_detector_50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838200"/>
            <a:ext cx="4572000" cy="329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099688"/>
      </p:ext>
    </p:extLst>
  </p:cSld>
  <p:clrMapOvr>
    <a:masterClrMapping/>
  </p:clrMapOvr>
  <p:transition xmlns:p14="http://schemas.microsoft.com/office/powerpoint/2010/main" advClick="0" advTm="10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Monday, June 8, 2015</a:t>
            </a:r>
            <a:endParaRPr lang="en-US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PHYS 1441-001, Summer 2015             Dr. Jaehoon Yu</a:t>
            </a:r>
            <a:endParaRPr lang="en-US">
              <a:latin typeface="Monotype Corsiva" pitchFamily="1" charset="0"/>
            </a:endParaRP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BF20A-43F4-2344-AE78-56F82B7C2D37}" type="slidenum">
              <a:rPr lang="en-US"/>
              <a:pPr/>
              <a:t>13</a:t>
            </a:fld>
            <a:endParaRPr lang="en-US"/>
          </a:p>
        </p:txBody>
      </p:sp>
      <p:sp>
        <p:nvSpPr>
          <p:cNvPr id="221189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dirty="0" smtClean="0"/>
              <a:t>How do we look for the Higgs?</a:t>
            </a:r>
            <a:endParaRPr lang="en-US" dirty="0"/>
          </a:p>
        </p:txBody>
      </p:sp>
      <p:sp>
        <p:nvSpPr>
          <p:cNvPr id="22119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838200"/>
            <a:ext cx="8153400" cy="4953000"/>
          </a:xfrm>
        </p:spPr>
        <p:txBody>
          <a:bodyPr/>
          <a:lstStyle/>
          <a:p>
            <a:r>
              <a:rPr lang="en-US" altLang="ko-KR" dirty="0" smtClean="0"/>
              <a:t>Identify Higgs candidate events</a:t>
            </a:r>
          </a:p>
          <a:p>
            <a:endParaRPr lang="en-US" altLang="ko-KR" dirty="0" smtClean="0">
              <a:solidFill>
                <a:srgbClr val="996633"/>
              </a:solidFill>
              <a:latin typeface="Symbol" charset="2"/>
              <a:ea typeface="굴림" pitchFamily="1" charset="-127"/>
              <a:cs typeface="Symbol" charset="2"/>
            </a:endParaRPr>
          </a:p>
          <a:p>
            <a:endParaRPr lang="en-US" altLang="ko-KR" dirty="0" smtClean="0">
              <a:solidFill>
                <a:srgbClr val="996633"/>
              </a:solidFill>
              <a:latin typeface="Symbol" charset="2"/>
              <a:ea typeface="굴림" pitchFamily="1" charset="-127"/>
              <a:cs typeface="Symbol" charset="2"/>
            </a:endParaRPr>
          </a:p>
          <a:p>
            <a:endParaRPr lang="en-US" altLang="ko-KR" dirty="0" smtClean="0">
              <a:solidFill>
                <a:srgbClr val="996633"/>
              </a:solidFill>
              <a:latin typeface="Symbol" charset="2"/>
              <a:ea typeface="굴림" pitchFamily="1" charset="-127"/>
              <a:cs typeface="Symbol" charset="2"/>
            </a:endParaRPr>
          </a:p>
          <a:p>
            <a:r>
              <a:rPr lang="en-US" altLang="ko-KR" dirty="0" smtClean="0">
                <a:solidFill>
                  <a:srgbClr val="000090"/>
                </a:solidFill>
                <a:ea typeface="굴림" pitchFamily="1" charset="-127"/>
                <a:cs typeface="Symbol" charset="2"/>
              </a:rPr>
              <a:t>Understand fakes (backgrounds)</a:t>
            </a:r>
          </a:p>
          <a:p>
            <a:r>
              <a:rPr lang="en-US" altLang="ko-KR" dirty="0" smtClean="0">
                <a:solidFill>
                  <a:srgbClr val="000090"/>
                </a:solidFill>
                <a:ea typeface="굴림" pitchFamily="1" charset="-127"/>
                <a:cs typeface="Symbol" charset="2"/>
              </a:rPr>
              <a:t>Look for a bump!!</a:t>
            </a:r>
          </a:p>
          <a:p>
            <a:pPr lvl="1"/>
            <a:r>
              <a:rPr lang="en-US" altLang="ko-KR" sz="2000" dirty="0" smtClean="0">
                <a:ea typeface="굴림" pitchFamily="1" charset="-127"/>
                <a:cs typeface="Symbol" charset="2"/>
              </a:rPr>
              <a:t>Large amount of data absolutely critical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5715000" y="990600"/>
            <a:ext cx="2667000" cy="2286000"/>
            <a:chOff x="432" y="1200"/>
            <a:chExt cx="1440" cy="1302"/>
          </a:xfrm>
        </p:grpSpPr>
        <p:pic>
          <p:nvPicPr>
            <p:cNvPr id="15" name="Picture 7" descr="higgs3c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32" y="1200"/>
              <a:ext cx="1146" cy="1302"/>
            </a:xfrm>
            <a:prstGeom prst="rect">
              <a:avLst/>
            </a:prstGeom>
            <a:noFill/>
            <a:ln w="12700">
              <a:solidFill>
                <a:schemeClr val="accent2"/>
              </a:solidFill>
              <a:miter lim="800000"/>
              <a:headEnd/>
              <a:tailEnd/>
            </a:ln>
          </p:spPr>
        </p:pic>
        <p:sp>
          <p:nvSpPr>
            <p:cNvPr id="16" name="Rectangle 8"/>
            <p:cNvSpPr>
              <a:spLocks noChangeArrowheads="1"/>
            </p:cNvSpPr>
            <p:nvPr/>
          </p:nvSpPr>
          <p:spPr bwMode="auto">
            <a:xfrm>
              <a:off x="1440" y="1440"/>
              <a:ext cx="432" cy="1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latinLnBrk="1"/>
              <a:r>
                <a:rPr kumimoji="1" lang="en-US" altLang="ko-KR" sz="2000" b="1" dirty="0" err="1"/>
                <a:t>e</a:t>
              </a:r>
              <a:r>
                <a:rPr kumimoji="1" lang="en-US" altLang="ko-KR" sz="2000" b="1" baseline="30000" dirty="0"/>
                <a:t>- </a:t>
              </a:r>
              <a:r>
                <a:rPr kumimoji="1" lang="en-US" altLang="ko-KR" sz="2000" dirty="0" smtClean="0"/>
                <a:t>(</a:t>
              </a:r>
              <a:r>
                <a:rPr kumimoji="1" lang="en-US" altLang="ko-KR" sz="2000" dirty="0" err="1" smtClean="0">
                  <a:sym typeface="Symbol" pitchFamily="1" charset="2"/>
                </a:rPr>
                <a:t>μ</a:t>
              </a:r>
              <a:r>
                <a:rPr kumimoji="1" lang="en-US" altLang="ko-KR" sz="2000" baseline="30000" dirty="0" smtClean="0">
                  <a:sym typeface="Symbol" pitchFamily="1" charset="2"/>
                </a:rPr>
                <a:t>-</a:t>
              </a:r>
              <a:r>
                <a:rPr kumimoji="1" lang="en-US" altLang="ko-KR" sz="2000" dirty="0"/>
                <a:t>)</a:t>
              </a:r>
            </a:p>
          </p:txBody>
        </p:sp>
        <p:sp>
          <p:nvSpPr>
            <p:cNvPr id="17" name="Rectangle 9"/>
            <p:cNvSpPr>
              <a:spLocks noChangeArrowheads="1"/>
            </p:cNvSpPr>
            <p:nvPr/>
          </p:nvSpPr>
          <p:spPr bwMode="auto">
            <a:xfrm>
              <a:off x="720" y="1200"/>
              <a:ext cx="432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latinLnBrk="1"/>
              <a:r>
                <a:rPr kumimoji="1" lang="en-US" altLang="ko-KR" sz="2000" b="1" dirty="0" err="1"/>
                <a:t>e</a:t>
              </a:r>
              <a:r>
                <a:rPr kumimoji="1" lang="en-US" altLang="ko-KR" sz="2000" b="1" baseline="30000" dirty="0"/>
                <a:t>+ </a:t>
              </a:r>
              <a:r>
                <a:rPr kumimoji="1" lang="en-US" altLang="ko-KR" sz="2000" dirty="0" smtClean="0"/>
                <a:t>(</a:t>
              </a:r>
              <a:r>
                <a:rPr kumimoji="1" lang="en-US" altLang="ko-KR" sz="2000" dirty="0" err="1" smtClean="0">
                  <a:sym typeface="Symbol" pitchFamily="1" charset="2"/>
                </a:rPr>
                <a:t>μ</a:t>
              </a:r>
              <a:r>
                <a:rPr kumimoji="1" lang="en-US" altLang="ko-KR" sz="2000" baseline="30000" dirty="0" smtClean="0">
                  <a:sym typeface="Symbol" pitchFamily="1" charset="2"/>
                </a:rPr>
                <a:t>+</a:t>
              </a:r>
              <a:r>
                <a:rPr kumimoji="1" lang="en-US" altLang="ko-KR" sz="2000" dirty="0"/>
                <a:t>)</a:t>
              </a:r>
            </a:p>
          </p:txBody>
        </p:sp>
        <p:sp>
          <p:nvSpPr>
            <p:cNvPr id="18" name="Rectangle 10"/>
            <p:cNvSpPr>
              <a:spLocks noChangeArrowheads="1"/>
            </p:cNvSpPr>
            <p:nvPr/>
          </p:nvSpPr>
          <p:spPr bwMode="auto">
            <a:xfrm>
              <a:off x="864" y="2304"/>
              <a:ext cx="192" cy="1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latinLnBrk="1"/>
              <a:r>
                <a:rPr kumimoji="1" lang="en-US" altLang="ko-KR" sz="2000" b="1"/>
                <a:t>e</a:t>
              </a:r>
              <a:r>
                <a:rPr kumimoji="1" lang="en-US" altLang="ko-KR" sz="2000" b="1" baseline="30000"/>
                <a:t>-</a:t>
              </a:r>
            </a:p>
          </p:txBody>
        </p:sp>
        <p:sp>
          <p:nvSpPr>
            <p:cNvPr id="19" name="Rectangle 11"/>
            <p:cNvSpPr>
              <a:spLocks noChangeArrowheads="1"/>
            </p:cNvSpPr>
            <p:nvPr/>
          </p:nvSpPr>
          <p:spPr bwMode="auto">
            <a:xfrm>
              <a:off x="432" y="2112"/>
              <a:ext cx="192" cy="1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latinLnBrk="1"/>
              <a:r>
                <a:rPr kumimoji="1" lang="en-US" altLang="ko-KR" sz="2000" b="1"/>
                <a:t>e</a:t>
              </a:r>
              <a:r>
                <a:rPr kumimoji="1" lang="en-US" altLang="ko-KR" sz="2000" b="1" baseline="30000"/>
                <a:t>+</a:t>
              </a:r>
            </a:p>
          </p:txBody>
        </p:sp>
      </p:grpSp>
      <p:pic>
        <p:nvPicPr>
          <p:cNvPr id="14" name="Picture 13" descr="Screen shot 2011-10-04 at 4.14.09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3342290"/>
            <a:ext cx="2895600" cy="3515710"/>
          </a:xfrm>
          <a:prstGeom prst="rect">
            <a:avLst/>
          </a:prstGeom>
        </p:spPr>
      </p:pic>
      <p:pic>
        <p:nvPicPr>
          <p:cNvPr id="20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4495800"/>
            <a:ext cx="3429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Oval 12"/>
          <p:cNvSpPr>
            <a:spLocks noChangeArrowheads="1"/>
          </p:cNvSpPr>
          <p:nvPr/>
        </p:nvSpPr>
        <p:spPr bwMode="auto">
          <a:xfrm>
            <a:off x="2133600" y="4572000"/>
            <a:ext cx="762000" cy="1524000"/>
          </a:xfrm>
          <a:prstGeom prst="ellipse">
            <a:avLst/>
          </a:prstGeom>
          <a:noFill/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dirty="0">
              <a:ln w="28575" cmpd="sng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330889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1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11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11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11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90" grpId="0" build="p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-324544" y="-334416"/>
            <a:ext cx="9649072" cy="7344816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Picture 2" descr="Untitled.png"/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8170"/>
            <a:ext cx="9144000" cy="60492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5"/>
          <p:cNvSpPr txBox="1">
            <a:spLocks noChangeArrowheads="1"/>
          </p:cNvSpPr>
          <p:nvPr/>
        </p:nvSpPr>
        <p:spPr bwMode="auto">
          <a:xfrm>
            <a:off x="2133600" y="1066800"/>
            <a:ext cx="5352722" cy="40011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 dirty="0" smtClean="0">
                <a:solidFill>
                  <a:srgbClr val="800000"/>
                </a:solidFill>
                <a:latin typeface="+mn-lt"/>
                <a:sym typeface="Wingdings"/>
              </a:rPr>
              <a:t>An interesting collision </a:t>
            </a:r>
            <a:r>
              <a:rPr lang="en-US" sz="2000" dirty="0" smtClean="0">
                <a:solidFill>
                  <a:srgbClr val="800000"/>
                </a:solidFill>
                <a:effectLst/>
                <a:latin typeface="+mn-lt"/>
                <a:sym typeface="Wingdings"/>
              </a:rPr>
              <a:t>event with 25 </a:t>
            </a:r>
            <a:r>
              <a:rPr lang="en-US" sz="2000" dirty="0" smtClean="0">
                <a:solidFill>
                  <a:srgbClr val="800000"/>
                </a:solidFill>
                <a:latin typeface="+mn-lt"/>
                <a:sym typeface="Wingdings"/>
              </a:rPr>
              <a:t>collisions at once!!</a:t>
            </a:r>
            <a:endParaRPr lang="en-US" sz="2000" dirty="0" smtClean="0">
              <a:solidFill>
                <a:srgbClr val="800000"/>
              </a:solidFill>
              <a:effectLst/>
              <a:latin typeface="+mn-lt"/>
              <a:sym typeface="Wingdings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438400" y="39469"/>
            <a:ext cx="4666963" cy="646331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3600" dirty="0" smtClean="0">
                <a:solidFill>
                  <a:srgbClr val="800000"/>
                </a:solidFill>
                <a:effectLst/>
                <a:latin typeface="+mn-lt"/>
                <a:sym typeface="Wingdings"/>
              </a:rPr>
              <a:t>Challenges?   No problem!</a:t>
            </a:r>
            <a:endParaRPr lang="en-US" sz="3600" dirty="0">
              <a:solidFill>
                <a:srgbClr val="800000"/>
              </a:solidFill>
              <a:effectLst/>
              <a:latin typeface="+mn-lt"/>
              <a:sym typeface="Wingding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294471" y="17929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ight Arrow 16"/>
          <p:cNvSpPr/>
          <p:nvPr/>
        </p:nvSpPr>
        <p:spPr bwMode="auto">
          <a:xfrm>
            <a:off x="914400" y="5029200"/>
            <a:ext cx="1066800" cy="533400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8" name="Right Arrow 17"/>
          <p:cNvSpPr/>
          <p:nvPr/>
        </p:nvSpPr>
        <p:spPr bwMode="auto">
          <a:xfrm>
            <a:off x="1143000" y="4953000"/>
            <a:ext cx="762000" cy="762000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0" name="Right Arrow 19"/>
          <p:cNvSpPr/>
          <p:nvPr/>
        </p:nvSpPr>
        <p:spPr bwMode="auto">
          <a:xfrm>
            <a:off x="457200" y="3228737"/>
            <a:ext cx="1292786" cy="733663"/>
          </a:xfrm>
          <a:prstGeom prst="rightArrow">
            <a:avLst/>
          </a:prstGeom>
          <a:solidFill>
            <a:srgbClr val="FFFF00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800" b="1" dirty="0" smtClean="0">
                <a:solidFill>
                  <a:srgbClr val="800000"/>
                </a:solidFill>
                <a:latin typeface="+mj-lt"/>
                <a:sym typeface="Wingdings"/>
              </a:rPr>
              <a:t>Here it is!!</a:t>
            </a:r>
            <a:endParaRPr lang="en-US" sz="1800" b="1" dirty="0" smtClean="0">
              <a:solidFill>
                <a:srgbClr val="800000"/>
              </a:solidFill>
              <a:latin typeface="+mj-lt"/>
              <a:cs typeface="Symbol" charset="2"/>
              <a:sym typeface="Wingding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8,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774B2-BEFC-0F4C-8EFB-A9A3D81A594A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624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gg-25fb-mas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4495800" cy="5791199"/>
          </a:xfrm>
          <a:prstGeom prst="rect">
            <a:avLst/>
          </a:prstGeom>
        </p:spPr>
      </p:pic>
      <p:pic>
        <p:nvPicPr>
          <p:cNvPr id="9" name="Picture 8" descr="cms-mg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457200"/>
            <a:ext cx="4419600" cy="61722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ATLAS and CMS Mass Bump Plots (</a:t>
            </a:r>
            <a:r>
              <a:rPr lang="en-US" sz="4000" b="1" dirty="0" err="1"/>
              <a:t>H</a:t>
            </a:r>
            <a:r>
              <a:rPr lang="en-US" sz="4000" b="1" dirty="0" err="1">
                <a:sym typeface="Wingdings"/>
              </a:rPr>
              <a:t></a:t>
            </a:r>
            <a:r>
              <a:rPr lang="en-US" sz="4000" b="1" dirty="0" err="1">
                <a:latin typeface="Symbol" charset="2"/>
                <a:cs typeface="Symbol" charset="2"/>
                <a:sym typeface="Wingdings"/>
              </a:rPr>
              <a:t>γγ</a:t>
            </a:r>
            <a:r>
              <a:rPr lang="en-US" sz="4000" b="1" dirty="0">
                <a:sym typeface="Wingdings"/>
              </a:rPr>
              <a:t> </a:t>
            </a:r>
            <a:r>
              <a:rPr lang="en-US" sz="4000" b="1" dirty="0" smtClean="0">
                <a:sym typeface="Wingdings"/>
              </a:rPr>
              <a:t>)</a:t>
            </a:r>
            <a:endParaRPr lang="en-US" sz="4000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8, 2015</a:t>
            </a:r>
            <a:endParaRPr lang="en-US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27" name="Footer Placeholder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486400" y="4186535"/>
            <a:ext cx="745366" cy="461665"/>
          </a:xfrm>
          <a:prstGeom prst="rect">
            <a:avLst/>
          </a:prstGeom>
          <a:solidFill>
            <a:srgbClr val="FFFF00"/>
          </a:solidFill>
          <a:ln w="28575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  <a:latin typeface="+mn-lt"/>
              </a:rPr>
              <a:t>CMS</a:t>
            </a:r>
            <a:endParaRPr lang="en-US" b="1" dirty="0">
              <a:solidFill>
                <a:srgbClr val="800000"/>
              </a:solidFill>
              <a:latin typeface="+mn-lt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1905000" y="2209800"/>
            <a:ext cx="685800" cy="838200"/>
          </a:xfrm>
          <a:prstGeom prst="ellipse">
            <a:avLst/>
          </a:prstGeom>
          <a:noFill/>
          <a:ln w="5715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6324600" y="3505200"/>
            <a:ext cx="685800" cy="838200"/>
          </a:xfrm>
          <a:prstGeom prst="ellipse">
            <a:avLst/>
          </a:prstGeom>
          <a:noFill/>
          <a:ln w="5715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1905000" y="4800600"/>
            <a:ext cx="685800" cy="838200"/>
          </a:xfrm>
          <a:prstGeom prst="ellipse">
            <a:avLst/>
          </a:prstGeom>
          <a:noFill/>
          <a:ln w="5715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762000" y="4267200"/>
            <a:ext cx="3429000" cy="1524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19400" y="5943600"/>
            <a:ext cx="3475030" cy="584776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800000"/>
                </a:solidFill>
                <a:latin typeface="Arial Narrow"/>
                <a:cs typeface="Arial Narrow"/>
              </a:rPr>
              <a:t>LOOK, Ma!  Bumps!!</a:t>
            </a:r>
            <a:endParaRPr lang="en-US" sz="3200" b="1" dirty="0">
              <a:solidFill>
                <a:srgbClr val="800000"/>
              </a:solidFill>
              <a:latin typeface="Arial Narrow"/>
              <a:cs typeface="Arial Narrow"/>
            </a:endParaRPr>
          </a:p>
        </p:txBody>
      </p:sp>
      <p:cxnSp>
        <p:nvCxnSpPr>
          <p:cNvPr id="18" name="Straight Arrow Connector 17"/>
          <p:cNvCxnSpPr>
            <a:stCxn id="16" idx="0"/>
            <a:endCxn id="12" idx="5"/>
          </p:cNvCxnSpPr>
          <p:nvPr/>
        </p:nvCxnSpPr>
        <p:spPr bwMode="auto">
          <a:xfrm flipH="1" flipV="1">
            <a:off x="2490367" y="2925248"/>
            <a:ext cx="2066548" cy="3018352"/>
          </a:xfrm>
          <a:prstGeom prst="straightConnector1">
            <a:avLst/>
          </a:prstGeom>
          <a:noFill/>
          <a:ln w="57150" cap="flat" cmpd="sng" algn="ctr">
            <a:solidFill>
              <a:srgbClr val="A50021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20" name="Straight Arrow Connector 19"/>
          <p:cNvCxnSpPr>
            <a:stCxn id="16" idx="0"/>
            <a:endCxn id="13" idx="3"/>
          </p:cNvCxnSpPr>
          <p:nvPr/>
        </p:nvCxnSpPr>
        <p:spPr bwMode="auto">
          <a:xfrm rot="5400000" flipH="1" flipV="1">
            <a:off x="4629498" y="4148065"/>
            <a:ext cx="1722952" cy="1868118"/>
          </a:xfrm>
          <a:prstGeom prst="straightConnector1">
            <a:avLst/>
          </a:prstGeom>
          <a:noFill/>
          <a:ln w="57150" cap="flat" cmpd="sng" algn="ctr">
            <a:solidFill>
              <a:srgbClr val="A50021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914400" y="4191000"/>
            <a:ext cx="1007157" cy="461665"/>
          </a:xfrm>
          <a:prstGeom prst="rect">
            <a:avLst/>
          </a:prstGeom>
          <a:solidFill>
            <a:srgbClr val="FFFF00"/>
          </a:solidFill>
          <a:ln w="28575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  <a:latin typeface="+mn-lt"/>
              </a:rPr>
              <a:t>ATLAS</a:t>
            </a:r>
            <a:endParaRPr lang="en-US" b="1" dirty="0">
              <a:solidFill>
                <a:srgbClr val="8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37918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gg-FixedScale-Short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6248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721" y="-244572"/>
            <a:ext cx="8229600" cy="1143000"/>
          </a:xfrm>
        </p:spPr>
        <p:txBody>
          <a:bodyPr/>
          <a:lstStyle/>
          <a:p>
            <a:r>
              <a:rPr lang="en-US" dirty="0" smtClean="0"/>
              <a:t>What did statistics do for Higgs?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Monday, June 8,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PHYS 1441-001, Summer 2015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69974-ED95-954F-954F-B1994C5122D1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108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4l-FixedScale-NoMuProf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6172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535" y="-72092"/>
            <a:ext cx="8229600" cy="910292"/>
          </a:xfrm>
        </p:spPr>
        <p:txBody>
          <a:bodyPr/>
          <a:lstStyle/>
          <a:p>
            <a:r>
              <a:rPr lang="en-US" dirty="0" smtClean="0"/>
              <a:t>How about this?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8,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08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792162"/>
          </a:xfrm>
        </p:spPr>
        <p:txBody>
          <a:bodyPr/>
          <a:lstStyle/>
          <a:p>
            <a:r>
              <a:rPr lang="en-US" dirty="0" smtClean="0"/>
              <a:t>So have we seen the Higgs particle?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33400"/>
            <a:ext cx="8610600" cy="5410200"/>
          </a:xfrm>
        </p:spPr>
        <p:txBody>
          <a:bodyPr/>
          <a:lstStyle/>
          <a:p>
            <a:pPr>
              <a:spcBef>
                <a:spcPts val="72"/>
              </a:spcBef>
            </a:pPr>
            <a:r>
              <a:rPr lang="en-US" sz="2800" dirty="0" smtClean="0"/>
              <a:t>The statistical significance of the finding is way over 7 standard deviations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8,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C26815-A219-6749-AF67-92C3905B6853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514600" cy="476250"/>
          </a:xfrm>
        </p:spPr>
        <p:txBody>
          <a:bodyPr/>
          <a:lstStyle/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595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609600"/>
          </a:xfrm>
        </p:spPr>
        <p:txBody>
          <a:bodyPr/>
          <a:lstStyle/>
          <a:p>
            <a:r>
              <a:rPr lang="en-US" dirty="0" smtClean="0"/>
              <a:t>Statistical Significance Table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8,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7" name="Picture 6" descr="Screen Shot 2012-12-04 at 9.27.1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6248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4670" y="6477000"/>
            <a:ext cx="9139329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467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8,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/>
          </a:p>
        </p:txBody>
      </p:sp>
      <p:sp>
        <p:nvSpPr>
          <p:cNvPr id="1946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7350146-5D12-0E44-B4F6-28409F345D49}" type="slidenum">
              <a:rPr lang="en-US">
                <a:latin typeface="Arial Narrow" pitchFamily="-84" charset="0"/>
              </a:rPr>
              <a:pPr/>
              <a:t>2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ea typeface="ＭＳ Ｐゴシック" pitchFamily="-84" charset="-128"/>
                <a:cs typeface="ＭＳ Ｐゴシック" pitchFamily="-84" charset="-128"/>
              </a:rPr>
              <a:t>Announcements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153400" cy="464820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Plea to you:  Please turn off your cell-phones, pagers and computers  in the class</a:t>
            </a:r>
          </a:p>
          <a:p>
            <a:pPr eaLnBrk="1" hangingPunct="1"/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Reading assignment #1: Read and follow through all sections of appendix A by Wednesday, June 10</a:t>
            </a:r>
          </a:p>
          <a:p>
            <a:pPr lvl="1" eaLnBrk="1" hangingPunct="1"/>
            <a:r>
              <a:rPr lang="en-US" dirty="0" smtClean="0"/>
              <a:t>There will be a quiz next Wednesday,  June 10, on this reading assignment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9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792162"/>
          </a:xfrm>
        </p:spPr>
        <p:txBody>
          <a:bodyPr/>
          <a:lstStyle/>
          <a:p>
            <a:r>
              <a:rPr lang="en-US" dirty="0" smtClean="0"/>
              <a:t>So have we seen the Higgs particle?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90600"/>
            <a:ext cx="8991600" cy="5867400"/>
          </a:xfrm>
        </p:spPr>
        <p:txBody>
          <a:bodyPr/>
          <a:lstStyle/>
          <a:p>
            <a:pPr>
              <a:spcBef>
                <a:spcPts val="72"/>
              </a:spcBef>
            </a:pPr>
            <a:r>
              <a:rPr lang="en-US" sz="2800" dirty="0" smtClean="0"/>
              <a:t>The statistical significance of the finding is much bigger than seven standard deviations</a:t>
            </a:r>
          </a:p>
          <a:p>
            <a:pPr lvl="1">
              <a:spcBef>
                <a:spcPts val="72"/>
              </a:spcBef>
            </a:pPr>
            <a:r>
              <a:rPr lang="en-US" sz="2400" dirty="0" smtClean="0"/>
              <a:t>Level of significance: much better than 99.999 999 999 </a:t>
            </a:r>
            <a:r>
              <a:rPr lang="en-US" sz="2400" dirty="0"/>
              <a:t>7</a:t>
            </a:r>
            <a:r>
              <a:rPr lang="en-US" sz="2400" dirty="0" smtClean="0"/>
              <a:t>% (eleven 9s!!)</a:t>
            </a:r>
          </a:p>
          <a:p>
            <a:pPr lvl="1">
              <a:spcBef>
                <a:spcPts val="72"/>
              </a:spcBef>
            </a:pPr>
            <a:r>
              <a:rPr lang="en-US" sz="2400" dirty="0" smtClean="0"/>
              <a:t>We could be wrong once if we do the same experiment 391,000,000,000 times (will take ~13,000 years even if each experiment takes 1s!!)</a:t>
            </a:r>
          </a:p>
          <a:p>
            <a:pPr>
              <a:spcBef>
                <a:spcPts val="72"/>
              </a:spcBef>
            </a:pPr>
            <a:r>
              <a:rPr lang="en-US" sz="2800" dirty="0" smtClean="0"/>
              <a:t>So did we find the Higgs particle?</a:t>
            </a:r>
          </a:p>
          <a:p>
            <a:pPr lvl="1">
              <a:spcBef>
                <a:spcPts val="72"/>
              </a:spcBef>
            </a:pPr>
            <a:r>
              <a:rPr lang="en-US" sz="2400" dirty="0" smtClean="0"/>
              <a:t>We have discovered the heaviest new boson we’ve seen thus far </a:t>
            </a:r>
          </a:p>
          <a:p>
            <a:pPr lvl="1">
              <a:spcBef>
                <a:spcPts val="72"/>
              </a:spcBef>
            </a:pPr>
            <a:r>
              <a:rPr lang="en-US" sz="2400" dirty="0" smtClean="0"/>
              <a:t>It has many properties consistent with the Standard Model Higgs particle</a:t>
            </a:r>
          </a:p>
          <a:p>
            <a:pPr lvl="2">
              <a:spcBef>
                <a:spcPts val="72"/>
              </a:spcBef>
            </a:pPr>
            <a:r>
              <a:rPr lang="en-US" sz="2000" dirty="0" smtClean="0"/>
              <a:t>It quacks like a duck and walks like a duck but…</a:t>
            </a:r>
          </a:p>
          <a:p>
            <a:pPr lvl="1">
              <a:spcBef>
                <a:spcPts val="72"/>
              </a:spcBef>
            </a:pPr>
            <a:r>
              <a:rPr lang="en-US" sz="2400" dirty="0" smtClean="0"/>
              <a:t>We</a:t>
            </a:r>
            <a:r>
              <a:rPr lang="en-US" sz="2400" dirty="0"/>
              <a:t> </a:t>
            </a:r>
            <a:r>
              <a:rPr lang="en-US" sz="2400" dirty="0" smtClean="0"/>
              <a:t>do not have enough data to precisely measure all the properties – mass, lifetime, the rate at which this particle decays to certain other particles, etc – to definitively determine its nature</a:t>
            </a:r>
          </a:p>
          <a:p>
            <a:pPr>
              <a:spcBef>
                <a:spcPts val="72"/>
              </a:spcBef>
            </a:pPr>
            <a:r>
              <a:rPr lang="en-US" sz="2800" dirty="0" smtClean="0"/>
              <a:t>Precision measurements and searches in new channels ongoing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8,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533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aaa-ilc-cartoon.jpg"/>
          <p:cNvPicPr>
            <a:picLocks noGrp="1" noChangeAspect="1"/>
          </p:cNvPicPr>
          <p:nvPr>
            <p:ph idx="1"/>
          </p:nvPr>
        </p:nvPicPr>
        <p:blipFill>
          <a:blip r:embed="rId2"/>
          <a:srcRect t="-2940" b="-2940"/>
          <a:stretch>
            <a:fillRect/>
          </a:stretch>
        </p:blipFill>
        <p:spPr>
          <a:xfrm>
            <a:off x="228600" y="3124200"/>
            <a:ext cx="8763000" cy="3657600"/>
          </a:xfrm>
        </p:spPr>
      </p:pic>
      <p:sp>
        <p:nvSpPr>
          <p:cNvPr id="2970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762000"/>
          </a:xfrm>
        </p:spPr>
        <p:txBody>
          <a:bodyPr/>
          <a:lstStyle/>
          <a:p>
            <a:pPr eaLnBrk="1" hangingPunct="1"/>
            <a:r>
              <a:rPr lang="en-GB" dirty="0" smtClean="0">
                <a:solidFill>
                  <a:srgbClr val="800000"/>
                </a:solidFill>
              </a:rPr>
              <a:t>What’s next? Future Linear Collider</a:t>
            </a:r>
          </a:p>
        </p:txBody>
      </p:sp>
      <p:sp>
        <p:nvSpPr>
          <p:cNvPr id="197635" name="Rectangle 3"/>
          <p:cNvSpPr>
            <a:spLocks noChangeArrowheads="1"/>
          </p:cNvSpPr>
          <p:nvPr/>
        </p:nvSpPr>
        <p:spPr bwMode="auto">
          <a:xfrm>
            <a:off x="228600" y="533400"/>
            <a:ext cx="8610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 smtClean="0">
                <a:solidFill>
                  <a:srgbClr val="000066"/>
                </a:solidFill>
                <a:latin typeface="Arial Narrow" charset="0"/>
              </a:rPr>
              <a:t>Now that we have found a new boson, precision measurement of the particle’s properties becomes important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 smtClean="0">
                <a:solidFill>
                  <a:srgbClr val="000090"/>
                </a:solidFill>
                <a:latin typeface="Arial Narrow" charset="0"/>
              </a:rPr>
              <a:t>An </a:t>
            </a:r>
            <a:r>
              <a:rPr lang="en-US" dirty="0">
                <a:solidFill>
                  <a:srgbClr val="000090"/>
                </a:solidFill>
                <a:latin typeface="Arial Narrow" charset="0"/>
              </a:rPr>
              <a:t>electron-positron collider on a straight line for precision measurements</a:t>
            </a:r>
            <a:endParaRPr lang="en-US" dirty="0" smtClean="0">
              <a:solidFill>
                <a:srgbClr val="000090"/>
              </a:solidFill>
              <a:latin typeface="Arial Narrow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 smtClean="0">
                <a:solidFill>
                  <a:srgbClr val="000066"/>
                </a:solidFill>
                <a:latin typeface="Arial Narrow" charset="0"/>
              </a:rPr>
              <a:t>10</a:t>
            </a:r>
            <a:r>
              <a:rPr lang="en-US" dirty="0">
                <a:solidFill>
                  <a:srgbClr val="000066"/>
                </a:solidFill>
                <a:latin typeface="Arial Narrow" charset="0"/>
              </a:rPr>
              <a:t>~15 years from </a:t>
            </a:r>
            <a:r>
              <a:rPr lang="en-US" dirty="0" smtClean="0">
                <a:solidFill>
                  <a:srgbClr val="000066"/>
                </a:solidFill>
                <a:latin typeface="Arial Narrow" charset="0"/>
              </a:rPr>
              <a:t>now (In Dec. 2011, Japanese PM announced that they would bid for a LC in Japan and reaffirmed by the new PM in 2013)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660066"/>
                </a:solidFill>
                <a:latin typeface="Arial Narrow" charset="0"/>
              </a:rPr>
              <a:t>Japan working hard to garner broad world-wide support of the </a:t>
            </a:r>
            <a:r>
              <a:rPr lang="en-US" sz="2000" dirty="0" smtClean="0">
                <a:solidFill>
                  <a:srgbClr val="660066"/>
                </a:solidFill>
                <a:latin typeface="Arial Narrow" charset="0"/>
              </a:rPr>
              <a:t>ILC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dirty="0" smtClean="0">
                <a:solidFill>
                  <a:srgbClr val="660066"/>
                </a:solidFill>
                <a:latin typeface="Arial Narrow" charset="0"/>
              </a:rPr>
              <a:t>Site has been selected and a design study on-going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 smtClean="0">
                <a:solidFill>
                  <a:srgbClr val="000066"/>
                </a:solidFill>
                <a:latin typeface="Arial Narrow" charset="0"/>
              </a:rPr>
              <a:t>Takes 10 years to build a detector</a:t>
            </a:r>
            <a:endParaRPr lang="en-US" dirty="0">
              <a:solidFill>
                <a:srgbClr val="000066"/>
              </a:solidFill>
              <a:latin typeface="Arial Narrow" charset="0"/>
            </a:endParaRPr>
          </a:p>
        </p:txBody>
      </p:sp>
      <p:sp>
        <p:nvSpPr>
          <p:cNvPr id="197637" name="Rectangle 5"/>
          <p:cNvSpPr>
            <a:spLocks noChangeArrowheads="1"/>
          </p:cNvSpPr>
          <p:nvPr/>
        </p:nvSpPr>
        <p:spPr bwMode="auto">
          <a:xfrm>
            <a:off x="5715000" y="5867400"/>
            <a:ext cx="2057400" cy="381000"/>
          </a:xfrm>
          <a:prstGeom prst="rect">
            <a:avLst/>
          </a:prstGeom>
          <a:solidFill>
            <a:srgbClr val="FFFF99"/>
          </a:solidFill>
          <a:ln w="3810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b="1" dirty="0">
                <a:solidFill>
                  <a:srgbClr val="CC0000"/>
                </a:solidFill>
                <a:latin typeface="Arial Narrow" charset="0"/>
              </a:rPr>
              <a:t>L</a:t>
            </a:r>
            <a:r>
              <a:rPr lang="en-US" b="1" dirty="0" smtClean="0">
                <a:solidFill>
                  <a:srgbClr val="CC0000"/>
                </a:solidFill>
                <a:latin typeface="Arial Narrow" charset="0"/>
              </a:rPr>
              <a:t>~31km (~20 mi)</a:t>
            </a:r>
            <a:endParaRPr lang="en-US" b="1" dirty="0">
              <a:solidFill>
                <a:srgbClr val="CC0000"/>
              </a:solidFill>
              <a:latin typeface="Arial Narrow" charset="0"/>
            </a:endParaRP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4114800" y="5410200"/>
            <a:ext cx="1371600" cy="3810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400" b="1" dirty="0">
                <a:solidFill>
                  <a:srgbClr val="CC0000"/>
                </a:solidFill>
                <a:latin typeface="Arial Narrow" charset="0"/>
              </a:rPr>
              <a:t>Circumference ~6.6km</a:t>
            </a: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7315200" y="5486400"/>
            <a:ext cx="1371600" cy="3810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400" b="1" dirty="0">
                <a:solidFill>
                  <a:srgbClr val="CC0000"/>
                </a:solidFill>
                <a:latin typeface="Arial Narrow" charset="0"/>
              </a:rPr>
              <a:t>~300 soccer fields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8,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7572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7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7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76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76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7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97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97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6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97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97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635" grpId="0" build="p"/>
      <p:bldP spid="197637" grpId="0" animBg="1"/>
      <p:bldP spid="14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r>
              <a:rPr lang="en-US" altLang="ko-KR" dirty="0" smtClean="0">
                <a:ea typeface="굴림" charset="-127"/>
                <a:cs typeface="굴림" charset="-127"/>
              </a:rPr>
              <a:t>Dark Matter Searches at </a:t>
            </a:r>
            <a:r>
              <a:rPr lang="en-US" altLang="ko-KR" dirty="0" err="1" smtClean="0">
                <a:ea typeface="굴림" charset="-127"/>
                <a:cs typeface="굴림" charset="-127"/>
              </a:rPr>
              <a:t>Fermilab</a:t>
            </a:r>
            <a:endParaRPr lang="en-US" sz="4800" dirty="0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229600" cy="5334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latin typeface="Arial Narrow" charset="0"/>
              </a:rPr>
              <a:t>Fermi National Accelerator Laboratory is turning into a lab with very high intensity accelerator program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latin typeface="Arial Narrow" charset="0"/>
              </a:rPr>
              <a:t>UTA group is part of three experiments</a:t>
            </a:r>
          </a:p>
          <a:p>
            <a:pPr lvl="1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Arial Narrow" charset="0"/>
                <a:cs typeface="ＭＳ Ｐゴシック" charset="-128"/>
                <a:sym typeface="Wingdings"/>
              </a:rPr>
              <a:t>Long </a:t>
            </a:r>
            <a:r>
              <a:rPr lang="en-US" dirty="0" smtClean="0">
                <a:latin typeface="Arial Narrow" charset="0"/>
                <a:cs typeface="ＭＳ Ｐゴシック" charset="-128"/>
                <a:sym typeface="Wingdings"/>
              </a:rPr>
              <a:t>Baseline </a:t>
            </a:r>
            <a:r>
              <a:rPr lang="en-US" dirty="0">
                <a:latin typeface="Arial Narrow" charset="0"/>
                <a:cs typeface="ＭＳ Ｐゴシック" charset="-128"/>
                <a:sym typeface="Wingdings"/>
              </a:rPr>
              <a:t>Neutrino Experiment (LBNE</a:t>
            </a:r>
            <a:r>
              <a:rPr lang="en-US" dirty="0" smtClean="0">
                <a:latin typeface="Arial Narrow" charset="0"/>
                <a:cs typeface="ＭＳ Ｐゴシック" charset="-128"/>
                <a:sym typeface="Wingdings"/>
              </a:rPr>
              <a:t>), an $850M flagship experiment, </a:t>
            </a:r>
            <a:r>
              <a:rPr lang="en-US" dirty="0">
                <a:latin typeface="Arial Narrow" charset="0"/>
                <a:cs typeface="ＭＳ Ｐゴシック" charset="-128"/>
                <a:sym typeface="Wingdings"/>
              </a:rPr>
              <a:t>with data </a:t>
            </a:r>
            <a:r>
              <a:rPr lang="en-US" dirty="0" smtClean="0">
                <a:latin typeface="Arial Narrow" charset="0"/>
                <a:cs typeface="ＭＳ Ｐゴシック" charset="-128"/>
                <a:sym typeface="Wingdings"/>
              </a:rPr>
              <a:t>expected in 2025</a:t>
            </a:r>
            <a:endParaRPr lang="en-US" dirty="0">
              <a:latin typeface="Arial Narrow" charset="0"/>
              <a:cs typeface="ＭＳ Ｐゴシック" charset="-128"/>
              <a:sym typeface="Wingdings"/>
            </a:endParaRPr>
          </a:p>
          <a:p>
            <a:pPr lvl="2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Arial Narrow" charset="0"/>
                <a:cs typeface="ＭＳ Ｐゴシック" charset="-128"/>
                <a:sym typeface="Wingdings"/>
              </a:rPr>
              <a:t>High flux secondary beam and a near detector enables searches for DM</a:t>
            </a:r>
          </a:p>
          <a:p>
            <a:pPr lvl="2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Arial Narrow" charset="0"/>
                <a:cs typeface="ＭＳ Ｐゴシック" charset="-128"/>
                <a:sym typeface="Wingdings"/>
              </a:rPr>
              <a:t>In addition to precision measurements of key neutrino </a:t>
            </a:r>
            <a:r>
              <a:rPr lang="en-US" dirty="0" err="1">
                <a:latin typeface="Arial Narrow" charset="0"/>
                <a:cs typeface="ＭＳ Ｐゴシック" charset="-128"/>
                <a:sym typeface="Wingdings"/>
              </a:rPr>
              <a:t>param</a:t>
            </a:r>
            <a:r>
              <a:rPr lang="en-US" dirty="0">
                <a:latin typeface="Arial Narrow" charset="0"/>
                <a:cs typeface="ＭＳ Ｐゴシック" charset="-128"/>
                <a:sym typeface="Wingdings"/>
              </a:rPr>
              <a:t>.</a:t>
            </a:r>
            <a:r>
              <a:rPr lang="en-US" dirty="0" smtClean="0">
                <a:latin typeface="Arial Narrow" charset="0"/>
                <a:cs typeface="ＭＳ Ｐゴシック" charset="-128"/>
                <a:sym typeface="Wingdings"/>
              </a:rPr>
              <a:t>.</a:t>
            </a:r>
          </a:p>
          <a:p>
            <a:pPr lvl="2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latin typeface="Arial Narrow" charset="0"/>
                <a:cs typeface="ＭＳ Ｐゴシック" charset="-128"/>
                <a:sym typeface="Wingdings"/>
              </a:rPr>
              <a:t>UTA playing very significant role in this experiment</a:t>
            </a:r>
            <a:endParaRPr lang="en-US" dirty="0">
              <a:latin typeface="Arial Narrow" charset="0"/>
              <a:cs typeface="ＭＳ Ｐゴシック" charset="-128"/>
              <a:sym typeface="Wingdings"/>
            </a:endParaRP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latin typeface="Arial Narrow" charset="0"/>
                <a:sym typeface="Wingdings"/>
              </a:rPr>
              <a:t>A </a:t>
            </a:r>
            <a:r>
              <a:rPr lang="en-US" dirty="0">
                <a:latin typeface="Arial Narrow" charset="0"/>
                <a:sym typeface="Wingdings"/>
              </a:rPr>
              <a:t>rich physics program for the next 20 – 30 years!!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latin typeface="Arial Narrow" charset="0"/>
                <a:sym typeface="Wingdings"/>
              </a:rPr>
              <a:t>If </a:t>
            </a:r>
            <a:r>
              <a:rPr lang="en-US" dirty="0">
                <a:latin typeface="Arial Narrow" charset="0"/>
                <a:sym typeface="Wingdings"/>
              </a:rPr>
              <a:t>we see DM, we could use this to make DM Beam?</a:t>
            </a:r>
            <a:r>
              <a:rPr lang="en-US" dirty="0" smtClean="0">
                <a:latin typeface="Arial Narrow" charset="0"/>
                <a:sym typeface="Wingdings"/>
              </a:rPr>
              <a:t>?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8,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176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8, 2015</a:t>
            </a:r>
            <a:endParaRPr lang="en-US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7E77EA-6C25-7B49-ACAD-7F94141B7CF5}" type="slidenum">
              <a:rPr lang="en-US"/>
              <a:pPr>
                <a:defRPr/>
              </a:pPr>
              <a:t>23</a:t>
            </a:fld>
            <a:endParaRPr lang="en-US"/>
          </a:p>
        </p:txBody>
      </p:sp>
      <p:sp>
        <p:nvSpPr>
          <p:cNvPr id="3584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3886200" cy="533400"/>
          </a:xfrm>
        </p:spPr>
        <p:txBody>
          <a:bodyPr/>
          <a:lstStyle/>
          <a:p>
            <a:pPr eaLnBrk="1" hangingPunct="1"/>
            <a:r>
              <a:rPr lang="en-US" altLang="ko-KR" sz="2400" b="1" smtClean="0">
                <a:ea typeface="굴림" charset="-127"/>
                <a:cs typeface="굴림" charset="-127"/>
              </a:rPr>
              <a:t>GEM Application Potential</a:t>
            </a:r>
          </a:p>
        </p:txBody>
      </p:sp>
      <p:sp>
        <p:nvSpPr>
          <p:cNvPr id="199683" name="Rectangle 3"/>
          <p:cNvSpPr>
            <a:spLocks noChangeArrowheads="1"/>
          </p:cNvSpPr>
          <p:nvPr/>
        </p:nvSpPr>
        <p:spPr bwMode="auto">
          <a:xfrm>
            <a:off x="5334000" y="228600"/>
            <a:ext cx="3276600" cy="304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altLang="ko-KR" sz="2000" b="1" i="1">
                <a:solidFill>
                  <a:srgbClr val="009900"/>
                </a:solidFill>
                <a:latin typeface="Arial Narrow" charset="0"/>
                <a:ea typeface="굴림" charset="-127"/>
                <a:cs typeface="굴림" charset="-127"/>
              </a:rPr>
              <a:t>FAST X-RAY IMAGING</a:t>
            </a:r>
          </a:p>
        </p:txBody>
      </p:sp>
      <p:pic>
        <p:nvPicPr>
          <p:cNvPr id="19968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857375"/>
            <a:ext cx="4114800" cy="343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968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609600"/>
            <a:ext cx="2362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9686" name="Text Box 6"/>
          <p:cNvSpPr txBox="1">
            <a:spLocks noChangeArrowheads="1"/>
          </p:cNvSpPr>
          <p:nvPr/>
        </p:nvSpPr>
        <p:spPr bwMode="auto">
          <a:xfrm>
            <a:off x="533400" y="685800"/>
            <a:ext cx="44196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ko-KR" sz="1800" b="1">
                <a:solidFill>
                  <a:srgbClr val="3019FF"/>
                </a:solidFill>
                <a:latin typeface="Arial" charset="0"/>
                <a:ea typeface="굴림" charset="-127"/>
                <a:cs typeface="굴림" charset="-127"/>
              </a:rPr>
              <a:t>Using the lower GEM signal, the readout can be self-triggered with energy discrimination:</a:t>
            </a:r>
          </a:p>
        </p:txBody>
      </p:sp>
      <p:sp>
        <p:nvSpPr>
          <p:cNvPr id="199687" name="Text Box 7"/>
          <p:cNvSpPr txBox="1">
            <a:spLocks noChangeArrowheads="1"/>
          </p:cNvSpPr>
          <p:nvPr/>
        </p:nvSpPr>
        <p:spPr bwMode="auto">
          <a:xfrm>
            <a:off x="304800" y="5518150"/>
            <a:ext cx="393382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ko-KR" sz="1400" b="1" i="1">
                <a:latin typeface="Arial" charset="0"/>
                <a:ea typeface="굴림" charset="-127"/>
                <a:cs typeface="굴림" charset="-127"/>
              </a:rPr>
              <a:t>A. Bressan et al, </a:t>
            </a:r>
          </a:p>
          <a:p>
            <a:pPr eaLnBrk="0" hangingPunct="0"/>
            <a:r>
              <a:rPr lang="en-US" altLang="ko-KR" sz="1400" b="1" i="1">
                <a:latin typeface="Arial" charset="0"/>
                <a:ea typeface="굴림" charset="-127"/>
                <a:cs typeface="굴림" charset="-127"/>
              </a:rPr>
              <a:t>Nucl. Instr. and Meth. A 425(1999)254</a:t>
            </a:r>
          </a:p>
          <a:p>
            <a:pPr eaLnBrk="0" hangingPunct="0"/>
            <a:r>
              <a:rPr lang="en-US" altLang="ko-KR" sz="1400" b="1" i="1">
                <a:latin typeface="Arial" charset="0"/>
                <a:ea typeface="굴림" charset="-127"/>
                <a:cs typeface="굴림" charset="-127"/>
              </a:rPr>
              <a:t>F. Sauli,  Nucl. Instr. and Meth.A 461(2001)47</a:t>
            </a:r>
          </a:p>
        </p:txBody>
      </p:sp>
      <p:sp>
        <p:nvSpPr>
          <p:cNvPr id="199688" name="Text Box 8"/>
          <p:cNvSpPr txBox="1">
            <a:spLocks noChangeArrowheads="1"/>
          </p:cNvSpPr>
          <p:nvPr/>
        </p:nvSpPr>
        <p:spPr bwMode="auto">
          <a:xfrm>
            <a:off x="6934200" y="2514600"/>
            <a:ext cx="22098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ko-KR" sz="1400" b="1">
                <a:latin typeface="Arial" charset="0"/>
                <a:ea typeface="굴림" charset="-127"/>
                <a:cs typeface="굴림" charset="-127"/>
              </a:rPr>
              <a:t>9 keV absorption radiography of a small mammal (image size ~ 60 x 30 mm</a:t>
            </a:r>
            <a:r>
              <a:rPr lang="en-US" altLang="ko-KR" sz="1400" b="1" baseline="30000">
                <a:latin typeface="Arial" charset="0"/>
                <a:ea typeface="굴림" charset="-127"/>
                <a:cs typeface="굴림" charset="-127"/>
              </a:rPr>
              <a:t>2</a:t>
            </a:r>
            <a:r>
              <a:rPr lang="en-US" altLang="ko-KR" sz="1400" b="1">
                <a:latin typeface="Arial" charset="0"/>
                <a:ea typeface="굴림" charset="-127"/>
                <a:cs typeface="굴림" charset="-127"/>
              </a:rPr>
              <a:t>)</a:t>
            </a:r>
          </a:p>
        </p:txBody>
      </p:sp>
      <p:pic>
        <p:nvPicPr>
          <p:cNvPr id="199689" name="Picture 9" descr="machine-gun-in-a-violin-box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3962400"/>
            <a:ext cx="4343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23511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9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96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96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9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96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96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9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9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96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96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9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9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96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96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9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683" grpId="0" animBg="1"/>
      <p:bldP spid="199686" grpId="0"/>
      <p:bldP spid="199687" grpId="0"/>
      <p:bldP spid="19968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159112"/>
            <a:ext cx="4495800" cy="354648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Bi-product of High Energy Physics Research</a:t>
            </a:r>
            <a:endParaRPr lang="en-US" sz="4000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8, 2015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590A33-9DDF-D041-A6E4-2FCA1E7639A1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8" y="838428"/>
            <a:ext cx="4443412" cy="3581172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 bwMode="auto">
          <a:xfrm>
            <a:off x="0" y="4572000"/>
            <a:ext cx="4800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smtClean="0">
                <a:solidFill>
                  <a:srgbClr val="0000FF"/>
                </a:solidFill>
                <a:latin typeface="+mj-lt"/>
                <a:ea typeface="ＭＳ Ｐゴシック" charset="-128"/>
                <a:cs typeface="ＭＳ Ｐゴシック" charset="-128"/>
              </a:rPr>
              <a:t>Can you see what the object is?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(GEM Detector X-ray Image)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4800600" y="666750"/>
            <a:ext cx="3886200" cy="291465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161163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1-03-07 at 6.38.59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063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0"/>
            <a:ext cx="9525000" cy="914400"/>
          </a:xfrm>
        </p:spPr>
        <p:txBody>
          <a:bodyPr/>
          <a:lstStyle/>
          <a:p>
            <a:r>
              <a:rPr lang="en-US" sz="4000" dirty="0" smtClean="0">
                <a:solidFill>
                  <a:srgbClr val="FF0066"/>
                </a:solidFill>
                <a:latin typeface="+mn-lt"/>
              </a:rPr>
              <a:t>And in not too distant future, we could do …</a:t>
            </a:r>
            <a:endParaRPr lang="en-US" sz="4000" dirty="0">
              <a:solidFill>
                <a:srgbClr val="FF0066"/>
              </a:solidFill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6E9FED-B022-7D4C-99D4-EF9E9B6BF054}" type="slidenum">
              <a:rPr lang="ko-KR" altLang="en-US" smtClean="0"/>
              <a:pPr>
                <a:defRPr/>
              </a:pPr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86738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r>
              <a:rPr lang="en-US" altLang="ko-KR" dirty="0" smtClean="0">
                <a:ea typeface="굴림" charset="-127"/>
                <a:cs typeface="굴림" charset="-127"/>
              </a:rPr>
              <a:t>Dark Matter Searches at </a:t>
            </a:r>
            <a:r>
              <a:rPr lang="en-US" altLang="ko-KR" dirty="0" err="1" smtClean="0">
                <a:ea typeface="굴림" charset="-127"/>
                <a:cs typeface="굴림" charset="-127"/>
              </a:rPr>
              <a:t>Fermilab</a:t>
            </a:r>
            <a:endParaRPr lang="en-US" sz="4800" dirty="0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229600" cy="5334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>
                <a:latin typeface="Arial Narrow" charset="0"/>
              </a:rPr>
              <a:t>Fermi National Accelerator Laboratory is turning into a lab with very high intensity accelerator program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>
                <a:latin typeface="Arial Narrow" charset="0"/>
              </a:rPr>
              <a:t>My group is part of three experiments at </a:t>
            </a:r>
            <a:r>
              <a:rPr lang="en-US" dirty="0" err="1" smtClean="0">
                <a:latin typeface="Arial Narrow" charset="0"/>
              </a:rPr>
              <a:t>Fermilab</a:t>
            </a:r>
            <a:endParaRPr lang="en-US" dirty="0" smtClean="0">
              <a:latin typeface="Arial Narrow" charset="0"/>
            </a:endParaRP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Arial Narrow" charset="0"/>
                <a:cs typeface="ＭＳ Ｐゴシック" charset="-128"/>
                <a:sym typeface="Wingdings"/>
              </a:rPr>
              <a:t>DUNE (data starts 2025), </a:t>
            </a:r>
            <a:r>
              <a:rPr lang="en-US" dirty="0" err="1">
                <a:latin typeface="Arial Narrow" charset="0"/>
                <a:cs typeface="ＭＳ Ｐゴシック" charset="-128"/>
                <a:sym typeface="Wingdings"/>
              </a:rPr>
              <a:t>MiniBooNE</a:t>
            </a:r>
            <a:r>
              <a:rPr lang="en-US" dirty="0">
                <a:latin typeface="Arial Narrow" charset="0"/>
                <a:cs typeface="ＭＳ Ｐゴシック" charset="-128"/>
                <a:sym typeface="Wingdings"/>
              </a:rPr>
              <a:t> (data now) and </a:t>
            </a:r>
            <a:r>
              <a:rPr lang="en-US" dirty="0" err="1">
                <a:latin typeface="Arial Narrow" charset="0"/>
                <a:cs typeface="ＭＳ Ｐゴシック" charset="-128"/>
                <a:sym typeface="Wingdings"/>
              </a:rPr>
              <a:t>LArIAT</a:t>
            </a:r>
            <a:r>
              <a:rPr lang="en-US" dirty="0">
                <a:latin typeface="Arial Narrow" charset="0"/>
                <a:cs typeface="ＭＳ Ｐゴシック" charset="-128"/>
                <a:sym typeface="Wingdings"/>
              </a:rPr>
              <a:t> (data now</a:t>
            </a:r>
            <a:r>
              <a:rPr lang="en-US" dirty="0" smtClean="0">
                <a:latin typeface="Arial Narrow" charset="0"/>
                <a:cs typeface="ＭＳ Ｐゴシック" charset="-128"/>
                <a:sym typeface="Wingdings"/>
              </a:rPr>
              <a:t>)</a:t>
            </a:r>
            <a:endParaRPr lang="en-US" dirty="0">
              <a:latin typeface="Arial Narrow" charset="0"/>
              <a:cs typeface="ＭＳ Ｐゴシック" charset="-128"/>
              <a:sym typeface="Wingdings"/>
            </a:endParaRPr>
          </a:p>
          <a:p>
            <a:pPr lvl="2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Arial Narrow" charset="0"/>
                <a:cs typeface="ＭＳ Ｐゴシック" charset="-128"/>
                <a:sym typeface="Wingdings"/>
              </a:rPr>
              <a:t>High flux secondary beam and a near detector enables searches for DM</a:t>
            </a:r>
          </a:p>
          <a:p>
            <a:pPr lvl="2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Arial Narrow" charset="0"/>
                <a:cs typeface="ＭＳ Ｐゴシック" charset="-128"/>
                <a:sym typeface="Wingdings"/>
              </a:rPr>
              <a:t>In addition to precision measurements of key neutrino </a:t>
            </a:r>
            <a:r>
              <a:rPr lang="en-US" dirty="0" err="1" smtClean="0">
                <a:latin typeface="Arial Narrow" charset="0"/>
                <a:cs typeface="ＭＳ Ｐゴシック" charset="-128"/>
                <a:sym typeface="Wingdings"/>
              </a:rPr>
              <a:t>param</a:t>
            </a:r>
            <a:endParaRPr lang="en-US" dirty="0">
              <a:latin typeface="Arial Narrow" charset="0"/>
              <a:cs typeface="ＭＳ Ｐゴシック" charset="-128"/>
              <a:sym typeface="Wingdings"/>
            </a:endParaRPr>
          </a:p>
          <a:p>
            <a:pPr lvl="2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Arial Narrow" charset="0"/>
                <a:cs typeface="ＭＳ Ｐゴシック" charset="-128"/>
                <a:sym typeface="Wingdings"/>
              </a:rPr>
              <a:t>UTA playing leading roles in DM (We are the DM people!</a:t>
            </a:r>
            <a:r>
              <a:rPr lang="en-US" dirty="0" smtClean="0">
                <a:latin typeface="Arial Narrow" charset="0"/>
                <a:cs typeface="ＭＳ Ｐゴシック" charset="-128"/>
                <a:sym typeface="Wingdings"/>
              </a:rPr>
              <a:t>!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>
                <a:latin typeface="Arial Narrow" charset="0"/>
                <a:sym typeface="Wingdings"/>
              </a:rPr>
              <a:t>A </a:t>
            </a:r>
            <a:r>
              <a:rPr lang="en-US" dirty="0">
                <a:latin typeface="Arial Narrow" charset="0"/>
                <a:sym typeface="Wingdings"/>
              </a:rPr>
              <a:t>rich physics program for the next 20 – 30 years!!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>
                <a:latin typeface="Arial Narrow" charset="0"/>
                <a:sym typeface="Wingdings"/>
              </a:rPr>
              <a:t>If </a:t>
            </a:r>
            <a:r>
              <a:rPr lang="en-US" dirty="0">
                <a:latin typeface="Arial Narrow" charset="0"/>
                <a:sym typeface="Wingdings"/>
              </a:rPr>
              <a:t>we see DM, we could use this to make DM Beam?</a:t>
            </a:r>
            <a:r>
              <a:rPr lang="en-US" dirty="0" smtClean="0">
                <a:latin typeface="Arial Narrow" charset="0"/>
                <a:sym typeface="Wingdings"/>
              </a:rPr>
              <a:t>?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8,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584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579106" y="5330339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  <a:ea typeface="ＭＳ Ｐゴシック" pitchFamily="-84" charset="-128"/>
                <a:cs typeface="ＭＳ Ｐゴシック" pitchFamily="-84" charset="-128"/>
              </a:rPr>
              <a:t>2012 God particle discovery</a:t>
            </a:r>
            <a:endParaRPr lang="en-US" dirty="0">
              <a:solidFill>
                <a:srgbClr val="FFFFFF"/>
              </a:solidFill>
              <a:ea typeface="ＭＳ Ｐゴシック" pitchFamily="-84" charset="-128"/>
              <a:cs typeface="ＭＳ Ｐゴシック" pitchFamily="-84" charset="-128"/>
            </a:endParaRPr>
          </a:p>
        </p:txBody>
      </p:sp>
      <p:pic>
        <p:nvPicPr>
          <p:cNvPr id="7" name="CBS 11 Dr. Yu interview 07.04.12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280" y="-1"/>
            <a:ext cx="9127719" cy="6353499"/>
          </a:xfrm>
          <a:prstGeom prst="rect">
            <a:avLst/>
          </a:prstGeom>
        </p:spPr>
      </p:pic>
      <p:sp>
        <p:nvSpPr>
          <p:cNvPr id="9" name="Rectangle 3"/>
          <p:cNvSpPr>
            <a:spLocks noGrp="1" noChangeArrowheads="1"/>
          </p:cNvSpPr>
          <p:nvPr>
            <p:ph type="title"/>
          </p:nvPr>
        </p:nvSpPr>
        <p:spPr>
          <a:xfrm>
            <a:off x="297260" y="4835039"/>
            <a:ext cx="8229600" cy="9906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solidFill>
                  <a:srgbClr val="FFFFFF"/>
                </a:solidFill>
                <a:ea typeface="ＭＳ Ｐゴシック" pitchFamily="-84" charset="-128"/>
                <a:cs typeface="ＭＳ Ｐゴシック" pitchFamily="-84" charset="-128"/>
              </a:rPr>
              <a:t>Discovery of the God Particle in 2012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8,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67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5" grpId="0"/>
      <p:bldP spid="5" grpId="1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pPr eaLnBrk="1" hangingPunct="1"/>
            <a:r>
              <a:rPr lang="en-US" sz="4000" dirty="0">
                <a:ea typeface="ＭＳ Ｐゴシック" pitchFamily="-84" charset="-128"/>
                <a:cs typeface="ＭＳ Ｐゴシック" pitchFamily="-84" charset="-128"/>
              </a:rPr>
              <a:t>Information &amp; Communication Source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09600"/>
            <a:ext cx="9144000" cy="5791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Course web page: </a:t>
            </a:r>
            <a:r>
              <a:rPr lang="en-US" sz="2800" dirty="0">
                <a:ea typeface="ＭＳ Ｐゴシック" pitchFamily="-84" charset="-128"/>
                <a:cs typeface="ＭＳ Ｐゴシック" pitchFamily="-84" charset="-128"/>
                <a:hlinkClick r:id="rId2"/>
              </a:rPr>
              <a:t>http://www-hep.uta.edu/~yu/teaching/</a:t>
            </a: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  <a:hlinkClick r:id="rId2"/>
              </a:rPr>
              <a:t>summer15-</a:t>
            </a:r>
            <a:r>
              <a:rPr lang="en-US" sz="2800" dirty="0">
                <a:ea typeface="ＭＳ Ｐゴシック" pitchFamily="-84" charset="-128"/>
                <a:cs typeface="ＭＳ Ｐゴシック" pitchFamily="-84" charset="-128"/>
                <a:hlinkClick r:id="rId2"/>
              </a:rPr>
              <a:t>1441-001/</a:t>
            </a: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  <a:hlinkClick r:id="rId2"/>
              </a:rPr>
              <a:t>summer15-</a:t>
            </a:r>
            <a:r>
              <a:rPr lang="en-US" sz="2800" dirty="0">
                <a:ea typeface="ＭＳ Ｐゴシック" pitchFamily="-84" charset="-128"/>
                <a:cs typeface="ＭＳ Ｐゴシック" pitchFamily="-84" charset="-128"/>
                <a:hlinkClick r:id="rId2"/>
              </a:rPr>
              <a:t>1441-001.</a:t>
            </a: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  <a:hlinkClick r:id="rId2"/>
              </a:rPr>
              <a:t>html</a:t>
            </a: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Contact information &amp; Class Schedule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Syllabus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Homework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Holidays and Exam days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Evaluation Policy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Class Style &amp; Communication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Other information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Primary communication tool is e-mail: Make sure that your e-mail at the time of course registration is the one you most frequently read!! </a:t>
            </a: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  <a:sym typeface="Wingdings" pitchFamily="-84" charset="2"/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Office Hours for Dr. Yu: 12:</a:t>
            </a: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3</a:t>
            </a: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0 – 1:</a:t>
            </a: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3</a:t>
            </a: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0pm, M-</a:t>
            </a:r>
            <a:r>
              <a:rPr lang="en-US" sz="2800" dirty="0" err="1" smtClean="0">
                <a:ea typeface="ＭＳ Ｐゴシック" pitchFamily="-84" charset="-128"/>
                <a:cs typeface="ＭＳ Ｐゴシック" pitchFamily="-84" charset="-128"/>
              </a:rPr>
              <a:t>Th</a:t>
            </a: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 or by appointments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8,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D45CD-16A2-224C-B70A-0D1B04896262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7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7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7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7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75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75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75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75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75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3" grpId="0" build="p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8, 2015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/>
          </a:p>
        </p:txBody>
      </p:sp>
      <p:sp>
        <p:nvSpPr>
          <p:cNvPr id="3891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C293E1-DDA2-4944-B029-05297B3D35FB}" type="slidenum">
              <a:rPr lang="en-US"/>
              <a:pPr>
                <a:defRPr/>
              </a:pPr>
              <a:t>29</a:t>
            </a:fld>
            <a:endParaRPr lang="en-US"/>
          </a:p>
        </p:txBody>
      </p:sp>
      <p:sp>
        <p:nvSpPr>
          <p:cNvPr id="37893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-76200"/>
            <a:ext cx="7772400" cy="6858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Evaluation Policy</a:t>
            </a:r>
          </a:p>
        </p:txBody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533400"/>
            <a:ext cx="8229600" cy="6019800"/>
          </a:xfrm>
          <a:solidFill>
            <a:srgbClr val="FFFFFF"/>
          </a:solidFill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Homework: </a:t>
            </a:r>
            <a:r>
              <a:rPr lang="en-US" altLang="ko-KR" sz="2400" dirty="0" smtClean="0">
                <a:ea typeface="굴림" charset="-127"/>
                <a:cs typeface="굴림" charset="-127"/>
              </a:rPr>
              <a:t>25</a:t>
            </a:r>
            <a:r>
              <a:rPr lang="en-US" sz="2400" dirty="0" smtClean="0"/>
              <a:t>%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Exams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Final Comprehensive Exams (</a:t>
            </a:r>
            <a:r>
              <a:rPr lang="en-US" sz="2000" dirty="0" smtClean="0">
                <a:ea typeface="굴림" charset="-127"/>
                <a:cs typeface="굴림" charset="-127"/>
              </a:rPr>
              <a:t>7/13</a:t>
            </a:r>
            <a:r>
              <a:rPr lang="en-US" sz="2000" dirty="0" smtClean="0"/>
              <a:t>): 23%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Mid-term Comprehensive Exam (6/23): 20%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One better of the two term Exams (6/15/15 and </a:t>
            </a:r>
            <a:r>
              <a:rPr lang="en-US" sz="2000" dirty="0"/>
              <a:t>7</a:t>
            </a:r>
            <a:r>
              <a:rPr lang="en-US" sz="2000" dirty="0" smtClean="0"/>
              <a:t>/</a:t>
            </a:r>
            <a:r>
              <a:rPr lang="en-US" sz="2000" dirty="0"/>
              <a:t>1</a:t>
            </a:r>
            <a:r>
              <a:rPr lang="en-US" sz="2000" dirty="0" smtClean="0"/>
              <a:t>/15): </a:t>
            </a:r>
            <a:r>
              <a:rPr lang="en-US" altLang="ko-KR" sz="2000" dirty="0" smtClean="0">
                <a:ea typeface="굴림" charset="-127"/>
                <a:cs typeface="굴림" charset="-127"/>
              </a:rPr>
              <a:t>12</a:t>
            </a:r>
            <a:r>
              <a:rPr lang="en-US" sz="2000" dirty="0" smtClean="0"/>
              <a:t>%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 smtClean="0"/>
              <a:t>Total of t</a:t>
            </a:r>
            <a:r>
              <a:rPr lang="en-US" altLang="ko-KR" sz="1800" dirty="0" smtClean="0">
                <a:ea typeface="굴림" charset="-127"/>
                <a:cs typeface="굴림" charset="-127"/>
              </a:rPr>
              <a:t>wo</a:t>
            </a:r>
            <a:r>
              <a:rPr lang="en-US" sz="1800" dirty="0" smtClean="0"/>
              <a:t> non-comprehensive term exams (</a:t>
            </a:r>
            <a:r>
              <a:rPr lang="en-US" sz="1800" dirty="0" smtClean="0">
                <a:ea typeface="굴림" charset="-127"/>
                <a:cs typeface="굴림" charset="-127"/>
              </a:rPr>
              <a:t>6/15</a:t>
            </a:r>
            <a:r>
              <a:rPr lang="en-US" altLang="ko-KR" sz="1800" dirty="0" smtClean="0">
                <a:ea typeface="굴림" charset="-127"/>
                <a:cs typeface="굴림" charset="-127"/>
              </a:rPr>
              <a:t> </a:t>
            </a:r>
            <a:r>
              <a:rPr lang="en-US" sz="1800" dirty="0" smtClean="0"/>
              <a:t>and </a:t>
            </a:r>
            <a:r>
              <a:rPr lang="en-US" sz="1800" dirty="0">
                <a:ea typeface="굴림" charset="-127"/>
                <a:cs typeface="굴림" charset="-127"/>
              </a:rPr>
              <a:t>7</a:t>
            </a:r>
            <a:r>
              <a:rPr lang="en-US" sz="1800" dirty="0" smtClean="0"/>
              <a:t>/</a:t>
            </a:r>
            <a:r>
              <a:rPr lang="en-US" sz="1800" dirty="0"/>
              <a:t>1</a:t>
            </a:r>
            <a:r>
              <a:rPr lang="en-US" sz="1800" dirty="0" smtClean="0"/>
              <a:t>)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ko-KR" sz="1800" dirty="0" smtClean="0">
                <a:ea typeface="굴림" charset="-127"/>
                <a:cs typeface="굴림" charset="-127"/>
              </a:rPr>
              <a:t>One</a:t>
            </a:r>
            <a:r>
              <a:rPr lang="en-US" sz="1800" dirty="0" smtClean="0"/>
              <a:t> better of the t</a:t>
            </a:r>
            <a:r>
              <a:rPr lang="en-US" altLang="ko-KR" sz="1800" dirty="0" smtClean="0">
                <a:ea typeface="굴림" charset="-127"/>
                <a:cs typeface="굴림" charset="-127"/>
              </a:rPr>
              <a:t>wo</a:t>
            </a:r>
            <a:r>
              <a:rPr lang="en-US" sz="1800" dirty="0" smtClean="0"/>
              <a:t> exams will be used for the final grade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Missing an exam is not permissible unless pre-approved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 smtClean="0"/>
              <a:t>No makeup test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u="sng" dirty="0" smtClean="0">
                <a:solidFill>
                  <a:srgbClr val="A50021"/>
                </a:solidFill>
              </a:rPr>
              <a:t>You will get an F if you miss any of the exams without a prior approval no matter how well you’ve been doing in class!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Lab score: 10%</a:t>
            </a:r>
            <a:endParaRPr lang="en-US" sz="2400" dirty="0" smtClean="0">
              <a:solidFill>
                <a:srgbClr val="FF0066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Pop-quizzes: 10%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Extra credits: 10% of the total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Random attendances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Strong participation in the class discussions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Special projects (BIGGGGG!!!)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Planetarium shows and Other many opportunities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Grading will be done on a sliding scale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-107950" y="4327525"/>
            <a:ext cx="8947150" cy="396875"/>
            <a:chOff x="28" y="2551"/>
            <a:chExt cx="4964" cy="250"/>
          </a:xfrm>
        </p:grpSpPr>
        <p:sp>
          <p:nvSpPr>
            <p:cNvPr id="37896" name="Line 5"/>
            <p:cNvSpPr>
              <a:spLocks noChangeShapeType="1"/>
            </p:cNvSpPr>
            <p:nvPr/>
          </p:nvSpPr>
          <p:spPr bwMode="auto">
            <a:xfrm>
              <a:off x="480" y="2676"/>
              <a:ext cx="4512" cy="0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897" name="Text Box 6"/>
            <p:cNvSpPr txBox="1">
              <a:spLocks noChangeArrowheads="1"/>
            </p:cNvSpPr>
            <p:nvPr/>
          </p:nvSpPr>
          <p:spPr bwMode="auto">
            <a:xfrm>
              <a:off x="28" y="2551"/>
              <a:ext cx="45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solidFill>
                    <a:srgbClr val="FF0066"/>
                  </a:solidFill>
                  <a:latin typeface="Arial Narrow" charset="0"/>
                </a:rPr>
                <a:t>100%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2234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070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0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0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0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0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00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00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07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007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007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007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007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007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0070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0070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0070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0070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0070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0070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707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8,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2D3417-C930-9D47-AE84-DE7F00FABEA6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533400"/>
          </a:xfrm>
        </p:spPr>
        <p:txBody>
          <a:bodyPr/>
          <a:lstStyle/>
          <a:p>
            <a:pPr eaLnBrk="1" hangingPunct="1"/>
            <a:r>
              <a:rPr lang="en-US"/>
              <a:t>Who am I?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762000"/>
            <a:ext cx="8077200" cy="5562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Name: Dr. </a:t>
            </a:r>
            <a:r>
              <a:rPr lang="en-US" sz="2400" dirty="0">
                <a:solidFill>
                  <a:srgbClr val="FF0066"/>
                </a:solidFill>
              </a:rPr>
              <a:t>Jae</a:t>
            </a:r>
            <a:r>
              <a:rPr lang="en-US" sz="2400" dirty="0"/>
              <a:t>hoon </a:t>
            </a:r>
            <a:r>
              <a:rPr lang="en-US" sz="2400" dirty="0">
                <a:solidFill>
                  <a:srgbClr val="FF0066"/>
                </a:solidFill>
              </a:rPr>
              <a:t>Yu </a:t>
            </a:r>
            <a:r>
              <a:rPr lang="en-US" sz="2400" dirty="0"/>
              <a:t>(You can call me</a:t>
            </a:r>
            <a:r>
              <a:rPr lang="en-US" sz="2400" dirty="0">
                <a:solidFill>
                  <a:srgbClr val="FF0066"/>
                </a:solidFill>
              </a:rPr>
              <a:t> </a:t>
            </a:r>
            <a:r>
              <a:rPr lang="en-US" sz="2400" b="1" u="sng" dirty="0">
                <a:solidFill>
                  <a:srgbClr val="FF0066"/>
                </a:solidFill>
              </a:rPr>
              <a:t>Dr. Yu</a:t>
            </a:r>
            <a:r>
              <a:rPr lang="en-US" sz="2400" dirty="0"/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Office: </a:t>
            </a:r>
            <a:r>
              <a:rPr lang="en-US" sz="2400" dirty="0" err="1"/>
              <a:t>Rm</a:t>
            </a:r>
            <a:r>
              <a:rPr lang="en-US" sz="2400" dirty="0"/>
              <a:t> 342, Chemistry and Physics Building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Extension: x22814, E-mail: </a:t>
            </a:r>
            <a:r>
              <a:rPr lang="en-US" sz="2400" i="1" dirty="0">
                <a:hlinkClick r:id="rId2"/>
              </a:rPr>
              <a:t>jaehoonyu@uta.edu</a:t>
            </a:r>
            <a:r>
              <a:rPr lang="en-US" sz="2400" i="1" dirty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My profession: High Energy Particle Physics (HEP)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Collide particles (protons on anti-protons or electrons on anti-electrons, positrons) at the energies equivalent to 10,000 Trillion degrees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To understand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Fundamental constituents of matter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Forces between the constituents (gravitational, electro-magnetic, weak and strong forces)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Origin of </a:t>
            </a:r>
            <a:r>
              <a:rPr lang="en-US" sz="1800" dirty="0" smtClean="0"/>
              <a:t>Mass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 smtClean="0"/>
              <a:t>Search for Dark Matter and Making of Dark Matter Beams</a:t>
            </a:r>
            <a:endParaRPr lang="en-US" sz="1800" dirty="0"/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Creation of Universe (</a:t>
            </a:r>
            <a:r>
              <a:rPr lang="en-US" sz="1800" b="1" dirty="0"/>
              <a:t>Big Bang</a:t>
            </a:r>
            <a:r>
              <a:rPr lang="en-US" sz="1800" dirty="0"/>
              <a:t> Theory)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A pure scientific research activity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Direct use of the fundamental laws we find may take longer than we want but 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Indirect product of research contribute to every day lives; </a:t>
            </a:r>
            <a:r>
              <a:rPr lang="en-US" sz="1800" dirty="0" err="1"/>
              <a:t>eg</a:t>
            </a:r>
            <a:r>
              <a:rPr lang="en-US" sz="1800" dirty="0"/>
              <a:t>. WWW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Why do we do with this?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Make our everyday lives </a:t>
            </a:r>
            <a:r>
              <a:rPr lang="en-US" sz="1800" dirty="0" smtClean="0"/>
              <a:t>better to help us live well as an integral part of the universe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751565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9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96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96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96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969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969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969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969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build="p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8, 2015</a:t>
            </a: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E3BCED-6AD3-074F-9922-7EB389254E80}" type="slidenum">
              <a:rPr lang="en-US"/>
              <a:pPr>
                <a:defRPr/>
              </a:pPr>
              <a:t>30</a:t>
            </a:fld>
            <a:endParaRPr lang="en-US"/>
          </a:p>
        </p:txBody>
      </p:sp>
      <p:sp>
        <p:nvSpPr>
          <p:cNvPr id="389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76200"/>
            <a:ext cx="7772400" cy="533400"/>
          </a:xfrm>
        </p:spPr>
        <p:txBody>
          <a:bodyPr/>
          <a:lstStyle/>
          <a:p>
            <a:pPr eaLnBrk="1" hangingPunct="1"/>
            <a:r>
              <a:rPr lang="en-US" smtClean="0"/>
              <a:t>Homework</a:t>
            </a:r>
          </a:p>
        </p:txBody>
      </p:sp>
      <p:sp>
        <p:nvSpPr>
          <p:cNvPr id="2027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533400"/>
            <a:ext cx="8534400" cy="5943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Solving homework problems is the only way to comprehend class material </a:t>
            </a:r>
            <a:r>
              <a:rPr lang="en-US" sz="2400" dirty="0" smtClean="0">
                <a:sym typeface="Wingdings"/>
              </a:rPr>
              <a:t> 2 </a:t>
            </a:r>
            <a:r>
              <a:rPr lang="en-US" sz="2400" dirty="0" err="1" smtClean="0">
                <a:sym typeface="Wingdings"/>
              </a:rPr>
              <a:t>homeworks</a:t>
            </a:r>
            <a:r>
              <a:rPr lang="en-US" sz="2400" dirty="0" smtClean="0">
                <a:sym typeface="Wingdings"/>
              </a:rPr>
              <a:t> per week</a:t>
            </a:r>
            <a:endParaRPr lang="en-US" sz="2400" dirty="0" smtClean="0"/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An electronic homework system has been setup for you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>
                <a:solidFill>
                  <a:srgbClr val="A50021"/>
                </a:solidFill>
              </a:rPr>
              <a:t>Details are in the material distributed today and on the web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>
                <a:hlinkClick r:id="rId2"/>
              </a:rPr>
              <a:t>https://quest.cns.utexas.edu/student/courses/list</a:t>
            </a:r>
            <a:r>
              <a:rPr lang="en-US" sz="2000" dirty="0" smtClean="0"/>
              <a:t> </a:t>
            </a:r>
            <a:endParaRPr lang="en-US" sz="2400" dirty="0" smtClean="0"/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>
                <a:solidFill>
                  <a:schemeClr val="accent2"/>
                </a:solidFill>
              </a:rPr>
              <a:t>Choose the course </a:t>
            </a:r>
            <a:r>
              <a:rPr lang="en-US" sz="2000" b="1" u="sng" dirty="0" smtClean="0">
                <a:solidFill>
                  <a:srgbClr val="FF0000"/>
                </a:solidFill>
              </a:rPr>
              <a:t>PHYS1441-Summer15</a:t>
            </a:r>
            <a:r>
              <a:rPr lang="en-US" sz="2000" dirty="0" smtClean="0">
                <a:solidFill>
                  <a:schemeClr val="accent2"/>
                </a:solidFill>
              </a:rPr>
              <a:t>, unique number </a:t>
            </a:r>
            <a:r>
              <a:rPr lang="en-US" sz="2000" b="1" u="sng" dirty="0" smtClean="0">
                <a:solidFill>
                  <a:srgbClr val="FF0000"/>
                </a:solidFill>
              </a:rPr>
              <a:t>41015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u="sng" dirty="0" smtClean="0">
                <a:solidFill>
                  <a:schemeClr val="accent2"/>
                </a:solidFill>
              </a:rPr>
              <a:t>Download </a:t>
            </a:r>
            <a:r>
              <a:rPr lang="en-US" sz="2000" u="sng" dirty="0" err="1" smtClean="0">
                <a:solidFill>
                  <a:schemeClr val="accent2"/>
                </a:solidFill>
              </a:rPr>
              <a:t>homeworks</a:t>
            </a:r>
            <a:r>
              <a:rPr lang="en-US" altLang="ko-KR" sz="2000" u="sng" dirty="0" smtClean="0">
                <a:solidFill>
                  <a:schemeClr val="accent2"/>
                </a:solidFill>
                <a:ea typeface="굴림" charset="-127"/>
                <a:cs typeface="굴림" charset="-127"/>
              </a:rPr>
              <a:t>, solve the problems and submit them online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ko-KR" sz="2000" u="sng" dirty="0" smtClean="0">
                <a:solidFill>
                  <a:schemeClr val="accent2"/>
                </a:solidFill>
                <a:ea typeface="굴림" charset="-127"/>
                <a:cs typeface="굴림" charset="-127"/>
              </a:rPr>
              <a:t>Multiple unsuccessful tries will deduct points</a:t>
            </a:r>
            <a:endParaRPr lang="en-US" sz="2000" u="sng" dirty="0" smtClean="0">
              <a:solidFill>
                <a:schemeClr val="accent2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>
                <a:solidFill>
                  <a:srgbClr val="A50021"/>
                </a:solidFill>
              </a:rPr>
              <a:t>Roster will close at 11pm Wednesday, June 10</a:t>
            </a:r>
            <a:endParaRPr lang="en-US" altLang="ko-KR" sz="2000" dirty="0" smtClean="0">
              <a:solidFill>
                <a:srgbClr val="A50021"/>
              </a:solidFill>
              <a:ea typeface="굴림" charset="-127"/>
              <a:cs typeface="굴림" charset="-127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>
                <a:solidFill>
                  <a:srgbClr val="A50021"/>
                </a:solidFill>
                <a:ea typeface="굴림" charset="-127"/>
                <a:cs typeface="굴림" charset="-127"/>
              </a:rPr>
              <a:t>You need a UT </a:t>
            </a:r>
            <a:r>
              <a:rPr lang="en-US" sz="2000" dirty="0" err="1" smtClean="0">
                <a:solidFill>
                  <a:srgbClr val="A50021"/>
                </a:solidFill>
                <a:ea typeface="굴림" charset="-127"/>
                <a:cs typeface="굴림" charset="-127"/>
              </a:rPr>
              <a:t>e</a:t>
            </a:r>
            <a:r>
              <a:rPr lang="en-US" sz="2000" dirty="0" smtClean="0">
                <a:solidFill>
                  <a:srgbClr val="A50021"/>
                </a:solidFill>
                <a:ea typeface="굴림" charset="-127"/>
                <a:cs typeface="굴림" charset="-127"/>
              </a:rPr>
              <a:t>-ID: Go and apply at the URL </a:t>
            </a:r>
            <a:r>
              <a:rPr lang="en-US" sz="2000" dirty="0" smtClean="0">
                <a:solidFill>
                  <a:srgbClr val="A50021"/>
                </a:solidFill>
                <a:ea typeface="굴림" charset="-127"/>
                <a:cs typeface="굴림" charset="-127"/>
                <a:hlinkClick r:id="rId3"/>
              </a:rPr>
              <a:t>https://idmanager.its.utexas.edu/eid_self_help/?createEID&amp;qwicap-page-id=EA027EFF7E2DA39E</a:t>
            </a:r>
            <a:r>
              <a:rPr lang="en-US" sz="2000" dirty="0" smtClean="0">
                <a:solidFill>
                  <a:srgbClr val="A50021"/>
                </a:solidFill>
                <a:ea typeface="굴림" charset="-127"/>
                <a:cs typeface="굴림" charset="-127"/>
              </a:rPr>
              <a:t> if you don’t have one.</a:t>
            </a:r>
            <a:endParaRPr lang="en-US" sz="2000" dirty="0" smtClean="0">
              <a:solidFill>
                <a:srgbClr val="A50021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Each homework carries the same weight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Home work problems will be slightly ahead of the class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u="sng" dirty="0" smtClean="0">
                <a:solidFill>
                  <a:srgbClr val="A50021"/>
                </a:solidFill>
              </a:rPr>
              <a:t>No</a:t>
            </a:r>
            <a:r>
              <a:rPr lang="en-US" sz="2400" dirty="0" smtClean="0"/>
              <a:t> homework will be dropped from the final grade!!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H</a:t>
            </a:r>
            <a:r>
              <a:rPr lang="en-US" sz="2400" dirty="0" smtClean="0"/>
              <a:t>ome work will constitute </a:t>
            </a:r>
            <a:r>
              <a:rPr lang="en-US" altLang="ko-KR" sz="2400" b="1" u="sng" dirty="0" smtClean="0">
                <a:solidFill>
                  <a:srgbClr val="A50021"/>
                </a:solidFill>
                <a:ea typeface="굴림" charset="-127"/>
                <a:cs typeface="굴림" charset="-127"/>
              </a:rPr>
              <a:t>25%</a:t>
            </a:r>
            <a:r>
              <a:rPr lang="en-US" sz="2400" b="1" u="sng" dirty="0" smtClean="0">
                <a:solidFill>
                  <a:srgbClr val="A50021"/>
                </a:solidFill>
              </a:rPr>
              <a:t> of the total</a:t>
            </a:r>
            <a:r>
              <a:rPr lang="en-US" sz="2400" dirty="0" smtClean="0"/>
              <a:t> </a:t>
            </a:r>
            <a:r>
              <a:rPr lang="en-US" sz="2400" dirty="0" smtClean="0">
                <a:sym typeface="Wingdings" charset="2"/>
              </a:rPr>
              <a:t> A good way of keeping your grades high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Strongly encouraged to collaborate </a:t>
            </a:r>
            <a:r>
              <a:rPr lang="en-US" sz="2400" dirty="0" err="1" smtClean="0">
                <a:sym typeface="Wingdings" charset="2"/>
              </a:rPr>
              <a:t></a:t>
            </a:r>
            <a:r>
              <a:rPr lang="en-US" sz="2400" dirty="0" smtClean="0">
                <a:sym typeface="Wingdings" charset="2"/>
              </a:rPr>
              <a:t> Does not mean you can copy</a:t>
            </a:r>
          </a:p>
        </p:txBody>
      </p:sp>
    </p:spTree>
    <p:extLst>
      <p:ext uri="{BB962C8B-B14F-4D97-AF65-F5344CB8AC3E}">
        <p14:creationId xmlns:p14="http://schemas.microsoft.com/office/powerpoint/2010/main" val="2157852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2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2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2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2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2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02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02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02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027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027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27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027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027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0275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55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8,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/>
          </a:p>
        </p:txBody>
      </p:sp>
      <p:sp>
        <p:nvSpPr>
          <p:cNvPr id="4608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6DDFA2E-DC40-C340-BB90-95012A4DAC1F}" type="slidenum">
              <a:rPr lang="en-US">
                <a:latin typeface="Arial Narrow" pitchFamily="-84" charset="0"/>
              </a:rPr>
              <a:pPr/>
              <a:t>31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4608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533400"/>
          </a:xfrm>
        </p:spPr>
        <p:txBody>
          <a:bodyPr/>
          <a:lstStyle/>
          <a:p>
            <a:pPr eaLnBrk="1" hangingPunct="1"/>
            <a:r>
              <a:rPr lang="en-US" sz="4000">
                <a:ea typeface="ＭＳ Ｐゴシック" pitchFamily="-84" charset="-128"/>
                <a:cs typeface="ＭＳ Ｐゴシック" pitchFamily="-84" charset="-128"/>
              </a:rPr>
              <a:t>Attendances and Class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762000"/>
            <a:ext cx="8534400" cy="5867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>
                <a:ea typeface="+mn-ea"/>
                <a:cs typeface="+mn-cs"/>
              </a:rPr>
              <a:t>Attendances: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/>
              <a:t>Will be taken randomly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/>
              <a:t>Will be used for extra credits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>
                <a:ea typeface="+mn-ea"/>
                <a:cs typeface="+mn-cs"/>
              </a:rPr>
              <a:t>Class style: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/>
              <a:t>Lectures will be on electronic media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/>
              <a:t>The lecture notes will be posted on the web </a:t>
            </a:r>
            <a:r>
              <a:rPr lang="en-US" b="1" u="sng">
                <a:solidFill>
                  <a:srgbClr val="A50021"/>
                </a:solidFill>
              </a:rPr>
              <a:t>AFTER</a:t>
            </a:r>
            <a:r>
              <a:rPr lang="en-US"/>
              <a:t> each class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/>
              <a:t>Will be mixed with traditional methods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/>
              <a:t>Active participation through questions and discussions are </a:t>
            </a:r>
            <a:r>
              <a:rPr lang="en-US" b="1" u="sng">
                <a:solidFill>
                  <a:srgbClr val="A5002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STRONGLY</a:t>
            </a:r>
            <a:r>
              <a:rPr lang="en-US"/>
              <a:t> encouraged </a:t>
            </a:r>
            <a:r>
              <a:rPr lang="en-US">
                <a:sym typeface="Wingdings" charset="2"/>
              </a:rPr>
              <a:t> Extra credit….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>
                <a:sym typeface="Wingdings" charset="2"/>
              </a:rPr>
              <a:t>Communication between you and me is extremely important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>
                <a:sym typeface="Wingdings" charset="2"/>
              </a:rPr>
              <a:t>If you have problems, please do not hesitate talking to me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3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3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3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3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3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3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37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37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037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037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779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8,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/>
          </a:p>
        </p:txBody>
      </p:sp>
      <p:sp>
        <p:nvSpPr>
          <p:cNvPr id="4198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7F15C3-4849-B24E-B0DE-48090D7A5563}" type="slidenum">
              <a:rPr lang="en-US"/>
              <a:pPr>
                <a:defRPr/>
              </a:pPr>
              <a:t>32</a:t>
            </a:fld>
            <a:endParaRPr lang="en-US"/>
          </a:p>
        </p:txBody>
      </p:sp>
      <p:sp>
        <p:nvSpPr>
          <p:cNvPr id="4096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533400"/>
          </a:xfrm>
        </p:spPr>
        <p:txBody>
          <a:bodyPr/>
          <a:lstStyle/>
          <a:p>
            <a:pPr eaLnBrk="1" hangingPunct="1"/>
            <a:r>
              <a:rPr lang="en-US" sz="4000" smtClean="0"/>
              <a:t>Lab and Physics Clinic</a:t>
            </a:r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685800"/>
            <a:ext cx="8534400" cy="56388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Physics Labs:</a:t>
            </a:r>
            <a:r>
              <a:rPr lang="en-US" sz="2000" dirty="0" smtClean="0"/>
              <a:t> Starts today, Monday, June 8</a:t>
            </a:r>
          </a:p>
          <a:p>
            <a:pPr lvl="1" eaLnBrk="1" hangingPunct="1"/>
            <a:r>
              <a:rPr lang="en-US" sz="2000" dirty="0" smtClean="0"/>
              <a:t>Important to understand physical principles through experiments</a:t>
            </a:r>
          </a:p>
          <a:p>
            <a:pPr lvl="1" eaLnBrk="1" hangingPunct="1"/>
            <a:r>
              <a:rPr lang="en-US" sz="2000" dirty="0" smtClean="0"/>
              <a:t>10% of the grade</a:t>
            </a:r>
          </a:p>
          <a:p>
            <a:pPr lvl="1" eaLnBrk="1" hangingPunct="1"/>
            <a:r>
              <a:rPr lang="en-US" sz="2000" dirty="0" err="1" smtClean="0"/>
              <a:t>Prelab</a:t>
            </a:r>
            <a:r>
              <a:rPr lang="en-US" sz="2000" dirty="0" smtClean="0"/>
              <a:t> questions can be obtained at </a:t>
            </a:r>
            <a:r>
              <a:rPr lang="en-US" sz="2000" dirty="0" smtClean="0">
                <a:hlinkClick r:id="rId2"/>
              </a:rPr>
              <a:t>www.uta.edu/physics/labs</a:t>
            </a:r>
            <a:r>
              <a:rPr lang="en-US" sz="2000" dirty="0" smtClean="0"/>
              <a:t> </a:t>
            </a:r>
          </a:p>
          <a:p>
            <a:pPr lvl="1" eaLnBrk="1" hangingPunct="1"/>
            <a:r>
              <a:rPr lang="en-US" sz="2000" dirty="0" smtClean="0"/>
              <a:t>Lab syllabus is available in your assigned lab rooms.  </a:t>
            </a:r>
          </a:p>
          <a:p>
            <a:pPr eaLnBrk="1" hangingPunct="1"/>
            <a:r>
              <a:rPr lang="en-US" sz="2400" dirty="0" smtClean="0"/>
              <a:t>Physics Clinic:</a:t>
            </a:r>
          </a:p>
          <a:p>
            <a:pPr lvl="1" eaLnBrk="1" hangingPunct="1"/>
            <a:r>
              <a:rPr lang="en-US" sz="2000" dirty="0" smtClean="0"/>
              <a:t>Free service</a:t>
            </a:r>
          </a:p>
          <a:p>
            <a:pPr lvl="1" eaLnBrk="1" hangingPunct="1"/>
            <a:r>
              <a:rPr lang="en-US" sz="2000" dirty="0" smtClean="0"/>
              <a:t>They provide general help on physics, including help solving homework problems</a:t>
            </a:r>
          </a:p>
          <a:p>
            <a:pPr lvl="2" eaLnBrk="1" hangingPunct="1"/>
            <a:r>
              <a:rPr lang="en-US" sz="1800" dirty="0" smtClean="0"/>
              <a:t>Do not expect solutions of the problem from them!</a:t>
            </a:r>
          </a:p>
          <a:p>
            <a:pPr lvl="2" eaLnBrk="1" hangingPunct="1"/>
            <a:r>
              <a:rPr lang="en-US" sz="1800" dirty="0" smtClean="0"/>
              <a:t>Do not expect them to tell you whether your answers are correct!</a:t>
            </a:r>
          </a:p>
          <a:p>
            <a:pPr lvl="2" eaLnBrk="1" hangingPunct="1"/>
            <a:r>
              <a:rPr lang="en-US" sz="1800" dirty="0" smtClean="0"/>
              <a:t>It is your responsibility to make sure that you have done everything correctly!</a:t>
            </a:r>
            <a:endParaRPr lang="en-US" sz="2000" dirty="0" smtClean="0">
              <a:sym typeface="Wingdings" charset="2"/>
            </a:endParaRPr>
          </a:p>
          <a:p>
            <a:pPr lvl="1" eaLnBrk="1" hangingPunct="1"/>
            <a:r>
              <a:rPr lang="en-US" sz="2000" dirty="0" smtClean="0">
                <a:sym typeface="Wingdings" charset="2"/>
              </a:rPr>
              <a:t>11am – 6pm, Mon – Thu in SH 007</a:t>
            </a:r>
          </a:p>
          <a:p>
            <a:pPr lvl="1" eaLnBrk="1" hangingPunct="1"/>
            <a:r>
              <a:rPr lang="en-US" sz="2000" dirty="0" smtClean="0">
                <a:sym typeface="Wingdings" charset="2"/>
              </a:rPr>
              <a:t>This service begins today!</a:t>
            </a:r>
          </a:p>
          <a:p>
            <a:pPr lvl="1" eaLnBrk="1" hangingPunct="1"/>
            <a:r>
              <a:rPr lang="en-US" sz="2000" dirty="0" smtClean="0">
                <a:sym typeface="Wingdings" charset="2"/>
              </a:rPr>
              <a:t>Please take full advantage of this service!!</a:t>
            </a:r>
          </a:p>
        </p:txBody>
      </p:sp>
    </p:spTree>
    <p:extLst>
      <p:ext uri="{BB962C8B-B14F-4D97-AF65-F5344CB8AC3E}">
        <p14:creationId xmlns:p14="http://schemas.microsoft.com/office/powerpoint/2010/main" val="854575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4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4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4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4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4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4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48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48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48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048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048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048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0480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0480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0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pPr eaLnBrk="1" hangingPunct="1"/>
            <a:r>
              <a:rPr lang="en-US" smtClean="0"/>
              <a:t>Extra credit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685800" y="762000"/>
            <a:ext cx="7772400" cy="52578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10% addition to the total</a:t>
            </a:r>
          </a:p>
          <a:p>
            <a:pPr lvl="1" eaLnBrk="1" hangingPunct="1"/>
            <a:r>
              <a:rPr lang="en-US" sz="3600" dirty="0" smtClean="0"/>
              <a:t>Could boost a B to A, C to B or D to C</a:t>
            </a:r>
          </a:p>
          <a:p>
            <a:pPr eaLnBrk="1" hangingPunct="1"/>
            <a:r>
              <a:rPr lang="en-US" sz="4000" dirty="0" smtClean="0"/>
              <a:t>What constitute for extra credit?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3600" dirty="0"/>
              <a:t>Special </a:t>
            </a:r>
            <a:r>
              <a:rPr lang="en-US" sz="3600" dirty="0" smtClean="0"/>
              <a:t>projects (biggest!!)</a:t>
            </a:r>
            <a:endParaRPr lang="en-US" sz="3600" dirty="0"/>
          </a:p>
          <a:p>
            <a:pPr lvl="1" eaLnBrk="1" hangingPunct="1">
              <a:lnSpc>
                <a:spcPct val="80000"/>
              </a:lnSpc>
            </a:pPr>
            <a:r>
              <a:rPr lang="en-US" sz="3600" dirty="0" smtClean="0"/>
              <a:t>Random attendances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3600" dirty="0" smtClean="0"/>
              <a:t>Strong participation in the class discussions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3600" dirty="0" smtClean="0"/>
              <a:t>Watch the valid planetarium shows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3600" dirty="0" smtClean="0"/>
              <a:t>Many other opportunities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8,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/>
          </a:p>
        </p:txBody>
      </p:sp>
      <p:sp>
        <p:nvSpPr>
          <p:cNvPr id="430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BEFFF0-8774-1042-994A-C32C17B54255}" type="slidenum">
              <a:rPr lang="en-US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287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1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45720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Valid Planetarium Shows</a:t>
            </a:r>
          </a:p>
        </p:txBody>
      </p:sp>
      <p:sp>
        <p:nvSpPr>
          <p:cNvPr id="4915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630EF1E-AFE0-DE4D-AFB1-9733BEE277B8}" type="slidenum">
              <a:rPr lang="en-US">
                <a:latin typeface="Arial Narrow" pitchFamily="-84" charset="0"/>
              </a:rPr>
              <a:pPr/>
              <a:t>34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8,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/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>
          <a:xfrm>
            <a:off x="381000" y="533400"/>
            <a:ext cx="8305800" cy="61722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Regular running shows</a:t>
            </a:r>
            <a:endParaRPr lang="en-US" sz="2400" dirty="0" smtClean="0"/>
          </a:p>
          <a:p>
            <a:pPr lvl="1"/>
            <a:r>
              <a:rPr lang="en-US" sz="2000" dirty="0"/>
              <a:t>Texas Stargazing – Tuesdays at 2:00 pm; Dynamic Earth – </a:t>
            </a:r>
            <a:r>
              <a:rPr lang="en-US" sz="2000" dirty="0" smtClean="0"/>
              <a:t>Wed. </a:t>
            </a:r>
            <a:r>
              <a:rPr lang="en-US" sz="2000" dirty="0"/>
              <a:t>at 2:00 pm; </a:t>
            </a:r>
            <a:endParaRPr lang="en-US" sz="2000" dirty="0" smtClean="0"/>
          </a:p>
          <a:p>
            <a:pPr lvl="1"/>
            <a:r>
              <a:rPr lang="en-US" sz="2000" dirty="0" smtClean="0"/>
              <a:t>Stars </a:t>
            </a:r>
            <a:r>
              <a:rPr lang="en-US" sz="2000" dirty="0"/>
              <a:t>of the Pharaohs – </a:t>
            </a:r>
            <a:r>
              <a:rPr lang="en-US" sz="2000" dirty="0" smtClean="0"/>
              <a:t>Fridays at 2:00pm and Saturdays </a:t>
            </a:r>
            <a:r>
              <a:rPr lang="en-US" sz="2000" dirty="0"/>
              <a:t>at 5:30 </a:t>
            </a:r>
            <a:r>
              <a:rPr lang="en-US" sz="2000" dirty="0" smtClean="0"/>
              <a:t>pm</a:t>
            </a:r>
            <a:endParaRPr lang="en-US" sz="2000" dirty="0"/>
          </a:p>
          <a:p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Shows </a:t>
            </a: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that need special arrangements</a:t>
            </a:r>
            <a:endParaRPr lang="en-US" sz="2800" dirty="0"/>
          </a:p>
          <a:p>
            <a:pPr lvl="1"/>
            <a:r>
              <a:rPr lang="en-US" sz="2000" dirty="0" smtClean="0"/>
              <a:t>Astronaut;  Bad Astronomy; Back to the Moon for Good, Black </a:t>
            </a:r>
            <a:r>
              <a:rPr lang="en-US" sz="2000" dirty="0"/>
              <a:t>Holes (can watch up to 2 times</a:t>
            </a:r>
            <a:r>
              <a:rPr lang="en-US" sz="2000" dirty="0" smtClean="0"/>
              <a:t>)</a:t>
            </a:r>
          </a:p>
          <a:p>
            <a:pPr lvl="1"/>
            <a:r>
              <a:rPr lang="en-US" sz="2000" dirty="0" smtClean="0"/>
              <a:t>Experience </a:t>
            </a:r>
            <a:r>
              <a:rPr lang="en-US" sz="2000" dirty="0"/>
              <a:t>the </a:t>
            </a:r>
            <a:r>
              <a:rPr lang="en-US" sz="2000" dirty="0" smtClean="0"/>
              <a:t>Aurora IBEX; Ice Worlds; Magnificent Sun; Mayan Prophecies</a:t>
            </a:r>
          </a:p>
          <a:p>
            <a:pPr lvl="1"/>
            <a:r>
              <a:rPr lang="en-US" sz="2000" dirty="0" smtClean="0"/>
              <a:t>Nano Cam; Stars </a:t>
            </a:r>
            <a:r>
              <a:rPr lang="en-US" sz="2000" dirty="0"/>
              <a:t>of the </a:t>
            </a:r>
            <a:r>
              <a:rPr lang="en-US" sz="2000" dirty="0" smtClean="0"/>
              <a:t>Pharaohs; </a:t>
            </a:r>
            <a:r>
              <a:rPr lang="en-US" sz="2000" dirty="0" err="1" smtClean="0"/>
              <a:t>TimeSpace</a:t>
            </a:r>
            <a:r>
              <a:rPr lang="en-US" sz="2000" dirty="0" smtClean="0"/>
              <a:t>, Two </a:t>
            </a:r>
            <a:r>
              <a:rPr lang="en-US" sz="2000" dirty="0"/>
              <a:t>Small Pieces of </a:t>
            </a:r>
            <a:r>
              <a:rPr lang="en-US" sz="2000" dirty="0" smtClean="0"/>
              <a:t>Glass</a:t>
            </a:r>
          </a:p>
          <a:p>
            <a:pPr lvl="1"/>
            <a:r>
              <a:rPr lang="en-US" sz="2000" dirty="0" smtClean="0"/>
              <a:t>Unseen </a:t>
            </a:r>
            <a:r>
              <a:rPr lang="en-US" sz="2000" dirty="0"/>
              <a:t>Universe: The Vision of </a:t>
            </a:r>
            <a:r>
              <a:rPr lang="en-US" sz="2000" dirty="0" smtClean="0"/>
              <a:t>SOFIA; Violent Universe, We are Astronomers</a:t>
            </a:r>
          </a:p>
          <a:p>
            <a:r>
              <a:rPr lang="en-US" sz="2400" dirty="0" smtClean="0">
                <a:ea typeface="ＭＳ Ｐゴシック" pitchFamily="-84" charset="-128"/>
                <a:cs typeface="ＭＳ Ｐゴシック" pitchFamily="-84" charset="-128"/>
              </a:rPr>
              <a:t>How to submit for extra credit?</a:t>
            </a:r>
          </a:p>
          <a:p>
            <a:pPr lvl="1" eaLnBrk="1" hangingPunct="1"/>
            <a:r>
              <a:rPr lang="en-US" sz="2000" dirty="0" smtClean="0"/>
              <a:t>Obtain the ticket stub that is signed and dated by the planetarium star lecturer of the day</a:t>
            </a:r>
          </a:p>
          <a:p>
            <a:pPr lvl="1" eaLnBrk="1" hangingPunct="1"/>
            <a:r>
              <a:rPr lang="en-US" sz="2000" dirty="0" smtClean="0"/>
              <a:t>Collect the ticket stubs</a:t>
            </a:r>
          </a:p>
          <a:p>
            <a:pPr lvl="1" eaLnBrk="1" hangingPunct="1"/>
            <a:r>
              <a:rPr lang="en-US" sz="2000" dirty="0" smtClean="0"/>
              <a:t>Tape one edge of all of the ticket stubs on a sheet of paper with your name and ID written on it</a:t>
            </a:r>
          </a:p>
          <a:p>
            <a:pPr lvl="1" eaLnBrk="1" hangingPunct="1"/>
            <a:r>
              <a:rPr lang="en-US" sz="2000" dirty="0" smtClean="0"/>
              <a:t>Submit the sheet at the end of the semester at the final exam</a:t>
            </a:r>
          </a:p>
        </p:txBody>
      </p:sp>
    </p:spTree>
    <p:extLst>
      <p:ext uri="{BB962C8B-B14F-4D97-AF65-F5344CB8AC3E}">
        <p14:creationId xmlns:p14="http://schemas.microsoft.com/office/powerpoint/2010/main" val="2172395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9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91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91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91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91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91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91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8,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/>
          </a:p>
        </p:txBody>
      </p:sp>
      <p:sp>
        <p:nvSpPr>
          <p:cNvPr id="4506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956704-E20E-9248-A268-467CBC5B306F}" type="slidenum">
              <a:rPr lang="en-US"/>
              <a:pPr>
                <a:defRPr/>
              </a:pPr>
              <a:t>35</a:t>
            </a:fld>
            <a:endParaRPr lang="en-US"/>
          </a:p>
        </p:txBody>
      </p:sp>
      <p:sp>
        <p:nvSpPr>
          <p:cNvPr id="4403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762000"/>
          </a:xfrm>
        </p:spPr>
        <p:txBody>
          <a:bodyPr/>
          <a:lstStyle/>
          <a:p>
            <a:pPr eaLnBrk="1" hangingPunct="1"/>
            <a:r>
              <a:rPr lang="en-US" sz="4000" smtClean="0"/>
              <a:t>What can you expect from this class?</a:t>
            </a:r>
          </a:p>
        </p:txBody>
      </p:sp>
      <p:sp>
        <p:nvSpPr>
          <p:cNvPr id="450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685800"/>
            <a:ext cx="8229600" cy="5715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All A’s?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This would be really nice, wouldn’t it?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But if it is too easy it is not fulfilling</a:t>
            </a:r>
            <a:r>
              <a:rPr lang="en-US" altLang="ko-KR" sz="1800" dirty="0" smtClean="0">
                <a:ea typeface="굴림" charset="-127"/>
                <a:cs typeface="굴림" charset="-127"/>
              </a:rPr>
              <a:t> or meaningful</a:t>
            </a:r>
            <a:r>
              <a:rPr lang="en-US" sz="1800" dirty="0" smtClean="0"/>
              <a:t>….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This class is not going to be a stroll in the park!!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You will earn your grade in this class.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You will need to put in sufficient time and sincere efforts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Exams</a:t>
            </a:r>
            <a:r>
              <a:rPr lang="en-US" altLang="ko-KR" sz="1800" dirty="0" smtClean="0">
                <a:ea typeface="굴림" charset="-127"/>
                <a:cs typeface="굴림" charset="-127"/>
              </a:rPr>
              <a:t> and quizzes</a:t>
            </a:r>
            <a:r>
              <a:rPr lang="en-US" sz="1800" dirty="0" smtClean="0"/>
              <a:t> will be tough!!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 smtClean="0"/>
              <a:t>Sometimes problems might not look exactly like what you learned in the class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 smtClean="0"/>
              <a:t>Just putting the right answer for free response problems does not work!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But you have a great control (up to 45%) of your grade in your hands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Homework</a:t>
            </a:r>
            <a:r>
              <a:rPr lang="en-US" altLang="ko-KR" sz="1800" dirty="0" smtClean="0">
                <a:ea typeface="굴림" charset="-127"/>
                <a:cs typeface="굴림" charset="-127"/>
              </a:rPr>
              <a:t> is 25</a:t>
            </a:r>
            <a:r>
              <a:rPr lang="en-US" sz="1800" dirty="0" smtClean="0"/>
              <a:t>%</a:t>
            </a:r>
            <a:r>
              <a:rPr lang="en-US" altLang="ko-KR" sz="1800" dirty="0" smtClean="0">
                <a:ea typeface="굴림" charset="-127"/>
                <a:cs typeface="굴림" charset="-127"/>
              </a:rPr>
              <a:t> of the total grade</a:t>
            </a:r>
            <a:r>
              <a:rPr lang="en-US" sz="1800" dirty="0" smtClean="0"/>
              <a:t>!!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 smtClean="0"/>
              <a:t>Means you will have many homework problems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400" dirty="0" smtClean="0"/>
              <a:t>Sometimes much more than </a:t>
            </a:r>
            <a:r>
              <a:rPr lang="en-US" altLang="ko-KR" sz="1400" dirty="0" smtClean="0">
                <a:ea typeface="굴림" charset="-127"/>
                <a:cs typeface="굴림" charset="-127"/>
              </a:rPr>
              <a:t>any </a:t>
            </a:r>
            <a:r>
              <a:rPr lang="en-US" sz="1400" dirty="0" smtClean="0"/>
              <a:t>other classes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400" dirty="0" smtClean="0"/>
              <a:t>Sometimes homework problems will be something that you have yet to learn in class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400" dirty="0" smtClean="0"/>
              <a:t>Exam problems will be easier that homework problems but the same principles!!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Lab 10%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Extra credit 10%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I will work with you so that your efforts are properly rewarded </a:t>
            </a:r>
          </a:p>
        </p:txBody>
      </p:sp>
    </p:spTree>
    <p:extLst>
      <p:ext uri="{BB962C8B-B14F-4D97-AF65-F5344CB8AC3E}">
        <p14:creationId xmlns:p14="http://schemas.microsoft.com/office/powerpoint/2010/main" val="1670968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0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50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50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50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50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50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50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50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50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506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506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506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506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506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506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4506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4506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4506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2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8, 2015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/>
          </a:p>
        </p:txBody>
      </p:sp>
      <p:sp>
        <p:nvSpPr>
          <p:cNvPr id="5120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0DFF576-8530-2E46-B54A-5D3FBF3503D0}" type="slidenum">
              <a:rPr lang="en-US">
                <a:latin typeface="Arial Narrow" pitchFamily="-84" charset="0"/>
              </a:rPr>
              <a:pPr/>
              <a:t>36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5120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153400" cy="6096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-84" charset="-128"/>
                <a:cs typeface="ＭＳ Ｐゴシック" pitchFamily="-84" charset="-128"/>
              </a:rPr>
              <a:t>What do we want </a:t>
            </a:r>
            <a:r>
              <a:rPr lang="en-US" altLang="ko-KR" smtClean="0">
                <a:ea typeface="굴림" pitchFamily="-84" charset="-127"/>
                <a:cs typeface="굴림" pitchFamily="-84" charset="-127"/>
              </a:rPr>
              <a:t>to learn</a:t>
            </a:r>
            <a:r>
              <a:rPr lang="en-US" smtClean="0">
                <a:ea typeface="ＭＳ Ｐゴシック" pitchFamily="-84" charset="-128"/>
                <a:cs typeface="ＭＳ Ｐゴシック" pitchFamily="-84" charset="-128"/>
              </a:rPr>
              <a:t> in this class?</a:t>
            </a:r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38200"/>
            <a:ext cx="85344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smtClean="0">
                <a:ea typeface="ＭＳ Ｐゴシック" pitchFamily="-84" charset="-128"/>
                <a:cs typeface="ＭＳ Ｐゴシック" pitchFamily="-84" charset="-128"/>
              </a:rPr>
              <a:t>Physics is everywhere around you.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>
                <a:solidFill>
                  <a:srgbClr val="CC00CC"/>
                </a:solidFill>
                <a:ea typeface="ＭＳ Ｐゴシック" pitchFamily="-84" charset="-128"/>
                <a:cs typeface="ＭＳ Ｐゴシック" pitchFamily="-84" charset="-128"/>
              </a:rPr>
              <a:t>Skills to understand the fundamental principles that surrounds you in everyday lives…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>
                <a:ea typeface="ＭＳ Ｐゴシック" pitchFamily="-84" charset="-128"/>
                <a:cs typeface="ＭＳ Ｐゴシック" pitchFamily="-84" charset="-128"/>
              </a:rPr>
              <a:t>Skills to identify what law</a:t>
            </a:r>
            <a:r>
              <a:rPr lang="en-US" altLang="ko-KR" sz="2800" smtClean="0">
                <a:ea typeface="굴림" pitchFamily="-84" charset="-127"/>
                <a:cs typeface="굴림" pitchFamily="-84" charset="-127"/>
              </a:rPr>
              <a:t>s</a:t>
            </a:r>
            <a:r>
              <a:rPr lang="en-US" sz="2800" smtClean="0">
                <a:ea typeface="ＭＳ Ｐゴシック" pitchFamily="-84" charset="-128"/>
                <a:cs typeface="ＭＳ Ｐゴシック" pitchFamily="-84" charset="-128"/>
              </a:rPr>
              <a:t> of physics applies to what phenomena and use them appropriately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>
                <a:solidFill>
                  <a:srgbClr val="CC00CC"/>
                </a:solidFill>
                <a:ea typeface="ＭＳ Ｐゴシック" pitchFamily="-84" charset="-128"/>
                <a:cs typeface="ＭＳ Ｐゴシック" pitchFamily="-84" charset="-128"/>
              </a:rPr>
              <a:t>Understand the impact of physical laws and apply them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>
                <a:ea typeface="ＭＳ Ｐゴシック" pitchFamily="-84" charset="-128"/>
                <a:cs typeface="ＭＳ Ｐゴシック" pitchFamily="-84" charset="-128"/>
              </a:rPr>
              <a:t>Learn skills to think, research and analyze observations.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>
                <a:solidFill>
                  <a:srgbClr val="CC00CC"/>
                </a:solidFill>
                <a:ea typeface="ＭＳ Ｐゴシック" pitchFamily="-84" charset="-128"/>
                <a:cs typeface="ＭＳ Ｐゴシック" pitchFamily="-84" charset="-128"/>
              </a:rPr>
              <a:t>Learn skills to express observations and measurements in mathematical language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>
                <a:ea typeface="ＭＳ Ｐゴシック" pitchFamily="-84" charset="-128"/>
                <a:cs typeface="ＭＳ Ｐゴシック" pitchFamily="-84" charset="-128"/>
              </a:rPr>
              <a:t>Learn skills to express your research in systematic manner in writing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>
                <a:solidFill>
                  <a:srgbClr val="FF0066"/>
                </a:solidFill>
                <a:ea typeface="ＭＳ Ｐゴシック" pitchFamily="-84" charset="-128"/>
                <a:cs typeface="ＭＳ Ｐゴシック" pitchFamily="-84" charset="-128"/>
              </a:rPr>
              <a:t>But most importantly the confidence in your physics ability and to take on any challenges laid in front of you!!</a:t>
            </a:r>
          </a:p>
        </p:txBody>
      </p:sp>
      <p:sp>
        <p:nvSpPr>
          <p:cNvPr id="206852" name="Text Box 4"/>
          <p:cNvSpPr txBox="1">
            <a:spLocks noChangeArrowheads="1"/>
          </p:cNvSpPr>
          <p:nvPr/>
        </p:nvSpPr>
        <p:spPr bwMode="auto">
          <a:xfrm>
            <a:off x="1252538" y="6019800"/>
            <a:ext cx="6519862" cy="617538"/>
          </a:xfrm>
          <a:prstGeom prst="rect">
            <a:avLst/>
          </a:prstGeom>
          <a:solidFill>
            <a:srgbClr val="FFFF99"/>
          </a:solidFill>
          <a:ln w="38100">
            <a:solidFill>
              <a:srgbClr val="A5002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rgbClr val="A50021"/>
                </a:solidFill>
                <a:latin typeface="Arial Narrow" pitchFamily="-84" charset="0"/>
              </a:rPr>
              <a:t>Most importantly, let us have a lot of FUN!!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6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6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6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6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6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6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6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68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51" grpId="0" build="p" autoUpdateAnimBg="0"/>
      <p:bldP spid="20685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8, 2015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/>
          </a:p>
        </p:txBody>
      </p:sp>
      <p:sp>
        <p:nvSpPr>
          <p:cNvPr id="5222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CBF2BC4-1A5A-AD48-9531-2A516611618F}" type="slidenum">
              <a:rPr lang="en-US">
                <a:latin typeface="Arial Narrow" pitchFamily="-84" charset="0"/>
              </a:rPr>
              <a:pPr/>
              <a:t>37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5222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153400" cy="60960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In this course, you will </a:t>
            </a:r>
            <a:r>
              <a:rPr lang="en-US" altLang="ko-KR" dirty="0" smtClean="0">
                <a:ea typeface="굴림" pitchFamily="-84" charset="-127"/>
                <a:cs typeface="굴림" pitchFamily="-84" charset="-127"/>
              </a:rPr>
              <a:t>learn</a:t>
            </a:r>
            <a:r>
              <a:rPr lang="en-US" altLang="ko-KR" dirty="0" smtClean="0">
                <a:ea typeface="ＭＳ Ｐゴシック" pitchFamily="-84" charset="-128"/>
                <a:cs typeface="ＭＳ Ｐゴシック" pitchFamily="-84" charset="-128"/>
              </a:rPr>
              <a:t>…</a:t>
            </a:r>
            <a:endParaRPr lang="en-US" dirty="0" smtClean="0"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14400"/>
            <a:ext cx="8305800" cy="5181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Fundamentals of mechanics</a:t>
            </a:r>
          </a:p>
          <a:p>
            <a:pPr eaLnBrk="1" hangingPunct="1">
              <a:lnSpc>
                <a:spcPct val="80000"/>
              </a:lnSpc>
            </a:pPr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Kinematic equations and description of motions</a:t>
            </a:r>
          </a:p>
          <a:p>
            <a:pPr eaLnBrk="1" hangingPunct="1">
              <a:lnSpc>
                <a:spcPct val="80000"/>
              </a:lnSpc>
            </a:pPr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Concepts of physical quantities that describe motions, such as velocity, speed, acceleration, </a:t>
            </a:r>
            <a:r>
              <a:rPr lang="en-US" dirty="0" err="1" smtClean="0">
                <a:ea typeface="ＭＳ Ｐゴシック" pitchFamily="-84" charset="-128"/>
                <a:cs typeface="ＭＳ Ｐゴシック" pitchFamily="-84" charset="-128"/>
              </a:rPr>
              <a:t>etc</a:t>
            </a:r>
            <a:endParaRPr lang="en-US" dirty="0" smtClean="0">
              <a:ea typeface="ＭＳ Ｐゴシック" pitchFamily="-84" charset="-128"/>
              <a:cs typeface="ＭＳ Ｐゴシック" pitchFamily="-8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Vector and scalar quantities and their operations</a:t>
            </a:r>
          </a:p>
          <a:p>
            <a:pPr eaLnBrk="1" hangingPunct="1">
              <a:lnSpc>
                <a:spcPct val="80000"/>
              </a:lnSpc>
            </a:pPr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Concepts of force, energy and momentum and the relationships between them and their conservation laws</a:t>
            </a:r>
          </a:p>
          <a:p>
            <a:pPr eaLnBrk="1" hangingPunct="1">
              <a:lnSpc>
                <a:spcPct val="80000"/>
              </a:lnSpc>
            </a:pPr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Techniques to use conservation laws for motions</a:t>
            </a:r>
          </a:p>
          <a:p>
            <a:pPr eaLnBrk="1" hangingPunct="1">
              <a:lnSpc>
                <a:spcPct val="80000"/>
              </a:lnSpc>
            </a:pPr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Rotational motions and Equilibrium conditions</a:t>
            </a:r>
          </a:p>
          <a:p>
            <a:pPr eaLnBrk="1" hangingPunct="1">
              <a:lnSpc>
                <a:spcPct val="80000"/>
              </a:lnSpc>
            </a:pPr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Fluid and wave motions and thermodynamics</a:t>
            </a:r>
          </a:p>
          <a:p>
            <a:pPr eaLnBrk="1" hangingPunct="1">
              <a:lnSpc>
                <a:spcPct val="80000"/>
              </a:lnSpc>
            </a:pPr>
            <a:endParaRPr lang="en-US" dirty="0" smtClean="0"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6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6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6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6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6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6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6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68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51" grpId="0" build="p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FF0066"/>
                </a:solidFill>
                <a:latin typeface="Arial Narrow" charset="0"/>
              </a:rPr>
              <a:t>Monday, June 8, 2015</a:t>
            </a:r>
            <a:endParaRPr lang="en-US" sz="1400">
              <a:solidFill>
                <a:srgbClr val="FF0066"/>
              </a:solidFill>
              <a:latin typeface="Arial Narrow" charset="0"/>
            </a:endParaRPr>
          </a:p>
        </p:txBody>
      </p:sp>
      <p:sp>
        <p:nvSpPr>
          <p:cNvPr id="2150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nl-NL" sz="1400" smtClean="0">
                <a:solidFill>
                  <a:srgbClr val="003300"/>
                </a:solidFill>
                <a:latin typeface="Arial Narrow" charset="0"/>
              </a:rPr>
              <a:t>PHYS 1441-001, Summer 2015             Dr. Jaehoon Yu</a:t>
            </a:r>
            <a:endParaRPr lang="en-US" sz="1400">
              <a:solidFill>
                <a:srgbClr val="003300"/>
              </a:solidFill>
              <a:latin typeface="Arial Narrow" charset="0"/>
            </a:endParaRPr>
          </a:p>
        </p:txBody>
      </p:sp>
      <p:sp>
        <p:nvSpPr>
          <p:cNvPr id="2150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9662C0DF-DAE1-E344-B623-7DC2CE6EF011}" type="slidenum">
              <a:rPr lang="en-US" sz="1400">
                <a:solidFill>
                  <a:srgbClr val="A50021"/>
                </a:solidFill>
                <a:latin typeface="Arial Narrow" charset="0"/>
              </a:rPr>
              <a:pPr eaLnBrk="1" hangingPunct="1"/>
              <a:t>38</a:t>
            </a:fld>
            <a:endParaRPr lang="en-US" sz="1400">
              <a:solidFill>
                <a:srgbClr val="A50021"/>
              </a:solidFill>
              <a:latin typeface="Arial Narrow" charset="0"/>
            </a:endParaRPr>
          </a:p>
        </p:txBody>
      </p:sp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-76200"/>
            <a:ext cx="8915400" cy="685800"/>
          </a:xfrm>
        </p:spPr>
        <p:txBody>
          <a:bodyPr/>
          <a:lstStyle/>
          <a:p>
            <a:r>
              <a:rPr lang="en-US" sz="4000">
                <a:latin typeface="Arial Narrow" charset="0"/>
                <a:ea typeface="ＭＳ Ｐゴシック" charset="0"/>
                <a:cs typeface="ＭＳ Ｐゴシック" charset="0"/>
              </a:rPr>
              <a:t>How to study for this course?</a:t>
            </a:r>
          </a:p>
        </p:txBody>
      </p:sp>
      <p:sp>
        <p:nvSpPr>
          <p:cNvPr id="321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57200"/>
            <a:ext cx="8305800" cy="5943600"/>
          </a:xfrm>
        </p:spPr>
        <p:txBody>
          <a:bodyPr/>
          <a:lstStyle/>
          <a:p>
            <a:r>
              <a:rPr lang="en-US" sz="2400">
                <a:latin typeface="Arial Narrow" charset="0"/>
                <a:ea typeface="ＭＳ Ｐゴシック" charset="0"/>
                <a:cs typeface="ＭＳ Ｐゴシック" charset="0"/>
              </a:rPr>
              <a:t>Keep up with the class for comprehensive understanding of materials</a:t>
            </a:r>
          </a:p>
          <a:p>
            <a:pPr lvl="1"/>
            <a:r>
              <a:rPr lang="en-US" sz="2000">
                <a:latin typeface="Arial Narrow" charset="0"/>
                <a:ea typeface="ＭＳ Ｐゴシック" charset="0"/>
              </a:rPr>
              <a:t>Come to the class and participate in the discussions and problems solving sessions</a:t>
            </a:r>
          </a:p>
          <a:p>
            <a:pPr lvl="1"/>
            <a:r>
              <a:rPr lang="en-US" sz="2000">
                <a:latin typeface="Arial Narrow" charset="0"/>
                <a:ea typeface="ＭＳ Ｐゴシック" charset="0"/>
              </a:rPr>
              <a:t>Follow through the lecture notes</a:t>
            </a:r>
          </a:p>
          <a:p>
            <a:pPr lvl="1"/>
            <a:r>
              <a:rPr lang="en-US" sz="2000">
                <a:latin typeface="Arial Narrow" charset="0"/>
                <a:ea typeface="ＭＳ Ｐゴシック" charset="0"/>
              </a:rPr>
              <a:t>Work out example problems in the book yourself without looking at the solution</a:t>
            </a:r>
          </a:p>
          <a:p>
            <a:pPr lvl="1"/>
            <a:r>
              <a:rPr lang="en-US" sz="2000">
                <a:latin typeface="Arial Narrow" charset="0"/>
                <a:ea typeface="ＭＳ Ｐゴシック" charset="0"/>
              </a:rPr>
              <a:t>Have many tons of fun in the class!!!!!</a:t>
            </a:r>
          </a:p>
          <a:p>
            <a:r>
              <a:rPr lang="en-US" sz="2400">
                <a:latin typeface="Arial Narrow" charset="0"/>
                <a:ea typeface="ＭＳ Ｐゴシック" charset="0"/>
                <a:cs typeface="ＭＳ Ｐゴシック" charset="0"/>
              </a:rPr>
              <a:t> Keep up with the homework to put the last nail on the coffin</a:t>
            </a:r>
          </a:p>
          <a:p>
            <a:pPr lvl="1"/>
            <a:r>
              <a:rPr lang="en-US" sz="2000">
                <a:latin typeface="Arial Narrow" charset="0"/>
                <a:ea typeface="ＭＳ Ｐゴシック" charset="0"/>
              </a:rPr>
              <a:t>One can always input the answers as you solve problems.  Do not wait till you are done with all the problems.</a:t>
            </a:r>
          </a:p>
          <a:p>
            <a:pPr lvl="1"/>
            <a:r>
              <a:rPr lang="en-US" sz="2000">
                <a:latin typeface="Arial Narrow" charset="0"/>
                <a:ea typeface="ＭＳ Ｐゴシック" charset="0"/>
              </a:rPr>
              <a:t>Form a study group and discuss how to solve problems with your friends, then work the problems out yourselves!</a:t>
            </a:r>
          </a:p>
          <a:p>
            <a:r>
              <a:rPr lang="en-US" sz="2400">
                <a:latin typeface="Arial Narrow" charset="0"/>
                <a:ea typeface="ＭＳ Ｐゴシック" charset="0"/>
                <a:cs typeface="ＭＳ Ｐゴシック" charset="0"/>
              </a:rPr>
              <a:t>Prepare for upcoming classes</a:t>
            </a:r>
          </a:p>
          <a:p>
            <a:pPr lvl="1"/>
            <a:r>
              <a:rPr lang="en-US" sz="2000">
                <a:latin typeface="Arial Narrow" charset="0"/>
                <a:ea typeface="ＭＳ Ｐゴシック" charset="0"/>
              </a:rPr>
              <a:t>Read the textbook for the material to be covered in the next class</a:t>
            </a:r>
          </a:p>
          <a:p>
            <a:r>
              <a:rPr lang="en-US" sz="2400">
                <a:latin typeface="Arial Narrow" charset="0"/>
                <a:ea typeface="ＭＳ Ｐゴシック" charset="0"/>
                <a:cs typeface="ＭＳ Ｐゴシック" charset="0"/>
              </a:rPr>
              <a:t>The extra mile</a:t>
            </a:r>
          </a:p>
          <a:p>
            <a:pPr lvl="1"/>
            <a:r>
              <a:rPr lang="en-US" sz="2000">
                <a:latin typeface="Arial Narrow" charset="0"/>
                <a:ea typeface="ＭＳ Ｐゴシック" charset="0"/>
              </a:rPr>
              <a:t>Work out additional problems in the back of the book starting the easiest problems to harder ones </a:t>
            </a:r>
          </a:p>
        </p:txBody>
      </p:sp>
    </p:spTree>
    <p:extLst>
      <p:ext uri="{BB962C8B-B14F-4D97-AF65-F5344CB8AC3E}">
        <p14:creationId xmlns:p14="http://schemas.microsoft.com/office/powerpoint/2010/main" val="3244683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1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21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21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21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21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21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215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215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215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215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215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215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800" decel="100000" fill="hold"/>
                                        <p:tgtEl>
                                          <p:spTgt spid="1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0" grpId="0" build="p" bldLvl="3"/>
      <p:bldP spid="321539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8, 2015</a:t>
            </a:r>
          </a:p>
        </p:txBody>
      </p:sp>
      <p:sp>
        <p:nvSpPr>
          <p:cNvPr id="53251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78CA85B-B30E-0D41-87DE-7BB3FA64BD0D}" type="slidenum">
              <a:rPr lang="en-US">
                <a:latin typeface="Arial Narrow" pitchFamily="-84" charset="0"/>
              </a:rPr>
              <a:pPr/>
              <a:t>39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/>
          </a:p>
        </p:txBody>
      </p:sp>
      <p:sp>
        <p:nvSpPr>
          <p:cNvPr id="53253" name="Slide Number Placeholder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53F01506-6911-2F41-9B13-E3A4BB1C3644}" type="slidenum">
              <a:rPr lang="en-US" sz="1400" b="1">
                <a:solidFill>
                  <a:srgbClr val="A50021"/>
                </a:solidFill>
                <a:latin typeface="Arial Narrow" pitchFamily="-84" charset="0"/>
              </a:rPr>
              <a:pPr algn="r"/>
              <a:t>39</a:t>
            </a:fld>
            <a:endParaRPr lang="en-US" sz="1400" b="1">
              <a:solidFill>
                <a:srgbClr val="A50021"/>
              </a:solidFill>
              <a:latin typeface="Arial Narrow" pitchFamily="-84" charset="0"/>
            </a:endParaRPr>
          </a:p>
        </p:txBody>
      </p:sp>
      <p:sp>
        <p:nvSpPr>
          <p:cNvPr id="532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685800"/>
          </a:xfrm>
        </p:spPr>
        <p:txBody>
          <a:bodyPr/>
          <a:lstStyle/>
          <a:p>
            <a:pPr eaLnBrk="1" hangingPunct="1"/>
            <a:r>
              <a:rPr lang="en-US">
                <a:ea typeface="ＭＳ Ｐゴシック" pitchFamily="-84" charset="-128"/>
                <a:cs typeface="ＭＳ Ｐゴシック" pitchFamily="-84" charset="-128"/>
              </a:rPr>
              <a:t>Why do Physics?</a:t>
            </a:r>
          </a:p>
        </p:txBody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082675"/>
            <a:ext cx="7772400" cy="4800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>
                <a:solidFill>
                  <a:srgbClr val="003300"/>
                </a:solidFill>
                <a:ea typeface="ＭＳ Ｐゴシック" pitchFamily="-84" charset="-128"/>
                <a:cs typeface="ＭＳ Ｐゴシック" pitchFamily="-84" charset="-128"/>
              </a:rPr>
              <a:t>To understand nature through experimental observations and measurements (</a:t>
            </a:r>
            <a:r>
              <a:rPr lang="en-US" sz="2800" b="1">
                <a:solidFill>
                  <a:srgbClr val="A50021"/>
                </a:solidFill>
                <a:ea typeface="ＭＳ Ｐゴシック" pitchFamily="-84" charset="-128"/>
                <a:cs typeface="ＭＳ Ｐゴシック" pitchFamily="-84" charset="-128"/>
              </a:rPr>
              <a:t>Research</a:t>
            </a:r>
            <a:r>
              <a:rPr lang="en-US" sz="2800">
                <a:solidFill>
                  <a:srgbClr val="003300"/>
                </a:solidFill>
                <a:ea typeface="ＭＳ Ｐゴシック" pitchFamily="-84" charset="-128"/>
                <a:cs typeface="ＭＳ Ｐゴシック" pitchFamily="-84" charset="-128"/>
              </a:rPr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en-US" sz="2800">
                <a:solidFill>
                  <a:srgbClr val="003300"/>
                </a:solidFill>
                <a:ea typeface="ＭＳ Ｐゴシック" pitchFamily="-84" charset="-128"/>
                <a:cs typeface="ＭＳ Ｐゴシック" pitchFamily="-84" charset="-128"/>
              </a:rPr>
              <a:t>Establish limited number of fundamental laws, usually with mathematical expressions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>
                <a:solidFill>
                  <a:srgbClr val="003300"/>
                </a:solidFill>
                <a:ea typeface="ＭＳ Ｐゴシック" pitchFamily="-84" charset="-128"/>
                <a:cs typeface="ＭＳ Ｐゴシック" pitchFamily="-84" charset="-128"/>
              </a:rPr>
              <a:t>Predict the nature’s course</a:t>
            </a:r>
          </a:p>
          <a:p>
            <a:pPr eaLnBrk="1" hangingPunct="1">
              <a:lnSpc>
                <a:spcPct val="90000"/>
              </a:lnSpc>
              <a:buFont typeface="MS Mincho" pitchFamily="49" charset="-128"/>
              <a:buChar char="⇒"/>
            </a:pPr>
            <a:r>
              <a:rPr lang="en-US" sz="2800">
                <a:solidFill>
                  <a:srgbClr val="CC6600"/>
                </a:solidFill>
                <a:ea typeface="ＭＳ Ｐゴシック" pitchFamily="-84" charset="-128"/>
                <a:cs typeface="ＭＳ Ｐゴシック" pitchFamily="-84" charset="-128"/>
              </a:rPr>
              <a:t>Theory and Experiment work hand-in-hand</a:t>
            </a:r>
          </a:p>
          <a:p>
            <a:pPr eaLnBrk="1" hangingPunct="1">
              <a:lnSpc>
                <a:spcPct val="90000"/>
              </a:lnSpc>
              <a:buFont typeface="MS Mincho" pitchFamily="49" charset="-128"/>
              <a:buChar char="⇒"/>
            </a:pPr>
            <a:r>
              <a:rPr lang="en-US" sz="2800">
                <a:solidFill>
                  <a:srgbClr val="CC6600"/>
                </a:solidFill>
                <a:ea typeface="ＭＳ Ｐゴシック" pitchFamily="-84" charset="-128"/>
                <a:cs typeface="ＭＳ Ｐゴシック" pitchFamily="-84" charset="-128"/>
              </a:rPr>
              <a:t>Theory works generally under restricted conditions</a:t>
            </a:r>
          </a:p>
          <a:p>
            <a:pPr eaLnBrk="1" hangingPunct="1">
              <a:lnSpc>
                <a:spcPct val="90000"/>
              </a:lnSpc>
              <a:buFont typeface="MS Mincho" pitchFamily="49" charset="-128"/>
              <a:buChar char="⇒"/>
            </a:pPr>
            <a:r>
              <a:rPr lang="en-US" sz="2800">
                <a:solidFill>
                  <a:srgbClr val="CC6600"/>
                </a:solidFill>
                <a:ea typeface="ＭＳ Ｐゴシック" pitchFamily="-84" charset="-128"/>
                <a:cs typeface="ＭＳ Ｐゴシック" pitchFamily="-84" charset="-128"/>
              </a:rPr>
              <a:t>Discrepancies between experimental measurements and theory are good for improvements</a:t>
            </a:r>
          </a:p>
          <a:p>
            <a:pPr eaLnBrk="1" hangingPunct="1">
              <a:lnSpc>
                <a:spcPct val="90000"/>
              </a:lnSpc>
              <a:buFont typeface="MS Mincho" pitchFamily="49" charset="-128"/>
              <a:buChar char="⇒"/>
            </a:pPr>
            <a:r>
              <a:rPr lang="en-US" sz="2800">
                <a:ea typeface="ＭＳ Ｐゴシック" pitchFamily="-84" charset="-128"/>
                <a:cs typeface="ＭＳ Ｐゴシック" pitchFamily="-84" charset="-128"/>
              </a:rPr>
              <a:t>Improves our everyday lives,</a:t>
            </a:r>
            <a:r>
              <a:rPr lang="en-US" sz="2800" smtClean="0">
                <a:ea typeface="ＭＳ Ｐゴシック" pitchFamily="-84" charset="-128"/>
                <a:cs typeface="ＭＳ Ｐゴシック" pitchFamily="-84" charset="-128"/>
              </a:rPr>
              <a:t> even though </a:t>
            </a:r>
            <a:r>
              <a:rPr lang="en-US" sz="2800">
                <a:ea typeface="ＭＳ Ｐゴシック" pitchFamily="-84" charset="-128"/>
                <a:cs typeface="ＭＳ Ｐゴシック" pitchFamily="-84" charset="-128"/>
              </a:rPr>
              <a:t>some laws can take a while till we see them amongst us</a:t>
            </a:r>
          </a:p>
        </p:txBody>
      </p:sp>
      <p:sp>
        <p:nvSpPr>
          <p:cNvPr id="207876" name="Text Box 4"/>
          <p:cNvSpPr txBox="1">
            <a:spLocks noChangeArrowheads="1"/>
          </p:cNvSpPr>
          <p:nvPr/>
        </p:nvSpPr>
        <p:spPr bwMode="auto">
          <a:xfrm>
            <a:off x="228600" y="990600"/>
            <a:ext cx="105886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rgbClr val="FF0066"/>
                </a:solidFill>
                <a:latin typeface="Arial Narrow" pitchFamily="-84" charset="0"/>
              </a:rPr>
              <a:t>Exp.</a:t>
            </a:r>
            <a:r>
              <a:rPr lang="en-US" sz="6000">
                <a:solidFill>
                  <a:srgbClr val="FF0066"/>
                </a:solidFill>
                <a:latin typeface="Arial Narrow" pitchFamily="-84" charset="0"/>
              </a:rPr>
              <a:t>{</a:t>
            </a:r>
          </a:p>
        </p:txBody>
      </p:sp>
      <p:sp>
        <p:nvSpPr>
          <p:cNvPr id="207877" name="Text Box 5"/>
          <p:cNvSpPr txBox="1">
            <a:spLocks noChangeArrowheads="1"/>
          </p:cNvSpPr>
          <p:nvPr/>
        </p:nvSpPr>
        <p:spPr bwMode="auto">
          <a:xfrm>
            <a:off x="-76200" y="1752600"/>
            <a:ext cx="1620838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rgbClr val="FF0066"/>
                </a:solidFill>
                <a:latin typeface="Arial Narrow" pitchFamily="-84" charset="0"/>
              </a:rPr>
              <a:t>Theory </a:t>
            </a:r>
            <a:r>
              <a:rPr lang="en-US" sz="8800">
                <a:solidFill>
                  <a:srgbClr val="FF0066"/>
                </a:solidFill>
                <a:latin typeface="Arial Narrow" pitchFamily="-84" charset="0"/>
              </a:rPr>
              <a:t>{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7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7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7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78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78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7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7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7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78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875" grpId="0" build="p" autoUpdateAnimBg="0"/>
      <p:bldP spid="207876" grpId="0" build="p" autoUpdateAnimBg="0"/>
      <p:bldP spid="207877" grpId="0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tarryNig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9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Monday, June 8,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PHYS 1441-001, Summer 2015             Dr. Jaehoon Yu</a:t>
            </a:r>
            <a:endParaRPr lang="en-US"/>
          </a:p>
        </p:txBody>
      </p:sp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868363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Arial Narrow" charset="0"/>
              </a:rPr>
              <a:t>We always wonder…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2" name="Cloud Callout 1"/>
          <p:cNvSpPr/>
          <p:nvPr/>
        </p:nvSpPr>
        <p:spPr bwMode="auto">
          <a:xfrm>
            <a:off x="685800" y="762000"/>
            <a:ext cx="7772400" cy="3429000"/>
          </a:xfrm>
          <a:prstGeom prst="cloudCallout">
            <a:avLst>
              <a:gd name="adj1" fmla="val -42196"/>
              <a:gd name="adj2" fmla="val 34100"/>
            </a:avLst>
          </a:prstGeom>
          <a:solidFill>
            <a:schemeClr val="accent6">
              <a:lumMod val="75000"/>
            </a:schemeClr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0" y="1295400"/>
            <a:ext cx="5715000" cy="2590800"/>
          </a:xfrm>
        </p:spPr>
        <p:txBody>
          <a:bodyPr/>
          <a:lstStyle/>
          <a:p>
            <a:pPr marL="347472">
              <a:spcBef>
                <a:spcPts val="0"/>
              </a:spcBef>
            </a:pP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What </a:t>
            </a:r>
            <a:r>
              <a:rPr lang="en-US" sz="2800" dirty="0" smtClean="0">
                <a:solidFill>
                  <a:srgbClr val="FFFFFF"/>
                </a:solidFill>
                <a:latin typeface="Arial Narrow" charset="0"/>
              </a:rPr>
              <a:t>makes up </a:t>
            </a: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the </a:t>
            </a:r>
            <a:r>
              <a:rPr lang="en-US" sz="2800" dirty="0" smtClean="0">
                <a:solidFill>
                  <a:srgbClr val="FFFFFF"/>
                </a:solidFill>
                <a:latin typeface="Arial Narrow" charset="0"/>
              </a:rPr>
              <a:t>universe?</a:t>
            </a:r>
            <a:endParaRPr lang="en-US" sz="2800" dirty="0">
              <a:solidFill>
                <a:srgbClr val="FFFFFF"/>
              </a:solidFill>
              <a:latin typeface="Arial Narrow" charset="0"/>
            </a:endParaRPr>
          </a:p>
          <a:p>
            <a:pPr marL="347472">
              <a:spcBef>
                <a:spcPts val="0"/>
              </a:spcBef>
            </a:pP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How does the universe work?</a:t>
            </a:r>
          </a:p>
          <a:p>
            <a:pPr marL="347472">
              <a:spcBef>
                <a:spcPts val="0"/>
              </a:spcBef>
            </a:pPr>
            <a:r>
              <a:rPr lang="en-US" sz="2800" dirty="0" smtClean="0">
                <a:solidFill>
                  <a:srgbClr val="FFFFFF"/>
                </a:solidFill>
                <a:latin typeface="Arial Narrow" charset="0"/>
              </a:rPr>
              <a:t>What </a:t>
            </a: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holds the universe together?</a:t>
            </a:r>
          </a:p>
          <a:p>
            <a:pPr marL="347472">
              <a:spcBef>
                <a:spcPts val="0"/>
              </a:spcBef>
            </a:pPr>
            <a:r>
              <a:rPr lang="en-US" sz="2800" dirty="0" smtClean="0">
                <a:solidFill>
                  <a:srgbClr val="FFFFFF"/>
                </a:solidFill>
                <a:latin typeface="Arial Narrow" charset="0"/>
              </a:rPr>
              <a:t>How </a:t>
            </a: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can we live in the universe well?</a:t>
            </a:r>
          </a:p>
          <a:p>
            <a:pPr marL="347472">
              <a:spcBef>
                <a:spcPts val="0"/>
              </a:spcBef>
            </a:pP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Where do we</a:t>
            </a:r>
            <a:r>
              <a:rPr lang="en-US" sz="2800" dirty="0" smtClean="0">
                <a:solidFill>
                  <a:srgbClr val="FFFFFF"/>
                </a:solidFill>
                <a:latin typeface="Arial Narrow" charset="0"/>
              </a:rPr>
              <a:t> all come </a:t>
            </a: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from</a:t>
            </a:r>
            <a:r>
              <a:rPr lang="en-US" sz="2800" dirty="0" smtClean="0">
                <a:solidFill>
                  <a:srgbClr val="FFFFFF"/>
                </a:solidFill>
                <a:latin typeface="Arial Narrow" charset="0"/>
              </a:rPr>
              <a:t>?</a:t>
            </a:r>
            <a:endParaRPr lang="en-US" sz="2800" dirty="0">
              <a:solidFill>
                <a:srgbClr val="FFFFFF"/>
              </a:solidFill>
              <a:latin typeface="Arial Narrow" charset="0"/>
            </a:endParaRPr>
          </a:p>
        </p:txBody>
      </p:sp>
      <p:pic>
        <p:nvPicPr>
          <p:cNvPr id="10" name="Picture 8" descr="thinker-femal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" t="433" r="6992" b="9245"/>
          <a:stretch>
            <a:fillRect/>
          </a:stretch>
        </p:blipFill>
        <p:spPr bwMode="auto">
          <a:xfrm>
            <a:off x="157323" y="3581400"/>
            <a:ext cx="1976277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4826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9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9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9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9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0" grpId="0"/>
      <p:bldP spid="2" grpId="0" animBg="1"/>
      <p:bldP spid="119811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8, 2015</a:t>
            </a:r>
          </a:p>
        </p:txBody>
      </p:sp>
      <p:sp>
        <p:nvSpPr>
          <p:cNvPr id="54275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8CC9227-5877-134E-99CC-F1153F04D645}" type="slidenum">
              <a:rPr lang="en-US">
                <a:latin typeface="Arial Narrow" pitchFamily="-84" charset="0"/>
              </a:rPr>
              <a:pPr/>
              <a:t>40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/>
          </a:p>
        </p:txBody>
      </p:sp>
      <p:sp>
        <p:nvSpPr>
          <p:cNvPr id="54277" name="Slide Number Placeholder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1969EC02-B465-1F46-95EF-CE1AC1643C7B}" type="slidenum">
              <a:rPr lang="en-US" sz="1400" b="1">
                <a:solidFill>
                  <a:srgbClr val="A50021"/>
                </a:solidFill>
                <a:latin typeface="Arial Narrow" pitchFamily="-84" charset="0"/>
              </a:rPr>
              <a:pPr algn="r"/>
              <a:t>40</a:t>
            </a:fld>
            <a:endParaRPr lang="en-US" sz="1400" b="1">
              <a:solidFill>
                <a:srgbClr val="A50021"/>
              </a:solidFill>
              <a:latin typeface="Arial Narrow" pitchFamily="-84" charset="0"/>
            </a:endParaRPr>
          </a:p>
        </p:txBody>
      </p:sp>
      <p:sp>
        <p:nvSpPr>
          <p:cNvPr id="542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85800"/>
          </a:xfrm>
        </p:spPr>
        <p:txBody>
          <a:bodyPr/>
          <a:lstStyle/>
          <a:p>
            <a:pPr eaLnBrk="1" hangingPunct="1"/>
            <a:r>
              <a:rPr lang="en-US">
                <a:ea typeface="ＭＳ Ｐゴシック" pitchFamily="-84" charset="-128"/>
                <a:cs typeface="ＭＳ Ｐゴシック" pitchFamily="-84" charset="-128"/>
              </a:rPr>
              <a:t>Brief History of Physics</a:t>
            </a:r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838200"/>
            <a:ext cx="8001000" cy="5181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>
                <a:ea typeface="ＭＳ Ｐゴシック" pitchFamily="-84" charset="-128"/>
                <a:cs typeface="ＭＳ Ｐゴシック" pitchFamily="-84" charset="-128"/>
              </a:rPr>
              <a:t>AD 18</a:t>
            </a:r>
            <a:r>
              <a:rPr lang="en-US" sz="2400" baseline="30000">
                <a:ea typeface="ＭＳ Ｐゴシック" pitchFamily="-84" charset="-128"/>
                <a:cs typeface="ＭＳ Ｐゴシック" pitchFamily="-84" charset="-128"/>
              </a:rPr>
              <a:t>th</a:t>
            </a:r>
            <a:r>
              <a:rPr lang="en-US" sz="2400">
                <a:ea typeface="ＭＳ Ｐゴシック" pitchFamily="-84" charset="-128"/>
                <a:cs typeface="ＭＳ Ｐゴシック" pitchFamily="-84" charset="-128"/>
              </a:rPr>
              <a:t> century: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/>
              <a:t>Newton’s Classical Mechanics: A theory of mechanics based on observations and measurements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>
                <a:ea typeface="ＭＳ Ｐゴシック" pitchFamily="-84" charset="-128"/>
                <a:cs typeface="ＭＳ Ｐゴシック" pitchFamily="-84" charset="-128"/>
              </a:rPr>
              <a:t>AD 19</a:t>
            </a:r>
            <a:r>
              <a:rPr lang="en-US" sz="2400" baseline="30000">
                <a:ea typeface="ＭＳ Ｐゴシック" pitchFamily="-84" charset="-128"/>
                <a:cs typeface="ＭＳ Ｐゴシック" pitchFamily="-84" charset="-128"/>
              </a:rPr>
              <a:t>th</a:t>
            </a:r>
            <a:r>
              <a:rPr lang="en-US" sz="2400">
                <a:ea typeface="ＭＳ Ｐゴシック" pitchFamily="-84" charset="-128"/>
                <a:cs typeface="ＭＳ Ｐゴシック" pitchFamily="-84" charset="-128"/>
              </a:rPr>
              <a:t> Century: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/>
              <a:t>Electricity, Magnetism, and Thermodynamics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>
                <a:ea typeface="ＭＳ Ｐゴシック" pitchFamily="-84" charset="-128"/>
                <a:cs typeface="ＭＳ Ｐゴシック" pitchFamily="-84" charset="-128"/>
              </a:rPr>
              <a:t>Late AD 19</a:t>
            </a:r>
            <a:r>
              <a:rPr lang="en-US" sz="2400" baseline="30000">
                <a:ea typeface="ＭＳ Ｐゴシック" pitchFamily="-84" charset="-128"/>
                <a:cs typeface="ＭＳ Ｐゴシック" pitchFamily="-84" charset="-128"/>
              </a:rPr>
              <a:t>th</a:t>
            </a:r>
            <a:r>
              <a:rPr lang="en-US" sz="2400">
                <a:ea typeface="ＭＳ Ｐゴシック" pitchFamily="-84" charset="-128"/>
                <a:cs typeface="ＭＳ Ｐゴシック" pitchFamily="-84" charset="-128"/>
              </a:rPr>
              <a:t> and early 20</a:t>
            </a:r>
            <a:r>
              <a:rPr lang="en-US" sz="2400" baseline="30000">
                <a:ea typeface="ＭＳ Ｐゴシック" pitchFamily="-84" charset="-128"/>
                <a:cs typeface="ＭＳ Ｐゴシック" pitchFamily="-84" charset="-128"/>
              </a:rPr>
              <a:t>th</a:t>
            </a:r>
            <a:r>
              <a:rPr lang="en-US" sz="2400">
                <a:ea typeface="ＭＳ Ｐゴシック" pitchFamily="-84" charset="-128"/>
                <a:cs typeface="ＭＳ Ｐゴシック" pitchFamily="-84" charset="-128"/>
              </a:rPr>
              <a:t> century</a:t>
            </a:r>
            <a:r>
              <a:rPr lang="en-US" sz="2800">
                <a:ea typeface="ＭＳ Ｐゴシック" pitchFamily="-84" charset="-128"/>
                <a:cs typeface="ＭＳ Ｐゴシック" pitchFamily="-84" charset="-128"/>
              </a:rPr>
              <a:t> (</a:t>
            </a:r>
            <a:r>
              <a:rPr lang="en-US" sz="2400">
                <a:solidFill>
                  <a:srgbClr val="A50021"/>
                </a:solidFill>
                <a:ea typeface="ＭＳ Ｐゴシック" pitchFamily="-84" charset="-128"/>
                <a:cs typeface="ＭＳ Ｐゴシック" pitchFamily="-84" charset="-128"/>
              </a:rPr>
              <a:t>Modern Physics Era</a:t>
            </a:r>
            <a:r>
              <a:rPr lang="en-US" sz="2800">
                <a:ea typeface="ＭＳ Ｐゴシック" pitchFamily="-84" charset="-128"/>
                <a:cs typeface="ＭＳ Ｐゴシック" pitchFamily="-84" charset="-128"/>
              </a:rPr>
              <a:t>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/>
              <a:t>Einstein’s theory of relativity: Generalized theory of space, time, and energy (mechanics)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/>
              <a:t>Quantum Mechanics: Theory of atomic phenomena</a:t>
            </a:r>
          </a:p>
          <a:p>
            <a:pPr eaLnBrk="1" hangingPunct="1">
              <a:lnSpc>
                <a:spcPct val="90000"/>
              </a:lnSpc>
            </a:pPr>
            <a:r>
              <a:rPr lang="en-US" sz="2400">
                <a:ea typeface="ＭＳ Ｐゴシック" pitchFamily="-84" charset="-128"/>
                <a:cs typeface="ＭＳ Ｐゴシック" pitchFamily="-84" charset="-128"/>
              </a:rPr>
              <a:t>Physics has come very far, very fast, and is still progressing, yet we’ve got a long way to go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/>
              <a:t>What is matter made of?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/>
              <a:t>How do matters get mass?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/>
              <a:t>How and why do matters interact with each other?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/>
              <a:t>How is universe created?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0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0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0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0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0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0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0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0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50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505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505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505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31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8, 2015</a:t>
            </a:r>
          </a:p>
        </p:txBody>
      </p:sp>
      <p:sp>
        <p:nvSpPr>
          <p:cNvPr id="55299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A70E4F3-5A7A-6E40-8D6E-155C2781E57E}" type="slidenum">
              <a:rPr lang="en-US">
                <a:latin typeface="Arial Narrow" pitchFamily="-84" charset="0"/>
              </a:rPr>
              <a:pPr/>
              <a:t>41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/>
          </a:p>
        </p:txBody>
      </p:sp>
      <p:sp>
        <p:nvSpPr>
          <p:cNvPr id="55301" name="Slide Number Placeholder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B2B7437F-471F-5744-A69F-7381C54885A0}" type="slidenum">
              <a:rPr lang="en-US" sz="1400" b="1">
                <a:solidFill>
                  <a:srgbClr val="A50021"/>
                </a:solidFill>
                <a:latin typeface="Arial Narrow" pitchFamily="-84" charset="0"/>
              </a:rPr>
              <a:pPr algn="r"/>
              <a:t>41</a:t>
            </a:fld>
            <a:endParaRPr lang="en-US" sz="1400" b="1">
              <a:solidFill>
                <a:srgbClr val="A50021"/>
              </a:solidFill>
              <a:latin typeface="Arial Narrow" pitchFamily="-84" charset="0"/>
            </a:endParaRPr>
          </a:p>
        </p:txBody>
      </p:sp>
      <p:sp>
        <p:nvSpPr>
          <p:cNvPr id="553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pPr eaLnBrk="1" hangingPunct="1"/>
            <a:r>
              <a:rPr lang="en-US">
                <a:ea typeface="ＭＳ Ｐゴシック" pitchFamily="-84" charset="-128"/>
                <a:cs typeface="ＭＳ Ｐゴシック" pitchFamily="-84" charset="-128"/>
              </a:rPr>
              <a:t>Models, Theories and Laws</a:t>
            </a:r>
          </a:p>
        </p:txBody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14400"/>
            <a:ext cx="8534400" cy="5181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>
                <a:solidFill>
                  <a:srgbClr val="CC00CC"/>
                </a:solidFill>
                <a:ea typeface="ＭＳ Ｐゴシック" pitchFamily="-84" charset="-128"/>
                <a:cs typeface="ＭＳ Ｐゴシック" pitchFamily="-84" charset="-128"/>
              </a:rPr>
              <a:t>Models</a:t>
            </a:r>
            <a:r>
              <a:rPr lang="en-US" sz="2800">
                <a:ea typeface="ＭＳ Ｐゴシック" pitchFamily="-84" charset="-128"/>
                <a:cs typeface="ＭＳ Ｐゴシック" pitchFamily="-84" charset="-128"/>
              </a:rPr>
              <a:t>: An analogy or a mental image of a phenomena in terms of something we are familiar with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/>
              <a:t>Thinking light as waves, behaving just like water waves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/>
              <a:t>Often provide insights for new experiments and ideas</a:t>
            </a:r>
          </a:p>
          <a:p>
            <a:pPr eaLnBrk="1" hangingPunct="1">
              <a:lnSpc>
                <a:spcPct val="80000"/>
              </a:lnSpc>
            </a:pPr>
            <a:r>
              <a:rPr lang="en-US" sz="2800">
                <a:solidFill>
                  <a:srgbClr val="CC00CC"/>
                </a:solidFill>
                <a:ea typeface="ＭＳ Ｐゴシック" pitchFamily="-84" charset="-128"/>
                <a:cs typeface="ＭＳ Ｐゴシック" pitchFamily="-84" charset="-128"/>
              </a:rPr>
              <a:t>Theories</a:t>
            </a:r>
            <a:r>
              <a:rPr lang="en-US" sz="2800">
                <a:ea typeface="ＭＳ Ｐゴシック" pitchFamily="-84" charset="-128"/>
                <a:cs typeface="ＭＳ Ｐゴシック" pitchFamily="-84" charset="-128"/>
              </a:rPr>
              <a:t>: More systematically improved version of models</a:t>
            </a:r>
          </a:p>
          <a:p>
            <a:pPr lvl="1" eaLnBrk="1" hangingPunct="1">
              <a:lnSpc>
                <a:spcPct val="80000"/>
              </a:lnSpc>
            </a:pPr>
            <a:r>
              <a:rPr lang="en-US"/>
              <a:t>Can provide quantitative predictions that are testable and more precise</a:t>
            </a:r>
          </a:p>
          <a:p>
            <a:pPr eaLnBrk="1" hangingPunct="1">
              <a:lnSpc>
                <a:spcPct val="80000"/>
              </a:lnSpc>
            </a:pPr>
            <a:r>
              <a:rPr lang="en-US" sz="2800">
                <a:solidFill>
                  <a:srgbClr val="CC00CC"/>
                </a:solidFill>
                <a:ea typeface="ＭＳ Ｐゴシック" pitchFamily="-84" charset="-128"/>
                <a:cs typeface="ＭＳ Ｐゴシック" pitchFamily="-84" charset="-128"/>
              </a:rPr>
              <a:t>Laws</a:t>
            </a:r>
            <a:r>
              <a:rPr lang="en-US" sz="2800">
                <a:ea typeface="ＭＳ Ｐゴシック" pitchFamily="-84" charset="-128"/>
                <a:cs typeface="ＭＳ Ｐゴシック" pitchFamily="-84" charset="-128"/>
              </a:rPr>
              <a:t>: Certain concise but general statements about how nature behaves </a:t>
            </a:r>
            <a:endParaRPr lang="en-US" sz="2800">
              <a:ea typeface="ＭＳ Ｐゴシック" pitchFamily="-84" charset="-128"/>
              <a:cs typeface="ＭＳ Ｐゴシック" pitchFamily="-84" charset="-128"/>
              <a:sym typeface="Wingdings" pitchFamily="-84" charset="2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400"/>
              <a:t>Energy conservation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>
                <a:sym typeface="Wingdings" pitchFamily="-84" charset="2"/>
              </a:rPr>
              <a:t>The statement must be found experimentally valid to become a law</a:t>
            </a:r>
            <a:endParaRPr lang="en-US" sz="2400"/>
          </a:p>
          <a:p>
            <a:pPr eaLnBrk="1" hangingPunct="1">
              <a:lnSpc>
                <a:spcPct val="80000"/>
              </a:lnSpc>
            </a:pPr>
            <a:r>
              <a:rPr lang="en-US" sz="2800">
                <a:solidFill>
                  <a:srgbClr val="CC00CC"/>
                </a:solidFill>
                <a:ea typeface="ＭＳ Ｐゴシック" pitchFamily="-84" charset="-128"/>
                <a:cs typeface="ＭＳ Ｐゴシック" pitchFamily="-84" charset="-128"/>
              </a:rPr>
              <a:t>Principles</a:t>
            </a:r>
            <a:r>
              <a:rPr lang="en-US" sz="2800">
                <a:ea typeface="ＭＳ Ｐゴシック" pitchFamily="-84" charset="-128"/>
                <a:cs typeface="ＭＳ Ｐゴシック" pitchFamily="-84" charset="-128"/>
              </a:rPr>
              <a:t>: Less general statements of how nature behaves</a:t>
            </a:r>
          </a:p>
          <a:p>
            <a:pPr lvl="1" eaLnBrk="1" hangingPunct="1">
              <a:lnSpc>
                <a:spcPct val="80000"/>
              </a:lnSpc>
            </a:pPr>
            <a:r>
              <a:rPr lang="en-US"/>
              <a:t>Has some level of arbitrariness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8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8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8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8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8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88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88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88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88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088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899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8, 2015</a:t>
            </a:r>
          </a:p>
        </p:txBody>
      </p:sp>
      <p:sp>
        <p:nvSpPr>
          <p:cNvPr id="56323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5F4C5E4-A20A-D34A-94BA-12452F65537C}" type="slidenum">
              <a:rPr lang="en-US">
                <a:latin typeface="Arial Narrow" pitchFamily="-84" charset="0"/>
              </a:rPr>
              <a:pPr/>
              <a:t>42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56324" name="Slide Number Placeholder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AB566C1F-BBF6-6242-A5A3-31BE5DA5B18D}" type="slidenum">
              <a:rPr lang="en-US" sz="1400" b="1">
                <a:solidFill>
                  <a:srgbClr val="A50021"/>
                </a:solidFill>
                <a:latin typeface="Arial Narrow" pitchFamily="-84" charset="0"/>
              </a:rPr>
              <a:pPr algn="r"/>
              <a:t>42</a:t>
            </a:fld>
            <a:endParaRPr lang="en-US" sz="1400" b="1">
              <a:solidFill>
                <a:srgbClr val="A50021"/>
              </a:solidFill>
              <a:latin typeface="Arial Narrow" pitchFamily="-84" charset="0"/>
            </a:endParaRPr>
          </a:p>
        </p:txBody>
      </p:sp>
      <p:sp>
        <p:nvSpPr>
          <p:cNvPr id="5632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ea typeface="ＭＳ Ｐゴシック" pitchFamily="-84" charset="-128"/>
                <a:cs typeface="ＭＳ Ｐゴシック" pitchFamily="-84" charset="-128"/>
              </a:rPr>
              <a:t>Uncertainties</a:t>
            </a:r>
          </a:p>
        </p:txBody>
      </p:sp>
      <p:sp>
        <p:nvSpPr>
          <p:cNvPr id="1699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990600"/>
            <a:ext cx="8153400" cy="5486400"/>
          </a:xfrm>
        </p:spPr>
        <p:txBody>
          <a:bodyPr/>
          <a:lstStyle/>
          <a:p>
            <a:pPr eaLnBrk="1" hangingPunct="1"/>
            <a:r>
              <a:rPr lang="en-US" sz="3500">
                <a:ea typeface="ＭＳ Ｐゴシック" pitchFamily="-84" charset="-128"/>
                <a:cs typeface="ＭＳ Ｐゴシック" pitchFamily="-84" charset="-128"/>
              </a:rPr>
              <a:t>Physical measurements have limited precision, however good they are, due to:</a:t>
            </a:r>
          </a:p>
          <a:p>
            <a:pPr lvl="1" eaLnBrk="1" hangingPunct="1"/>
            <a:r>
              <a:rPr lang="en-US"/>
              <a:t>Number of measurements </a:t>
            </a:r>
          </a:p>
          <a:p>
            <a:pPr lvl="1" eaLnBrk="1" hangingPunct="1"/>
            <a:r>
              <a:rPr lang="en-US"/>
              <a:t>Quality of instruments (meter stick vs micro-meter)</a:t>
            </a:r>
          </a:p>
          <a:p>
            <a:pPr lvl="1" eaLnBrk="1" hangingPunct="1"/>
            <a:r>
              <a:rPr lang="en-US"/>
              <a:t>Experience of the person doing measurements</a:t>
            </a:r>
          </a:p>
          <a:p>
            <a:pPr lvl="1" eaLnBrk="1" hangingPunct="1"/>
            <a:r>
              <a:rPr lang="en-US"/>
              <a:t>Etc</a:t>
            </a:r>
          </a:p>
          <a:p>
            <a:pPr eaLnBrk="1" hangingPunct="1"/>
            <a:r>
              <a:rPr lang="en-US">
                <a:ea typeface="ＭＳ Ｐゴシック" pitchFamily="-84" charset="-128"/>
                <a:cs typeface="ＭＳ Ｐゴシック" pitchFamily="-84" charset="-128"/>
              </a:rPr>
              <a:t>In many cases, uncertainties are more important and difficult to estimate than the central (or mean) values</a:t>
            </a:r>
          </a:p>
        </p:txBody>
      </p:sp>
      <p:sp>
        <p:nvSpPr>
          <p:cNvPr id="169988" name="Text Box 4"/>
          <p:cNvSpPr txBox="1">
            <a:spLocks noChangeArrowheads="1"/>
          </p:cNvSpPr>
          <p:nvPr/>
        </p:nvSpPr>
        <p:spPr bwMode="auto">
          <a:xfrm>
            <a:off x="338138" y="2160588"/>
            <a:ext cx="88106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rgbClr val="A50021"/>
                </a:solidFill>
                <a:latin typeface="Arial Narrow" pitchFamily="-84" charset="0"/>
              </a:rPr>
              <a:t>Stat.{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28600" y="2590800"/>
            <a:ext cx="914400" cy="1555750"/>
            <a:chOff x="144" y="1632"/>
            <a:chExt cx="576" cy="980"/>
          </a:xfrm>
        </p:grpSpPr>
        <p:sp>
          <p:nvSpPr>
            <p:cNvPr id="56330" name="Text Box 6"/>
            <p:cNvSpPr txBox="1">
              <a:spLocks noChangeArrowheads="1"/>
            </p:cNvSpPr>
            <p:nvPr/>
          </p:nvSpPr>
          <p:spPr bwMode="auto">
            <a:xfrm>
              <a:off x="528" y="1632"/>
              <a:ext cx="192" cy="9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9600">
                  <a:solidFill>
                    <a:srgbClr val="A50021"/>
                  </a:solidFill>
                  <a:latin typeface="Arial Narrow" pitchFamily="-84" charset="0"/>
                </a:rPr>
                <a:t>{</a:t>
              </a:r>
            </a:p>
          </p:txBody>
        </p:sp>
        <p:sp>
          <p:nvSpPr>
            <p:cNvPr id="56331" name="Text Box 7"/>
            <p:cNvSpPr txBox="1">
              <a:spLocks noChangeArrowheads="1"/>
            </p:cNvSpPr>
            <p:nvPr/>
          </p:nvSpPr>
          <p:spPr bwMode="auto">
            <a:xfrm>
              <a:off x="144" y="1959"/>
              <a:ext cx="528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2800">
                  <a:solidFill>
                    <a:srgbClr val="A50021"/>
                  </a:solidFill>
                  <a:latin typeface="Arial Narrow" pitchFamily="-84" charset="0"/>
                </a:rPr>
                <a:t>Syst.</a:t>
              </a:r>
            </a:p>
          </p:txBody>
        </p:sp>
      </p:grpSp>
      <p:sp>
        <p:nvSpPr>
          <p:cNvPr id="56329" name="Footer Placeholder 12"/>
          <p:cNvSpPr>
            <a:spLocks noGrp="1"/>
          </p:cNvSpPr>
          <p:nvPr>
            <p:ph type="ftr" sz="quarter" idx="11"/>
          </p:nvPr>
        </p:nvSpPr>
        <p:spPr>
          <a:xfrm>
            <a:off x="3124200" y="61722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9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9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9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9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9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69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9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987" grpId="0" build="p"/>
      <p:bldP spid="16998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8, 2015</a:t>
            </a:r>
          </a:p>
        </p:txBody>
      </p:sp>
      <p:sp>
        <p:nvSpPr>
          <p:cNvPr id="57347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3DA9EC3-498A-5149-865F-1AB9EFEAF230}" type="slidenum">
              <a:rPr lang="en-US">
                <a:latin typeface="Arial Narrow" pitchFamily="-84" charset="0"/>
              </a:rPr>
              <a:pPr/>
              <a:t>43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57348" name="Slide Number Placeholder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03923EB7-681D-CF4C-AC8C-B50A6C1752F8}" type="slidenum">
              <a:rPr lang="en-US" sz="1400" b="1">
                <a:solidFill>
                  <a:srgbClr val="A50021"/>
                </a:solidFill>
                <a:latin typeface="Arial Narrow" pitchFamily="-84" charset="0"/>
              </a:rPr>
              <a:pPr algn="r"/>
              <a:t>43</a:t>
            </a:fld>
            <a:endParaRPr lang="en-US" sz="1400" b="1">
              <a:solidFill>
                <a:srgbClr val="A50021"/>
              </a:solidFill>
              <a:latin typeface="Arial Narrow" pitchFamily="-84" charset="0"/>
            </a:endParaRPr>
          </a:p>
        </p:txBody>
      </p:sp>
      <p:sp>
        <p:nvSpPr>
          <p:cNvPr id="5734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ea typeface="ＭＳ Ｐゴシック" pitchFamily="-84" charset="-128"/>
                <a:cs typeface="ＭＳ Ｐゴシック" pitchFamily="-84" charset="-128"/>
              </a:rPr>
              <a:t>Significant Figures</a:t>
            </a:r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685800"/>
            <a:ext cx="8382000" cy="57150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-84" charset="-128"/>
                <a:cs typeface="ＭＳ Ｐゴシック" pitchFamily="-84" charset="-128"/>
              </a:rPr>
              <a:t>Denote the precision of the measured values</a:t>
            </a:r>
          </a:p>
          <a:p>
            <a:pPr lvl="1" eaLnBrk="1" hangingPunct="1"/>
            <a:r>
              <a:rPr lang="en-US" sz="2400" smtClean="0"/>
              <a:t>The number 80 implies precision of +/- 1, between 79 and 81</a:t>
            </a:r>
          </a:p>
          <a:p>
            <a:pPr lvl="2" eaLnBrk="1" hangingPunct="1"/>
            <a:r>
              <a:rPr lang="en-US" sz="2000" smtClean="0">
                <a:ea typeface="ＭＳ Ｐゴシック" pitchFamily="-84" charset="-128"/>
              </a:rPr>
              <a:t>If you are sure to +/-0.1, the number should be written 80.0</a:t>
            </a:r>
          </a:p>
          <a:p>
            <a:pPr lvl="1" eaLnBrk="1" hangingPunct="1"/>
            <a:r>
              <a:rPr lang="en-US" sz="2400" smtClean="0"/>
              <a:t>Significant figures: non-zero numbers or zeros that are not place-holders</a:t>
            </a:r>
          </a:p>
          <a:p>
            <a:pPr lvl="2" eaLnBrk="1" hangingPunct="1"/>
            <a:r>
              <a:rPr lang="en-US" sz="2000" smtClean="0">
                <a:ea typeface="ＭＳ Ｐゴシック" pitchFamily="-84" charset="-128"/>
              </a:rPr>
              <a:t>34, 34.2, 0.001, 34.100</a:t>
            </a:r>
          </a:p>
          <a:p>
            <a:pPr lvl="3" eaLnBrk="1" hangingPunct="1"/>
            <a:r>
              <a:rPr lang="en-US" sz="1800" smtClean="0">
                <a:ea typeface="ＭＳ Ｐゴシック" pitchFamily="-84" charset="-128"/>
              </a:rPr>
              <a:t>34 has two significant digits</a:t>
            </a:r>
          </a:p>
          <a:p>
            <a:pPr lvl="3" eaLnBrk="1" hangingPunct="1"/>
            <a:r>
              <a:rPr lang="en-US" sz="1800" smtClean="0">
                <a:ea typeface="ＭＳ Ｐゴシック" pitchFamily="-84" charset="-128"/>
              </a:rPr>
              <a:t>34.2 has 3</a:t>
            </a:r>
          </a:p>
          <a:p>
            <a:pPr lvl="3" eaLnBrk="1" hangingPunct="1"/>
            <a:r>
              <a:rPr lang="en-US" sz="1800" smtClean="0">
                <a:ea typeface="ＭＳ Ｐゴシック" pitchFamily="-84" charset="-128"/>
              </a:rPr>
              <a:t>0.001 has one because the 0’s before 1 are place holders to position “.”</a:t>
            </a:r>
          </a:p>
          <a:p>
            <a:pPr lvl="3" eaLnBrk="1" hangingPunct="1"/>
            <a:r>
              <a:rPr lang="en-US" sz="1800" smtClean="0">
                <a:ea typeface="ＭＳ Ｐゴシック" pitchFamily="-84" charset="-128"/>
              </a:rPr>
              <a:t>34.100 has 5, because the 0’s after 1 indicates that the numbers in these digits are indeed 0’s.</a:t>
            </a:r>
          </a:p>
          <a:p>
            <a:pPr lvl="2" eaLnBrk="1" hangingPunct="1"/>
            <a:r>
              <a:rPr lang="en-US" sz="2000" smtClean="0">
                <a:ea typeface="ＭＳ Ｐゴシック" pitchFamily="-84" charset="-128"/>
              </a:rPr>
              <a:t>When there are many 0’s, use scientific notation for simplicity: </a:t>
            </a:r>
          </a:p>
          <a:p>
            <a:pPr lvl="3" eaLnBrk="1" hangingPunct="1"/>
            <a:r>
              <a:rPr lang="en-US" sz="1800" smtClean="0">
                <a:ea typeface="ＭＳ Ｐゴシック" pitchFamily="-84" charset="-128"/>
              </a:rPr>
              <a:t>31400000=3.14x10</a:t>
            </a:r>
            <a:r>
              <a:rPr lang="en-US" sz="1800" baseline="30000" smtClean="0">
                <a:ea typeface="ＭＳ Ｐゴシック" pitchFamily="-84" charset="-128"/>
              </a:rPr>
              <a:t>7</a:t>
            </a:r>
          </a:p>
          <a:p>
            <a:pPr lvl="3" eaLnBrk="1" hangingPunct="1"/>
            <a:r>
              <a:rPr lang="en-US" sz="1800" smtClean="0">
                <a:ea typeface="ＭＳ Ｐゴシック" pitchFamily="-84" charset="-128"/>
              </a:rPr>
              <a:t>0.00012=1.2x10</a:t>
            </a:r>
            <a:r>
              <a:rPr lang="en-US" sz="1800" baseline="30000" smtClean="0">
                <a:ea typeface="ＭＳ Ｐゴシック" pitchFamily="-84" charset="-128"/>
              </a:rPr>
              <a:t>-4</a:t>
            </a:r>
          </a:p>
        </p:txBody>
      </p:sp>
      <p:sp>
        <p:nvSpPr>
          <p:cNvPr id="57351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1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1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1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1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1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1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1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10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710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710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710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710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11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8, 2015</a:t>
            </a:r>
          </a:p>
        </p:txBody>
      </p:sp>
      <p:sp>
        <p:nvSpPr>
          <p:cNvPr id="58371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4B8BF76-6258-CA40-8FC0-A7EB9F001A89}" type="slidenum">
              <a:rPr lang="en-US">
                <a:latin typeface="Arial Narrow" pitchFamily="-84" charset="0"/>
              </a:rPr>
              <a:pPr/>
              <a:t>44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58372" name="Slide Number Placeholder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FC30454C-6BA0-A14A-912E-43B5CFFA7E23}" type="slidenum">
              <a:rPr lang="en-US" sz="1400" b="1">
                <a:solidFill>
                  <a:srgbClr val="A50021"/>
                </a:solidFill>
                <a:latin typeface="Arial Narrow" pitchFamily="-84" charset="0"/>
              </a:rPr>
              <a:pPr algn="r"/>
              <a:t>44</a:t>
            </a:fld>
            <a:endParaRPr lang="en-US" sz="1400" b="1">
              <a:solidFill>
                <a:srgbClr val="A50021"/>
              </a:solidFill>
              <a:latin typeface="Arial Narrow" pitchFamily="-84" charset="0"/>
            </a:endParaRPr>
          </a:p>
        </p:txBody>
      </p:sp>
      <p:sp>
        <p:nvSpPr>
          <p:cNvPr id="5837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-84" charset="-128"/>
                <a:cs typeface="ＭＳ Ｐゴシック" pitchFamily="-84" charset="-128"/>
              </a:rPr>
              <a:t>Significant Figures</a:t>
            </a:r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990600"/>
            <a:ext cx="8153400" cy="3657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Operational rules: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solidFill>
                  <a:srgbClr val="A50021"/>
                </a:solidFill>
              </a:rPr>
              <a:t>Addition or subtraction:</a:t>
            </a:r>
            <a:r>
              <a:rPr lang="en-US" dirty="0"/>
              <a:t> Keep the </a:t>
            </a:r>
            <a:r>
              <a:rPr lang="en-US" b="1" u="sng" dirty="0">
                <a:solidFill>
                  <a:srgbClr val="A50021"/>
                </a:solidFill>
              </a:rPr>
              <a:t>smallest number of</a:t>
            </a:r>
            <a:r>
              <a:rPr lang="en-US" u="sng" dirty="0"/>
              <a:t> </a:t>
            </a:r>
            <a:r>
              <a:rPr lang="en-US" b="1" u="sng" dirty="0">
                <a:solidFill>
                  <a:srgbClr val="A50021"/>
                </a:solidFill>
              </a:rPr>
              <a:t>decimal place</a:t>
            </a:r>
            <a:r>
              <a:rPr lang="en-US" dirty="0"/>
              <a:t> in the result, independent of the number of significant digits: 12.001+ 3.1= 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US" dirty="0"/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solidFill>
                  <a:srgbClr val="A50021"/>
                </a:solidFill>
              </a:rPr>
              <a:t>Multiplication or Division</a:t>
            </a:r>
            <a:r>
              <a:rPr lang="en-US" dirty="0"/>
              <a:t>: Keep the </a:t>
            </a:r>
            <a:r>
              <a:rPr lang="en-US" b="1" u="sng" dirty="0">
                <a:solidFill>
                  <a:srgbClr val="A50021"/>
                </a:solidFill>
              </a:rPr>
              <a:t>smallest number of significant </a:t>
            </a:r>
            <a:r>
              <a:rPr lang="en-US" b="1" u="sng" dirty="0" smtClean="0">
                <a:solidFill>
                  <a:srgbClr val="A50021"/>
                </a:solidFill>
              </a:rPr>
              <a:t>digits</a:t>
            </a:r>
            <a:r>
              <a:rPr lang="en-US" dirty="0" smtClean="0"/>
              <a:t> </a:t>
            </a:r>
            <a:r>
              <a:rPr lang="en-US" dirty="0"/>
              <a:t>in the result: 12.001 </a:t>
            </a:r>
            <a:r>
              <a:rPr lang="en-US" dirty="0" err="1"/>
              <a:t>x</a:t>
            </a:r>
            <a:r>
              <a:rPr lang="en-US" dirty="0"/>
              <a:t> 3.1 =        , because the smallest significant figures is ?. </a:t>
            </a:r>
          </a:p>
        </p:txBody>
      </p:sp>
      <p:sp>
        <p:nvSpPr>
          <p:cNvPr id="172036" name="Text Box 4"/>
          <p:cNvSpPr txBox="1">
            <a:spLocks noChangeArrowheads="1"/>
          </p:cNvSpPr>
          <p:nvPr/>
        </p:nvSpPr>
        <p:spPr bwMode="auto">
          <a:xfrm>
            <a:off x="5791200" y="2286000"/>
            <a:ext cx="711200" cy="495300"/>
          </a:xfrm>
          <a:prstGeom prst="rect">
            <a:avLst/>
          </a:prstGeom>
          <a:solidFill>
            <a:srgbClr val="FFFFCC"/>
          </a:solidFill>
          <a:ln w="38100">
            <a:solidFill>
              <a:srgbClr val="A5002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A50021"/>
                </a:solidFill>
                <a:latin typeface="Arial Narrow" pitchFamily="-84" charset="0"/>
              </a:rPr>
              <a:t>15.1</a:t>
            </a:r>
          </a:p>
        </p:txBody>
      </p:sp>
      <p:sp>
        <p:nvSpPr>
          <p:cNvPr id="172037" name="Text Box 5"/>
          <p:cNvSpPr txBox="1">
            <a:spLocks noChangeArrowheads="1"/>
          </p:cNvSpPr>
          <p:nvPr/>
        </p:nvSpPr>
        <p:spPr bwMode="auto">
          <a:xfrm>
            <a:off x="7467600" y="3657600"/>
            <a:ext cx="501650" cy="495300"/>
          </a:xfrm>
          <a:prstGeom prst="rect">
            <a:avLst/>
          </a:prstGeom>
          <a:solidFill>
            <a:srgbClr val="FFFFCC"/>
          </a:solidFill>
          <a:ln w="38100">
            <a:solidFill>
              <a:srgbClr val="A5002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A50021"/>
                </a:solidFill>
                <a:latin typeface="Arial Narrow" pitchFamily="-84" charset="0"/>
              </a:rPr>
              <a:t>37</a:t>
            </a:r>
          </a:p>
        </p:txBody>
      </p:sp>
      <p:sp>
        <p:nvSpPr>
          <p:cNvPr id="53256" name="Text Box 8"/>
          <p:cNvSpPr txBox="1">
            <a:spLocks noChangeArrowheads="1"/>
          </p:cNvSpPr>
          <p:nvPr/>
        </p:nvSpPr>
        <p:spPr bwMode="auto">
          <a:xfrm>
            <a:off x="685800" y="4724400"/>
            <a:ext cx="28400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A50021"/>
                </a:solidFill>
                <a:latin typeface="Arial Narrow" pitchFamily="-84" charset="0"/>
              </a:rPr>
              <a:t>What does this mean?</a:t>
            </a:r>
          </a:p>
        </p:txBody>
      </p:sp>
      <p:sp>
        <p:nvSpPr>
          <p:cNvPr id="53257" name="Text Box 9"/>
          <p:cNvSpPr txBox="1">
            <a:spLocks noChangeArrowheads="1"/>
          </p:cNvSpPr>
          <p:nvPr/>
        </p:nvSpPr>
        <p:spPr bwMode="auto">
          <a:xfrm>
            <a:off x="3713163" y="4724400"/>
            <a:ext cx="459263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A50021"/>
                </a:solidFill>
                <a:latin typeface="Arial Narrow" pitchFamily="-84" charset="0"/>
              </a:rPr>
              <a:t>The worst precision determines the precision the overall operation!!</a:t>
            </a:r>
          </a:p>
        </p:txBody>
      </p:sp>
      <p:sp>
        <p:nvSpPr>
          <p:cNvPr id="58379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 smtClean="0"/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3657600" y="5502275"/>
            <a:ext cx="459263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A50021"/>
                </a:solidFill>
                <a:latin typeface="Arial Narrow" pitchFamily="-84" charset="0"/>
              </a:rPr>
              <a:t>Can’t get any better than the worst measurement!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762000" y="5557838"/>
            <a:ext cx="15446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A50021"/>
                </a:solidFill>
                <a:latin typeface="Arial Narrow" pitchFamily="-84" charset="0"/>
              </a:rPr>
              <a:t>In English?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2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2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2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2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2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3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3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035" grpId="0" build="p" autoUpdateAnimBg="0"/>
      <p:bldP spid="172036" grpId="0" animBg="1"/>
      <p:bldP spid="172037" grpId="0" animBg="1"/>
      <p:bldP spid="53256" grpId="0"/>
      <p:bldP spid="53257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8,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685800"/>
            <a:ext cx="7162799" cy="47244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763163" y="1219200"/>
            <a:ext cx="2390237" cy="2286000"/>
            <a:chOff x="5148964" y="457200"/>
            <a:chExt cx="2390237" cy="2286000"/>
          </a:xfrm>
        </p:grpSpPr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5148964" y="457200"/>
              <a:ext cx="947036" cy="685800"/>
            </a:xfrm>
            <a:prstGeom prst="ellipse">
              <a:avLst/>
            </a:prstGeom>
            <a:noFill/>
            <a:ln w="57150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Text Box 12"/>
            <p:cNvSpPr txBox="1">
              <a:spLocks noChangeArrowheads="1"/>
            </p:cNvSpPr>
            <p:nvPr/>
          </p:nvSpPr>
          <p:spPr bwMode="auto">
            <a:xfrm>
              <a:off x="6172200" y="1708150"/>
              <a:ext cx="1367001" cy="1035050"/>
            </a:xfrm>
            <a:prstGeom prst="rect">
              <a:avLst/>
            </a:prstGeom>
            <a:solidFill>
              <a:srgbClr val="FFFF99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Arial Narrow" charset="0"/>
                </a:rPr>
                <a:t>Discovered in 1995, ~</a:t>
              </a:r>
              <a:r>
                <a:rPr lang="en-US" sz="2000" dirty="0" smtClean="0">
                  <a:solidFill>
                    <a:srgbClr val="FF0000"/>
                  </a:solidFill>
                  <a:latin typeface="Arial Narrow" charset="0"/>
                </a:rPr>
                <a:t>175m</a:t>
              </a:r>
              <a:r>
                <a:rPr lang="en-US" sz="2000" baseline="-25000" dirty="0" smtClean="0">
                  <a:solidFill>
                    <a:srgbClr val="FF0000"/>
                  </a:solidFill>
                  <a:latin typeface="Arial Narrow" charset="0"/>
                </a:rPr>
                <a:t>p</a:t>
              </a:r>
              <a:endParaRPr lang="en-US" sz="2000" baseline="-25000" dirty="0">
                <a:solidFill>
                  <a:srgbClr val="FF0000"/>
                </a:solidFill>
                <a:latin typeface="Arial Narrow" charset="0"/>
              </a:endParaRPr>
            </a:p>
          </p:txBody>
        </p:sp>
        <p:cxnSp>
          <p:nvCxnSpPr>
            <p:cNvPr id="10" name="AutoShape 13"/>
            <p:cNvCxnSpPr>
              <a:cxnSpLocks noChangeShapeType="1"/>
              <a:stCxn id="8" idx="5"/>
              <a:endCxn id="9" idx="0"/>
            </p:cNvCxnSpPr>
            <p:nvPr/>
          </p:nvCxnSpPr>
          <p:spPr bwMode="auto">
            <a:xfrm rot="16200000" flipH="1">
              <a:off x="6073714" y="926162"/>
              <a:ext cx="665583" cy="898391"/>
            </a:xfrm>
            <a:prstGeom prst="straightConnector1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 type="none" w="sm" len="sm"/>
            </a:ln>
          </p:spPr>
        </p:cxnSp>
      </p:grp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457200" y="5410200"/>
            <a:ext cx="8305800" cy="121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kern="0" dirty="0" smtClean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Total of 16 particles (12+4 force mediators) make up all the visible matter in the universe! </a:t>
            </a:r>
            <a:r>
              <a:rPr lang="en-US" kern="0" dirty="0" err="1" smtClean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/>
              </a:rPr>
              <a:t></a:t>
            </a:r>
            <a:r>
              <a:rPr lang="en-US" kern="0" dirty="0" smtClean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/>
              </a:rPr>
              <a:t> 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Simple and elegant!!!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Tested to a precision of 1 part per million!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  <a:sym typeface="Wingdings" charset="2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3200400" y="2971800"/>
            <a:ext cx="3352800" cy="1168063"/>
            <a:chOff x="1600200" y="3200400"/>
            <a:chExt cx="3352800" cy="1168063"/>
          </a:xfrm>
        </p:grpSpPr>
        <p:sp>
          <p:nvSpPr>
            <p:cNvPr id="16" name="Oval 19"/>
            <p:cNvSpPr>
              <a:spLocks noChangeArrowheads="1"/>
            </p:cNvSpPr>
            <p:nvPr/>
          </p:nvSpPr>
          <p:spPr bwMode="auto">
            <a:xfrm>
              <a:off x="1600200" y="3200400"/>
              <a:ext cx="838200" cy="1143000"/>
            </a:xfrm>
            <a:prstGeom prst="ellipse">
              <a:avLst/>
            </a:prstGeom>
            <a:solidFill>
              <a:srgbClr val="00FF00">
                <a:alpha val="20000"/>
              </a:srgbClr>
            </a:solidFill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Text Box 12"/>
            <p:cNvSpPr txBox="1">
              <a:spLocks noChangeArrowheads="1"/>
            </p:cNvSpPr>
            <p:nvPr/>
          </p:nvSpPr>
          <p:spPr bwMode="auto">
            <a:xfrm>
              <a:off x="3200400" y="3352800"/>
              <a:ext cx="1752600" cy="1015663"/>
            </a:xfrm>
            <a:prstGeom prst="rect">
              <a:avLst/>
            </a:prstGeom>
            <a:solidFill>
              <a:srgbClr val="FFFF99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  <a:latin typeface="Arial Narrow" charset="0"/>
                </a:rPr>
                <a:t>Make up most ordinary matters ~0.1m</a:t>
              </a:r>
              <a:r>
                <a:rPr lang="en-US" sz="2000" baseline="-25000" dirty="0" smtClean="0">
                  <a:solidFill>
                    <a:srgbClr val="FF0000"/>
                  </a:solidFill>
                  <a:latin typeface="Arial Narrow" charset="0"/>
                </a:rPr>
                <a:t>p</a:t>
              </a:r>
              <a:endParaRPr lang="en-US" sz="2000" baseline="-25000" dirty="0">
                <a:solidFill>
                  <a:srgbClr val="FF0000"/>
                </a:solidFill>
                <a:latin typeface="Arial Narrow" charset="0"/>
              </a:endParaRPr>
            </a:p>
          </p:txBody>
        </p:sp>
        <p:cxnSp>
          <p:nvCxnSpPr>
            <p:cNvPr id="18" name="AutoShape 13"/>
            <p:cNvCxnSpPr>
              <a:cxnSpLocks noChangeShapeType="1"/>
              <a:stCxn id="16" idx="6"/>
              <a:endCxn id="17" idx="1"/>
            </p:cNvCxnSpPr>
            <p:nvPr/>
          </p:nvCxnSpPr>
          <p:spPr bwMode="auto">
            <a:xfrm>
              <a:off x="2438400" y="3771900"/>
              <a:ext cx="762000" cy="88732"/>
            </a:xfrm>
            <a:prstGeom prst="straightConnector1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 type="none" w="sm" len="sm"/>
            </a:ln>
          </p:spPr>
        </p:cxnSp>
      </p:grpSp>
      <p:sp>
        <p:nvSpPr>
          <p:cNvPr id="22" name="Oval 11"/>
          <p:cNvSpPr>
            <a:spLocks noChangeArrowheads="1"/>
          </p:cNvSpPr>
          <p:nvPr/>
        </p:nvSpPr>
        <p:spPr bwMode="auto">
          <a:xfrm>
            <a:off x="7815964" y="1143000"/>
            <a:ext cx="947036" cy="685800"/>
          </a:xfrm>
          <a:prstGeom prst="ellipse">
            <a:avLst/>
          </a:prstGeom>
          <a:solidFill>
            <a:srgbClr val="CC00CC">
              <a:alpha val="18000"/>
            </a:srgbClr>
          </a:solidFill>
          <a:ln w="57150">
            <a:solidFill>
              <a:srgbClr val="FF33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1787" y="816302"/>
            <a:ext cx="2045613" cy="43652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solidFill>
                  <a:srgbClr val="0000FF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HEP: A </a:t>
            </a:r>
            <a:r>
              <a:rPr lang="en-US" sz="2800" dirty="0">
                <a:solidFill>
                  <a:srgbClr val="0000FF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field of </a:t>
            </a:r>
            <a:r>
              <a:rPr lang="en-US" sz="2800" dirty="0" smtClean="0">
                <a:solidFill>
                  <a:srgbClr val="0000FF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physics that studies the fundamental </a:t>
            </a:r>
            <a:r>
              <a:rPr lang="en-US" sz="2800" dirty="0">
                <a:solidFill>
                  <a:srgbClr val="0000FF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constituents of matter and basic principles of interactions between them.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762000"/>
          </a:xfrm>
        </p:spPr>
        <p:txBody>
          <a:bodyPr/>
          <a:lstStyle/>
          <a:p>
            <a:r>
              <a:rPr lang="en-US" dirty="0" smtClean="0"/>
              <a:t>HEP and the Standard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785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22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Monday, June 8, 2015</a:t>
            </a:r>
            <a:endParaRPr lang="en-US"/>
          </a:p>
        </p:txBody>
      </p:sp>
      <p:pic>
        <p:nvPicPr>
          <p:cNvPr id="160770" name="Picture 2" descr="Forces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08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D456A-AC27-D043-BC72-1A49498E49E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840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0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609600"/>
            <a:ext cx="8915400" cy="6096000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Why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the mass range so large (0.1m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 – 175 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)?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How do matters acquire mass? </a:t>
            </a:r>
            <a:endParaRPr lang="en-US" sz="2800" dirty="0" smtClean="0">
              <a:solidFill>
                <a:srgbClr val="0033CC"/>
              </a:solidFill>
              <a:latin typeface="Arial Narrow" charset="0"/>
              <a:ea typeface="ＭＳ Ｐゴシック" charset="-128"/>
              <a:cs typeface="ＭＳ Ｐゴシック" charset="-128"/>
              <a:sym typeface="Wingdings" charset="2"/>
            </a:endParaRP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400" dirty="0" smtClean="0">
                <a:solidFill>
                  <a:srgbClr val="660066"/>
                </a:solidFill>
                <a:latin typeface="Arial Narrow" charset="0"/>
                <a:sym typeface="Wingdings" charset="2"/>
              </a:rPr>
              <a:t>Higgs mechanism but where is the Higgs?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Why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is the matter in the universe made only of particles?</a:t>
            </a:r>
            <a:endParaRPr lang="en-US" sz="2800" dirty="0" smtClean="0">
              <a:solidFill>
                <a:srgbClr val="0033CC"/>
              </a:solidFill>
              <a:latin typeface="Arial Narrow" charset="0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Neutrinos have mass!! What are the mixing parameters, particle-anti particle asymmetry and mass ordering?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400" dirty="0" smtClean="0">
                <a:latin typeface="Arial Narrow" charset="0"/>
              </a:rPr>
              <a:t>The nature of neutrinos, </a:t>
            </a:r>
            <a:r>
              <a:rPr lang="en-US" sz="2400" dirty="0" err="1" smtClean="0">
                <a:latin typeface="Arial Narrow" charset="0"/>
              </a:rPr>
              <a:t>Majorana</a:t>
            </a:r>
            <a:r>
              <a:rPr lang="en-US" sz="2400" dirty="0" smtClean="0">
                <a:latin typeface="Arial Narrow" charset="0"/>
              </a:rPr>
              <a:t>, Dirac?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Why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are there only </a:t>
            </a: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four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apparent forces?</a:t>
            </a:r>
            <a:endParaRPr lang="en-US" sz="2800" dirty="0" smtClean="0">
              <a:solidFill>
                <a:srgbClr val="0033CC"/>
              </a:solidFill>
              <a:latin typeface="Arial Narrow" charset="0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Is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the picture we present the real thing</a:t>
            </a: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?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400" dirty="0" smtClean="0">
                <a:latin typeface="Arial Narrow" charset="0"/>
                <a:cs typeface="ＭＳ Ｐゴシック" charset="-128"/>
              </a:rPr>
              <a:t>What makes up the ~95% of the universe?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Are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there any other theories that describe the universe better</a:t>
            </a: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?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400" dirty="0" smtClean="0">
                <a:latin typeface="Arial Narrow" charset="0"/>
              </a:rPr>
              <a:t>Does the super-symmetry exist? 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How is the universe created?  The BIG BANG?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How can we live well in the universe as an integral partner?</a:t>
            </a:r>
            <a:endParaRPr lang="en-US" sz="2800" dirty="0">
              <a:solidFill>
                <a:srgbClr val="0033CC"/>
              </a:solidFill>
              <a:latin typeface="Arial Narrow" charset="0"/>
            </a:endParaRPr>
          </a:p>
        </p:txBody>
      </p:sp>
      <p:pic>
        <p:nvPicPr>
          <p:cNvPr id="6" name="Picture 5" descr="energy-matter-proportions-in-univers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2743200"/>
            <a:ext cx="2346398" cy="1981200"/>
          </a:xfrm>
          <a:prstGeom prst="rect">
            <a:avLst/>
          </a:prstGeom>
        </p:spPr>
      </p:pic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838200"/>
          </a:xfrm>
        </p:spPr>
        <p:txBody>
          <a:bodyPr/>
          <a:lstStyle/>
          <a:p>
            <a:pPr eaLnBrk="1" hangingPunct="1"/>
            <a:r>
              <a:rPr lang="en-US" sz="4800" dirty="0" smtClean="0"/>
              <a:t>So what’s the problem?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228600" y="1447800"/>
            <a:ext cx="5486400" cy="43088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dirty="0" smtClean="0">
                <a:solidFill>
                  <a:srgbClr val="660066"/>
                </a:solidFill>
                <a:latin typeface="Arial Narrow" charset="0"/>
                <a:sym typeface="Wingdings" charset="2"/>
              </a:rPr>
              <a:t>- Higgs mechanism, did we find the Higgs?</a:t>
            </a:r>
          </a:p>
        </p:txBody>
      </p: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/>
          <a:p>
            <a:pPr>
              <a:defRPr/>
            </a:pPr>
            <a:r>
              <a:rPr lang="en-US" smtClean="0"/>
              <a:t>Monday, June 8, 2015</a:t>
            </a:r>
            <a:endParaRPr lang="en-US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/>
          <a:p>
            <a:pPr>
              <a:defRPr/>
            </a:pPr>
            <a:fld id="{33DD456A-AC27-D043-BC72-1A49498E49E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819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4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4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4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40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4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4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4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40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40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140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140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140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140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140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19" grpId="0" build="p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8, 2015</a:t>
            </a:r>
            <a:endParaRPr lang="en-US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E22FB09-19A4-AE4A-A079-1E52119AFB96}" type="slidenum">
              <a:rPr lang="en-US">
                <a:latin typeface="Arial Narrow" pitchFamily="-84" charset="0"/>
              </a:rPr>
              <a:pPr/>
              <a:t>8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190466" name="Oval 2"/>
          <p:cNvSpPr>
            <a:spLocks noChangeArrowheads="1"/>
          </p:cNvSpPr>
          <p:nvPr/>
        </p:nvSpPr>
        <p:spPr bwMode="auto">
          <a:xfrm>
            <a:off x="2286000" y="3200400"/>
            <a:ext cx="914400" cy="914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943600" y="3276600"/>
            <a:ext cx="914400" cy="838200"/>
            <a:chOff x="4128" y="2064"/>
            <a:chExt cx="576" cy="528"/>
          </a:xfrm>
        </p:grpSpPr>
        <p:sp>
          <p:nvSpPr>
            <p:cNvPr id="21515" name="Oval 4"/>
            <p:cNvSpPr>
              <a:spLocks noChangeArrowheads="1"/>
            </p:cNvSpPr>
            <p:nvPr/>
          </p:nvSpPr>
          <p:spPr bwMode="auto">
            <a:xfrm>
              <a:off x="4128" y="2208"/>
              <a:ext cx="240" cy="240"/>
            </a:xfrm>
            <a:prstGeom prst="ellipse">
              <a:avLst/>
            </a:prstGeom>
            <a:solidFill>
              <a:srgbClr val="4EFF1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16" name="Oval 5"/>
            <p:cNvSpPr>
              <a:spLocks noChangeArrowheads="1"/>
            </p:cNvSpPr>
            <p:nvPr/>
          </p:nvSpPr>
          <p:spPr bwMode="auto">
            <a:xfrm>
              <a:off x="4224" y="2064"/>
              <a:ext cx="240" cy="240"/>
            </a:xfrm>
            <a:prstGeom prst="ellipse">
              <a:avLst/>
            </a:prstGeom>
            <a:solidFill>
              <a:srgbClr val="F23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17" name="Oval 6"/>
            <p:cNvSpPr>
              <a:spLocks noChangeArrowheads="1"/>
            </p:cNvSpPr>
            <p:nvPr/>
          </p:nvSpPr>
          <p:spPr bwMode="auto">
            <a:xfrm>
              <a:off x="4272" y="2352"/>
              <a:ext cx="240" cy="240"/>
            </a:xfrm>
            <a:prstGeom prst="ellipse">
              <a:avLst/>
            </a:prstGeom>
            <a:solidFill>
              <a:srgbClr val="F23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18" name="Oval 7"/>
            <p:cNvSpPr>
              <a:spLocks noChangeArrowheads="1"/>
            </p:cNvSpPr>
            <p:nvPr/>
          </p:nvSpPr>
          <p:spPr bwMode="auto">
            <a:xfrm>
              <a:off x="4416" y="2064"/>
              <a:ext cx="240" cy="240"/>
            </a:xfrm>
            <a:prstGeom prst="ellipse">
              <a:avLst/>
            </a:prstGeom>
            <a:solidFill>
              <a:srgbClr val="4EFF1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19" name="Oval 8"/>
            <p:cNvSpPr>
              <a:spLocks noChangeArrowheads="1"/>
            </p:cNvSpPr>
            <p:nvPr/>
          </p:nvSpPr>
          <p:spPr bwMode="auto">
            <a:xfrm>
              <a:off x="4320" y="2208"/>
              <a:ext cx="240" cy="240"/>
            </a:xfrm>
            <a:prstGeom prst="ellipse">
              <a:avLst/>
            </a:prstGeom>
            <a:solidFill>
              <a:srgbClr val="4EFF1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20" name="Oval 9"/>
            <p:cNvSpPr>
              <a:spLocks noChangeArrowheads="1"/>
            </p:cNvSpPr>
            <p:nvPr/>
          </p:nvSpPr>
          <p:spPr bwMode="auto">
            <a:xfrm>
              <a:off x="4464" y="2256"/>
              <a:ext cx="240" cy="240"/>
            </a:xfrm>
            <a:prstGeom prst="ellipse">
              <a:avLst/>
            </a:prstGeom>
            <a:solidFill>
              <a:srgbClr val="F23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1511" name="Text Box 10"/>
          <p:cNvSpPr txBox="1">
            <a:spLocks noChangeArrowheads="1"/>
          </p:cNvSpPr>
          <p:nvPr/>
        </p:nvSpPr>
        <p:spPr bwMode="auto">
          <a:xfrm>
            <a:off x="0" y="6096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Arial" pitchFamily="-84" charset="0"/>
              </a:rPr>
              <a:t>Accelerators are </a:t>
            </a:r>
            <a:r>
              <a:rPr lang="en-US" sz="3200">
                <a:solidFill>
                  <a:srgbClr val="00FF00"/>
                </a:solidFill>
                <a:latin typeface="Arial" pitchFamily="-84" charset="0"/>
              </a:rPr>
              <a:t>Powerful Microscopes.</a:t>
            </a:r>
            <a:endParaRPr lang="en-US" sz="2800">
              <a:solidFill>
                <a:schemeClr val="bg1"/>
              </a:solidFill>
              <a:latin typeface="Arial" pitchFamily="-84" charset="0"/>
            </a:endParaRPr>
          </a:p>
        </p:txBody>
      </p:sp>
      <p:sp>
        <p:nvSpPr>
          <p:cNvPr id="190475" name="Text Box 11"/>
          <p:cNvSpPr txBox="1">
            <a:spLocks noChangeArrowheads="1"/>
          </p:cNvSpPr>
          <p:nvPr/>
        </p:nvSpPr>
        <p:spPr bwMode="auto">
          <a:xfrm>
            <a:off x="0" y="1668463"/>
            <a:ext cx="9144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Arial" pitchFamily="-84" charset="0"/>
              </a:rPr>
              <a:t>They make high energy particle beams </a:t>
            </a:r>
          </a:p>
          <a:p>
            <a:pPr algn="ctr"/>
            <a:r>
              <a:rPr lang="en-US" sz="2800">
                <a:solidFill>
                  <a:schemeClr val="bg1"/>
                </a:solidFill>
                <a:latin typeface="Arial" pitchFamily="-84" charset="0"/>
              </a:rPr>
              <a:t>that allow us to see small things.</a:t>
            </a:r>
          </a:p>
        </p:txBody>
      </p:sp>
      <p:sp>
        <p:nvSpPr>
          <p:cNvPr id="190476" name="Text Box 12"/>
          <p:cNvSpPr txBox="1">
            <a:spLocks noChangeArrowheads="1"/>
          </p:cNvSpPr>
          <p:nvPr/>
        </p:nvSpPr>
        <p:spPr bwMode="auto">
          <a:xfrm>
            <a:off x="4724400" y="4437063"/>
            <a:ext cx="3352800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Arial" pitchFamily="-84" charset="0"/>
              </a:rPr>
              <a:t>seen by</a:t>
            </a:r>
          </a:p>
          <a:p>
            <a:pPr algn="ctr"/>
            <a:r>
              <a:rPr lang="en-US" sz="2800">
                <a:solidFill>
                  <a:schemeClr val="bg1"/>
                </a:solidFill>
                <a:latin typeface="Arial" pitchFamily="-84" charset="0"/>
              </a:rPr>
              <a:t>high energy beam</a:t>
            </a:r>
          </a:p>
          <a:p>
            <a:pPr algn="ctr"/>
            <a:r>
              <a:rPr lang="en-US" sz="2800">
                <a:solidFill>
                  <a:schemeClr val="bg1"/>
                </a:solidFill>
                <a:latin typeface="Arial" pitchFamily="-84" charset="0"/>
              </a:rPr>
              <a:t>(better resolution)</a:t>
            </a:r>
          </a:p>
        </p:txBody>
      </p:sp>
      <p:sp>
        <p:nvSpPr>
          <p:cNvPr id="190477" name="Text Box 13"/>
          <p:cNvSpPr txBox="1">
            <a:spLocks noChangeArrowheads="1"/>
          </p:cNvSpPr>
          <p:nvPr/>
        </p:nvSpPr>
        <p:spPr bwMode="auto">
          <a:xfrm>
            <a:off x="1066800" y="4459288"/>
            <a:ext cx="3352800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Arial" pitchFamily="-84" charset="0"/>
              </a:rPr>
              <a:t>seen by</a:t>
            </a:r>
          </a:p>
          <a:p>
            <a:pPr algn="ctr"/>
            <a:r>
              <a:rPr lang="en-US" sz="2800">
                <a:solidFill>
                  <a:schemeClr val="bg1"/>
                </a:solidFill>
                <a:latin typeface="Arial" pitchFamily="-84" charset="0"/>
              </a:rPr>
              <a:t>low energy beam</a:t>
            </a:r>
          </a:p>
          <a:p>
            <a:pPr algn="ctr"/>
            <a:r>
              <a:rPr lang="en-US" sz="2800">
                <a:solidFill>
                  <a:schemeClr val="bg1"/>
                </a:solidFill>
                <a:latin typeface="Arial" pitchFamily="-84" charset="0"/>
              </a:rPr>
              <a:t>(poorer resolution)</a:t>
            </a:r>
          </a:p>
        </p:txBody>
      </p:sp>
    </p:spTree>
    <p:extLst>
      <p:ext uri="{BB962C8B-B14F-4D97-AF65-F5344CB8AC3E}">
        <p14:creationId xmlns:p14="http://schemas.microsoft.com/office/powerpoint/2010/main" val="1761897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0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0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"/>
                            </p:stCondLst>
                            <p:childTnLst>
                              <p:par>
                                <p:cTn id="1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0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0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0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0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"/>
                            </p:stCondLst>
                            <p:childTnLst>
                              <p:par>
                                <p:cTn id="2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466" grpId="0" animBg="1"/>
      <p:bldP spid="190475" grpId="0"/>
      <p:bldP spid="190476" grpId="0"/>
      <p:bldP spid="19047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8, 2015</a:t>
            </a:r>
            <a:endParaRPr lang="en-US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2015             Dr. Jaehoon Yu</a:t>
            </a:r>
            <a:endParaRPr lang="en-US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831F6E4-B467-6C4E-8699-6D4142A8F3B3}" type="slidenum">
              <a:rPr lang="en-US">
                <a:latin typeface="Arial Narrow" pitchFamily="-84" charset="0"/>
              </a:rPr>
              <a:pPr/>
              <a:t>9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23557" name="Text Box 2"/>
          <p:cNvSpPr txBox="1">
            <a:spLocks noChangeArrowheads="1"/>
          </p:cNvSpPr>
          <p:nvPr/>
        </p:nvSpPr>
        <p:spPr bwMode="auto">
          <a:xfrm>
            <a:off x="0" y="6096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Arial" pitchFamily="-84" charset="0"/>
              </a:rPr>
              <a:t>Accelerators are also </a:t>
            </a:r>
            <a:r>
              <a:rPr lang="en-US" sz="3200">
                <a:solidFill>
                  <a:srgbClr val="00FF00"/>
                </a:solidFill>
                <a:latin typeface="Arial" pitchFamily="-84" charset="0"/>
              </a:rPr>
              <a:t>Time Machines.</a:t>
            </a:r>
            <a:endParaRPr lang="en-US" sz="2800">
              <a:solidFill>
                <a:schemeClr val="bg1"/>
              </a:solidFill>
              <a:latin typeface="Arial" pitchFamily="-84" charset="0"/>
            </a:endParaRPr>
          </a:p>
        </p:txBody>
      </p:sp>
      <p:sp>
        <p:nvSpPr>
          <p:cNvPr id="192515" name="Text Box 3"/>
          <p:cNvSpPr txBox="1">
            <a:spLocks noChangeArrowheads="1"/>
          </p:cNvSpPr>
          <p:nvPr/>
        </p:nvSpPr>
        <p:spPr bwMode="auto">
          <a:xfrm>
            <a:off x="0" y="5106988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b="1" i="1">
                <a:solidFill>
                  <a:srgbClr val="FFFF00"/>
                </a:solidFill>
                <a:latin typeface="Arial" pitchFamily="-84" charset="0"/>
              </a:rPr>
              <a:t>E = mc</a:t>
            </a:r>
            <a:r>
              <a:rPr lang="en-US" sz="4400" b="1" i="1" baseline="30000">
                <a:solidFill>
                  <a:srgbClr val="FFFF00"/>
                </a:solidFill>
                <a:latin typeface="Arial" pitchFamily="-84" charset="0"/>
              </a:rPr>
              <a:t>2</a:t>
            </a:r>
            <a:r>
              <a:rPr lang="en-US" sz="3200">
                <a:latin typeface="Arial" pitchFamily="-84" charset="0"/>
              </a:rPr>
              <a:t>                                                  </a:t>
            </a:r>
          </a:p>
        </p:txBody>
      </p:sp>
      <p:sp>
        <p:nvSpPr>
          <p:cNvPr id="192516" name="Text Box 4"/>
          <p:cNvSpPr txBox="1">
            <a:spLocks noChangeArrowheads="1"/>
          </p:cNvSpPr>
          <p:nvPr/>
        </p:nvSpPr>
        <p:spPr bwMode="auto">
          <a:xfrm>
            <a:off x="0" y="1285875"/>
            <a:ext cx="9144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Arial" pitchFamily="-84" charset="0"/>
              </a:rPr>
              <a:t>They make particles last seen </a:t>
            </a:r>
          </a:p>
          <a:p>
            <a:pPr algn="ctr"/>
            <a:r>
              <a:rPr lang="en-US" sz="2800">
                <a:solidFill>
                  <a:schemeClr val="bg1"/>
                </a:solidFill>
                <a:latin typeface="Arial" pitchFamily="-84" charset="0"/>
              </a:rPr>
              <a:t>in the earliest moments of the universe.</a:t>
            </a:r>
          </a:p>
        </p:txBody>
      </p:sp>
      <p:sp>
        <p:nvSpPr>
          <p:cNvPr id="192517" name="Rectangle 5"/>
          <p:cNvSpPr>
            <a:spLocks noChangeArrowheads="1"/>
          </p:cNvSpPr>
          <p:nvPr/>
        </p:nvSpPr>
        <p:spPr bwMode="auto">
          <a:xfrm>
            <a:off x="0" y="2636838"/>
            <a:ext cx="9144000" cy="221773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2518" name="AutoShape 6"/>
          <p:cNvSpPr>
            <a:spLocks noChangeArrowheads="1"/>
          </p:cNvSpPr>
          <p:nvPr/>
        </p:nvSpPr>
        <p:spPr bwMode="auto">
          <a:xfrm>
            <a:off x="3810000" y="2838450"/>
            <a:ext cx="1524000" cy="1600200"/>
          </a:xfrm>
          <a:prstGeom prst="irregularSeal1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>
                <a:solidFill>
                  <a:srgbClr val="FF0000"/>
                </a:solidFill>
                <a:latin typeface="Arial" pitchFamily="-84" charset="0"/>
              </a:rPr>
              <a:t>Energy</a:t>
            </a:r>
          </a:p>
        </p:txBody>
      </p:sp>
      <p:sp>
        <p:nvSpPr>
          <p:cNvPr id="192519" name="Text Box 7"/>
          <p:cNvSpPr txBox="1">
            <a:spLocks noChangeArrowheads="1"/>
          </p:cNvSpPr>
          <p:nvPr/>
        </p:nvSpPr>
        <p:spPr bwMode="auto">
          <a:xfrm>
            <a:off x="0" y="4383088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Arial" pitchFamily="-84" charset="0"/>
              </a:rPr>
              <a:t>Particle and anti-particle annihilate.</a:t>
            </a:r>
            <a:endParaRPr lang="en-US" sz="1800">
              <a:solidFill>
                <a:schemeClr val="bg1"/>
              </a:solidFill>
              <a:latin typeface="Arial" pitchFamily="-84" charset="0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68325" y="3078163"/>
            <a:ext cx="3375025" cy="1006475"/>
            <a:chOff x="358" y="1939"/>
            <a:chExt cx="2126" cy="634"/>
          </a:xfrm>
        </p:grpSpPr>
        <p:sp>
          <p:nvSpPr>
            <p:cNvPr id="23567" name="Line 9"/>
            <p:cNvSpPr>
              <a:spLocks noChangeShapeType="1"/>
            </p:cNvSpPr>
            <p:nvPr/>
          </p:nvSpPr>
          <p:spPr bwMode="auto">
            <a:xfrm>
              <a:off x="416" y="2268"/>
              <a:ext cx="2068" cy="11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prstDash val="sysDot"/>
              <a:round/>
              <a:headEnd type="none" w="sm" len="med"/>
              <a:tailEnd type="triangle" w="sm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68" name="Text Box 10"/>
            <p:cNvSpPr txBox="1">
              <a:spLocks noChangeArrowheads="1"/>
            </p:cNvSpPr>
            <p:nvPr/>
          </p:nvSpPr>
          <p:spPr bwMode="auto">
            <a:xfrm>
              <a:off x="358" y="1939"/>
              <a:ext cx="1148" cy="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  <a:latin typeface="Arial" pitchFamily="-84" charset="0"/>
                </a:rPr>
                <a:t>particle beam</a:t>
              </a:r>
            </a:p>
            <a:p>
              <a:endParaRPr lang="en-US" sz="2000" b="1">
                <a:solidFill>
                  <a:schemeClr val="bg1"/>
                </a:solidFill>
                <a:latin typeface="Arial" pitchFamily="-84" charset="0"/>
              </a:endParaRPr>
            </a:p>
            <a:p>
              <a:r>
                <a:rPr lang="en-US" sz="2000" b="1">
                  <a:solidFill>
                    <a:schemeClr val="bg1"/>
                  </a:solidFill>
                  <a:latin typeface="Arial" pitchFamily="-84" charset="0"/>
                </a:rPr>
                <a:t>energy</a:t>
              </a: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5089525" y="3067050"/>
            <a:ext cx="3411538" cy="1006475"/>
            <a:chOff x="3206" y="1932"/>
            <a:chExt cx="2149" cy="634"/>
          </a:xfrm>
        </p:grpSpPr>
        <p:sp>
          <p:nvSpPr>
            <p:cNvPr id="23565" name="Line 12"/>
            <p:cNvSpPr>
              <a:spLocks noChangeShapeType="1"/>
            </p:cNvSpPr>
            <p:nvPr/>
          </p:nvSpPr>
          <p:spPr bwMode="auto">
            <a:xfrm flipH="1" flipV="1">
              <a:off x="3206" y="2268"/>
              <a:ext cx="2090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prstDash val="sysDot"/>
              <a:round/>
              <a:headEnd type="none" w="sm" len="med"/>
              <a:tailEnd type="triangle" w="sm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66" name="Text Box 13"/>
            <p:cNvSpPr txBox="1">
              <a:spLocks noChangeArrowheads="1"/>
            </p:cNvSpPr>
            <p:nvPr/>
          </p:nvSpPr>
          <p:spPr bwMode="auto">
            <a:xfrm>
              <a:off x="3870" y="1932"/>
              <a:ext cx="1485" cy="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2000" b="1">
                  <a:solidFill>
                    <a:schemeClr val="bg1"/>
                  </a:solidFill>
                  <a:latin typeface="Arial" pitchFamily="-84" charset="0"/>
                </a:rPr>
                <a:t>anti-particle beam</a:t>
              </a:r>
            </a:p>
            <a:p>
              <a:pPr algn="r"/>
              <a:endParaRPr lang="en-US" sz="2000" b="1">
                <a:solidFill>
                  <a:schemeClr val="bg1"/>
                </a:solidFill>
                <a:latin typeface="Arial" pitchFamily="-84" charset="0"/>
              </a:endParaRPr>
            </a:p>
            <a:p>
              <a:pPr algn="r"/>
              <a:r>
                <a:rPr lang="en-US" sz="2000" b="1">
                  <a:solidFill>
                    <a:schemeClr val="bg1"/>
                  </a:solidFill>
                  <a:latin typeface="Arial" pitchFamily="-84" charset="0"/>
                </a:rPr>
                <a:t>energy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931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2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92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2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00"/>
                            </p:stCondLst>
                            <p:childTnLst>
                              <p:par>
                                <p:cTn id="2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2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2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2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92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515" grpId="0"/>
      <p:bldP spid="192516" grpId="0"/>
      <p:bldP spid="192517" grpId="0" animBg="1"/>
      <p:bldP spid="192518" grpId="0" animBg="1"/>
      <p:bldP spid="192519" grpId="0"/>
    </p:bldLst>
  </p:timing>
</p:sld>
</file>

<file path=ppt/theme/theme1.xml><?xml version="1.0" encoding="utf-8"?>
<a:theme xmlns:a="http://schemas.openxmlformats.org/drawingml/2006/main" name="phys1443-spring02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6600"/>
      </a:hlink>
      <a:folHlink>
        <a:srgbClr val="B2B2B2"/>
      </a:folHlink>
    </a:clrScheme>
    <a:fontScheme name="phys1443-spring02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hys1443-spring02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hys1443-spring02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D:\UTA\Classes\1443 Spring 2002\phys1443-spring02.pot</Template>
  <TotalTime>8028</TotalTime>
  <Words>4440</Words>
  <Application>Microsoft Macintosh PowerPoint</Application>
  <PresentationFormat>On-screen Show (4:3)</PresentationFormat>
  <Paragraphs>547</Paragraphs>
  <Slides>44</Slides>
  <Notes>6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phys1443-spring02</vt:lpstr>
      <vt:lpstr>PHYS 1441 – Section 001 Lecture #1</vt:lpstr>
      <vt:lpstr>Announcements</vt:lpstr>
      <vt:lpstr>Who am I?</vt:lpstr>
      <vt:lpstr>We always wonder…</vt:lpstr>
      <vt:lpstr>HEP and the Standard Model</vt:lpstr>
      <vt:lpstr>PowerPoint Presentation</vt:lpstr>
      <vt:lpstr>So what’s the problem?</vt:lpstr>
      <vt:lpstr>PowerPoint Presentation</vt:lpstr>
      <vt:lpstr>PowerPoint Presentation</vt:lpstr>
      <vt:lpstr>Fermilab Tevatron and LHC at CERN</vt:lpstr>
      <vt:lpstr>LHC @ CERN Aerial View</vt:lpstr>
      <vt:lpstr>PowerPoint Presentation</vt:lpstr>
      <vt:lpstr>How do we look for the Higgs?</vt:lpstr>
      <vt:lpstr>PowerPoint Presentation</vt:lpstr>
      <vt:lpstr>ATLAS and CMS Mass Bump Plots (Hγγ )</vt:lpstr>
      <vt:lpstr>What did statistics do for Higgs?</vt:lpstr>
      <vt:lpstr>How about this?</vt:lpstr>
      <vt:lpstr>So have we seen the Higgs particle?</vt:lpstr>
      <vt:lpstr>Statistical Significance Table</vt:lpstr>
      <vt:lpstr>So have we seen the Higgs particle?</vt:lpstr>
      <vt:lpstr>What’s next? Future Linear Collider</vt:lpstr>
      <vt:lpstr>Dark Matter Searches at Fermilab</vt:lpstr>
      <vt:lpstr>GEM Application Potential</vt:lpstr>
      <vt:lpstr>Bi-product of High Energy Physics Research</vt:lpstr>
      <vt:lpstr>And in not too distant future, we could do …</vt:lpstr>
      <vt:lpstr>Dark Matter Searches at Fermilab</vt:lpstr>
      <vt:lpstr>Discovery of the God Particle in 2012</vt:lpstr>
      <vt:lpstr>Information &amp; Communication Source</vt:lpstr>
      <vt:lpstr>Evaluation Policy</vt:lpstr>
      <vt:lpstr>Homework</vt:lpstr>
      <vt:lpstr>Attendances and Class Style</vt:lpstr>
      <vt:lpstr>Lab and Physics Clinic</vt:lpstr>
      <vt:lpstr>Extra credit</vt:lpstr>
      <vt:lpstr>Valid Planetarium Shows</vt:lpstr>
      <vt:lpstr>What can you expect from this class?</vt:lpstr>
      <vt:lpstr>What do we want to learn in this class?</vt:lpstr>
      <vt:lpstr>In this course, you will learn…</vt:lpstr>
      <vt:lpstr>How to study for this course?</vt:lpstr>
      <vt:lpstr>Why do Physics?</vt:lpstr>
      <vt:lpstr>Brief History of Physics</vt:lpstr>
      <vt:lpstr>Models, Theories and Laws</vt:lpstr>
      <vt:lpstr>Uncertainties</vt:lpstr>
      <vt:lpstr>Significant Figures</vt:lpstr>
      <vt:lpstr>Significant Figures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 1443 – Section 501 Lecture #1</dc:title>
  <dc:creator>Jae Yu</dc:creator>
  <cp:lastModifiedBy>Jae Yu</cp:lastModifiedBy>
  <cp:revision>398</cp:revision>
  <dcterms:created xsi:type="dcterms:W3CDTF">2012-06-05T17:02:23Z</dcterms:created>
  <dcterms:modified xsi:type="dcterms:W3CDTF">2015-06-08T18:24:39Z</dcterms:modified>
</cp:coreProperties>
</file>