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35" r:id="rId3"/>
    <p:sldId id="520" r:id="rId4"/>
    <p:sldId id="535" r:id="rId5"/>
    <p:sldId id="521" r:id="rId6"/>
    <p:sldId id="492" r:id="rId7"/>
    <p:sldId id="493" r:id="rId8"/>
    <p:sldId id="494" r:id="rId9"/>
    <p:sldId id="495" r:id="rId10"/>
    <p:sldId id="496" r:id="rId11"/>
    <p:sldId id="497" r:id="rId12"/>
    <p:sldId id="498" r:id="rId13"/>
    <p:sldId id="499" r:id="rId14"/>
    <p:sldId id="500" r:id="rId15"/>
    <p:sldId id="501" r:id="rId16"/>
    <p:sldId id="522" r:id="rId17"/>
    <p:sldId id="523" r:id="rId18"/>
    <p:sldId id="524" r:id="rId19"/>
    <p:sldId id="525" r:id="rId20"/>
    <p:sldId id="526" r:id="rId21"/>
    <p:sldId id="527" r:id="rId2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6" y="-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9" Type="http://schemas.openxmlformats.org/officeDocument/2006/relationships/image" Target="../media/image17.wmf"/><Relationship Id="rId20" Type="http://schemas.openxmlformats.org/officeDocument/2006/relationships/image" Target="../media/image28.wmf"/><Relationship Id="rId21" Type="http://schemas.openxmlformats.org/officeDocument/2006/relationships/image" Target="../media/image29.wmf"/><Relationship Id="rId22" Type="http://schemas.openxmlformats.org/officeDocument/2006/relationships/image" Target="../media/image30.wmf"/><Relationship Id="rId10" Type="http://schemas.openxmlformats.org/officeDocument/2006/relationships/image" Target="../media/image18.wmf"/><Relationship Id="rId11" Type="http://schemas.openxmlformats.org/officeDocument/2006/relationships/image" Target="../media/image19.wmf"/><Relationship Id="rId12" Type="http://schemas.openxmlformats.org/officeDocument/2006/relationships/image" Target="../media/image20.wmf"/><Relationship Id="rId13" Type="http://schemas.openxmlformats.org/officeDocument/2006/relationships/image" Target="../media/image21.wmf"/><Relationship Id="rId14" Type="http://schemas.openxmlformats.org/officeDocument/2006/relationships/image" Target="../media/image22.wmf"/><Relationship Id="rId15" Type="http://schemas.openxmlformats.org/officeDocument/2006/relationships/image" Target="../media/image23.wmf"/><Relationship Id="rId16" Type="http://schemas.openxmlformats.org/officeDocument/2006/relationships/image" Target="../media/image24.wmf"/><Relationship Id="rId17" Type="http://schemas.openxmlformats.org/officeDocument/2006/relationships/image" Target="../media/image25.wmf"/><Relationship Id="rId18" Type="http://schemas.openxmlformats.org/officeDocument/2006/relationships/image" Target="../media/image26.wmf"/><Relationship Id="rId19" Type="http://schemas.openxmlformats.org/officeDocument/2006/relationships/image" Target="../media/image27.wmf"/><Relationship Id="rId1" Type="http://schemas.openxmlformats.org/officeDocument/2006/relationships/image" Target="../media/image9.wmf"/><Relationship Id="rId2" Type="http://schemas.openxmlformats.org/officeDocument/2006/relationships/image" Target="../media/image10.wmf"/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5" Type="http://schemas.openxmlformats.org/officeDocument/2006/relationships/image" Target="../media/image13.wmf"/><Relationship Id="rId6" Type="http://schemas.openxmlformats.org/officeDocument/2006/relationships/image" Target="../media/image14.wmf"/><Relationship Id="rId7" Type="http://schemas.openxmlformats.org/officeDocument/2006/relationships/image" Target="../media/image15.wmf"/><Relationship Id="rId8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4" Type="http://schemas.openxmlformats.org/officeDocument/2006/relationships/image" Target="../media/image34.emf"/><Relationship Id="rId1" Type="http://schemas.openxmlformats.org/officeDocument/2006/relationships/image" Target="../media/image31.wmf"/><Relationship Id="rId2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wmf"/><Relationship Id="rId12" Type="http://schemas.openxmlformats.org/officeDocument/2006/relationships/image" Target="../media/image47.emf"/><Relationship Id="rId1" Type="http://schemas.openxmlformats.org/officeDocument/2006/relationships/image" Target="../media/image36.wmf"/><Relationship Id="rId2" Type="http://schemas.openxmlformats.org/officeDocument/2006/relationships/image" Target="../media/image37.wmf"/><Relationship Id="rId3" Type="http://schemas.openxmlformats.org/officeDocument/2006/relationships/image" Target="../media/image38.wmf"/><Relationship Id="rId4" Type="http://schemas.openxmlformats.org/officeDocument/2006/relationships/image" Target="../media/image39.emf"/><Relationship Id="rId5" Type="http://schemas.openxmlformats.org/officeDocument/2006/relationships/image" Target="../media/image40.wmf"/><Relationship Id="rId6" Type="http://schemas.openxmlformats.org/officeDocument/2006/relationships/image" Target="../media/image41.wmf"/><Relationship Id="rId7" Type="http://schemas.openxmlformats.org/officeDocument/2006/relationships/image" Target="../media/image42.wmf"/><Relationship Id="rId8" Type="http://schemas.openxmlformats.org/officeDocument/2006/relationships/image" Target="../media/image43.wmf"/><Relationship Id="rId9" Type="http://schemas.openxmlformats.org/officeDocument/2006/relationships/image" Target="../media/image44.wmf"/><Relationship Id="rId10" Type="http://schemas.openxmlformats.org/officeDocument/2006/relationships/image" Target="../media/image4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4" Type="http://schemas.openxmlformats.org/officeDocument/2006/relationships/image" Target="../media/image51.wmf"/><Relationship Id="rId5" Type="http://schemas.openxmlformats.org/officeDocument/2006/relationships/image" Target="../media/image52.wmf"/><Relationship Id="rId6" Type="http://schemas.openxmlformats.org/officeDocument/2006/relationships/image" Target="../media/image53.wmf"/><Relationship Id="rId1" Type="http://schemas.openxmlformats.org/officeDocument/2006/relationships/image" Target="../media/image48.wmf"/><Relationship Id="rId2" Type="http://schemas.openxmlformats.org/officeDocument/2006/relationships/image" Target="../media/image4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4" Type="http://schemas.openxmlformats.org/officeDocument/2006/relationships/image" Target="../media/image57.wmf"/><Relationship Id="rId5" Type="http://schemas.openxmlformats.org/officeDocument/2006/relationships/image" Target="../media/image58.wmf"/><Relationship Id="rId6" Type="http://schemas.openxmlformats.org/officeDocument/2006/relationships/image" Target="../media/image59.wmf"/><Relationship Id="rId7" Type="http://schemas.openxmlformats.org/officeDocument/2006/relationships/image" Target="../media/image60.wmf"/><Relationship Id="rId8" Type="http://schemas.openxmlformats.org/officeDocument/2006/relationships/image" Target="../media/image61.wmf"/><Relationship Id="rId1" Type="http://schemas.openxmlformats.org/officeDocument/2006/relationships/image" Target="../media/image54.wmf"/><Relationship Id="rId2" Type="http://schemas.openxmlformats.org/officeDocument/2006/relationships/image" Target="../media/image5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4" Type="http://schemas.openxmlformats.org/officeDocument/2006/relationships/image" Target="../media/image51.wmf"/><Relationship Id="rId5" Type="http://schemas.openxmlformats.org/officeDocument/2006/relationships/image" Target="../media/image52.wmf"/><Relationship Id="rId6" Type="http://schemas.openxmlformats.org/officeDocument/2006/relationships/image" Target="../media/image53.wmf"/><Relationship Id="rId1" Type="http://schemas.openxmlformats.org/officeDocument/2006/relationships/image" Target="../media/image48.wmf"/><Relationship Id="rId2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73.wmf"/><Relationship Id="rId12" Type="http://schemas.openxmlformats.org/officeDocument/2006/relationships/image" Target="../media/image74.wmf"/><Relationship Id="rId13" Type="http://schemas.openxmlformats.org/officeDocument/2006/relationships/image" Target="../media/image75.wmf"/><Relationship Id="rId1" Type="http://schemas.openxmlformats.org/officeDocument/2006/relationships/image" Target="../media/image63.wmf"/><Relationship Id="rId2" Type="http://schemas.openxmlformats.org/officeDocument/2006/relationships/image" Target="../media/image64.wmf"/><Relationship Id="rId3" Type="http://schemas.openxmlformats.org/officeDocument/2006/relationships/image" Target="../media/image65.wmf"/><Relationship Id="rId4" Type="http://schemas.openxmlformats.org/officeDocument/2006/relationships/image" Target="../media/image66.wmf"/><Relationship Id="rId5" Type="http://schemas.openxmlformats.org/officeDocument/2006/relationships/image" Target="../media/image67.wmf"/><Relationship Id="rId6" Type="http://schemas.openxmlformats.org/officeDocument/2006/relationships/image" Target="../media/image68.wmf"/><Relationship Id="rId7" Type="http://schemas.openxmlformats.org/officeDocument/2006/relationships/image" Target="../media/image69.wmf"/><Relationship Id="rId8" Type="http://schemas.openxmlformats.org/officeDocument/2006/relationships/image" Target="../media/image70.emf"/><Relationship Id="rId9" Type="http://schemas.openxmlformats.org/officeDocument/2006/relationships/image" Target="../media/image71.wmf"/><Relationship Id="rId10" Type="http://schemas.openxmlformats.org/officeDocument/2006/relationships/image" Target="../media/image7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7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7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2B2D45-AE4F-024E-9B8E-7A1708B21F02}" type="slidenum">
              <a:rPr lang="en-US" smtClean="0">
                <a:latin typeface="Times New Roman" pitchFamily="-84" charset="0"/>
              </a:rPr>
              <a:pPr/>
              <a:t>5</a:t>
            </a:fld>
            <a:endParaRPr lang="en-US" smtClean="0">
              <a:latin typeface="Times New Roman" pitchFamily="-8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9,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9,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9,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9,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9,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42A71-1F8E-9E40-AB54-693B14EE4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96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9,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9,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9,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9,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9,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9,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9,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9,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Tuesday, June 9,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1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6" Type="http://schemas.openxmlformats.org/officeDocument/2006/relationships/image" Target="../media/image29.wmf"/><Relationship Id="rId47" Type="http://schemas.openxmlformats.org/officeDocument/2006/relationships/oleObject" Target="../embeddings/oleObject25.bin"/><Relationship Id="rId48" Type="http://schemas.openxmlformats.org/officeDocument/2006/relationships/image" Target="../media/image30.wmf"/><Relationship Id="rId49" Type="http://schemas.openxmlformats.org/officeDocument/2006/relationships/oleObject" Target="../embeddings/oleObject26.bin"/><Relationship Id="rId20" Type="http://schemas.openxmlformats.org/officeDocument/2006/relationships/image" Target="../media/image17.wmf"/><Relationship Id="rId21" Type="http://schemas.openxmlformats.org/officeDocument/2006/relationships/oleObject" Target="../embeddings/oleObject11.bin"/><Relationship Id="rId22" Type="http://schemas.openxmlformats.org/officeDocument/2006/relationships/image" Target="../media/image18.wmf"/><Relationship Id="rId23" Type="http://schemas.openxmlformats.org/officeDocument/2006/relationships/oleObject" Target="../embeddings/oleObject12.bin"/><Relationship Id="rId24" Type="http://schemas.openxmlformats.org/officeDocument/2006/relationships/image" Target="../media/image19.wmf"/><Relationship Id="rId25" Type="http://schemas.openxmlformats.org/officeDocument/2006/relationships/oleObject" Target="../embeddings/oleObject13.bin"/><Relationship Id="rId26" Type="http://schemas.openxmlformats.org/officeDocument/2006/relationships/image" Target="../media/image20.wmf"/><Relationship Id="rId27" Type="http://schemas.openxmlformats.org/officeDocument/2006/relationships/oleObject" Target="../embeddings/oleObject14.bin"/><Relationship Id="rId28" Type="http://schemas.openxmlformats.org/officeDocument/2006/relationships/image" Target="../media/image21.wmf"/><Relationship Id="rId29" Type="http://schemas.openxmlformats.org/officeDocument/2006/relationships/oleObject" Target="../embeddings/oleObject1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30" Type="http://schemas.openxmlformats.org/officeDocument/2006/relationships/image" Target="../media/image22.wmf"/><Relationship Id="rId31" Type="http://schemas.openxmlformats.org/officeDocument/2006/relationships/oleObject" Target="../embeddings/oleObject16.bin"/><Relationship Id="rId32" Type="http://schemas.openxmlformats.org/officeDocument/2006/relationships/image" Target="../media/image23.wmf"/><Relationship Id="rId9" Type="http://schemas.openxmlformats.org/officeDocument/2006/relationships/oleObject" Target="../embeddings/oleObject5.bin"/><Relationship Id="rId6" Type="http://schemas.openxmlformats.org/officeDocument/2006/relationships/image" Target="../media/image10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1.wmf"/><Relationship Id="rId33" Type="http://schemas.openxmlformats.org/officeDocument/2006/relationships/oleObject" Target="../embeddings/oleObject17.bin"/><Relationship Id="rId34" Type="http://schemas.openxmlformats.org/officeDocument/2006/relationships/image" Target="../media/image24.wmf"/><Relationship Id="rId35" Type="http://schemas.openxmlformats.org/officeDocument/2006/relationships/oleObject" Target="../embeddings/oleObject18.bin"/><Relationship Id="rId36" Type="http://schemas.openxmlformats.org/officeDocument/2006/relationships/image" Target="../media/image25.wmf"/><Relationship Id="rId10" Type="http://schemas.openxmlformats.org/officeDocument/2006/relationships/image" Target="../media/image12.wmf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13.wmf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14.wmf"/><Relationship Id="rId15" Type="http://schemas.openxmlformats.org/officeDocument/2006/relationships/oleObject" Target="../embeddings/oleObject8.bin"/><Relationship Id="rId16" Type="http://schemas.openxmlformats.org/officeDocument/2006/relationships/image" Target="../media/image15.wmf"/><Relationship Id="rId17" Type="http://schemas.openxmlformats.org/officeDocument/2006/relationships/oleObject" Target="../embeddings/oleObject9.bin"/><Relationship Id="rId18" Type="http://schemas.openxmlformats.org/officeDocument/2006/relationships/image" Target="../media/image16.wmf"/><Relationship Id="rId19" Type="http://schemas.openxmlformats.org/officeDocument/2006/relationships/oleObject" Target="../embeddings/oleObject10.bin"/><Relationship Id="rId37" Type="http://schemas.openxmlformats.org/officeDocument/2006/relationships/oleObject" Target="../embeddings/oleObject19.bin"/><Relationship Id="rId38" Type="http://schemas.openxmlformats.org/officeDocument/2006/relationships/image" Target="../media/image26.wmf"/><Relationship Id="rId39" Type="http://schemas.openxmlformats.org/officeDocument/2006/relationships/oleObject" Target="../embeddings/oleObject20.bin"/><Relationship Id="rId40" Type="http://schemas.openxmlformats.org/officeDocument/2006/relationships/image" Target="../media/image27.wmf"/><Relationship Id="rId41" Type="http://schemas.openxmlformats.org/officeDocument/2006/relationships/oleObject" Target="../embeddings/oleObject21.bin"/><Relationship Id="rId42" Type="http://schemas.openxmlformats.org/officeDocument/2006/relationships/image" Target="../media/image28.wmf"/><Relationship Id="rId43" Type="http://schemas.openxmlformats.org/officeDocument/2006/relationships/oleObject" Target="../embeddings/oleObject22.bin"/><Relationship Id="rId44" Type="http://schemas.openxmlformats.org/officeDocument/2006/relationships/oleObject" Target="../embeddings/oleObject23.bin"/><Relationship Id="rId45" Type="http://schemas.openxmlformats.org/officeDocument/2006/relationships/oleObject" Target="../embeddings/oleObject24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oleObject" Target="../embeddings/oleObject27.bin"/><Relationship Id="rId5" Type="http://schemas.openxmlformats.org/officeDocument/2006/relationships/image" Target="../media/image31.w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32.wmf"/><Relationship Id="rId8" Type="http://schemas.openxmlformats.org/officeDocument/2006/relationships/oleObject" Target="../embeddings/oleObject29.bin"/><Relationship Id="rId9" Type="http://schemas.openxmlformats.org/officeDocument/2006/relationships/image" Target="../media/image33.wmf"/><Relationship Id="rId10" Type="http://schemas.openxmlformats.org/officeDocument/2006/relationships/oleObject" Target="../embeddings/oleObject30.bin"/><Relationship Id="rId11" Type="http://schemas.openxmlformats.org/officeDocument/2006/relationships/image" Target="../media/image3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4.bin"/><Relationship Id="rId20" Type="http://schemas.openxmlformats.org/officeDocument/2006/relationships/image" Target="../media/image44.wmf"/><Relationship Id="rId21" Type="http://schemas.openxmlformats.org/officeDocument/2006/relationships/oleObject" Target="../embeddings/oleObject40.bin"/><Relationship Id="rId22" Type="http://schemas.openxmlformats.org/officeDocument/2006/relationships/image" Target="../media/image45.emf"/><Relationship Id="rId23" Type="http://schemas.openxmlformats.org/officeDocument/2006/relationships/oleObject" Target="../embeddings/oleObject41.bin"/><Relationship Id="rId24" Type="http://schemas.openxmlformats.org/officeDocument/2006/relationships/image" Target="../media/image46.wmf"/><Relationship Id="rId25" Type="http://schemas.openxmlformats.org/officeDocument/2006/relationships/oleObject" Target="../embeddings/oleObject42.bin"/><Relationship Id="rId26" Type="http://schemas.openxmlformats.org/officeDocument/2006/relationships/image" Target="../media/image47.emf"/><Relationship Id="rId10" Type="http://schemas.openxmlformats.org/officeDocument/2006/relationships/image" Target="../media/image39.emf"/><Relationship Id="rId11" Type="http://schemas.openxmlformats.org/officeDocument/2006/relationships/oleObject" Target="../embeddings/oleObject35.bin"/><Relationship Id="rId12" Type="http://schemas.openxmlformats.org/officeDocument/2006/relationships/image" Target="../media/image40.wmf"/><Relationship Id="rId13" Type="http://schemas.openxmlformats.org/officeDocument/2006/relationships/oleObject" Target="../embeddings/oleObject36.bin"/><Relationship Id="rId14" Type="http://schemas.openxmlformats.org/officeDocument/2006/relationships/image" Target="../media/image41.wmf"/><Relationship Id="rId15" Type="http://schemas.openxmlformats.org/officeDocument/2006/relationships/oleObject" Target="../embeddings/oleObject37.bin"/><Relationship Id="rId16" Type="http://schemas.openxmlformats.org/officeDocument/2006/relationships/image" Target="../media/image42.wmf"/><Relationship Id="rId17" Type="http://schemas.openxmlformats.org/officeDocument/2006/relationships/oleObject" Target="../embeddings/oleObject38.bin"/><Relationship Id="rId18" Type="http://schemas.openxmlformats.org/officeDocument/2006/relationships/image" Target="../media/image43.wmf"/><Relationship Id="rId19" Type="http://schemas.openxmlformats.org/officeDocument/2006/relationships/oleObject" Target="../embeddings/oleObject39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31.bin"/><Relationship Id="rId4" Type="http://schemas.openxmlformats.org/officeDocument/2006/relationships/image" Target="../media/image36.wmf"/><Relationship Id="rId5" Type="http://schemas.openxmlformats.org/officeDocument/2006/relationships/oleObject" Target="../embeddings/oleObject32.bin"/><Relationship Id="rId6" Type="http://schemas.openxmlformats.org/officeDocument/2006/relationships/image" Target="../media/image37.wmf"/><Relationship Id="rId7" Type="http://schemas.openxmlformats.org/officeDocument/2006/relationships/oleObject" Target="../embeddings/oleObject33.bin"/><Relationship Id="rId8" Type="http://schemas.openxmlformats.org/officeDocument/2006/relationships/image" Target="../media/image3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7.bin"/><Relationship Id="rId12" Type="http://schemas.openxmlformats.org/officeDocument/2006/relationships/image" Target="../media/image52.wmf"/><Relationship Id="rId13" Type="http://schemas.openxmlformats.org/officeDocument/2006/relationships/oleObject" Target="../embeddings/oleObject48.bin"/><Relationship Id="rId14" Type="http://schemas.openxmlformats.org/officeDocument/2006/relationships/image" Target="../media/image53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3.bin"/><Relationship Id="rId4" Type="http://schemas.openxmlformats.org/officeDocument/2006/relationships/image" Target="../media/image48.wmf"/><Relationship Id="rId5" Type="http://schemas.openxmlformats.org/officeDocument/2006/relationships/oleObject" Target="../embeddings/oleObject44.bin"/><Relationship Id="rId6" Type="http://schemas.openxmlformats.org/officeDocument/2006/relationships/image" Target="../media/image49.wmf"/><Relationship Id="rId7" Type="http://schemas.openxmlformats.org/officeDocument/2006/relationships/oleObject" Target="../embeddings/oleObject45.bin"/><Relationship Id="rId8" Type="http://schemas.openxmlformats.org/officeDocument/2006/relationships/image" Target="../media/image50.wmf"/><Relationship Id="rId9" Type="http://schemas.openxmlformats.org/officeDocument/2006/relationships/oleObject" Target="../embeddings/oleObject46.bin"/><Relationship Id="rId10" Type="http://schemas.openxmlformats.org/officeDocument/2006/relationships/image" Target="../media/image51.wmf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wmf"/><Relationship Id="rId12" Type="http://schemas.openxmlformats.org/officeDocument/2006/relationships/oleObject" Target="../embeddings/oleObject53.bin"/><Relationship Id="rId13" Type="http://schemas.openxmlformats.org/officeDocument/2006/relationships/image" Target="../media/image58.wmf"/><Relationship Id="rId14" Type="http://schemas.openxmlformats.org/officeDocument/2006/relationships/oleObject" Target="../embeddings/oleObject54.bin"/><Relationship Id="rId15" Type="http://schemas.openxmlformats.org/officeDocument/2006/relationships/image" Target="../media/image59.wmf"/><Relationship Id="rId16" Type="http://schemas.openxmlformats.org/officeDocument/2006/relationships/oleObject" Target="../embeddings/oleObject55.bin"/><Relationship Id="rId17" Type="http://schemas.openxmlformats.org/officeDocument/2006/relationships/image" Target="../media/image60.wmf"/><Relationship Id="rId18" Type="http://schemas.openxmlformats.org/officeDocument/2006/relationships/oleObject" Target="../embeddings/oleObject56.bin"/><Relationship Id="rId19" Type="http://schemas.openxmlformats.org/officeDocument/2006/relationships/image" Target="../media/image61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62.jpeg"/><Relationship Id="rId4" Type="http://schemas.openxmlformats.org/officeDocument/2006/relationships/oleObject" Target="../embeddings/oleObject49.bin"/><Relationship Id="rId5" Type="http://schemas.openxmlformats.org/officeDocument/2006/relationships/image" Target="../media/image54.wmf"/><Relationship Id="rId6" Type="http://schemas.openxmlformats.org/officeDocument/2006/relationships/oleObject" Target="../embeddings/oleObject50.bin"/><Relationship Id="rId7" Type="http://schemas.openxmlformats.org/officeDocument/2006/relationships/image" Target="../media/image55.wmf"/><Relationship Id="rId8" Type="http://schemas.openxmlformats.org/officeDocument/2006/relationships/oleObject" Target="../embeddings/oleObject51.bin"/><Relationship Id="rId9" Type="http://schemas.openxmlformats.org/officeDocument/2006/relationships/image" Target="../media/image56.wmf"/><Relationship Id="rId10" Type="http://schemas.openxmlformats.org/officeDocument/2006/relationships/oleObject" Target="../embeddings/oleObject5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1.bin"/><Relationship Id="rId12" Type="http://schemas.openxmlformats.org/officeDocument/2006/relationships/image" Target="../media/image52.wmf"/><Relationship Id="rId13" Type="http://schemas.openxmlformats.org/officeDocument/2006/relationships/oleObject" Target="../embeddings/oleObject62.bin"/><Relationship Id="rId14" Type="http://schemas.openxmlformats.org/officeDocument/2006/relationships/image" Target="../media/image53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7.bin"/><Relationship Id="rId4" Type="http://schemas.openxmlformats.org/officeDocument/2006/relationships/image" Target="../media/image48.wmf"/><Relationship Id="rId5" Type="http://schemas.openxmlformats.org/officeDocument/2006/relationships/oleObject" Target="../embeddings/oleObject58.bin"/><Relationship Id="rId6" Type="http://schemas.openxmlformats.org/officeDocument/2006/relationships/image" Target="../media/image49.wmf"/><Relationship Id="rId7" Type="http://schemas.openxmlformats.org/officeDocument/2006/relationships/oleObject" Target="../embeddings/oleObject59.bin"/><Relationship Id="rId8" Type="http://schemas.openxmlformats.org/officeDocument/2006/relationships/image" Target="../media/image50.wmf"/><Relationship Id="rId9" Type="http://schemas.openxmlformats.org/officeDocument/2006/relationships/oleObject" Target="../embeddings/oleObject60.bin"/><Relationship Id="rId10" Type="http://schemas.openxmlformats.org/officeDocument/2006/relationships/image" Target="../media/image51.wmf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6.bin"/><Relationship Id="rId20" Type="http://schemas.openxmlformats.org/officeDocument/2006/relationships/image" Target="../media/image71.wmf"/><Relationship Id="rId21" Type="http://schemas.openxmlformats.org/officeDocument/2006/relationships/oleObject" Target="../embeddings/oleObject72.bin"/><Relationship Id="rId22" Type="http://schemas.openxmlformats.org/officeDocument/2006/relationships/image" Target="../media/image72.wmf"/><Relationship Id="rId23" Type="http://schemas.openxmlformats.org/officeDocument/2006/relationships/oleObject" Target="../embeddings/oleObject73.bin"/><Relationship Id="rId24" Type="http://schemas.openxmlformats.org/officeDocument/2006/relationships/image" Target="../media/image73.wmf"/><Relationship Id="rId25" Type="http://schemas.openxmlformats.org/officeDocument/2006/relationships/oleObject" Target="../embeddings/oleObject74.bin"/><Relationship Id="rId26" Type="http://schemas.openxmlformats.org/officeDocument/2006/relationships/image" Target="../media/image74.wmf"/><Relationship Id="rId27" Type="http://schemas.openxmlformats.org/officeDocument/2006/relationships/oleObject" Target="../embeddings/oleObject75.bin"/><Relationship Id="rId28" Type="http://schemas.openxmlformats.org/officeDocument/2006/relationships/image" Target="../media/image75.wmf"/><Relationship Id="rId10" Type="http://schemas.openxmlformats.org/officeDocument/2006/relationships/image" Target="../media/image66.wmf"/><Relationship Id="rId11" Type="http://schemas.openxmlformats.org/officeDocument/2006/relationships/oleObject" Target="../embeddings/oleObject67.bin"/><Relationship Id="rId12" Type="http://schemas.openxmlformats.org/officeDocument/2006/relationships/image" Target="../media/image67.wmf"/><Relationship Id="rId13" Type="http://schemas.openxmlformats.org/officeDocument/2006/relationships/oleObject" Target="../embeddings/oleObject68.bin"/><Relationship Id="rId14" Type="http://schemas.openxmlformats.org/officeDocument/2006/relationships/image" Target="../media/image68.wmf"/><Relationship Id="rId15" Type="http://schemas.openxmlformats.org/officeDocument/2006/relationships/oleObject" Target="../embeddings/oleObject69.bin"/><Relationship Id="rId16" Type="http://schemas.openxmlformats.org/officeDocument/2006/relationships/image" Target="../media/image69.wmf"/><Relationship Id="rId17" Type="http://schemas.openxmlformats.org/officeDocument/2006/relationships/oleObject" Target="../embeddings/oleObject70.bin"/><Relationship Id="rId18" Type="http://schemas.openxmlformats.org/officeDocument/2006/relationships/image" Target="../media/image70.emf"/><Relationship Id="rId19" Type="http://schemas.openxmlformats.org/officeDocument/2006/relationships/oleObject" Target="../embeddings/oleObject71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3.bin"/><Relationship Id="rId4" Type="http://schemas.openxmlformats.org/officeDocument/2006/relationships/image" Target="../media/image63.wmf"/><Relationship Id="rId5" Type="http://schemas.openxmlformats.org/officeDocument/2006/relationships/oleObject" Target="../embeddings/oleObject64.bin"/><Relationship Id="rId6" Type="http://schemas.openxmlformats.org/officeDocument/2006/relationships/image" Target="../media/image64.wmf"/><Relationship Id="rId7" Type="http://schemas.openxmlformats.org/officeDocument/2006/relationships/oleObject" Target="../embeddings/oleObject65.bin"/><Relationship Id="rId8" Type="http://schemas.openxmlformats.org/officeDocument/2006/relationships/image" Target="../media/image6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emf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pm.fr/enus/3_SI/base_units.html" TargetMode="External"/><Relationship Id="rId4" Type="http://schemas.openxmlformats.org/officeDocument/2006/relationships/hyperlink" Target="http://www.bipm.fr/enus/3_SI/" TargetMode="External"/><Relationship Id="rId5" Type="http://schemas.openxmlformats.org/officeDocument/2006/relationships/hyperlink" Target="http://www.nist.gov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ipm.fr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9,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 dirty="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#2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75946" y="1447800"/>
            <a:ext cx="26841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Tuesday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9, 2015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52600" y="2209800"/>
            <a:ext cx="5715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Chapter 1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CC00CC"/>
                </a:solidFill>
                <a:latin typeface="Arial Narrow" pitchFamily="-84" charset="0"/>
              </a:rPr>
              <a:t>Standards </a:t>
            </a:r>
            <a:r>
              <a:rPr lang="en-US" dirty="0">
                <a:solidFill>
                  <a:srgbClr val="CC00CC"/>
                </a:solidFill>
                <a:latin typeface="Arial Narrow" pitchFamily="-84" charset="0"/>
              </a:rPr>
              <a:t>and </a:t>
            </a:r>
            <a:r>
              <a:rPr lang="en-US" dirty="0" smtClean="0">
                <a:solidFill>
                  <a:srgbClr val="CC00CC"/>
                </a:solidFill>
                <a:latin typeface="Arial Narrow" pitchFamily="-84" charset="0"/>
              </a:rPr>
              <a:t>units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CC00CC"/>
                </a:solidFill>
                <a:latin typeface="Arial Narrow" pitchFamily="-84" charset="0"/>
              </a:rPr>
              <a:t>Dimensional Analysis</a:t>
            </a:r>
            <a:endParaRPr lang="en-US" sz="2800" dirty="0" smtClean="0">
              <a:solidFill>
                <a:srgbClr val="CC00CC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Chapter 2: 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One Dimensional Motion</a:t>
            </a:r>
          </a:p>
          <a:p>
            <a:pPr marL="1524000" lvl="2" indent="-609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CC00CC"/>
                </a:solidFill>
                <a:latin typeface="Arial Narrow" charset="0"/>
              </a:rPr>
              <a:t>Instantaneous Velocity and Speed</a:t>
            </a:r>
          </a:p>
          <a:p>
            <a:pPr marL="1524000" lvl="2" indent="-609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CC00CC"/>
                </a:solidFill>
                <a:latin typeface="Arial Narrow" charset="0"/>
              </a:rPr>
              <a:t>Acceleration</a:t>
            </a:r>
          </a:p>
          <a:p>
            <a:pPr marL="1524000" lvl="2" indent="-609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CC00CC"/>
                </a:solidFill>
                <a:latin typeface="Arial Narrow" charset="0"/>
              </a:rPr>
              <a:t>Motion under constant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acceleration</a:t>
            </a:r>
            <a:endParaRPr lang="en-US" sz="28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003300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63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9, 2015</a:t>
            </a:r>
          </a:p>
        </p:txBody>
      </p:sp>
      <p:sp>
        <p:nvSpPr>
          <p:cNvPr id="6556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60E98B-2822-C448-A15F-5D74FDD8DFC9}" type="slidenum">
              <a:rPr lang="en-US">
                <a:latin typeface="Arial Narrow" pitchFamily="-84" charset="0"/>
              </a:rPr>
              <a:pPr/>
              <a:t>10</a:t>
            </a:fld>
            <a:endParaRPr lang="en-US">
              <a:latin typeface="Arial Narrow" pitchFamily="-84" charset="0"/>
            </a:endParaRPr>
          </a:p>
        </p:txBody>
      </p:sp>
      <p:graphicFrame>
        <p:nvGraphicFramePr>
          <p:cNvPr id="156678" name="Object 6"/>
          <p:cNvGraphicFramePr>
            <a:graphicFrameLocks noChangeAspect="1"/>
          </p:cNvGraphicFramePr>
          <p:nvPr/>
        </p:nvGraphicFramePr>
        <p:xfrm>
          <a:off x="6553200" y="1752600"/>
          <a:ext cx="166052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" name="Equation" r:id="rId3" imgW="863280" imgH="482400" progId="Equation.DSMT4">
                  <p:embed/>
                </p:oleObj>
              </mc:Choice>
              <mc:Fallback>
                <p:oleObj name="Equation" r:id="rId3" imgW="8632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752600"/>
                        <a:ext cx="1660525" cy="93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5566" name="Slide Number Placeholder 7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DCDBB32B-CA23-9345-85BF-43B31AC01FBF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10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6556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6858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Examples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1.4 </a:t>
            </a: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and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1.5 </a:t>
            </a: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for Unit Conversions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838200"/>
            <a:ext cx="3810000" cy="12954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Ex </a:t>
            </a:r>
            <a:r>
              <a:rPr lang="en-US" sz="2400" dirty="0" smtClean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1.4: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An apartment has a floor area of 880 square feet (ft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).  Express this in square meters (m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). </a:t>
            </a:r>
          </a:p>
        </p:txBody>
      </p:sp>
      <p:graphicFrame>
        <p:nvGraphicFramePr>
          <p:cNvPr id="15667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216400" y="1143000"/>
          <a:ext cx="1193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8" name="Equation" r:id="rId5" imgW="596880" imgH="203040" progId="Equation.DSMT4">
                  <p:embed/>
                </p:oleObj>
              </mc:Choice>
              <mc:Fallback>
                <p:oleObj name="Equation" r:id="rId5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00" y="1143000"/>
                        <a:ext cx="1193800" cy="4064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7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151438" y="2743200"/>
          <a:ext cx="216376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9" name="Equation" r:id="rId7" imgW="1193760" imgH="203040" progId="Equation.DSMT4">
                  <p:embed/>
                </p:oleObj>
              </mc:Choice>
              <mc:Fallback>
                <p:oleObj name="Equation" r:id="rId7" imgW="1193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1438" y="2743200"/>
                        <a:ext cx="2163762" cy="3683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5181600" y="2022475"/>
          <a:ext cx="13176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0" name="Equation" r:id="rId9" imgW="685800" imgH="203040" progId="Equation.DSMT4">
                  <p:embed/>
                </p:oleObj>
              </mc:Choice>
              <mc:Fallback>
                <p:oleObj name="Equation" r:id="rId9" imgW="685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022475"/>
                        <a:ext cx="1317625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679" name="Rectangle 7"/>
          <p:cNvSpPr>
            <a:spLocks noChangeArrowheads="1"/>
          </p:cNvSpPr>
          <p:nvPr/>
        </p:nvSpPr>
        <p:spPr bwMode="auto">
          <a:xfrm>
            <a:off x="0" y="3276600"/>
            <a:ext cx="906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rgbClr val="A50021"/>
                </a:solidFill>
                <a:latin typeface="Arial Narrow" pitchFamily="-84" charset="0"/>
              </a:rPr>
              <a:t>Ex </a:t>
            </a:r>
            <a:r>
              <a:rPr lang="en-US" dirty="0" smtClean="0">
                <a:solidFill>
                  <a:srgbClr val="A50021"/>
                </a:solidFill>
                <a:latin typeface="Arial Narrow" pitchFamily="-84" charset="0"/>
              </a:rPr>
              <a:t>1.5</a:t>
            </a:r>
            <a:r>
              <a:rPr lang="en-US" dirty="0" smtClean="0">
                <a:solidFill>
                  <a:schemeClr val="accent2"/>
                </a:solidFill>
                <a:latin typeface="Arial Narrow" pitchFamily="-84" charset="0"/>
              </a:rPr>
              <a:t>: </a:t>
            </a:r>
            <a:r>
              <a:rPr lang="en-US" dirty="0">
                <a:solidFill>
                  <a:schemeClr val="accent2"/>
                </a:solidFill>
                <a:latin typeface="Arial Narrow" pitchFamily="-84" charset="0"/>
              </a:rPr>
              <a:t>Where the posted speed limit is 55 miles per hour (mi/h or mph), what is this speed (a) in meters per second (m/s) and (b) kilometers per hour (</a:t>
            </a:r>
            <a:r>
              <a:rPr lang="en-US" sz="2000" dirty="0">
                <a:solidFill>
                  <a:schemeClr val="accent2"/>
                </a:solidFill>
                <a:latin typeface="Arial Narrow" pitchFamily="-84" charset="0"/>
              </a:rPr>
              <a:t>km/h</a:t>
            </a:r>
            <a:r>
              <a:rPr lang="en-US" dirty="0">
                <a:solidFill>
                  <a:schemeClr val="accent2"/>
                </a:solidFill>
                <a:latin typeface="Arial Narrow" pitchFamily="-84" charset="0"/>
              </a:rPr>
              <a:t>)? </a:t>
            </a:r>
          </a:p>
        </p:txBody>
      </p:sp>
      <p:sp>
        <p:nvSpPr>
          <p:cNvPr id="156680" name="Line 8"/>
          <p:cNvSpPr>
            <a:spLocks noChangeShapeType="1"/>
          </p:cNvSpPr>
          <p:nvPr/>
        </p:nvSpPr>
        <p:spPr bwMode="auto">
          <a:xfrm>
            <a:off x="0" y="3200400"/>
            <a:ext cx="91440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56681" name="Object 9"/>
          <p:cNvGraphicFramePr>
            <a:graphicFrameLocks noChangeAspect="1"/>
          </p:cNvGraphicFramePr>
          <p:nvPr/>
        </p:nvGraphicFramePr>
        <p:xfrm>
          <a:off x="762000" y="4271963"/>
          <a:ext cx="7715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1" name="Equation" r:id="rId11" imgW="431640" imgH="164880" progId="Equation.DSMT4">
                  <p:embed/>
                </p:oleObj>
              </mc:Choice>
              <mc:Fallback>
                <p:oleObj name="Equation" r:id="rId11" imgW="4316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271963"/>
                        <a:ext cx="77152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2" name="Object 10"/>
          <p:cNvGraphicFramePr>
            <a:graphicFrameLocks noChangeAspect="1"/>
          </p:cNvGraphicFramePr>
          <p:nvPr/>
        </p:nvGraphicFramePr>
        <p:xfrm>
          <a:off x="1117600" y="5026025"/>
          <a:ext cx="1122363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2" name="Equation" r:id="rId13" imgW="634680" imgH="177480" progId="Equation.DSMT4">
                  <p:embed/>
                </p:oleObj>
              </mc:Choice>
              <mc:Fallback>
                <p:oleObj name="Equation" r:id="rId13" imgW="6346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5026025"/>
                        <a:ext cx="1122363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684" name="Text Box 12"/>
          <p:cNvSpPr txBox="1">
            <a:spLocks noChangeArrowheads="1"/>
          </p:cNvSpPr>
          <p:nvPr/>
        </p:nvSpPr>
        <p:spPr bwMode="auto">
          <a:xfrm>
            <a:off x="608013" y="4953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A50021"/>
                </a:solidFill>
                <a:latin typeface="Arial Narrow" pitchFamily="-84" charset="0"/>
              </a:rPr>
              <a:t>(a)</a:t>
            </a:r>
          </a:p>
        </p:txBody>
      </p:sp>
      <p:graphicFrame>
        <p:nvGraphicFramePr>
          <p:cNvPr id="156686" name="Object 14"/>
          <p:cNvGraphicFramePr>
            <a:graphicFrameLocks noChangeAspect="1"/>
          </p:cNvGraphicFramePr>
          <p:nvPr/>
        </p:nvGraphicFramePr>
        <p:xfrm>
          <a:off x="5445125" y="1143000"/>
          <a:ext cx="11080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3" name="Equation" r:id="rId15" imgW="571320" imgH="203040" progId="Equation.DSMT4">
                  <p:embed/>
                </p:oleObj>
              </mc:Choice>
              <mc:Fallback>
                <p:oleObj name="Equation" r:id="rId15" imgW="571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25" y="1143000"/>
                        <a:ext cx="110807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687" name="Rectangle 15"/>
          <p:cNvSpPr>
            <a:spLocks noChangeArrowheads="1"/>
          </p:cNvSpPr>
          <p:nvPr/>
        </p:nvSpPr>
        <p:spPr bwMode="auto">
          <a:xfrm>
            <a:off x="457200" y="2362200"/>
            <a:ext cx="327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What do we need to know?</a:t>
            </a:r>
          </a:p>
        </p:txBody>
      </p:sp>
      <p:graphicFrame>
        <p:nvGraphicFramePr>
          <p:cNvPr id="156688" name="Object 16"/>
          <p:cNvGraphicFramePr>
            <a:graphicFrameLocks noChangeAspect="1"/>
          </p:cNvGraphicFramePr>
          <p:nvPr/>
        </p:nvGraphicFramePr>
        <p:xfrm>
          <a:off x="6510338" y="841375"/>
          <a:ext cx="1033462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" name="Equation" r:id="rId17" imgW="533160" imgH="469800" progId="Equation.DSMT4">
                  <p:embed/>
                </p:oleObj>
              </mc:Choice>
              <mc:Fallback>
                <p:oleObj name="Equation" r:id="rId17" imgW="5331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0338" y="841375"/>
                        <a:ext cx="1033462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9" name="Object 17"/>
          <p:cNvGraphicFramePr>
            <a:graphicFrameLocks noChangeAspect="1"/>
          </p:cNvGraphicFramePr>
          <p:nvPr/>
        </p:nvGraphicFramePr>
        <p:xfrm>
          <a:off x="1465263" y="4192588"/>
          <a:ext cx="109061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" name="Equation" r:id="rId19" imgW="609480" imgH="253800" progId="Equation.DSMT4">
                  <p:embed/>
                </p:oleObj>
              </mc:Choice>
              <mc:Fallback>
                <p:oleObj name="Equation" r:id="rId19" imgW="609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263" y="4192588"/>
                        <a:ext cx="1090612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90" name="Object 18"/>
          <p:cNvGraphicFramePr>
            <a:graphicFrameLocks noChangeAspect="1"/>
          </p:cNvGraphicFramePr>
          <p:nvPr/>
        </p:nvGraphicFramePr>
        <p:xfrm>
          <a:off x="5816600" y="4260850"/>
          <a:ext cx="2247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" name="Equation" r:id="rId21" imgW="1257120" imgH="177480" progId="Equation.DSMT4">
                  <p:embed/>
                </p:oleObj>
              </mc:Choice>
              <mc:Fallback>
                <p:oleObj name="Equation" r:id="rId21" imgW="1257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600" y="4260850"/>
                        <a:ext cx="22479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91" name="Object 19"/>
          <p:cNvGraphicFramePr>
            <a:graphicFrameLocks noChangeAspect="1"/>
          </p:cNvGraphicFramePr>
          <p:nvPr/>
        </p:nvGraphicFramePr>
        <p:xfrm>
          <a:off x="2486025" y="4033838"/>
          <a:ext cx="9302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7" name="Equation" r:id="rId23" imgW="520560" imgH="431640" progId="Equation.DSMT4">
                  <p:embed/>
                </p:oleObj>
              </mc:Choice>
              <mc:Fallback>
                <p:oleObj name="Equation" r:id="rId23" imgW="520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4033838"/>
                        <a:ext cx="930275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92" name="Object 20"/>
          <p:cNvGraphicFramePr>
            <a:graphicFrameLocks noChangeAspect="1"/>
          </p:cNvGraphicFramePr>
          <p:nvPr/>
        </p:nvGraphicFramePr>
        <p:xfrm>
          <a:off x="3346450" y="4033838"/>
          <a:ext cx="1293813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8" name="Equation" r:id="rId25" imgW="723600" imgH="431640" progId="Equation.DSMT4">
                  <p:embed/>
                </p:oleObj>
              </mc:Choice>
              <mc:Fallback>
                <p:oleObj name="Equation" r:id="rId25" imgW="7236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6450" y="4033838"/>
                        <a:ext cx="1293813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93" name="Object 21"/>
          <p:cNvGraphicFramePr>
            <a:graphicFrameLocks noChangeAspect="1"/>
          </p:cNvGraphicFramePr>
          <p:nvPr/>
        </p:nvGraphicFramePr>
        <p:xfrm>
          <a:off x="4570413" y="4033838"/>
          <a:ext cx="1316037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9" name="Equation" r:id="rId27" imgW="736560" imgH="431640" progId="Equation.DSMT4">
                  <p:embed/>
                </p:oleObj>
              </mc:Choice>
              <mc:Fallback>
                <p:oleObj name="Equation" r:id="rId27" imgW="736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413" y="4033838"/>
                        <a:ext cx="1316037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94" name="Object 22"/>
          <p:cNvGraphicFramePr>
            <a:graphicFrameLocks noChangeAspect="1"/>
          </p:cNvGraphicFramePr>
          <p:nvPr/>
        </p:nvGraphicFramePr>
        <p:xfrm>
          <a:off x="2270125" y="4957763"/>
          <a:ext cx="89693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0" name="Equation" r:id="rId29" imgW="507960" imgH="253800" progId="Equation.DSMT4">
                  <p:embed/>
                </p:oleObj>
              </mc:Choice>
              <mc:Fallback>
                <p:oleObj name="Equation" r:id="rId29" imgW="507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5" y="4957763"/>
                        <a:ext cx="896938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95" name="Object 23"/>
          <p:cNvGraphicFramePr>
            <a:graphicFrameLocks noChangeAspect="1"/>
          </p:cNvGraphicFramePr>
          <p:nvPr/>
        </p:nvGraphicFramePr>
        <p:xfrm>
          <a:off x="7013575" y="5026025"/>
          <a:ext cx="896938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1" name="Equation" r:id="rId31" imgW="507960" imgH="177480" progId="Equation.DSMT4">
                  <p:embed/>
                </p:oleObj>
              </mc:Choice>
              <mc:Fallback>
                <p:oleObj name="Equation" r:id="rId31" imgW="507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3575" y="5026025"/>
                        <a:ext cx="896938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96" name="Object 24"/>
          <p:cNvGraphicFramePr>
            <a:graphicFrameLocks noChangeAspect="1"/>
          </p:cNvGraphicFramePr>
          <p:nvPr/>
        </p:nvGraphicFramePr>
        <p:xfrm>
          <a:off x="3297238" y="4800600"/>
          <a:ext cx="11890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2" name="Equation" r:id="rId33" imgW="672840" imgH="431640" progId="Equation.DSMT4">
                  <p:embed/>
                </p:oleObj>
              </mc:Choice>
              <mc:Fallback>
                <p:oleObj name="Equation" r:id="rId33" imgW="6728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238" y="4800600"/>
                        <a:ext cx="118903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97" name="Object 25"/>
          <p:cNvGraphicFramePr>
            <a:graphicFrameLocks noChangeAspect="1"/>
          </p:cNvGraphicFramePr>
          <p:nvPr/>
        </p:nvGraphicFramePr>
        <p:xfrm>
          <a:off x="4724400" y="4800600"/>
          <a:ext cx="7191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3" name="Equation" r:id="rId35" imgW="406080" imgH="431640" progId="Equation.DSMT4">
                  <p:embed/>
                </p:oleObj>
              </mc:Choice>
              <mc:Fallback>
                <p:oleObj name="Equation" r:id="rId35" imgW="406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800600"/>
                        <a:ext cx="719138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98" name="Object 26"/>
          <p:cNvGraphicFramePr>
            <a:graphicFrameLocks noChangeAspect="1"/>
          </p:cNvGraphicFramePr>
          <p:nvPr/>
        </p:nvGraphicFramePr>
        <p:xfrm>
          <a:off x="5480050" y="4800600"/>
          <a:ext cx="13017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" name="Equation" r:id="rId37" imgW="736560" imgH="431640" progId="Equation.DSMT4">
                  <p:embed/>
                </p:oleObj>
              </mc:Choice>
              <mc:Fallback>
                <p:oleObj name="Equation" r:id="rId37" imgW="736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0050" y="4800600"/>
                        <a:ext cx="130175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703" name="Line 31"/>
          <p:cNvSpPr>
            <a:spLocks noChangeShapeType="1"/>
          </p:cNvSpPr>
          <p:nvPr/>
        </p:nvSpPr>
        <p:spPr bwMode="auto">
          <a:xfrm flipH="1">
            <a:off x="5943600" y="1905000"/>
            <a:ext cx="381000" cy="5334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6704" name="Line 32"/>
          <p:cNvSpPr>
            <a:spLocks noChangeShapeType="1"/>
          </p:cNvSpPr>
          <p:nvPr/>
        </p:nvSpPr>
        <p:spPr bwMode="auto">
          <a:xfrm flipH="1">
            <a:off x="7239000" y="2209800"/>
            <a:ext cx="381000" cy="5334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0"/>
          <p:cNvGraphicFramePr>
            <a:graphicFrameLocks noChangeAspect="1"/>
          </p:cNvGraphicFramePr>
          <p:nvPr/>
        </p:nvGraphicFramePr>
        <p:xfrm>
          <a:off x="7467600" y="838200"/>
          <a:ext cx="182245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" name="Equation" r:id="rId39" imgW="939600" imgH="469800" progId="Equation.DSMT4">
                  <p:embed/>
                </p:oleObj>
              </mc:Choice>
              <mc:Fallback>
                <p:oleObj name="Equation" r:id="rId39" imgW="9396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838200"/>
                        <a:ext cx="1822450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1"/>
          <p:cNvGraphicFramePr>
            <a:graphicFrameLocks noChangeAspect="1"/>
          </p:cNvGraphicFramePr>
          <p:nvPr/>
        </p:nvGraphicFramePr>
        <p:xfrm>
          <a:off x="7354888" y="2743200"/>
          <a:ext cx="87471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" name="Equation" r:id="rId41" imgW="482400" imgH="203040" progId="Equation.DSMT4">
                  <p:embed/>
                </p:oleObj>
              </mc:Choice>
              <mc:Fallback>
                <p:oleObj name="Equation" r:id="rId41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888" y="2743200"/>
                        <a:ext cx="874712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2"/>
          <p:cNvGraphicFramePr>
            <a:graphicFrameLocks noChangeAspect="1"/>
          </p:cNvGraphicFramePr>
          <p:nvPr/>
        </p:nvGraphicFramePr>
        <p:xfrm>
          <a:off x="1127125" y="5788025"/>
          <a:ext cx="1122363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" name="Equation" r:id="rId43" imgW="634680" imgH="177480" progId="Equation.DSMT4">
                  <p:embed/>
                </p:oleObj>
              </mc:Choice>
              <mc:Fallback>
                <p:oleObj name="Equation" r:id="rId43" imgW="6346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25" y="5788025"/>
                        <a:ext cx="1122363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641350" y="5638800"/>
            <a:ext cx="50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A50021"/>
                </a:solidFill>
                <a:latin typeface="Arial Narrow" pitchFamily="-84" charset="0"/>
              </a:rPr>
              <a:t>(b)</a:t>
            </a:r>
          </a:p>
        </p:txBody>
      </p:sp>
      <p:graphicFrame>
        <p:nvGraphicFramePr>
          <p:cNvPr id="7" name="Object 23"/>
          <p:cNvGraphicFramePr>
            <a:graphicFrameLocks noChangeAspect="1"/>
          </p:cNvGraphicFramePr>
          <p:nvPr/>
        </p:nvGraphicFramePr>
        <p:xfrm>
          <a:off x="2279650" y="5719763"/>
          <a:ext cx="89693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8" name="Equation" r:id="rId44" imgW="507960" imgH="253800" progId="Equation.DSMT4">
                  <p:embed/>
                </p:oleObj>
              </mc:Choice>
              <mc:Fallback>
                <p:oleObj name="Equation" r:id="rId44" imgW="507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5719763"/>
                        <a:ext cx="896938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4"/>
          <p:cNvGraphicFramePr>
            <a:graphicFrameLocks noChangeAspect="1"/>
          </p:cNvGraphicFramePr>
          <p:nvPr/>
        </p:nvGraphicFramePr>
        <p:xfrm>
          <a:off x="5557838" y="5788025"/>
          <a:ext cx="1300162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9" name="Equation" r:id="rId45" imgW="736560" imgH="177480" progId="Equation.DSMT4">
                  <p:embed/>
                </p:oleObj>
              </mc:Choice>
              <mc:Fallback>
                <p:oleObj name="Equation" r:id="rId45" imgW="736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838" y="5788025"/>
                        <a:ext cx="1300162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5"/>
          <p:cNvGraphicFramePr>
            <a:graphicFrameLocks noChangeAspect="1"/>
          </p:cNvGraphicFramePr>
          <p:nvPr/>
        </p:nvGraphicFramePr>
        <p:xfrm>
          <a:off x="3240088" y="5562600"/>
          <a:ext cx="13239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0" name="Equation" r:id="rId47" imgW="749160" imgH="431640" progId="Equation.DSMT4">
                  <p:embed/>
                </p:oleObj>
              </mc:Choice>
              <mc:Fallback>
                <p:oleObj name="Equation" r:id="rId47" imgW="749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088" y="5562600"/>
                        <a:ext cx="132397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6"/>
          <p:cNvGraphicFramePr>
            <a:graphicFrameLocks noChangeAspect="1"/>
          </p:cNvGraphicFramePr>
          <p:nvPr/>
        </p:nvGraphicFramePr>
        <p:xfrm>
          <a:off x="4733925" y="5562600"/>
          <a:ext cx="7191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1" name="Equation" r:id="rId49" imgW="406080" imgH="431640" progId="Equation.DSMT4">
                  <p:embed/>
                </p:oleObj>
              </mc:Choice>
              <mc:Fallback>
                <p:oleObj name="Equation" r:id="rId49" imgW="406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3925" y="5562600"/>
                        <a:ext cx="719138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8469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6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6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56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6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5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56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56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56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56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5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56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56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56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56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5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 autoUpdateAnimBg="0"/>
      <p:bldP spid="156679" grpId="0" build="p" autoUpdateAnimBg="0"/>
      <p:bldP spid="156680" grpId="0" animBg="1"/>
      <p:bldP spid="156684" grpId="0"/>
      <p:bldP spid="156687" grpId="0" build="p" autoUpdateAnimBg="0"/>
      <p:bldP spid="156703" grpId="0" animBg="1"/>
      <p:bldP spid="156704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9, 2015</a:t>
            </a:r>
          </a:p>
        </p:txBody>
      </p:sp>
      <p:sp>
        <p:nvSpPr>
          <p:cNvPr id="6656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BCF7E3-315F-8D48-B89B-EB9CCF1C3203}" type="slidenum">
              <a:rPr lang="en-US">
                <a:latin typeface="Arial Narrow" pitchFamily="-84" charset="0"/>
              </a:rPr>
              <a:pPr/>
              <a:t>11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6565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EEB28439-4FF0-0740-AB05-FD6AFFB503E2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11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665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Estimates &amp; Order-of-Magnitude Calculations 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Estimate = Approximation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Useful for rough calculations to determine the necessity of higher precision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Usually done under certain assumptions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Might require modification of assumptions, if higher precision is necessary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Order of magnitude estimate: Estimates done to the precision of 10s or exponents of 10s;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Three orders of magnitude: 10</a:t>
            </a:r>
            <a:r>
              <a:rPr lang="en-US" baseline="30000"/>
              <a:t>3</a:t>
            </a:r>
            <a:r>
              <a:rPr lang="en-US"/>
              <a:t>=1,000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Round up for Order of magnitude estimate; 8x10</a:t>
            </a:r>
            <a:r>
              <a:rPr lang="en-US" baseline="30000"/>
              <a:t>7</a:t>
            </a:r>
            <a:r>
              <a:rPr lang="en-US"/>
              <a:t> ~ 10</a:t>
            </a:r>
            <a:r>
              <a:rPr lang="en-US" baseline="30000"/>
              <a:t>8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Similar terms: “Ball-park-figures”, “guesstimates”, etc</a:t>
            </a:r>
          </a:p>
        </p:txBody>
      </p:sp>
    </p:spTree>
    <p:extLst>
      <p:ext uri="{BB962C8B-B14F-4D97-AF65-F5344CB8AC3E}">
        <p14:creationId xmlns:p14="http://schemas.microsoft.com/office/powerpoint/2010/main" val="3950765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9, 2015</a:t>
            </a:r>
          </a:p>
        </p:txBody>
      </p:sp>
      <p:sp>
        <p:nvSpPr>
          <p:cNvPr id="6759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0B1759-45DE-A14D-B4CD-AF8C27E9B2FE}" type="slidenum">
              <a:rPr lang="en-US">
                <a:latin typeface="Arial Narrow" pitchFamily="-84" charset="0"/>
              </a:rPr>
              <a:pPr/>
              <a:t>12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7593" name="Slide Number Placeholder 7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6679990B-0782-354F-BECE-C811587CCD6D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12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pic>
        <p:nvPicPr>
          <p:cNvPr id="168962" name="Picture 2" descr="FG01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43000" y="1828800"/>
            <a:ext cx="55626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Back of the Chapter Problem # 34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graphicFrame>
        <p:nvGraphicFramePr>
          <p:cNvPr id="16896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34000" y="2209800"/>
          <a:ext cx="2397125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62" name="Equation" r:id="rId4" imgW="1143000" imgH="279360" progId="Equation.DSMT4">
                  <p:embed/>
                </p:oleObj>
              </mc:Choice>
              <mc:Fallback>
                <p:oleObj name="Equation" r:id="rId4" imgW="11430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09800"/>
                        <a:ext cx="2397125" cy="5857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181600" y="3862388"/>
          <a:ext cx="18288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63" name="Equation" r:id="rId6" imgW="761760" imgH="419040" progId="Equation.DSMT4">
                  <p:embed/>
                </p:oleObj>
              </mc:Choice>
              <mc:Fallback>
                <p:oleObj name="Equation" r:id="rId6" imgW="7617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862388"/>
                        <a:ext cx="1828800" cy="10064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6" name="Object 6"/>
          <p:cNvGraphicFramePr>
            <a:graphicFrameLocks noChangeAspect="1"/>
          </p:cNvGraphicFramePr>
          <p:nvPr/>
        </p:nvGraphicFramePr>
        <p:xfrm>
          <a:off x="5257800" y="2830513"/>
          <a:ext cx="358140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64" name="Equation" r:id="rId8" imgW="1485720" imgH="203040" progId="Equation.DSMT4">
                  <p:embed/>
                </p:oleObj>
              </mc:Choice>
              <mc:Fallback>
                <p:oleObj name="Equation" r:id="rId8" imgW="1485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830513"/>
                        <a:ext cx="3581400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67" name="Text Box 7"/>
          <p:cNvSpPr txBox="1">
            <a:spLocks noChangeArrowheads="1"/>
          </p:cNvSpPr>
          <p:nvPr/>
        </p:nvSpPr>
        <p:spPr bwMode="auto">
          <a:xfrm>
            <a:off x="379413" y="685800"/>
            <a:ext cx="85359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Estimate the radius of the Earth using triangulation as shown in the picture when d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=4.4km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and h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=1.5m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.</a:t>
            </a:r>
          </a:p>
        </p:txBody>
      </p:sp>
      <p:sp>
        <p:nvSpPr>
          <p:cNvPr id="168968" name="AutoShape 8"/>
          <p:cNvSpPr>
            <a:spLocks noChangeArrowheads="1"/>
          </p:cNvSpPr>
          <p:nvPr/>
        </p:nvSpPr>
        <p:spPr bwMode="auto">
          <a:xfrm>
            <a:off x="2743200" y="3886200"/>
            <a:ext cx="381000" cy="914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969" name="AutoShape 9"/>
          <p:cNvSpPr>
            <a:spLocks noChangeArrowheads="1"/>
          </p:cNvSpPr>
          <p:nvPr/>
        </p:nvSpPr>
        <p:spPr bwMode="auto">
          <a:xfrm flipV="1">
            <a:off x="3505200" y="2895600"/>
            <a:ext cx="1295400" cy="2895600"/>
          </a:xfrm>
          <a:prstGeom prst="rtTriangle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3489325" y="3617913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 Narrow" pitchFamily="-84" charset="0"/>
              </a:rPr>
              <a:t>R</a:t>
            </a:r>
          </a:p>
        </p:txBody>
      </p:sp>
      <p:sp>
        <p:nvSpPr>
          <p:cNvPr id="168971" name="Text Box 11"/>
          <p:cNvSpPr txBox="1">
            <a:spLocks noChangeArrowheads="1"/>
          </p:cNvSpPr>
          <p:nvPr/>
        </p:nvSpPr>
        <p:spPr bwMode="auto">
          <a:xfrm>
            <a:off x="3581400" y="2438400"/>
            <a:ext cx="12298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Arial Narrow" pitchFamily="-84" charset="0"/>
              </a:rPr>
              <a:t>D=4.4km</a:t>
            </a:r>
            <a:endParaRPr lang="en-US" b="1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168972" name="Text Box 12"/>
          <p:cNvSpPr txBox="1">
            <a:spLocks noChangeArrowheads="1"/>
          </p:cNvSpPr>
          <p:nvPr/>
        </p:nvSpPr>
        <p:spPr bwMode="auto">
          <a:xfrm rot="-3923446">
            <a:off x="4087812" y="4011613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 Narrow" pitchFamily="-84" charset="0"/>
              </a:rPr>
              <a:t>R+h</a:t>
            </a:r>
          </a:p>
        </p:txBody>
      </p:sp>
      <p:sp>
        <p:nvSpPr>
          <p:cNvPr id="168973" name="Text Box 13"/>
          <p:cNvSpPr txBox="1">
            <a:spLocks noChangeArrowheads="1"/>
          </p:cNvSpPr>
          <p:nvPr/>
        </p:nvSpPr>
        <p:spPr bwMode="auto">
          <a:xfrm>
            <a:off x="5257800" y="1676400"/>
            <a:ext cx="2684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 Narrow" pitchFamily="-84" charset="0"/>
              </a:rPr>
              <a:t>Pythagorian theorem</a:t>
            </a:r>
          </a:p>
        </p:txBody>
      </p:sp>
      <p:sp>
        <p:nvSpPr>
          <p:cNvPr id="168974" name="Text Box 14"/>
          <p:cNvSpPr txBox="1">
            <a:spLocks noChangeArrowheads="1"/>
          </p:cNvSpPr>
          <p:nvPr/>
        </p:nvSpPr>
        <p:spPr bwMode="auto">
          <a:xfrm>
            <a:off x="5257800" y="3352800"/>
            <a:ext cx="173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Arial Narrow" pitchFamily="-84" charset="0"/>
              </a:rPr>
              <a:t>Solving for R</a:t>
            </a:r>
          </a:p>
        </p:txBody>
      </p:sp>
      <p:graphicFrame>
        <p:nvGraphicFramePr>
          <p:cNvPr id="16897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933847"/>
              </p:ext>
            </p:extLst>
          </p:nvPr>
        </p:nvGraphicFramePr>
        <p:xfrm>
          <a:off x="5575300" y="4824413"/>
          <a:ext cx="2859088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65" name="Equation" r:id="rId10" imgW="1371600" imgH="685800" progId="Equation.DSMT4">
                  <p:embed/>
                </p:oleObj>
              </mc:Choice>
              <mc:Fallback>
                <p:oleObj name="Equation" r:id="rId10" imgW="13716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4824413"/>
                        <a:ext cx="2859088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881152" y="6320135"/>
            <a:ext cx="20436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Arial Narrow" pitchFamily="-84" charset="0"/>
              </a:rPr>
              <a:t>Real R=6380km</a:t>
            </a:r>
            <a:endParaRPr lang="en-US" b="1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301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8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68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7" grpId="0"/>
      <p:bldP spid="168968" grpId="0" animBg="1"/>
      <p:bldP spid="168969" grpId="0" animBg="1"/>
      <p:bldP spid="168970" grpId="0"/>
      <p:bldP spid="168971" grpId="0"/>
      <p:bldP spid="168972" grpId="0"/>
      <p:bldP spid="168973" grpId="0"/>
      <p:bldP spid="168974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9, 2015</a:t>
            </a:r>
          </a:p>
        </p:txBody>
      </p:sp>
      <p:sp>
        <p:nvSpPr>
          <p:cNvPr id="6861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C18645-7113-1B4B-BC53-6061332DB277}" type="slidenum">
              <a:rPr lang="en-US">
                <a:latin typeface="Arial Narrow" pitchFamily="-84" charset="0"/>
              </a:rPr>
              <a:pPr/>
              <a:t>13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68612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9797BB34-E7AC-B143-B9A1-E65A1B04448E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13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Dimension and Dimensional Analysis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153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An extremely useful concept in solving physical problems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Good to write physical laws in mathematical expressions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No matter what units are used the base quantities are the same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>
                <a:solidFill>
                  <a:srgbClr val="CC6600"/>
                </a:solidFill>
                <a:latin typeface="Monotype Corsiva" pitchFamily="-84" charset="0"/>
              </a:rPr>
              <a:t>Length</a:t>
            </a:r>
            <a:r>
              <a:rPr lang="en-US" sz="2400" dirty="0"/>
              <a:t> (distance) is length whether meter or inch is used to express the size: Usually denoted as</a:t>
            </a:r>
            <a:r>
              <a:rPr lang="en-US" sz="2400" dirty="0">
                <a:latin typeface="Monotype Corsiva" pitchFamily="-84" charset="0"/>
              </a:rPr>
              <a:t> </a:t>
            </a:r>
            <a:r>
              <a:rPr lang="en-US" sz="2400" b="1" dirty="0">
                <a:solidFill>
                  <a:srgbClr val="CC6600"/>
                </a:solidFill>
                <a:latin typeface="Monotype Corsiva" pitchFamily="-84" charset="0"/>
              </a:rPr>
              <a:t>[L]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The same is true for </a:t>
            </a:r>
            <a:r>
              <a:rPr lang="en-US" sz="2400" b="1" dirty="0">
                <a:solidFill>
                  <a:srgbClr val="CC6600"/>
                </a:solidFill>
                <a:latin typeface="Monotype Corsiva" pitchFamily="-84" charset="0"/>
              </a:rPr>
              <a:t>Mass ([</a:t>
            </a:r>
            <a:r>
              <a:rPr lang="en-US" sz="2400" b="1" dirty="0" err="1">
                <a:solidFill>
                  <a:srgbClr val="CC6600"/>
                </a:solidFill>
                <a:latin typeface="Monotype Corsiva" pitchFamily="-84" charset="0"/>
              </a:rPr>
              <a:t>M])</a:t>
            </a:r>
            <a:r>
              <a:rPr lang="en-US" sz="2400" dirty="0" err="1"/>
              <a:t>and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CC6600"/>
                </a:solidFill>
                <a:latin typeface="Monotype Corsiva" pitchFamily="-84" charset="0"/>
              </a:rPr>
              <a:t>Time ([T])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One can say “Dimension of Length, Mass or Time”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Dimensions are treated as algebraic quantities: Can perform two algebraic operations; multiplication or division</a:t>
            </a:r>
          </a:p>
        </p:txBody>
      </p:sp>
      <p:sp>
        <p:nvSpPr>
          <p:cNvPr id="6861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6420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9, 2015</a:t>
            </a:r>
          </a:p>
        </p:txBody>
      </p:sp>
      <p:sp>
        <p:nvSpPr>
          <p:cNvPr id="6963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C439D6-CD8C-3C40-B02E-571CA07AB9BD}" type="slidenum">
              <a:rPr lang="en-US">
                <a:latin typeface="Arial Narrow" pitchFamily="-84" charset="0"/>
              </a:rPr>
              <a:pPr/>
              <a:t>14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69636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F7AB4E9B-FC15-7B40-B86D-284923854044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14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5334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Dimension and Dimensional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Analysis </a:t>
            </a:r>
            <a:r>
              <a:rPr lang="en-US" sz="4000" dirty="0" err="1" smtClean="0">
                <a:ea typeface="ＭＳ Ｐゴシック" pitchFamily="-84" charset="-128"/>
                <a:cs typeface="ＭＳ Ｐゴシック" pitchFamily="-84" charset="-128"/>
              </a:rPr>
              <a:t>cnt’d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One can use dimensions only to check the validity of one’s expression: Dimensional analysis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Eg: Speed </a:t>
            </a:r>
            <a:r>
              <a:rPr lang="en-US">
                <a:latin typeface="Monotype Corsiva" pitchFamily="-84" charset="0"/>
              </a:rPr>
              <a:t>[v] = [L]/[T]=[L][T</a:t>
            </a:r>
            <a:r>
              <a:rPr lang="en-US" baseline="30000">
                <a:latin typeface="Monotype Corsiva" pitchFamily="-84" charset="0"/>
              </a:rPr>
              <a:t>-1</a:t>
            </a:r>
            <a:r>
              <a:rPr lang="en-US">
                <a:latin typeface="Monotype Corsiva" pitchFamily="-84" charset="0"/>
              </a:rPr>
              <a:t>]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>
                <a:latin typeface="Monotype Corsiva" pitchFamily="-84" charset="0"/>
                <a:ea typeface="ＭＳ Ｐゴシック" pitchFamily="-84" charset="-128"/>
              </a:rPr>
              <a:t>Distance (L) traveled by a car running at the speed V in time T</a:t>
            </a:r>
          </a:p>
          <a:p>
            <a:pPr lvl="3" eaLnBrk="1" hangingPunct="1">
              <a:lnSpc>
                <a:spcPct val="90000"/>
              </a:lnSpc>
            </a:pPr>
            <a:r>
              <a:rPr lang="en-US">
                <a:latin typeface="Monotype Corsiva" pitchFamily="-84" charset="0"/>
                <a:ea typeface="ＭＳ Ｐゴシック" pitchFamily="-84" charset="-128"/>
              </a:rPr>
              <a:t>L = V*T = [L/T]*[T]=[L]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More general expression of dimensional analysis is using exponents: eg. </a:t>
            </a:r>
            <a:r>
              <a:rPr lang="en-US">
                <a:solidFill>
                  <a:srgbClr val="CC6600"/>
                </a:solidFill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[v]=[L</a:t>
            </a:r>
            <a:r>
              <a:rPr lang="en-US" baseline="30000">
                <a:solidFill>
                  <a:srgbClr val="CC6600"/>
                </a:solidFill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>
                <a:solidFill>
                  <a:srgbClr val="CC6600"/>
                </a:solidFill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baseline="30000">
                <a:solidFill>
                  <a:srgbClr val="CC6600"/>
                </a:solidFill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m</a:t>
            </a:r>
            <a:r>
              <a:rPr lang="en-US">
                <a:solidFill>
                  <a:srgbClr val="CC6600"/>
                </a:solidFill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] =[L][T</a:t>
            </a:r>
            <a:r>
              <a:rPr lang="en-US" baseline="30000">
                <a:solidFill>
                  <a:srgbClr val="CC6600"/>
                </a:solidFill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-1</a:t>
            </a:r>
            <a:r>
              <a:rPr lang="en-US">
                <a:solidFill>
                  <a:srgbClr val="CC6600"/>
                </a:solidFill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] where n = 1 and m = -1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963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25759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9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9, 2015</a:t>
            </a:r>
          </a:p>
        </p:txBody>
      </p:sp>
      <p:sp>
        <p:nvSpPr>
          <p:cNvPr id="706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CA0DCC-A641-AE44-8D40-DDEFFE1174BD}" type="slidenum">
              <a:rPr lang="en-US">
                <a:latin typeface="Arial Narrow" pitchFamily="-84" charset="0"/>
              </a:rPr>
              <a:pPr/>
              <a:t>15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70671" name="Slide Number Placeholder 7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91A392D0-D6B2-874B-A95C-8B7A8EC46408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15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706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Examples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685800"/>
            <a:ext cx="8305800" cy="1600200"/>
          </a:xfrm>
        </p:spPr>
        <p:txBody>
          <a:bodyPr/>
          <a:lstStyle/>
          <a:p>
            <a:pPr eaLnBrk="1" hangingPunct="1"/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Show that the expression </a:t>
            </a:r>
            <a:r>
              <a:rPr lang="en-US" sz="2400">
                <a:solidFill>
                  <a:srgbClr val="FF0066"/>
                </a:solidFill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[v] = [at]</a:t>
            </a: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 is dimensionally correct</a:t>
            </a:r>
          </a:p>
          <a:p>
            <a:pPr lvl="2" eaLnBrk="1" hangingPunct="1"/>
            <a:r>
              <a:rPr lang="en-US" sz="2000">
                <a:ea typeface="ＭＳ Ｐゴシック" pitchFamily="-84" charset="-128"/>
              </a:rPr>
              <a:t>Speed: </a:t>
            </a:r>
            <a:r>
              <a:rPr lang="en-US" sz="2000">
                <a:solidFill>
                  <a:srgbClr val="CC6600"/>
                </a:solidFill>
                <a:latin typeface="Monotype Corsiva" pitchFamily="-84" charset="0"/>
                <a:ea typeface="ＭＳ Ｐゴシック" pitchFamily="-84" charset="-128"/>
              </a:rPr>
              <a:t>[v]</a:t>
            </a:r>
            <a:r>
              <a:rPr lang="en-US" sz="2000">
                <a:ea typeface="ＭＳ Ｐゴシック" pitchFamily="-84" charset="-128"/>
              </a:rPr>
              <a:t> =[L]/[T]</a:t>
            </a:r>
          </a:p>
          <a:p>
            <a:pPr lvl="2" eaLnBrk="1" hangingPunct="1"/>
            <a:r>
              <a:rPr lang="en-US" sz="2000">
                <a:ea typeface="ＭＳ Ｐゴシック" pitchFamily="-84" charset="-128"/>
              </a:rPr>
              <a:t>Acceleration: </a:t>
            </a:r>
            <a:r>
              <a:rPr lang="en-US" sz="2000">
                <a:solidFill>
                  <a:srgbClr val="CC6600"/>
                </a:solidFill>
                <a:latin typeface="Monotype Corsiva" pitchFamily="-84" charset="0"/>
                <a:ea typeface="ＭＳ Ｐゴシック" pitchFamily="-84" charset="-128"/>
              </a:rPr>
              <a:t>[a]</a:t>
            </a:r>
            <a:r>
              <a:rPr lang="en-US" sz="2000">
                <a:ea typeface="ＭＳ Ｐゴシック" pitchFamily="-84" charset="-128"/>
              </a:rPr>
              <a:t> =[L]/[T]</a:t>
            </a:r>
            <a:r>
              <a:rPr lang="en-US" sz="2000" baseline="30000">
                <a:ea typeface="ＭＳ Ｐゴシック" pitchFamily="-84" charset="-128"/>
              </a:rPr>
              <a:t>2</a:t>
            </a:r>
          </a:p>
          <a:p>
            <a:pPr lvl="2" eaLnBrk="1" hangingPunct="1"/>
            <a:r>
              <a:rPr lang="en-US" sz="2000">
                <a:ea typeface="ＭＳ Ｐゴシック" pitchFamily="-84" charset="-128"/>
              </a:rPr>
              <a:t>Thus, </a:t>
            </a:r>
            <a:r>
              <a:rPr lang="en-US" sz="2000">
                <a:solidFill>
                  <a:srgbClr val="CC6600"/>
                </a:solidFill>
                <a:latin typeface="Monotype Corsiva" pitchFamily="-84" charset="0"/>
                <a:ea typeface="ＭＳ Ｐゴシック" pitchFamily="-84" charset="-128"/>
              </a:rPr>
              <a:t>[at]</a:t>
            </a:r>
            <a:r>
              <a:rPr lang="en-US" sz="2000">
                <a:ea typeface="ＭＳ Ｐゴシック" pitchFamily="-84" charset="-128"/>
              </a:rPr>
              <a:t> = (L/T</a:t>
            </a:r>
            <a:r>
              <a:rPr lang="en-US" sz="2000" baseline="30000">
                <a:ea typeface="ＭＳ Ｐゴシック" pitchFamily="-84" charset="-128"/>
              </a:rPr>
              <a:t>2</a:t>
            </a:r>
            <a:r>
              <a:rPr lang="en-US" sz="2000">
                <a:ea typeface="ＭＳ Ｐゴシック" pitchFamily="-84" charset="-128"/>
              </a:rPr>
              <a:t>)xT=LT</a:t>
            </a:r>
            <a:r>
              <a:rPr lang="en-US" sz="2000" baseline="30000">
                <a:ea typeface="ＭＳ Ｐゴシック" pitchFamily="-84" charset="-128"/>
              </a:rPr>
              <a:t>(-2+1)</a:t>
            </a:r>
            <a:r>
              <a:rPr lang="en-US" sz="2000">
                <a:ea typeface="ＭＳ Ｐゴシック" pitchFamily="-84" charset="-128"/>
              </a:rPr>
              <a:t> =LT</a:t>
            </a:r>
            <a:r>
              <a:rPr lang="en-US" sz="2000" baseline="30000">
                <a:ea typeface="ＭＳ Ｐゴシック" pitchFamily="-84" charset="-128"/>
              </a:rPr>
              <a:t>-1</a:t>
            </a:r>
            <a:r>
              <a:rPr lang="en-US" sz="2000">
                <a:ea typeface="ＭＳ Ｐゴシック" pitchFamily="-84" charset="-128"/>
              </a:rPr>
              <a:t> =[L]/[T]= </a:t>
            </a:r>
            <a:r>
              <a:rPr lang="en-US" sz="2000">
                <a:solidFill>
                  <a:srgbClr val="CC6600"/>
                </a:solidFill>
                <a:latin typeface="Monotype Corsiva" pitchFamily="-84" charset="0"/>
                <a:ea typeface="ＭＳ Ｐゴシック" pitchFamily="-84" charset="-128"/>
              </a:rPr>
              <a:t>[v]</a:t>
            </a:r>
          </a:p>
        </p:txBody>
      </p:sp>
      <p:graphicFrame>
        <p:nvGraphicFramePr>
          <p:cNvPr id="17510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810000" y="4343400"/>
          <a:ext cx="16129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59" name="Equation" r:id="rId3" imgW="647640" imgH="177480" progId="Equation.DSMT4">
                  <p:embed/>
                </p:oleObj>
              </mc:Choice>
              <mc:Fallback>
                <p:oleObj name="Equation" r:id="rId3" imgW="647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343400"/>
                        <a:ext cx="1612900" cy="4429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4343400"/>
            <a:ext cx="2776538" cy="1460500"/>
            <a:chOff x="240" y="2736"/>
            <a:chExt cx="1749" cy="920"/>
          </a:xfrm>
        </p:grpSpPr>
        <p:graphicFrame>
          <p:nvGraphicFramePr>
            <p:cNvPr id="70668" name="Object 6"/>
            <p:cNvGraphicFramePr>
              <a:graphicFrameLocks noChangeAspect="1"/>
            </p:cNvGraphicFramePr>
            <p:nvPr/>
          </p:nvGraphicFramePr>
          <p:xfrm>
            <a:off x="720" y="2736"/>
            <a:ext cx="1008" cy="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060" name="Equation" r:id="rId5" imgW="622080" imgH="203040" progId="Equation.DSMT4">
                    <p:embed/>
                  </p:oleObj>
                </mc:Choice>
                <mc:Fallback>
                  <p:oleObj name="Equation" r:id="rId5" imgW="6220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2736"/>
                          <a:ext cx="1008" cy="329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0685" name="Group 7"/>
            <p:cNvGrpSpPr>
              <a:grpSpLocks/>
            </p:cNvGrpSpPr>
            <p:nvPr/>
          </p:nvGrpSpPr>
          <p:grpSpPr bwMode="auto">
            <a:xfrm>
              <a:off x="240" y="3024"/>
              <a:ext cx="912" cy="632"/>
              <a:chOff x="336" y="2592"/>
              <a:chExt cx="912" cy="632"/>
            </a:xfrm>
          </p:grpSpPr>
          <p:sp>
            <p:nvSpPr>
              <p:cNvPr id="70692" name="Text Box 8"/>
              <p:cNvSpPr txBox="1">
                <a:spLocks noChangeArrowheads="1"/>
              </p:cNvSpPr>
              <p:nvPr/>
            </p:nvSpPr>
            <p:spPr bwMode="auto">
              <a:xfrm>
                <a:off x="336" y="2880"/>
                <a:ext cx="730" cy="344"/>
              </a:xfrm>
              <a:prstGeom prst="rect">
                <a:avLst/>
              </a:prstGeom>
              <a:noFill/>
              <a:ln w="28575">
                <a:solidFill>
                  <a:srgbClr val="A5002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solidFill>
                      <a:schemeClr val="accent2"/>
                    </a:solidFill>
                    <a:latin typeface="Arial Narrow" pitchFamily="-84" charset="0"/>
                  </a:rPr>
                  <a:t>Dimensionless</a:t>
                </a:r>
              </a:p>
              <a:p>
                <a:r>
                  <a:rPr lang="en-US" sz="1400">
                    <a:solidFill>
                      <a:schemeClr val="accent2"/>
                    </a:solidFill>
                    <a:latin typeface="Arial Narrow" pitchFamily="-84" charset="0"/>
                  </a:rPr>
                  <a:t>constant</a:t>
                </a:r>
              </a:p>
            </p:txBody>
          </p:sp>
          <p:sp>
            <p:nvSpPr>
              <p:cNvPr id="70693" name="Line 9"/>
              <p:cNvSpPr>
                <a:spLocks noChangeShapeType="1"/>
              </p:cNvSpPr>
              <p:nvPr/>
            </p:nvSpPr>
            <p:spPr bwMode="auto">
              <a:xfrm flipV="1">
                <a:off x="576" y="2592"/>
                <a:ext cx="672" cy="288"/>
              </a:xfrm>
              <a:prstGeom prst="line">
                <a:avLst/>
              </a:prstGeom>
              <a:noFill/>
              <a:ln w="28575">
                <a:solidFill>
                  <a:srgbClr val="A5002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0686" name="Group 10"/>
            <p:cNvGrpSpPr>
              <a:grpSpLocks/>
            </p:cNvGrpSpPr>
            <p:nvPr/>
          </p:nvGrpSpPr>
          <p:grpSpPr bwMode="auto">
            <a:xfrm>
              <a:off x="1067" y="3024"/>
              <a:ext cx="421" cy="528"/>
              <a:chOff x="1163" y="2592"/>
              <a:chExt cx="421" cy="528"/>
            </a:xfrm>
          </p:grpSpPr>
          <p:sp>
            <p:nvSpPr>
              <p:cNvPr id="70690" name="Text Box 11"/>
              <p:cNvSpPr txBox="1">
                <a:spLocks noChangeArrowheads="1"/>
              </p:cNvSpPr>
              <p:nvPr/>
            </p:nvSpPr>
            <p:spPr bwMode="auto">
              <a:xfrm>
                <a:off x="1163" y="2904"/>
                <a:ext cx="421" cy="216"/>
              </a:xfrm>
              <a:prstGeom prst="rect">
                <a:avLst/>
              </a:prstGeom>
              <a:noFill/>
              <a:ln w="38100">
                <a:solidFill>
                  <a:srgbClr val="A5002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solidFill>
                      <a:schemeClr val="accent2"/>
                    </a:solidFill>
                    <a:latin typeface="Arial Narrow" pitchFamily="-84" charset="0"/>
                  </a:rPr>
                  <a:t>Length</a:t>
                </a:r>
              </a:p>
            </p:txBody>
          </p:sp>
          <p:sp>
            <p:nvSpPr>
              <p:cNvPr id="70691" name="Line 12"/>
              <p:cNvSpPr>
                <a:spLocks noChangeShapeType="1"/>
              </p:cNvSpPr>
              <p:nvPr/>
            </p:nvSpPr>
            <p:spPr bwMode="auto">
              <a:xfrm flipV="1">
                <a:off x="1344" y="2592"/>
                <a:ext cx="48" cy="336"/>
              </a:xfrm>
              <a:prstGeom prst="line">
                <a:avLst/>
              </a:prstGeom>
              <a:noFill/>
              <a:ln w="28575">
                <a:solidFill>
                  <a:srgbClr val="A5002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0687" name="Group 13"/>
            <p:cNvGrpSpPr>
              <a:grpSpLocks/>
            </p:cNvGrpSpPr>
            <p:nvPr/>
          </p:nvGrpSpPr>
          <p:grpSpPr bwMode="auto">
            <a:xfrm>
              <a:off x="1536" y="2976"/>
              <a:ext cx="453" cy="600"/>
              <a:chOff x="1632" y="2544"/>
              <a:chExt cx="453" cy="600"/>
            </a:xfrm>
          </p:grpSpPr>
          <p:sp>
            <p:nvSpPr>
              <p:cNvPr id="70688" name="Line 14"/>
              <p:cNvSpPr>
                <a:spLocks noChangeShapeType="1"/>
              </p:cNvSpPr>
              <p:nvPr/>
            </p:nvSpPr>
            <p:spPr bwMode="auto">
              <a:xfrm flipH="1" flipV="1">
                <a:off x="1632" y="2544"/>
                <a:ext cx="144" cy="336"/>
              </a:xfrm>
              <a:prstGeom prst="line">
                <a:avLst/>
              </a:prstGeom>
              <a:noFill/>
              <a:ln w="28575">
                <a:solidFill>
                  <a:srgbClr val="A5002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89" name="Text Box 15"/>
              <p:cNvSpPr txBox="1">
                <a:spLocks noChangeArrowheads="1"/>
              </p:cNvSpPr>
              <p:nvPr/>
            </p:nvSpPr>
            <p:spPr bwMode="auto">
              <a:xfrm>
                <a:off x="1680" y="2928"/>
                <a:ext cx="405" cy="216"/>
              </a:xfrm>
              <a:prstGeom prst="rect">
                <a:avLst/>
              </a:prstGeom>
              <a:noFill/>
              <a:ln w="38100">
                <a:solidFill>
                  <a:srgbClr val="A5002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solidFill>
                      <a:schemeClr val="accent2"/>
                    </a:solidFill>
                    <a:latin typeface="Arial Narrow" pitchFamily="-84" charset="0"/>
                  </a:rPr>
                  <a:t>Speed</a:t>
                </a:r>
              </a:p>
            </p:txBody>
          </p:sp>
        </p:grpSp>
      </p:grpSp>
      <p:graphicFrame>
        <p:nvGraphicFramePr>
          <p:cNvPr id="175120" name="Object 16"/>
          <p:cNvGraphicFramePr>
            <a:graphicFrameLocks noChangeAspect="1"/>
          </p:cNvGraphicFramePr>
          <p:nvPr/>
        </p:nvGraphicFramePr>
        <p:xfrm>
          <a:off x="3810000" y="3581400"/>
          <a:ext cx="95885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61" name="Equation" r:id="rId7" imgW="482400" imgH="190440" progId="Equation.DSMT4">
                  <p:embed/>
                </p:oleObj>
              </mc:Choice>
              <mc:Fallback>
                <p:oleObj name="Equation" r:id="rId7" imgW="4824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581400"/>
                        <a:ext cx="958850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2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593403"/>
              </p:ext>
            </p:extLst>
          </p:nvPr>
        </p:nvGraphicFramePr>
        <p:xfrm>
          <a:off x="5715000" y="5867400"/>
          <a:ext cx="1671638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62" name="Equation" r:id="rId9" imgW="762000" imgH="190500" progId="Equation.DSMT4">
                  <p:embed/>
                </p:oleObj>
              </mc:Choice>
              <mc:Fallback>
                <p:oleObj name="Equation" r:id="rId9" imgW="762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867400"/>
                        <a:ext cx="1671638" cy="4175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609600" y="3200400"/>
            <a:ext cx="2200275" cy="838200"/>
            <a:chOff x="384" y="3168"/>
            <a:chExt cx="1386" cy="528"/>
          </a:xfrm>
        </p:grpSpPr>
        <p:sp>
          <p:nvSpPr>
            <p:cNvPr id="70678" name="Oval 19"/>
            <p:cNvSpPr>
              <a:spLocks noChangeArrowheads="1"/>
            </p:cNvSpPr>
            <p:nvPr/>
          </p:nvSpPr>
          <p:spPr bwMode="auto">
            <a:xfrm>
              <a:off x="384" y="3408"/>
              <a:ext cx="1248" cy="288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79" name="Line 20"/>
            <p:cNvSpPr>
              <a:spLocks noChangeShapeType="1"/>
            </p:cNvSpPr>
            <p:nvPr/>
          </p:nvSpPr>
          <p:spPr bwMode="auto">
            <a:xfrm flipH="1" flipV="1">
              <a:off x="1536" y="3360"/>
              <a:ext cx="96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0" name="Line 21"/>
            <p:cNvSpPr>
              <a:spLocks noChangeShapeType="1"/>
            </p:cNvSpPr>
            <p:nvPr/>
          </p:nvSpPr>
          <p:spPr bwMode="auto">
            <a:xfrm>
              <a:off x="1008" y="3552"/>
              <a:ext cx="62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1" name="Text Box 22"/>
            <p:cNvSpPr txBox="1">
              <a:spLocks noChangeArrowheads="1"/>
            </p:cNvSpPr>
            <p:nvPr/>
          </p:nvSpPr>
          <p:spPr bwMode="auto">
            <a:xfrm>
              <a:off x="1094" y="3360"/>
              <a:ext cx="1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CC6600"/>
                  </a:solidFill>
                  <a:latin typeface="Monotype Corsiva" pitchFamily="-84" charset="0"/>
                </a:rPr>
                <a:t>r</a:t>
              </a:r>
            </a:p>
          </p:txBody>
        </p:sp>
        <p:sp>
          <p:nvSpPr>
            <p:cNvPr id="70682" name="Text Box 23"/>
            <p:cNvSpPr txBox="1">
              <a:spLocks noChangeArrowheads="1"/>
            </p:cNvSpPr>
            <p:nvPr/>
          </p:nvSpPr>
          <p:spPr bwMode="auto">
            <a:xfrm>
              <a:off x="1584" y="3360"/>
              <a:ext cx="1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CC6600"/>
                  </a:solidFill>
                  <a:latin typeface="Monotype Corsiva" pitchFamily="-84" charset="0"/>
                </a:rPr>
                <a:t>v</a:t>
              </a:r>
            </a:p>
          </p:txBody>
        </p:sp>
        <p:sp>
          <p:nvSpPr>
            <p:cNvPr id="70683" name="Text Box 24"/>
            <p:cNvSpPr txBox="1">
              <a:spLocks noChangeArrowheads="1"/>
            </p:cNvSpPr>
            <p:nvPr/>
          </p:nvSpPr>
          <p:spPr bwMode="auto">
            <a:xfrm>
              <a:off x="1344" y="3168"/>
              <a:ext cx="1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CC6600"/>
                  </a:solidFill>
                  <a:latin typeface="Monotype Corsiva" pitchFamily="-84" charset="0"/>
                </a:rPr>
                <a:t>a</a:t>
              </a:r>
            </a:p>
          </p:txBody>
        </p:sp>
        <p:sp>
          <p:nvSpPr>
            <p:cNvPr id="70684" name="Line 25"/>
            <p:cNvSpPr>
              <a:spLocks noChangeShapeType="1"/>
            </p:cNvSpPr>
            <p:nvPr/>
          </p:nvSpPr>
          <p:spPr bwMode="auto">
            <a:xfrm flipH="1" flipV="1">
              <a:off x="1392" y="3360"/>
              <a:ext cx="192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75130" name="Object 26"/>
          <p:cNvGraphicFramePr>
            <a:graphicFrameLocks noChangeAspect="1"/>
          </p:cNvGraphicFramePr>
          <p:nvPr/>
        </p:nvGraphicFramePr>
        <p:xfrm>
          <a:off x="3733800" y="5059363"/>
          <a:ext cx="13906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63" name="Equation" r:id="rId11" imgW="495000" imgH="152280" progId="Equation.DSMT4">
                  <p:embed/>
                </p:oleObj>
              </mc:Choice>
              <mc:Fallback>
                <p:oleObj name="Equation" r:id="rId11" imgW="4950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059363"/>
                        <a:ext cx="1390650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31" name="Text Box 27"/>
          <p:cNvSpPr txBox="1">
            <a:spLocks noChangeArrowheads="1"/>
          </p:cNvSpPr>
          <p:nvPr/>
        </p:nvSpPr>
        <p:spPr bwMode="auto">
          <a:xfrm>
            <a:off x="609600" y="2209800"/>
            <a:ext cx="7620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Suppose the acceleration </a:t>
            </a:r>
            <a:r>
              <a:rPr lang="en-US">
                <a:solidFill>
                  <a:srgbClr val="FF0066"/>
                </a:solidFill>
                <a:latin typeface="Monotype Corsiva" pitchFamily="-84" charset="0"/>
              </a:rPr>
              <a:t>a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 of a circularly moving particle with speed </a:t>
            </a:r>
            <a:r>
              <a:rPr lang="en-US">
                <a:solidFill>
                  <a:srgbClr val="FF0066"/>
                </a:solidFill>
                <a:latin typeface="Monotype Corsiva" pitchFamily="-84" charset="0"/>
              </a:rPr>
              <a:t>v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 and radius </a:t>
            </a:r>
            <a:r>
              <a:rPr lang="en-US">
                <a:solidFill>
                  <a:srgbClr val="FF0066"/>
                </a:solidFill>
                <a:latin typeface="Monotype Corsiva" pitchFamily="-84" charset="0"/>
              </a:rPr>
              <a:t>r</a:t>
            </a:r>
            <a:r>
              <a:rPr lang="en-US">
                <a:solidFill>
                  <a:srgbClr val="FF0066"/>
                </a:solidFill>
                <a:latin typeface="Arial Narrow" pitchFamily="-84" charset="0"/>
              </a:rPr>
              <a:t> 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is proportional to </a:t>
            </a:r>
            <a:r>
              <a:rPr lang="en-US">
                <a:solidFill>
                  <a:srgbClr val="CC6600"/>
                </a:solidFill>
                <a:latin typeface="Monotype Corsiva" pitchFamily="-84" charset="0"/>
              </a:rPr>
              <a:t>r</a:t>
            </a:r>
            <a:r>
              <a:rPr lang="en-US" baseline="30000">
                <a:solidFill>
                  <a:srgbClr val="CC6600"/>
                </a:solidFill>
                <a:latin typeface="Monotype Corsiva" pitchFamily="-84" charset="0"/>
              </a:rPr>
              <a:t>n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 and </a:t>
            </a:r>
            <a:r>
              <a:rPr lang="en-US">
                <a:solidFill>
                  <a:srgbClr val="CC6600"/>
                </a:solidFill>
                <a:latin typeface="Monotype Corsiva" pitchFamily="-84" charset="0"/>
              </a:rPr>
              <a:t>v</a:t>
            </a:r>
            <a:r>
              <a:rPr lang="en-US" baseline="30000">
                <a:solidFill>
                  <a:srgbClr val="CC6600"/>
                </a:solidFill>
                <a:latin typeface="Monotype Corsiva" pitchFamily="-84" charset="0"/>
              </a:rPr>
              <a:t>m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.  What are </a:t>
            </a:r>
            <a:r>
              <a:rPr lang="en-US">
                <a:solidFill>
                  <a:schemeClr val="accent2"/>
                </a:solidFill>
                <a:latin typeface="Monotype Corsiva" pitchFamily="-84" charset="0"/>
              </a:rPr>
              <a:t>n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 and</a:t>
            </a:r>
            <a:r>
              <a:rPr lang="en-US">
                <a:solidFill>
                  <a:schemeClr val="accent2"/>
                </a:solidFill>
                <a:latin typeface="Monotype Corsiva" pitchFamily="-84" charset="0"/>
              </a:rPr>
              <a:t>m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?</a:t>
            </a:r>
            <a:endParaRPr lang="en-US"/>
          </a:p>
        </p:txBody>
      </p:sp>
      <p:graphicFrame>
        <p:nvGraphicFramePr>
          <p:cNvPr id="175132" name="Object 28"/>
          <p:cNvGraphicFramePr>
            <a:graphicFrameLocks noChangeAspect="1"/>
          </p:cNvGraphicFramePr>
          <p:nvPr/>
        </p:nvGraphicFramePr>
        <p:xfrm>
          <a:off x="4786313" y="3352800"/>
          <a:ext cx="1614487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64" name="Equation" r:id="rId13" imgW="812520" imgH="469800" progId="Equation.DSMT4">
                  <p:embed/>
                </p:oleObj>
              </mc:Choice>
              <mc:Fallback>
                <p:oleObj name="Equation" r:id="rId13" imgW="8125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3" y="3352800"/>
                        <a:ext cx="1614487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33" name="Object 29"/>
          <p:cNvGraphicFramePr>
            <a:graphicFrameLocks noChangeAspect="1"/>
          </p:cNvGraphicFramePr>
          <p:nvPr/>
        </p:nvGraphicFramePr>
        <p:xfrm>
          <a:off x="6281738" y="3581400"/>
          <a:ext cx="1033462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65" name="Equation" r:id="rId15" imgW="520560" imgH="190440" progId="Equation.DSMT4">
                  <p:embed/>
                </p:oleObj>
              </mc:Choice>
              <mc:Fallback>
                <p:oleObj name="Equation" r:id="rId15" imgW="5205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1738" y="3581400"/>
                        <a:ext cx="1033462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34" name="Object 30"/>
          <p:cNvGraphicFramePr>
            <a:graphicFrameLocks noChangeAspect="1"/>
          </p:cNvGraphicFramePr>
          <p:nvPr/>
        </p:nvGraphicFramePr>
        <p:xfrm>
          <a:off x="5321300" y="4419600"/>
          <a:ext cx="1612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66" name="Equation" r:id="rId17" imgW="647640" imgH="152280" progId="Equation.DSMT4">
                  <p:embed/>
                </p:oleObj>
              </mc:Choice>
              <mc:Fallback>
                <p:oleObj name="Equation" r:id="rId17" imgW="6476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1300" y="4419600"/>
                        <a:ext cx="16129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35" name="Object 31"/>
          <p:cNvGraphicFramePr>
            <a:graphicFrameLocks noChangeAspect="1"/>
          </p:cNvGraphicFramePr>
          <p:nvPr/>
        </p:nvGraphicFramePr>
        <p:xfrm>
          <a:off x="5116513" y="4987925"/>
          <a:ext cx="128428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67" name="Equation" r:id="rId19" imgW="457200" imgH="177480" progId="Equation.DSMT4">
                  <p:embed/>
                </p:oleObj>
              </mc:Choice>
              <mc:Fallback>
                <p:oleObj name="Equation" r:id="rId19" imgW="457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6513" y="4987925"/>
                        <a:ext cx="1284287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36" name="Object 32"/>
          <p:cNvGraphicFramePr>
            <a:graphicFrameLocks noChangeAspect="1"/>
          </p:cNvGraphicFramePr>
          <p:nvPr/>
        </p:nvGraphicFramePr>
        <p:xfrm>
          <a:off x="6343650" y="5057775"/>
          <a:ext cx="2857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68" name="Equation" r:id="rId21" imgW="101600" imgH="152400" progId="Equation.DSMT4">
                  <p:embed/>
                </p:oleObj>
              </mc:Choice>
              <mc:Fallback>
                <p:oleObj name="Equation" r:id="rId21" imgW="101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5057775"/>
                        <a:ext cx="28575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37" name="Object 33"/>
          <p:cNvGraphicFramePr>
            <a:graphicFrameLocks noChangeAspect="1"/>
          </p:cNvGraphicFramePr>
          <p:nvPr/>
        </p:nvGraphicFramePr>
        <p:xfrm>
          <a:off x="6799263" y="5024438"/>
          <a:ext cx="188753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69" name="Equation" r:id="rId23" imgW="672840" imgH="164880" progId="Equation.DSMT4">
                  <p:embed/>
                </p:oleObj>
              </mc:Choice>
              <mc:Fallback>
                <p:oleObj name="Equation" r:id="rId23" imgW="6728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9263" y="5024438"/>
                        <a:ext cx="1887537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7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 smtClean="0"/>
          </a:p>
        </p:txBody>
      </p:sp>
      <p:graphicFrame>
        <p:nvGraphicFramePr>
          <p:cNvPr id="3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119595"/>
              </p:ext>
            </p:extLst>
          </p:nvPr>
        </p:nvGraphicFramePr>
        <p:xfrm>
          <a:off x="7315200" y="5634037"/>
          <a:ext cx="446088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70" name="Equation" r:id="rId25" imgW="203200" imgH="419100" progId="Equation.DSMT4">
                  <p:embed/>
                </p:oleObj>
              </mc:Choice>
              <mc:Fallback>
                <p:oleObj name="Equation" r:id="rId25" imgW="203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5634037"/>
                        <a:ext cx="446088" cy="9191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821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7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7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build="p" autoUpdateAnimBg="0"/>
      <p:bldP spid="17513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9, 2015</a:t>
            </a:r>
          </a:p>
        </p:txBody>
      </p:sp>
      <p:sp>
        <p:nvSpPr>
          <p:cNvPr id="7168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16BBA5-4D49-1A46-BA4B-749D5239081B}" type="slidenum">
              <a:rPr lang="en-US">
                <a:latin typeface="Arial Narrow" pitchFamily="-84" charset="0"/>
              </a:rPr>
              <a:pPr/>
              <a:t>16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71684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15D5195B-C97D-A443-8704-5144BEAF1AA0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16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Some Fundamentals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8001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Kinematics: Description of Motion without understanding the cause of the motion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Dynamics: Description of motion accompanied with understanding the cause of the motion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Vector and Scalar quantities: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Scalar: Physical quantities that require magnitude but no direction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84" charset="-128"/>
              </a:rPr>
              <a:t>Speed, length, mass, height, volume, area, magnitude of a vector quantity, </a:t>
            </a:r>
            <a:r>
              <a:rPr lang="en-US" sz="1800" dirty="0" err="1">
                <a:ea typeface="ＭＳ Ｐゴシック" pitchFamily="-84" charset="-128"/>
              </a:rPr>
              <a:t>etc</a:t>
            </a:r>
            <a:endParaRPr lang="en-US" sz="1800" dirty="0">
              <a:ea typeface="ＭＳ Ｐゴシック" pitchFamily="-8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Vector: Physical quantities that require both magnitude and direction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84" charset="-128"/>
              </a:rPr>
              <a:t>Velocity, Acceleration, Force, Momentum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84" charset="-128"/>
              </a:rPr>
              <a:t>It does not make sense to say “I ran </a:t>
            </a:r>
            <a:r>
              <a:rPr lang="en-US" sz="1800" dirty="0" smtClean="0">
                <a:ea typeface="ＭＳ Ｐゴシック" pitchFamily="-84" charset="-128"/>
              </a:rPr>
              <a:t>with the </a:t>
            </a:r>
            <a:r>
              <a:rPr lang="en-US" sz="1800" dirty="0">
                <a:ea typeface="ＭＳ Ｐゴシック" pitchFamily="-84" charset="-128"/>
              </a:rPr>
              <a:t>velocity of 10miles/hour.”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Objects can be treated as point-like if their sizes are smaller than the scale in the problem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Earth can be treated as a point like object (or a particle)in celestial problems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84" charset="-128"/>
              </a:rPr>
              <a:t>Simplification of the problem </a:t>
            </a:r>
            <a:r>
              <a:rPr lang="en-US" sz="1800" u="sng" dirty="0">
                <a:solidFill>
                  <a:srgbClr val="FF0066"/>
                </a:solidFill>
                <a:ea typeface="ＭＳ Ｐゴシック" pitchFamily="-84" charset="-128"/>
              </a:rPr>
              <a:t>(The first step in setting up to solve a problem…)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Any other examples?</a:t>
            </a:r>
          </a:p>
        </p:txBody>
      </p:sp>
      <p:sp>
        <p:nvSpPr>
          <p:cNvPr id="71687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6934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6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6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6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6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9, 2015</a:t>
            </a:r>
          </a:p>
        </p:txBody>
      </p:sp>
      <p:sp>
        <p:nvSpPr>
          <p:cNvPr id="7270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ACD63B-7242-F741-97B4-4265160E1286}" type="slidenum">
              <a:rPr lang="en-US">
                <a:latin typeface="Arial Narrow" pitchFamily="-84" charset="0"/>
              </a:rPr>
              <a:pPr/>
              <a:t>17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72708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49FA802A-6AEF-7048-B718-7C3768F0BD8C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17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Some More Fundamentals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Motions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: Can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be described as long as the position is known at any given time (or position is expressed as a function of time)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Translation: Linear motion along a line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Rotation: Circular or elliptical motion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Vibration: Oscillation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Dimensions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0 dimension: A point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1 dimension: Linear drag of a point, resulting in a line </a:t>
            </a:r>
            <a:r>
              <a:rPr lang="en-US" sz="2400" dirty="0" err="1">
                <a:sym typeface="Wingdings" pitchFamily="-84" charset="2"/>
              </a:rPr>
              <a:t></a:t>
            </a:r>
            <a:r>
              <a:rPr lang="en-US" sz="2400" dirty="0">
                <a:sym typeface="Wingdings" pitchFamily="-84" charset="2"/>
              </a:rPr>
              <a:t> Motion in one-dimension is a motion on a line</a:t>
            </a: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2 dimension: Linear drag of a line resulting in a surface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3 dimension: Perpendicular Linear drag of a surface, resulting in a stereo object</a:t>
            </a:r>
          </a:p>
        </p:txBody>
      </p:sp>
      <p:sp>
        <p:nvSpPr>
          <p:cNvPr id="72711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83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7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June 9, 2015</a:t>
            </a:r>
          </a:p>
        </p:txBody>
      </p:sp>
      <p:sp>
        <p:nvSpPr>
          <p:cNvPr id="2151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1441-001, Summer 2015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21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8148F5-E22C-444A-B306-18723194F46B}" type="slidenum">
              <a:rPr lang="en-US">
                <a:latin typeface="Arial Narrow" pitchFamily="-84" charset="0"/>
              </a:rPr>
              <a:pPr/>
              <a:t>18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15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Displacement, Velocity and Speed</a:t>
            </a: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762000" y="914400"/>
            <a:ext cx="624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One dimensional displacement is defined as: </a:t>
            </a:r>
            <a:endParaRPr lang="en-US" sz="2800" i="1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92516" name="Object 2"/>
          <p:cNvGraphicFramePr>
            <a:graphicFrameLocks noChangeAspect="1"/>
          </p:cNvGraphicFramePr>
          <p:nvPr/>
        </p:nvGraphicFramePr>
        <p:xfrm>
          <a:off x="3276600" y="1392238"/>
          <a:ext cx="16002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42" name="Equation" r:id="rId3" imgW="711000" imgH="190440" progId="Equation.3">
                  <p:embed/>
                </p:oleObj>
              </mc:Choice>
              <mc:Fallback>
                <p:oleObj name="Equation" r:id="rId3" imgW="7110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392238"/>
                        <a:ext cx="1600200" cy="4286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152400" y="2833688"/>
            <a:ext cx="815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The average velocity is defined as: </a:t>
            </a:r>
            <a:endParaRPr lang="en-US" sz="2800" i="1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92518" name="Object 3"/>
          <p:cNvGraphicFramePr>
            <a:graphicFrameLocks noChangeAspect="1"/>
          </p:cNvGraphicFramePr>
          <p:nvPr/>
        </p:nvGraphicFramePr>
        <p:xfrm>
          <a:off x="4800600" y="2982913"/>
          <a:ext cx="6635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43" name="Equation" r:id="rId5" imgW="279360" imgH="139680" progId="Equation.DSMT4">
                  <p:embed/>
                </p:oleObj>
              </mc:Choice>
              <mc:Fallback>
                <p:oleObj name="Equation" r:id="rId5" imgW="27936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982913"/>
                        <a:ext cx="66357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609600" y="4419600"/>
            <a:ext cx="586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The average speed is defined as: </a:t>
            </a:r>
            <a:endParaRPr lang="en-US" sz="2800" i="1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92520" name="Object 4"/>
          <p:cNvGraphicFramePr>
            <a:graphicFrameLocks noChangeAspect="1"/>
          </p:cNvGraphicFramePr>
          <p:nvPr/>
        </p:nvGraphicFramePr>
        <p:xfrm>
          <a:off x="5232400" y="4267200"/>
          <a:ext cx="35575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44" name="Equation" r:id="rId7" imgW="1765080" imgH="419040" progId="Equation.DSMT4">
                  <p:embed/>
                </p:oleObj>
              </mc:Choice>
              <mc:Fallback>
                <p:oleObj name="Equation" r:id="rId7" imgW="17650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4267200"/>
                        <a:ext cx="3557588" cy="8382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22" name="Object 5"/>
          <p:cNvGraphicFramePr>
            <a:graphicFrameLocks noChangeAspect="1"/>
          </p:cNvGraphicFramePr>
          <p:nvPr/>
        </p:nvGraphicFramePr>
        <p:xfrm>
          <a:off x="5464175" y="2667000"/>
          <a:ext cx="126365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45" name="Equation" r:id="rId9" imgW="533160" imgH="406080" progId="Equation.DSMT4">
                  <p:embed/>
                </p:oleObj>
              </mc:Choice>
              <mc:Fallback>
                <p:oleObj name="Equation" r:id="rId9" imgW="533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4175" y="2667000"/>
                        <a:ext cx="1263650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23" name="Object 6"/>
          <p:cNvGraphicFramePr>
            <a:graphicFrameLocks noChangeAspect="1"/>
          </p:cNvGraphicFramePr>
          <p:nvPr/>
        </p:nvGraphicFramePr>
        <p:xfrm>
          <a:off x="6721475" y="2667000"/>
          <a:ext cx="57150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46" name="Equation" r:id="rId11" imgW="241200" imgH="393480" progId="Equation.DSMT4">
                  <p:embed/>
                </p:oleObj>
              </mc:Choice>
              <mc:Fallback>
                <p:oleObj name="Equation" r:id="rId11" imgW="241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1475" y="2667000"/>
                        <a:ext cx="571500" cy="931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24" name="Text Box 12"/>
          <p:cNvSpPr txBox="1">
            <a:spLocks noChangeArrowheads="1"/>
          </p:cNvSpPr>
          <p:nvPr/>
        </p:nvSpPr>
        <p:spPr bwMode="auto">
          <a:xfrm>
            <a:off x="533400" y="3581400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i="1">
                <a:solidFill>
                  <a:srgbClr val="FF0066"/>
                </a:solidFill>
                <a:latin typeface="Monotype Corsiva" pitchFamily="-84" charset="0"/>
              </a:rPr>
              <a:t>Displacement per unit time in the period throughout the motion</a:t>
            </a:r>
          </a:p>
        </p:txBody>
      </p:sp>
      <p:sp>
        <p:nvSpPr>
          <p:cNvPr id="192525" name="Text Box 13"/>
          <p:cNvSpPr txBox="1">
            <a:spLocks noChangeArrowheads="1"/>
          </p:cNvSpPr>
          <p:nvPr/>
        </p:nvSpPr>
        <p:spPr bwMode="auto">
          <a:xfrm>
            <a:off x="762000" y="1768475"/>
            <a:ext cx="7886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rgbClr val="FF0066"/>
                </a:solidFill>
                <a:latin typeface="Monotype Corsiva" pitchFamily="-84" charset="0"/>
              </a:rPr>
              <a:t>Displacement is the difference between initial and final potions of the motion and is a vector quantity.  </a:t>
            </a:r>
            <a:r>
              <a:rPr lang="en-US" i="1">
                <a:solidFill>
                  <a:schemeClr val="accent2"/>
                </a:solidFill>
                <a:latin typeface="Monotype Corsiva" pitchFamily="-84" charset="0"/>
              </a:rPr>
              <a:t>How is this different than distance?</a:t>
            </a:r>
          </a:p>
        </p:txBody>
      </p:sp>
      <p:graphicFrame>
        <p:nvGraphicFramePr>
          <p:cNvPr id="192546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7239000" y="2819400"/>
          <a:ext cx="18288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47" name="Equation" r:id="rId13" imgW="1028520" imgH="419040" progId="Equation.DSMT4">
                  <p:embed/>
                </p:oleObj>
              </mc:Choice>
              <mc:Fallback>
                <p:oleObj name="Equation" r:id="rId13" imgW="1028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819400"/>
                        <a:ext cx="1828800" cy="7461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48" name="Text Box 36"/>
          <p:cNvSpPr txBox="1">
            <a:spLocks noChangeArrowheads="1"/>
          </p:cNvSpPr>
          <p:nvPr/>
        </p:nvSpPr>
        <p:spPr bwMode="auto">
          <a:xfrm>
            <a:off x="1431925" y="3287713"/>
            <a:ext cx="66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6600"/>
                </a:solidFill>
                <a:latin typeface="Arial Narrow" pitchFamily="-84" charset="0"/>
              </a:rPr>
              <a:t>Unit?</a:t>
            </a:r>
          </a:p>
        </p:txBody>
      </p:sp>
      <p:sp>
        <p:nvSpPr>
          <p:cNvPr id="192549" name="Text Box 37"/>
          <p:cNvSpPr txBox="1">
            <a:spLocks noChangeArrowheads="1"/>
          </p:cNvSpPr>
          <p:nvPr/>
        </p:nvSpPr>
        <p:spPr bwMode="auto">
          <a:xfrm>
            <a:off x="2209800" y="3276600"/>
            <a:ext cx="561975" cy="415925"/>
          </a:xfrm>
          <a:prstGeom prst="rect">
            <a:avLst/>
          </a:prstGeom>
          <a:solidFill>
            <a:srgbClr val="FFFFCC"/>
          </a:solidFill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A50021"/>
                </a:solidFill>
                <a:latin typeface="Arial Narrow" pitchFamily="-84" charset="0"/>
              </a:rPr>
              <a:t>m/s</a:t>
            </a:r>
          </a:p>
        </p:txBody>
      </p:sp>
      <p:sp>
        <p:nvSpPr>
          <p:cNvPr id="192550" name="Text Box 38"/>
          <p:cNvSpPr txBox="1">
            <a:spLocks noChangeArrowheads="1"/>
          </p:cNvSpPr>
          <p:nvPr/>
        </p:nvSpPr>
        <p:spPr bwMode="auto">
          <a:xfrm>
            <a:off x="1584325" y="2525713"/>
            <a:ext cx="66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6600"/>
                </a:solidFill>
                <a:latin typeface="Arial Narrow" pitchFamily="-84" charset="0"/>
              </a:rPr>
              <a:t>Unit?</a:t>
            </a:r>
          </a:p>
        </p:txBody>
      </p:sp>
      <p:sp>
        <p:nvSpPr>
          <p:cNvPr id="192551" name="Text Box 39"/>
          <p:cNvSpPr txBox="1">
            <a:spLocks noChangeArrowheads="1"/>
          </p:cNvSpPr>
          <p:nvPr/>
        </p:nvSpPr>
        <p:spPr bwMode="auto">
          <a:xfrm>
            <a:off x="2362200" y="2514600"/>
            <a:ext cx="388938" cy="415925"/>
          </a:xfrm>
          <a:prstGeom prst="rect">
            <a:avLst/>
          </a:prstGeom>
          <a:solidFill>
            <a:srgbClr val="FFFFCC"/>
          </a:solidFill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A50021"/>
                </a:solidFill>
                <a:latin typeface="Arial Narrow" pitchFamily="-84" charset="0"/>
              </a:rPr>
              <a:t>m</a:t>
            </a:r>
          </a:p>
        </p:txBody>
      </p:sp>
      <p:sp>
        <p:nvSpPr>
          <p:cNvPr id="192552" name="Text Box 40"/>
          <p:cNvSpPr txBox="1">
            <a:spLocks noChangeArrowheads="1"/>
          </p:cNvSpPr>
          <p:nvPr/>
        </p:nvSpPr>
        <p:spPr bwMode="auto">
          <a:xfrm>
            <a:off x="1447800" y="4937125"/>
            <a:ext cx="66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6600"/>
                </a:solidFill>
                <a:latin typeface="Arial Narrow" pitchFamily="-84" charset="0"/>
              </a:rPr>
              <a:t>Unit?</a:t>
            </a:r>
          </a:p>
        </p:txBody>
      </p:sp>
      <p:sp>
        <p:nvSpPr>
          <p:cNvPr id="192553" name="Text Box 41"/>
          <p:cNvSpPr txBox="1">
            <a:spLocks noChangeArrowheads="1"/>
          </p:cNvSpPr>
          <p:nvPr/>
        </p:nvSpPr>
        <p:spPr bwMode="auto">
          <a:xfrm>
            <a:off x="2225675" y="4926013"/>
            <a:ext cx="561975" cy="415925"/>
          </a:xfrm>
          <a:prstGeom prst="rect">
            <a:avLst/>
          </a:prstGeom>
          <a:solidFill>
            <a:srgbClr val="FFFFCC"/>
          </a:solidFill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A50021"/>
                </a:solidFill>
                <a:latin typeface="Arial Narrow" pitchFamily="-84" charset="0"/>
              </a:rPr>
              <a:t>m/s</a:t>
            </a:r>
          </a:p>
        </p:txBody>
      </p:sp>
      <p:sp>
        <p:nvSpPr>
          <p:cNvPr id="192554" name="Text Box 42"/>
          <p:cNvSpPr txBox="1">
            <a:spLocks noChangeArrowheads="1"/>
          </p:cNvSpPr>
          <p:nvPr/>
        </p:nvSpPr>
        <p:spPr bwMode="auto">
          <a:xfrm>
            <a:off x="5638800" y="1371600"/>
            <a:ext cx="2052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6600"/>
                </a:solidFill>
                <a:latin typeface="Arial Narrow" pitchFamily="-84" charset="0"/>
              </a:rPr>
              <a:t>A vector quantity</a:t>
            </a:r>
          </a:p>
        </p:txBody>
      </p:sp>
      <p:sp>
        <p:nvSpPr>
          <p:cNvPr id="192555" name="Text Box 43"/>
          <p:cNvSpPr txBox="1">
            <a:spLocks noChangeArrowheads="1"/>
          </p:cNvSpPr>
          <p:nvPr/>
        </p:nvSpPr>
        <p:spPr bwMode="auto">
          <a:xfrm>
            <a:off x="3048000" y="5181600"/>
            <a:ext cx="203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6600"/>
                </a:solidFill>
                <a:latin typeface="Arial Narrow" pitchFamily="-84" charset="0"/>
              </a:rPr>
              <a:t>A scalar quantity</a:t>
            </a:r>
          </a:p>
        </p:txBody>
      </p:sp>
      <p:sp>
        <p:nvSpPr>
          <p:cNvPr id="192556" name="Text Box 44"/>
          <p:cNvSpPr txBox="1">
            <a:spLocks noChangeArrowheads="1"/>
          </p:cNvSpPr>
          <p:nvPr/>
        </p:nvSpPr>
        <p:spPr bwMode="auto">
          <a:xfrm>
            <a:off x="3124200" y="3276600"/>
            <a:ext cx="2052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6600"/>
                </a:solidFill>
                <a:latin typeface="Arial Narrow" pitchFamily="-84" charset="0"/>
              </a:rPr>
              <a:t>A vector quantity</a:t>
            </a:r>
          </a:p>
        </p:txBody>
      </p:sp>
    </p:spTree>
    <p:extLst>
      <p:ext uri="{BB962C8B-B14F-4D97-AF65-F5344CB8AC3E}">
        <p14:creationId xmlns:p14="http://schemas.microsoft.com/office/powerpoint/2010/main" val="2177656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2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9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92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9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9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9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/>
      <p:bldP spid="192517" grpId="0"/>
      <p:bldP spid="192519" grpId="0"/>
      <p:bldP spid="192524" grpId="0"/>
      <p:bldP spid="192525" grpId="0"/>
      <p:bldP spid="192548" grpId="0"/>
      <p:bldP spid="192549" grpId="0" animBg="1"/>
      <p:bldP spid="192550" grpId="0"/>
      <p:bldP spid="192551" grpId="0" animBg="1"/>
      <p:bldP spid="192552" grpId="0"/>
      <p:bldP spid="192553" grpId="0" animBg="1"/>
      <p:bldP spid="192554" grpId="0"/>
      <p:bldP spid="192555" grpId="0"/>
      <p:bldP spid="1925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June 9, 2015</a:t>
            </a:r>
          </a:p>
        </p:txBody>
      </p:sp>
      <p:sp>
        <p:nvSpPr>
          <p:cNvPr id="2253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1441-001, Summer 2015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225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B6C0F1-1224-9941-B545-27A8301D2C61}" type="slidenum">
              <a:rPr lang="en-US">
                <a:latin typeface="Arial Narrow" pitchFamily="-84" charset="0"/>
              </a:rPr>
              <a:pPr/>
              <a:t>19</a:t>
            </a:fld>
            <a:endParaRPr lang="en-US">
              <a:latin typeface="Arial Narrow" pitchFamily="-84" charset="0"/>
            </a:endParaRPr>
          </a:p>
        </p:txBody>
      </p:sp>
      <p:pic>
        <p:nvPicPr>
          <p:cNvPr id="238596" name="Picture 4" descr="cutnell7e_ch02_fig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"/>
            <a:ext cx="838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8599" name="Text Box 7"/>
          <p:cNvSpPr txBox="1">
            <a:spLocks noChangeArrowheads="1"/>
          </p:cNvSpPr>
          <p:nvPr/>
        </p:nvSpPr>
        <p:spPr bwMode="auto">
          <a:xfrm>
            <a:off x="914400" y="4840288"/>
            <a:ext cx="367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6600"/>
                </a:solidFill>
                <a:latin typeface="Arial Narrow" pitchFamily="-84" charset="0"/>
              </a:rPr>
              <a:t>How much is the elapsed time?</a:t>
            </a:r>
          </a:p>
        </p:txBody>
      </p:sp>
      <p:graphicFrame>
        <p:nvGraphicFramePr>
          <p:cNvPr id="238600" name="Object 2"/>
          <p:cNvGraphicFramePr>
            <a:graphicFrameLocks noChangeAspect="1"/>
          </p:cNvGraphicFramePr>
          <p:nvPr/>
        </p:nvGraphicFramePr>
        <p:xfrm>
          <a:off x="4648200" y="4708525"/>
          <a:ext cx="1069975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26" name="Equation" r:id="rId4" imgW="279360" imgH="177480" progId="Equation.DSMT4">
                  <p:embed/>
                </p:oleObj>
              </mc:Choice>
              <mc:Fallback>
                <p:oleObj name="Equation" r:id="rId4" imgW="2793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708525"/>
                        <a:ext cx="1069975" cy="681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1" name="Object 3"/>
          <p:cNvGraphicFramePr>
            <a:graphicFrameLocks noChangeAspect="1"/>
          </p:cNvGraphicFramePr>
          <p:nvPr/>
        </p:nvGraphicFramePr>
        <p:xfrm>
          <a:off x="5707063" y="4741863"/>
          <a:ext cx="388937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27" name="Equation" r:id="rId6" imgW="101520" imgH="164880" progId="Equation.DSMT4">
                  <p:embed/>
                </p:oleObj>
              </mc:Choice>
              <mc:Fallback>
                <p:oleObj name="Equation" r:id="rId6" imgW="1015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7063" y="4741863"/>
                        <a:ext cx="388937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2" name="Object 4"/>
          <p:cNvGraphicFramePr>
            <a:graphicFrameLocks noChangeAspect="1"/>
          </p:cNvGraphicFramePr>
          <p:nvPr/>
        </p:nvGraphicFramePr>
        <p:xfrm>
          <a:off x="6057900" y="4611688"/>
          <a:ext cx="87630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28" name="Equation" r:id="rId8" imgW="228600" imgH="228600" progId="Equation.DSMT4">
                  <p:embed/>
                </p:oleObj>
              </mc:Choice>
              <mc:Fallback>
                <p:oleObj name="Equation" r:id="rId8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0" y="4611688"/>
                        <a:ext cx="876300" cy="874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4" name="Object 5"/>
          <p:cNvGraphicFramePr>
            <a:graphicFrameLocks noChangeAspect="1"/>
          </p:cNvGraphicFramePr>
          <p:nvPr/>
        </p:nvGraphicFramePr>
        <p:xfrm>
          <a:off x="2184400" y="3087688"/>
          <a:ext cx="40640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29" name="Equation" r:id="rId10" imgW="152280" imgH="228600" progId="Equation.DSMT4">
                  <p:embed/>
                </p:oleObj>
              </mc:Choice>
              <mc:Fallback>
                <p:oleObj name="Equation" r:id="rId10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3087688"/>
                        <a:ext cx="406400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5" name="Object 6"/>
          <p:cNvGraphicFramePr>
            <a:graphicFrameLocks noChangeAspect="1"/>
          </p:cNvGraphicFramePr>
          <p:nvPr/>
        </p:nvGraphicFramePr>
        <p:xfrm>
          <a:off x="8382000" y="3048000"/>
          <a:ext cx="439738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30" name="Equation" r:id="rId12" imgW="164880" imgH="228600" progId="Equation.DSMT4">
                  <p:embed/>
                </p:oleObj>
              </mc:Choice>
              <mc:Fallback>
                <p:oleObj name="Equation" r:id="rId12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3048000"/>
                        <a:ext cx="439738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8606" name="Text Box 14"/>
          <p:cNvSpPr txBox="1">
            <a:spLocks noChangeArrowheads="1"/>
          </p:cNvSpPr>
          <p:nvPr/>
        </p:nvSpPr>
        <p:spPr bwMode="auto">
          <a:xfrm>
            <a:off x="977900" y="4038600"/>
            <a:ext cx="319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6600"/>
                </a:solidFill>
                <a:latin typeface="Arial Narrow" pitchFamily="-84" charset="0"/>
              </a:rPr>
              <a:t>What is  the displacement?</a:t>
            </a:r>
          </a:p>
        </p:txBody>
      </p:sp>
      <p:graphicFrame>
        <p:nvGraphicFramePr>
          <p:cNvPr id="238607" name="Object 7"/>
          <p:cNvGraphicFramePr>
            <a:graphicFrameLocks noChangeAspect="1"/>
          </p:cNvGraphicFramePr>
          <p:nvPr/>
        </p:nvGraphicFramePr>
        <p:xfrm>
          <a:off x="4600575" y="3983038"/>
          <a:ext cx="1166813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31" name="Equation" r:id="rId14" imgW="304560" imgH="177480" progId="Equation.DSMT4">
                  <p:embed/>
                </p:oleObj>
              </mc:Choice>
              <mc:Fallback>
                <p:oleObj name="Equation" r:id="rId14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0575" y="3983038"/>
                        <a:ext cx="1166813" cy="681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8" name="Object 8"/>
          <p:cNvGraphicFramePr>
            <a:graphicFrameLocks noChangeAspect="1"/>
          </p:cNvGraphicFramePr>
          <p:nvPr/>
        </p:nvGraphicFramePr>
        <p:xfrm>
          <a:off x="5643563" y="3895725"/>
          <a:ext cx="681037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32" name="Equation" r:id="rId16" imgW="177480" imgH="228600" progId="Equation.DSMT4">
                  <p:embed/>
                </p:oleObj>
              </mc:Choice>
              <mc:Fallback>
                <p:oleObj name="Equation" r:id="rId16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63" y="3895725"/>
                        <a:ext cx="681037" cy="87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9" name="Object 9"/>
          <p:cNvGraphicFramePr>
            <a:graphicFrameLocks noChangeAspect="1"/>
          </p:cNvGraphicFramePr>
          <p:nvPr/>
        </p:nvGraphicFramePr>
        <p:xfrm>
          <a:off x="6113463" y="3886200"/>
          <a:ext cx="973137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33" name="Equation" r:id="rId18" imgW="253800" imgH="228600" progId="Equation.DSMT4">
                  <p:embed/>
                </p:oleObj>
              </mc:Choice>
              <mc:Fallback>
                <p:oleObj name="Equation" r:id="rId18" imgW="253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3463" y="3886200"/>
                        <a:ext cx="973137" cy="87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9769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9" grpId="0"/>
      <p:bldP spid="2386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153400" cy="61722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Homework registration</a:t>
            </a:r>
          </a:p>
          <a:p>
            <a:pPr lvl="1"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47/69 have registered as of early this morning</a:t>
            </a:r>
          </a:p>
          <a:p>
            <a:pPr lvl="2" eaLnBrk="1" hangingPunct="1"/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Only 25 have submitted answers!!</a:t>
            </a:r>
          </a:p>
          <a:p>
            <a:pPr lvl="2" eaLnBrk="1" hangingPunct="1"/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You must complete the process all the way to the submission to obtain the free full credit for homework #1!!</a:t>
            </a:r>
          </a:p>
          <a:p>
            <a:pPr lvl="2" eaLnBrk="1" hangingPunct="1"/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You need to get approval for enrollment from me so please take an action quickly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!</a:t>
            </a:r>
          </a:p>
          <a:p>
            <a:pPr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Reading assignment #1: Read and follow through all sections in appendix A by tomorrow, Wednesday, June 10</a:t>
            </a:r>
          </a:p>
          <a:p>
            <a:pPr eaLnBrk="1" hangingPunct="1"/>
            <a:r>
              <a:rPr lang="en-US" sz="2000" dirty="0" smtClean="0"/>
              <a:t>There will be a quiz tomorrow Wednesday,  June 10, on this reading assignment and what we have learned up to today!</a:t>
            </a:r>
            <a:endParaRPr lang="en-US" sz="2400" dirty="0" smtClean="0"/>
          </a:p>
          <a:p>
            <a:pPr lvl="1" eaLnBrk="1" hangingPunct="1"/>
            <a:r>
              <a:rPr lang="en-US" sz="2000" dirty="0" smtClean="0"/>
              <a:t>Beginning of the class </a:t>
            </a:r>
            <a:r>
              <a:rPr lang="en-US" sz="2000" dirty="0" smtClean="0">
                <a:sym typeface="Wingdings"/>
              </a:rPr>
              <a:t> Do not be late</a:t>
            </a:r>
            <a:endParaRPr lang="en-US" sz="2000" dirty="0">
              <a:sym typeface="Wingdings"/>
            </a:endParaRPr>
          </a:p>
          <a:p>
            <a:pPr lvl="1" eaLnBrk="1" hangingPunct="1"/>
            <a:r>
              <a:rPr lang="en-US" sz="2000" dirty="0" smtClean="0"/>
              <a:t>Bring </a:t>
            </a:r>
            <a:r>
              <a:rPr lang="en-US" sz="2000" dirty="0"/>
              <a:t>your calculator but DO NOT input formula into it</a:t>
            </a:r>
            <a:r>
              <a:rPr lang="en-US" sz="2000" dirty="0" smtClean="0"/>
              <a:t>!</a:t>
            </a:r>
          </a:p>
          <a:p>
            <a:pPr lvl="2" eaLnBrk="1" hangingPunct="1"/>
            <a:r>
              <a:rPr lang="en-US" sz="1600" dirty="0" smtClean="0"/>
              <a:t>Cell phones or any types of computers cannot replace a calculator!</a:t>
            </a:r>
          </a:p>
          <a:p>
            <a:pPr lvl="1" eaLnBrk="1" hangingPunct="1"/>
            <a:r>
              <a:rPr lang="en-US" sz="2000" dirty="0"/>
              <a:t>BYOF: You may bring a one 8.5x11.5 sheet (front and back) of </a:t>
            </a:r>
            <a:r>
              <a:rPr lang="en-US" sz="2000" b="1" u="sng" dirty="0">
                <a:solidFill>
                  <a:srgbClr val="FF0000"/>
                </a:solidFill>
              </a:rPr>
              <a:t>handwritten</a:t>
            </a:r>
            <a:r>
              <a:rPr lang="en-US" sz="2000" dirty="0"/>
              <a:t> formulae and values of constants for the </a:t>
            </a:r>
            <a:r>
              <a:rPr lang="en-US" sz="2000" dirty="0" smtClean="0"/>
              <a:t>quiz</a:t>
            </a:r>
            <a:endParaRPr lang="en-US" sz="2000" dirty="0"/>
          </a:p>
          <a:p>
            <a:pPr lvl="1" eaLnBrk="1" hangingPunct="1"/>
            <a:r>
              <a:rPr lang="en-US" sz="2000" dirty="0"/>
              <a:t>No derivations, word definitions or solutions of any problems !</a:t>
            </a:r>
          </a:p>
          <a:p>
            <a:pPr lvl="1" eaLnBrk="1" hangingPunct="1"/>
            <a:r>
              <a:rPr lang="en-US" sz="2000" dirty="0"/>
              <a:t>No additional formulae or values of constants will be </a:t>
            </a:r>
            <a:r>
              <a:rPr lang="en-US" sz="2000" dirty="0" smtClean="0"/>
              <a:t>provided</a:t>
            </a:r>
            <a:r>
              <a:rPr lang="en-US" sz="2000" dirty="0"/>
              <a:t>!</a:t>
            </a:r>
            <a:endParaRPr lang="en-US" sz="20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9,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June 9, 2015</a:t>
            </a:r>
          </a:p>
        </p:txBody>
      </p:sp>
      <p:sp>
        <p:nvSpPr>
          <p:cNvPr id="2356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1441-001, Summer 2015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235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980D90-47A4-E84E-89D8-D38A29784B9B}" type="slidenum">
              <a:rPr lang="en-US">
                <a:latin typeface="Arial Narrow" pitchFamily="-84" charset="0"/>
              </a:rPr>
              <a:pPr/>
              <a:t>20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35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Displacement, Velocity and Speed</a:t>
            </a:r>
          </a:p>
        </p:txBody>
      </p:sp>
      <p:sp>
        <p:nvSpPr>
          <p:cNvPr id="23564" name="Text Box 3"/>
          <p:cNvSpPr txBox="1">
            <a:spLocks noChangeArrowheads="1"/>
          </p:cNvSpPr>
          <p:nvPr/>
        </p:nvSpPr>
        <p:spPr bwMode="auto">
          <a:xfrm>
            <a:off x="762000" y="914400"/>
            <a:ext cx="624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One dimensional displacement is defined as: </a:t>
            </a:r>
            <a:endParaRPr lang="en-US" sz="2800" i="1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276600" y="1392238"/>
          <a:ext cx="16002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90" name="Equation" r:id="rId3" imgW="711000" imgH="190440" progId="Equation.3">
                  <p:embed/>
                </p:oleObj>
              </mc:Choice>
              <mc:Fallback>
                <p:oleObj name="Equation" r:id="rId3" imgW="7110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392238"/>
                        <a:ext cx="1600200" cy="4286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5" name="Text Box 5"/>
          <p:cNvSpPr txBox="1">
            <a:spLocks noChangeArrowheads="1"/>
          </p:cNvSpPr>
          <p:nvPr/>
        </p:nvSpPr>
        <p:spPr bwMode="auto">
          <a:xfrm>
            <a:off x="152400" y="2833688"/>
            <a:ext cx="815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The average velocity is defined as: </a:t>
            </a:r>
            <a:endParaRPr lang="en-US" sz="2800" i="1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4800600" y="2982913"/>
          <a:ext cx="6635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91" name="Equation" r:id="rId5" imgW="279360" imgH="139680" progId="Equation.DSMT4">
                  <p:embed/>
                </p:oleObj>
              </mc:Choice>
              <mc:Fallback>
                <p:oleObj name="Equation" r:id="rId5" imgW="27936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982913"/>
                        <a:ext cx="66357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6" name="Text Box 7"/>
          <p:cNvSpPr txBox="1">
            <a:spLocks noChangeArrowheads="1"/>
          </p:cNvSpPr>
          <p:nvPr/>
        </p:nvSpPr>
        <p:spPr bwMode="auto">
          <a:xfrm>
            <a:off x="609600" y="4419600"/>
            <a:ext cx="586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The average speed is defined as: </a:t>
            </a:r>
            <a:endParaRPr lang="en-US" sz="2800" i="1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5232400" y="4267200"/>
          <a:ext cx="35575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92" name="Equation" r:id="rId7" imgW="1765080" imgH="419040" progId="Equation.DSMT4">
                  <p:embed/>
                </p:oleObj>
              </mc:Choice>
              <mc:Fallback>
                <p:oleObj name="Equation" r:id="rId7" imgW="17650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4267200"/>
                        <a:ext cx="3557588" cy="8382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9625" name="Text Box 9"/>
          <p:cNvSpPr txBox="1">
            <a:spLocks noChangeArrowheads="1"/>
          </p:cNvSpPr>
          <p:nvPr/>
        </p:nvSpPr>
        <p:spPr bwMode="auto">
          <a:xfrm>
            <a:off x="458788" y="5257800"/>
            <a:ext cx="8304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A50021"/>
                </a:solidFill>
                <a:latin typeface="Arial Narrow" pitchFamily="-84" charset="0"/>
              </a:rPr>
              <a:t>Can someone tell me what the difference between speed and velocity is?</a:t>
            </a:r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5464175" y="2667000"/>
          <a:ext cx="126365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93" name="Equation" r:id="rId9" imgW="533160" imgH="406080" progId="Equation.DSMT4">
                  <p:embed/>
                </p:oleObj>
              </mc:Choice>
              <mc:Fallback>
                <p:oleObj name="Equation" r:id="rId9" imgW="533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4175" y="2667000"/>
                        <a:ext cx="1263650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6721475" y="2667000"/>
          <a:ext cx="57150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94" name="Equation" r:id="rId11" imgW="241200" imgH="393480" progId="Equation.DSMT4">
                  <p:embed/>
                </p:oleObj>
              </mc:Choice>
              <mc:Fallback>
                <p:oleObj name="Equation" r:id="rId11" imgW="241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1475" y="2667000"/>
                        <a:ext cx="571500" cy="931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8" name="Text Box 12"/>
          <p:cNvSpPr txBox="1">
            <a:spLocks noChangeArrowheads="1"/>
          </p:cNvSpPr>
          <p:nvPr/>
        </p:nvSpPr>
        <p:spPr bwMode="auto">
          <a:xfrm>
            <a:off x="533400" y="3581400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i="1">
                <a:solidFill>
                  <a:srgbClr val="FF0066"/>
                </a:solidFill>
                <a:latin typeface="Monotype Corsiva" pitchFamily="-84" charset="0"/>
              </a:rPr>
              <a:t>Displacement per unit time in the period throughout the motion</a:t>
            </a:r>
          </a:p>
        </p:txBody>
      </p:sp>
      <p:sp>
        <p:nvSpPr>
          <p:cNvPr id="23569" name="Text Box 13"/>
          <p:cNvSpPr txBox="1">
            <a:spLocks noChangeArrowheads="1"/>
          </p:cNvSpPr>
          <p:nvPr/>
        </p:nvSpPr>
        <p:spPr bwMode="auto">
          <a:xfrm>
            <a:off x="762000" y="1768475"/>
            <a:ext cx="7886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rgbClr val="FF0066"/>
                </a:solidFill>
                <a:latin typeface="Monotype Corsiva" pitchFamily="-84" charset="0"/>
              </a:rPr>
              <a:t>Displacement is the difference between initial and final potions of the motion and is a vector quantity.  </a:t>
            </a:r>
            <a:r>
              <a:rPr lang="en-US" i="1">
                <a:solidFill>
                  <a:schemeClr val="accent2"/>
                </a:solidFill>
                <a:latin typeface="Monotype Corsiva" pitchFamily="-84" charset="0"/>
              </a:rPr>
              <a:t>How is this different than distance?</a:t>
            </a:r>
          </a:p>
        </p:txBody>
      </p:sp>
      <p:graphicFrame>
        <p:nvGraphicFramePr>
          <p:cNvPr id="23559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7239000" y="2819400"/>
          <a:ext cx="18288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95" name="Equation" r:id="rId13" imgW="1028520" imgH="419040" progId="Equation.DSMT4">
                  <p:embed/>
                </p:oleObj>
              </mc:Choice>
              <mc:Fallback>
                <p:oleObj name="Equation" r:id="rId13" imgW="1028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819400"/>
                        <a:ext cx="1828800" cy="7461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0" name="Text Box 15"/>
          <p:cNvSpPr txBox="1">
            <a:spLocks noChangeArrowheads="1"/>
          </p:cNvSpPr>
          <p:nvPr/>
        </p:nvSpPr>
        <p:spPr bwMode="auto">
          <a:xfrm>
            <a:off x="1431925" y="3287713"/>
            <a:ext cx="66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6600"/>
                </a:solidFill>
                <a:latin typeface="Arial Narrow" pitchFamily="-84" charset="0"/>
              </a:rPr>
              <a:t>Unit?</a:t>
            </a:r>
          </a:p>
        </p:txBody>
      </p:sp>
      <p:sp>
        <p:nvSpPr>
          <p:cNvPr id="23571" name="Text Box 16"/>
          <p:cNvSpPr txBox="1">
            <a:spLocks noChangeArrowheads="1"/>
          </p:cNvSpPr>
          <p:nvPr/>
        </p:nvSpPr>
        <p:spPr bwMode="auto">
          <a:xfrm>
            <a:off x="2209800" y="3276600"/>
            <a:ext cx="519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6600"/>
                </a:solidFill>
                <a:latin typeface="Arial Narrow" pitchFamily="-84" charset="0"/>
              </a:rPr>
              <a:t>m/s</a:t>
            </a:r>
          </a:p>
        </p:txBody>
      </p:sp>
      <p:sp>
        <p:nvSpPr>
          <p:cNvPr id="23572" name="Text Box 17"/>
          <p:cNvSpPr txBox="1">
            <a:spLocks noChangeArrowheads="1"/>
          </p:cNvSpPr>
          <p:nvPr/>
        </p:nvSpPr>
        <p:spPr bwMode="auto">
          <a:xfrm>
            <a:off x="1584325" y="2525713"/>
            <a:ext cx="66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6600"/>
                </a:solidFill>
                <a:latin typeface="Arial Narrow" pitchFamily="-84" charset="0"/>
              </a:rPr>
              <a:t>Unit?</a:t>
            </a:r>
          </a:p>
        </p:txBody>
      </p:sp>
      <p:sp>
        <p:nvSpPr>
          <p:cNvPr id="23573" name="Text Box 18"/>
          <p:cNvSpPr txBox="1">
            <a:spLocks noChangeArrowheads="1"/>
          </p:cNvSpPr>
          <p:nvPr/>
        </p:nvSpPr>
        <p:spPr bwMode="auto">
          <a:xfrm>
            <a:off x="2362200" y="2514600"/>
            <a:ext cx="357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6600"/>
                </a:solidFill>
                <a:latin typeface="Arial Narrow" pitchFamily="-84" charset="0"/>
              </a:rPr>
              <a:t>m</a:t>
            </a:r>
          </a:p>
        </p:txBody>
      </p:sp>
      <p:sp>
        <p:nvSpPr>
          <p:cNvPr id="23574" name="Text Box 19"/>
          <p:cNvSpPr txBox="1">
            <a:spLocks noChangeArrowheads="1"/>
          </p:cNvSpPr>
          <p:nvPr/>
        </p:nvSpPr>
        <p:spPr bwMode="auto">
          <a:xfrm>
            <a:off x="1447800" y="4937125"/>
            <a:ext cx="66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6600"/>
                </a:solidFill>
                <a:latin typeface="Arial Narrow" pitchFamily="-84" charset="0"/>
              </a:rPr>
              <a:t>Unit?</a:t>
            </a:r>
          </a:p>
        </p:txBody>
      </p:sp>
      <p:sp>
        <p:nvSpPr>
          <p:cNvPr id="23575" name="Text Box 20"/>
          <p:cNvSpPr txBox="1">
            <a:spLocks noChangeArrowheads="1"/>
          </p:cNvSpPr>
          <p:nvPr/>
        </p:nvSpPr>
        <p:spPr bwMode="auto">
          <a:xfrm>
            <a:off x="2225675" y="4926013"/>
            <a:ext cx="519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6600"/>
                </a:solidFill>
                <a:latin typeface="Arial Narrow" pitchFamily="-84" charset="0"/>
              </a:rPr>
              <a:t>m/s</a:t>
            </a:r>
          </a:p>
        </p:txBody>
      </p:sp>
    </p:spTree>
    <p:extLst>
      <p:ext uri="{BB962C8B-B14F-4D97-AF65-F5344CB8AC3E}">
        <p14:creationId xmlns:p14="http://schemas.microsoft.com/office/powerpoint/2010/main" val="3192289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9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1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June 9, 2015</a:t>
            </a:r>
          </a:p>
        </p:txBody>
      </p:sp>
      <p:sp>
        <p:nvSpPr>
          <p:cNvPr id="2459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FE96A5-CAAF-5349-9251-722EFF4161D6}" type="slidenum">
              <a:rPr lang="en-US">
                <a:latin typeface="Arial Narrow" pitchFamily="-84" charset="0"/>
              </a:rPr>
              <a:pPr/>
              <a:t>21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4593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876B4970-66C5-204B-BCBE-DFA1317911E9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21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2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Difference between Speed and Velocity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1219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Let’s take a simple one dimensional translation that has many steps:</a:t>
            </a:r>
          </a:p>
          <a:p>
            <a:pPr lvl="1" eaLnBrk="1" hangingPunct="1">
              <a:buFontTx/>
              <a:buNone/>
            </a:pP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0" y="1965325"/>
            <a:ext cx="6934200" cy="609600"/>
            <a:chOff x="480" y="1382"/>
            <a:chExt cx="4368" cy="384"/>
          </a:xfrm>
        </p:grpSpPr>
        <p:sp>
          <p:nvSpPr>
            <p:cNvPr id="24622" name="Line 5"/>
            <p:cNvSpPr>
              <a:spLocks noChangeShapeType="1"/>
            </p:cNvSpPr>
            <p:nvPr/>
          </p:nvSpPr>
          <p:spPr bwMode="auto">
            <a:xfrm>
              <a:off x="1008" y="1766"/>
              <a:ext cx="384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3" name="Text Box 6"/>
            <p:cNvSpPr txBox="1">
              <a:spLocks noChangeArrowheads="1"/>
            </p:cNvSpPr>
            <p:nvPr/>
          </p:nvSpPr>
          <p:spPr bwMode="auto">
            <a:xfrm>
              <a:off x="480" y="1382"/>
              <a:ext cx="2004" cy="288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Arial Narrow" pitchFamily="-84" charset="0"/>
                </a:rPr>
                <a:t>Let’s call this line as X-axis</a:t>
              </a:r>
            </a:p>
          </p:txBody>
        </p:sp>
      </p:grpSp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152400" y="2667000"/>
            <a:ext cx="1828800" cy="1311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Let’s have a couple of motions in a total time interval of 20 sec.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133600" y="2743200"/>
            <a:ext cx="1447800" cy="396875"/>
            <a:chOff x="1344" y="1872"/>
            <a:chExt cx="912" cy="250"/>
          </a:xfrm>
        </p:grpSpPr>
        <p:sp>
          <p:nvSpPr>
            <p:cNvPr id="24620" name="Line 9"/>
            <p:cNvSpPr>
              <a:spLocks noChangeShapeType="1"/>
            </p:cNvSpPr>
            <p:nvPr/>
          </p:nvSpPr>
          <p:spPr bwMode="auto">
            <a:xfrm>
              <a:off x="1344" y="1913"/>
              <a:ext cx="91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1" name="Text Box 10"/>
            <p:cNvSpPr txBox="1">
              <a:spLocks noChangeArrowheads="1"/>
            </p:cNvSpPr>
            <p:nvPr/>
          </p:nvSpPr>
          <p:spPr bwMode="auto">
            <a:xfrm>
              <a:off x="1430" y="1872"/>
              <a:ext cx="4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+10m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581400" y="2727325"/>
            <a:ext cx="2133600" cy="396875"/>
            <a:chOff x="2256" y="1862"/>
            <a:chExt cx="1344" cy="250"/>
          </a:xfrm>
        </p:grpSpPr>
        <p:sp>
          <p:nvSpPr>
            <p:cNvPr id="24618" name="Line 12"/>
            <p:cNvSpPr>
              <a:spLocks noChangeShapeType="1"/>
            </p:cNvSpPr>
            <p:nvPr/>
          </p:nvSpPr>
          <p:spPr bwMode="auto">
            <a:xfrm>
              <a:off x="2256" y="1910"/>
              <a:ext cx="1344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9" name="Text Box 13"/>
            <p:cNvSpPr txBox="1">
              <a:spLocks noChangeArrowheads="1"/>
            </p:cNvSpPr>
            <p:nvPr/>
          </p:nvSpPr>
          <p:spPr bwMode="auto">
            <a:xfrm>
              <a:off x="2688" y="1862"/>
              <a:ext cx="4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+15m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191000" y="3184525"/>
            <a:ext cx="2133600" cy="396875"/>
            <a:chOff x="2640" y="2150"/>
            <a:chExt cx="1344" cy="250"/>
          </a:xfrm>
        </p:grpSpPr>
        <p:sp>
          <p:nvSpPr>
            <p:cNvPr id="24616" name="Line 15"/>
            <p:cNvSpPr>
              <a:spLocks noChangeShapeType="1"/>
            </p:cNvSpPr>
            <p:nvPr/>
          </p:nvSpPr>
          <p:spPr bwMode="auto">
            <a:xfrm flipH="1">
              <a:off x="2640" y="2150"/>
              <a:ext cx="1344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7" name="Text Box 16"/>
            <p:cNvSpPr txBox="1">
              <a:spLocks noChangeArrowheads="1"/>
            </p:cNvSpPr>
            <p:nvPr/>
          </p:nvSpPr>
          <p:spPr bwMode="auto">
            <a:xfrm>
              <a:off x="3104" y="2150"/>
              <a:ext cx="4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-15m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133600" y="3184525"/>
            <a:ext cx="619125" cy="396875"/>
            <a:chOff x="1344" y="2150"/>
            <a:chExt cx="390" cy="250"/>
          </a:xfrm>
        </p:grpSpPr>
        <p:sp>
          <p:nvSpPr>
            <p:cNvPr id="24614" name="Text Box 18"/>
            <p:cNvSpPr txBox="1">
              <a:spLocks noChangeArrowheads="1"/>
            </p:cNvSpPr>
            <p:nvPr/>
          </p:nvSpPr>
          <p:spPr bwMode="auto">
            <a:xfrm>
              <a:off x="1392" y="2150"/>
              <a:ext cx="3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-5m</a:t>
              </a:r>
            </a:p>
          </p:txBody>
        </p:sp>
        <p:sp>
          <p:nvSpPr>
            <p:cNvPr id="24615" name="Line 19"/>
            <p:cNvSpPr>
              <a:spLocks noChangeShapeType="1"/>
            </p:cNvSpPr>
            <p:nvPr/>
          </p:nvSpPr>
          <p:spPr bwMode="auto">
            <a:xfrm flipH="1">
              <a:off x="1344" y="2153"/>
              <a:ext cx="384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2743200" y="3184525"/>
            <a:ext cx="1447800" cy="396875"/>
            <a:chOff x="1728" y="2150"/>
            <a:chExt cx="912" cy="250"/>
          </a:xfrm>
        </p:grpSpPr>
        <p:sp>
          <p:nvSpPr>
            <p:cNvPr id="24612" name="Line 21"/>
            <p:cNvSpPr>
              <a:spLocks noChangeShapeType="1"/>
            </p:cNvSpPr>
            <p:nvPr/>
          </p:nvSpPr>
          <p:spPr bwMode="auto">
            <a:xfrm flipH="1">
              <a:off x="1728" y="2150"/>
              <a:ext cx="91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3" name="Text Box 22"/>
            <p:cNvSpPr txBox="1">
              <a:spLocks noChangeArrowheads="1"/>
            </p:cNvSpPr>
            <p:nvPr/>
          </p:nvSpPr>
          <p:spPr bwMode="auto">
            <a:xfrm>
              <a:off x="1952" y="2150"/>
              <a:ext cx="4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-10m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5715000" y="2727325"/>
            <a:ext cx="609600" cy="396875"/>
            <a:chOff x="3600" y="1862"/>
            <a:chExt cx="384" cy="250"/>
          </a:xfrm>
        </p:grpSpPr>
        <p:sp>
          <p:nvSpPr>
            <p:cNvPr id="24610" name="Line 24"/>
            <p:cNvSpPr>
              <a:spLocks noChangeShapeType="1"/>
            </p:cNvSpPr>
            <p:nvPr/>
          </p:nvSpPr>
          <p:spPr bwMode="auto">
            <a:xfrm>
              <a:off x="3600" y="1910"/>
              <a:ext cx="384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1" name="Text Box 25"/>
            <p:cNvSpPr txBox="1">
              <a:spLocks noChangeArrowheads="1"/>
            </p:cNvSpPr>
            <p:nvPr/>
          </p:nvSpPr>
          <p:spPr bwMode="auto">
            <a:xfrm>
              <a:off x="3600" y="1862"/>
              <a:ext cx="3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+5m</a:t>
              </a:r>
            </a:p>
          </p:txBody>
        </p:sp>
      </p:grpSp>
      <p:sp>
        <p:nvSpPr>
          <p:cNvPr id="179226" name="Text Box 26"/>
          <p:cNvSpPr txBox="1">
            <a:spLocks noChangeArrowheads="1"/>
          </p:cNvSpPr>
          <p:nvPr/>
        </p:nvSpPr>
        <p:spPr bwMode="auto">
          <a:xfrm>
            <a:off x="2133600" y="3505200"/>
            <a:ext cx="240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Total Displacement:</a:t>
            </a:r>
          </a:p>
        </p:txBody>
      </p:sp>
      <p:graphicFrame>
        <p:nvGraphicFramePr>
          <p:cNvPr id="179227" name="Object 27"/>
          <p:cNvGraphicFramePr>
            <a:graphicFrameLocks noChangeAspect="1"/>
          </p:cNvGraphicFramePr>
          <p:nvPr/>
        </p:nvGraphicFramePr>
        <p:xfrm>
          <a:off x="4572000" y="3606800"/>
          <a:ext cx="407988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24" name="Equation" r:id="rId3" imgW="215640" imgH="177480" progId="Equation.DSMT4">
                  <p:embed/>
                </p:oleObj>
              </mc:Choice>
              <mc:Fallback>
                <p:oleObj name="Equation" r:id="rId3" imgW="215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606800"/>
                        <a:ext cx="407988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28" name="Text Box 28"/>
          <p:cNvSpPr txBox="1">
            <a:spLocks noChangeArrowheads="1"/>
          </p:cNvSpPr>
          <p:nvPr/>
        </p:nvSpPr>
        <p:spPr bwMode="auto">
          <a:xfrm>
            <a:off x="1143000" y="4800600"/>
            <a:ext cx="290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Total Distance Traveled:</a:t>
            </a:r>
          </a:p>
        </p:txBody>
      </p:sp>
      <p:graphicFrame>
        <p:nvGraphicFramePr>
          <p:cNvPr id="179229" name="Object 29"/>
          <p:cNvGraphicFramePr>
            <a:graphicFrameLocks noChangeAspect="1"/>
          </p:cNvGraphicFramePr>
          <p:nvPr/>
        </p:nvGraphicFramePr>
        <p:xfrm>
          <a:off x="4114800" y="4876800"/>
          <a:ext cx="528638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25" name="Equation" r:id="rId5" imgW="279360" imgH="164880" progId="Equation.DSMT4">
                  <p:embed/>
                </p:oleObj>
              </mc:Choice>
              <mc:Fallback>
                <p:oleObj name="Equation" r:id="rId5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876800"/>
                        <a:ext cx="528638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30" name="Text Box 30"/>
          <p:cNvSpPr txBox="1">
            <a:spLocks noChangeArrowheads="1"/>
          </p:cNvSpPr>
          <p:nvPr/>
        </p:nvSpPr>
        <p:spPr bwMode="auto">
          <a:xfrm>
            <a:off x="2133600" y="4038600"/>
            <a:ext cx="213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Average Velocity:</a:t>
            </a:r>
          </a:p>
        </p:txBody>
      </p:sp>
      <p:graphicFrame>
        <p:nvGraphicFramePr>
          <p:cNvPr id="179231" name="Object 31"/>
          <p:cNvGraphicFramePr>
            <a:graphicFrameLocks noChangeAspect="1"/>
          </p:cNvGraphicFramePr>
          <p:nvPr/>
        </p:nvGraphicFramePr>
        <p:xfrm>
          <a:off x="4343400" y="4038600"/>
          <a:ext cx="105568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26" name="Equation" r:id="rId7" imgW="685800" imgH="406080" progId="Equation.DSMT4">
                  <p:embed/>
                </p:oleObj>
              </mc:Choice>
              <mc:Fallback>
                <p:oleObj name="Equation" r:id="rId7" imgW="6858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038600"/>
                        <a:ext cx="1055688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32" name="Text Box 32"/>
          <p:cNvSpPr txBox="1">
            <a:spLocks noChangeArrowheads="1"/>
          </p:cNvSpPr>
          <p:nvPr/>
        </p:nvSpPr>
        <p:spPr bwMode="auto">
          <a:xfrm>
            <a:off x="1143000" y="5334000"/>
            <a:ext cx="1982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Average Speed:</a:t>
            </a:r>
          </a:p>
        </p:txBody>
      </p:sp>
      <p:graphicFrame>
        <p:nvGraphicFramePr>
          <p:cNvPr id="179233" name="Object 33"/>
          <p:cNvGraphicFramePr>
            <a:graphicFrameLocks noChangeAspect="1"/>
          </p:cNvGraphicFramePr>
          <p:nvPr/>
        </p:nvGraphicFramePr>
        <p:xfrm>
          <a:off x="3048000" y="5343525"/>
          <a:ext cx="33401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27" name="Equation" r:id="rId9" imgW="1765080" imgH="393480" progId="Equation.DSMT4">
                  <p:embed/>
                </p:oleObj>
              </mc:Choice>
              <mc:Fallback>
                <p:oleObj name="Equation" r:id="rId9" imgW="1765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343525"/>
                        <a:ext cx="3340100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34" name="Line 34"/>
          <p:cNvSpPr>
            <a:spLocks noChangeShapeType="1"/>
          </p:cNvSpPr>
          <p:nvPr/>
        </p:nvSpPr>
        <p:spPr bwMode="auto">
          <a:xfrm>
            <a:off x="1828800" y="4800600"/>
            <a:ext cx="64008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79235" name="Object 35"/>
          <p:cNvGraphicFramePr>
            <a:graphicFrameLocks noChangeAspect="1"/>
          </p:cNvGraphicFramePr>
          <p:nvPr/>
        </p:nvGraphicFramePr>
        <p:xfrm>
          <a:off x="5386388" y="4048125"/>
          <a:ext cx="54610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28" name="Equation" r:id="rId11" imgW="355320" imgH="393480" progId="Equation.DSMT4">
                  <p:embed/>
                </p:oleObj>
              </mc:Choice>
              <mc:Fallback>
                <p:oleObj name="Equation" r:id="rId11" imgW="355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388" y="4048125"/>
                        <a:ext cx="546100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36" name="Object 36"/>
          <p:cNvGraphicFramePr>
            <a:graphicFrameLocks noChangeAspect="1"/>
          </p:cNvGraphicFramePr>
          <p:nvPr/>
        </p:nvGraphicFramePr>
        <p:xfrm>
          <a:off x="5919788" y="4048125"/>
          <a:ext cx="52705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29" name="Equation" r:id="rId13" imgW="342720" imgH="393480" progId="Equation.DSMT4">
                  <p:embed/>
                </p:oleObj>
              </mc:Choice>
              <mc:Fallback>
                <p:oleObj name="Equation" r:id="rId13" imgW="342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788" y="4048125"/>
                        <a:ext cx="527050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37" name="Object 37"/>
          <p:cNvGraphicFramePr>
            <a:graphicFrameLocks noChangeAspect="1"/>
          </p:cNvGraphicFramePr>
          <p:nvPr/>
        </p:nvGraphicFramePr>
        <p:xfrm>
          <a:off x="6434138" y="4194175"/>
          <a:ext cx="957262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30" name="Equation" r:id="rId15" imgW="622080" imgH="203040" progId="Equation.DSMT4">
                  <p:embed/>
                </p:oleObj>
              </mc:Choice>
              <mc:Fallback>
                <p:oleObj name="Equation" r:id="rId15" imgW="622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4138" y="4194175"/>
                        <a:ext cx="957262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38" name="Object 38"/>
          <p:cNvGraphicFramePr>
            <a:graphicFrameLocks noChangeAspect="1"/>
          </p:cNvGraphicFramePr>
          <p:nvPr/>
        </p:nvGraphicFramePr>
        <p:xfrm>
          <a:off x="4919663" y="3673475"/>
          <a:ext cx="100806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31" name="Equation" r:id="rId17" imgW="533400" imgH="152400" progId="Equation.DSMT4">
                  <p:embed/>
                </p:oleObj>
              </mc:Choice>
              <mc:Fallback>
                <p:oleObj name="Equation" r:id="rId17" imgW="533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9663" y="3673475"/>
                        <a:ext cx="1008062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39" name="Object 39"/>
          <p:cNvGraphicFramePr>
            <a:graphicFrameLocks noChangeAspect="1"/>
          </p:cNvGraphicFramePr>
          <p:nvPr/>
        </p:nvGraphicFramePr>
        <p:xfrm>
          <a:off x="5865813" y="3641725"/>
          <a:ext cx="938212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32" name="Equation" r:id="rId19" imgW="495000" imgH="139680" progId="Equation.DSMT4">
                  <p:embed/>
                </p:oleObj>
              </mc:Choice>
              <mc:Fallback>
                <p:oleObj name="Equation" r:id="rId19" imgW="4950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813" y="3641725"/>
                        <a:ext cx="938212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40" name="Object 40"/>
          <p:cNvGraphicFramePr>
            <a:graphicFrameLocks noChangeAspect="1"/>
          </p:cNvGraphicFramePr>
          <p:nvPr/>
        </p:nvGraphicFramePr>
        <p:xfrm>
          <a:off x="6754813" y="3581400"/>
          <a:ext cx="8651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33" name="Equation" r:id="rId21" imgW="457200" imgH="203040" progId="Equation.DSMT4">
                  <p:embed/>
                </p:oleObj>
              </mc:Choice>
              <mc:Fallback>
                <p:oleObj name="Equation" r:id="rId21" imgW="457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4813" y="3581400"/>
                        <a:ext cx="865187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41" name="Object 41"/>
          <p:cNvGraphicFramePr>
            <a:graphicFrameLocks noChangeAspect="1"/>
          </p:cNvGraphicFramePr>
          <p:nvPr/>
        </p:nvGraphicFramePr>
        <p:xfrm>
          <a:off x="4572000" y="4876800"/>
          <a:ext cx="36290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34" name="Equation" r:id="rId23" imgW="1917360" imgH="203040" progId="Equation.DSMT4">
                  <p:embed/>
                </p:oleObj>
              </mc:Choice>
              <mc:Fallback>
                <p:oleObj name="Equation" r:id="rId23" imgW="1917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876800"/>
                        <a:ext cx="3629025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42" name="Object 42"/>
          <p:cNvGraphicFramePr>
            <a:graphicFrameLocks noChangeAspect="1"/>
          </p:cNvGraphicFramePr>
          <p:nvPr/>
        </p:nvGraphicFramePr>
        <p:xfrm>
          <a:off x="6369050" y="5341938"/>
          <a:ext cx="649288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35" name="Equation" r:id="rId25" imgW="342720" imgH="393480" progId="Equation.DSMT4">
                  <p:embed/>
                </p:oleObj>
              </mc:Choice>
              <mc:Fallback>
                <p:oleObj name="Equation" r:id="rId25" imgW="342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9050" y="5341938"/>
                        <a:ext cx="649288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43" name="Object 43"/>
          <p:cNvGraphicFramePr>
            <a:graphicFrameLocks noChangeAspect="1"/>
          </p:cNvGraphicFramePr>
          <p:nvPr/>
        </p:nvGraphicFramePr>
        <p:xfrm>
          <a:off x="6999288" y="5522913"/>
          <a:ext cx="115411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36" name="Equation" r:id="rId27" imgW="609480" imgH="203040" progId="Equation.DSMT4">
                  <p:embed/>
                </p:oleObj>
              </mc:Choice>
              <mc:Fallback>
                <p:oleObj name="Equation" r:id="rId27" imgW="609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9288" y="5522913"/>
                        <a:ext cx="115411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9" name="Footer Placeholder 4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1441-001, Summer 2015             Dr. Jaehoon Yu</a:t>
            </a:r>
            <a:endParaRPr lang="en-US" smtClean="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239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7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7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7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7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7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7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7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7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7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7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build="p" autoUpdateAnimBg="0"/>
      <p:bldP spid="179207" grpId="0" animBg="1" autoUpdateAnimBg="0"/>
      <p:bldP spid="179226" grpId="0" build="p" autoUpdateAnimBg="0"/>
      <p:bldP spid="179228" grpId="0" build="p" autoUpdateAnimBg="0"/>
      <p:bldP spid="179230" grpId="0" build="p" autoUpdateAnimBg="0"/>
      <p:bldP spid="179232" grpId="0" build="p" autoUpdateAnimBg="0"/>
      <p:bldP spid="1792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9, 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A02DD36-D850-B946-A092-904D5095E6D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15400" cy="685800"/>
          </a:xfrm>
        </p:spPr>
        <p:txBody>
          <a:bodyPr/>
          <a:lstStyle/>
          <a:p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Special Project </a:t>
            </a:r>
            <a:r>
              <a:rPr lang="en-US" sz="4000" smtClean="0">
                <a:latin typeface="Arial Narrow" charset="0"/>
                <a:ea typeface="ＭＳ Ｐゴシック" charset="0"/>
                <a:cs typeface="ＭＳ Ｐゴシック" charset="0"/>
              </a:rPr>
              <a:t>#1 for </a:t>
            </a:r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Extra </a:t>
            </a:r>
            <a:r>
              <a:rPr lang="en-US" sz="4000" smtClean="0">
                <a:latin typeface="Arial Narrow" charset="0"/>
                <a:ea typeface="ＭＳ Ｐゴシック" charset="0"/>
                <a:cs typeface="ＭＳ Ｐゴシック" charset="0"/>
              </a:rPr>
              <a:t>Credit</a:t>
            </a:r>
            <a:endParaRPr lang="en-US" sz="40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305800" cy="5562600"/>
          </a:xfrm>
        </p:spPr>
        <p:txBody>
          <a:bodyPr/>
          <a:lstStyle/>
          <a:p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 Find the solutions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for yx</a:t>
            </a:r>
            <a:r>
              <a:rPr lang="en-US" sz="2800" baseline="30000" dirty="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-zx+v=0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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5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points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You cannot just plug into the quadratic equations!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You must show a complete algebraic process of obtaining the solutions!</a:t>
            </a:r>
            <a:endParaRPr lang="en-US" sz="24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Derive the kinematic equation                                      from first principles and the known kinematic equations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 10 points</a:t>
            </a:r>
          </a:p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You must </a:t>
            </a:r>
            <a:r>
              <a:rPr lang="en-US" sz="2800" b="1" u="sng" dirty="0">
                <a:solidFill>
                  <a:srgbClr val="A5002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show your OWN work in detail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to obtain the full credit</a:t>
            </a:r>
          </a:p>
          <a:p>
            <a:pPr marL="742950" lvl="2" indent="-342900"/>
            <a:r>
              <a:rPr lang="en-US" sz="2000" dirty="0">
                <a:latin typeface="Arial Narrow" charset="0"/>
                <a:ea typeface="ＭＳ Ｐゴシック" charset="0"/>
                <a:sym typeface="Wingdings" charset="0"/>
              </a:rPr>
              <a:t>Must be in much more detail than </a:t>
            </a:r>
            <a:r>
              <a:rPr lang="en-US" sz="2000" dirty="0" smtClean="0">
                <a:latin typeface="Arial Narrow" charset="0"/>
                <a:ea typeface="ＭＳ Ｐゴシック" charset="0"/>
                <a:sym typeface="Wingdings" charset="0"/>
              </a:rPr>
              <a:t>in </a:t>
            </a:r>
            <a:r>
              <a:rPr lang="en-US" sz="2000" dirty="0">
                <a:latin typeface="Arial Narrow" charset="0"/>
                <a:ea typeface="ＭＳ Ｐゴシック" charset="0"/>
                <a:sym typeface="Wingdings" charset="0"/>
              </a:rPr>
              <a:t>this lecture note!!</a:t>
            </a:r>
            <a:r>
              <a:rPr lang="en-US" sz="2000" dirty="0" smtClean="0">
                <a:latin typeface="Arial Narrow" charset="0"/>
                <a:ea typeface="ＭＳ Ｐゴシック" charset="0"/>
                <a:sym typeface="Wingdings" charset="0"/>
              </a:rPr>
              <a:t>!</a:t>
            </a:r>
          </a:p>
          <a:p>
            <a:pPr marL="742950" lvl="2" indent="-342900"/>
            <a:r>
              <a:rPr lang="en-US" sz="2000" dirty="0" smtClean="0">
                <a:latin typeface="Arial Narrow" charset="0"/>
                <a:ea typeface="ＭＳ Ｐゴシック" charset="0"/>
                <a:sym typeface="Wingdings" charset="0"/>
              </a:rPr>
              <a:t>Please do not copy from the lecture note or from your friends.  You will all get 0!</a:t>
            </a:r>
            <a:endParaRPr lang="en-US" sz="2000" dirty="0">
              <a:latin typeface="Arial Narrow" charset="0"/>
              <a:ea typeface="ＭＳ Ｐゴシック" charset="0"/>
            </a:endParaRPr>
          </a:p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Due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Thursday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June 11</a:t>
            </a: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2154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375592"/>
              </p:ext>
            </p:extLst>
          </p:nvPr>
        </p:nvGraphicFramePr>
        <p:xfrm>
          <a:off x="4868863" y="2416832"/>
          <a:ext cx="2751137" cy="554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0" name="Equation" r:id="rId3" imgW="1257120" imgH="253800" progId="Equation.DSMT4">
                  <p:embed/>
                </p:oleObj>
              </mc:Choice>
              <mc:Fallback>
                <p:oleObj name="Equation" r:id="rId3" imgW="12571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8863" y="2416832"/>
                        <a:ext cx="2751137" cy="5549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4945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1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49275" y="76200"/>
            <a:ext cx="8042276" cy="535301"/>
          </a:xfrm>
        </p:spPr>
        <p:txBody>
          <a:bodyPr/>
          <a:lstStyle/>
          <a:p>
            <a:r>
              <a:rPr lang="en-US" dirty="0" smtClean="0"/>
              <a:t>Highest Energy of 13 </a:t>
            </a:r>
            <a:r>
              <a:rPr lang="en-US" dirty="0" err="1" smtClean="0"/>
              <a:t>TeV</a:t>
            </a:r>
            <a:r>
              <a:rPr lang="en-US" dirty="0" smtClean="0"/>
              <a:t> Collisions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1441-001, Summer 2015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4</a:t>
            </a:fld>
            <a:endParaRPr lang="en-US" dirty="0"/>
          </a:p>
        </p:txBody>
      </p:sp>
      <p:pic>
        <p:nvPicPr>
          <p:cNvPr id="11" name="Picture 10" descr="IMG591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148" y="3253955"/>
            <a:ext cx="5669852" cy="2019885"/>
          </a:xfrm>
          <a:prstGeom prst="rect">
            <a:avLst/>
          </a:prstGeom>
        </p:spPr>
      </p:pic>
      <p:pic>
        <p:nvPicPr>
          <p:cNvPr id="12" name="Picture 11" descr="IMG592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0" y="3147110"/>
            <a:ext cx="3438118" cy="2278139"/>
          </a:xfrm>
          <a:prstGeom prst="rect">
            <a:avLst/>
          </a:prstGeom>
        </p:spPr>
      </p:pic>
      <p:pic>
        <p:nvPicPr>
          <p:cNvPr id="13" name="Content Placeholder 6"/>
          <p:cNvPicPr>
            <a:picLocks noChangeAspect="1"/>
          </p:cNvPicPr>
          <p:nvPr/>
        </p:nvPicPr>
        <p:blipFill rotWithShape="1">
          <a:blip r:embed="rId4"/>
          <a:srcRect r="7775"/>
          <a:stretch/>
        </p:blipFill>
        <p:spPr>
          <a:xfrm>
            <a:off x="36030" y="5162267"/>
            <a:ext cx="5906443" cy="1695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892" y="635506"/>
            <a:ext cx="4642109" cy="3064952"/>
          </a:xfrm>
          <a:prstGeom prst="rect">
            <a:avLst/>
          </a:prstGeom>
        </p:spPr>
      </p:pic>
      <p:pic>
        <p:nvPicPr>
          <p:cNvPr id="15" name="Picture 14" descr="IMG5923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5" y="635505"/>
            <a:ext cx="4513518" cy="29907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473" y="4948082"/>
            <a:ext cx="2777033" cy="216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81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9, 2015</a:t>
            </a:r>
          </a:p>
        </p:txBody>
      </p:sp>
      <p:sp>
        <p:nvSpPr>
          <p:cNvPr id="5939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69DF1E-02FB-2741-A97A-7ED40DBF5BD6}" type="slidenum">
              <a:rPr lang="en-US">
                <a:latin typeface="Arial Narrow" pitchFamily="-84" charset="0"/>
              </a:rPr>
              <a:pPr/>
              <a:t>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939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172200"/>
            <a:ext cx="1981200" cy="457200"/>
          </a:xfrm>
        </p:spPr>
        <p:txBody>
          <a:bodyPr/>
          <a:lstStyle/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 smtClean="0"/>
          </a:p>
        </p:txBody>
      </p:sp>
      <p:sp>
        <p:nvSpPr>
          <p:cNvPr id="59397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0C55C97E-64FD-4047-8B7D-27E727514A1C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5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593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Needs for Standards and Units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Seven fundamental quantities for physical measurements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Length, Mass, Time, Electric Current, Temperature, the Amount of substance and the Luminous intensity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a typeface="+mn-ea"/>
                <a:cs typeface="+mn-cs"/>
              </a:rPr>
              <a:t>Need a language that everyone can understand each other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Consistency is crucial for physical measurements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The same quantity measured by one must be comprehendible and reproducible by others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Practical matters contribute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a typeface="+mn-ea"/>
                <a:cs typeface="+mn-cs"/>
              </a:rPr>
              <a:t>A system of unit called </a:t>
            </a:r>
            <a:r>
              <a:rPr lang="en-US" sz="28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SI</a:t>
            </a:r>
            <a:r>
              <a:rPr lang="en-US" sz="2800" dirty="0" smtClean="0">
                <a:ea typeface="+mn-ea"/>
                <a:cs typeface="+mn-cs"/>
              </a:rPr>
              <a:t> (</a:t>
            </a:r>
            <a:r>
              <a:rPr lang="en-US" sz="2800" dirty="0" smtClean="0">
                <a:solidFill>
                  <a:srgbClr val="660066"/>
                </a:solidFill>
                <a:latin typeface="Monotype Corsiva" pitchFamily="66" charset="0"/>
                <a:ea typeface="+mn-ea"/>
                <a:cs typeface="+mn-cs"/>
              </a:rPr>
              <a:t>System</a:t>
            </a:r>
            <a:r>
              <a:rPr lang="en-US" sz="2800" dirty="0" smtClean="0">
                <a:ea typeface="+mn-ea"/>
                <a:cs typeface="+mn-cs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Monotype Corsiva" pitchFamily="66" charset="0"/>
                <a:ea typeface="+mn-ea"/>
                <a:cs typeface="+mn-cs"/>
              </a:rPr>
              <a:t>Internationale</a:t>
            </a:r>
            <a:r>
              <a:rPr lang="en-US" sz="2800" dirty="0" smtClean="0">
                <a:ea typeface="+mn-ea"/>
                <a:cs typeface="+mn-cs"/>
              </a:rPr>
              <a:t>) was established in 1960 (it has been 55 </a:t>
            </a:r>
            <a:r>
              <a:rPr lang="en-US" sz="2800" dirty="0" err="1" smtClean="0">
                <a:ea typeface="+mn-ea"/>
                <a:cs typeface="+mn-cs"/>
              </a:rPr>
              <a:t>yrs</a:t>
            </a:r>
            <a:r>
              <a:rPr lang="en-US" sz="2800" dirty="0" smtClean="0">
                <a:ea typeface="+mn-ea"/>
                <a:cs typeface="+mn-cs"/>
              </a:rPr>
              <a:t>!)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u="sng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Length</a:t>
            </a:r>
            <a:r>
              <a:rPr lang="en-US" sz="2400" dirty="0" smtClean="0"/>
              <a:t> in meters (</a:t>
            </a:r>
            <a:r>
              <a:rPr lang="en-US" sz="2400" dirty="0" err="1" smtClean="0">
                <a:solidFill>
                  <a:schemeClr val="tx2"/>
                </a:solidFill>
                <a:latin typeface="Monotype Corsiva" pitchFamily="66" charset="0"/>
              </a:rPr>
              <a:t>m</a:t>
            </a:r>
            <a:r>
              <a:rPr lang="en-US" sz="2400" dirty="0" smtClean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u="sng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Mass</a:t>
            </a:r>
            <a:r>
              <a:rPr lang="en-US" sz="2400" dirty="0" smtClean="0"/>
              <a:t> in kilo-grams (</a:t>
            </a:r>
            <a:r>
              <a:rPr lang="en-US" sz="2400" dirty="0" smtClean="0">
                <a:solidFill>
                  <a:schemeClr val="tx2"/>
                </a:solidFill>
                <a:latin typeface="Monotype Corsiva" pitchFamily="66" charset="0"/>
              </a:rPr>
              <a:t>kg</a:t>
            </a:r>
            <a:r>
              <a:rPr lang="en-US" sz="2400" dirty="0" smtClean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u="sng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Time</a:t>
            </a:r>
            <a:r>
              <a:rPr lang="en-US" sz="2400" dirty="0" smtClean="0"/>
              <a:t> in seconds (</a:t>
            </a:r>
            <a:r>
              <a:rPr lang="en-US" sz="2400" dirty="0" err="1" smtClean="0">
                <a:solidFill>
                  <a:schemeClr val="tx2"/>
                </a:solidFill>
                <a:latin typeface="Monotype Corsiva" pitchFamily="66" charset="0"/>
              </a:rPr>
              <a:t>s</a:t>
            </a:r>
            <a:r>
              <a:rPr lang="en-US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83607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1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1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9, 2015</a:t>
            </a:r>
          </a:p>
        </p:txBody>
      </p:sp>
      <p:sp>
        <p:nvSpPr>
          <p:cNvPr id="6144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506327-A8B4-D444-8EB4-805D6AA0072F}" type="slidenum">
              <a:rPr lang="en-US">
                <a:latin typeface="Arial Narrow" pitchFamily="-84" charset="0"/>
              </a:rPr>
              <a:pPr/>
              <a:t>6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614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 smtClean="0"/>
          </a:p>
        </p:txBody>
      </p:sp>
      <p:sp>
        <p:nvSpPr>
          <p:cNvPr id="61445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7D4A0C89-D871-2543-B0C6-AB0AB73A9D81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6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614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6858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Definition of Three Relevant Base Units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963613"/>
            <a:ext cx="8305800" cy="4141787"/>
            <a:chOff x="240" y="607"/>
            <a:chExt cx="5232" cy="2609"/>
          </a:xfrm>
        </p:grpSpPr>
        <p:sp>
          <p:nvSpPr>
            <p:cNvPr id="61449" name="Rectangle 4"/>
            <p:cNvSpPr>
              <a:spLocks noChangeArrowheads="1"/>
            </p:cNvSpPr>
            <p:nvPr/>
          </p:nvSpPr>
          <p:spPr bwMode="auto">
            <a:xfrm>
              <a:off x="1632" y="2391"/>
              <a:ext cx="3840" cy="82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spcBef>
                  <a:spcPct val="20000"/>
                </a:spcBef>
              </a:pPr>
              <a:r>
                <a:rPr lang="en-US" sz="2000">
                  <a:solidFill>
                    <a:srgbClr val="CC00CC"/>
                  </a:solidFill>
                  <a:latin typeface="Arial" pitchFamily="-84" charset="0"/>
                  <a:ea typeface="Arial" pitchFamily="-84" charset="0"/>
                  <a:cs typeface="Arial" pitchFamily="-84" charset="0"/>
                </a:rPr>
                <a:t>One second is the </a:t>
              </a:r>
              <a:r>
                <a:rPr lang="en-US" sz="2000" u="sng">
                  <a:solidFill>
                    <a:srgbClr val="A50021"/>
                  </a:solidFill>
                  <a:latin typeface="Arial" pitchFamily="-84" charset="0"/>
                  <a:ea typeface="Arial" pitchFamily="-84" charset="0"/>
                  <a:cs typeface="Arial" pitchFamily="-84" charset="0"/>
                </a:rPr>
                <a:t>duration of 9,192,631,770 periods of the radiation</a:t>
              </a:r>
              <a:r>
                <a:rPr lang="en-US" sz="2000">
                  <a:solidFill>
                    <a:srgbClr val="CC00CC"/>
                  </a:solidFill>
                  <a:latin typeface="Arial" pitchFamily="-84" charset="0"/>
                  <a:ea typeface="Arial" pitchFamily="-84" charset="0"/>
                  <a:cs typeface="Arial" pitchFamily="-84" charset="0"/>
                </a:rPr>
                <a:t> corresponding to the transition between the two hyperfine levels of the ground state of the Cesium 133 (C</a:t>
              </a:r>
              <a:r>
                <a:rPr lang="en-US" sz="2000" baseline="30000">
                  <a:solidFill>
                    <a:srgbClr val="CC00CC"/>
                  </a:solidFill>
                  <a:latin typeface="Arial" pitchFamily="-84" charset="0"/>
                  <a:ea typeface="Arial" pitchFamily="-84" charset="0"/>
                  <a:cs typeface="Arial" pitchFamily="-84" charset="0"/>
                </a:rPr>
                <a:t>133</a:t>
              </a:r>
              <a:r>
                <a:rPr lang="en-US" sz="2000">
                  <a:solidFill>
                    <a:srgbClr val="CC00CC"/>
                  </a:solidFill>
                  <a:latin typeface="Arial" pitchFamily="-84" charset="0"/>
                  <a:ea typeface="Arial" pitchFamily="-84" charset="0"/>
                  <a:cs typeface="Arial" pitchFamily="-84" charset="0"/>
                </a:rPr>
                <a:t>) atom.</a:t>
              </a:r>
              <a:endParaRPr lang="en-US" sz="2000">
                <a:solidFill>
                  <a:srgbClr val="CC00CC"/>
                </a:solidFill>
                <a:latin typeface="Arial" pitchFamily="-84" charset="0"/>
              </a:endParaRPr>
            </a:p>
          </p:txBody>
        </p:sp>
        <p:sp>
          <p:nvSpPr>
            <p:cNvPr id="61450" name="Rectangle 5"/>
            <p:cNvSpPr>
              <a:spLocks noChangeArrowheads="1"/>
            </p:cNvSpPr>
            <p:nvPr/>
          </p:nvSpPr>
          <p:spPr bwMode="auto">
            <a:xfrm>
              <a:off x="240" y="2391"/>
              <a:ext cx="1392" cy="82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  <a:latin typeface="Arial Narrow" pitchFamily="-84" charset="0"/>
                </a:rPr>
                <a:t>1 </a:t>
              </a:r>
              <a:r>
                <a:rPr lang="en-US" sz="2800">
                  <a:solidFill>
                    <a:schemeClr val="accent2"/>
                  </a:solidFill>
                  <a:latin typeface="Monotype Corsiva" pitchFamily="-84" charset="0"/>
                </a:rPr>
                <a:t>s (Time)</a:t>
              </a:r>
            </a:p>
          </p:txBody>
        </p:sp>
        <p:sp>
          <p:nvSpPr>
            <p:cNvPr id="61451" name="Rectangle 6"/>
            <p:cNvSpPr>
              <a:spLocks noChangeArrowheads="1"/>
            </p:cNvSpPr>
            <p:nvPr/>
          </p:nvSpPr>
          <p:spPr bwMode="auto">
            <a:xfrm>
              <a:off x="1632" y="1566"/>
              <a:ext cx="3840" cy="82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spcBef>
                  <a:spcPct val="20000"/>
                </a:spcBef>
              </a:pPr>
              <a:r>
                <a:rPr lang="en-US" sz="2000" dirty="0">
                  <a:solidFill>
                    <a:srgbClr val="CC00CC"/>
                  </a:solidFill>
                  <a:latin typeface="Arial" pitchFamily="-84" charset="0"/>
                  <a:ea typeface="Arial" pitchFamily="-84" charset="0"/>
                  <a:cs typeface="Arial" pitchFamily="-84" charset="0"/>
                </a:rPr>
                <a:t>It is equal to the mass of the international prototype of the kilogram, made of platinum-iridium in International Bureau of Weights and Measure in France. </a:t>
              </a:r>
            </a:p>
          </p:txBody>
        </p:sp>
        <p:sp>
          <p:nvSpPr>
            <p:cNvPr id="61452" name="Rectangle 7"/>
            <p:cNvSpPr>
              <a:spLocks noChangeArrowheads="1"/>
            </p:cNvSpPr>
            <p:nvPr/>
          </p:nvSpPr>
          <p:spPr bwMode="auto">
            <a:xfrm>
              <a:off x="240" y="1566"/>
              <a:ext cx="1392" cy="82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  <a:latin typeface="Arial Narrow" pitchFamily="-84" charset="0"/>
                </a:rPr>
                <a:t>1 </a:t>
              </a:r>
              <a:r>
                <a:rPr lang="en-US" sz="2800">
                  <a:solidFill>
                    <a:schemeClr val="accent2"/>
                  </a:solidFill>
                  <a:latin typeface="Monotype Corsiva" pitchFamily="-84" charset="0"/>
                </a:rPr>
                <a:t>kg (Mass) = </a:t>
              </a:r>
            </a:p>
            <a:p>
              <a:pPr algn="ctr"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  <a:latin typeface="Monotype Corsiva" pitchFamily="-84" charset="0"/>
                </a:rPr>
                <a:t>1000 g</a:t>
              </a:r>
            </a:p>
          </p:txBody>
        </p:sp>
        <p:sp>
          <p:nvSpPr>
            <p:cNvPr id="61453" name="Rectangle 8"/>
            <p:cNvSpPr>
              <a:spLocks noChangeArrowheads="1"/>
            </p:cNvSpPr>
            <p:nvPr/>
          </p:nvSpPr>
          <p:spPr bwMode="auto">
            <a:xfrm>
              <a:off x="1632" y="933"/>
              <a:ext cx="3840" cy="633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spcBef>
                  <a:spcPct val="20000"/>
                </a:spcBef>
              </a:pPr>
              <a:r>
                <a:rPr lang="en-US" sz="2000">
                  <a:solidFill>
                    <a:srgbClr val="CC00CC"/>
                  </a:solidFill>
                  <a:latin typeface="Arial" pitchFamily="-84" charset="0"/>
                  <a:ea typeface="Arial" pitchFamily="-84" charset="0"/>
                  <a:cs typeface="Arial" pitchFamily="-84" charset="0"/>
                </a:rPr>
                <a:t>One meter is the length of the path traveled by light in vacuum during the time interval of </a:t>
              </a:r>
              <a:r>
                <a:rPr lang="en-US" sz="2000" u="sng">
                  <a:solidFill>
                    <a:srgbClr val="A50021"/>
                  </a:solidFill>
                  <a:latin typeface="Arial" pitchFamily="-84" charset="0"/>
                  <a:ea typeface="Arial" pitchFamily="-84" charset="0"/>
                  <a:cs typeface="Arial" pitchFamily="-84" charset="0"/>
                </a:rPr>
                <a:t>1/299,792,458 of a second</a:t>
              </a:r>
              <a:r>
                <a:rPr lang="en-US" sz="2000">
                  <a:solidFill>
                    <a:srgbClr val="A50021"/>
                  </a:solidFill>
                  <a:latin typeface="Arial" pitchFamily="-84" charset="0"/>
                  <a:ea typeface="Arial" pitchFamily="-84" charset="0"/>
                  <a:cs typeface="Arial" pitchFamily="-84" charset="0"/>
                </a:rPr>
                <a:t>.</a:t>
              </a:r>
              <a:endParaRPr lang="en-US" sz="2000">
                <a:solidFill>
                  <a:srgbClr val="A50021"/>
                </a:solidFill>
                <a:latin typeface="Arial Narrow" pitchFamily="-84" charset="0"/>
              </a:endParaRPr>
            </a:p>
          </p:txBody>
        </p:sp>
        <p:sp>
          <p:nvSpPr>
            <p:cNvPr id="61454" name="Rectangle 9"/>
            <p:cNvSpPr>
              <a:spLocks noChangeArrowheads="1"/>
            </p:cNvSpPr>
            <p:nvPr/>
          </p:nvSpPr>
          <p:spPr bwMode="auto">
            <a:xfrm>
              <a:off x="240" y="933"/>
              <a:ext cx="1392" cy="633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dirty="0">
                  <a:solidFill>
                    <a:schemeClr val="accent2"/>
                  </a:solidFill>
                  <a:latin typeface="Arial Narrow" pitchFamily="-84" charset="0"/>
                </a:rPr>
                <a:t>1 </a:t>
              </a:r>
              <a:r>
                <a:rPr lang="en-US" dirty="0" err="1">
                  <a:solidFill>
                    <a:schemeClr val="accent2"/>
                  </a:solidFill>
                  <a:latin typeface="Monotype Corsiva" pitchFamily="-84" charset="0"/>
                </a:rPr>
                <a:t>m</a:t>
              </a:r>
              <a:r>
                <a:rPr lang="en-US" dirty="0">
                  <a:solidFill>
                    <a:schemeClr val="accent2"/>
                  </a:solidFill>
                  <a:latin typeface="Arial Narrow" pitchFamily="-84" charset="0"/>
                </a:rPr>
                <a:t> </a:t>
              </a:r>
              <a:r>
                <a:rPr lang="en-US" dirty="0">
                  <a:solidFill>
                    <a:schemeClr val="accent2"/>
                  </a:solidFill>
                  <a:latin typeface="Monotype Corsiva" pitchFamily="-84" charset="0"/>
                </a:rPr>
                <a:t>(Length) = 100 cm</a:t>
              </a:r>
            </a:p>
          </p:txBody>
        </p:sp>
        <p:sp>
          <p:nvSpPr>
            <p:cNvPr id="61455" name="Rectangle 10"/>
            <p:cNvSpPr>
              <a:spLocks noChangeArrowheads="1"/>
            </p:cNvSpPr>
            <p:nvPr/>
          </p:nvSpPr>
          <p:spPr bwMode="auto">
            <a:xfrm>
              <a:off x="1632" y="607"/>
              <a:ext cx="3840" cy="32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800">
                  <a:solidFill>
                    <a:srgbClr val="CC00CC"/>
                  </a:solidFill>
                  <a:latin typeface="Arial Narrow" pitchFamily="-84" charset="0"/>
                </a:rPr>
                <a:t>Definitions</a:t>
              </a:r>
            </a:p>
          </p:txBody>
        </p:sp>
        <p:sp>
          <p:nvSpPr>
            <p:cNvPr id="61456" name="Rectangle 11"/>
            <p:cNvSpPr>
              <a:spLocks noChangeArrowheads="1"/>
            </p:cNvSpPr>
            <p:nvPr/>
          </p:nvSpPr>
          <p:spPr bwMode="auto">
            <a:xfrm>
              <a:off x="240" y="607"/>
              <a:ext cx="1392" cy="32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  <a:latin typeface="Arial Narrow" pitchFamily="-84" charset="0"/>
                </a:rPr>
                <a:t>SI Units</a:t>
              </a:r>
            </a:p>
          </p:txBody>
        </p:sp>
        <p:sp>
          <p:nvSpPr>
            <p:cNvPr id="61457" name="Line 12"/>
            <p:cNvSpPr>
              <a:spLocks noChangeShapeType="1"/>
            </p:cNvSpPr>
            <p:nvPr/>
          </p:nvSpPr>
          <p:spPr bwMode="auto">
            <a:xfrm>
              <a:off x="240" y="607"/>
              <a:ext cx="5232" cy="0"/>
            </a:xfrm>
            <a:prstGeom prst="line">
              <a:avLst/>
            </a:prstGeom>
            <a:noFill/>
            <a:ln w="28575" cap="sq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8" name="Line 13"/>
            <p:cNvSpPr>
              <a:spLocks noChangeShapeType="1"/>
            </p:cNvSpPr>
            <p:nvPr/>
          </p:nvSpPr>
          <p:spPr bwMode="auto">
            <a:xfrm>
              <a:off x="240" y="933"/>
              <a:ext cx="5232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9" name="Line 14"/>
            <p:cNvSpPr>
              <a:spLocks noChangeShapeType="1"/>
            </p:cNvSpPr>
            <p:nvPr/>
          </p:nvSpPr>
          <p:spPr bwMode="auto">
            <a:xfrm>
              <a:off x="240" y="1566"/>
              <a:ext cx="5232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60" name="Line 15"/>
            <p:cNvSpPr>
              <a:spLocks noChangeShapeType="1"/>
            </p:cNvSpPr>
            <p:nvPr/>
          </p:nvSpPr>
          <p:spPr bwMode="auto">
            <a:xfrm>
              <a:off x="240" y="2391"/>
              <a:ext cx="5232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61" name="Line 16"/>
            <p:cNvSpPr>
              <a:spLocks noChangeShapeType="1"/>
            </p:cNvSpPr>
            <p:nvPr/>
          </p:nvSpPr>
          <p:spPr bwMode="auto">
            <a:xfrm>
              <a:off x="240" y="3216"/>
              <a:ext cx="5232" cy="0"/>
            </a:xfrm>
            <a:prstGeom prst="line">
              <a:avLst/>
            </a:prstGeom>
            <a:noFill/>
            <a:ln w="28575" cap="sq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62" name="Line 17"/>
            <p:cNvSpPr>
              <a:spLocks noChangeShapeType="1"/>
            </p:cNvSpPr>
            <p:nvPr/>
          </p:nvSpPr>
          <p:spPr bwMode="auto">
            <a:xfrm>
              <a:off x="240" y="607"/>
              <a:ext cx="0" cy="2609"/>
            </a:xfrm>
            <a:prstGeom prst="line">
              <a:avLst/>
            </a:prstGeom>
            <a:noFill/>
            <a:ln w="28575" cap="sq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63" name="Line 18"/>
            <p:cNvSpPr>
              <a:spLocks noChangeShapeType="1"/>
            </p:cNvSpPr>
            <p:nvPr/>
          </p:nvSpPr>
          <p:spPr bwMode="auto">
            <a:xfrm>
              <a:off x="1632" y="607"/>
              <a:ext cx="0" cy="260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64" name="Line 19"/>
            <p:cNvSpPr>
              <a:spLocks noChangeShapeType="1"/>
            </p:cNvSpPr>
            <p:nvPr/>
          </p:nvSpPr>
          <p:spPr bwMode="auto">
            <a:xfrm>
              <a:off x="5472" y="607"/>
              <a:ext cx="0" cy="2609"/>
            </a:xfrm>
            <a:prstGeom prst="line">
              <a:avLst/>
            </a:prstGeom>
            <a:noFill/>
            <a:ln w="28575" cap="sq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2596" name="Text Box 20"/>
          <p:cNvSpPr txBox="1">
            <a:spLocks noChangeArrowheads="1"/>
          </p:cNvSpPr>
          <p:nvPr/>
        </p:nvSpPr>
        <p:spPr bwMode="auto">
          <a:xfrm>
            <a:off x="304800" y="5232400"/>
            <a:ext cx="8622873" cy="10156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000" i="1" dirty="0">
                <a:solidFill>
                  <a:srgbClr val="A50021"/>
                </a:solidFill>
                <a:latin typeface="Arial Narrow" pitchFamily="-84" charset="0"/>
              </a:rPr>
              <a:t>There are total of seven base quantities (see table 1-5 on page </a:t>
            </a:r>
            <a:r>
              <a:rPr lang="en-US" sz="2000" i="1" dirty="0" smtClean="0">
                <a:solidFill>
                  <a:srgbClr val="A50021"/>
                </a:solidFill>
                <a:latin typeface="Arial Narrow" pitchFamily="-84" charset="0"/>
              </a:rPr>
              <a:t>10)</a:t>
            </a:r>
            <a:endParaRPr lang="en-US" sz="2000" i="1" dirty="0">
              <a:solidFill>
                <a:srgbClr val="A50021"/>
              </a:solidFill>
              <a:latin typeface="Arial Narrow" pitchFamily="-84" charset="0"/>
            </a:endParaRPr>
          </a:p>
          <a:p>
            <a:pPr>
              <a:buFontTx/>
              <a:buChar char="•"/>
            </a:pPr>
            <a:r>
              <a:rPr lang="en-US" sz="2000" i="1" dirty="0">
                <a:solidFill>
                  <a:srgbClr val="A50021"/>
                </a:solidFill>
                <a:latin typeface="Arial Narrow" pitchFamily="-84" charset="0"/>
              </a:rPr>
              <a:t>There are prefixes that scales the units larger or smaller for convenience (see </a:t>
            </a:r>
            <a:r>
              <a:rPr lang="en-US" sz="2000" i="1" dirty="0" smtClean="0">
                <a:solidFill>
                  <a:srgbClr val="A50021"/>
                </a:solidFill>
                <a:latin typeface="Arial Narrow" pitchFamily="-84" charset="0"/>
              </a:rPr>
              <a:t>T.1-4 pg</a:t>
            </a:r>
            <a:r>
              <a:rPr lang="en-US" sz="2000" i="1" dirty="0">
                <a:solidFill>
                  <a:srgbClr val="A50021"/>
                </a:solidFill>
                <a:latin typeface="Arial Narrow" pitchFamily="-84" charset="0"/>
              </a:rPr>
              <a:t>. </a:t>
            </a:r>
            <a:r>
              <a:rPr lang="en-US" sz="2000" i="1" dirty="0" smtClean="0">
                <a:solidFill>
                  <a:srgbClr val="A50021"/>
                </a:solidFill>
                <a:latin typeface="Arial Narrow" pitchFamily="-84" charset="0"/>
              </a:rPr>
              <a:t>10)</a:t>
            </a:r>
            <a:endParaRPr lang="en-US" sz="2000" i="1" dirty="0">
              <a:solidFill>
                <a:srgbClr val="A50021"/>
              </a:solidFill>
              <a:latin typeface="Arial Narrow" pitchFamily="-84" charset="0"/>
            </a:endParaRPr>
          </a:p>
          <a:p>
            <a:pPr>
              <a:buFontTx/>
              <a:buChar char="•"/>
            </a:pPr>
            <a:r>
              <a:rPr lang="en-US" sz="2000" i="1" dirty="0">
                <a:solidFill>
                  <a:srgbClr val="A50021"/>
                </a:solidFill>
                <a:latin typeface="Arial Narrow" pitchFamily="-84" charset="0"/>
              </a:rPr>
              <a:t>Units for other quantities, such as </a:t>
            </a:r>
            <a:r>
              <a:rPr lang="en-US" sz="2000" i="1" dirty="0" err="1">
                <a:solidFill>
                  <a:srgbClr val="A50021"/>
                </a:solidFill>
                <a:latin typeface="Arial Narrow" pitchFamily="-84" charset="0"/>
              </a:rPr>
              <a:t>Newtons</a:t>
            </a:r>
            <a:r>
              <a:rPr lang="en-US" sz="2000" i="1" dirty="0">
                <a:solidFill>
                  <a:srgbClr val="A50021"/>
                </a:solidFill>
                <a:latin typeface="Arial Narrow" pitchFamily="-84" charset="0"/>
              </a:rPr>
              <a:t> for force and Joule for energy, for ease of use </a:t>
            </a:r>
          </a:p>
        </p:txBody>
      </p:sp>
    </p:spTree>
    <p:extLst>
      <p:ext uri="{BB962C8B-B14F-4D97-AF65-F5344CB8AC3E}">
        <p14:creationId xmlns:p14="http://schemas.microsoft.com/office/powerpoint/2010/main" val="3786029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9, 2015</a:t>
            </a:r>
          </a:p>
        </p:txBody>
      </p:sp>
      <p:sp>
        <p:nvSpPr>
          <p:cNvPr id="6246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27C3A9-213E-1F48-9B8B-B0FEAB62E734}" type="slidenum">
              <a:rPr lang="en-US">
                <a:latin typeface="Arial Narrow" pitchFamily="-84" charset="0"/>
              </a:rPr>
              <a:pPr/>
              <a:t>7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2469" name="Slide Number Placeholder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F0935F9B-E8D7-EC40-A68A-2280E57E69BA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7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624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8077200" cy="8382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Prefixes, expressions and their meanings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76800" y="1138238"/>
            <a:ext cx="3810000" cy="5110162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deci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d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-1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centi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-2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milli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m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-3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micro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μ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-6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nano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-9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pico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-12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femto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f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-15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atto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a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-18 </a:t>
            </a: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zepto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z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-21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yocto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y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-24</a:t>
            </a:r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990600" y="1138238"/>
            <a:ext cx="3657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deca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da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1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hecto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h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2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kilo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k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3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mega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M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6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giga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G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9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tera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T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12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peta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P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15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exa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E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18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zetta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Z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21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yotta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Y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24</a:t>
            </a:r>
          </a:p>
        </p:txBody>
      </p:sp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1584325" y="609600"/>
            <a:ext cx="1222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A50021"/>
                </a:solidFill>
                <a:latin typeface="Arial Narrow" pitchFamily="-84" charset="0"/>
              </a:rPr>
              <a:t>Larger</a:t>
            </a:r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5316538" y="609600"/>
            <a:ext cx="13890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A50021"/>
                </a:solidFill>
                <a:latin typeface="Arial Narrow" pitchFamily="-84" charset="0"/>
              </a:rPr>
              <a:t>Smaller</a:t>
            </a:r>
          </a:p>
        </p:txBody>
      </p:sp>
    </p:spTree>
    <p:extLst>
      <p:ext uri="{BB962C8B-B14F-4D97-AF65-F5344CB8AC3E}">
        <p14:creationId xmlns:p14="http://schemas.microsoft.com/office/powerpoint/2010/main" val="3535711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3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3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3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3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3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3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3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53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53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5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53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53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/>
      <p:bldP spid="153604" grpId="0" build="p"/>
      <p:bldP spid="153605" grpId="0"/>
      <p:bldP spid="1536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9, 2015</a:t>
            </a:r>
          </a:p>
        </p:txBody>
      </p:sp>
      <p:sp>
        <p:nvSpPr>
          <p:cNvPr id="6349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84EF76-084A-5E4A-8E0A-BC022D7E8DF5}" type="slidenum">
              <a:rPr lang="en-US">
                <a:latin typeface="Arial Narrow" pitchFamily="-84" charset="0"/>
              </a:rPr>
              <a:pPr/>
              <a:t>8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3493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507F1B21-C14A-4949-A4F8-ADBB46425ABB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8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634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International Standard Institutes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924800" cy="38862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International Bureau of Weights and Measure </a:t>
            </a:r>
            <a:r>
              <a:rPr lang="en-US">
                <a:ea typeface="ＭＳ Ｐゴシック" pitchFamily="-84" charset="-128"/>
                <a:cs typeface="ＭＳ Ｐゴシック" pitchFamily="-84" charset="-128"/>
                <a:hlinkClick r:id="rId2"/>
              </a:rPr>
              <a:t>http://www.bipm.fr/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/>
            <a:r>
              <a:rPr lang="en-US"/>
              <a:t>Base unit definitions: </a:t>
            </a:r>
            <a:r>
              <a:rPr lang="en-US">
                <a:hlinkClick r:id="rId3"/>
              </a:rPr>
              <a:t>http://www.bipm.fr/enus/3_SI/base_units.html</a:t>
            </a:r>
            <a:r>
              <a:rPr lang="en-US"/>
              <a:t> </a:t>
            </a:r>
          </a:p>
          <a:p>
            <a:pPr lvl="1" eaLnBrk="1" hangingPunct="1"/>
            <a:r>
              <a:rPr lang="en-US"/>
              <a:t>Unit Conversions: </a:t>
            </a:r>
            <a:r>
              <a:rPr lang="en-US">
                <a:hlinkClick r:id="rId4"/>
              </a:rPr>
              <a:t>http://www.bipm.fr/enus/3_SI/</a:t>
            </a:r>
            <a:r>
              <a:rPr lang="en-US" sz="3200"/>
              <a:t> </a:t>
            </a: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US National Institute of Standards and Technology (NIST) </a:t>
            </a:r>
            <a:r>
              <a:rPr lang="en-US">
                <a:ea typeface="ＭＳ Ｐゴシック" pitchFamily="-84" charset="-128"/>
                <a:cs typeface="ＭＳ Ｐゴシック" pitchFamily="-84" charset="-128"/>
                <a:hlinkClick r:id="rId5"/>
              </a:rPr>
              <a:t>http://www.nist.gov/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4631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9, 2015</a:t>
            </a:r>
          </a:p>
        </p:txBody>
      </p:sp>
      <p:sp>
        <p:nvSpPr>
          <p:cNvPr id="6451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379E6C-F8ED-5547-90AD-120D7150A6AB}" type="slidenum">
              <a:rPr lang="en-US">
                <a:latin typeface="Arial Narrow" pitchFamily="-84" charset="0"/>
              </a:rPr>
              <a:pPr/>
              <a:t>9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4517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B956A2CD-8923-6348-A10C-4BEA9391527B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9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645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543800" cy="12192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How do we convert quantities from one unit to another?</a:t>
            </a:r>
          </a:p>
        </p:txBody>
      </p:sp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914400" y="1219200"/>
            <a:ext cx="1698625" cy="701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A50021"/>
                </a:solidFill>
                <a:latin typeface="Arial Narrow" pitchFamily="-84" charset="0"/>
              </a:rPr>
              <a:t>Unit 1 =</a:t>
            </a: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6889750" y="1219200"/>
            <a:ext cx="1339850" cy="701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A50021"/>
                </a:solidFill>
                <a:latin typeface="Arial Narrow" pitchFamily="-84" charset="0"/>
              </a:rPr>
              <a:t>Unit 2</a:t>
            </a: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2719388" y="1219200"/>
            <a:ext cx="4138612" cy="70167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  <a:latin typeface="Arial Narrow" pitchFamily="-84" charset="0"/>
              </a:rPr>
              <a:t>Conversion factor X</a:t>
            </a:r>
          </a:p>
        </p:txBody>
      </p:sp>
      <p:graphicFrame>
        <p:nvGraphicFramePr>
          <p:cNvPr id="23604" name="Group 52"/>
          <p:cNvGraphicFramePr>
            <a:graphicFrameLocks noGrp="1"/>
          </p:cNvGraphicFramePr>
          <p:nvPr/>
        </p:nvGraphicFramePr>
        <p:xfrm>
          <a:off x="762000" y="2057400"/>
          <a:ext cx="7696200" cy="4114800"/>
        </p:xfrm>
        <a:graphic>
          <a:graphicData uri="http://schemas.openxmlformats.org/drawingml/2006/table">
            <a:tbl>
              <a:tblPr/>
              <a:tblGrid>
                <a:gridCol w="1981200"/>
                <a:gridCol w="3810000"/>
                <a:gridCol w="1905000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2.54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0.0254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2.54x10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30.3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0.303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3.03x10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hr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minutes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hr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seconds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And many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More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Here….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985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animBg="1" autoUpdateAnimBg="0"/>
      <p:bldP spid="155652" grpId="0" animBg="1" autoUpdateAnimBg="0"/>
      <p:bldP spid="155653" grpId="0" animBg="1" autoUpdateAnimBg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9565</TotalTime>
  <Words>2338</Words>
  <Application>Microsoft Macintosh PowerPoint</Application>
  <PresentationFormat>On-screen Show (4:3)</PresentationFormat>
  <Paragraphs>313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phys1443-spring02</vt:lpstr>
      <vt:lpstr>Equation</vt:lpstr>
      <vt:lpstr>PHYS 1441 – Section 001 Lecture #2</vt:lpstr>
      <vt:lpstr>Announcements</vt:lpstr>
      <vt:lpstr>Special Project #1 for Extra Credit</vt:lpstr>
      <vt:lpstr>Highest Energy of 13 TeV Collisions</vt:lpstr>
      <vt:lpstr>Needs for Standards and Units</vt:lpstr>
      <vt:lpstr>Definition of Three Relevant Base Units</vt:lpstr>
      <vt:lpstr>Prefixes, expressions and their meanings</vt:lpstr>
      <vt:lpstr>International Standard Institutes</vt:lpstr>
      <vt:lpstr>How do we convert quantities from one unit to another?</vt:lpstr>
      <vt:lpstr>Examples 1.4 and 1.5 for Unit Conversions</vt:lpstr>
      <vt:lpstr>Estimates &amp; Order-of-Magnitude Calculations </vt:lpstr>
      <vt:lpstr>Back of the Chapter Problem # 34</vt:lpstr>
      <vt:lpstr>Dimension and Dimensional Analysis</vt:lpstr>
      <vt:lpstr>Dimension and Dimensional Analysis cnt’d</vt:lpstr>
      <vt:lpstr>Examples</vt:lpstr>
      <vt:lpstr>Some Fundamentals</vt:lpstr>
      <vt:lpstr>Some More Fundamentals</vt:lpstr>
      <vt:lpstr>Displacement, Velocity and Speed</vt:lpstr>
      <vt:lpstr>PowerPoint Presentation</vt:lpstr>
      <vt:lpstr>Displacement, Velocity and Speed</vt:lpstr>
      <vt:lpstr>Difference between Speed and Velocity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416</cp:revision>
  <dcterms:created xsi:type="dcterms:W3CDTF">2012-06-05T17:02:23Z</dcterms:created>
  <dcterms:modified xsi:type="dcterms:W3CDTF">2015-06-09T19:55:37Z</dcterms:modified>
</cp:coreProperties>
</file>