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1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notesSlides/notesSlide2.xml" ContentType="application/vnd.openxmlformats-officedocument.presentationml.notesSlide+xml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notesSlides/notesSlide3.xml" ContentType="application/vnd.openxmlformats-officedocument.presentationml.notesSlide+xml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ppt/embeddings/oleObject64.bin" ContentType="application/vnd.openxmlformats-officedocument.oleObject"/>
  <Override PartName="/ppt/embeddings/oleObject65.bin" ContentType="application/vnd.openxmlformats-officedocument.oleObject"/>
  <Override PartName="/ppt/embeddings/oleObject66.bin" ContentType="application/vnd.openxmlformats-officedocument.oleObject"/>
  <Override PartName="/ppt/embeddings/oleObject6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5" r:id="rId3"/>
    <p:sldId id="520" r:id="rId4"/>
    <p:sldId id="548" r:id="rId5"/>
    <p:sldId id="528" r:id="rId6"/>
    <p:sldId id="529" r:id="rId7"/>
    <p:sldId id="530" r:id="rId8"/>
    <p:sldId id="531" r:id="rId9"/>
    <p:sldId id="532" r:id="rId10"/>
    <p:sldId id="533" r:id="rId11"/>
    <p:sldId id="534" r:id="rId12"/>
    <p:sldId id="535" r:id="rId13"/>
    <p:sldId id="536" r:id="rId14"/>
    <p:sldId id="537" r:id="rId15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36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6" Type="http://schemas.openxmlformats.org/officeDocument/2006/relationships/image" Target="../media/image14.wmf"/><Relationship Id="rId7" Type="http://schemas.openxmlformats.org/officeDocument/2006/relationships/image" Target="../media/image15.wmf"/><Relationship Id="rId8" Type="http://schemas.openxmlformats.org/officeDocument/2006/relationships/image" Target="../media/image16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4" Type="http://schemas.openxmlformats.org/officeDocument/2006/relationships/image" Target="../media/image21.wmf"/><Relationship Id="rId5" Type="http://schemas.openxmlformats.org/officeDocument/2006/relationships/image" Target="../media/image22.wmf"/><Relationship Id="rId6" Type="http://schemas.openxmlformats.org/officeDocument/2006/relationships/image" Target="../media/image23.wmf"/><Relationship Id="rId7" Type="http://schemas.openxmlformats.org/officeDocument/2006/relationships/image" Target="../media/image24.wmf"/><Relationship Id="rId8" Type="http://schemas.openxmlformats.org/officeDocument/2006/relationships/image" Target="../media/image25.wmf"/><Relationship Id="rId9" Type="http://schemas.openxmlformats.org/officeDocument/2006/relationships/image" Target="../media/image26.wmf"/><Relationship Id="rId1" Type="http://schemas.openxmlformats.org/officeDocument/2006/relationships/image" Target="../media/image18.wmf"/><Relationship Id="rId2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7.emf"/><Relationship Id="rId12" Type="http://schemas.openxmlformats.org/officeDocument/2006/relationships/image" Target="../media/image38.wmf"/><Relationship Id="rId13" Type="http://schemas.openxmlformats.org/officeDocument/2006/relationships/image" Target="../media/image39.wmf"/><Relationship Id="rId14" Type="http://schemas.openxmlformats.org/officeDocument/2006/relationships/image" Target="../media/image40.wmf"/><Relationship Id="rId1" Type="http://schemas.openxmlformats.org/officeDocument/2006/relationships/image" Target="../media/image27.emf"/><Relationship Id="rId2" Type="http://schemas.openxmlformats.org/officeDocument/2006/relationships/image" Target="../media/image28.emf"/><Relationship Id="rId3" Type="http://schemas.openxmlformats.org/officeDocument/2006/relationships/image" Target="../media/image29.wmf"/><Relationship Id="rId4" Type="http://schemas.openxmlformats.org/officeDocument/2006/relationships/image" Target="../media/image30.wmf"/><Relationship Id="rId5" Type="http://schemas.openxmlformats.org/officeDocument/2006/relationships/image" Target="../media/image31.wmf"/><Relationship Id="rId6" Type="http://schemas.openxmlformats.org/officeDocument/2006/relationships/image" Target="../media/image32.wmf"/><Relationship Id="rId7" Type="http://schemas.openxmlformats.org/officeDocument/2006/relationships/image" Target="../media/image33.emf"/><Relationship Id="rId8" Type="http://schemas.openxmlformats.org/officeDocument/2006/relationships/image" Target="../media/image34.wmf"/><Relationship Id="rId9" Type="http://schemas.openxmlformats.org/officeDocument/2006/relationships/image" Target="../media/image35.wmf"/><Relationship Id="rId10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Relationship Id="rId2" Type="http://schemas.openxmlformats.org/officeDocument/2006/relationships/image" Target="../media/image4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4" Type="http://schemas.openxmlformats.org/officeDocument/2006/relationships/image" Target="../media/image48.wmf"/><Relationship Id="rId5" Type="http://schemas.openxmlformats.org/officeDocument/2006/relationships/image" Target="../media/image49.wmf"/><Relationship Id="rId1" Type="http://schemas.openxmlformats.org/officeDocument/2006/relationships/image" Target="../media/image46.wmf"/><Relationship Id="rId2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4" Type="http://schemas.openxmlformats.org/officeDocument/2006/relationships/image" Target="../media/image53.wmf"/><Relationship Id="rId5" Type="http://schemas.openxmlformats.org/officeDocument/2006/relationships/image" Target="../media/image54.wmf"/><Relationship Id="rId6" Type="http://schemas.openxmlformats.org/officeDocument/2006/relationships/image" Target="../media/image55.wmf"/><Relationship Id="rId7" Type="http://schemas.openxmlformats.org/officeDocument/2006/relationships/image" Target="../media/image56.wmf"/><Relationship Id="rId8" Type="http://schemas.openxmlformats.org/officeDocument/2006/relationships/image" Target="../media/image57.wmf"/><Relationship Id="rId9" Type="http://schemas.openxmlformats.org/officeDocument/2006/relationships/image" Target="../media/image58.wmf"/><Relationship Id="rId1" Type="http://schemas.openxmlformats.org/officeDocument/2006/relationships/image" Target="../media/image50.wmf"/><Relationship Id="rId2" Type="http://schemas.openxmlformats.org/officeDocument/2006/relationships/image" Target="../media/image5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4" Type="http://schemas.openxmlformats.org/officeDocument/2006/relationships/image" Target="../media/image63.wmf"/><Relationship Id="rId5" Type="http://schemas.openxmlformats.org/officeDocument/2006/relationships/image" Target="../media/image64.wmf"/><Relationship Id="rId6" Type="http://schemas.openxmlformats.org/officeDocument/2006/relationships/image" Target="../media/image65.wmf"/><Relationship Id="rId7" Type="http://schemas.openxmlformats.org/officeDocument/2006/relationships/image" Target="../media/image66.wmf"/><Relationship Id="rId8" Type="http://schemas.openxmlformats.org/officeDocument/2006/relationships/image" Target="../media/image67.wmf"/><Relationship Id="rId9" Type="http://schemas.openxmlformats.org/officeDocument/2006/relationships/image" Target="../media/image68.wmf"/><Relationship Id="rId10" Type="http://schemas.openxmlformats.org/officeDocument/2006/relationships/image" Target="../media/image69.wmf"/><Relationship Id="rId1" Type="http://schemas.openxmlformats.org/officeDocument/2006/relationships/image" Target="../media/image60.wmf"/><Relationship Id="rId2" Type="http://schemas.openxmlformats.org/officeDocument/2006/relationships/image" Target="../media/image6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75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7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EB0806-F8EC-5C43-B7B0-97BCECA98CFE}" type="slidenum">
              <a:rPr lang="en-US" smtClean="0">
                <a:latin typeface="Times New Roman" pitchFamily="-84" charset="0"/>
              </a:rPr>
              <a:pPr/>
              <a:t>5</a:t>
            </a:fld>
            <a:endParaRPr lang="en-US" smtClean="0">
              <a:latin typeface="Times New Roman" pitchFamily="-8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08EF0F6-F2A9-B249-BB54-07AFD86ECF13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2303192-9BD3-704E-BA0D-1BF05AABCD09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3256-6F70-2C45-A5A6-8E0C65146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14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2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5.jpe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8.bin"/><Relationship Id="rId12" Type="http://schemas.openxmlformats.org/officeDocument/2006/relationships/image" Target="../media/image49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4.xml"/><Relationship Id="rId3" Type="http://schemas.openxmlformats.org/officeDocument/2006/relationships/oleObject" Target="../embeddings/oleObject44.bin"/><Relationship Id="rId4" Type="http://schemas.openxmlformats.org/officeDocument/2006/relationships/image" Target="../media/image46.wmf"/><Relationship Id="rId5" Type="http://schemas.openxmlformats.org/officeDocument/2006/relationships/oleObject" Target="../embeddings/oleObject45.bin"/><Relationship Id="rId6" Type="http://schemas.openxmlformats.org/officeDocument/2006/relationships/image" Target="../media/image3.wmf"/><Relationship Id="rId7" Type="http://schemas.openxmlformats.org/officeDocument/2006/relationships/oleObject" Target="../embeddings/oleObject46.bin"/><Relationship Id="rId8" Type="http://schemas.openxmlformats.org/officeDocument/2006/relationships/image" Target="../media/image47.wmf"/><Relationship Id="rId9" Type="http://schemas.openxmlformats.org/officeDocument/2006/relationships/oleObject" Target="../embeddings/oleObject47.bin"/><Relationship Id="rId10" Type="http://schemas.openxmlformats.org/officeDocument/2006/relationships/image" Target="../media/image48.wmf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2.bin"/><Relationship Id="rId20" Type="http://schemas.openxmlformats.org/officeDocument/2006/relationships/image" Target="../media/image58.wmf"/><Relationship Id="rId10" Type="http://schemas.openxmlformats.org/officeDocument/2006/relationships/image" Target="../media/image53.wmf"/><Relationship Id="rId11" Type="http://schemas.openxmlformats.org/officeDocument/2006/relationships/oleObject" Target="../embeddings/oleObject53.bin"/><Relationship Id="rId12" Type="http://schemas.openxmlformats.org/officeDocument/2006/relationships/image" Target="../media/image54.wmf"/><Relationship Id="rId13" Type="http://schemas.openxmlformats.org/officeDocument/2006/relationships/oleObject" Target="../embeddings/oleObject54.bin"/><Relationship Id="rId14" Type="http://schemas.openxmlformats.org/officeDocument/2006/relationships/image" Target="../media/image55.wmf"/><Relationship Id="rId15" Type="http://schemas.openxmlformats.org/officeDocument/2006/relationships/oleObject" Target="../embeddings/oleObject55.bin"/><Relationship Id="rId16" Type="http://schemas.openxmlformats.org/officeDocument/2006/relationships/image" Target="../media/image56.wmf"/><Relationship Id="rId17" Type="http://schemas.openxmlformats.org/officeDocument/2006/relationships/oleObject" Target="../embeddings/oleObject56.bin"/><Relationship Id="rId18" Type="http://schemas.openxmlformats.org/officeDocument/2006/relationships/image" Target="../media/image57.wmf"/><Relationship Id="rId19" Type="http://schemas.openxmlformats.org/officeDocument/2006/relationships/oleObject" Target="../embeddings/oleObject57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9.bin"/><Relationship Id="rId4" Type="http://schemas.openxmlformats.org/officeDocument/2006/relationships/image" Target="../media/image50.wmf"/><Relationship Id="rId5" Type="http://schemas.openxmlformats.org/officeDocument/2006/relationships/oleObject" Target="../embeddings/oleObject50.bin"/><Relationship Id="rId6" Type="http://schemas.openxmlformats.org/officeDocument/2006/relationships/image" Target="../media/image51.wmf"/><Relationship Id="rId7" Type="http://schemas.openxmlformats.org/officeDocument/2006/relationships/oleObject" Target="../embeddings/oleObject51.bin"/><Relationship Id="rId8" Type="http://schemas.openxmlformats.org/officeDocument/2006/relationships/image" Target="../media/image5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9.jpe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image" Target="../media/image62.wmf"/><Relationship Id="rId20" Type="http://schemas.openxmlformats.org/officeDocument/2006/relationships/oleObject" Target="../embeddings/oleObject66.bin"/><Relationship Id="rId21" Type="http://schemas.openxmlformats.org/officeDocument/2006/relationships/image" Target="../media/image68.wmf"/><Relationship Id="rId22" Type="http://schemas.openxmlformats.org/officeDocument/2006/relationships/oleObject" Target="../embeddings/oleObject67.bin"/><Relationship Id="rId23" Type="http://schemas.openxmlformats.org/officeDocument/2006/relationships/image" Target="../media/image69.wmf"/><Relationship Id="rId10" Type="http://schemas.openxmlformats.org/officeDocument/2006/relationships/oleObject" Target="../embeddings/oleObject61.bin"/><Relationship Id="rId11" Type="http://schemas.openxmlformats.org/officeDocument/2006/relationships/image" Target="../media/image63.wmf"/><Relationship Id="rId12" Type="http://schemas.openxmlformats.org/officeDocument/2006/relationships/oleObject" Target="../embeddings/oleObject62.bin"/><Relationship Id="rId13" Type="http://schemas.openxmlformats.org/officeDocument/2006/relationships/image" Target="../media/image64.wmf"/><Relationship Id="rId14" Type="http://schemas.openxmlformats.org/officeDocument/2006/relationships/oleObject" Target="../embeddings/oleObject63.bin"/><Relationship Id="rId15" Type="http://schemas.openxmlformats.org/officeDocument/2006/relationships/image" Target="../media/image65.wmf"/><Relationship Id="rId16" Type="http://schemas.openxmlformats.org/officeDocument/2006/relationships/oleObject" Target="../embeddings/oleObject64.bin"/><Relationship Id="rId17" Type="http://schemas.openxmlformats.org/officeDocument/2006/relationships/image" Target="../media/image66.wmf"/><Relationship Id="rId18" Type="http://schemas.openxmlformats.org/officeDocument/2006/relationships/oleObject" Target="../embeddings/oleObject65.bin"/><Relationship Id="rId19" Type="http://schemas.openxmlformats.org/officeDocument/2006/relationships/image" Target="../media/image67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12.xml"/><Relationship Id="rId3" Type="http://schemas.openxmlformats.org/officeDocument/2006/relationships/image" Target="../media/image70.jpeg"/><Relationship Id="rId4" Type="http://schemas.openxmlformats.org/officeDocument/2006/relationships/oleObject" Target="../embeddings/oleObject58.bin"/><Relationship Id="rId5" Type="http://schemas.openxmlformats.org/officeDocument/2006/relationships/image" Target="../media/image60.wmf"/><Relationship Id="rId6" Type="http://schemas.openxmlformats.org/officeDocument/2006/relationships/oleObject" Target="../embeddings/oleObject59.bin"/><Relationship Id="rId7" Type="http://schemas.openxmlformats.org/officeDocument/2006/relationships/image" Target="../media/image61.wmf"/><Relationship Id="rId8" Type="http://schemas.openxmlformats.org/officeDocument/2006/relationships/oleObject" Target="../embeddings/oleObject6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.bin"/><Relationship Id="rId12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4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0.bin"/><Relationship Id="rId20" Type="http://schemas.openxmlformats.org/officeDocument/2006/relationships/image" Target="../media/image16.wmf"/><Relationship Id="rId10" Type="http://schemas.openxmlformats.org/officeDocument/2006/relationships/image" Target="../media/image11.wmf"/><Relationship Id="rId11" Type="http://schemas.openxmlformats.org/officeDocument/2006/relationships/oleObject" Target="../embeddings/oleObject11.bin"/><Relationship Id="rId12" Type="http://schemas.openxmlformats.org/officeDocument/2006/relationships/image" Target="../media/image12.wmf"/><Relationship Id="rId13" Type="http://schemas.openxmlformats.org/officeDocument/2006/relationships/oleObject" Target="../embeddings/oleObject12.bin"/><Relationship Id="rId14" Type="http://schemas.openxmlformats.org/officeDocument/2006/relationships/image" Target="../media/image13.wmf"/><Relationship Id="rId15" Type="http://schemas.openxmlformats.org/officeDocument/2006/relationships/oleObject" Target="../embeddings/oleObject13.bin"/><Relationship Id="rId16" Type="http://schemas.openxmlformats.org/officeDocument/2006/relationships/image" Target="../media/image14.wmf"/><Relationship Id="rId17" Type="http://schemas.openxmlformats.org/officeDocument/2006/relationships/oleObject" Target="../embeddings/oleObject14.bin"/><Relationship Id="rId18" Type="http://schemas.openxmlformats.org/officeDocument/2006/relationships/image" Target="../media/image15.wmf"/><Relationship Id="rId19" Type="http://schemas.openxmlformats.org/officeDocument/2006/relationships/oleObject" Target="../embeddings/oleObject15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Relationship Id="rId4" Type="http://schemas.openxmlformats.org/officeDocument/2006/relationships/image" Target="../media/image17.jpeg"/><Relationship Id="rId5" Type="http://schemas.openxmlformats.org/officeDocument/2006/relationships/oleObject" Target="../embeddings/oleObject8.bin"/><Relationship Id="rId6" Type="http://schemas.openxmlformats.org/officeDocument/2006/relationships/image" Target="../media/image9.wmf"/><Relationship Id="rId7" Type="http://schemas.openxmlformats.org/officeDocument/2006/relationships/oleObject" Target="../embeddings/oleObject9.bin"/><Relationship Id="rId8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20.wmf"/><Relationship Id="rId20" Type="http://schemas.openxmlformats.org/officeDocument/2006/relationships/oleObject" Target="../embeddings/oleObject24.bin"/><Relationship Id="rId21" Type="http://schemas.openxmlformats.org/officeDocument/2006/relationships/image" Target="../media/image26.wmf"/><Relationship Id="rId10" Type="http://schemas.openxmlformats.org/officeDocument/2006/relationships/oleObject" Target="../embeddings/oleObject19.bin"/><Relationship Id="rId11" Type="http://schemas.openxmlformats.org/officeDocument/2006/relationships/image" Target="../media/image21.wmf"/><Relationship Id="rId12" Type="http://schemas.openxmlformats.org/officeDocument/2006/relationships/oleObject" Target="../embeddings/oleObject20.bin"/><Relationship Id="rId13" Type="http://schemas.openxmlformats.org/officeDocument/2006/relationships/image" Target="../media/image22.wmf"/><Relationship Id="rId14" Type="http://schemas.openxmlformats.org/officeDocument/2006/relationships/oleObject" Target="../embeddings/oleObject21.bin"/><Relationship Id="rId15" Type="http://schemas.openxmlformats.org/officeDocument/2006/relationships/image" Target="../media/image23.wmf"/><Relationship Id="rId16" Type="http://schemas.openxmlformats.org/officeDocument/2006/relationships/oleObject" Target="../embeddings/oleObject22.bin"/><Relationship Id="rId17" Type="http://schemas.openxmlformats.org/officeDocument/2006/relationships/image" Target="../media/image24.wmf"/><Relationship Id="rId18" Type="http://schemas.openxmlformats.org/officeDocument/2006/relationships/oleObject" Target="../embeddings/oleObject23.bin"/><Relationship Id="rId19" Type="http://schemas.openxmlformats.org/officeDocument/2006/relationships/image" Target="../media/image25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6.bin"/><Relationship Id="rId5" Type="http://schemas.openxmlformats.org/officeDocument/2006/relationships/image" Target="../media/image18.wmf"/><Relationship Id="rId6" Type="http://schemas.openxmlformats.org/officeDocument/2006/relationships/oleObject" Target="../embeddings/oleObject17.bin"/><Relationship Id="rId7" Type="http://schemas.openxmlformats.org/officeDocument/2006/relationships/image" Target="../media/image19.wmf"/><Relationship Id="rId8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33.bin"/><Relationship Id="rId21" Type="http://schemas.openxmlformats.org/officeDocument/2006/relationships/oleObject" Target="../embeddings/oleObject34.bin"/><Relationship Id="rId22" Type="http://schemas.openxmlformats.org/officeDocument/2006/relationships/image" Target="../media/image34.wmf"/><Relationship Id="rId23" Type="http://schemas.openxmlformats.org/officeDocument/2006/relationships/oleObject" Target="../embeddings/oleObject35.bin"/><Relationship Id="rId24" Type="http://schemas.openxmlformats.org/officeDocument/2006/relationships/image" Target="../media/image35.wmf"/><Relationship Id="rId25" Type="http://schemas.openxmlformats.org/officeDocument/2006/relationships/oleObject" Target="../embeddings/oleObject36.bin"/><Relationship Id="rId26" Type="http://schemas.openxmlformats.org/officeDocument/2006/relationships/image" Target="../media/image36.wmf"/><Relationship Id="rId27" Type="http://schemas.openxmlformats.org/officeDocument/2006/relationships/oleObject" Target="../embeddings/oleObject37.bin"/><Relationship Id="rId28" Type="http://schemas.openxmlformats.org/officeDocument/2006/relationships/image" Target="../media/image37.emf"/><Relationship Id="rId29" Type="http://schemas.openxmlformats.org/officeDocument/2006/relationships/oleObject" Target="../embeddings/oleObject38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3.xml"/><Relationship Id="rId4" Type="http://schemas.openxmlformats.org/officeDocument/2006/relationships/image" Target="../media/image41.jpeg"/><Relationship Id="rId5" Type="http://schemas.openxmlformats.org/officeDocument/2006/relationships/oleObject" Target="../embeddings/oleObject25.bin"/><Relationship Id="rId30" Type="http://schemas.openxmlformats.org/officeDocument/2006/relationships/oleObject" Target="../embeddings/oleObject39.bin"/><Relationship Id="rId31" Type="http://schemas.openxmlformats.org/officeDocument/2006/relationships/image" Target="../media/image38.wmf"/><Relationship Id="rId32" Type="http://schemas.openxmlformats.org/officeDocument/2006/relationships/oleObject" Target="../embeddings/oleObject40.bin"/><Relationship Id="rId9" Type="http://schemas.openxmlformats.org/officeDocument/2006/relationships/oleObject" Target="../embeddings/oleObject27.bin"/><Relationship Id="rId6" Type="http://schemas.openxmlformats.org/officeDocument/2006/relationships/image" Target="../media/image27.emf"/><Relationship Id="rId7" Type="http://schemas.openxmlformats.org/officeDocument/2006/relationships/oleObject" Target="../embeddings/oleObject26.bin"/><Relationship Id="rId8" Type="http://schemas.openxmlformats.org/officeDocument/2006/relationships/image" Target="../media/image28.emf"/><Relationship Id="rId33" Type="http://schemas.openxmlformats.org/officeDocument/2006/relationships/image" Target="../media/image39.wmf"/><Relationship Id="rId34" Type="http://schemas.openxmlformats.org/officeDocument/2006/relationships/oleObject" Target="../embeddings/oleObject41.bin"/><Relationship Id="rId35" Type="http://schemas.openxmlformats.org/officeDocument/2006/relationships/image" Target="../media/image40.wmf"/><Relationship Id="rId10" Type="http://schemas.openxmlformats.org/officeDocument/2006/relationships/image" Target="../media/image29.wmf"/><Relationship Id="rId11" Type="http://schemas.openxmlformats.org/officeDocument/2006/relationships/oleObject" Target="../embeddings/oleObject28.bin"/><Relationship Id="rId12" Type="http://schemas.openxmlformats.org/officeDocument/2006/relationships/image" Target="../media/image30.wmf"/><Relationship Id="rId13" Type="http://schemas.openxmlformats.org/officeDocument/2006/relationships/oleObject" Target="../embeddings/oleObject29.bin"/><Relationship Id="rId14" Type="http://schemas.openxmlformats.org/officeDocument/2006/relationships/image" Target="../media/image31.wmf"/><Relationship Id="rId15" Type="http://schemas.openxmlformats.org/officeDocument/2006/relationships/oleObject" Target="../embeddings/oleObject30.bin"/><Relationship Id="rId16" Type="http://schemas.openxmlformats.org/officeDocument/2006/relationships/image" Target="../media/image32.wmf"/><Relationship Id="rId17" Type="http://schemas.openxmlformats.org/officeDocument/2006/relationships/oleObject" Target="../embeddings/oleObject31.bin"/><Relationship Id="rId18" Type="http://schemas.openxmlformats.org/officeDocument/2006/relationships/image" Target="../media/image33.emf"/><Relationship Id="rId19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4" Type="http://schemas.openxmlformats.org/officeDocument/2006/relationships/image" Target="../media/image42.wmf"/><Relationship Id="rId5" Type="http://schemas.openxmlformats.org/officeDocument/2006/relationships/oleObject" Target="../embeddings/oleObject43.bin"/><Relationship Id="rId6" Type="http://schemas.openxmlformats.org/officeDocument/2006/relationships/image" Target="../media/image43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 dirty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#2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75946" y="1447800"/>
            <a:ext cx="26841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Tuesday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June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9, 2015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600200" y="2286000"/>
            <a:ext cx="6477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Chapter 2: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One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Dimensional Motion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Instantaneous Velocity and Speed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Acceleration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Motion under constant acceleration</a:t>
            </a:r>
            <a:endParaRPr lang="en-US" sz="28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One dimensional Kinematic Equations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How do we solve kinematic problems?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Falling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motions</a:t>
            </a: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rgbClr val="003300"/>
                </a:solidFill>
                <a:latin typeface="Arial Narrow" pitchFamily="-84" charset="0"/>
              </a:rPr>
              <a:t> </a:t>
            </a:r>
            <a:endParaRPr lang="en-US" sz="2800" dirty="0">
              <a:solidFill>
                <a:srgbClr val="003300"/>
              </a:solidFill>
              <a:latin typeface="Arial Narrow" pitchFamily="-8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850228" y="5638800"/>
            <a:ext cx="7509388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pitchFamily="-84" charset="0"/>
              </a:rPr>
              <a:t>#2, </a:t>
            </a: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due </a:t>
            </a:r>
            <a:r>
              <a:rPr lang="en-US" dirty="0" smtClean="0">
                <a:solidFill>
                  <a:srgbClr val="003300"/>
                </a:solidFill>
                <a:latin typeface="Arial Narrow" pitchFamily="-84" charset="0"/>
              </a:rPr>
              <a:t>11pm</a:t>
            </a:r>
            <a:r>
              <a:rPr lang="en-US">
                <a:solidFill>
                  <a:srgbClr val="003300"/>
                </a:solidFill>
                <a:latin typeface="Arial Narrow" pitchFamily="-84" charset="0"/>
              </a:rPr>
              <a:t>, </a:t>
            </a:r>
            <a:r>
              <a:rPr lang="en-US" smtClean="0">
                <a:solidFill>
                  <a:srgbClr val="003300"/>
                </a:solidFill>
                <a:latin typeface="Arial Narrow" pitchFamily="-84" charset="0"/>
              </a:rPr>
              <a:t>Sun</a:t>
            </a:r>
            <a:r>
              <a:rPr lang="en-US" smtClean="0">
                <a:solidFill>
                  <a:srgbClr val="003300"/>
                </a:solidFill>
                <a:latin typeface="Arial Narrow" pitchFamily="-84" charset="0"/>
              </a:rPr>
              <a:t>day</a:t>
            </a: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, </a:t>
            </a:r>
            <a:r>
              <a:rPr lang="en-US">
                <a:solidFill>
                  <a:srgbClr val="003300"/>
                </a:solidFill>
                <a:latin typeface="Arial Narrow" pitchFamily="-84" charset="0"/>
              </a:rPr>
              <a:t>June </a:t>
            </a:r>
            <a:r>
              <a:rPr lang="en-US" smtClean="0">
                <a:solidFill>
                  <a:srgbClr val="003300"/>
                </a:solidFill>
                <a:latin typeface="Arial Narrow" pitchFamily="-84" charset="0"/>
              </a:rPr>
              <a:t>14!</a:t>
            </a: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  <p:bldP spid="8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5418191-4494-3D4D-A305-848AB9B8BF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10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-1676400" y="609600"/>
            <a:ext cx="12420600" cy="5676900"/>
            <a:chOff x="-1056" y="384"/>
            <a:chExt cx="7824" cy="3576"/>
          </a:xfrm>
        </p:grpSpPr>
        <p:pic>
          <p:nvPicPr>
            <p:cNvPr id="31751" name="Picture 6" descr="FG02_00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56" y="384"/>
              <a:ext cx="7824" cy="3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52" name="Rectangle 7"/>
            <p:cNvSpPr>
              <a:spLocks noChangeArrowheads="1"/>
            </p:cNvSpPr>
            <p:nvPr/>
          </p:nvSpPr>
          <p:spPr bwMode="auto">
            <a:xfrm>
              <a:off x="2736" y="1920"/>
              <a:ext cx="43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3" name="Rectangle 8"/>
            <p:cNvSpPr>
              <a:spLocks noChangeArrowheads="1"/>
            </p:cNvSpPr>
            <p:nvPr/>
          </p:nvSpPr>
          <p:spPr bwMode="auto">
            <a:xfrm>
              <a:off x="2736" y="3696"/>
              <a:ext cx="43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Velocity </a:t>
            </a:r>
            <a:r>
              <a:rPr lang="en-US" dirty="0" err="1">
                <a:latin typeface="Arial Narrow" charset="0"/>
                <a:ea typeface="ＭＳ Ｐゴシック" charset="0"/>
                <a:cs typeface="ＭＳ Ｐゴシック" charset="0"/>
              </a:rPr>
              <a:t>vs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Time Plot</a:t>
            </a:r>
          </a:p>
        </p:txBody>
      </p:sp>
    </p:spTree>
    <p:extLst>
      <p:ext uri="{BB962C8B-B14F-4D97-AF65-F5344CB8AC3E}">
        <p14:creationId xmlns:p14="http://schemas.microsoft.com/office/powerpoint/2010/main" val="1414250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10, 2015</a:t>
            </a:r>
          </a:p>
        </p:txBody>
      </p:sp>
      <p:sp>
        <p:nvSpPr>
          <p:cNvPr id="3380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2015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380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421D52-3FCB-2A4D-8481-63F0CE778FF1}" type="slidenum">
              <a:rPr lang="en-US">
                <a:latin typeface="Arial Narrow" pitchFamily="-84" charset="0"/>
              </a:rPr>
              <a:pPr/>
              <a:t>11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3802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68DF9F51-995B-4B4B-9078-433296B646E5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11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33803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AD67AC8-5D6A-4740-A014-6837FF73EB87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11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3380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graphicFrame>
        <p:nvGraphicFramePr>
          <p:cNvPr id="18637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4953000" y="3992563"/>
          <a:ext cx="20574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09" name="Equation" r:id="rId3" imgW="1180800" imgH="419040" progId="Equation.3">
                  <p:embed/>
                </p:oleObj>
              </mc:Choice>
              <mc:Fallback>
                <p:oleObj name="Equation" r:id="rId3" imgW="1180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992563"/>
                        <a:ext cx="2057400" cy="7302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1066800" y="1082675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Displacement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3" name="Object 5"/>
          <p:cNvGraphicFramePr>
            <a:graphicFrameLocks noChangeAspect="1"/>
          </p:cNvGraphicFramePr>
          <p:nvPr/>
        </p:nvGraphicFramePr>
        <p:xfrm>
          <a:off x="4953000" y="1127125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10" name="Equation" r:id="rId5" imgW="711000" imgH="190440" progId="Equation.3">
                  <p:embed/>
                </p:oleObj>
              </mc:Choice>
              <mc:Fallback>
                <p:oleObj name="Equation" r:id="rId5" imgW="7110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127125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1066800" y="1933575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Average velocity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5" name="Object 7"/>
          <p:cNvGraphicFramePr>
            <a:graphicFrameLocks noChangeAspect="1"/>
          </p:cNvGraphicFramePr>
          <p:nvPr/>
        </p:nvGraphicFramePr>
        <p:xfrm>
          <a:off x="4953000" y="1771650"/>
          <a:ext cx="21336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11" name="Equation" r:id="rId7" imgW="1028520" imgH="406080" progId="Equation.3">
                  <p:embed/>
                </p:oleObj>
              </mc:Choice>
              <mc:Fallback>
                <p:oleObj name="Equation" r:id="rId7" imgW="102852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771650"/>
                        <a:ext cx="2133600" cy="8413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6" name="Text Box 8"/>
          <p:cNvSpPr txBox="1">
            <a:spLocks noChangeArrowheads="1"/>
          </p:cNvSpPr>
          <p:nvPr/>
        </p:nvSpPr>
        <p:spPr bwMode="auto">
          <a:xfrm>
            <a:off x="1066800" y="30353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Average speed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7" name="Object 9"/>
          <p:cNvGraphicFramePr>
            <a:graphicFrameLocks noChangeAspect="1"/>
          </p:cNvGraphicFramePr>
          <p:nvPr/>
        </p:nvGraphicFramePr>
        <p:xfrm>
          <a:off x="4953000" y="2873375"/>
          <a:ext cx="350520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12" name="Equation" r:id="rId9" imgW="1739880" imgH="419040" progId="Equation.3">
                  <p:embed/>
                </p:oleObj>
              </mc:Choice>
              <mc:Fallback>
                <p:oleObj name="Equation" r:id="rId9" imgW="17398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73375"/>
                        <a:ext cx="3505200" cy="8429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8" name="Rectangle 10"/>
          <p:cNvSpPr>
            <a:spLocks noChangeArrowheads="1"/>
          </p:cNvSpPr>
          <p:nvPr/>
        </p:nvSpPr>
        <p:spPr bwMode="auto">
          <a:xfrm>
            <a:off x="1066800" y="4054475"/>
            <a:ext cx="320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Instantaneous velocity</a:t>
            </a: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1066800" y="5083175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Instantaneous speed</a:t>
            </a:r>
            <a:endParaRPr lang="en-US" sz="2800">
              <a:latin typeface="Arial Narrow" pitchFamily="-84" charset="0"/>
            </a:endParaRPr>
          </a:p>
        </p:txBody>
      </p:sp>
      <p:graphicFrame>
        <p:nvGraphicFramePr>
          <p:cNvPr id="186380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4953000" y="4968875"/>
          <a:ext cx="21336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13" name="Equation" r:id="rId11" imgW="1307880" imgH="457200" progId="Equation.DSMT4">
                  <p:embed/>
                </p:oleObj>
              </mc:Choice>
              <mc:Fallback>
                <p:oleObj name="Equation" r:id="rId11" imgW="1307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968875"/>
                        <a:ext cx="21336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6668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6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6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6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6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6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6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6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6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6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build="p" autoUpdateAnimBg="0"/>
      <p:bldP spid="186374" grpId="0" build="p" autoUpdateAnimBg="0"/>
      <p:bldP spid="186376" grpId="0" build="p" autoUpdateAnimBg="0"/>
      <p:bldP spid="186378" grpId="0" build="p" autoUpdateAnimBg="0"/>
      <p:bldP spid="18637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338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E5CA173-FD1D-3640-BC06-6E1555FCAF23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38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Acceleration</a:t>
            </a:r>
          </a:p>
        </p:txBody>
      </p:sp>
      <p:graphicFrame>
        <p:nvGraphicFramePr>
          <p:cNvPr id="137220" name="Object 2"/>
          <p:cNvGraphicFramePr>
            <a:graphicFrameLocks noChangeAspect="1"/>
          </p:cNvGraphicFramePr>
          <p:nvPr/>
        </p:nvGraphicFramePr>
        <p:xfrm>
          <a:off x="730250" y="2520950"/>
          <a:ext cx="79375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" name="Equation" r:id="rId3" imgW="291960" imgH="139680" progId="Equation.DSMT4">
                  <p:embed/>
                </p:oleObj>
              </mc:Choice>
              <mc:Fallback>
                <p:oleObj name="Equation" r:id="rId3" imgW="2919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2520950"/>
                        <a:ext cx="79375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1" name="Object 3"/>
          <p:cNvGraphicFramePr>
            <a:graphicFrameLocks noChangeAspect="1"/>
          </p:cNvGraphicFramePr>
          <p:nvPr/>
        </p:nvGraphicFramePr>
        <p:xfrm>
          <a:off x="5527675" y="2532063"/>
          <a:ext cx="703263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7675" y="2532063"/>
                        <a:ext cx="703263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3798888" y="2417763"/>
            <a:ext cx="17240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analogs to</a:t>
            </a:r>
          </a:p>
        </p:txBody>
      </p:sp>
      <p:graphicFrame>
        <p:nvGraphicFramePr>
          <p:cNvPr id="137223" name="Object 4"/>
          <p:cNvGraphicFramePr>
            <a:graphicFrameLocks noChangeAspect="1"/>
          </p:cNvGraphicFramePr>
          <p:nvPr/>
        </p:nvGraphicFramePr>
        <p:xfrm>
          <a:off x="1295400" y="5156200"/>
          <a:ext cx="66675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Equation" r:id="rId7" imgW="291960" imgH="139680" progId="Equation.DSMT4">
                  <p:embed/>
                </p:oleObj>
              </mc:Choice>
              <mc:Fallback>
                <p:oleObj name="Equation" r:id="rId7" imgW="2919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156200"/>
                        <a:ext cx="66675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4" name="Object 5"/>
          <p:cNvGraphicFramePr>
            <a:graphicFrameLocks noChangeAspect="1"/>
          </p:cNvGraphicFramePr>
          <p:nvPr/>
        </p:nvGraphicFramePr>
        <p:xfrm>
          <a:off x="6019800" y="4889500"/>
          <a:ext cx="175260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" name="Equation" r:id="rId9" imgW="863280" imgH="419040" progId="Equation.DSMT4">
                  <p:embed/>
                </p:oleObj>
              </mc:Choice>
              <mc:Fallback>
                <p:oleObj name="Equation" r:id="rId9" imgW="863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889500"/>
                        <a:ext cx="1752600" cy="8493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3810000" y="5026025"/>
            <a:ext cx="1724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analogs to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609600" y="827088"/>
            <a:ext cx="74437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Change of velocity in time (what kind of quantity is this?)</a:t>
            </a:r>
            <a:endParaRPr lang="en-US" dirty="0"/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609600" y="1524000"/>
            <a:ext cx="5365571" cy="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Definition of Average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acceleration:</a:t>
            </a:r>
            <a:endParaRPr lang="en-US" dirty="0"/>
          </a:p>
        </p:txBody>
      </p:sp>
      <p:sp>
        <p:nvSpPr>
          <p:cNvPr id="137228" name="Text Box 12"/>
          <p:cNvSpPr txBox="1">
            <a:spLocks noChangeArrowheads="1"/>
          </p:cNvSpPr>
          <p:nvPr/>
        </p:nvSpPr>
        <p:spPr bwMode="auto">
          <a:xfrm>
            <a:off x="609600" y="3735388"/>
            <a:ext cx="7696200" cy="98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Definition of Instantaneous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acceleration: Average acceleration over a very short amount of time.</a:t>
            </a:r>
          </a:p>
        </p:txBody>
      </p:sp>
      <p:graphicFrame>
        <p:nvGraphicFramePr>
          <p:cNvPr id="137229" name="Object 6"/>
          <p:cNvGraphicFramePr>
            <a:graphicFrameLocks noChangeAspect="1"/>
          </p:cNvGraphicFramePr>
          <p:nvPr/>
        </p:nvGraphicFramePr>
        <p:xfrm>
          <a:off x="1528763" y="2157413"/>
          <a:ext cx="1587500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" name="Equation" r:id="rId11" imgW="583920" imgH="406080" progId="Equation.DSMT4">
                  <p:embed/>
                </p:oleObj>
              </mc:Choice>
              <mc:Fallback>
                <p:oleObj name="Equation" r:id="rId11" imgW="5839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763" y="2157413"/>
                        <a:ext cx="1587500" cy="110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0" name="Object 7"/>
          <p:cNvGraphicFramePr>
            <a:graphicFrameLocks noChangeAspect="1"/>
          </p:cNvGraphicFramePr>
          <p:nvPr/>
        </p:nvGraphicFramePr>
        <p:xfrm>
          <a:off x="3121025" y="2212975"/>
          <a:ext cx="6731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" name="Equation" r:id="rId13" imgW="266400" imgH="393480" progId="Equation.DSMT4">
                  <p:embed/>
                </p:oleObj>
              </mc:Choice>
              <mc:Fallback>
                <p:oleObj name="Equation" r:id="rId13" imgW="266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025" y="2212975"/>
                        <a:ext cx="6731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1" name="Object 8"/>
          <p:cNvGraphicFramePr>
            <a:graphicFrameLocks noChangeAspect="1"/>
          </p:cNvGraphicFramePr>
          <p:nvPr/>
        </p:nvGraphicFramePr>
        <p:xfrm>
          <a:off x="6235700" y="2195513"/>
          <a:ext cx="137795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" name="Equation" r:id="rId15" imgW="545760" imgH="406080" progId="Equation.DSMT4">
                  <p:embed/>
                </p:oleObj>
              </mc:Choice>
              <mc:Fallback>
                <p:oleObj name="Equation" r:id="rId15" imgW="5457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5700" y="2195513"/>
                        <a:ext cx="137795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2" name="Object 9"/>
          <p:cNvGraphicFramePr>
            <a:graphicFrameLocks noChangeAspect="1"/>
          </p:cNvGraphicFramePr>
          <p:nvPr/>
        </p:nvGraphicFramePr>
        <p:xfrm>
          <a:off x="7620000" y="2211388"/>
          <a:ext cx="609600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6" name="Equation" r:id="rId17" imgW="241200" imgH="393480" progId="Equation.DSMT4">
                  <p:embed/>
                </p:oleObj>
              </mc:Choice>
              <mc:Fallback>
                <p:oleObj name="Equation" r:id="rId17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2211388"/>
                        <a:ext cx="609600" cy="99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3" name="Object 10"/>
          <p:cNvGraphicFramePr>
            <a:graphicFrameLocks noChangeAspect="1"/>
          </p:cNvGraphicFramePr>
          <p:nvPr/>
        </p:nvGraphicFramePr>
        <p:xfrm>
          <a:off x="1905000" y="4838700"/>
          <a:ext cx="14478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" name="Equation" r:id="rId19" imgW="634680" imgH="419040" progId="Equation.DSMT4">
                  <p:embed/>
                </p:oleObj>
              </mc:Choice>
              <mc:Fallback>
                <p:oleObj name="Equation" r:id="rId19" imgW="6346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838700"/>
                        <a:ext cx="144780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7391400" y="1371600"/>
            <a:ext cx="1101725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Vector!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4184650" y="3286125"/>
            <a:ext cx="871538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Unit?</a:t>
            </a: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5175250" y="3276600"/>
            <a:ext cx="768350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m/s</a:t>
            </a:r>
            <a:r>
              <a:rPr lang="en-US" sz="2800" baseline="30000">
                <a:solidFill>
                  <a:srgbClr val="FF0066"/>
                </a:solidFill>
                <a:latin typeface="Arial Narrow" charset="0"/>
              </a:rPr>
              <a:t>2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652463" y="3276600"/>
            <a:ext cx="1738312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Dimension?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2514600" y="3286125"/>
            <a:ext cx="844550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[LT</a:t>
            </a:r>
            <a:r>
              <a:rPr lang="en-US" sz="2800" baseline="30000">
                <a:solidFill>
                  <a:srgbClr val="FF0066"/>
                </a:solidFill>
                <a:latin typeface="Arial Narrow" charset="0"/>
              </a:rPr>
              <a:t>-2</a:t>
            </a:r>
            <a:r>
              <a:rPr lang="en-US" sz="2800">
                <a:solidFill>
                  <a:srgbClr val="FF0066"/>
                </a:solidFill>
                <a:latin typeface="Arial Narrow" charset="0"/>
              </a:rPr>
              <a:t>]</a:t>
            </a:r>
            <a:endParaRPr lang="en-US" sz="2800" baseline="30000">
              <a:solidFill>
                <a:srgbClr val="FF0066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635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7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7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7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3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3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37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3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2" grpId="0" build="p" autoUpdateAnimBg="0"/>
      <p:bldP spid="137225" grpId="0" build="p" autoUpdateAnimBg="0"/>
      <p:bldP spid="137226" grpId="0" build="p" autoUpdateAnimBg="0"/>
      <p:bldP spid="137227" grpId="0" build="p" autoUpdateAnimBg="0"/>
      <p:bldP spid="137228" grpId="0" build="p" autoUpdateAnimBg="0"/>
      <p:bldP spid="20" grpId="0" animBg="1" autoUpdateAnimBg="0"/>
      <p:bldP spid="21" grpId="0" animBg="1" autoUpdateAnimBg="0"/>
      <p:bldP spid="22" grpId="0" animBg="1" autoUpdateAnimBg="0"/>
      <p:bldP spid="23" grpId="0" animBg="1" autoUpdateAnimBg="0"/>
      <p:bldP spid="24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4ED8B51-84EA-2F42-9229-AF64CB1D2D5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Acceleration vs Time Plot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838200"/>
            <a:ext cx="9144000" cy="5791200"/>
            <a:chOff x="0" y="528"/>
            <a:chExt cx="5760" cy="3432"/>
          </a:xfrm>
        </p:grpSpPr>
        <p:pic>
          <p:nvPicPr>
            <p:cNvPr id="34826" name="Picture 4" descr="FG02_017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8"/>
              <a:ext cx="5760" cy="3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27" name="Rectangle 5"/>
            <p:cNvSpPr>
              <a:spLocks noChangeArrowheads="1"/>
            </p:cNvSpPr>
            <p:nvPr/>
          </p:nvSpPr>
          <p:spPr bwMode="auto">
            <a:xfrm>
              <a:off x="1248" y="3648"/>
              <a:ext cx="57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048000" y="2971800"/>
            <a:ext cx="4394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What does this plot tell you?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117850" y="3505200"/>
            <a:ext cx="2978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Yes, you are right!!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124200" y="4038600"/>
            <a:ext cx="48006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 acceleration of this motion is a constant!!</a:t>
            </a:r>
          </a:p>
        </p:txBody>
      </p:sp>
    </p:spTree>
    <p:extLst>
      <p:ext uri="{BB962C8B-B14F-4D97-AF65-F5344CB8AC3E}">
        <p14:creationId xmlns:p14="http://schemas.microsoft.com/office/powerpoint/2010/main" val="2542693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utoUpdateAnimBg="0"/>
      <p:bldP spid="10" grpId="0" build="p" autoUpdateAnimBg="0"/>
      <p:bldP spid="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6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10, 2015</a:t>
            </a:r>
          </a:p>
        </p:txBody>
      </p:sp>
      <p:sp>
        <p:nvSpPr>
          <p:cNvPr id="36877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2015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6878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BED63D-816D-D645-8363-BA05A39276F9}" type="slidenum">
              <a:rPr lang="en-US">
                <a:latin typeface="Arial Narrow" pitchFamily="-84" charset="0"/>
              </a:rPr>
              <a:pPr/>
              <a:t>14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6879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Example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2.4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138243" name="Picture 3" descr="FG02_01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28600" y="1295400"/>
            <a:ext cx="8763000" cy="2978150"/>
          </a:xfrm>
          <a:noFill/>
        </p:spPr>
      </p:pic>
      <p:graphicFrame>
        <p:nvGraphicFramePr>
          <p:cNvPr id="138244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657600" y="4876800"/>
          <a:ext cx="6858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72" name="Equation" r:id="rId4" imgW="317160" imgH="215640" progId="Equation.DSMT4">
                  <p:embed/>
                </p:oleObj>
              </mc:Choice>
              <mc:Fallback>
                <p:oleObj name="Equation" r:id="rId4" imgW="3171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876800"/>
                        <a:ext cx="6858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5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257925" y="4846638"/>
          <a:ext cx="2798763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73" name="Equation" r:id="rId6" imgW="1688760" imgH="393480" progId="Equation.3">
                  <p:embed/>
                </p:oleObj>
              </mc:Choice>
              <mc:Fallback>
                <p:oleObj name="Equation" r:id="rId6" imgW="1688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925" y="4846638"/>
                        <a:ext cx="2798763" cy="65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228600" y="762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A car accelerates along a straight road from rest to 75km/h in 5.0s.</a:t>
            </a: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457200" y="41910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pitchFamily="-84" charset="0"/>
              </a:rPr>
              <a:t>What is the magnitude of its average acceleration?</a:t>
            </a:r>
            <a:endParaRPr lang="en-US">
              <a:solidFill>
                <a:srgbClr val="CC00CC"/>
              </a:solidFill>
              <a:latin typeface="Monotype Corsiva" pitchFamily="-84" charset="0"/>
            </a:endParaRPr>
          </a:p>
        </p:txBody>
      </p:sp>
      <p:graphicFrame>
        <p:nvGraphicFramePr>
          <p:cNvPr id="138248" name="Object 4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04800" y="5410200"/>
          <a:ext cx="95726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74" name="Equation" r:id="rId8" imgW="330120" imgH="241200" progId="Equation.DSMT4">
                  <p:embed/>
                </p:oleObj>
              </mc:Choice>
              <mc:Fallback>
                <p:oleObj name="Equation" r:id="rId8" imgW="3301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410200"/>
                        <a:ext cx="957263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9" name="Object 5"/>
          <p:cNvGraphicFramePr>
            <a:graphicFrameLocks noChangeAspect="1"/>
          </p:cNvGraphicFramePr>
          <p:nvPr/>
        </p:nvGraphicFramePr>
        <p:xfrm>
          <a:off x="457200" y="4724400"/>
          <a:ext cx="6858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75" name="Equation" r:id="rId10" imgW="317160" imgH="228600" progId="Equation.DSMT4">
                  <p:embed/>
                </p:oleObj>
              </mc:Choice>
              <mc:Fallback>
                <p:oleObj name="Equation" r:id="rId10" imgW="317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724400"/>
                        <a:ext cx="6858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0" name="Object 6"/>
          <p:cNvGraphicFramePr>
            <a:graphicFrameLocks noChangeAspect="1"/>
          </p:cNvGraphicFramePr>
          <p:nvPr/>
        </p:nvGraphicFramePr>
        <p:xfrm>
          <a:off x="5434013" y="5562600"/>
          <a:ext cx="3557587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76" name="Equation" r:id="rId12" imgW="2145960" imgH="431640" progId="Equation.3">
                  <p:embed/>
                </p:oleObj>
              </mc:Choice>
              <mc:Fallback>
                <p:oleObj name="Equation" r:id="rId12" imgW="2145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4013" y="5562600"/>
                        <a:ext cx="3557587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2" name="Object 7"/>
          <p:cNvGraphicFramePr>
            <a:graphicFrameLocks noChangeAspect="1"/>
          </p:cNvGraphicFramePr>
          <p:nvPr/>
        </p:nvGraphicFramePr>
        <p:xfrm>
          <a:off x="1162050" y="4768850"/>
          <a:ext cx="97155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77" name="Equation" r:id="rId14" imgW="431640" imgH="177480" progId="Equation.DSMT4">
                  <p:embed/>
                </p:oleObj>
              </mc:Choice>
              <mc:Fallback>
                <p:oleObj name="Equation" r:id="rId14" imgW="431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4768850"/>
                        <a:ext cx="971550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3" name="Object 8"/>
          <p:cNvGraphicFramePr>
            <a:graphicFrameLocks noChangeAspect="1"/>
          </p:cNvGraphicFramePr>
          <p:nvPr/>
        </p:nvGraphicFramePr>
        <p:xfrm>
          <a:off x="1219200" y="5410200"/>
          <a:ext cx="12192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78" name="Equation" r:id="rId16" imgW="685800" imgH="393480" progId="Equation.DSMT4">
                  <p:embed/>
                </p:oleObj>
              </mc:Choice>
              <mc:Fallback>
                <p:oleObj name="Equation" r:id="rId16" imgW="685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410200"/>
                        <a:ext cx="121920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672674"/>
              </p:ext>
            </p:extLst>
          </p:nvPr>
        </p:nvGraphicFramePr>
        <p:xfrm>
          <a:off x="2473325" y="5562600"/>
          <a:ext cx="8794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79" name="Equation" r:id="rId18" imgW="495000" imgH="177480" progId="Equation.DSMT4">
                  <p:embed/>
                </p:oleObj>
              </mc:Choice>
              <mc:Fallback>
                <p:oleObj name="Equation" r:id="rId18" imgW="495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3325" y="5562600"/>
                        <a:ext cx="87947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5" name="Object 10"/>
          <p:cNvGraphicFramePr>
            <a:graphicFrameLocks noChangeAspect="1"/>
          </p:cNvGraphicFramePr>
          <p:nvPr/>
        </p:nvGraphicFramePr>
        <p:xfrm>
          <a:off x="4398963" y="4724400"/>
          <a:ext cx="1239837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80" name="Equation" r:id="rId20" imgW="647640" imgH="469800" progId="Equation.DSMT4">
                  <p:embed/>
                </p:oleObj>
              </mc:Choice>
              <mc:Fallback>
                <p:oleObj name="Equation" r:id="rId20" imgW="64764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963" y="4724400"/>
                        <a:ext cx="1239837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6" name="Object 11"/>
          <p:cNvGraphicFramePr>
            <a:graphicFrameLocks noChangeAspect="1"/>
          </p:cNvGraphicFramePr>
          <p:nvPr/>
        </p:nvGraphicFramePr>
        <p:xfrm>
          <a:off x="5614988" y="4733925"/>
          <a:ext cx="55721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81" name="Equation" r:id="rId22" imgW="291960" imgH="393480" progId="Equation.DSMT4">
                  <p:embed/>
                </p:oleObj>
              </mc:Choice>
              <mc:Fallback>
                <p:oleObj name="Equation" r:id="rId22" imgW="291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4988" y="4733925"/>
                        <a:ext cx="55721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1266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8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3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6" grpId="0"/>
      <p:bldP spid="13824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153400" cy="60198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Homework registration</a:t>
            </a:r>
          </a:p>
          <a:p>
            <a:pPr lvl="1"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66/71 have registered as of early this morning</a:t>
            </a:r>
          </a:p>
          <a:p>
            <a:pPr lvl="2" eaLnBrk="1" hangingPunct="1"/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60 have submitted answers!!</a:t>
            </a:r>
          </a:p>
          <a:p>
            <a:pPr lvl="2" eaLnBrk="1" hangingPunct="1"/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Those of you who haven’t enrolled in must do so ASAP.</a:t>
            </a:r>
          </a:p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1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st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non-comprehensive term exam</a:t>
            </a:r>
          </a:p>
          <a:p>
            <a:pPr lvl="1"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In class Monday, June 15</a:t>
            </a:r>
          </a:p>
          <a:p>
            <a:pPr lvl="1"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Covers: CH1.1 through what we finish tomorrow, Thursday, June 11, plus appendix A</a:t>
            </a:r>
          </a:p>
          <a:p>
            <a:pPr lvl="1" eaLnBrk="1" hangingPunct="1"/>
            <a:r>
              <a:rPr lang="en-US" sz="2000" dirty="0" smtClean="0"/>
              <a:t>Bring </a:t>
            </a:r>
            <a:r>
              <a:rPr lang="en-US" sz="2000" dirty="0"/>
              <a:t>your calculator but DO NOT input formula into it</a:t>
            </a:r>
            <a:r>
              <a:rPr lang="en-US" sz="2000" dirty="0" smtClean="0"/>
              <a:t>!</a:t>
            </a:r>
          </a:p>
          <a:p>
            <a:pPr lvl="2" eaLnBrk="1" hangingPunct="1"/>
            <a:r>
              <a:rPr lang="en-US" sz="1800" dirty="0" smtClean="0"/>
              <a:t>Cell phones or any types of computers cannot replace a calculator!</a:t>
            </a:r>
          </a:p>
          <a:p>
            <a:pPr lvl="1" eaLnBrk="1" hangingPunct="1"/>
            <a:r>
              <a:rPr lang="en-US" sz="2000" dirty="0"/>
              <a:t>BYOF: You may bring a one 8.5x11.5 sheet (front and back) of </a:t>
            </a:r>
            <a:r>
              <a:rPr lang="en-US" sz="2000" b="1" u="sng" dirty="0">
                <a:solidFill>
                  <a:srgbClr val="FF0000"/>
                </a:solidFill>
              </a:rPr>
              <a:t>handwritten</a:t>
            </a:r>
            <a:r>
              <a:rPr lang="en-US" sz="2000" dirty="0"/>
              <a:t> formulae and values of constants for the </a:t>
            </a:r>
            <a:r>
              <a:rPr lang="en-US" sz="2000" dirty="0" smtClean="0"/>
              <a:t>quiz</a:t>
            </a:r>
            <a:endParaRPr lang="en-US" sz="2000" dirty="0"/>
          </a:p>
          <a:p>
            <a:pPr lvl="1" eaLnBrk="1" hangingPunct="1"/>
            <a:r>
              <a:rPr lang="en-US" sz="2000" dirty="0"/>
              <a:t>No derivations, word definitions or solutions of any </a:t>
            </a:r>
            <a:r>
              <a:rPr lang="en-US" sz="2000" dirty="0" smtClean="0"/>
              <a:t>problems!</a:t>
            </a:r>
            <a:endParaRPr lang="en-US" sz="2000" dirty="0"/>
          </a:p>
          <a:p>
            <a:pPr lvl="1" eaLnBrk="1" hangingPunct="1"/>
            <a:r>
              <a:rPr lang="en-US" sz="2000" dirty="0"/>
              <a:t>No additional formulae or values of constants will be </a:t>
            </a:r>
            <a:r>
              <a:rPr lang="en-US" sz="2000" dirty="0" smtClean="0"/>
              <a:t>provided!</a:t>
            </a:r>
          </a:p>
          <a:p>
            <a:pPr eaLnBrk="1" hangingPunct="1"/>
            <a:r>
              <a:rPr lang="en-US" sz="2400" dirty="0" smtClean="0"/>
              <a:t>The final exam is 10:30 – 12:30pm, Monday, July 13, in this room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11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A02DD36-D850-B946-A092-904D5095E6D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85800"/>
          </a:xfrm>
        </p:spPr>
        <p:txBody>
          <a:bodyPr/>
          <a:lstStyle/>
          <a:p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Reminder: Special Project #1 for </a:t>
            </a:r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Extra </a:t>
            </a:r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Credit</a:t>
            </a:r>
            <a:endParaRPr lang="en-US" sz="40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562600"/>
          </a:xfrm>
        </p:spPr>
        <p:txBody>
          <a:bodyPr/>
          <a:lstStyle/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 Find the solutions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for yx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-zx+v=0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5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points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cannot just plug into the quadratic equations!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must show a complete algebraic process of obtaining the solutions!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Derive the kinematic equation                                      from first principles and the known kinematic equations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10 points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sz="2800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Must be in much more detail than 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in 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this lecture note!!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!</a:t>
            </a:r>
          </a:p>
          <a:p>
            <a:pPr marL="742950" lvl="2" indent="-342900"/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Due tomorrow Thursday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June 11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215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375592"/>
              </p:ext>
            </p:extLst>
          </p:nvPr>
        </p:nvGraphicFramePr>
        <p:xfrm>
          <a:off x="4868863" y="2416832"/>
          <a:ext cx="2751137" cy="554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51" name="Equation" r:id="rId3" imgW="1257120" imgH="253800" progId="Equation.DSMT4">
                  <p:embed/>
                </p:oleObj>
              </mc:Choice>
              <mc:Fallback>
                <p:oleObj name="Equation" r:id="rId3" imgW="12571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8863" y="2416832"/>
                        <a:ext cx="2751137" cy="5549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4945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10, 2015</a:t>
            </a:r>
          </a:p>
        </p:txBody>
      </p:sp>
      <p:sp>
        <p:nvSpPr>
          <p:cNvPr id="215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2015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15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8148F5-E22C-444A-B306-18723194F46B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15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762000" y="914400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One dimensional displacement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16" name="Object 2"/>
          <p:cNvGraphicFramePr>
            <a:graphicFrameLocks noChangeAspect="1"/>
          </p:cNvGraphicFramePr>
          <p:nvPr/>
        </p:nvGraphicFramePr>
        <p:xfrm>
          <a:off x="3276600" y="1392238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2" name="Equation" r:id="rId3" imgW="711000" imgH="190440" progId="Equation.3">
                  <p:embed/>
                </p:oleObj>
              </mc:Choice>
              <mc:Fallback>
                <p:oleObj name="Equation" r:id="rId3" imgW="7110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92238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7" name="Text Box 5"/>
          <p:cNvSpPr txBox="1">
            <a:spLocks noChangeArrowheads="1"/>
          </p:cNvSpPr>
          <p:nvPr/>
        </p:nvSpPr>
        <p:spPr bwMode="auto">
          <a:xfrm>
            <a:off x="152400" y="2833688"/>
            <a:ext cx="815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velocity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18" name="Object 3"/>
          <p:cNvGraphicFramePr>
            <a:graphicFrameLocks noChangeAspect="1"/>
          </p:cNvGraphicFramePr>
          <p:nvPr/>
        </p:nvGraphicFramePr>
        <p:xfrm>
          <a:off x="4800600" y="2982913"/>
          <a:ext cx="6635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3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982913"/>
                        <a:ext cx="6635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9" name="Text Box 7"/>
          <p:cNvSpPr txBox="1">
            <a:spLocks noChangeArrowheads="1"/>
          </p:cNvSpPr>
          <p:nvPr/>
        </p:nvSpPr>
        <p:spPr bwMode="auto">
          <a:xfrm>
            <a:off x="609600" y="44196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speed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20" name="Object 4"/>
          <p:cNvGraphicFramePr>
            <a:graphicFrameLocks noChangeAspect="1"/>
          </p:cNvGraphicFramePr>
          <p:nvPr/>
        </p:nvGraphicFramePr>
        <p:xfrm>
          <a:off x="5232400" y="4267200"/>
          <a:ext cx="35575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4" name="Equation" r:id="rId7" imgW="1765080" imgH="419040" progId="Equation.DSMT4">
                  <p:embed/>
                </p:oleObj>
              </mc:Choice>
              <mc:Fallback>
                <p:oleObj name="Equation" r:id="rId7" imgW="1765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4267200"/>
                        <a:ext cx="3557588" cy="838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2" name="Object 5"/>
          <p:cNvGraphicFramePr>
            <a:graphicFrameLocks noChangeAspect="1"/>
          </p:cNvGraphicFramePr>
          <p:nvPr/>
        </p:nvGraphicFramePr>
        <p:xfrm>
          <a:off x="5464175" y="2667000"/>
          <a:ext cx="12636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5" name="Equation" r:id="rId9" imgW="533160" imgH="406080" progId="Equation.DSMT4">
                  <p:embed/>
                </p:oleObj>
              </mc:Choice>
              <mc:Fallback>
                <p:oleObj name="Equation" r:id="rId9" imgW="533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2667000"/>
                        <a:ext cx="126365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3" name="Object 6"/>
          <p:cNvGraphicFramePr>
            <a:graphicFrameLocks noChangeAspect="1"/>
          </p:cNvGraphicFramePr>
          <p:nvPr/>
        </p:nvGraphicFramePr>
        <p:xfrm>
          <a:off x="6721475" y="2667000"/>
          <a:ext cx="5715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6" name="Equation" r:id="rId11" imgW="241200" imgH="393480" progId="Equation.DSMT4">
                  <p:embed/>
                </p:oleObj>
              </mc:Choice>
              <mc:Fallback>
                <p:oleObj name="Equation" r:id="rId11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1475" y="2667000"/>
                        <a:ext cx="571500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24" name="Text Box 12"/>
          <p:cNvSpPr txBox="1">
            <a:spLocks noChangeArrowheads="1"/>
          </p:cNvSpPr>
          <p:nvPr/>
        </p:nvSpPr>
        <p:spPr bwMode="auto">
          <a:xfrm>
            <a:off x="533400" y="35814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FF0066"/>
                </a:solidFill>
                <a:latin typeface="Monotype Corsiva" pitchFamily="-84" charset="0"/>
              </a:rPr>
              <a:t>Displacement per unit time in the period throughout the motion</a:t>
            </a:r>
          </a:p>
        </p:txBody>
      </p:sp>
      <p:sp>
        <p:nvSpPr>
          <p:cNvPr id="192525" name="Text Box 13"/>
          <p:cNvSpPr txBox="1">
            <a:spLocks noChangeArrowheads="1"/>
          </p:cNvSpPr>
          <p:nvPr/>
        </p:nvSpPr>
        <p:spPr bwMode="auto">
          <a:xfrm>
            <a:off x="762000" y="1768475"/>
            <a:ext cx="7886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FF0066"/>
                </a:solidFill>
                <a:latin typeface="Monotype Corsiva" pitchFamily="-84" charset="0"/>
              </a:rPr>
              <a:t>Displacement is the difference between initial and final potions of the motion and is a vector quantity.  </a:t>
            </a:r>
            <a:r>
              <a:rPr lang="en-US" i="1">
                <a:solidFill>
                  <a:schemeClr val="accent2"/>
                </a:solidFill>
                <a:latin typeface="Monotype Corsiva" pitchFamily="-84" charset="0"/>
              </a:rPr>
              <a:t>How is this different than distance?</a:t>
            </a:r>
          </a:p>
        </p:txBody>
      </p:sp>
      <p:graphicFrame>
        <p:nvGraphicFramePr>
          <p:cNvPr id="192546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7239000" y="2819400"/>
          <a:ext cx="18288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7" name="Equation" r:id="rId13" imgW="1028520" imgH="419040" progId="Equation.DSMT4">
                  <p:embed/>
                </p:oleObj>
              </mc:Choice>
              <mc:Fallback>
                <p:oleObj name="Equation" r:id="rId13" imgW="1028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819400"/>
                        <a:ext cx="18288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48" name="Text Box 36"/>
          <p:cNvSpPr txBox="1">
            <a:spLocks noChangeArrowheads="1"/>
          </p:cNvSpPr>
          <p:nvPr/>
        </p:nvSpPr>
        <p:spPr bwMode="auto">
          <a:xfrm>
            <a:off x="1431925" y="3287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49" name="Text Box 37"/>
          <p:cNvSpPr txBox="1">
            <a:spLocks noChangeArrowheads="1"/>
          </p:cNvSpPr>
          <p:nvPr/>
        </p:nvSpPr>
        <p:spPr bwMode="auto">
          <a:xfrm>
            <a:off x="2209800" y="3317875"/>
            <a:ext cx="561975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192550" name="Text Box 38"/>
          <p:cNvSpPr txBox="1">
            <a:spLocks noChangeArrowheads="1"/>
          </p:cNvSpPr>
          <p:nvPr/>
        </p:nvSpPr>
        <p:spPr bwMode="auto">
          <a:xfrm>
            <a:off x="1584325" y="2525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51" name="Text Box 39"/>
          <p:cNvSpPr txBox="1">
            <a:spLocks noChangeArrowheads="1"/>
          </p:cNvSpPr>
          <p:nvPr/>
        </p:nvSpPr>
        <p:spPr bwMode="auto">
          <a:xfrm>
            <a:off x="2362200" y="2514600"/>
            <a:ext cx="388938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</a:t>
            </a:r>
          </a:p>
        </p:txBody>
      </p:sp>
      <p:sp>
        <p:nvSpPr>
          <p:cNvPr id="192552" name="Text Box 40"/>
          <p:cNvSpPr txBox="1">
            <a:spLocks noChangeArrowheads="1"/>
          </p:cNvSpPr>
          <p:nvPr/>
        </p:nvSpPr>
        <p:spPr bwMode="auto">
          <a:xfrm>
            <a:off x="1447800" y="4937125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53" name="Text Box 41"/>
          <p:cNvSpPr txBox="1">
            <a:spLocks noChangeArrowheads="1"/>
          </p:cNvSpPr>
          <p:nvPr/>
        </p:nvSpPr>
        <p:spPr bwMode="auto">
          <a:xfrm>
            <a:off x="2225675" y="4926013"/>
            <a:ext cx="561975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192554" name="Text Box 42"/>
          <p:cNvSpPr txBox="1">
            <a:spLocks noChangeArrowheads="1"/>
          </p:cNvSpPr>
          <p:nvPr/>
        </p:nvSpPr>
        <p:spPr bwMode="auto">
          <a:xfrm>
            <a:off x="5638800" y="1371600"/>
            <a:ext cx="205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vector quantity</a:t>
            </a:r>
          </a:p>
        </p:txBody>
      </p:sp>
      <p:sp>
        <p:nvSpPr>
          <p:cNvPr id="192555" name="Text Box 43"/>
          <p:cNvSpPr txBox="1">
            <a:spLocks noChangeArrowheads="1"/>
          </p:cNvSpPr>
          <p:nvPr/>
        </p:nvSpPr>
        <p:spPr bwMode="auto">
          <a:xfrm>
            <a:off x="3048000" y="5181600"/>
            <a:ext cx="203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scalar quantity</a:t>
            </a:r>
          </a:p>
        </p:txBody>
      </p:sp>
      <p:sp>
        <p:nvSpPr>
          <p:cNvPr id="192556" name="Text Box 44"/>
          <p:cNvSpPr txBox="1">
            <a:spLocks noChangeArrowheads="1"/>
          </p:cNvSpPr>
          <p:nvPr/>
        </p:nvSpPr>
        <p:spPr bwMode="auto">
          <a:xfrm>
            <a:off x="3124200" y="3276600"/>
            <a:ext cx="205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vector quantity</a:t>
            </a:r>
          </a:p>
        </p:txBody>
      </p:sp>
    </p:spTree>
    <p:extLst>
      <p:ext uri="{BB962C8B-B14F-4D97-AF65-F5344CB8AC3E}">
        <p14:creationId xmlns:p14="http://schemas.microsoft.com/office/powerpoint/2010/main" val="1739839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9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92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9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9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9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9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9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/>
      <p:bldP spid="192517" grpId="0"/>
      <p:bldP spid="192519" grpId="0"/>
      <p:bldP spid="192524" grpId="0"/>
      <p:bldP spid="192525" grpId="0"/>
      <p:bldP spid="192548" grpId="0"/>
      <p:bldP spid="192549" grpId="0" animBg="1"/>
      <p:bldP spid="192550" grpId="0"/>
      <p:bldP spid="192551" grpId="0" animBg="1"/>
      <p:bldP spid="192552" grpId="0"/>
      <p:bldP spid="192553" grpId="0" animBg="1"/>
      <p:bldP spid="192554" grpId="0"/>
      <p:bldP spid="192555" grpId="0"/>
      <p:bldP spid="1925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10, 2015</a:t>
            </a:r>
          </a:p>
        </p:txBody>
      </p:sp>
      <p:sp>
        <p:nvSpPr>
          <p:cNvPr id="2561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478B1D-0590-CF42-828D-6BDDF45C7456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561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D823B6C7-42F9-8449-9D2F-1350B0D3F39F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pic>
        <p:nvPicPr>
          <p:cNvPr id="180226" name="Picture 2" descr="FG02_00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362200"/>
            <a:ext cx="441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2.1: Runner’s Average Velocity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graphicFrame>
        <p:nvGraphicFramePr>
          <p:cNvPr id="180228" name="Object 4"/>
          <p:cNvGraphicFramePr>
            <a:graphicFrameLocks noChangeAspect="1"/>
          </p:cNvGraphicFramePr>
          <p:nvPr/>
        </p:nvGraphicFramePr>
        <p:xfrm>
          <a:off x="4122738" y="2795588"/>
          <a:ext cx="21256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26" name="Equation" r:id="rId5" imgW="1231560" imgH="228600" progId="Equation.DSMT4">
                  <p:embed/>
                </p:oleObj>
              </mc:Choice>
              <mc:Fallback>
                <p:oleObj name="Equation" r:id="rId5" imgW="1231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2738" y="2795588"/>
                        <a:ext cx="21256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4343400" y="23622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Displacement: </a:t>
            </a: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4343400" y="3124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Velocity: </a:t>
            </a:r>
          </a:p>
        </p:txBody>
      </p:sp>
      <p:graphicFrame>
        <p:nvGraphicFramePr>
          <p:cNvPr id="180231" name="Object 7"/>
          <p:cNvGraphicFramePr>
            <a:graphicFrameLocks noChangeAspect="1"/>
          </p:cNvGraphicFramePr>
          <p:nvPr/>
        </p:nvGraphicFramePr>
        <p:xfrm>
          <a:off x="4191000" y="3581400"/>
          <a:ext cx="1055688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27" name="Equation" r:id="rId7" imgW="685800" imgH="406080" progId="Equation.DSMT4">
                  <p:embed/>
                </p:oleObj>
              </mc:Choice>
              <mc:Fallback>
                <p:oleObj name="Equation" r:id="rId7" imgW="6858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581400"/>
                        <a:ext cx="1055688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32" name="Rectangle 8"/>
          <p:cNvSpPr>
            <a:spLocks noChangeArrowheads="1"/>
          </p:cNvSpPr>
          <p:nvPr/>
        </p:nvSpPr>
        <p:spPr bwMode="auto">
          <a:xfrm>
            <a:off x="4419600" y="4191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Speed: </a:t>
            </a:r>
          </a:p>
        </p:txBody>
      </p:sp>
      <p:graphicFrame>
        <p:nvGraphicFramePr>
          <p:cNvPr id="180233" name="Object 9"/>
          <p:cNvGraphicFramePr>
            <a:graphicFrameLocks noChangeAspect="1"/>
          </p:cNvGraphicFramePr>
          <p:nvPr/>
        </p:nvGraphicFramePr>
        <p:xfrm>
          <a:off x="4419600" y="4648200"/>
          <a:ext cx="3341688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28" name="Equation" r:id="rId9" imgW="1765080" imgH="393480" progId="Equation.DSMT4">
                  <p:embed/>
                </p:oleObj>
              </mc:Choice>
              <mc:Fallback>
                <p:oleObj name="Equation" r:id="rId9" imgW="1765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648200"/>
                        <a:ext cx="3341688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34" name="Text Box 10"/>
          <p:cNvSpPr txBox="1">
            <a:spLocks noChangeArrowheads="1"/>
          </p:cNvSpPr>
          <p:nvPr/>
        </p:nvSpPr>
        <p:spPr bwMode="auto">
          <a:xfrm>
            <a:off x="228600" y="685800"/>
            <a:ext cx="87026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The position of a runner as a function of time is plotted as moving along the x axis of a coordinate system.  During a 3.00-s time interval, the runner’s position changes from x</a:t>
            </a:r>
            <a:r>
              <a:rPr lang="en-US" baseline="-25000" dirty="0">
                <a:solidFill>
                  <a:schemeClr val="accent2"/>
                </a:solidFill>
                <a:latin typeface="Arial Narrow" pitchFamily="-84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=50.0m to x</a:t>
            </a:r>
            <a:r>
              <a:rPr lang="en-US" baseline="-25000" dirty="0">
                <a:solidFill>
                  <a:schemeClr val="accent2"/>
                </a:solidFill>
                <a:latin typeface="Arial Narrow" pitchFamily="-84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=30.5 m, as shown in the figure.  What i</a:t>
            </a:r>
            <a:r>
              <a:rPr lang="en-US" dirty="0" smtClean="0">
                <a:solidFill>
                  <a:schemeClr val="accent2"/>
                </a:solidFill>
                <a:latin typeface="Arial Narrow" pitchFamily="-84" charset="0"/>
              </a:rPr>
              <a:t>s 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the runner’s average velocity?  What i</a:t>
            </a:r>
            <a:r>
              <a:rPr lang="en-US" dirty="0" smtClean="0">
                <a:solidFill>
                  <a:schemeClr val="accent2"/>
                </a:solidFill>
                <a:latin typeface="Arial Narrow" pitchFamily="-84" charset="0"/>
              </a:rPr>
              <a:t>s 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the average speed?</a:t>
            </a:r>
          </a:p>
        </p:txBody>
      </p:sp>
      <p:graphicFrame>
        <p:nvGraphicFramePr>
          <p:cNvPr id="180235" name="Object 11"/>
          <p:cNvGraphicFramePr>
            <a:graphicFrameLocks noChangeAspect="1"/>
          </p:cNvGraphicFramePr>
          <p:nvPr/>
        </p:nvGraphicFramePr>
        <p:xfrm>
          <a:off x="6248400" y="2819400"/>
          <a:ext cx="1423988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29" name="Equation" r:id="rId11" imgW="825480" imgH="177480" progId="Equation.DSMT4">
                  <p:embed/>
                </p:oleObj>
              </mc:Choice>
              <mc:Fallback>
                <p:oleObj name="Equation" r:id="rId11" imgW="825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819400"/>
                        <a:ext cx="1423988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6" name="Object 12"/>
          <p:cNvGraphicFramePr>
            <a:graphicFrameLocks noChangeAspect="1"/>
          </p:cNvGraphicFramePr>
          <p:nvPr/>
        </p:nvGraphicFramePr>
        <p:xfrm>
          <a:off x="7643813" y="2819400"/>
          <a:ext cx="127158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30" name="Equation" r:id="rId13" imgW="736560" imgH="203040" progId="Equation.DSMT4">
                  <p:embed/>
                </p:oleObj>
              </mc:Choice>
              <mc:Fallback>
                <p:oleObj name="Equation" r:id="rId13" imgW="736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3813" y="2819400"/>
                        <a:ext cx="1271587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7" name="Object 13"/>
          <p:cNvGraphicFramePr>
            <a:graphicFrameLocks noChangeAspect="1"/>
          </p:cNvGraphicFramePr>
          <p:nvPr/>
        </p:nvGraphicFramePr>
        <p:xfrm>
          <a:off x="5222875" y="3581400"/>
          <a:ext cx="14065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31" name="Equation" r:id="rId15" imgW="914400" imgH="431640" progId="Equation.DSMT4">
                  <p:embed/>
                </p:oleObj>
              </mc:Choice>
              <mc:Fallback>
                <p:oleObj name="Equation" r:id="rId15" imgW="9144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5" y="3581400"/>
                        <a:ext cx="1406525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8" name="Object 14"/>
          <p:cNvGraphicFramePr>
            <a:graphicFrameLocks noChangeAspect="1"/>
          </p:cNvGraphicFramePr>
          <p:nvPr/>
        </p:nvGraphicFramePr>
        <p:xfrm>
          <a:off x="6629400" y="3581400"/>
          <a:ext cx="218916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32" name="Equation" r:id="rId17" imgW="1422360" imgH="393480" progId="Equation.DSMT4">
                  <p:embed/>
                </p:oleObj>
              </mc:Choice>
              <mc:Fallback>
                <p:oleObj name="Equation" r:id="rId17" imgW="1422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581400"/>
                        <a:ext cx="2189163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9" name="Object 15"/>
          <p:cNvGraphicFramePr>
            <a:graphicFrameLocks noChangeAspect="1"/>
          </p:cNvGraphicFramePr>
          <p:nvPr/>
        </p:nvGraphicFramePr>
        <p:xfrm>
          <a:off x="4584700" y="5427663"/>
          <a:ext cx="4254500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33" name="Equation" r:id="rId19" imgW="2247840" imgH="393480" progId="Equation.DSMT4">
                  <p:embed/>
                </p:oleObj>
              </mc:Choice>
              <mc:Fallback>
                <p:oleObj name="Equation" r:id="rId19" imgW="2247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700" y="5427663"/>
                        <a:ext cx="4254500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9" name="Footer Placeholder 2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2015             Dr. Jaehoon Yu</a:t>
            </a:r>
            <a:endParaRPr lang="en-US" smtClean="0">
              <a:latin typeface="Arial Narrow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001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0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0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0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0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0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0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8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80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9" grpId="0" build="p" autoUpdateAnimBg="0"/>
      <p:bldP spid="180230" grpId="0" build="p" autoUpdateAnimBg="0"/>
      <p:bldP spid="180232" grpId="0" build="p" autoUpdateAnimBg="0"/>
      <p:bldP spid="1802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1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2458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378F496-3AFF-8249-85F4-4D02D81762A5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6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5283" name="Text Box 3"/>
          <p:cNvSpPr txBox="1">
            <a:spLocks noChangeArrowheads="1"/>
          </p:cNvSpPr>
          <p:nvPr/>
        </p:nvSpPr>
        <p:spPr bwMode="auto">
          <a:xfrm>
            <a:off x="533400" y="1168400"/>
            <a:ext cx="838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How far does a jogger run in 1.5 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hours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if his 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average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speed is 2.22 m/s?</a:t>
            </a:r>
          </a:p>
        </p:txBody>
      </p:sp>
      <p:graphicFrame>
        <p:nvGraphicFramePr>
          <p:cNvPr id="225284" name="Object 2"/>
          <p:cNvGraphicFramePr>
            <a:graphicFrameLocks noChangeAspect="1"/>
          </p:cNvGraphicFramePr>
          <p:nvPr/>
        </p:nvGraphicFramePr>
        <p:xfrm>
          <a:off x="762000" y="2757488"/>
          <a:ext cx="3384550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1" name="Equation" r:id="rId4" imgW="1143000" imgH="203040" progId="Equation.DSMT4">
                  <p:embed/>
                </p:oleObj>
              </mc:Choice>
              <mc:Fallback>
                <p:oleObj name="Equation" r:id="rId4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757488"/>
                        <a:ext cx="3384550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85" name="Object 3"/>
          <p:cNvGraphicFramePr>
            <a:graphicFrameLocks noChangeAspect="1"/>
          </p:cNvGraphicFramePr>
          <p:nvPr/>
        </p:nvGraphicFramePr>
        <p:xfrm>
          <a:off x="533400" y="4227513"/>
          <a:ext cx="24193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2" name="Equation" r:id="rId6" imgW="863280" imgH="177480" progId="Equation.DSMT4">
                  <p:embed/>
                </p:oleObj>
              </mc:Choice>
              <mc:Fallback>
                <p:oleObj name="Equation" r:id="rId6" imgW="8632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227513"/>
                        <a:ext cx="241935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1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 b="1" i="1">
                <a:latin typeface="Arial Narrow" charset="0"/>
                <a:ea typeface="ＭＳ Ｐゴシック" charset="0"/>
                <a:cs typeface="ＭＳ Ｐゴシック" charset="0"/>
              </a:rPr>
              <a:t>Example   </a:t>
            </a:r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Distance Run by a Jogger</a:t>
            </a:r>
          </a:p>
        </p:txBody>
      </p:sp>
      <p:graphicFrame>
        <p:nvGraphicFramePr>
          <p:cNvPr id="225288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4724400" y="2514600"/>
          <a:ext cx="1752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3" name="Equation" r:id="rId8" imgW="583920" imgH="177480" progId="Equation.DSMT4">
                  <p:embed/>
                </p:oleObj>
              </mc:Choice>
              <mc:Fallback>
                <p:oleObj name="Equation" r:id="rId8" imgW="5839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514600"/>
                        <a:ext cx="1752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90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343400" y="2590800"/>
          <a:ext cx="2660650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4" name="Equation" r:id="rId10" imgW="1066680" imgH="393480" progId="Equation.DSMT4">
                  <p:embed/>
                </p:oleObj>
              </mc:Choice>
              <mc:Fallback>
                <p:oleObj name="Equation" r:id="rId10" imgW="1066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590800"/>
                        <a:ext cx="2660650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92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572000" y="3151188"/>
          <a:ext cx="251460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5" name="Equation" r:id="rId12" imgW="876240" imgH="203040" progId="Equation.DSMT4">
                  <p:embed/>
                </p:oleObj>
              </mc:Choice>
              <mc:Fallback>
                <p:oleObj name="Equation" r:id="rId12" imgW="876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151188"/>
                        <a:ext cx="2514600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1" name="Object 7"/>
          <p:cNvGraphicFramePr>
            <a:graphicFrameLocks noChangeAspect="1"/>
          </p:cNvGraphicFramePr>
          <p:nvPr/>
        </p:nvGraphicFramePr>
        <p:xfrm>
          <a:off x="2667000" y="4165600"/>
          <a:ext cx="60134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6" name="Equation" r:id="rId14" imgW="2145960" imgH="253800" progId="Equation.DSMT4">
                  <p:embed/>
                </p:oleObj>
              </mc:Choice>
              <mc:Fallback>
                <p:oleObj name="Equation" r:id="rId14" imgW="2145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165600"/>
                        <a:ext cx="601345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2" name="Object 8"/>
          <p:cNvGraphicFramePr>
            <a:graphicFrameLocks noChangeAspect="1"/>
          </p:cNvGraphicFramePr>
          <p:nvPr/>
        </p:nvGraphicFramePr>
        <p:xfrm>
          <a:off x="901700" y="4876800"/>
          <a:ext cx="25273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7" name="Equation" r:id="rId16" imgW="901440" imgH="253800" progId="Equation.DSMT4">
                  <p:embed/>
                </p:oleObj>
              </mc:Choice>
              <mc:Fallback>
                <p:oleObj name="Equation" r:id="rId16" imgW="9014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4876800"/>
                        <a:ext cx="25273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3" name="Object 9"/>
          <p:cNvGraphicFramePr>
            <a:graphicFrameLocks noChangeAspect="1"/>
          </p:cNvGraphicFramePr>
          <p:nvPr/>
        </p:nvGraphicFramePr>
        <p:xfrm>
          <a:off x="3076575" y="4876800"/>
          <a:ext cx="202882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8" name="Equation" r:id="rId18" imgW="723600" imgH="253800" progId="Equation.DSMT4">
                  <p:embed/>
                </p:oleObj>
              </mc:Choice>
              <mc:Fallback>
                <p:oleObj name="Equation" r:id="rId18" imgW="723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575" y="4876800"/>
                        <a:ext cx="202882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4" name="Object 10"/>
          <p:cNvGraphicFramePr>
            <a:graphicFrameLocks noChangeAspect="1"/>
          </p:cNvGraphicFramePr>
          <p:nvPr/>
        </p:nvGraphicFramePr>
        <p:xfrm>
          <a:off x="5103813" y="4987925"/>
          <a:ext cx="160178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9" name="Equation" r:id="rId20" imgW="571320" imgH="177480" progId="Equation.DSMT4">
                  <p:embed/>
                </p:oleObj>
              </mc:Choice>
              <mc:Fallback>
                <p:oleObj name="Equation" r:id="rId20" imgW="5713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813" y="4987925"/>
                        <a:ext cx="1601787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0976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266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4A39207-1A2F-5B44-B8E8-CA3FCBEECA5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7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381000" y="762000"/>
            <a:ext cx="84740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Andy Green in the car </a:t>
            </a:r>
            <a:r>
              <a:rPr lang="en-US" i="1" dirty="0" err="1">
                <a:solidFill>
                  <a:schemeClr val="accent2"/>
                </a:solidFill>
                <a:latin typeface="Arial Narrow" charset="0"/>
              </a:rPr>
              <a:t>ThrustSSC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set a world record of 341.1 m/s in 1997.  To establish such a record, the driver makes two runs through the course, one in each direction to nullify wind effects.  From the data, determine the average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speed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for each run.</a:t>
            </a:r>
          </a:p>
        </p:txBody>
      </p:sp>
      <p:pic>
        <p:nvPicPr>
          <p:cNvPr id="227332" name="Picture 4" descr="afg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209800"/>
            <a:ext cx="37258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48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609600"/>
          </a:xfrm>
        </p:spPr>
        <p:txBody>
          <a:bodyPr/>
          <a:lstStyle/>
          <a:p>
            <a:r>
              <a:rPr lang="en-US" sz="3600" i="1" dirty="0">
                <a:latin typeface="Arial Narrow" charset="0"/>
                <a:ea typeface="ＭＳ Ｐゴシック" charset="0"/>
                <a:cs typeface="ＭＳ Ｐゴシック" charset="0"/>
              </a:rPr>
              <a:t>Example:  </a:t>
            </a:r>
            <a:r>
              <a:rPr lang="en-US" sz="3600" dirty="0">
                <a:latin typeface="Arial Narrow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3600" dirty="0" smtClean="0">
                <a:latin typeface="Arial Narrow" charset="0"/>
                <a:ea typeface="ＭＳ Ｐゴシック" charset="0"/>
                <a:cs typeface="ＭＳ Ｐゴシック" charset="0"/>
              </a:rPr>
              <a:t>World’s </a:t>
            </a:r>
            <a:r>
              <a:rPr lang="en-US" sz="3600" dirty="0">
                <a:latin typeface="Arial Narrow" charset="0"/>
                <a:ea typeface="ＭＳ Ｐゴシック" charset="0"/>
                <a:cs typeface="ＭＳ Ｐゴシック" charset="0"/>
              </a:rPr>
              <a:t>Fastest Jet-Engine Car</a:t>
            </a:r>
          </a:p>
        </p:txBody>
      </p:sp>
      <p:graphicFrame>
        <p:nvGraphicFramePr>
          <p:cNvPr id="2273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815914"/>
              </p:ext>
            </p:extLst>
          </p:nvPr>
        </p:nvGraphicFramePr>
        <p:xfrm>
          <a:off x="457200" y="2841625"/>
          <a:ext cx="5111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77" name="Equation" r:id="rId5" imgW="254000" imgH="215900" progId="Equation.DSMT4">
                  <p:embed/>
                </p:oleObj>
              </mc:Choice>
              <mc:Fallback>
                <p:oleObj name="Equation" r:id="rId5" imgW="254000" imgH="215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41625"/>
                        <a:ext cx="5111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716643"/>
              </p:ext>
            </p:extLst>
          </p:nvPr>
        </p:nvGraphicFramePr>
        <p:xfrm>
          <a:off x="901700" y="2687638"/>
          <a:ext cx="741363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78" name="Equation" r:id="rId7" imgW="368300" imgH="419100" progId="Equation.DSMT4">
                  <p:embed/>
                </p:oleObj>
              </mc:Choice>
              <mc:Fallback>
                <p:oleObj name="Equation" r:id="rId7" imgW="3683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2687638"/>
                        <a:ext cx="741363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8" name="Object 4"/>
          <p:cNvGraphicFramePr>
            <a:graphicFrameLocks noChangeAspect="1"/>
          </p:cNvGraphicFramePr>
          <p:nvPr/>
        </p:nvGraphicFramePr>
        <p:xfrm>
          <a:off x="1717675" y="2713038"/>
          <a:ext cx="155892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79" name="Equation" r:id="rId9" imgW="888840" imgH="393480" progId="Equation.DSMT4">
                  <p:embed/>
                </p:oleObj>
              </mc:Choice>
              <mc:Fallback>
                <p:oleObj name="Equation" r:id="rId9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675" y="2713038"/>
                        <a:ext cx="1558925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9" name="Object 5"/>
          <p:cNvGraphicFramePr>
            <a:graphicFrameLocks noChangeAspect="1"/>
          </p:cNvGraphicFramePr>
          <p:nvPr/>
        </p:nvGraphicFramePr>
        <p:xfrm>
          <a:off x="1752600" y="2690813"/>
          <a:ext cx="1201738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80" name="Equation" r:id="rId11" imgW="596880" imgH="177480" progId="Equation.DSMT4">
                  <p:embed/>
                </p:oleObj>
              </mc:Choice>
              <mc:Fallback>
                <p:oleObj name="Equation" r:id="rId11" imgW="596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690813"/>
                        <a:ext cx="1201738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0" name="Object 6"/>
          <p:cNvGraphicFramePr>
            <a:graphicFrameLocks noChangeAspect="1"/>
          </p:cNvGraphicFramePr>
          <p:nvPr/>
        </p:nvGraphicFramePr>
        <p:xfrm>
          <a:off x="3352800" y="2895600"/>
          <a:ext cx="14573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81" name="Equation" r:id="rId13" imgW="723600" imgH="215640" progId="Equation.DSMT4">
                  <p:embed/>
                </p:oleObj>
              </mc:Choice>
              <mc:Fallback>
                <p:oleObj name="Equation" r:id="rId13" imgW="7236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895600"/>
                        <a:ext cx="1457325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1" name="Object 7"/>
          <p:cNvGraphicFramePr>
            <a:graphicFrameLocks noChangeAspect="1"/>
          </p:cNvGraphicFramePr>
          <p:nvPr/>
        </p:nvGraphicFramePr>
        <p:xfrm>
          <a:off x="1828800" y="3200400"/>
          <a:ext cx="99695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82" name="Equation" r:id="rId15" imgW="495000" imgH="177480" progId="Equation.DSMT4">
                  <p:embed/>
                </p:oleObj>
              </mc:Choice>
              <mc:Fallback>
                <p:oleObj name="Equation" r:id="rId15" imgW="495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200400"/>
                        <a:ext cx="99695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6038362"/>
              </p:ext>
            </p:extLst>
          </p:nvPr>
        </p:nvGraphicFramePr>
        <p:xfrm>
          <a:off x="533400" y="4770438"/>
          <a:ext cx="5111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83" name="Equation" r:id="rId17" imgW="254000" imgH="215900" progId="Equation.DSMT4">
                  <p:embed/>
                </p:oleObj>
              </mc:Choice>
              <mc:Fallback>
                <p:oleObj name="Equation" r:id="rId17" imgW="254000" imgH="215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770438"/>
                        <a:ext cx="5111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144947"/>
              </p:ext>
            </p:extLst>
          </p:nvPr>
        </p:nvGraphicFramePr>
        <p:xfrm>
          <a:off x="977900" y="4616450"/>
          <a:ext cx="741363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84" name="Equation" r:id="rId19" imgW="368300" imgH="419100" progId="Equation.DSMT4">
                  <p:embed/>
                </p:oleObj>
              </mc:Choice>
              <mc:Fallback>
                <p:oleObj name="Equation" r:id="rId19" imgW="3683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4616450"/>
                        <a:ext cx="741363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4" name="Object 10"/>
          <p:cNvGraphicFramePr>
            <a:graphicFrameLocks noChangeAspect="1"/>
          </p:cNvGraphicFramePr>
          <p:nvPr/>
        </p:nvGraphicFramePr>
        <p:xfrm>
          <a:off x="1793875" y="4641850"/>
          <a:ext cx="15589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85" name="Equation" r:id="rId20" imgW="888840" imgH="393480" progId="Equation.DSMT4">
                  <p:embed/>
                </p:oleObj>
              </mc:Choice>
              <mc:Fallback>
                <p:oleObj name="Equation" r:id="rId20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75" y="4641850"/>
                        <a:ext cx="155892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5" name="Object 11"/>
          <p:cNvGraphicFramePr>
            <a:graphicFrameLocks noChangeAspect="1"/>
          </p:cNvGraphicFramePr>
          <p:nvPr/>
        </p:nvGraphicFramePr>
        <p:xfrm>
          <a:off x="1828800" y="4619625"/>
          <a:ext cx="1201738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86" name="Equation" r:id="rId21" imgW="596880" imgH="177480" progId="Equation.DSMT4">
                  <p:embed/>
                </p:oleObj>
              </mc:Choice>
              <mc:Fallback>
                <p:oleObj name="Equation" r:id="rId21" imgW="596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619625"/>
                        <a:ext cx="1201738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6" name="Object 12"/>
          <p:cNvGraphicFramePr>
            <a:graphicFrameLocks noChangeAspect="1"/>
          </p:cNvGraphicFramePr>
          <p:nvPr/>
        </p:nvGraphicFramePr>
        <p:xfrm>
          <a:off x="3330575" y="4824413"/>
          <a:ext cx="14827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87" name="Equation" r:id="rId23" imgW="736560" imgH="215640" progId="Equation.DSMT4">
                  <p:embed/>
                </p:oleObj>
              </mc:Choice>
              <mc:Fallback>
                <p:oleObj name="Equation" r:id="rId23" imgW="7365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0575" y="4824413"/>
                        <a:ext cx="1482725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7" name="Object 13"/>
          <p:cNvGraphicFramePr>
            <a:graphicFrameLocks noChangeAspect="1"/>
          </p:cNvGraphicFramePr>
          <p:nvPr/>
        </p:nvGraphicFramePr>
        <p:xfrm>
          <a:off x="1905000" y="5129213"/>
          <a:ext cx="99695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88" name="Equation" r:id="rId25" imgW="495000" imgH="177480" progId="Equation.DSMT4">
                  <p:embed/>
                </p:oleObj>
              </mc:Choice>
              <mc:Fallback>
                <p:oleObj name="Equation" r:id="rId25" imgW="495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129213"/>
                        <a:ext cx="99695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7354" name="Text Box 26"/>
          <p:cNvSpPr txBox="1">
            <a:spLocks noChangeArrowheads="1"/>
          </p:cNvSpPr>
          <p:nvPr/>
        </p:nvSpPr>
        <p:spPr bwMode="auto">
          <a:xfrm>
            <a:off x="304800" y="3733800"/>
            <a:ext cx="196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What is the speed?</a:t>
            </a:r>
          </a:p>
        </p:txBody>
      </p:sp>
      <p:sp>
        <p:nvSpPr>
          <p:cNvPr id="227355" name="Text Box 27"/>
          <p:cNvSpPr txBox="1">
            <a:spLocks noChangeArrowheads="1"/>
          </p:cNvSpPr>
          <p:nvPr/>
        </p:nvSpPr>
        <p:spPr bwMode="auto">
          <a:xfrm>
            <a:off x="319088" y="5638800"/>
            <a:ext cx="196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What is the speed?</a:t>
            </a:r>
          </a:p>
        </p:txBody>
      </p:sp>
      <p:graphicFrame>
        <p:nvGraphicFramePr>
          <p:cNvPr id="22735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350450"/>
              </p:ext>
            </p:extLst>
          </p:nvPr>
        </p:nvGraphicFramePr>
        <p:xfrm>
          <a:off x="2379663" y="3665538"/>
          <a:ext cx="1049337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89" name="Equation" r:id="rId27" imgW="520700" imgH="292100" progId="Equation.DSMT4">
                  <p:embed/>
                </p:oleObj>
              </mc:Choice>
              <mc:Fallback>
                <p:oleObj name="Equation" r:id="rId27" imgW="520700" imgH="292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3665538"/>
                        <a:ext cx="1049337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164129"/>
              </p:ext>
            </p:extLst>
          </p:nvPr>
        </p:nvGraphicFramePr>
        <p:xfrm>
          <a:off x="2300288" y="5522913"/>
          <a:ext cx="1049337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90" name="Equation" r:id="rId29" imgW="520700" imgH="292100" progId="Equation.DSMT4">
                  <p:embed/>
                </p:oleObj>
              </mc:Choice>
              <mc:Fallback>
                <p:oleObj name="Equation" r:id="rId29" imgW="520700" imgH="292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522913"/>
                        <a:ext cx="1049337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8" name="Object 16"/>
          <p:cNvGraphicFramePr>
            <a:graphicFrameLocks noChangeAspect="1"/>
          </p:cNvGraphicFramePr>
          <p:nvPr/>
        </p:nvGraphicFramePr>
        <p:xfrm>
          <a:off x="3505200" y="3757613"/>
          <a:ext cx="127793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91" name="Equation" r:id="rId30" imgW="634680" imgH="215640" progId="Equation.DSMT4">
                  <p:embed/>
                </p:oleObj>
              </mc:Choice>
              <mc:Fallback>
                <p:oleObj name="Equation" r:id="rId30" imgW="6346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757613"/>
                        <a:ext cx="1277938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9" name="Object 17"/>
          <p:cNvGraphicFramePr>
            <a:graphicFrameLocks noChangeAspect="1"/>
          </p:cNvGraphicFramePr>
          <p:nvPr/>
        </p:nvGraphicFramePr>
        <p:xfrm>
          <a:off x="3443288" y="5586413"/>
          <a:ext cx="1585912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92" name="Equation" r:id="rId32" imgW="787320" imgH="253800" progId="Equation.DSMT4">
                  <p:embed/>
                </p:oleObj>
              </mc:Choice>
              <mc:Fallback>
                <p:oleObj name="Equation" r:id="rId32" imgW="787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288" y="5586413"/>
                        <a:ext cx="1585912" cy="5095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60" name="Object 18"/>
          <p:cNvGraphicFramePr>
            <a:graphicFrameLocks noChangeAspect="1"/>
          </p:cNvGraphicFramePr>
          <p:nvPr/>
        </p:nvGraphicFramePr>
        <p:xfrm>
          <a:off x="3138488" y="6119813"/>
          <a:ext cx="15335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93" name="Equation" r:id="rId34" imgW="761760" imgH="215640" progId="Equation.DSMT4">
                  <p:embed/>
                </p:oleObj>
              </mc:Choice>
              <mc:Fallback>
                <p:oleObj name="Equation" r:id="rId34" imgW="7617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8" y="6119813"/>
                        <a:ext cx="1533525" cy="433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562600" y="4034135"/>
            <a:ext cx="2654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Segment of a motion!!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75358" y="6167735"/>
            <a:ext cx="2654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Segment of a motion!!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9521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7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7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7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7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7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27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2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7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27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2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27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2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2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2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2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2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2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/>
      <p:bldP spid="227354" grpId="0"/>
      <p:bldP spid="227355" grpId="0"/>
      <p:bldP spid="2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10, 2015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2015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9ECC4-9D01-6B43-A8C0-EDF5373DBAD9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76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Instantaneous Velocity and Speed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11430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Can average quantities tell you the detailed story of the whole motion?</a:t>
            </a:r>
          </a:p>
        </p:txBody>
      </p:sp>
      <p:graphicFrame>
        <p:nvGraphicFramePr>
          <p:cNvPr id="133124" name="Object 2"/>
          <p:cNvGraphicFramePr>
            <a:graphicFrameLocks noChangeAspect="1"/>
          </p:cNvGraphicFramePr>
          <p:nvPr/>
        </p:nvGraphicFramePr>
        <p:xfrm>
          <a:off x="4191000" y="4919663"/>
          <a:ext cx="1981200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4" name="Equation" r:id="rId3" imgW="952200" imgH="457200" progId="Equation.DSMT4">
                  <p:embed/>
                </p:oleObj>
              </mc:Choice>
              <mc:Fallback>
                <p:oleObj name="Equation" r:id="rId3" imgW="952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919663"/>
                        <a:ext cx="1981200" cy="9477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6553200" y="4935538"/>
            <a:ext cx="2057400" cy="91598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66"/>
                </a:solidFill>
                <a:latin typeface="Arial Narrow" pitchFamily="-84" charset="0"/>
              </a:rPr>
              <a:t>*Magnitude of Vectors are Expressed in absolute values</a:t>
            </a:r>
          </a:p>
        </p:txBody>
      </p:sp>
      <p:sp>
        <p:nvSpPr>
          <p:cNvPr id="133126" name="Text Box 6"/>
          <p:cNvSpPr txBox="1">
            <a:spLocks noChangeArrowheads="1"/>
          </p:cNvSpPr>
          <p:nvPr/>
        </p:nvSpPr>
        <p:spPr bwMode="auto">
          <a:xfrm>
            <a:off x="304800" y="41148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pitchFamily="-84" charset="0"/>
              </a:rPr>
              <a:t>Instantaneous speed is the size (magnitude) of the velocity vector:</a:t>
            </a:r>
          </a:p>
        </p:txBody>
      </p:sp>
      <p:graphicFrame>
        <p:nvGraphicFramePr>
          <p:cNvPr id="133127" name="Object 3"/>
          <p:cNvGraphicFramePr>
            <a:graphicFrameLocks noChangeAspect="1"/>
          </p:cNvGraphicFramePr>
          <p:nvPr/>
        </p:nvGraphicFramePr>
        <p:xfrm>
          <a:off x="6811963" y="2362200"/>
          <a:ext cx="1874837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5" name="Equation" r:id="rId5" imgW="863280" imgH="419040" progId="Equation.DSMT4">
                  <p:embed/>
                </p:oleObj>
              </mc:Choice>
              <mc:Fallback>
                <p:oleObj name="Equation" r:id="rId5" imgW="863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1963" y="2362200"/>
                        <a:ext cx="1874837" cy="9080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8" name="Rectangle 8"/>
          <p:cNvSpPr>
            <a:spLocks noChangeArrowheads="1"/>
          </p:cNvSpPr>
          <p:nvPr/>
        </p:nvSpPr>
        <p:spPr bwMode="auto">
          <a:xfrm>
            <a:off x="228600" y="2133600"/>
            <a:ext cx="8077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pitchFamily="-84" charset="0"/>
              </a:rPr>
              <a:t>Instantaneous velocity is defined as: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pitchFamily="-84" charset="0"/>
              </a:rPr>
              <a:t>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Displacement in an infinitesimal time interval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Average velocity over a very, </a:t>
            </a:r>
            <a:r>
              <a:rPr lang="en-US" dirty="0" smtClean="0">
                <a:solidFill>
                  <a:srgbClr val="003300"/>
                </a:solidFill>
                <a:latin typeface="Arial Narrow" pitchFamily="-84" charset="0"/>
              </a:rPr>
              <a:t>very, very small </a:t>
            </a: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amount of time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971800" y="1625600"/>
            <a:ext cx="912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800000"/>
                </a:solidFill>
                <a:latin typeface="Arial Narrow" pitchFamily="-84" charset="0"/>
                <a:ea typeface="Arial Narrow" pitchFamily="-84" charset="0"/>
                <a:cs typeface="Arial Narrow" pitchFamily="-84" charset="0"/>
              </a:rPr>
              <a:t>NO!!</a:t>
            </a:r>
          </a:p>
        </p:txBody>
      </p:sp>
    </p:spTree>
    <p:extLst>
      <p:ext uri="{BB962C8B-B14F-4D97-AF65-F5344CB8AC3E}">
        <p14:creationId xmlns:p14="http://schemas.microsoft.com/office/powerpoint/2010/main" val="181630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3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3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3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3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3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 autoUpdateAnimBg="0"/>
      <p:bldP spid="133125" grpId="0" animBg="1" autoUpdateAnimBg="0"/>
      <p:bldP spid="133126" grpId="0" build="p" autoUpdateAnimBg="0"/>
      <p:bldP spid="133128" grpId="0" build="p" autoUpdateAnimBg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10, 2015</a:t>
            </a:r>
          </a:p>
        </p:txBody>
      </p:sp>
      <p:sp>
        <p:nvSpPr>
          <p:cNvPr id="3072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2015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2948C6-FB3C-9B43-AA4C-B6BDEC485FB2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pic>
        <p:nvPicPr>
          <p:cNvPr id="30725" name="Picture 4" descr="cutnell7e_ch02_fig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3048000" y="4942582"/>
            <a:ext cx="556259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Running at a constant velocity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at a rate of +400m 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in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200s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.</a:t>
            </a:r>
            <a:endParaRPr lang="en-US" sz="1600" baseline="-250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Velocity is 0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since stayed in the same location in 400s.</a:t>
            </a:r>
            <a:endParaRPr lang="en-US" sz="16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Running at a constant velocity but in the reverse direction as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1 at a rate of -400m 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in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400s.</a:t>
            </a:r>
            <a:endParaRPr lang="en-US" sz="1600" dirty="0">
              <a:solidFill>
                <a:schemeClr val="accent2"/>
              </a:solidFill>
              <a:latin typeface="Arial Narrow" pitchFamily="-84" charset="0"/>
            </a:endParaRPr>
          </a:p>
        </p:txBody>
      </p:sp>
      <p:sp>
        <p:nvSpPr>
          <p:cNvPr id="7" name="Text Box 25"/>
          <p:cNvSpPr txBox="1">
            <a:spLocks noChangeArrowheads="1"/>
          </p:cNvSpPr>
          <p:nvPr/>
        </p:nvSpPr>
        <p:spPr bwMode="auto">
          <a:xfrm>
            <a:off x="5410200" y="2346325"/>
            <a:ext cx="3581400" cy="646331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003300"/>
                </a:solidFill>
                <a:latin typeface="Arial Narrow" pitchFamily="-84" charset="0"/>
              </a:rPr>
              <a:t>It is helpful to understand motions to draw them on position </a:t>
            </a:r>
            <a:r>
              <a:rPr lang="en-US" sz="1800" b="1" dirty="0" err="1">
                <a:solidFill>
                  <a:srgbClr val="003300"/>
                </a:solidFill>
                <a:latin typeface="Arial Narrow" pitchFamily="-84" charset="0"/>
              </a:rPr>
              <a:t>vs</a:t>
            </a:r>
            <a:r>
              <a:rPr lang="en-US" sz="1800" b="1" dirty="0">
                <a:solidFill>
                  <a:srgbClr val="003300"/>
                </a:solidFill>
                <a:latin typeface="Arial Narrow" pitchFamily="-84" charset="0"/>
              </a:rPr>
              <a:t> time plots.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219200" y="0"/>
            <a:ext cx="1981200" cy="228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352800" y="0"/>
            <a:ext cx="1981200" cy="228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410200" y="0"/>
            <a:ext cx="1981200" cy="228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5800" y="2286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Position 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vs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Time Plot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4737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7" grpId="0" animBg="1" autoUpdateAnimBg="0"/>
      <p:bldP spid="2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11133</TotalTime>
  <Words>1114</Words>
  <Application>Microsoft Macintosh PowerPoint</Application>
  <PresentationFormat>On-screen Show (4:3)</PresentationFormat>
  <Paragraphs>150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phys1443-spring02</vt:lpstr>
      <vt:lpstr>Equation</vt:lpstr>
      <vt:lpstr>PHYS 1441 – Section 001 Lecture #2</vt:lpstr>
      <vt:lpstr>Announcements</vt:lpstr>
      <vt:lpstr>Reminder: Special Project #1 for Extra Credit</vt:lpstr>
      <vt:lpstr>Displacement, Velocity and Speed</vt:lpstr>
      <vt:lpstr>Example 2.1: Runner’s Average Velocity</vt:lpstr>
      <vt:lpstr>Example   Distance Run by a Jogger</vt:lpstr>
      <vt:lpstr>Example:  The World’s Fastest Jet-Engine Car</vt:lpstr>
      <vt:lpstr>Instantaneous Velocity and Speed</vt:lpstr>
      <vt:lpstr>PowerPoint Presentation</vt:lpstr>
      <vt:lpstr>Velocity vs Time Plot</vt:lpstr>
      <vt:lpstr>Displacement, Velocity and Speed</vt:lpstr>
      <vt:lpstr>Acceleration</vt:lpstr>
      <vt:lpstr>Acceleration vs Time Plot</vt:lpstr>
      <vt:lpstr>Example 2.4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451</cp:revision>
  <dcterms:created xsi:type="dcterms:W3CDTF">2012-06-05T17:02:23Z</dcterms:created>
  <dcterms:modified xsi:type="dcterms:W3CDTF">2015-06-10T19:52:21Z</dcterms:modified>
</cp:coreProperties>
</file>