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5" r:id="rId3"/>
    <p:sldId id="527" r:id="rId4"/>
    <p:sldId id="530" r:id="rId5"/>
    <p:sldId id="519" r:id="rId6"/>
    <p:sldId id="526" r:id="rId7"/>
    <p:sldId id="531" r:id="rId8"/>
    <p:sldId id="532" r:id="rId9"/>
    <p:sldId id="533" r:id="rId10"/>
    <p:sldId id="534" r:id="rId11"/>
    <p:sldId id="553" r:id="rId12"/>
    <p:sldId id="554" r:id="rId13"/>
    <p:sldId id="555" r:id="rId14"/>
    <p:sldId id="556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image" Target="../media/image11.e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3" Type="http://schemas.openxmlformats.org/officeDocument/2006/relationships/image" Target="../media/image30.emf"/><Relationship Id="rId14" Type="http://schemas.openxmlformats.org/officeDocument/2006/relationships/image" Target="../media/image31.emf"/><Relationship Id="rId15" Type="http://schemas.openxmlformats.org/officeDocument/2006/relationships/image" Target="../media/image32.emf"/><Relationship Id="rId16" Type="http://schemas.openxmlformats.org/officeDocument/2006/relationships/image" Target="../media/image33.emf"/><Relationship Id="rId17" Type="http://schemas.openxmlformats.org/officeDocument/2006/relationships/image" Target="../media/image34.emf"/><Relationship Id="rId18" Type="http://schemas.openxmlformats.org/officeDocument/2006/relationships/image" Target="../media/image35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image" Target="../media/image47.emf"/><Relationship Id="rId13" Type="http://schemas.openxmlformats.org/officeDocument/2006/relationships/image" Target="../media/image48.emf"/><Relationship Id="rId14" Type="http://schemas.openxmlformats.org/officeDocument/2006/relationships/image" Target="../media/image49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9" Type="http://schemas.openxmlformats.org/officeDocument/2006/relationships/image" Target="../media/image44.emf"/><Relationship Id="rId10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emf"/><Relationship Id="rId12" Type="http://schemas.openxmlformats.org/officeDocument/2006/relationships/image" Target="../media/image65.emf"/><Relationship Id="rId13" Type="http://schemas.openxmlformats.org/officeDocument/2006/relationships/image" Target="../media/image66.emf"/><Relationship Id="rId14" Type="http://schemas.openxmlformats.org/officeDocument/2006/relationships/image" Target="../media/image67.emf"/><Relationship Id="rId15" Type="http://schemas.openxmlformats.org/officeDocument/2006/relationships/image" Target="../media/image68.emf"/><Relationship Id="rId16" Type="http://schemas.openxmlformats.org/officeDocument/2006/relationships/image" Target="../media/image69.emf"/><Relationship Id="rId17" Type="http://schemas.openxmlformats.org/officeDocument/2006/relationships/image" Target="../media/image70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9" Type="http://schemas.openxmlformats.org/officeDocument/2006/relationships/image" Target="../media/image62.emf"/><Relationship Id="rId10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8" Type="http://schemas.openxmlformats.org/officeDocument/2006/relationships/image" Target="../media/image78.emf"/><Relationship Id="rId9" Type="http://schemas.openxmlformats.org/officeDocument/2006/relationships/image" Target="../media/image79.emf"/><Relationship Id="rId10" Type="http://schemas.openxmlformats.org/officeDocument/2006/relationships/image" Target="../media/image80.emf"/><Relationship Id="rId11" Type="http://schemas.openxmlformats.org/officeDocument/2006/relationships/image" Target="../media/image81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emf"/><Relationship Id="rId12" Type="http://schemas.openxmlformats.org/officeDocument/2006/relationships/image" Target="../media/image93.emf"/><Relationship Id="rId13" Type="http://schemas.openxmlformats.org/officeDocument/2006/relationships/image" Target="../media/image94.emf"/><Relationship Id="rId14" Type="http://schemas.openxmlformats.org/officeDocument/2006/relationships/image" Target="../media/image95.emf"/><Relationship Id="rId1" Type="http://schemas.openxmlformats.org/officeDocument/2006/relationships/image" Target="../media/image82.emf"/><Relationship Id="rId2" Type="http://schemas.openxmlformats.org/officeDocument/2006/relationships/image" Target="../media/image83.emf"/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6" Type="http://schemas.openxmlformats.org/officeDocument/2006/relationships/image" Target="../media/image87.emf"/><Relationship Id="rId7" Type="http://schemas.openxmlformats.org/officeDocument/2006/relationships/image" Target="../media/image88.emf"/><Relationship Id="rId8" Type="http://schemas.openxmlformats.org/officeDocument/2006/relationships/image" Target="../media/image89.emf"/><Relationship Id="rId9" Type="http://schemas.openxmlformats.org/officeDocument/2006/relationships/image" Target="../media/image90.emf"/><Relationship Id="rId10" Type="http://schemas.openxmlformats.org/officeDocument/2006/relationships/image" Target="../media/image9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F85F62-02BD-2147-AE17-AFF75B465056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2.e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63.emf"/><Relationship Id="rId23" Type="http://schemas.openxmlformats.org/officeDocument/2006/relationships/oleObject" Target="../embeddings/oleObject63.bin"/><Relationship Id="rId24" Type="http://schemas.openxmlformats.org/officeDocument/2006/relationships/image" Target="../media/image64.emf"/><Relationship Id="rId25" Type="http://schemas.openxmlformats.org/officeDocument/2006/relationships/oleObject" Target="../embeddings/oleObject64.bin"/><Relationship Id="rId26" Type="http://schemas.openxmlformats.org/officeDocument/2006/relationships/image" Target="../media/image65.emf"/><Relationship Id="rId27" Type="http://schemas.openxmlformats.org/officeDocument/2006/relationships/oleObject" Target="../embeddings/oleObject65.bin"/><Relationship Id="rId28" Type="http://schemas.openxmlformats.org/officeDocument/2006/relationships/image" Target="../media/image66.emf"/><Relationship Id="rId29" Type="http://schemas.openxmlformats.org/officeDocument/2006/relationships/oleObject" Target="../embeddings/oleObject6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4.bin"/><Relationship Id="rId30" Type="http://schemas.openxmlformats.org/officeDocument/2006/relationships/image" Target="../media/image67.emf"/><Relationship Id="rId31" Type="http://schemas.openxmlformats.org/officeDocument/2006/relationships/oleObject" Target="../embeddings/oleObject67.bin"/><Relationship Id="rId32" Type="http://schemas.openxmlformats.org/officeDocument/2006/relationships/image" Target="../media/image68.emf"/><Relationship Id="rId9" Type="http://schemas.openxmlformats.org/officeDocument/2006/relationships/oleObject" Target="../embeddings/oleObject56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6.emf"/><Relationship Id="rId33" Type="http://schemas.openxmlformats.org/officeDocument/2006/relationships/oleObject" Target="../embeddings/oleObject68.bin"/><Relationship Id="rId34" Type="http://schemas.openxmlformats.org/officeDocument/2006/relationships/image" Target="../media/image69.emf"/><Relationship Id="rId35" Type="http://schemas.openxmlformats.org/officeDocument/2006/relationships/oleObject" Target="../embeddings/oleObject69.bin"/><Relationship Id="rId36" Type="http://schemas.openxmlformats.org/officeDocument/2006/relationships/image" Target="../media/image70.emf"/><Relationship Id="rId10" Type="http://schemas.openxmlformats.org/officeDocument/2006/relationships/image" Target="../media/image57.e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60.e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61.emf"/><Relationship Id="rId19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20" Type="http://schemas.openxmlformats.org/officeDocument/2006/relationships/image" Target="../media/image79.emf"/><Relationship Id="rId21" Type="http://schemas.openxmlformats.org/officeDocument/2006/relationships/oleObject" Target="../embeddings/oleObject79.bin"/><Relationship Id="rId22" Type="http://schemas.openxmlformats.org/officeDocument/2006/relationships/image" Target="../media/image80.emf"/><Relationship Id="rId23" Type="http://schemas.openxmlformats.org/officeDocument/2006/relationships/oleObject" Target="../embeddings/oleObject80.bin"/><Relationship Id="rId24" Type="http://schemas.openxmlformats.org/officeDocument/2006/relationships/image" Target="../media/image81.emf"/><Relationship Id="rId10" Type="http://schemas.openxmlformats.org/officeDocument/2006/relationships/image" Target="../media/image74.emf"/><Relationship Id="rId11" Type="http://schemas.openxmlformats.org/officeDocument/2006/relationships/oleObject" Target="../embeddings/oleObject74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75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76.bin"/><Relationship Id="rId16" Type="http://schemas.openxmlformats.org/officeDocument/2006/relationships/image" Target="../media/image77.emf"/><Relationship Id="rId17" Type="http://schemas.openxmlformats.org/officeDocument/2006/relationships/oleObject" Target="../embeddings/oleObject77.bin"/><Relationship Id="rId18" Type="http://schemas.openxmlformats.org/officeDocument/2006/relationships/image" Target="../media/image78.emf"/><Relationship Id="rId19" Type="http://schemas.openxmlformats.org/officeDocument/2006/relationships/oleObject" Target="../embeddings/oleObject7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73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20" Type="http://schemas.openxmlformats.org/officeDocument/2006/relationships/image" Target="../media/image90.emf"/><Relationship Id="rId21" Type="http://schemas.openxmlformats.org/officeDocument/2006/relationships/oleObject" Target="../embeddings/oleObject90.bin"/><Relationship Id="rId22" Type="http://schemas.openxmlformats.org/officeDocument/2006/relationships/image" Target="../media/image91.emf"/><Relationship Id="rId23" Type="http://schemas.openxmlformats.org/officeDocument/2006/relationships/oleObject" Target="../embeddings/oleObject91.bin"/><Relationship Id="rId24" Type="http://schemas.openxmlformats.org/officeDocument/2006/relationships/image" Target="../media/image92.emf"/><Relationship Id="rId25" Type="http://schemas.openxmlformats.org/officeDocument/2006/relationships/oleObject" Target="../embeddings/oleObject92.bin"/><Relationship Id="rId26" Type="http://schemas.openxmlformats.org/officeDocument/2006/relationships/image" Target="../media/image93.emf"/><Relationship Id="rId27" Type="http://schemas.openxmlformats.org/officeDocument/2006/relationships/oleObject" Target="../embeddings/oleObject93.bin"/><Relationship Id="rId28" Type="http://schemas.openxmlformats.org/officeDocument/2006/relationships/image" Target="../media/image94.emf"/><Relationship Id="rId29" Type="http://schemas.openxmlformats.org/officeDocument/2006/relationships/oleObject" Target="../embeddings/oleObject94.bin"/><Relationship Id="rId30" Type="http://schemas.openxmlformats.org/officeDocument/2006/relationships/image" Target="../media/image95.emf"/><Relationship Id="rId10" Type="http://schemas.openxmlformats.org/officeDocument/2006/relationships/image" Target="../media/image85.emf"/><Relationship Id="rId11" Type="http://schemas.openxmlformats.org/officeDocument/2006/relationships/oleObject" Target="../embeddings/oleObject85.bin"/><Relationship Id="rId12" Type="http://schemas.openxmlformats.org/officeDocument/2006/relationships/image" Target="../media/image86.e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87.emf"/><Relationship Id="rId15" Type="http://schemas.openxmlformats.org/officeDocument/2006/relationships/oleObject" Target="../embeddings/oleObject87.bin"/><Relationship Id="rId16" Type="http://schemas.openxmlformats.org/officeDocument/2006/relationships/image" Target="../media/image88.emf"/><Relationship Id="rId17" Type="http://schemas.openxmlformats.org/officeDocument/2006/relationships/oleObject" Target="../embeddings/oleObject88.bin"/><Relationship Id="rId18" Type="http://schemas.openxmlformats.org/officeDocument/2006/relationships/image" Target="../media/image89.emf"/><Relationship Id="rId19" Type="http://schemas.openxmlformats.org/officeDocument/2006/relationships/oleObject" Target="../embeddings/oleObject8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82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8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w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6.emf"/><Relationship Id="rId21" Type="http://schemas.openxmlformats.org/officeDocument/2006/relationships/oleObject" Target="../embeddings/oleObject26.bin"/><Relationship Id="rId22" Type="http://schemas.openxmlformats.org/officeDocument/2006/relationships/image" Target="../media/image27.emf"/><Relationship Id="rId23" Type="http://schemas.openxmlformats.org/officeDocument/2006/relationships/oleObject" Target="../embeddings/oleObject27.bin"/><Relationship Id="rId24" Type="http://schemas.openxmlformats.org/officeDocument/2006/relationships/image" Target="../media/image28.emf"/><Relationship Id="rId25" Type="http://schemas.openxmlformats.org/officeDocument/2006/relationships/oleObject" Target="../embeddings/oleObject28.bin"/><Relationship Id="rId26" Type="http://schemas.openxmlformats.org/officeDocument/2006/relationships/image" Target="../media/image29.emf"/><Relationship Id="rId27" Type="http://schemas.openxmlformats.org/officeDocument/2006/relationships/oleObject" Target="../embeddings/oleObject29.bin"/><Relationship Id="rId28" Type="http://schemas.openxmlformats.org/officeDocument/2006/relationships/image" Target="../media/image30.emf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30" Type="http://schemas.openxmlformats.org/officeDocument/2006/relationships/image" Target="../media/image31.emf"/><Relationship Id="rId31" Type="http://schemas.openxmlformats.org/officeDocument/2006/relationships/oleObject" Target="../embeddings/oleObject31.bin"/><Relationship Id="rId32" Type="http://schemas.openxmlformats.org/officeDocument/2006/relationships/image" Target="../media/image32.emf"/><Relationship Id="rId9" Type="http://schemas.openxmlformats.org/officeDocument/2006/relationships/oleObject" Target="../embeddings/oleObject20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0.emf"/><Relationship Id="rId33" Type="http://schemas.openxmlformats.org/officeDocument/2006/relationships/oleObject" Target="../embeddings/oleObject32.bin"/><Relationship Id="rId34" Type="http://schemas.openxmlformats.org/officeDocument/2006/relationships/image" Target="../media/image33.emf"/><Relationship Id="rId35" Type="http://schemas.openxmlformats.org/officeDocument/2006/relationships/oleObject" Target="../embeddings/oleObject33.bin"/><Relationship Id="rId36" Type="http://schemas.openxmlformats.org/officeDocument/2006/relationships/image" Target="../media/image34.emf"/><Relationship Id="rId10" Type="http://schemas.openxmlformats.org/officeDocument/2006/relationships/image" Target="../media/image21.emf"/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3.e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24.e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25.emf"/><Relationship Id="rId19" Type="http://schemas.openxmlformats.org/officeDocument/2006/relationships/oleObject" Target="../embeddings/oleObject25.bin"/><Relationship Id="rId37" Type="http://schemas.openxmlformats.org/officeDocument/2006/relationships/oleObject" Target="../embeddings/oleObject34.bin"/><Relationship Id="rId38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20" Type="http://schemas.openxmlformats.org/officeDocument/2006/relationships/image" Target="../media/image44.emf"/><Relationship Id="rId21" Type="http://schemas.openxmlformats.org/officeDocument/2006/relationships/oleObject" Target="../embeddings/oleObject44.bin"/><Relationship Id="rId22" Type="http://schemas.openxmlformats.org/officeDocument/2006/relationships/image" Target="../media/image45.emf"/><Relationship Id="rId23" Type="http://schemas.openxmlformats.org/officeDocument/2006/relationships/oleObject" Target="../embeddings/oleObject45.bin"/><Relationship Id="rId24" Type="http://schemas.openxmlformats.org/officeDocument/2006/relationships/image" Target="../media/image46.emf"/><Relationship Id="rId25" Type="http://schemas.openxmlformats.org/officeDocument/2006/relationships/oleObject" Target="../embeddings/oleObject46.bin"/><Relationship Id="rId26" Type="http://schemas.openxmlformats.org/officeDocument/2006/relationships/image" Target="../media/image47.emf"/><Relationship Id="rId27" Type="http://schemas.openxmlformats.org/officeDocument/2006/relationships/oleObject" Target="../embeddings/oleObject47.bin"/><Relationship Id="rId28" Type="http://schemas.openxmlformats.org/officeDocument/2006/relationships/image" Target="../media/image48.emf"/><Relationship Id="rId29" Type="http://schemas.openxmlformats.org/officeDocument/2006/relationships/oleObject" Target="../embeddings/oleObject48.bin"/><Relationship Id="rId30" Type="http://schemas.openxmlformats.org/officeDocument/2006/relationships/image" Target="../media/image49.emf"/><Relationship Id="rId10" Type="http://schemas.openxmlformats.org/officeDocument/2006/relationships/image" Target="../media/image39.emf"/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41.emf"/><Relationship Id="rId15" Type="http://schemas.openxmlformats.org/officeDocument/2006/relationships/oleObject" Target="../embeddings/oleObject41.bin"/><Relationship Id="rId16" Type="http://schemas.openxmlformats.org/officeDocument/2006/relationships/image" Target="../media/image42.emf"/><Relationship Id="rId17" Type="http://schemas.openxmlformats.org/officeDocument/2006/relationships/oleObject" Target="../embeddings/oleObject42.bin"/><Relationship Id="rId18" Type="http://schemas.openxmlformats.org/officeDocument/2006/relationships/image" Target="../media/image43.emf"/><Relationship Id="rId19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5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6705" y="1447800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11, 2015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 Narrow" charset="0"/>
              </a:rPr>
              <a:t>Chapter </a:t>
            </a:r>
            <a:r>
              <a:rPr lang="en-US" dirty="0">
                <a:solidFill>
                  <a:srgbClr val="0000FF"/>
                </a:solidFill>
                <a:latin typeface="Arial Narrow" charset="0"/>
              </a:rPr>
              <a:t>2: </a:t>
            </a:r>
            <a:r>
              <a:rPr lang="en-US" dirty="0" smtClean="0">
                <a:solidFill>
                  <a:srgbClr val="0000FF"/>
                </a:solidFill>
                <a:latin typeface="Arial Narrow" charset="0"/>
              </a:rPr>
              <a:t>One </a:t>
            </a:r>
            <a:r>
              <a:rPr lang="en-US" dirty="0">
                <a:solidFill>
                  <a:srgbClr val="0000FF"/>
                </a:solidFill>
                <a:latin typeface="Arial Narrow" charset="0"/>
              </a:rPr>
              <a:t>Dimensional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sz="20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Motion under constant </a:t>
            </a: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One </a:t>
            </a: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dimensional Kinematic </a:t>
            </a: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Equations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How </a:t>
            </a: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do we solve kinematic problems</a:t>
            </a: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?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Falling </a:t>
            </a: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motions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 Narrow" pitchFamily="-84" charset="0"/>
              </a:rPr>
              <a:t>Chapter 3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Trigonometry Refresher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Properties and operations of vectors</a:t>
            </a:r>
            <a:endParaRPr lang="en-US" sz="2000" dirty="0">
              <a:solidFill>
                <a:srgbClr val="CC00CC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31452E-9E5F-EE43-AC73-C03EF026309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do we solve a problem using the kinematic formula for constant acceleration?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information is given in the problem.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Initial and final velocity?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Acceleration?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Distance?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Time?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the problem wants you to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figure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out.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which kinematic formula is most appropriate and easiest to solve for what the problem wants.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Often multiple formulae can give you the answer for the quantity you are looking for. 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 Do not just use any formula but use the one that </a:t>
            </a:r>
            <a:r>
              <a:rPr lang="en-US" sz="2200" dirty="0" smtClean="0">
                <a:latin typeface="Arial Narrow" charset="0"/>
                <a:ea typeface="ＭＳ Ｐゴシック" charset="0"/>
                <a:sym typeface="Wingdings" charset="0"/>
              </a:rPr>
              <a:t>makes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the problem easiest to solve.</a:t>
            </a:r>
            <a:endParaRPr lang="en-US" sz="22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Solve the equation for the quantity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wanted!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3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0909F4-DEF7-E945-8CE0-BA2CC7DE032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541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0084216"/>
              </p:ext>
            </p:extLst>
          </p:nvPr>
        </p:nvGraphicFramePr>
        <p:xfrm>
          <a:off x="3167063" y="4092575"/>
          <a:ext cx="8540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3" name="Equation" r:id="rId3" imgW="342900" imgH="215900" progId="Equation.DSMT4">
                  <p:embed/>
                </p:oleObj>
              </mc:Choice>
              <mc:Fallback>
                <p:oleObj name="Equation" r:id="rId3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092575"/>
                        <a:ext cx="8540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39611065"/>
              </p:ext>
            </p:extLst>
          </p:nvPr>
        </p:nvGraphicFramePr>
        <p:xfrm>
          <a:off x="4741863" y="3552825"/>
          <a:ext cx="14128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4" name="Equation" r:id="rId5" imgW="508000" imgH="152400" progId="Equation.DSMT4">
                  <p:embed/>
                </p:oleObj>
              </mc:Choice>
              <mc:Fallback>
                <p:oleObj name="Equation" r:id="rId5" imgW="508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552825"/>
                        <a:ext cx="14128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27785"/>
              </p:ext>
            </p:extLst>
          </p:nvPr>
        </p:nvGraphicFramePr>
        <p:xfrm>
          <a:off x="3505200" y="2830513"/>
          <a:ext cx="650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5" name="Equation" r:id="rId7" imgW="317500" imgH="241300" progId="Equation.DSMT4">
                  <p:embed/>
                </p:oleObj>
              </mc:Choice>
              <mc:Fallback>
                <p:oleObj name="Equation" r:id="rId7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30513"/>
                        <a:ext cx="6508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11591"/>
              </p:ext>
            </p:extLst>
          </p:nvPr>
        </p:nvGraphicFramePr>
        <p:xfrm>
          <a:off x="2424113" y="3482975"/>
          <a:ext cx="771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6" name="Equation" r:id="rId9" imgW="342900" imgH="266700" progId="Equation.DSMT4">
                  <p:embed/>
                </p:oleObj>
              </mc:Choice>
              <mc:Fallback>
                <p:oleObj name="Equation" r:id="rId9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482975"/>
                        <a:ext cx="7715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76200" y="687388"/>
            <a:ext cx="8839200" cy="14462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you want to design an air-bag system that can protect the driver in a head-on collision at a speed 100km/hr (~60miles/hr).  Estimate how fast the air-bag must inflate to effectively protect the driver. Assume the car crumples upon impact over a distance of about 1m.  How does the use of a seat belt help the driver? </a:t>
            </a:r>
            <a:endParaRPr lang="en-US" sz="2200"/>
          </a:p>
        </p:txBody>
      </p:sp>
      <p:graphicFrame>
        <p:nvGraphicFramePr>
          <p:cNvPr id="1454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665711"/>
              </p:ext>
            </p:extLst>
          </p:nvPr>
        </p:nvGraphicFramePr>
        <p:xfrm>
          <a:off x="4181475" y="5649913"/>
          <a:ext cx="466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7" name="Equation" r:id="rId11" imgW="215900" imgH="139700" progId="Equation.DSMT4">
                  <p:embed/>
                </p:oleObj>
              </mc:Choice>
              <mc:Fallback>
                <p:oleObj name="Equation" r:id="rId11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5649913"/>
                        <a:ext cx="466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0" y="2201863"/>
            <a:ext cx="531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long does it take for the car to come to a full stop? 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667375" y="2201863"/>
            <a:ext cx="347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As long as it takes for it to crumple. 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300663" y="2133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28600" y="3546475"/>
            <a:ext cx="188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 also know that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210050" y="3544888"/>
            <a:ext cx="53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75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kinematic formula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228600" y="4864100"/>
            <a:ext cx="193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acceleration is</a:t>
            </a:r>
          </a:p>
        </p:txBody>
      </p:sp>
      <p:graphicFrame>
        <p:nvGraphicFramePr>
          <p:cNvPr id="145424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97689213"/>
              </p:ext>
            </p:extLst>
          </p:nvPr>
        </p:nvGraphicFramePr>
        <p:xfrm>
          <a:off x="2590800" y="4965700"/>
          <a:ext cx="6223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8" name="Equation" r:id="rId13" imgW="292100" imgH="127000" progId="Equation.DSMT4">
                  <p:embed/>
                </p:oleObj>
              </mc:Choice>
              <mc:Fallback>
                <p:oleObj name="Equation" r:id="rId13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65700"/>
                        <a:ext cx="6223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228600" y="5546725"/>
            <a:ext cx="355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time for air-bag to deploy is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228600" y="2914650"/>
            <a:ext cx="283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initial speed of the car is</a:t>
            </a:r>
          </a:p>
        </p:txBody>
      </p:sp>
      <p:graphicFrame>
        <p:nvGraphicFramePr>
          <p:cNvPr id="1454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895201"/>
              </p:ext>
            </p:extLst>
          </p:nvPr>
        </p:nvGraphicFramePr>
        <p:xfrm>
          <a:off x="3152775" y="3536950"/>
          <a:ext cx="8858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9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536950"/>
                        <a:ext cx="8858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775941"/>
              </p:ext>
            </p:extLst>
          </p:nvPr>
        </p:nvGraphicFramePr>
        <p:xfrm>
          <a:off x="4129088" y="2895600"/>
          <a:ext cx="15351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0" name="Equation" r:id="rId17" imgW="749300" imgH="177800" progId="Equation.DSMT4">
                  <p:embed/>
                </p:oleObj>
              </mc:Choice>
              <mc:Fallback>
                <p:oleObj name="Equation" r:id="rId17" imgW="749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895600"/>
                        <a:ext cx="15351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497057"/>
              </p:ext>
            </p:extLst>
          </p:nvPr>
        </p:nvGraphicFramePr>
        <p:xfrm>
          <a:off x="5667375" y="2654300"/>
          <a:ext cx="24733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1" name="Equation" r:id="rId19" imgW="1206500" imgH="406400" progId="Equation.DSMT4">
                  <p:embed/>
                </p:oleObj>
              </mc:Choice>
              <mc:Fallback>
                <p:oleObj name="Equation" r:id="rId19" imgW="1206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654300"/>
                        <a:ext cx="24733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46612"/>
              </p:ext>
            </p:extLst>
          </p:nvPr>
        </p:nvGraphicFramePr>
        <p:xfrm>
          <a:off x="6180138" y="3536950"/>
          <a:ext cx="541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2" name="Equation" r:id="rId21" imgW="215900" imgH="152400" progId="Equation.DSMT4">
                  <p:embed/>
                </p:oleObj>
              </mc:Choice>
              <mc:Fallback>
                <p:oleObj name="Equation" r:id="rId21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3536950"/>
                        <a:ext cx="5413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42385"/>
              </p:ext>
            </p:extLst>
          </p:nvPr>
        </p:nvGraphicFramePr>
        <p:xfrm>
          <a:off x="4051300" y="4006850"/>
          <a:ext cx="25622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3" name="Equation" r:id="rId23" imgW="1028700" imgH="279400" progId="Equation.DSMT4">
                  <p:embed/>
                </p:oleObj>
              </mc:Choice>
              <mc:Fallback>
                <p:oleObj name="Equation" r:id="rId23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006850"/>
                        <a:ext cx="25622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342"/>
              </p:ext>
            </p:extLst>
          </p:nvPr>
        </p:nvGraphicFramePr>
        <p:xfrm>
          <a:off x="3262313" y="4691063"/>
          <a:ext cx="1298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4" name="Equation" r:id="rId25" imgW="736600" imgH="482600" progId="Equation.DSMT4">
                  <p:embed/>
                </p:oleObj>
              </mc:Choice>
              <mc:Fallback>
                <p:oleObj name="Equation" r:id="rId25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91063"/>
                        <a:ext cx="12985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39359"/>
              </p:ext>
            </p:extLst>
          </p:nvPr>
        </p:nvGraphicFramePr>
        <p:xfrm>
          <a:off x="4556125" y="4572000"/>
          <a:ext cx="17446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5" name="Equation" r:id="rId27" imgW="990600" imgH="482600" progId="Equation.DSMT4">
                  <p:embed/>
                </p:oleObj>
              </mc:Choice>
              <mc:Fallback>
                <p:oleObj name="Equation" r:id="rId27" imgW="99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4572000"/>
                        <a:ext cx="17446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81307"/>
              </p:ext>
            </p:extLst>
          </p:nvPr>
        </p:nvGraphicFramePr>
        <p:xfrm>
          <a:off x="6324600" y="4886325"/>
          <a:ext cx="12080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6" name="Equation" r:id="rId29" imgW="685800" imgH="215900" progId="Equation.DSMT4">
                  <p:embed/>
                </p:oleObj>
              </mc:Choice>
              <mc:Fallback>
                <p:oleObj name="Equation" r:id="rId29" imgW="685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86325"/>
                        <a:ext cx="12080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07735"/>
              </p:ext>
            </p:extLst>
          </p:nvPr>
        </p:nvGraphicFramePr>
        <p:xfrm>
          <a:off x="4646613" y="5321300"/>
          <a:ext cx="14001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7" name="Equation" r:id="rId31" imgW="647700" imgH="431800" progId="Equation.DSMT4">
                  <p:embed/>
                </p:oleObj>
              </mc:Choice>
              <mc:Fallback>
                <p:oleObj name="Equation" r:id="rId31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5321300"/>
                        <a:ext cx="14001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96702"/>
              </p:ext>
            </p:extLst>
          </p:nvPr>
        </p:nvGraphicFramePr>
        <p:xfrm>
          <a:off x="6038850" y="5354638"/>
          <a:ext cx="18097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8" name="Equation" r:id="rId33" imgW="838200" imgH="419100" progId="Equation.DSMT4">
                  <p:embed/>
                </p:oleObj>
              </mc:Choice>
              <mc:Fallback>
                <p:oleObj name="Equation" r:id="rId33" imgW="83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354638"/>
                        <a:ext cx="18097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281891"/>
              </p:ext>
            </p:extLst>
          </p:nvPr>
        </p:nvGraphicFramePr>
        <p:xfrm>
          <a:off x="7866063" y="5688013"/>
          <a:ext cx="8207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9" name="Equation" r:id="rId35" imgW="381000" imgH="165100" progId="Equation.DSMT4">
                  <p:embed/>
                </p:oleObj>
              </mc:Choice>
              <mc:Fallback>
                <p:oleObj name="Equation" r:id="rId35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5688013"/>
                        <a:ext cx="8207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89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77944F-CD38-A442-B082-C5CDE63BCB3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76200"/>
            <a:ext cx="3429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Falling Motion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f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alling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motion is a motion under the influence of the gravitational pull (gravity) only;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Which direction is a freely falling object moving?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 motion under constant acceleration 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All kinematic formula we learned can be used to solve for falling motions. 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Gravitational acceleration is inversely proportional to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square of the distance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between the object and the center of the earth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magnitude of the gravitational acceleration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on the surface of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earth.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direction of gravitational acceleration is </a:t>
            </a:r>
            <a:r>
              <a:rPr lang="en-US" sz="2600" b="1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ALWAYS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toward the center of the earth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, which we normally call (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-y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); where up and down direction are indicated as the variable 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y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”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Thus the correct denotation of gravitational acceleration on the surface of the earth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g=-9.80m/s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where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+y points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upward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difference is that the object initially moving upward will turn around and come down!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428750"/>
            <a:ext cx="3878263" cy="40005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Yes, down to the center of the earth!!</a:t>
            </a:r>
          </a:p>
        </p:txBody>
      </p:sp>
    </p:spTree>
    <p:extLst>
      <p:ext uri="{BB962C8B-B14F-4D97-AF65-F5344CB8AC3E}">
        <p14:creationId xmlns:p14="http://schemas.microsoft.com/office/powerpoint/2010/main" val="260193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815540-CBD5-C643-9D20-796D37857F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Using 1D Kinematic Equations on a Falling object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848600" cy="1066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 stone was thrown straight upward at t=0 with +20.0m/s initial velocity on the roof of a 50.0m high building,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257800" y="2085975"/>
            <a:ext cx="1560577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a</a:t>
            </a:r>
            <a:r>
              <a:rPr lang="en-US" sz="2000" dirty="0" smtClean="0">
                <a:solidFill>
                  <a:srgbClr val="FF0066"/>
                </a:solidFill>
                <a:latin typeface="Arial Narrow" charset="0"/>
              </a:rPr>
              <a:t>=g</a:t>
            </a:r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=-9.80m/s</a:t>
            </a:r>
            <a:r>
              <a:rPr lang="en-US" sz="2000" baseline="30000" dirty="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graphicFrame>
        <p:nvGraphicFramePr>
          <p:cNvPr id="1474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84970"/>
              </p:ext>
            </p:extLst>
          </p:nvPr>
        </p:nvGraphicFramePr>
        <p:xfrm>
          <a:off x="596900" y="3662363"/>
          <a:ext cx="6699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5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62363"/>
                        <a:ext cx="6699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18678"/>
              </p:ext>
            </p:extLst>
          </p:nvPr>
        </p:nvGraphicFramePr>
        <p:xfrm>
          <a:off x="533400" y="4953000"/>
          <a:ext cx="612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6" name="Equation" r:id="rId5" imgW="279400" imgH="165100" progId="Equation.DSMT4">
                  <p:embed/>
                </p:oleObj>
              </mc:Choice>
              <mc:Fallback>
                <p:oleObj name="Equation" r:id="rId5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612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07950" y="2619375"/>
            <a:ext cx="7207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(a) Find the time the stone reaches at the maximum height.</a:t>
            </a:r>
            <a:endParaRPr lang="en-US">
              <a:latin typeface="Arial Narrow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07950" y="20859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is the acceleration in this motion?</a:t>
            </a:r>
            <a:endParaRPr lang="en-US">
              <a:latin typeface="Arial Narrow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88950" y="30765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happens at the maximum height?</a:t>
            </a:r>
            <a:endParaRPr lang="en-US">
              <a:latin typeface="Arial Narrow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5638800" y="3076575"/>
            <a:ext cx="2562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66"/>
                </a:solidFill>
                <a:latin typeface="Arial Narrow" charset="0"/>
              </a:rPr>
              <a:t>The stone stops; V=0</a:t>
            </a:r>
          </a:p>
        </p:txBody>
      </p:sp>
      <p:graphicFrame>
        <p:nvGraphicFramePr>
          <p:cNvPr id="14746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0052920"/>
              </p:ext>
            </p:extLst>
          </p:nvPr>
        </p:nvGraphicFramePr>
        <p:xfrm>
          <a:off x="6705600" y="3824288"/>
          <a:ext cx="4937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7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24288"/>
                        <a:ext cx="4937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107950" y="4343400"/>
            <a:ext cx="3900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(b) Find the maximum height.</a:t>
            </a:r>
            <a:endParaRPr lang="en-US">
              <a:latin typeface="Arial Narrow" charset="0"/>
            </a:endParaRPr>
          </a:p>
        </p:txBody>
      </p:sp>
      <p:graphicFrame>
        <p:nvGraphicFramePr>
          <p:cNvPr id="147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8841"/>
              </p:ext>
            </p:extLst>
          </p:nvPr>
        </p:nvGraphicFramePr>
        <p:xfrm>
          <a:off x="1158875" y="3765550"/>
          <a:ext cx="1203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8" name="Equation" r:id="rId9" imgW="571500" imgH="165100" progId="Equation.DSMT4">
                  <p:embed/>
                </p:oleObj>
              </mc:Choice>
              <mc:Fallback>
                <p:oleObj name="Equation" r:id="rId9" imgW="571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765550"/>
                        <a:ext cx="1203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10354"/>
              </p:ext>
            </p:extLst>
          </p:nvPr>
        </p:nvGraphicFramePr>
        <p:xfrm>
          <a:off x="2335213" y="3746500"/>
          <a:ext cx="20335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9" name="Equation" r:id="rId11" imgW="965200" imgH="165100" progId="Equation.DSMT4">
                  <p:embed/>
                </p:oleObj>
              </mc:Choice>
              <mc:Fallback>
                <p:oleObj name="Equation" r:id="rId11" imgW="965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746500"/>
                        <a:ext cx="20335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42232"/>
              </p:ext>
            </p:extLst>
          </p:nvPr>
        </p:nvGraphicFramePr>
        <p:xfrm>
          <a:off x="4330700" y="3733800"/>
          <a:ext cx="1231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0" name="Equation" r:id="rId13" imgW="584200" imgH="177800" progId="Equation.DSMT4">
                  <p:embed/>
                </p:oleObj>
              </mc:Choice>
              <mc:Fallback>
                <p:oleObj name="Equation" r:id="rId13" imgW="584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733800"/>
                        <a:ext cx="1231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2" name="AutoShape 16"/>
          <p:cNvSpPr>
            <a:spLocks noChangeArrowheads="1"/>
          </p:cNvSpPr>
          <p:nvPr/>
        </p:nvSpPr>
        <p:spPr bwMode="auto">
          <a:xfrm>
            <a:off x="5638800" y="35814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1474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88148"/>
              </p:ext>
            </p:extLst>
          </p:nvPr>
        </p:nvGraphicFramePr>
        <p:xfrm>
          <a:off x="7162800" y="3559175"/>
          <a:ext cx="8429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1" name="Equation" r:id="rId15" imgW="457200" imgH="419100" progId="Equation.DSMT4">
                  <p:embed/>
                </p:oleObj>
              </mc:Choice>
              <mc:Fallback>
                <p:oleObj name="Equation" r:id="rId15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59175"/>
                        <a:ext cx="8429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44507"/>
              </p:ext>
            </p:extLst>
          </p:nvPr>
        </p:nvGraphicFramePr>
        <p:xfrm>
          <a:off x="7985125" y="3811588"/>
          <a:ext cx="7016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2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3811588"/>
                        <a:ext cx="7016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54107"/>
              </p:ext>
            </p:extLst>
          </p:nvPr>
        </p:nvGraphicFramePr>
        <p:xfrm>
          <a:off x="3544888" y="4633913"/>
          <a:ext cx="5238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3" name="Equation" r:id="rId19" imgW="2387600" imgH="406400" progId="Equation.DSMT4">
                  <p:embed/>
                </p:oleObj>
              </mc:Choice>
              <mc:Fallback>
                <p:oleObj name="Equation" r:id="rId19" imgW="2387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4633913"/>
                        <a:ext cx="5238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35706"/>
              </p:ext>
            </p:extLst>
          </p:nvPr>
        </p:nvGraphicFramePr>
        <p:xfrm>
          <a:off x="685800" y="5497513"/>
          <a:ext cx="32035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4" name="Equation" r:id="rId21" imgW="1460500" imgH="203200" progId="Equation.DSMT4">
                  <p:embed/>
                </p:oleObj>
              </mc:Choice>
              <mc:Fallback>
                <p:oleObj name="Equation" r:id="rId21" imgW="146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97513"/>
                        <a:ext cx="32035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92099"/>
              </p:ext>
            </p:extLst>
          </p:nvPr>
        </p:nvGraphicFramePr>
        <p:xfrm>
          <a:off x="1136650" y="4633913"/>
          <a:ext cx="23685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5" name="Equation" r:id="rId23" imgW="1079500" imgH="406400" progId="Equation.DSMT4">
                  <p:embed/>
                </p:oleObj>
              </mc:Choice>
              <mc:Fallback>
                <p:oleObj name="Equation" r:id="rId23" imgW="1079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633913"/>
                        <a:ext cx="23685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64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6DBDF9-81E5-6F49-A1FF-A3F2D27294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a Falling Object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84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84197"/>
              </p:ext>
            </p:extLst>
          </p:nvPr>
        </p:nvGraphicFramePr>
        <p:xfrm>
          <a:off x="1676400" y="1573213"/>
          <a:ext cx="5619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5" name="Equation" r:id="rId3" imgW="215900" imgH="139700" progId="Equation.DSMT4">
                  <p:embed/>
                </p:oleObj>
              </mc:Choice>
              <mc:Fallback>
                <p:oleObj name="Equation" r:id="rId3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73213"/>
                        <a:ext cx="5619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88251"/>
              </p:ext>
            </p:extLst>
          </p:nvPr>
        </p:nvGraphicFramePr>
        <p:xfrm>
          <a:off x="1066800" y="2746375"/>
          <a:ext cx="7889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6" name="Equation" r:id="rId5" imgW="317500" imgH="152400" progId="Equation.DSMT4">
                  <p:embed/>
                </p:oleObj>
              </mc:Choice>
              <mc:Fallback>
                <p:oleObj name="Equation" r:id="rId5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6375"/>
                        <a:ext cx="7889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36301"/>
              </p:ext>
            </p:extLst>
          </p:nvPr>
        </p:nvGraphicFramePr>
        <p:xfrm>
          <a:off x="1676400" y="4652963"/>
          <a:ext cx="7858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7" name="Equation" r:id="rId7" imgW="279400" imgH="165100" progId="Equation.DSMT4">
                  <p:embed/>
                </p:oleObj>
              </mc:Choice>
              <mc:Fallback>
                <p:oleObj name="Equation" r:id="rId7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52963"/>
                        <a:ext cx="78581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954088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Position</a:t>
            </a:r>
            <a:endParaRPr lang="en-US" sz="2000" baseline="30000">
              <a:solidFill>
                <a:srgbClr val="FF0066"/>
              </a:solidFill>
              <a:latin typeface="Arial Narrow" charset="0"/>
            </a:endParaRPr>
          </a:p>
        </p:txBody>
      </p:sp>
      <p:graphicFrame>
        <p:nvGraphicFramePr>
          <p:cNvPr id="1484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00478"/>
              </p:ext>
            </p:extLst>
          </p:nvPr>
        </p:nvGraphicFramePr>
        <p:xfrm>
          <a:off x="1600200" y="3962400"/>
          <a:ext cx="742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8" name="Equation" r:id="rId9" imgW="317500" imgH="152400" progId="Equation.DSMT4">
                  <p:embed/>
                </p:oleObj>
              </mc:Choice>
              <mc:Fallback>
                <p:oleObj name="Equation" r:id="rId9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7429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914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Velocity</a:t>
            </a:r>
            <a:endParaRPr lang="en-US" sz="1800" baseline="300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74183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(c) Find the time the stone reaches back to its original height.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582613" y="1981200"/>
            <a:ext cx="80613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(d) Find the velocity of the stone when it reaches its original height.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609600" y="3276600"/>
            <a:ext cx="68849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(e) Find the velocity and position of the stone at t=5.00s.</a:t>
            </a:r>
          </a:p>
        </p:txBody>
      </p:sp>
      <p:graphicFrame>
        <p:nvGraphicFramePr>
          <p:cNvPr id="1484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61444"/>
              </p:ext>
            </p:extLst>
          </p:nvPr>
        </p:nvGraphicFramePr>
        <p:xfrm>
          <a:off x="2176463" y="1539875"/>
          <a:ext cx="16859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9" name="Equation" r:id="rId11" imgW="647700" imgH="165100" progId="Equation.DSMT4">
                  <p:embed/>
                </p:oleObj>
              </mc:Choice>
              <mc:Fallback>
                <p:oleObj name="Equation" r:id="rId11" imgW="647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1539875"/>
                        <a:ext cx="16859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030227"/>
              </p:ext>
            </p:extLst>
          </p:nvPr>
        </p:nvGraphicFramePr>
        <p:xfrm>
          <a:off x="3824288" y="1539875"/>
          <a:ext cx="958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0" name="Equation" r:id="rId13" imgW="368300" imgH="165100" progId="Equation.DSMT4">
                  <p:embed/>
                </p:oleObj>
              </mc:Choice>
              <mc:Fallback>
                <p:oleObj name="Equation" r:id="rId13" imgW="368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1539875"/>
                        <a:ext cx="9588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834321"/>
              </p:ext>
            </p:extLst>
          </p:nvPr>
        </p:nvGraphicFramePr>
        <p:xfrm>
          <a:off x="1828800" y="2667000"/>
          <a:ext cx="15128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1" name="Equation" r:id="rId15" imgW="609600" imgH="165100" progId="Equation.DSMT4">
                  <p:embed/>
                </p:oleObj>
              </mc:Choice>
              <mc:Fallback>
                <p:oleObj name="Equation" r:id="rId15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5128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172025"/>
              </p:ext>
            </p:extLst>
          </p:nvPr>
        </p:nvGraphicFramePr>
        <p:xfrm>
          <a:off x="3335338" y="2620963"/>
          <a:ext cx="35337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2" name="Equation" r:id="rId17" imgW="1422400" imgH="203200" progId="Equation.DSMT4">
                  <p:embed/>
                </p:oleObj>
              </mc:Choice>
              <mc:Fallback>
                <p:oleObj name="Equation" r:id="rId17" imgW="142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620963"/>
                        <a:ext cx="35337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71539"/>
              </p:ext>
            </p:extLst>
          </p:nvPr>
        </p:nvGraphicFramePr>
        <p:xfrm>
          <a:off x="6824663" y="2620963"/>
          <a:ext cx="19224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3" name="Equation" r:id="rId19" imgW="774700" imgH="203200" progId="Equation.DSMT4">
                  <p:embed/>
                </p:oleObj>
              </mc:Choice>
              <mc:Fallback>
                <p:oleObj name="Equation" r:id="rId19" imgW="774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2620963"/>
                        <a:ext cx="19224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012900"/>
              </p:ext>
            </p:extLst>
          </p:nvPr>
        </p:nvGraphicFramePr>
        <p:xfrm>
          <a:off x="2306638" y="3962400"/>
          <a:ext cx="1427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4" name="Equation" r:id="rId21" imgW="609600" imgH="165100" progId="Equation.DSMT4">
                  <p:embed/>
                </p:oleObj>
              </mc:Choice>
              <mc:Fallback>
                <p:oleObj name="Equation" r:id="rId21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962400"/>
                        <a:ext cx="1427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011235"/>
              </p:ext>
            </p:extLst>
          </p:nvPr>
        </p:nvGraphicFramePr>
        <p:xfrm>
          <a:off x="3759200" y="3886200"/>
          <a:ext cx="5111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5" name="Equation" r:id="rId23" imgW="2184400" imgH="203200" progId="Equation.DSMT4">
                  <p:embed/>
                </p:oleObj>
              </mc:Choice>
              <mc:Fallback>
                <p:oleObj name="Equation" r:id="rId23" imgW="218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3886200"/>
                        <a:ext cx="5111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966966"/>
              </p:ext>
            </p:extLst>
          </p:nvPr>
        </p:nvGraphicFramePr>
        <p:xfrm>
          <a:off x="1504950" y="5218113"/>
          <a:ext cx="5878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6" name="Equation" r:id="rId25" imgW="2616200" imgH="406400" progId="Equation.DSMT4">
                  <p:embed/>
                </p:oleObj>
              </mc:Choice>
              <mc:Fallback>
                <p:oleObj name="Equation" r:id="rId25" imgW="2616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5218113"/>
                        <a:ext cx="587851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63529"/>
              </p:ext>
            </p:extLst>
          </p:nvPr>
        </p:nvGraphicFramePr>
        <p:xfrm>
          <a:off x="2409825" y="4267200"/>
          <a:ext cx="26781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7" name="Equation" r:id="rId27" imgW="952500" imgH="406400" progId="Equation.DSMT4">
                  <p:embed/>
                </p:oleObj>
              </mc:Choice>
              <mc:Fallback>
                <p:oleObj name="Equation" r:id="rId27" imgW="952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4267200"/>
                        <a:ext cx="26781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170592"/>
              </p:ext>
            </p:extLst>
          </p:nvPr>
        </p:nvGraphicFramePr>
        <p:xfrm>
          <a:off x="7467600" y="5410200"/>
          <a:ext cx="16557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8" name="Equation" r:id="rId29" imgW="736600" imgH="203200" progId="Equation.DSMT4">
                  <p:embed/>
                </p:oleObj>
              </mc:Choice>
              <mc:Fallback>
                <p:oleObj name="Equation" r:id="rId29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16557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5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400" dirty="0" smtClean="0"/>
              <a:t>Reading Assignment: CH2.8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Homework: 100% enrolled but 69/71 completed HW1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st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non-comprehensive term exam</a:t>
            </a:r>
          </a:p>
          <a:p>
            <a:pPr lvl="1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class Monday, June 15</a:t>
            </a:r>
          </a:p>
          <a:p>
            <a:pPr lvl="1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Covers: CH1.1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through CH2.8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plus appendix A</a:t>
            </a:r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quiz</a:t>
            </a:r>
          </a:p>
          <a:p>
            <a:pPr lvl="1" eaLnBrk="1" hangingPunct="1"/>
            <a:r>
              <a:rPr lang="en-US" sz="2000" dirty="0"/>
              <a:t>No derivations, word definitions or solutions of any problems!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>
              <a:spcBef>
                <a:spcPts val="72"/>
              </a:spcBef>
            </a:pPr>
            <a:r>
              <a:rPr lang="en-US" sz="2400" dirty="0" smtClean="0"/>
              <a:t>Quiz </a:t>
            </a:r>
            <a:r>
              <a:rPr lang="en-US" sz="2400" dirty="0" smtClean="0"/>
              <a:t>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 smtClean="0"/>
              <a:t>Class average: </a:t>
            </a:r>
            <a:r>
              <a:rPr lang="en-US" sz="2000" dirty="0" smtClean="0"/>
              <a:t>54/</a:t>
            </a:r>
            <a:r>
              <a:rPr lang="en-US" sz="2000" dirty="0" smtClean="0"/>
              <a:t>72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800" dirty="0" smtClean="0"/>
              <a:t>Equivalent to </a:t>
            </a:r>
            <a:r>
              <a:rPr lang="en-US" sz="1800" dirty="0" smtClean="0"/>
              <a:t>75</a:t>
            </a:r>
            <a:r>
              <a:rPr lang="en-US" sz="1800" dirty="0" smtClean="0"/>
              <a:t>/</a:t>
            </a:r>
            <a:r>
              <a:rPr lang="en-US" sz="1800" dirty="0" smtClean="0"/>
              <a:t>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 smtClean="0"/>
              <a:t>Top score: 72/72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3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5CA173-FD1D-3640-BC06-6E1555FCAF2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Acceleration</a:t>
            </a:r>
          </a:p>
        </p:txBody>
      </p:sp>
      <p:graphicFrame>
        <p:nvGraphicFramePr>
          <p:cNvPr id="137220" name="Object 2"/>
          <p:cNvGraphicFramePr>
            <a:graphicFrameLocks noChangeAspect="1"/>
          </p:cNvGraphicFramePr>
          <p:nvPr/>
        </p:nvGraphicFramePr>
        <p:xfrm>
          <a:off x="730250" y="2520950"/>
          <a:ext cx="7937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9" name="Equation" r:id="rId3" imgW="291960" imgH="139680" progId="Equation.DSMT4">
                  <p:embed/>
                </p:oleObj>
              </mc:Choice>
              <mc:Fallback>
                <p:oleObj name="Equation" r:id="rId3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2520950"/>
                        <a:ext cx="7937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3"/>
          <p:cNvGraphicFramePr>
            <a:graphicFrameLocks noChangeAspect="1"/>
          </p:cNvGraphicFramePr>
          <p:nvPr/>
        </p:nvGraphicFramePr>
        <p:xfrm>
          <a:off x="5527675" y="2532063"/>
          <a:ext cx="7032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60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2532063"/>
                        <a:ext cx="7032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798888" y="2417763"/>
            <a:ext cx="1724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analogs to</a:t>
            </a:r>
          </a:p>
        </p:txBody>
      </p:sp>
      <p:graphicFrame>
        <p:nvGraphicFramePr>
          <p:cNvPr id="137223" name="Object 4"/>
          <p:cNvGraphicFramePr>
            <a:graphicFrameLocks noChangeAspect="1"/>
          </p:cNvGraphicFramePr>
          <p:nvPr/>
        </p:nvGraphicFramePr>
        <p:xfrm>
          <a:off x="1295400" y="5156200"/>
          <a:ext cx="6667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61" name="Equation" r:id="rId7" imgW="291960" imgH="139680" progId="Equation.DSMT4">
                  <p:embed/>
                </p:oleObj>
              </mc:Choice>
              <mc:Fallback>
                <p:oleObj name="Equation" r:id="rId7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56200"/>
                        <a:ext cx="6667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4" name="Object 5"/>
          <p:cNvGraphicFramePr>
            <a:graphicFrameLocks noChangeAspect="1"/>
          </p:cNvGraphicFramePr>
          <p:nvPr/>
        </p:nvGraphicFramePr>
        <p:xfrm>
          <a:off x="6019800" y="4889500"/>
          <a:ext cx="17526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62" name="Equation" r:id="rId9" imgW="863280" imgH="419040" progId="Equation.DSMT4">
                  <p:embed/>
                </p:oleObj>
              </mc:Choice>
              <mc:Fallback>
                <p:oleObj name="Equation" r:id="rId9" imgW="863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89500"/>
                        <a:ext cx="1752600" cy="8493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3810000" y="5026025"/>
            <a:ext cx="1724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analogs to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609600" y="827088"/>
            <a:ext cx="7443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Change of velocity in time (what kind of quantity is this?)</a:t>
            </a:r>
            <a:endParaRPr lang="en-US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609600" y="1524000"/>
            <a:ext cx="5365571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Definition of Average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acceleration:</a:t>
            </a:r>
            <a:endParaRPr lang="en-US" dirty="0"/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09600" y="3735388"/>
            <a:ext cx="7696200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Definition of Instantaneous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acceleration: Average acceleration over a very short amount of time.</a:t>
            </a:r>
          </a:p>
        </p:txBody>
      </p:sp>
      <p:graphicFrame>
        <p:nvGraphicFramePr>
          <p:cNvPr id="137229" name="Object 6"/>
          <p:cNvGraphicFramePr>
            <a:graphicFrameLocks noChangeAspect="1"/>
          </p:cNvGraphicFramePr>
          <p:nvPr/>
        </p:nvGraphicFramePr>
        <p:xfrm>
          <a:off x="1528763" y="2157413"/>
          <a:ext cx="15875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63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2157413"/>
                        <a:ext cx="15875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0" name="Object 7"/>
          <p:cNvGraphicFramePr>
            <a:graphicFrameLocks noChangeAspect="1"/>
          </p:cNvGraphicFramePr>
          <p:nvPr/>
        </p:nvGraphicFramePr>
        <p:xfrm>
          <a:off x="3121025" y="2212975"/>
          <a:ext cx="673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64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2212975"/>
                        <a:ext cx="673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1" name="Object 8"/>
          <p:cNvGraphicFramePr>
            <a:graphicFrameLocks noChangeAspect="1"/>
          </p:cNvGraphicFramePr>
          <p:nvPr/>
        </p:nvGraphicFramePr>
        <p:xfrm>
          <a:off x="6235700" y="2195513"/>
          <a:ext cx="13779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65" name="Equation" r:id="rId15" imgW="545760" imgH="406080" progId="Equation.DSMT4">
                  <p:embed/>
                </p:oleObj>
              </mc:Choice>
              <mc:Fallback>
                <p:oleObj name="Equation" r:id="rId15" imgW="545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2195513"/>
                        <a:ext cx="137795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2" name="Object 9"/>
          <p:cNvGraphicFramePr>
            <a:graphicFrameLocks noChangeAspect="1"/>
          </p:cNvGraphicFramePr>
          <p:nvPr/>
        </p:nvGraphicFramePr>
        <p:xfrm>
          <a:off x="7620000" y="2211388"/>
          <a:ext cx="6096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66" name="Equation" r:id="rId17" imgW="241200" imgH="393480" progId="Equation.DSMT4">
                  <p:embed/>
                </p:oleObj>
              </mc:Choice>
              <mc:Fallback>
                <p:oleObj name="Equation" r:id="rId17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11388"/>
                        <a:ext cx="6096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3" name="Object 10"/>
          <p:cNvGraphicFramePr>
            <a:graphicFrameLocks noChangeAspect="1"/>
          </p:cNvGraphicFramePr>
          <p:nvPr/>
        </p:nvGraphicFramePr>
        <p:xfrm>
          <a:off x="1905000" y="4838700"/>
          <a:ext cx="1447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67" name="Equation" r:id="rId19" imgW="634680" imgH="419040" progId="Equation.DSMT4">
                  <p:embed/>
                </p:oleObj>
              </mc:Choice>
              <mc:Fallback>
                <p:oleObj name="Equation" r:id="rId19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38700"/>
                        <a:ext cx="1447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391400" y="1371600"/>
            <a:ext cx="1101725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Vector!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184650" y="3286125"/>
            <a:ext cx="871538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175250" y="3276600"/>
            <a:ext cx="76835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m/s</a:t>
            </a:r>
            <a:r>
              <a:rPr lang="en-US" sz="2800" baseline="3000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52463" y="3276600"/>
            <a:ext cx="1738312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514600" y="3286125"/>
            <a:ext cx="84455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2800" baseline="30000">
                <a:solidFill>
                  <a:srgbClr val="FF0066"/>
                </a:solidFill>
                <a:latin typeface="Arial Narrow" charset="0"/>
              </a:rPr>
              <a:t>-2</a:t>
            </a:r>
            <a:r>
              <a:rPr lang="en-US" sz="280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2800" baseline="30000">
              <a:solidFill>
                <a:srgbClr val="FF0066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0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11, 2015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Direction (sign) of the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as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 the positive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negative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DECREASES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OPPOSITE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to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positive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If the negative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19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11, 2015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Some questions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acceleration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in a constant velocity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</a:t>
            </a:r>
            <a:r>
              <a:rPr lang="en-US" sz="2400" baseline="-250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), there is no acceleration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Is there any acceleration when an object is not moving?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faster as time goes on,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), acceleration is positive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a&gt;0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slower as time goes on,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), acceleration is negative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a&lt;0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all cases, velocity is positive, unless the direction of the movement changes.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there acceleration if an object moves in a constant speed but changes direction?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105400" y="5410200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 Narrow" pitchFamily="-84" charset="0"/>
              </a:rPr>
              <a:t>The answer is YES!!</a:t>
            </a:r>
          </a:p>
        </p:txBody>
      </p:sp>
    </p:spTree>
    <p:extLst>
      <p:ext uri="{BB962C8B-B14F-4D97-AF65-F5344CB8AC3E}">
        <p14:creationId xmlns:p14="http://schemas.microsoft.com/office/powerpoint/2010/main" val="268176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June 11, 2015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38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1441-001, Summer 2014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421D52-3FCB-2A4D-8481-63F0CE778FF1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8DF9F51-995B-4B4B-9078-433296B646E5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AD67AC8-5D6A-4740-A014-6837FF73EB8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Displacement,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Velocity, Speed &amp; Acceleration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8616607"/>
              </p:ext>
            </p:extLst>
          </p:nvPr>
        </p:nvGraphicFramePr>
        <p:xfrm>
          <a:off x="4942114" y="4026242"/>
          <a:ext cx="14636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9" name="Equation" r:id="rId3" imgW="1231900" imgH="482600" progId="Equation.DSMT4">
                  <p:embed/>
                </p:oleObj>
              </mc:Choice>
              <mc:Fallback>
                <p:oleObj name="Equation" r:id="rId3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14" y="4026242"/>
                        <a:ext cx="1463675" cy="5730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96607"/>
              </p:ext>
            </p:extLst>
          </p:nvPr>
        </p:nvGraphicFramePr>
        <p:xfrm>
          <a:off x="4942114" y="1034823"/>
          <a:ext cx="1257300" cy="33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0" name="Equation" r:id="rId5" imgW="711000" imgH="190440" progId="Equation.3">
                  <p:embed/>
                </p:oleObj>
              </mc:Choice>
              <mc:Fallback>
                <p:oleObj name="Equation" r:id="rId5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14" y="1034823"/>
                        <a:ext cx="1257300" cy="33677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762000" y="1599516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50858"/>
              </p:ext>
            </p:extLst>
          </p:nvPr>
        </p:nvGraphicFramePr>
        <p:xfrm>
          <a:off x="4951413" y="1533525"/>
          <a:ext cx="165576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1" name="Equation" r:id="rId7" imgW="1016000" imgH="406400" progId="Equation.DSMT4">
                  <p:embed/>
                </p:oleObj>
              </mc:Choice>
              <mc:Fallback>
                <p:oleObj name="Equation" r:id="rId7" imgW="1016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1533525"/>
                        <a:ext cx="1655762" cy="6619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762000" y="2360832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Average speed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793782"/>
              </p:ext>
            </p:extLst>
          </p:nvPr>
        </p:nvGraphicFramePr>
        <p:xfrm>
          <a:off x="4932363" y="2357438"/>
          <a:ext cx="27733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2" name="Equation" r:id="rId9" imgW="1752600" imgH="419100" progId="Equation.DSMT4">
                  <p:embed/>
                </p:oleObj>
              </mc:Choice>
              <mc:Fallback>
                <p:oleObj name="Equation" r:id="rId9" imgW="175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357438"/>
                        <a:ext cx="2773362" cy="6619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762000" y="3883464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762000" y="4735266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endParaRPr lang="en-US" sz="280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7318451"/>
              </p:ext>
            </p:extLst>
          </p:nvPr>
        </p:nvGraphicFramePr>
        <p:xfrm>
          <a:off x="4942114" y="4761878"/>
          <a:ext cx="16192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3" name="Equation" r:id="rId11" imgW="1193800" imgH="431800" progId="Equation.DSMT4">
                  <p:embed/>
                </p:oleObj>
              </mc:Choice>
              <mc:Fallback>
                <p:oleObj name="Equation" r:id="rId11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14" y="4761878"/>
                        <a:ext cx="1619250" cy="5857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2000" y="3122148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Average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Acceleration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4591"/>
              </p:ext>
            </p:extLst>
          </p:nvPr>
        </p:nvGraphicFramePr>
        <p:xfrm>
          <a:off x="4942114" y="3182655"/>
          <a:ext cx="196691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4" name="Equation" r:id="rId13" imgW="1206500" imgH="419100" progId="Equation.DSMT4">
                  <p:embed/>
                </p:oleObj>
              </mc:Choice>
              <mc:Fallback>
                <p:oleObj name="Equation" r:id="rId13" imgW="1206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14" y="3182655"/>
                        <a:ext cx="1966912" cy="681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62000" y="549658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Instantaneous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Acceleration</a:t>
            </a:r>
            <a:endParaRPr lang="en-US" sz="2800" i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921779"/>
              </p:ext>
            </p:extLst>
          </p:nvPr>
        </p:nvGraphicFramePr>
        <p:xfrm>
          <a:off x="4942114" y="5510213"/>
          <a:ext cx="196691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5" name="Equation" r:id="rId15" imgW="1206500" imgH="393700" progId="Equation.DSMT4">
                  <p:embed/>
                </p:oleObj>
              </mc:Choice>
              <mc:Fallback>
                <p:oleObj name="Equation" r:id="rId15" imgW="1206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114" y="5510213"/>
                        <a:ext cx="1966912" cy="6397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743200" y="1339334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352800" y="1339334"/>
            <a:ext cx="342349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m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38200" y="1339334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905000" y="1339334"/>
            <a:ext cx="395210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</a:t>
            </a:r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L]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743200" y="5943600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352800" y="5943600"/>
            <a:ext cx="55984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m/s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38200" y="5943600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905000" y="5943600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-2</a:t>
            </a:r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705651" y="2057400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315251" y="2057400"/>
            <a:ext cx="489662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m/s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00651" y="2057400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867451" y="2057400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 smtClean="0">
                <a:solidFill>
                  <a:srgbClr val="FF0066"/>
                </a:solidFill>
                <a:latin typeface="Arial Narrow" charset="0"/>
              </a:rPr>
              <a:t>-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1</a:t>
            </a:r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743200" y="2819400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352800" y="2819400"/>
            <a:ext cx="489662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m/s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38200" y="2819400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05000" y="2819400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 smtClean="0">
                <a:solidFill>
                  <a:srgbClr val="FF0066"/>
                </a:solidFill>
                <a:latin typeface="Arial Narrow" charset="0"/>
              </a:rPr>
              <a:t>-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1</a:t>
            </a:r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743200" y="3581400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352800" y="3581400"/>
            <a:ext cx="55984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m/s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905000" y="3581400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-2</a:t>
            </a:r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743200" y="4419600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352800" y="4419600"/>
            <a:ext cx="489662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m/s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838200" y="4419600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905000" y="4419600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 smtClean="0">
                <a:solidFill>
                  <a:srgbClr val="FF0066"/>
                </a:solidFill>
                <a:latin typeface="Arial Narrow" charset="0"/>
              </a:rPr>
              <a:t>-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1</a:t>
            </a:r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786938" y="5269468"/>
            <a:ext cx="6264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Unit?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396538" y="5269468"/>
            <a:ext cx="489662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m/s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81938" y="5269468"/>
            <a:ext cx="1184076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Dimension?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948738" y="5269468"/>
            <a:ext cx="60917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latin typeface="Arial Narrow" charset="0"/>
              </a:rPr>
              <a:t>[LT</a:t>
            </a:r>
            <a:r>
              <a:rPr lang="en-US" sz="1800" baseline="30000" dirty="0" smtClean="0">
                <a:solidFill>
                  <a:srgbClr val="FF0066"/>
                </a:solidFill>
                <a:latin typeface="Arial Narrow" charset="0"/>
              </a:rPr>
              <a:t>-</a:t>
            </a:r>
            <a:r>
              <a:rPr lang="en-US" sz="1800" baseline="30000" dirty="0">
                <a:solidFill>
                  <a:srgbClr val="FF0066"/>
                </a:solidFill>
                <a:latin typeface="Arial Narrow" charset="0"/>
              </a:rPr>
              <a:t>1</a:t>
            </a:r>
            <a:r>
              <a:rPr lang="en-US" sz="1800" dirty="0" smtClean="0">
                <a:solidFill>
                  <a:srgbClr val="FF0066"/>
                </a:solidFill>
                <a:latin typeface="Arial Narrow" charset="0"/>
              </a:rPr>
              <a:t>]</a:t>
            </a:r>
            <a:endParaRPr lang="en-US" sz="1800" baseline="30000" dirty="0">
              <a:solidFill>
                <a:srgbClr val="FF0066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2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79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E3EE01-90FE-2D4B-914C-3B955281562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79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685800"/>
          </a:xfrm>
        </p:spPr>
        <p:txBody>
          <a:bodyPr/>
          <a:lstStyle/>
          <a:p>
            <a:r>
              <a:rPr lang="en-US" sz="4800" dirty="0" smtClean="0">
                <a:latin typeface="Arial Narrow" charset="0"/>
                <a:ea typeface="ＭＳ Ｐゴシック" charset="0"/>
                <a:cs typeface="ＭＳ Ｐゴシック" charset="0"/>
              </a:rPr>
              <a:t>Derivation of Kinematic Eq.</a:t>
            </a:r>
            <a:endParaRPr lang="en-US" sz="4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he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simplest case: </a:t>
            </a:r>
            <a:r>
              <a:rPr lang="en-US" sz="2400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acceleration is a constant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a=a</a:t>
            </a:r>
            <a:r>
              <a:rPr lang="en-US" sz="2400" baseline="-25000" dirty="0">
                <a:latin typeface="Monotype Corsiva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Using the definitions of average acceleration and velocity, we can derive equations of motion (description of motion,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the velocity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and position as a function of time)</a:t>
            </a:r>
          </a:p>
        </p:txBody>
      </p:sp>
      <p:graphicFrame>
        <p:nvGraphicFramePr>
          <p:cNvPr id="141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404646"/>
              </p:ext>
            </p:extLst>
          </p:nvPr>
        </p:nvGraphicFramePr>
        <p:xfrm>
          <a:off x="838200" y="2579688"/>
          <a:ext cx="5921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0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79688"/>
                        <a:ext cx="5921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92425" y="2635250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34493"/>
              </p:ext>
            </p:extLst>
          </p:nvPr>
        </p:nvGraphicFramePr>
        <p:xfrm>
          <a:off x="6527800" y="2590800"/>
          <a:ext cx="722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1" name="Equation" r:id="rId5" imgW="292100" imgH="152400" progId="Equation.DSMT4">
                  <p:embed/>
                </p:oleObj>
              </mc:Choice>
              <mc:Fallback>
                <p:oleObj name="Equation" r:id="rId5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590800"/>
                        <a:ext cx="7223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For </a:t>
            </a:r>
            <a:r>
              <a:rPr lang="en-US" sz="2000" dirty="0" smtClean="0">
                <a:solidFill>
                  <a:srgbClr val="FF0066"/>
                </a:solidFill>
                <a:latin typeface="Arial Narrow" charset="0"/>
              </a:rPr>
              <a:t>a constant </a:t>
            </a:r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acceleration, average velocity is a simple numeric average</a:t>
            </a:r>
            <a:endParaRPr lang="en-US" sz="2000" dirty="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861194"/>
              </p:ext>
            </p:extLst>
          </p:nvPr>
        </p:nvGraphicFramePr>
        <p:xfrm>
          <a:off x="574675" y="4214813"/>
          <a:ext cx="8318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2" name="Equation" r:id="rId7" imgW="304800" imgH="228600" progId="Equation.DSMT4">
                  <p:embed/>
                </p:oleObj>
              </mc:Choice>
              <mc:Fallback>
                <p:oleObj name="Equation" r:id="rId7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214813"/>
                        <a:ext cx="8318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79195"/>
              </p:ext>
            </p:extLst>
          </p:nvPr>
        </p:nvGraphicFramePr>
        <p:xfrm>
          <a:off x="3886200" y="5410200"/>
          <a:ext cx="692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3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692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Equation of Motion becomes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91725"/>
              </p:ext>
            </p:extLst>
          </p:nvPr>
        </p:nvGraphicFramePr>
        <p:xfrm>
          <a:off x="4191000" y="34290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4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578481"/>
              </p:ext>
            </p:extLst>
          </p:nvPr>
        </p:nvGraphicFramePr>
        <p:xfrm>
          <a:off x="6400800" y="4344988"/>
          <a:ext cx="6905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5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4988"/>
                        <a:ext cx="6905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61452"/>
              </p:ext>
            </p:extLst>
          </p:nvPr>
        </p:nvGraphicFramePr>
        <p:xfrm>
          <a:off x="7250113" y="2530475"/>
          <a:ext cx="11318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6" name="Equation" r:id="rId15" imgW="457200" imgH="139700" progId="Equation.DSMT4">
                  <p:embed/>
                </p:oleObj>
              </mc:Choice>
              <mc:Fallback>
                <p:oleObj name="Equation" r:id="rId15" imgW="4572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2530475"/>
                        <a:ext cx="11318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530211"/>
              </p:ext>
            </p:extLst>
          </p:nvPr>
        </p:nvGraphicFramePr>
        <p:xfrm>
          <a:off x="1412875" y="2609850"/>
          <a:ext cx="568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7" name="Equation" r:id="rId17" imgW="304800" imgH="241300" progId="Equation.DSMT4">
                  <p:embed/>
                </p:oleObj>
              </mc:Choice>
              <mc:Fallback>
                <p:oleObj name="Equation" r:id="rId17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609850"/>
                        <a:ext cx="5683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86039"/>
              </p:ext>
            </p:extLst>
          </p:nvPr>
        </p:nvGraphicFramePr>
        <p:xfrm>
          <a:off x="1943100" y="2414588"/>
          <a:ext cx="8763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8" name="Equation" r:id="rId19" imgW="469900" imgH="431800" progId="Equation.DSMT4">
                  <p:embed/>
                </p:oleObj>
              </mc:Choice>
              <mc:Fallback>
                <p:oleObj name="Equation" r:id="rId19" imgW="469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14588"/>
                        <a:ext cx="8763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03100"/>
              </p:ext>
            </p:extLst>
          </p:nvPr>
        </p:nvGraphicFramePr>
        <p:xfrm>
          <a:off x="4521200" y="2427288"/>
          <a:ext cx="14224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9" name="Equation" r:id="rId21" imgW="762000" imgH="406400" progId="Equation.DSMT4">
                  <p:embed/>
                </p:oleObj>
              </mc:Choice>
              <mc:Fallback>
                <p:oleObj name="Equation" r:id="rId21" imgW="762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427288"/>
                        <a:ext cx="14224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6019800" y="24384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72762"/>
              </p:ext>
            </p:extLst>
          </p:nvPr>
        </p:nvGraphicFramePr>
        <p:xfrm>
          <a:off x="4703763" y="3263900"/>
          <a:ext cx="12398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0" name="Equation" r:id="rId23" imgW="584200" imgH="406400" progId="Equation.DSMT4">
                  <p:embed/>
                </p:oleObj>
              </mc:Choice>
              <mc:Fallback>
                <p:oleObj name="Equation" r:id="rId23" imgW="584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263900"/>
                        <a:ext cx="12398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570933"/>
              </p:ext>
            </p:extLst>
          </p:nvPr>
        </p:nvGraphicFramePr>
        <p:xfrm>
          <a:off x="5943600" y="3263900"/>
          <a:ext cx="14303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1" name="Equation" r:id="rId25" imgW="673100" imgH="406400" progId="Equation.DSMT4">
                  <p:embed/>
                </p:oleObj>
              </mc:Choice>
              <mc:Fallback>
                <p:oleObj name="Equation" r:id="rId25" imgW="673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63900"/>
                        <a:ext cx="14303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95193"/>
              </p:ext>
            </p:extLst>
          </p:nvPr>
        </p:nvGraphicFramePr>
        <p:xfrm>
          <a:off x="7319963" y="3263900"/>
          <a:ext cx="12144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2" name="Equation" r:id="rId27" imgW="571500" imgH="406400" progId="Equation.DSMT4">
                  <p:embed/>
                </p:oleObj>
              </mc:Choice>
              <mc:Fallback>
                <p:oleObj name="Equation" r:id="rId27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263900"/>
                        <a:ext cx="12144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96315"/>
              </p:ext>
            </p:extLst>
          </p:nvPr>
        </p:nvGraphicFramePr>
        <p:xfrm>
          <a:off x="1350963" y="4087813"/>
          <a:ext cx="9350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3" name="Equation" r:id="rId29" imgW="419100" imgH="431800" progId="Equation.DSMT4">
                  <p:embed/>
                </p:oleObj>
              </mc:Choice>
              <mc:Fallback>
                <p:oleObj name="Equation" r:id="rId2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087813"/>
                        <a:ext cx="9350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17540"/>
              </p:ext>
            </p:extLst>
          </p:nvPr>
        </p:nvGraphicFramePr>
        <p:xfrm>
          <a:off x="4010025" y="4125913"/>
          <a:ext cx="16589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4" name="Equation" r:id="rId31" imgW="711200" imgH="406400" progId="Equation.DSMT4">
                  <p:embed/>
                </p:oleObj>
              </mc:Choice>
              <mc:Fallback>
                <p:oleObj name="Equation" r:id="rId31" imgW="71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125913"/>
                        <a:ext cx="16589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09800" y="4327525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90408"/>
              </p:ext>
            </p:extLst>
          </p:nvPr>
        </p:nvGraphicFramePr>
        <p:xfrm>
          <a:off x="7116763" y="4251325"/>
          <a:ext cx="1036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5" name="Equation" r:id="rId33" imgW="419100" imgH="203200" progId="Equation.DSMT4">
                  <p:embed/>
                </p:oleObj>
              </mc:Choice>
              <mc:Fallback>
                <p:oleObj name="Equation" r:id="rId33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4251325"/>
                        <a:ext cx="10366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70316"/>
              </p:ext>
            </p:extLst>
          </p:nvPr>
        </p:nvGraphicFramePr>
        <p:xfrm>
          <a:off x="4621213" y="5318125"/>
          <a:ext cx="13223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6" name="Equation" r:id="rId35" imgW="533400" imgH="203200" progId="Equation.DSMT4">
                  <p:embed/>
                </p:oleObj>
              </mc:Choice>
              <mc:Fallback>
                <p:oleObj name="Equation" r:id="rId35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318125"/>
                        <a:ext cx="13223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11560"/>
              </p:ext>
            </p:extLst>
          </p:nvPr>
        </p:nvGraphicFramePr>
        <p:xfrm>
          <a:off x="5959475" y="5103813"/>
          <a:ext cx="2233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7" name="Equation" r:id="rId37" imgW="901700" imgH="406400" progId="Equation.DSMT4">
                  <p:embed/>
                </p:oleObj>
              </mc:Choice>
              <mc:Fallback>
                <p:oleObj name="Equation" r:id="rId37" imgW="901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5103813"/>
                        <a:ext cx="22336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41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11, 2015</a:t>
            </a:r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89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FE015F-3DC3-1142-A3B5-5B4E1C5448B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Derivation of Kinematic Eq. 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2339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2389473"/>
              </p:ext>
            </p:extLst>
          </p:nvPr>
        </p:nvGraphicFramePr>
        <p:xfrm>
          <a:off x="2624138" y="3581400"/>
          <a:ext cx="6286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3581400"/>
                        <a:ext cx="6286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92867"/>
              </p:ext>
            </p:extLst>
          </p:nvPr>
        </p:nvGraphicFramePr>
        <p:xfrm>
          <a:off x="1754188" y="2168525"/>
          <a:ext cx="8461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7" name="Equation" r:id="rId5" imgW="304800" imgH="241300" progId="Equation.DSMT4">
                  <p:embed/>
                </p:oleObj>
              </mc:Choice>
              <mc:Fallback>
                <p:oleObj name="Equation" r:id="rId5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168525"/>
                        <a:ext cx="846137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1000" y="110966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Average velocity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12069"/>
              </p:ext>
            </p:extLst>
          </p:nvPr>
        </p:nvGraphicFramePr>
        <p:xfrm>
          <a:off x="5738813" y="2271713"/>
          <a:ext cx="5857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2271713"/>
                        <a:ext cx="5857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838200" y="23241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Since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12898"/>
              </p:ext>
            </p:extLst>
          </p:nvPr>
        </p:nvGraphicFramePr>
        <p:xfrm>
          <a:off x="4953000" y="1074738"/>
          <a:ext cx="657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74738"/>
                        <a:ext cx="6572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52400" y="32924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Substituting t in the above equation,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61724"/>
              </p:ext>
            </p:extLst>
          </p:nvPr>
        </p:nvGraphicFramePr>
        <p:xfrm>
          <a:off x="2590800" y="10668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0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7005729"/>
              </p:ext>
            </p:extLst>
          </p:nvPr>
        </p:nvGraphicFramePr>
        <p:xfrm>
          <a:off x="2851150" y="4876800"/>
          <a:ext cx="10810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1" name="Equation" r:id="rId13" imgW="342900" imgH="279400" progId="Equation.DSMT4">
                  <p:embed/>
                </p:oleObj>
              </mc:Choice>
              <mc:Fallback>
                <p:oleObj name="Equation" r:id="rId13" imgW="34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876800"/>
                        <a:ext cx="10810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8" name="AutoShape 12"/>
          <p:cNvSpPr>
            <a:spLocks noChangeArrowheads="1"/>
          </p:cNvSpPr>
          <p:nvPr/>
        </p:nvSpPr>
        <p:spPr bwMode="auto">
          <a:xfrm>
            <a:off x="4267200" y="842963"/>
            <a:ext cx="6096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4191000" y="2057400"/>
            <a:ext cx="1447800" cy="990600"/>
          </a:xfrm>
          <a:prstGeom prst="rightArrow">
            <a:avLst>
              <a:gd name="adj1" fmla="val 50000"/>
              <a:gd name="adj2" fmla="val 36538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Solving for t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762000" y="50895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in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05731"/>
              </p:ext>
            </p:extLst>
          </p:nvPr>
        </p:nvGraphicFramePr>
        <p:xfrm>
          <a:off x="3124200" y="901700"/>
          <a:ext cx="9699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2" name="Equation" r:id="rId15" imgW="457200" imgH="406400" progId="Equation.DSMT4">
                  <p:embed/>
                </p:oleObj>
              </mc:Choice>
              <mc:Fallback>
                <p:oleObj name="Equation" r:id="rId15" imgW="457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01700"/>
                        <a:ext cx="9699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71189"/>
              </p:ext>
            </p:extLst>
          </p:nvPr>
        </p:nvGraphicFramePr>
        <p:xfrm>
          <a:off x="5638800" y="1054100"/>
          <a:ext cx="12334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3" name="Equation" r:id="rId17" imgW="596900" imgH="266700" progId="Equation.DSMT4">
                  <p:embed/>
                </p:oleObj>
              </mc:Choice>
              <mc:Fallback>
                <p:oleObj name="Equation" r:id="rId17" imgW="596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54100"/>
                        <a:ext cx="12334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7435"/>
              </p:ext>
            </p:extLst>
          </p:nvPr>
        </p:nvGraphicFramePr>
        <p:xfrm>
          <a:off x="6858000" y="800100"/>
          <a:ext cx="20748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4" name="Equation" r:id="rId19" imgW="1003300" imgH="520700" progId="Equation.DSMT4">
                  <p:embed/>
                </p:oleObj>
              </mc:Choice>
              <mc:Fallback>
                <p:oleObj name="Equation" r:id="rId19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800100"/>
                        <a:ext cx="2074863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711635"/>
              </p:ext>
            </p:extLst>
          </p:nvPr>
        </p:nvGraphicFramePr>
        <p:xfrm>
          <a:off x="2584450" y="1939925"/>
          <a:ext cx="13017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5" name="Equation" r:id="rId21" imgW="469900" imgH="406400" progId="Equation.DSMT4">
                  <p:embed/>
                </p:oleObj>
              </mc:Choice>
              <mc:Fallback>
                <p:oleObj name="Equation" r:id="rId21" imgW="469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939925"/>
                        <a:ext cx="13017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9786"/>
              </p:ext>
            </p:extLst>
          </p:nvPr>
        </p:nvGraphicFramePr>
        <p:xfrm>
          <a:off x="6324600" y="1871663"/>
          <a:ext cx="1277938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6" name="Equation" r:id="rId23" imgW="469900" imgH="457200" progId="Equation.DSMT4">
                  <p:embed/>
                </p:oleObj>
              </mc:Choice>
              <mc:Fallback>
                <p:oleObj name="Equation" r:id="rId23" imgW="469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871663"/>
                        <a:ext cx="1277938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012149"/>
              </p:ext>
            </p:extLst>
          </p:nvPr>
        </p:nvGraphicFramePr>
        <p:xfrm>
          <a:off x="3262313" y="3192463"/>
          <a:ext cx="393541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7" name="Equation" r:id="rId25" imgW="1714500" imgH="520700" progId="Equation.DSMT4">
                  <p:embed/>
                </p:oleObj>
              </mc:Choice>
              <mc:Fallback>
                <p:oleObj name="Equation" r:id="rId25" imgW="1714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3192463"/>
                        <a:ext cx="393541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56013"/>
              </p:ext>
            </p:extLst>
          </p:nvPr>
        </p:nvGraphicFramePr>
        <p:xfrm>
          <a:off x="7137400" y="3171825"/>
          <a:ext cx="17780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8" name="Equation" r:id="rId27" imgW="774700" imgH="495300" progId="Equation.DSMT4">
                  <p:embed/>
                </p:oleObj>
              </mc:Choice>
              <mc:Fallback>
                <p:oleObj name="Equation" r:id="rId27" imgW="774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171825"/>
                        <a:ext cx="17780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58359"/>
              </p:ext>
            </p:extLst>
          </p:nvPr>
        </p:nvGraphicFramePr>
        <p:xfrm>
          <a:off x="3984625" y="4757738"/>
          <a:ext cx="37433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Equation" r:id="rId29" imgW="1079500" imgH="304800" progId="Equation.DSMT4">
                  <p:embed/>
                </p:oleObj>
              </mc:Choice>
              <mc:Fallback>
                <p:oleObj name="Equation" r:id="rId29" imgW="1079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4757738"/>
                        <a:ext cx="374332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5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2D3517-254B-0A40-A969-B014AE7275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Kinematic Equations of Motion on a Straight Line Under Constant Acceleration</a:t>
            </a:r>
          </a:p>
        </p:txBody>
      </p:sp>
      <p:graphicFrame>
        <p:nvGraphicFramePr>
          <p:cNvPr id="1433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452059"/>
              </p:ext>
            </p:extLst>
          </p:nvPr>
        </p:nvGraphicFramePr>
        <p:xfrm>
          <a:off x="904875" y="1598613"/>
          <a:ext cx="2233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0" name="Equation" r:id="rId4" imgW="901700" imgH="228600" progId="Equation.DSMT4">
                  <p:embed/>
                </p:oleObj>
              </mc:Choice>
              <mc:Fallback>
                <p:oleObj name="Equation" r:id="rId4" imgW="901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598613"/>
                        <a:ext cx="2233613" cy="566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62562"/>
              </p:ext>
            </p:extLst>
          </p:nvPr>
        </p:nvGraphicFramePr>
        <p:xfrm>
          <a:off x="904875" y="3470276"/>
          <a:ext cx="28940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1" name="Equation" r:id="rId6" imgW="1168400" imgH="393700" progId="Equation.DSMT4">
                  <p:embed/>
                </p:oleObj>
              </mc:Choice>
              <mc:Fallback>
                <p:oleObj name="Equation" r:id="rId6" imgW="1168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3470276"/>
                        <a:ext cx="2894013" cy="9763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848905"/>
              </p:ext>
            </p:extLst>
          </p:nvPr>
        </p:nvGraphicFramePr>
        <p:xfrm>
          <a:off x="904875" y="2351088"/>
          <a:ext cx="4495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2" name="Equation" r:id="rId8" imgW="1676400" imgH="406400" progId="Equation.DSMT4">
                  <p:embed/>
                </p:oleObj>
              </mc:Choice>
              <mc:Fallback>
                <p:oleObj name="Equation" r:id="rId8" imgW="167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2351088"/>
                        <a:ext cx="4495800" cy="9334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69259"/>
              </p:ext>
            </p:extLst>
          </p:nvPr>
        </p:nvGraphicFramePr>
        <p:xfrm>
          <a:off x="904875" y="4632325"/>
          <a:ext cx="33956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3" name="Equation" r:id="rId10" imgW="1371600" imgH="228600" progId="Equation.DSMT4">
                  <p:embed/>
                </p:oleObj>
              </mc:Choice>
              <mc:Fallback>
                <p:oleObj name="Equation" r:id="rId10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632325"/>
                        <a:ext cx="3395663" cy="566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37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time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791200" y="2378075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velocities and time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343400" y="3521075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time, velocity, and acceleration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Displacement and acceleration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77120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You may use different forms of Kinetic equations, depending on the information given to you for specific physical problems!!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28600" y="1676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228600" y="37338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228600" y="4724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8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12578</TotalTime>
  <Words>1573</Words>
  <Application>Microsoft Macintosh PowerPoint</Application>
  <PresentationFormat>On-screen Show (4:3)</PresentationFormat>
  <Paragraphs>205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phys1443-spring02</vt:lpstr>
      <vt:lpstr>MathType 6.0 Equation</vt:lpstr>
      <vt:lpstr>Equation</vt:lpstr>
      <vt:lpstr>PHYS 1441 – Section 001 Lecture #4</vt:lpstr>
      <vt:lpstr>Announcements</vt:lpstr>
      <vt:lpstr>Acceleration</vt:lpstr>
      <vt:lpstr>The Direction (sign) of the Acceleration</vt:lpstr>
      <vt:lpstr>Some questions on acceleration</vt:lpstr>
      <vt:lpstr>Displacement, Velocity, Speed &amp; Acceleration</vt:lpstr>
      <vt:lpstr>Derivation of Kinematic Eq.</vt:lpstr>
      <vt:lpstr>Derivation of Kinematic Eq. cont’d</vt:lpstr>
      <vt:lpstr>Kinematic Equations of Motion on a Straight Line Under Constant Acceleration</vt:lpstr>
      <vt:lpstr>How do we solve a problem using the kinematic formula for constant acceleration?</vt:lpstr>
      <vt:lpstr>Example</vt:lpstr>
      <vt:lpstr>Falling Motion</vt:lpstr>
      <vt:lpstr>Example for Using 1D Kinematic Equations on a Falling object </vt:lpstr>
      <vt:lpstr>Example of a Falling Object cnt’d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463</cp:revision>
  <dcterms:created xsi:type="dcterms:W3CDTF">2012-06-05T17:02:23Z</dcterms:created>
  <dcterms:modified xsi:type="dcterms:W3CDTF">2015-06-11T19:10:45Z</dcterms:modified>
</cp:coreProperties>
</file>