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notesSlides/notesSlide1.xml" ContentType="application/vnd.openxmlformats-officedocument.presentationml.notesSlide+xml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35" r:id="rId3"/>
    <p:sldId id="527" r:id="rId4"/>
    <p:sldId id="530" r:id="rId5"/>
    <p:sldId id="519" r:id="rId6"/>
    <p:sldId id="526" r:id="rId7"/>
    <p:sldId id="531" r:id="rId8"/>
    <p:sldId id="532" r:id="rId9"/>
    <p:sldId id="533" r:id="rId10"/>
    <p:sldId id="534" r:id="rId11"/>
    <p:sldId id="553" r:id="rId12"/>
    <p:sldId id="554" r:id="rId13"/>
    <p:sldId id="555" r:id="rId14"/>
    <p:sldId id="556" r:id="rId15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6" Type="http://schemas.openxmlformats.org/officeDocument/2006/relationships/image" Target="../media/image7.wmf"/><Relationship Id="rId7" Type="http://schemas.openxmlformats.org/officeDocument/2006/relationships/image" Target="../media/image8.wmf"/><Relationship Id="rId8" Type="http://schemas.openxmlformats.org/officeDocument/2006/relationships/image" Target="../media/image9.wmf"/><Relationship Id="rId9" Type="http://schemas.openxmlformats.org/officeDocument/2006/relationships/image" Target="../media/image10.w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7" Type="http://schemas.openxmlformats.org/officeDocument/2006/relationships/image" Target="../media/image17.emf"/><Relationship Id="rId1" Type="http://schemas.openxmlformats.org/officeDocument/2006/relationships/image" Target="../media/image11.emf"/><Relationship Id="rId2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emf"/><Relationship Id="rId12" Type="http://schemas.openxmlformats.org/officeDocument/2006/relationships/image" Target="../media/image29.emf"/><Relationship Id="rId13" Type="http://schemas.openxmlformats.org/officeDocument/2006/relationships/image" Target="../media/image30.emf"/><Relationship Id="rId14" Type="http://schemas.openxmlformats.org/officeDocument/2006/relationships/image" Target="../media/image31.emf"/><Relationship Id="rId15" Type="http://schemas.openxmlformats.org/officeDocument/2006/relationships/image" Target="../media/image32.emf"/><Relationship Id="rId16" Type="http://schemas.openxmlformats.org/officeDocument/2006/relationships/image" Target="../media/image33.emf"/><Relationship Id="rId17" Type="http://schemas.openxmlformats.org/officeDocument/2006/relationships/image" Target="../media/image34.emf"/><Relationship Id="rId18" Type="http://schemas.openxmlformats.org/officeDocument/2006/relationships/image" Target="../media/image35.emf"/><Relationship Id="rId1" Type="http://schemas.openxmlformats.org/officeDocument/2006/relationships/image" Target="../media/image18.emf"/><Relationship Id="rId2" Type="http://schemas.openxmlformats.org/officeDocument/2006/relationships/image" Target="../media/image19.emf"/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7" Type="http://schemas.openxmlformats.org/officeDocument/2006/relationships/image" Target="../media/image24.emf"/><Relationship Id="rId8" Type="http://schemas.openxmlformats.org/officeDocument/2006/relationships/image" Target="../media/image25.emf"/><Relationship Id="rId9" Type="http://schemas.openxmlformats.org/officeDocument/2006/relationships/image" Target="../media/image26.emf"/><Relationship Id="rId10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emf"/><Relationship Id="rId12" Type="http://schemas.openxmlformats.org/officeDocument/2006/relationships/image" Target="../media/image47.emf"/><Relationship Id="rId13" Type="http://schemas.openxmlformats.org/officeDocument/2006/relationships/image" Target="../media/image48.emf"/><Relationship Id="rId14" Type="http://schemas.openxmlformats.org/officeDocument/2006/relationships/image" Target="../media/image49.emf"/><Relationship Id="rId1" Type="http://schemas.openxmlformats.org/officeDocument/2006/relationships/image" Target="../media/image36.emf"/><Relationship Id="rId2" Type="http://schemas.openxmlformats.org/officeDocument/2006/relationships/image" Target="../media/image37.emf"/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6" Type="http://schemas.openxmlformats.org/officeDocument/2006/relationships/image" Target="../media/image41.emf"/><Relationship Id="rId7" Type="http://schemas.openxmlformats.org/officeDocument/2006/relationships/image" Target="../media/image42.emf"/><Relationship Id="rId8" Type="http://schemas.openxmlformats.org/officeDocument/2006/relationships/image" Target="../media/image43.emf"/><Relationship Id="rId9" Type="http://schemas.openxmlformats.org/officeDocument/2006/relationships/image" Target="../media/image44.emf"/><Relationship Id="rId10" Type="http://schemas.openxmlformats.org/officeDocument/2006/relationships/image" Target="../media/image4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1" Type="http://schemas.openxmlformats.org/officeDocument/2006/relationships/image" Target="../media/image50.emf"/><Relationship Id="rId2" Type="http://schemas.openxmlformats.org/officeDocument/2006/relationships/image" Target="../media/image51.e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4.emf"/><Relationship Id="rId12" Type="http://schemas.openxmlformats.org/officeDocument/2006/relationships/image" Target="../media/image65.emf"/><Relationship Id="rId13" Type="http://schemas.openxmlformats.org/officeDocument/2006/relationships/image" Target="../media/image66.emf"/><Relationship Id="rId14" Type="http://schemas.openxmlformats.org/officeDocument/2006/relationships/image" Target="../media/image67.emf"/><Relationship Id="rId15" Type="http://schemas.openxmlformats.org/officeDocument/2006/relationships/image" Target="../media/image68.emf"/><Relationship Id="rId16" Type="http://schemas.openxmlformats.org/officeDocument/2006/relationships/image" Target="../media/image69.emf"/><Relationship Id="rId17" Type="http://schemas.openxmlformats.org/officeDocument/2006/relationships/image" Target="../media/image70.emf"/><Relationship Id="rId1" Type="http://schemas.openxmlformats.org/officeDocument/2006/relationships/image" Target="../media/image54.emf"/><Relationship Id="rId2" Type="http://schemas.openxmlformats.org/officeDocument/2006/relationships/image" Target="../media/image55.emf"/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5" Type="http://schemas.openxmlformats.org/officeDocument/2006/relationships/image" Target="../media/image58.emf"/><Relationship Id="rId6" Type="http://schemas.openxmlformats.org/officeDocument/2006/relationships/image" Target="../media/image59.emf"/><Relationship Id="rId7" Type="http://schemas.openxmlformats.org/officeDocument/2006/relationships/image" Target="../media/image60.emf"/><Relationship Id="rId8" Type="http://schemas.openxmlformats.org/officeDocument/2006/relationships/image" Target="../media/image61.emf"/><Relationship Id="rId9" Type="http://schemas.openxmlformats.org/officeDocument/2006/relationships/image" Target="../media/image62.emf"/><Relationship Id="rId10" Type="http://schemas.openxmlformats.org/officeDocument/2006/relationships/image" Target="../media/image6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4" Type="http://schemas.openxmlformats.org/officeDocument/2006/relationships/image" Target="../media/image74.emf"/><Relationship Id="rId5" Type="http://schemas.openxmlformats.org/officeDocument/2006/relationships/image" Target="../media/image75.emf"/><Relationship Id="rId6" Type="http://schemas.openxmlformats.org/officeDocument/2006/relationships/image" Target="../media/image76.emf"/><Relationship Id="rId7" Type="http://schemas.openxmlformats.org/officeDocument/2006/relationships/image" Target="../media/image77.emf"/><Relationship Id="rId8" Type="http://schemas.openxmlformats.org/officeDocument/2006/relationships/image" Target="../media/image78.emf"/><Relationship Id="rId9" Type="http://schemas.openxmlformats.org/officeDocument/2006/relationships/image" Target="../media/image79.emf"/><Relationship Id="rId10" Type="http://schemas.openxmlformats.org/officeDocument/2006/relationships/image" Target="../media/image80.emf"/><Relationship Id="rId11" Type="http://schemas.openxmlformats.org/officeDocument/2006/relationships/image" Target="../media/image81.emf"/><Relationship Id="rId1" Type="http://schemas.openxmlformats.org/officeDocument/2006/relationships/image" Target="../media/image71.emf"/><Relationship Id="rId2" Type="http://schemas.openxmlformats.org/officeDocument/2006/relationships/image" Target="../media/image72.emf"/></Relationships>
</file>

<file path=ppt/drawings/_rels/vmlDrawing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92.emf"/><Relationship Id="rId12" Type="http://schemas.openxmlformats.org/officeDocument/2006/relationships/image" Target="../media/image93.emf"/><Relationship Id="rId13" Type="http://schemas.openxmlformats.org/officeDocument/2006/relationships/image" Target="../media/image94.emf"/><Relationship Id="rId14" Type="http://schemas.openxmlformats.org/officeDocument/2006/relationships/image" Target="../media/image95.emf"/><Relationship Id="rId1" Type="http://schemas.openxmlformats.org/officeDocument/2006/relationships/image" Target="../media/image82.emf"/><Relationship Id="rId2" Type="http://schemas.openxmlformats.org/officeDocument/2006/relationships/image" Target="../media/image83.emf"/><Relationship Id="rId3" Type="http://schemas.openxmlformats.org/officeDocument/2006/relationships/image" Target="../media/image84.emf"/><Relationship Id="rId4" Type="http://schemas.openxmlformats.org/officeDocument/2006/relationships/image" Target="../media/image85.emf"/><Relationship Id="rId5" Type="http://schemas.openxmlformats.org/officeDocument/2006/relationships/image" Target="../media/image86.emf"/><Relationship Id="rId6" Type="http://schemas.openxmlformats.org/officeDocument/2006/relationships/image" Target="../media/image87.emf"/><Relationship Id="rId7" Type="http://schemas.openxmlformats.org/officeDocument/2006/relationships/image" Target="../media/image88.emf"/><Relationship Id="rId8" Type="http://schemas.openxmlformats.org/officeDocument/2006/relationships/image" Target="../media/image89.emf"/><Relationship Id="rId9" Type="http://schemas.openxmlformats.org/officeDocument/2006/relationships/image" Target="../media/image90.emf"/><Relationship Id="rId10" Type="http://schemas.openxmlformats.org/officeDocument/2006/relationships/image" Target="../media/image9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7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7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DF85F62-02BD-2147-AE17-AFF75B465056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11,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11,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11,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11,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11,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73256-6F70-2C45-A5A6-8E0C65146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30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Thursday, June 11,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7006D-453E-FF47-A541-7F3A6F7361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3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11,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11,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11,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11,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11,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11,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11,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11,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Thursday, June 11,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2" r:id="rId13"/>
    <p:sldLayoutId id="2147483723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62.emf"/><Relationship Id="rId21" Type="http://schemas.openxmlformats.org/officeDocument/2006/relationships/oleObject" Target="../embeddings/oleObject62.bin"/><Relationship Id="rId22" Type="http://schemas.openxmlformats.org/officeDocument/2006/relationships/image" Target="../media/image63.emf"/><Relationship Id="rId23" Type="http://schemas.openxmlformats.org/officeDocument/2006/relationships/oleObject" Target="../embeddings/oleObject63.bin"/><Relationship Id="rId24" Type="http://schemas.openxmlformats.org/officeDocument/2006/relationships/image" Target="../media/image64.emf"/><Relationship Id="rId25" Type="http://schemas.openxmlformats.org/officeDocument/2006/relationships/oleObject" Target="../embeddings/oleObject64.bin"/><Relationship Id="rId26" Type="http://schemas.openxmlformats.org/officeDocument/2006/relationships/image" Target="../media/image65.emf"/><Relationship Id="rId27" Type="http://schemas.openxmlformats.org/officeDocument/2006/relationships/oleObject" Target="../embeddings/oleObject65.bin"/><Relationship Id="rId28" Type="http://schemas.openxmlformats.org/officeDocument/2006/relationships/image" Target="../media/image66.emf"/><Relationship Id="rId29" Type="http://schemas.openxmlformats.org/officeDocument/2006/relationships/oleObject" Target="../embeddings/oleObject66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53.bin"/><Relationship Id="rId4" Type="http://schemas.openxmlformats.org/officeDocument/2006/relationships/image" Target="../media/image54.emf"/><Relationship Id="rId5" Type="http://schemas.openxmlformats.org/officeDocument/2006/relationships/oleObject" Target="../embeddings/oleObject54.bin"/><Relationship Id="rId30" Type="http://schemas.openxmlformats.org/officeDocument/2006/relationships/image" Target="../media/image67.emf"/><Relationship Id="rId31" Type="http://schemas.openxmlformats.org/officeDocument/2006/relationships/oleObject" Target="../embeddings/oleObject67.bin"/><Relationship Id="rId32" Type="http://schemas.openxmlformats.org/officeDocument/2006/relationships/image" Target="../media/image68.emf"/><Relationship Id="rId9" Type="http://schemas.openxmlformats.org/officeDocument/2006/relationships/oleObject" Target="../embeddings/oleObject56.bin"/><Relationship Id="rId6" Type="http://schemas.openxmlformats.org/officeDocument/2006/relationships/image" Target="../media/image55.emf"/><Relationship Id="rId7" Type="http://schemas.openxmlformats.org/officeDocument/2006/relationships/oleObject" Target="../embeddings/oleObject55.bin"/><Relationship Id="rId8" Type="http://schemas.openxmlformats.org/officeDocument/2006/relationships/image" Target="../media/image56.emf"/><Relationship Id="rId33" Type="http://schemas.openxmlformats.org/officeDocument/2006/relationships/oleObject" Target="../embeddings/oleObject68.bin"/><Relationship Id="rId34" Type="http://schemas.openxmlformats.org/officeDocument/2006/relationships/image" Target="../media/image69.emf"/><Relationship Id="rId35" Type="http://schemas.openxmlformats.org/officeDocument/2006/relationships/oleObject" Target="../embeddings/oleObject69.bin"/><Relationship Id="rId36" Type="http://schemas.openxmlformats.org/officeDocument/2006/relationships/image" Target="../media/image70.emf"/><Relationship Id="rId10" Type="http://schemas.openxmlformats.org/officeDocument/2006/relationships/image" Target="../media/image57.emf"/><Relationship Id="rId11" Type="http://schemas.openxmlformats.org/officeDocument/2006/relationships/oleObject" Target="../embeddings/oleObject57.bin"/><Relationship Id="rId12" Type="http://schemas.openxmlformats.org/officeDocument/2006/relationships/image" Target="../media/image58.emf"/><Relationship Id="rId13" Type="http://schemas.openxmlformats.org/officeDocument/2006/relationships/oleObject" Target="../embeddings/oleObject58.bin"/><Relationship Id="rId14" Type="http://schemas.openxmlformats.org/officeDocument/2006/relationships/image" Target="../media/image59.emf"/><Relationship Id="rId15" Type="http://schemas.openxmlformats.org/officeDocument/2006/relationships/oleObject" Target="../embeddings/oleObject59.bin"/><Relationship Id="rId16" Type="http://schemas.openxmlformats.org/officeDocument/2006/relationships/image" Target="../media/image60.emf"/><Relationship Id="rId17" Type="http://schemas.openxmlformats.org/officeDocument/2006/relationships/oleObject" Target="../embeddings/oleObject60.bin"/><Relationship Id="rId18" Type="http://schemas.openxmlformats.org/officeDocument/2006/relationships/image" Target="../media/image61.emf"/><Relationship Id="rId19" Type="http://schemas.openxmlformats.org/officeDocument/2006/relationships/oleObject" Target="../embeddings/oleObject6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3.bin"/><Relationship Id="rId20" Type="http://schemas.openxmlformats.org/officeDocument/2006/relationships/image" Target="../media/image79.emf"/><Relationship Id="rId21" Type="http://schemas.openxmlformats.org/officeDocument/2006/relationships/oleObject" Target="../embeddings/oleObject79.bin"/><Relationship Id="rId22" Type="http://schemas.openxmlformats.org/officeDocument/2006/relationships/image" Target="../media/image80.emf"/><Relationship Id="rId23" Type="http://schemas.openxmlformats.org/officeDocument/2006/relationships/oleObject" Target="../embeddings/oleObject80.bin"/><Relationship Id="rId24" Type="http://schemas.openxmlformats.org/officeDocument/2006/relationships/image" Target="../media/image81.emf"/><Relationship Id="rId10" Type="http://schemas.openxmlformats.org/officeDocument/2006/relationships/image" Target="../media/image74.emf"/><Relationship Id="rId11" Type="http://schemas.openxmlformats.org/officeDocument/2006/relationships/oleObject" Target="../embeddings/oleObject74.bin"/><Relationship Id="rId12" Type="http://schemas.openxmlformats.org/officeDocument/2006/relationships/image" Target="../media/image75.emf"/><Relationship Id="rId13" Type="http://schemas.openxmlformats.org/officeDocument/2006/relationships/oleObject" Target="../embeddings/oleObject75.bin"/><Relationship Id="rId14" Type="http://schemas.openxmlformats.org/officeDocument/2006/relationships/image" Target="../media/image76.emf"/><Relationship Id="rId15" Type="http://schemas.openxmlformats.org/officeDocument/2006/relationships/oleObject" Target="../embeddings/oleObject76.bin"/><Relationship Id="rId16" Type="http://schemas.openxmlformats.org/officeDocument/2006/relationships/image" Target="../media/image77.emf"/><Relationship Id="rId17" Type="http://schemas.openxmlformats.org/officeDocument/2006/relationships/oleObject" Target="../embeddings/oleObject77.bin"/><Relationship Id="rId18" Type="http://schemas.openxmlformats.org/officeDocument/2006/relationships/image" Target="../media/image78.emf"/><Relationship Id="rId19" Type="http://schemas.openxmlformats.org/officeDocument/2006/relationships/oleObject" Target="../embeddings/oleObject78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70.bin"/><Relationship Id="rId4" Type="http://schemas.openxmlformats.org/officeDocument/2006/relationships/image" Target="../media/image71.emf"/><Relationship Id="rId5" Type="http://schemas.openxmlformats.org/officeDocument/2006/relationships/oleObject" Target="../embeddings/oleObject71.bin"/><Relationship Id="rId6" Type="http://schemas.openxmlformats.org/officeDocument/2006/relationships/image" Target="../media/image72.emf"/><Relationship Id="rId7" Type="http://schemas.openxmlformats.org/officeDocument/2006/relationships/oleObject" Target="../embeddings/oleObject72.bin"/><Relationship Id="rId8" Type="http://schemas.openxmlformats.org/officeDocument/2006/relationships/image" Target="../media/image73.emf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4.bin"/><Relationship Id="rId20" Type="http://schemas.openxmlformats.org/officeDocument/2006/relationships/image" Target="../media/image90.emf"/><Relationship Id="rId21" Type="http://schemas.openxmlformats.org/officeDocument/2006/relationships/oleObject" Target="../embeddings/oleObject90.bin"/><Relationship Id="rId22" Type="http://schemas.openxmlformats.org/officeDocument/2006/relationships/image" Target="../media/image91.emf"/><Relationship Id="rId23" Type="http://schemas.openxmlformats.org/officeDocument/2006/relationships/oleObject" Target="../embeddings/oleObject91.bin"/><Relationship Id="rId24" Type="http://schemas.openxmlformats.org/officeDocument/2006/relationships/image" Target="../media/image92.emf"/><Relationship Id="rId25" Type="http://schemas.openxmlformats.org/officeDocument/2006/relationships/oleObject" Target="../embeddings/oleObject92.bin"/><Relationship Id="rId26" Type="http://schemas.openxmlformats.org/officeDocument/2006/relationships/image" Target="../media/image93.emf"/><Relationship Id="rId27" Type="http://schemas.openxmlformats.org/officeDocument/2006/relationships/oleObject" Target="../embeddings/oleObject93.bin"/><Relationship Id="rId28" Type="http://schemas.openxmlformats.org/officeDocument/2006/relationships/image" Target="../media/image94.emf"/><Relationship Id="rId29" Type="http://schemas.openxmlformats.org/officeDocument/2006/relationships/oleObject" Target="../embeddings/oleObject94.bin"/><Relationship Id="rId30" Type="http://schemas.openxmlformats.org/officeDocument/2006/relationships/image" Target="../media/image95.emf"/><Relationship Id="rId10" Type="http://schemas.openxmlformats.org/officeDocument/2006/relationships/image" Target="../media/image85.emf"/><Relationship Id="rId11" Type="http://schemas.openxmlformats.org/officeDocument/2006/relationships/oleObject" Target="../embeddings/oleObject85.bin"/><Relationship Id="rId12" Type="http://schemas.openxmlformats.org/officeDocument/2006/relationships/image" Target="../media/image86.emf"/><Relationship Id="rId13" Type="http://schemas.openxmlformats.org/officeDocument/2006/relationships/oleObject" Target="../embeddings/oleObject86.bin"/><Relationship Id="rId14" Type="http://schemas.openxmlformats.org/officeDocument/2006/relationships/image" Target="../media/image87.emf"/><Relationship Id="rId15" Type="http://schemas.openxmlformats.org/officeDocument/2006/relationships/oleObject" Target="../embeddings/oleObject87.bin"/><Relationship Id="rId16" Type="http://schemas.openxmlformats.org/officeDocument/2006/relationships/image" Target="../media/image88.emf"/><Relationship Id="rId17" Type="http://schemas.openxmlformats.org/officeDocument/2006/relationships/oleObject" Target="../embeddings/oleObject88.bin"/><Relationship Id="rId18" Type="http://schemas.openxmlformats.org/officeDocument/2006/relationships/image" Target="../media/image89.emf"/><Relationship Id="rId19" Type="http://schemas.openxmlformats.org/officeDocument/2006/relationships/oleObject" Target="../embeddings/oleObject89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1.bin"/><Relationship Id="rId4" Type="http://schemas.openxmlformats.org/officeDocument/2006/relationships/image" Target="../media/image82.emf"/><Relationship Id="rId5" Type="http://schemas.openxmlformats.org/officeDocument/2006/relationships/oleObject" Target="../embeddings/oleObject82.bin"/><Relationship Id="rId6" Type="http://schemas.openxmlformats.org/officeDocument/2006/relationships/image" Target="../media/image83.emf"/><Relationship Id="rId7" Type="http://schemas.openxmlformats.org/officeDocument/2006/relationships/oleObject" Target="../embeddings/oleObject83.bin"/><Relationship Id="rId8" Type="http://schemas.openxmlformats.org/officeDocument/2006/relationships/image" Target="../media/image8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10.wmf"/><Relationship Id="rId10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7.w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8.w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9.w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.bin"/><Relationship Id="rId12" Type="http://schemas.openxmlformats.org/officeDocument/2006/relationships/image" Target="../media/image15.emf"/><Relationship Id="rId13" Type="http://schemas.openxmlformats.org/officeDocument/2006/relationships/oleObject" Target="../embeddings/oleObject15.bin"/><Relationship Id="rId14" Type="http://schemas.openxmlformats.org/officeDocument/2006/relationships/image" Target="../media/image16.emf"/><Relationship Id="rId15" Type="http://schemas.openxmlformats.org/officeDocument/2006/relationships/oleObject" Target="../embeddings/oleObject16.bin"/><Relationship Id="rId16" Type="http://schemas.openxmlformats.org/officeDocument/2006/relationships/image" Target="../media/image1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3.e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6.emf"/><Relationship Id="rId21" Type="http://schemas.openxmlformats.org/officeDocument/2006/relationships/oleObject" Target="../embeddings/oleObject26.bin"/><Relationship Id="rId22" Type="http://schemas.openxmlformats.org/officeDocument/2006/relationships/image" Target="../media/image27.emf"/><Relationship Id="rId23" Type="http://schemas.openxmlformats.org/officeDocument/2006/relationships/oleObject" Target="../embeddings/oleObject27.bin"/><Relationship Id="rId24" Type="http://schemas.openxmlformats.org/officeDocument/2006/relationships/image" Target="../media/image28.emf"/><Relationship Id="rId25" Type="http://schemas.openxmlformats.org/officeDocument/2006/relationships/oleObject" Target="../embeddings/oleObject28.bin"/><Relationship Id="rId26" Type="http://schemas.openxmlformats.org/officeDocument/2006/relationships/image" Target="../media/image29.emf"/><Relationship Id="rId27" Type="http://schemas.openxmlformats.org/officeDocument/2006/relationships/oleObject" Target="../embeddings/oleObject29.bin"/><Relationship Id="rId28" Type="http://schemas.openxmlformats.org/officeDocument/2006/relationships/image" Target="../media/image30.emf"/><Relationship Id="rId29" Type="http://schemas.openxmlformats.org/officeDocument/2006/relationships/oleObject" Target="../embeddings/oleObject30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8.bin"/><Relationship Id="rId30" Type="http://schemas.openxmlformats.org/officeDocument/2006/relationships/image" Target="../media/image31.emf"/><Relationship Id="rId31" Type="http://schemas.openxmlformats.org/officeDocument/2006/relationships/oleObject" Target="../embeddings/oleObject31.bin"/><Relationship Id="rId32" Type="http://schemas.openxmlformats.org/officeDocument/2006/relationships/image" Target="../media/image32.emf"/><Relationship Id="rId9" Type="http://schemas.openxmlformats.org/officeDocument/2006/relationships/oleObject" Target="../embeddings/oleObject20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20.emf"/><Relationship Id="rId33" Type="http://schemas.openxmlformats.org/officeDocument/2006/relationships/oleObject" Target="../embeddings/oleObject32.bin"/><Relationship Id="rId34" Type="http://schemas.openxmlformats.org/officeDocument/2006/relationships/image" Target="../media/image33.emf"/><Relationship Id="rId35" Type="http://schemas.openxmlformats.org/officeDocument/2006/relationships/oleObject" Target="../embeddings/oleObject33.bin"/><Relationship Id="rId36" Type="http://schemas.openxmlformats.org/officeDocument/2006/relationships/image" Target="../media/image34.emf"/><Relationship Id="rId10" Type="http://schemas.openxmlformats.org/officeDocument/2006/relationships/image" Target="../media/image21.emf"/><Relationship Id="rId11" Type="http://schemas.openxmlformats.org/officeDocument/2006/relationships/oleObject" Target="../embeddings/oleObject21.bin"/><Relationship Id="rId12" Type="http://schemas.openxmlformats.org/officeDocument/2006/relationships/image" Target="../media/image22.emf"/><Relationship Id="rId13" Type="http://schemas.openxmlformats.org/officeDocument/2006/relationships/oleObject" Target="../embeddings/oleObject22.bin"/><Relationship Id="rId14" Type="http://schemas.openxmlformats.org/officeDocument/2006/relationships/image" Target="../media/image23.emf"/><Relationship Id="rId15" Type="http://schemas.openxmlformats.org/officeDocument/2006/relationships/oleObject" Target="../embeddings/oleObject23.bin"/><Relationship Id="rId16" Type="http://schemas.openxmlformats.org/officeDocument/2006/relationships/image" Target="../media/image24.emf"/><Relationship Id="rId17" Type="http://schemas.openxmlformats.org/officeDocument/2006/relationships/oleObject" Target="../embeddings/oleObject24.bin"/><Relationship Id="rId18" Type="http://schemas.openxmlformats.org/officeDocument/2006/relationships/image" Target="../media/image25.emf"/><Relationship Id="rId19" Type="http://schemas.openxmlformats.org/officeDocument/2006/relationships/oleObject" Target="../embeddings/oleObject25.bin"/><Relationship Id="rId37" Type="http://schemas.openxmlformats.org/officeDocument/2006/relationships/oleObject" Target="../embeddings/oleObject34.bin"/><Relationship Id="rId38" Type="http://schemas.openxmlformats.org/officeDocument/2006/relationships/image" Target="../media/image35.em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8.bin"/><Relationship Id="rId20" Type="http://schemas.openxmlformats.org/officeDocument/2006/relationships/image" Target="../media/image44.emf"/><Relationship Id="rId21" Type="http://schemas.openxmlformats.org/officeDocument/2006/relationships/oleObject" Target="../embeddings/oleObject44.bin"/><Relationship Id="rId22" Type="http://schemas.openxmlformats.org/officeDocument/2006/relationships/image" Target="../media/image45.emf"/><Relationship Id="rId23" Type="http://schemas.openxmlformats.org/officeDocument/2006/relationships/oleObject" Target="../embeddings/oleObject45.bin"/><Relationship Id="rId24" Type="http://schemas.openxmlformats.org/officeDocument/2006/relationships/image" Target="../media/image46.emf"/><Relationship Id="rId25" Type="http://schemas.openxmlformats.org/officeDocument/2006/relationships/oleObject" Target="../embeddings/oleObject46.bin"/><Relationship Id="rId26" Type="http://schemas.openxmlformats.org/officeDocument/2006/relationships/image" Target="../media/image47.emf"/><Relationship Id="rId27" Type="http://schemas.openxmlformats.org/officeDocument/2006/relationships/oleObject" Target="../embeddings/oleObject47.bin"/><Relationship Id="rId28" Type="http://schemas.openxmlformats.org/officeDocument/2006/relationships/image" Target="../media/image48.emf"/><Relationship Id="rId29" Type="http://schemas.openxmlformats.org/officeDocument/2006/relationships/oleObject" Target="../embeddings/oleObject48.bin"/><Relationship Id="rId30" Type="http://schemas.openxmlformats.org/officeDocument/2006/relationships/image" Target="../media/image49.emf"/><Relationship Id="rId10" Type="http://schemas.openxmlformats.org/officeDocument/2006/relationships/image" Target="../media/image39.emf"/><Relationship Id="rId11" Type="http://schemas.openxmlformats.org/officeDocument/2006/relationships/oleObject" Target="../embeddings/oleObject39.bin"/><Relationship Id="rId12" Type="http://schemas.openxmlformats.org/officeDocument/2006/relationships/image" Target="../media/image40.emf"/><Relationship Id="rId13" Type="http://schemas.openxmlformats.org/officeDocument/2006/relationships/oleObject" Target="../embeddings/oleObject40.bin"/><Relationship Id="rId14" Type="http://schemas.openxmlformats.org/officeDocument/2006/relationships/image" Target="../media/image41.emf"/><Relationship Id="rId15" Type="http://schemas.openxmlformats.org/officeDocument/2006/relationships/oleObject" Target="../embeddings/oleObject41.bin"/><Relationship Id="rId16" Type="http://schemas.openxmlformats.org/officeDocument/2006/relationships/image" Target="../media/image42.emf"/><Relationship Id="rId17" Type="http://schemas.openxmlformats.org/officeDocument/2006/relationships/oleObject" Target="../embeddings/oleObject42.bin"/><Relationship Id="rId18" Type="http://schemas.openxmlformats.org/officeDocument/2006/relationships/image" Target="../media/image43.emf"/><Relationship Id="rId19" Type="http://schemas.openxmlformats.org/officeDocument/2006/relationships/oleObject" Target="../embeddings/oleObject43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35.bin"/><Relationship Id="rId4" Type="http://schemas.openxmlformats.org/officeDocument/2006/relationships/image" Target="../media/image36.e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37.emf"/><Relationship Id="rId7" Type="http://schemas.openxmlformats.org/officeDocument/2006/relationships/oleObject" Target="../embeddings/oleObject37.bin"/><Relationship Id="rId8" Type="http://schemas.openxmlformats.org/officeDocument/2006/relationships/image" Target="../media/image3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49.bin"/><Relationship Id="rId5" Type="http://schemas.openxmlformats.org/officeDocument/2006/relationships/image" Target="../media/image50.emf"/><Relationship Id="rId6" Type="http://schemas.openxmlformats.org/officeDocument/2006/relationships/oleObject" Target="../embeddings/oleObject50.bin"/><Relationship Id="rId7" Type="http://schemas.openxmlformats.org/officeDocument/2006/relationships/image" Target="../media/image51.emf"/><Relationship Id="rId8" Type="http://schemas.openxmlformats.org/officeDocument/2006/relationships/oleObject" Target="../embeddings/oleObject51.bin"/><Relationship Id="rId9" Type="http://schemas.openxmlformats.org/officeDocument/2006/relationships/image" Target="../media/image52.emf"/><Relationship Id="rId10" Type="http://schemas.openxmlformats.org/officeDocument/2006/relationships/oleObject" Target="../embeddings/oleObject52.bin"/><Relationship Id="rId11" Type="http://schemas.openxmlformats.org/officeDocument/2006/relationships/image" Target="../media/image5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11,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PHYS 1441-001, Summer 2014             Dr. Jaehoon </a:t>
            </a:r>
            <a:r>
              <a:rPr lang="nl-NL" dirty="0" err="1" smtClean="0"/>
              <a:t>Yu</a:t>
            </a:r>
            <a:endParaRPr lang="en-US" dirty="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#4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46705" y="1447800"/>
            <a:ext cx="29426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Thursday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11, 2015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52600" y="2209800"/>
            <a:ext cx="6629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FF"/>
                </a:solidFill>
                <a:latin typeface="Arial Narrow" charset="0"/>
              </a:rPr>
              <a:t>Chapter </a:t>
            </a:r>
            <a:r>
              <a:rPr lang="en-US" dirty="0">
                <a:solidFill>
                  <a:srgbClr val="0000FF"/>
                </a:solidFill>
                <a:latin typeface="Arial Narrow" charset="0"/>
              </a:rPr>
              <a:t>2: </a:t>
            </a:r>
            <a:r>
              <a:rPr lang="en-US" dirty="0" smtClean="0">
                <a:solidFill>
                  <a:srgbClr val="0000FF"/>
                </a:solidFill>
                <a:latin typeface="Arial Narrow" charset="0"/>
              </a:rPr>
              <a:t>One </a:t>
            </a:r>
            <a:r>
              <a:rPr lang="en-US" dirty="0">
                <a:solidFill>
                  <a:srgbClr val="0000FF"/>
                </a:solidFill>
                <a:latin typeface="Arial Narrow" charset="0"/>
              </a:rPr>
              <a:t>Dimensional Motion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CC00CC"/>
                </a:solidFill>
                <a:latin typeface="Arial Narrow" charset="0"/>
              </a:rPr>
              <a:t>Acceleration</a:t>
            </a:r>
            <a:endParaRPr lang="en-US" sz="2000" dirty="0">
              <a:solidFill>
                <a:srgbClr val="CC00CC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CC00CC"/>
                </a:solidFill>
                <a:latin typeface="Arial Narrow" charset="0"/>
              </a:rPr>
              <a:t>Motion under constant </a:t>
            </a:r>
            <a:r>
              <a:rPr lang="en-US" sz="2000" dirty="0" smtClean="0">
                <a:solidFill>
                  <a:srgbClr val="CC00CC"/>
                </a:solidFill>
                <a:latin typeface="Arial Narrow" charset="0"/>
              </a:rPr>
              <a:t>acceleration</a:t>
            </a:r>
            <a:endParaRPr lang="en-US" dirty="0">
              <a:solidFill>
                <a:schemeClr val="accent2"/>
              </a:solidFill>
              <a:latin typeface="Arial Narrow" pitchFamily="-84" charset="0"/>
            </a:endParaRP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CC00CC"/>
                </a:solidFill>
                <a:latin typeface="Arial Narrow" charset="0"/>
              </a:rPr>
              <a:t>One </a:t>
            </a:r>
            <a:r>
              <a:rPr lang="en-US" sz="2000" dirty="0">
                <a:solidFill>
                  <a:srgbClr val="CC00CC"/>
                </a:solidFill>
                <a:latin typeface="Arial Narrow" charset="0"/>
              </a:rPr>
              <a:t>dimensional Kinematic </a:t>
            </a:r>
            <a:r>
              <a:rPr lang="en-US" sz="2000" dirty="0" smtClean="0">
                <a:solidFill>
                  <a:srgbClr val="CC00CC"/>
                </a:solidFill>
                <a:latin typeface="Arial Narrow" charset="0"/>
              </a:rPr>
              <a:t>Equations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CC00CC"/>
                </a:solidFill>
                <a:latin typeface="Arial Narrow" charset="0"/>
              </a:rPr>
              <a:t>How </a:t>
            </a:r>
            <a:r>
              <a:rPr lang="en-US" sz="2000" dirty="0">
                <a:solidFill>
                  <a:srgbClr val="CC00CC"/>
                </a:solidFill>
                <a:latin typeface="Arial Narrow" charset="0"/>
              </a:rPr>
              <a:t>do we solve kinematic problems</a:t>
            </a:r>
            <a:r>
              <a:rPr lang="en-US" sz="2000" dirty="0" smtClean="0">
                <a:solidFill>
                  <a:srgbClr val="CC00CC"/>
                </a:solidFill>
                <a:latin typeface="Arial Narrow" charset="0"/>
              </a:rPr>
              <a:t>?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CC00CC"/>
                </a:solidFill>
                <a:latin typeface="Arial Narrow" charset="0"/>
              </a:rPr>
              <a:t>Falling </a:t>
            </a:r>
            <a:r>
              <a:rPr lang="en-US" sz="2000" dirty="0">
                <a:solidFill>
                  <a:srgbClr val="CC00CC"/>
                </a:solidFill>
                <a:latin typeface="Arial Narrow" charset="0"/>
              </a:rPr>
              <a:t>motions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FF"/>
                </a:solidFill>
                <a:latin typeface="Arial Narrow" pitchFamily="-84" charset="0"/>
              </a:rPr>
              <a:t>Chapter 3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CC00CC"/>
                </a:solidFill>
                <a:latin typeface="Arial Narrow" charset="0"/>
              </a:rPr>
              <a:t>Trigonometry Refresher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CC00CC"/>
                </a:solidFill>
                <a:latin typeface="Arial Narrow" charset="0"/>
              </a:rPr>
              <a:t>Properties and operations of vectors</a:t>
            </a:r>
            <a:endParaRPr lang="en-US" sz="2000" dirty="0">
              <a:solidFill>
                <a:srgbClr val="CC00CC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11,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B31452E-9E5F-EE43-AC73-C03EF026309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9144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How do we solve a problem using the kinematic formula for constant acceleration?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0010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Identify what information is given in the problem.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Initial and final velocity?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Acceleration?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Distance?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Time?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Identify what the problem wants you to </a:t>
            </a: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figure 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out.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Identify which kinematic formula is most appropriate and easiest to solve for what the problem wants.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Often multiple formulae can give you the answer for the quantity you are looking for.  </a:t>
            </a:r>
            <a:r>
              <a:rPr lang="en-US" sz="2200" dirty="0">
                <a:latin typeface="Arial Narrow" charset="0"/>
                <a:ea typeface="ＭＳ Ｐゴシック" charset="0"/>
                <a:sym typeface="Wingdings" charset="0"/>
              </a:rPr>
              <a:t> Do not just use any formula but use the one that </a:t>
            </a:r>
            <a:r>
              <a:rPr lang="en-US" sz="2200" dirty="0" smtClean="0">
                <a:latin typeface="Arial Narrow" charset="0"/>
                <a:ea typeface="ＭＳ Ｐゴシック" charset="0"/>
                <a:sym typeface="Wingdings" charset="0"/>
              </a:rPr>
              <a:t>makes </a:t>
            </a:r>
            <a:r>
              <a:rPr lang="en-US" sz="2200" dirty="0">
                <a:latin typeface="Arial Narrow" charset="0"/>
                <a:ea typeface="ＭＳ Ｐゴシック" charset="0"/>
                <a:sym typeface="Wingdings" charset="0"/>
              </a:rPr>
              <a:t>the problem easiest to solve.</a:t>
            </a:r>
            <a:endParaRPr lang="en-US" sz="2200" dirty="0">
              <a:latin typeface="Arial Narrow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Solve the equation for the quantity </a:t>
            </a: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wanted!</a:t>
            </a:r>
            <a:endParaRPr lang="en-US" sz="26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70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3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11,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6644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6645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40909F4-DEF7-E945-8CE0-BA2CC7DE032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66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Example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4541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10084216"/>
              </p:ext>
            </p:extLst>
          </p:nvPr>
        </p:nvGraphicFramePr>
        <p:xfrm>
          <a:off x="3167063" y="4092575"/>
          <a:ext cx="85407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79" name="Equation" r:id="rId3" imgW="342900" imgH="215900" progId="Equation.DSMT4">
                  <p:embed/>
                </p:oleObj>
              </mc:Choice>
              <mc:Fallback>
                <p:oleObj name="Equation" r:id="rId3" imgW="3429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4092575"/>
                        <a:ext cx="854075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2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039611065"/>
              </p:ext>
            </p:extLst>
          </p:nvPr>
        </p:nvGraphicFramePr>
        <p:xfrm>
          <a:off x="4741863" y="3552825"/>
          <a:ext cx="141287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80" name="Equation" r:id="rId5" imgW="508000" imgH="152400" progId="Equation.DSMT4">
                  <p:embed/>
                </p:oleObj>
              </mc:Choice>
              <mc:Fallback>
                <p:oleObj name="Equation" r:id="rId5" imgW="508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863" y="3552825"/>
                        <a:ext cx="1412875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527785"/>
              </p:ext>
            </p:extLst>
          </p:nvPr>
        </p:nvGraphicFramePr>
        <p:xfrm>
          <a:off x="3505200" y="2830513"/>
          <a:ext cx="6508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81" name="Equation" r:id="rId7" imgW="317500" imgH="241300" progId="Equation.DSMT4">
                  <p:embed/>
                </p:oleObj>
              </mc:Choice>
              <mc:Fallback>
                <p:oleObj name="Equation" r:id="rId7" imgW="317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830513"/>
                        <a:ext cx="65087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411591"/>
              </p:ext>
            </p:extLst>
          </p:nvPr>
        </p:nvGraphicFramePr>
        <p:xfrm>
          <a:off x="2424113" y="3482975"/>
          <a:ext cx="7715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82" name="Equation" r:id="rId9" imgW="342900" imgH="266700" progId="Equation.DSMT4">
                  <p:embed/>
                </p:oleObj>
              </mc:Choice>
              <mc:Fallback>
                <p:oleObj name="Equation" r:id="rId9" imgW="342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3482975"/>
                        <a:ext cx="7715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76200" y="687388"/>
            <a:ext cx="8839200" cy="144621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Suppose you want to design an air-bag system that can protect the driver in a head-on collision at a speed 100km/hr (~60miles/hr).  Estimate how fast the air-bag must inflate to effectively protect the driver. Assume the car crumples upon impact over a distance of about 1m.  How does the use of a seat belt help the driver? </a:t>
            </a:r>
            <a:endParaRPr lang="en-US" sz="2200"/>
          </a:p>
        </p:txBody>
      </p:sp>
      <p:graphicFrame>
        <p:nvGraphicFramePr>
          <p:cNvPr id="1454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665711"/>
              </p:ext>
            </p:extLst>
          </p:nvPr>
        </p:nvGraphicFramePr>
        <p:xfrm>
          <a:off x="4181475" y="5649913"/>
          <a:ext cx="466725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83" name="Equation" r:id="rId11" imgW="215900" imgH="139700" progId="Equation.DSMT4">
                  <p:embed/>
                </p:oleObj>
              </mc:Choice>
              <mc:Fallback>
                <p:oleObj name="Equation" r:id="rId11" imgW="2159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1475" y="5649913"/>
                        <a:ext cx="466725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17" name="Text Box 9"/>
          <p:cNvSpPr txBox="1">
            <a:spLocks noChangeArrowheads="1"/>
          </p:cNvSpPr>
          <p:nvPr/>
        </p:nvSpPr>
        <p:spPr bwMode="auto">
          <a:xfrm>
            <a:off x="0" y="2201863"/>
            <a:ext cx="5313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How long does it take for the car to come to a full stop? </a:t>
            </a:r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5667375" y="2201863"/>
            <a:ext cx="347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As long as it takes for it to crumple. </a:t>
            </a:r>
          </a:p>
        </p:txBody>
      </p:sp>
      <p:sp>
        <p:nvSpPr>
          <p:cNvPr id="145419" name="AutoShape 11"/>
          <p:cNvSpPr>
            <a:spLocks noChangeArrowheads="1"/>
          </p:cNvSpPr>
          <p:nvPr/>
        </p:nvSpPr>
        <p:spPr bwMode="auto">
          <a:xfrm>
            <a:off x="5300663" y="2133600"/>
            <a:ext cx="3810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228600" y="3546475"/>
            <a:ext cx="1884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We also know that</a:t>
            </a:r>
          </a:p>
        </p:txBody>
      </p:sp>
      <p:sp>
        <p:nvSpPr>
          <p:cNvPr id="145421" name="Text Box 13"/>
          <p:cNvSpPr txBox="1">
            <a:spLocks noChangeArrowheads="1"/>
          </p:cNvSpPr>
          <p:nvPr/>
        </p:nvSpPr>
        <p:spPr bwMode="auto">
          <a:xfrm>
            <a:off x="4210050" y="3544888"/>
            <a:ext cx="531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and</a:t>
            </a:r>
          </a:p>
        </p:txBody>
      </p:sp>
      <p:sp>
        <p:nvSpPr>
          <p:cNvPr id="145422" name="Text Box 14"/>
          <p:cNvSpPr txBox="1">
            <a:spLocks noChangeArrowheads="1"/>
          </p:cNvSpPr>
          <p:nvPr/>
        </p:nvSpPr>
        <p:spPr bwMode="auto">
          <a:xfrm>
            <a:off x="228600" y="4191000"/>
            <a:ext cx="2751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Using the kinematic formula</a:t>
            </a:r>
          </a:p>
        </p:txBody>
      </p:sp>
      <p:sp>
        <p:nvSpPr>
          <p:cNvPr id="145423" name="Text Box 15"/>
          <p:cNvSpPr txBox="1">
            <a:spLocks noChangeArrowheads="1"/>
          </p:cNvSpPr>
          <p:nvPr/>
        </p:nvSpPr>
        <p:spPr bwMode="auto">
          <a:xfrm>
            <a:off x="228600" y="4864100"/>
            <a:ext cx="1931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The acceleration is</a:t>
            </a:r>
          </a:p>
        </p:txBody>
      </p:sp>
      <p:graphicFrame>
        <p:nvGraphicFramePr>
          <p:cNvPr id="145424" name="Object 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697689213"/>
              </p:ext>
            </p:extLst>
          </p:nvPr>
        </p:nvGraphicFramePr>
        <p:xfrm>
          <a:off x="2590800" y="4965700"/>
          <a:ext cx="62230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84" name="Equation" r:id="rId13" imgW="292100" imgH="127000" progId="Equation.DSMT4">
                  <p:embed/>
                </p:oleObj>
              </mc:Choice>
              <mc:Fallback>
                <p:oleObj name="Equation" r:id="rId13" imgW="2921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65700"/>
                        <a:ext cx="622300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25" name="Text Box 17"/>
          <p:cNvSpPr txBox="1">
            <a:spLocks noChangeArrowheads="1"/>
          </p:cNvSpPr>
          <p:nvPr/>
        </p:nvSpPr>
        <p:spPr bwMode="auto">
          <a:xfrm>
            <a:off x="228600" y="5546725"/>
            <a:ext cx="3559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Thus the time for air-bag to deploy is</a:t>
            </a:r>
          </a:p>
        </p:txBody>
      </p:sp>
      <p:sp>
        <p:nvSpPr>
          <p:cNvPr id="145426" name="Text Box 18"/>
          <p:cNvSpPr txBox="1">
            <a:spLocks noChangeArrowheads="1"/>
          </p:cNvSpPr>
          <p:nvPr/>
        </p:nvSpPr>
        <p:spPr bwMode="auto">
          <a:xfrm>
            <a:off x="228600" y="2914650"/>
            <a:ext cx="2830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The initial speed of the car is</a:t>
            </a:r>
          </a:p>
        </p:txBody>
      </p:sp>
      <p:graphicFrame>
        <p:nvGraphicFramePr>
          <p:cNvPr id="1454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895201"/>
              </p:ext>
            </p:extLst>
          </p:nvPr>
        </p:nvGraphicFramePr>
        <p:xfrm>
          <a:off x="3152775" y="3536950"/>
          <a:ext cx="8858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85" name="Equation" r:id="rId15" imgW="393700" imgH="177800" progId="Equation.DSMT4">
                  <p:embed/>
                </p:oleObj>
              </mc:Choice>
              <mc:Fallback>
                <p:oleObj name="Equation" r:id="rId15" imgW="3937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3536950"/>
                        <a:ext cx="88582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2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775941"/>
              </p:ext>
            </p:extLst>
          </p:nvPr>
        </p:nvGraphicFramePr>
        <p:xfrm>
          <a:off x="4129088" y="2895600"/>
          <a:ext cx="153511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86" name="Equation" r:id="rId17" imgW="749300" imgH="177800" progId="Equation.DSMT4">
                  <p:embed/>
                </p:oleObj>
              </mc:Choice>
              <mc:Fallback>
                <p:oleObj name="Equation" r:id="rId17" imgW="7493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088" y="2895600"/>
                        <a:ext cx="1535112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2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497057"/>
              </p:ext>
            </p:extLst>
          </p:nvPr>
        </p:nvGraphicFramePr>
        <p:xfrm>
          <a:off x="5667375" y="2654300"/>
          <a:ext cx="247332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87" name="Equation" r:id="rId19" imgW="1206500" imgH="406400" progId="Equation.DSMT4">
                  <p:embed/>
                </p:oleObj>
              </mc:Choice>
              <mc:Fallback>
                <p:oleObj name="Equation" r:id="rId19" imgW="1206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5" y="2654300"/>
                        <a:ext cx="2473325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046612"/>
              </p:ext>
            </p:extLst>
          </p:nvPr>
        </p:nvGraphicFramePr>
        <p:xfrm>
          <a:off x="6180138" y="3536950"/>
          <a:ext cx="5413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88" name="Equation" r:id="rId21" imgW="215900" imgH="152400" progId="Equation.DSMT4">
                  <p:embed/>
                </p:oleObj>
              </mc:Choice>
              <mc:Fallback>
                <p:oleObj name="Equation" r:id="rId21" imgW="2159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0138" y="3536950"/>
                        <a:ext cx="54133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242385"/>
              </p:ext>
            </p:extLst>
          </p:nvPr>
        </p:nvGraphicFramePr>
        <p:xfrm>
          <a:off x="4051300" y="4006850"/>
          <a:ext cx="256222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89" name="Equation" r:id="rId23" imgW="1028700" imgH="279400" progId="Equation.DSMT4">
                  <p:embed/>
                </p:oleObj>
              </mc:Choice>
              <mc:Fallback>
                <p:oleObj name="Equation" r:id="rId23" imgW="1028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4006850"/>
                        <a:ext cx="2562225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0342"/>
              </p:ext>
            </p:extLst>
          </p:nvPr>
        </p:nvGraphicFramePr>
        <p:xfrm>
          <a:off x="3262313" y="4691063"/>
          <a:ext cx="12985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90" name="Equation" r:id="rId25" imgW="736600" imgH="482600" progId="Equation.DSMT4">
                  <p:embed/>
                </p:oleObj>
              </mc:Choice>
              <mc:Fallback>
                <p:oleObj name="Equation" r:id="rId25" imgW="736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3" y="4691063"/>
                        <a:ext cx="129857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539359"/>
              </p:ext>
            </p:extLst>
          </p:nvPr>
        </p:nvGraphicFramePr>
        <p:xfrm>
          <a:off x="4556125" y="4572000"/>
          <a:ext cx="1744663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91" name="Equation" r:id="rId27" imgW="990600" imgH="482600" progId="Equation.DSMT4">
                  <p:embed/>
                </p:oleObj>
              </mc:Choice>
              <mc:Fallback>
                <p:oleObj name="Equation" r:id="rId27" imgW="990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25" y="4572000"/>
                        <a:ext cx="1744663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081307"/>
              </p:ext>
            </p:extLst>
          </p:nvPr>
        </p:nvGraphicFramePr>
        <p:xfrm>
          <a:off x="6324600" y="4886325"/>
          <a:ext cx="1208088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92" name="Equation" r:id="rId29" imgW="685800" imgH="215900" progId="Equation.DSMT4">
                  <p:embed/>
                </p:oleObj>
              </mc:Choice>
              <mc:Fallback>
                <p:oleObj name="Equation" r:id="rId29" imgW="685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886325"/>
                        <a:ext cx="1208088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07735"/>
              </p:ext>
            </p:extLst>
          </p:nvPr>
        </p:nvGraphicFramePr>
        <p:xfrm>
          <a:off x="4646613" y="5321300"/>
          <a:ext cx="140017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93" name="Equation" r:id="rId31" imgW="647700" imgH="431800" progId="Equation.DSMT4">
                  <p:embed/>
                </p:oleObj>
              </mc:Choice>
              <mc:Fallback>
                <p:oleObj name="Equation" r:id="rId31" imgW="647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6613" y="5321300"/>
                        <a:ext cx="1400175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396702"/>
              </p:ext>
            </p:extLst>
          </p:nvPr>
        </p:nvGraphicFramePr>
        <p:xfrm>
          <a:off x="6038850" y="5354638"/>
          <a:ext cx="18097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94" name="Equation" r:id="rId33" imgW="838200" imgH="419100" progId="Equation.DSMT4">
                  <p:embed/>
                </p:oleObj>
              </mc:Choice>
              <mc:Fallback>
                <p:oleObj name="Equation" r:id="rId33" imgW="838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5354638"/>
                        <a:ext cx="18097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281891"/>
              </p:ext>
            </p:extLst>
          </p:nvPr>
        </p:nvGraphicFramePr>
        <p:xfrm>
          <a:off x="7866063" y="5688013"/>
          <a:ext cx="820737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95" name="Equation" r:id="rId35" imgW="381000" imgH="165100" progId="Equation.DSMT4">
                  <p:embed/>
                </p:oleObj>
              </mc:Choice>
              <mc:Fallback>
                <p:oleObj name="Equation" r:id="rId35" imgW="381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6063" y="5688013"/>
                        <a:ext cx="820737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7890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5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5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5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4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4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4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4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45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4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45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45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45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5" grpId="0" animBg="1" autoUpdateAnimBg="0"/>
      <p:bldP spid="145417" grpId="0"/>
      <p:bldP spid="145418" grpId="0"/>
      <p:bldP spid="145419" grpId="0" animBg="1"/>
      <p:bldP spid="145420" grpId="0"/>
      <p:bldP spid="145421" grpId="0"/>
      <p:bldP spid="145422" grpId="0"/>
      <p:bldP spid="145423" grpId="0"/>
      <p:bldP spid="145425" grpId="0"/>
      <p:bldP spid="1454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11,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577944F-CD38-A442-B082-C5CDE63BCB3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0" y="76200"/>
            <a:ext cx="34290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Falling Motion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3820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The f</a:t>
            </a: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alling 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motion is a motion under the influence of the gravitational pull (gravity) only; </a:t>
            </a:r>
            <a:r>
              <a:rPr lang="en-US" sz="2600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Which direction is a freely falling object moving?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A motion under constant acceleration 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All kinematic formula we learned can be used to solve for falling motions. </a:t>
            </a:r>
          </a:p>
          <a:p>
            <a:pPr>
              <a:lnSpc>
                <a:spcPct val="8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Gravitational acceleration is inversely proportional to the </a:t>
            </a: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square of the distance 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between the object and the center of the earth</a:t>
            </a:r>
          </a:p>
          <a:p>
            <a:pPr>
              <a:lnSpc>
                <a:spcPct val="8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The magnitude of the gravitational acceleration is </a:t>
            </a:r>
            <a:r>
              <a:rPr lang="en-US" sz="2600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g=9.80m/s</a:t>
            </a:r>
            <a:r>
              <a:rPr lang="en-US" sz="2600" baseline="30000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600" baseline="300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on the surface of the </a:t>
            </a: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earth.</a:t>
            </a:r>
            <a:endParaRPr lang="en-US" sz="26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2600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direction of gravitational acceleration is </a:t>
            </a:r>
            <a:r>
              <a:rPr lang="en-US" sz="2600" b="1" u="sng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ALWAYS</a:t>
            </a:r>
            <a:r>
              <a:rPr lang="en-US" sz="2600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 toward the center of the earth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, which we normally call (</a:t>
            </a:r>
            <a:r>
              <a:rPr lang="en-US" sz="2600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-y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); where up and down direction are indicated as the variable </a:t>
            </a:r>
            <a:r>
              <a:rPr lang="ja-JP" altLang="en-US" sz="2600" dirty="0">
                <a:latin typeface="Arial Narrow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y</a:t>
            </a:r>
            <a:r>
              <a:rPr lang="ja-JP" altLang="en-US" sz="2600" dirty="0">
                <a:latin typeface="Arial Narrow" charset="0"/>
                <a:ea typeface="ＭＳ Ｐゴシック" charset="0"/>
                <a:cs typeface="ＭＳ Ｐゴシック" charset="0"/>
              </a:rPr>
              <a:t>”</a:t>
            </a:r>
            <a:endParaRPr lang="en-US" sz="26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Thus the correct denotation of gravitational acceleration on the surface of the earth is </a:t>
            </a:r>
            <a:r>
              <a:rPr lang="en-US" sz="2600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g=-9.80m/s</a:t>
            </a:r>
            <a:r>
              <a:rPr lang="en-US" sz="2600" baseline="30000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600" baseline="300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where 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+y points </a:t>
            </a: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upward</a:t>
            </a:r>
          </a:p>
          <a:p>
            <a:pPr>
              <a:lnSpc>
                <a:spcPct val="80000"/>
              </a:lnSpc>
            </a:pP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The difference is that the object initially moving upward will turn around and come down!</a:t>
            </a:r>
            <a:endParaRPr lang="en-US" sz="26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1428750"/>
            <a:ext cx="3878263" cy="400050"/>
          </a:xfrm>
          <a:prstGeom prst="rect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Yes, down to the center of the earth!!</a:t>
            </a:r>
          </a:p>
        </p:txBody>
      </p:sp>
    </p:spTree>
    <p:extLst>
      <p:ext uri="{BB962C8B-B14F-4D97-AF65-F5344CB8AC3E}">
        <p14:creationId xmlns:p14="http://schemas.microsoft.com/office/powerpoint/2010/main" val="2601931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6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 autoUpdateAnimBg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11,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868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86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7815540-CBD5-C643-9D20-796D37857F7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86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Example for Using 1D Kinematic Equations on a Falling object 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66800"/>
            <a:ext cx="7848600" cy="1066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A stone was thrown straight upward at t=0 with +20.0m/s initial velocity on the roof of a 50.0m high building,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5257800" y="2085975"/>
            <a:ext cx="1560577" cy="400110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66"/>
                </a:solidFill>
                <a:latin typeface="Arial Narrow" charset="0"/>
              </a:rPr>
              <a:t>a</a:t>
            </a:r>
            <a:r>
              <a:rPr lang="en-US" sz="2000" dirty="0" smtClean="0">
                <a:solidFill>
                  <a:srgbClr val="FF0066"/>
                </a:solidFill>
                <a:latin typeface="Arial Narrow" charset="0"/>
              </a:rPr>
              <a:t>=g</a:t>
            </a:r>
            <a:r>
              <a:rPr lang="en-US" sz="2000" dirty="0">
                <a:solidFill>
                  <a:srgbClr val="FF0066"/>
                </a:solidFill>
                <a:latin typeface="Arial Narrow" charset="0"/>
              </a:rPr>
              <a:t>=-9.80m/s</a:t>
            </a:r>
            <a:r>
              <a:rPr lang="en-US" sz="2000" baseline="30000" dirty="0">
                <a:solidFill>
                  <a:srgbClr val="FF0066"/>
                </a:solidFill>
                <a:latin typeface="Arial Narrow" charset="0"/>
              </a:rPr>
              <a:t>2</a:t>
            </a:r>
          </a:p>
        </p:txBody>
      </p:sp>
      <p:graphicFrame>
        <p:nvGraphicFramePr>
          <p:cNvPr id="14746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484970"/>
              </p:ext>
            </p:extLst>
          </p:nvPr>
        </p:nvGraphicFramePr>
        <p:xfrm>
          <a:off x="596900" y="3662363"/>
          <a:ext cx="6699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43" name="Equation" r:id="rId3" imgW="317500" imgH="266700" progId="Equation.DSMT4">
                  <p:embed/>
                </p:oleObj>
              </mc:Choice>
              <mc:Fallback>
                <p:oleObj name="Equation" r:id="rId3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3662363"/>
                        <a:ext cx="669925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418678"/>
              </p:ext>
            </p:extLst>
          </p:nvPr>
        </p:nvGraphicFramePr>
        <p:xfrm>
          <a:off x="533400" y="4953000"/>
          <a:ext cx="6127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44" name="Equation" r:id="rId5" imgW="279400" imgH="165100" progId="Equation.DSMT4">
                  <p:embed/>
                </p:oleObj>
              </mc:Choice>
              <mc:Fallback>
                <p:oleObj name="Equation" r:id="rId5" imgW="2794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953000"/>
                        <a:ext cx="6127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107950" y="2619375"/>
            <a:ext cx="72072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(a) Find the time the stone reaches at the maximum height.</a:t>
            </a:r>
            <a:endParaRPr lang="en-US">
              <a:latin typeface="Arial Narrow" charset="0"/>
            </a:endParaRP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107950" y="2085975"/>
            <a:ext cx="50069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What is the acceleration in this motion?</a:t>
            </a:r>
            <a:endParaRPr lang="en-US">
              <a:latin typeface="Arial Narrow" charset="0"/>
            </a:endParaRPr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488950" y="3076575"/>
            <a:ext cx="50069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What happens at the maximum height?</a:t>
            </a:r>
            <a:endParaRPr lang="en-US">
              <a:latin typeface="Arial Narrow" charset="0"/>
            </a:endParaRP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5638800" y="3076575"/>
            <a:ext cx="25622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FF0066"/>
                </a:solidFill>
                <a:latin typeface="Arial Narrow" charset="0"/>
              </a:rPr>
              <a:t>The stone stops; V=0</a:t>
            </a:r>
          </a:p>
        </p:txBody>
      </p:sp>
      <p:graphicFrame>
        <p:nvGraphicFramePr>
          <p:cNvPr id="147467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30052920"/>
              </p:ext>
            </p:extLst>
          </p:nvPr>
        </p:nvGraphicFramePr>
        <p:xfrm>
          <a:off x="6705600" y="3824288"/>
          <a:ext cx="493713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45" name="Equation" r:id="rId7" imgW="215900" imgH="139700" progId="Equation.DSMT4">
                  <p:embed/>
                </p:oleObj>
              </mc:Choice>
              <mc:Fallback>
                <p:oleObj name="Equation" r:id="rId7" imgW="2159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824288"/>
                        <a:ext cx="493713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107950" y="4343400"/>
            <a:ext cx="39004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(b) Find the maximum height.</a:t>
            </a:r>
            <a:endParaRPr lang="en-US">
              <a:latin typeface="Arial Narrow" charset="0"/>
            </a:endParaRPr>
          </a:p>
        </p:txBody>
      </p:sp>
      <p:graphicFrame>
        <p:nvGraphicFramePr>
          <p:cNvPr id="1474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88841"/>
              </p:ext>
            </p:extLst>
          </p:nvPr>
        </p:nvGraphicFramePr>
        <p:xfrm>
          <a:off x="1158875" y="3765550"/>
          <a:ext cx="12033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46" name="Equation" r:id="rId9" imgW="571500" imgH="165100" progId="Equation.DSMT4">
                  <p:embed/>
                </p:oleObj>
              </mc:Choice>
              <mc:Fallback>
                <p:oleObj name="Equation" r:id="rId9" imgW="5715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3765550"/>
                        <a:ext cx="120332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110354"/>
              </p:ext>
            </p:extLst>
          </p:nvPr>
        </p:nvGraphicFramePr>
        <p:xfrm>
          <a:off x="2335213" y="3746500"/>
          <a:ext cx="203358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47" name="Equation" r:id="rId11" imgW="965200" imgH="165100" progId="Equation.DSMT4">
                  <p:embed/>
                </p:oleObj>
              </mc:Choice>
              <mc:Fallback>
                <p:oleObj name="Equation" r:id="rId11" imgW="9652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213" y="3746500"/>
                        <a:ext cx="2033587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542232"/>
              </p:ext>
            </p:extLst>
          </p:nvPr>
        </p:nvGraphicFramePr>
        <p:xfrm>
          <a:off x="4330700" y="3733800"/>
          <a:ext cx="12319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48" name="Equation" r:id="rId13" imgW="584200" imgH="177800" progId="Equation.DSMT4">
                  <p:embed/>
                </p:oleObj>
              </mc:Choice>
              <mc:Fallback>
                <p:oleObj name="Equation" r:id="rId13" imgW="5842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3733800"/>
                        <a:ext cx="12319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72" name="AutoShape 16"/>
          <p:cNvSpPr>
            <a:spLocks noChangeArrowheads="1"/>
          </p:cNvSpPr>
          <p:nvPr/>
        </p:nvSpPr>
        <p:spPr bwMode="auto">
          <a:xfrm>
            <a:off x="5638800" y="3581400"/>
            <a:ext cx="990600" cy="685800"/>
          </a:xfrm>
          <a:prstGeom prst="rightArrow">
            <a:avLst>
              <a:gd name="adj1" fmla="val 50000"/>
              <a:gd name="adj2" fmla="val 36111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A50021"/>
                </a:solidFill>
                <a:latin typeface="Arial Narrow" charset="0"/>
              </a:rPr>
              <a:t>Solve for t</a:t>
            </a:r>
          </a:p>
        </p:txBody>
      </p:sp>
      <p:graphicFrame>
        <p:nvGraphicFramePr>
          <p:cNvPr id="14747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688148"/>
              </p:ext>
            </p:extLst>
          </p:nvPr>
        </p:nvGraphicFramePr>
        <p:xfrm>
          <a:off x="7162800" y="3559175"/>
          <a:ext cx="842963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49" name="Equation" r:id="rId15" imgW="457200" imgH="419100" progId="Equation.DSMT4">
                  <p:embed/>
                </p:oleObj>
              </mc:Choice>
              <mc:Fallback>
                <p:oleObj name="Equation" r:id="rId15" imgW="457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559175"/>
                        <a:ext cx="842963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7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444507"/>
              </p:ext>
            </p:extLst>
          </p:nvPr>
        </p:nvGraphicFramePr>
        <p:xfrm>
          <a:off x="7985125" y="3811588"/>
          <a:ext cx="701675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50" name="Equation" r:id="rId17" imgW="381000" imgH="165100" progId="Equation.DSMT4">
                  <p:embed/>
                </p:oleObj>
              </mc:Choice>
              <mc:Fallback>
                <p:oleObj name="Equation" r:id="rId17" imgW="381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25" y="3811588"/>
                        <a:ext cx="701675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7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554107"/>
              </p:ext>
            </p:extLst>
          </p:nvPr>
        </p:nvGraphicFramePr>
        <p:xfrm>
          <a:off x="3544888" y="4633913"/>
          <a:ext cx="52387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51" name="Equation" r:id="rId19" imgW="2387600" imgH="406400" progId="Equation.DSMT4">
                  <p:embed/>
                </p:oleObj>
              </mc:Choice>
              <mc:Fallback>
                <p:oleObj name="Equation" r:id="rId19" imgW="23876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4888" y="4633913"/>
                        <a:ext cx="523875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7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435706"/>
              </p:ext>
            </p:extLst>
          </p:nvPr>
        </p:nvGraphicFramePr>
        <p:xfrm>
          <a:off x="685800" y="5497513"/>
          <a:ext cx="32035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52" name="Equation" r:id="rId21" imgW="1460500" imgH="203200" progId="Equation.DSMT4">
                  <p:embed/>
                </p:oleObj>
              </mc:Choice>
              <mc:Fallback>
                <p:oleObj name="Equation" r:id="rId21" imgW="146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497513"/>
                        <a:ext cx="320357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7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92099"/>
              </p:ext>
            </p:extLst>
          </p:nvPr>
        </p:nvGraphicFramePr>
        <p:xfrm>
          <a:off x="1136650" y="4633913"/>
          <a:ext cx="23685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53" name="Equation" r:id="rId23" imgW="1079500" imgH="406400" progId="Equation.DSMT4">
                  <p:embed/>
                </p:oleObj>
              </mc:Choice>
              <mc:Fallback>
                <p:oleObj name="Equation" r:id="rId23" imgW="1079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4633913"/>
                        <a:ext cx="236855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0648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4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4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 autoUpdateAnimBg="0"/>
      <p:bldP spid="147460" grpId="0" animBg="1" autoUpdateAnimBg="0"/>
      <p:bldP spid="147463" grpId="0"/>
      <p:bldP spid="147464" grpId="0"/>
      <p:bldP spid="147465" grpId="0"/>
      <p:bldP spid="147466" grpId="0"/>
      <p:bldP spid="147468" grpId="0"/>
      <p:bldP spid="14747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11,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97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97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76DBDF9-81E5-6F49-A1FF-A3F2D272945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97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Example of a Falling Object </a:t>
            </a:r>
            <a:r>
              <a:rPr lang="en-US" dirty="0" err="1" smtClean="0">
                <a:latin typeface="Arial Narrow" charset="0"/>
                <a:ea typeface="ＭＳ Ｐゴシック" charset="0"/>
                <a:cs typeface="ＭＳ Ｐゴシック" charset="0"/>
              </a:rPr>
              <a:t>cnt’d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4848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284197"/>
              </p:ext>
            </p:extLst>
          </p:nvPr>
        </p:nvGraphicFramePr>
        <p:xfrm>
          <a:off x="1676400" y="1573213"/>
          <a:ext cx="5619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97" name="Equation" r:id="rId3" imgW="215900" imgH="139700" progId="Equation.DSMT4">
                  <p:embed/>
                </p:oleObj>
              </mc:Choice>
              <mc:Fallback>
                <p:oleObj name="Equation" r:id="rId3" imgW="2159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73213"/>
                        <a:ext cx="56197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588251"/>
              </p:ext>
            </p:extLst>
          </p:nvPr>
        </p:nvGraphicFramePr>
        <p:xfrm>
          <a:off x="1066800" y="2746375"/>
          <a:ext cx="78898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98" name="Equation" r:id="rId5" imgW="317500" imgH="152400" progId="Equation.DSMT4">
                  <p:embed/>
                </p:oleObj>
              </mc:Choice>
              <mc:Fallback>
                <p:oleObj name="Equation" r:id="rId5" imgW="3175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746375"/>
                        <a:ext cx="78898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936301"/>
              </p:ext>
            </p:extLst>
          </p:nvPr>
        </p:nvGraphicFramePr>
        <p:xfrm>
          <a:off x="1676400" y="4652963"/>
          <a:ext cx="78581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99" name="Equation" r:id="rId7" imgW="279400" imgH="165100" progId="Equation.DSMT4">
                  <p:embed/>
                </p:oleObj>
              </mc:Choice>
              <mc:Fallback>
                <p:oleObj name="Equation" r:id="rId7" imgW="2794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652963"/>
                        <a:ext cx="785813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457200" y="4648200"/>
            <a:ext cx="954088" cy="425450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66"/>
                </a:solidFill>
                <a:latin typeface="Arial Narrow" charset="0"/>
              </a:rPr>
              <a:t>Position</a:t>
            </a:r>
            <a:endParaRPr lang="en-US" sz="2000" baseline="30000">
              <a:solidFill>
                <a:srgbClr val="FF0066"/>
              </a:solidFill>
              <a:latin typeface="Arial Narrow" charset="0"/>
            </a:endParaRPr>
          </a:p>
        </p:txBody>
      </p:sp>
      <p:graphicFrame>
        <p:nvGraphicFramePr>
          <p:cNvPr id="14848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000478"/>
              </p:ext>
            </p:extLst>
          </p:nvPr>
        </p:nvGraphicFramePr>
        <p:xfrm>
          <a:off x="1600200" y="3962400"/>
          <a:ext cx="7429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00" name="Equation" r:id="rId9" imgW="317500" imgH="152400" progId="Equation.DSMT4">
                  <p:embed/>
                </p:oleObj>
              </mc:Choice>
              <mc:Fallback>
                <p:oleObj name="Equation" r:id="rId9" imgW="3175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962400"/>
                        <a:ext cx="7429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457200" y="3886200"/>
            <a:ext cx="914400" cy="395288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66"/>
                </a:solidFill>
                <a:latin typeface="Arial Narrow" charset="0"/>
              </a:rPr>
              <a:t>Velocity</a:t>
            </a:r>
            <a:endParaRPr lang="en-US" sz="1800" baseline="300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609600" y="990600"/>
            <a:ext cx="74183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(c) Find the time the stone reaches back to its original height.</a:t>
            </a:r>
          </a:p>
        </p:txBody>
      </p:sp>
      <p:sp>
        <p:nvSpPr>
          <p:cNvPr id="148490" name="Text Box 10"/>
          <p:cNvSpPr txBox="1">
            <a:spLocks noChangeArrowheads="1"/>
          </p:cNvSpPr>
          <p:nvPr/>
        </p:nvSpPr>
        <p:spPr bwMode="auto">
          <a:xfrm>
            <a:off x="582613" y="1981200"/>
            <a:ext cx="80613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(d) Find the velocity of the stone when it reaches its original height.</a:t>
            </a:r>
          </a:p>
        </p:txBody>
      </p:sp>
      <p:sp>
        <p:nvSpPr>
          <p:cNvPr id="148491" name="Text Box 11"/>
          <p:cNvSpPr txBox="1">
            <a:spLocks noChangeArrowheads="1"/>
          </p:cNvSpPr>
          <p:nvPr/>
        </p:nvSpPr>
        <p:spPr bwMode="auto">
          <a:xfrm>
            <a:off x="609600" y="3276600"/>
            <a:ext cx="68849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(e) Find the velocity and position of the stone at t=5.00s.</a:t>
            </a:r>
          </a:p>
        </p:txBody>
      </p:sp>
      <p:graphicFrame>
        <p:nvGraphicFramePr>
          <p:cNvPr id="14849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961444"/>
              </p:ext>
            </p:extLst>
          </p:nvPr>
        </p:nvGraphicFramePr>
        <p:xfrm>
          <a:off x="2176463" y="1539875"/>
          <a:ext cx="16859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01" name="Equation" r:id="rId11" imgW="647700" imgH="165100" progId="Equation.DSMT4">
                  <p:embed/>
                </p:oleObj>
              </mc:Choice>
              <mc:Fallback>
                <p:oleObj name="Equation" r:id="rId11" imgW="647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463" y="1539875"/>
                        <a:ext cx="1685925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030227"/>
              </p:ext>
            </p:extLst>
          </p:nvPr>
        </p:nvGraphicFramePr>
        <p:xfrm>
          <a:off x="3824288" y="1539875"/>
          <a:ext cx="9588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02" name="Equation" r:id="rId13" imgW="368300" imgH="165100" progId="Equation.DSMT4">
                  <p:embed/>
                </p:oleObj>
              </mc:Choice>
              <mc:Fallback>
                <p:oleObj name="Equation" r:id="rId13" imgW="368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4288" y="1539875"/>
                        <a:ext cx="95885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834321"/>
              </p:ext>
            </p:extLst>
          </p:nvPr>
        </p:nvGraphicFramePr>
        <p:xfrm>
          <a:off x="1828800" y="2667000"/>
          <a:ext cx="15128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03" name="Equation" r:id="rId15" imgW="609600" imgH="165100" progId="Equation.DSMT4">
                  <p:embed/>
                </p:oleObj>
              </mc:Choice>
              <mc:Fallback>
                <p:oleObj name="Equation" r:id="rId15" imgW="6096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667000"/>
                        <a:ext cx="151288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172025"/>
              </p:ext>
            </p:extLst>
          </p:nvPr>
        </p:nvGraphicFramePr>
        <p:xfrm>
          <a:off x="3335338" y="2620963"/>
          <a:ext cx="35337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04" name="Equation" r:id="rId17" imgW="1422400" imgH="203200" progId="Equation.DSMT4">
                  <p:embed/>
                </p:oleObj>
              </mc:Choice>
              <mc:Fallback>
                <p:oleObj name="Equation" r:id="rId17" imgW="1422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5338" y="2620963"/>
                        <a:ext cx="353377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471539"/>
              </p:ext>
            </p:extLst>
          </p:nvPr>
        </p:nvGraphicFramePr>
        <p:xfrm>
          <a:off x="6824663" y="2620963"/>
          <a:ext cx="192246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05" name="Equation" r:id="rId19" imgW="774700" imgH="203200" progId="Equation.DSMT4">
                  <p:embed/>
                </p:oleObj>
              </mc:Choice>
              <mc:Fallback>
                <p:oleObj name="Equation" r:id="rId19" imgW="774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4663" y="2620963"/>
                        <a:ext cx="1922462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012900"/>
              </p:ext>
            </p:extLst>
          </p:nvPr>
        </p:nvGraphicFramePr>
        <p:xfrm>
          <a:off x="2306638" y="3962400"/>
          <a:ext cx="142716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06" name="Equation" r:id="rId21" imgW="609600" imgH="165100" progId="Equation.DSMT4">
                  <p:embed/>
                </p:oleObj>
              </mc:Choice>
              <mc:Fallback>
                <p:oleObj name="Equation" r:id="rId21" imgW="6096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638" y="3962400"/>
                        <a:ext cx="1427162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011235"/>
              </p:ext>
            </p:extLst>
          </p:nvPr>
        </p:nvGraphicFramePr>
        <p:xfrm>
          <a:off x="3759200" y="3886200"/>
          <a:ext cx="51117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07" name="Equation" r:id="rId23" imgW="2184400" imgH="203200" progId="Equation.DSMT4">
                  <p:embed/>
                </p:oleObj>
              </mc:Choice>
              <mc:Fallback>
                <p:oleObj name="Equation" r:id="rId23" imgW="2184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200" y="3886200"/>
                        <a:ext cx="51117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966966"/>
              </p:ext>
            </p:extLst>
          </p:nvPr>
        </p:nvGraphicFramePr>
        <p:xfrm>
          <a:off x="1504950" y="5218113"/>
          <a:ext cx="5878513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08" name="Equation" r:id="rId25" imgW="2616200" imgH="406400" progId="Equation.DSMT4">
                  <p:embed/>
                </p:oleObj>
              </mc:Choice>
              <mc:Fallback>
                <p:oleObj name="Equation" r:id="rId25" imgW="26162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50" y="5218113"/>
                        <a:ext cx="5878513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50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963529"/>
              </p:ext>
            </p:extLst>
          </p:nvPr>
        </p:nvGraphicFramePr>
        <p:xfrm>
          <a:off x="2409825" y="4267200"/>
          <a:ext cx="267811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09" name="Equation" r:id="rId27" imgW="952500" imgH="406400" progId="Equation.DSMT4">
                  <p:embed/>
                </p:oleObj>
              </mc:Choice>
              <mc:Fallback>
                <p:oleObj name="Equation" r:id="rId27" imgW="952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9825" y="4267200"/>
                        <a:ext cx="2678113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50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170592"/>
              </p:ext>
            </p:extLst>
          </p:nvPr>
        </p:nvGraphicFramePr>
        <p:xfrm>
          <a:off x="7467600" y="5410200"/>
          <a:ext cx="16557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10" name="Equation" r:id="rId29" imgW="736600" imgH="203200" progId="Equation.DSMT4">
                  <p:embed/>
                </p:oleObj>
              </mc:Choice>
              <mc:Fallback>
                <p:oleObj name="Equation" r:id="rId29" imgW="7366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410200"/>
                        <a:ext cx="165576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2855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8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8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4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4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6" grpId="0" animBg="1"/>
      <p:bldP spid="148488" grpId="0" animBg="1"/>
      <p:bldP spid="148489" grpId="0"/>
      <p:bldP spid="148490" grpId="0"/>
      <p:bldP spid="1484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458200" cy="5943600"/>
          </a:xfrm>
        </p:spPr>
        <p:txBody>
          <a:bodyPr/>
          <a:lstStyle/>
          <a:p>
            <a:pPr eaLnBrk="1" hangingPunct="1">
              <a:spcBef>
                <a:spcPts val="72"/>
              </a:spcBef>
            </a:pPr>
            <a:r>
              <a:rPr lang="en-US" sz="2400" dirty="0" smtClean="0"/>
              <a:t>Reading Assignment: CH2.8</a:t>
            </a:r>
            <a:endParaRPr lang="en-US" sz="2400" dirty="0" smtClean="0"/>
          </a:p>
          <a:p>
            <a:pPr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Homework: 100% enrolled but 69/71 completed HW1</a:t>
            </a:r>
          </a:p>
          <a:p>
            <a:pPr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st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non-comprehensive term exam</a:t>
            </a:r>
          </a:p>
          <a:p>
            <a:pPr lvl="1"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In class Monday, June 15</a:t>
            </a:r>
          </a:p>
          <a:p>
            <a:pPr lvl="1"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Covers: CH1.1 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through CH2.8 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plus appendix A</a:t>
            </a:r>
          </a:p>
          <a:p>
            <a:pPr lvl="1" eaLnBrk="1" hangingPunct="1"/>
            <a:r>
              <a:rPr lang="en-US" sz="2000" dirty="0"/>
              <a:t>Bring your calculator but DO NOT input formula into it!</a:t>
            </a:r>
          </a:p>
          <a:p>
            <a:pPr lvl="2" eaLnBrk="1" hangingPunct="1"/>
            <a:r>
              <a:rPr lang="en-US" sz="1800" dirty="0"/>
              <a:t>Cell phones or any types of computers cannot replace a calculator!</a:t>
            </a:r>
          </a:p>
          <a:p>
            <a:pPr lvl="1" eaLnBrk="1" hangingPunct="1"/>
            <a:r>
              <a:rPr lang="en-US" sz="2000" dirty="0"/>
              <a:t>BYOF: You may bring a one 8.5x11.5 sheet (front and back) of </a:t>
            </a:r>
            <a:r>
              <a:rPr lang="en-US" sz="2000" b="1" u="sng" dirty="0">
                <a:solidFill>
                  <a:srgbClr val="FF0000"/>
                </a:solidFill>
              </a:rPr>
              <a:t>handwritten</a:t>
            </a:r>
            <a:r>
              <a:rPr lang="en-US" sz="2000" dirty="0"/>
              <a:t> formulae and values of constants for the quiz</a:t>
            </a:r>
          </a:p>
          <a:p>
            <a:pPr lvl="1" eaLnBrk="1" hangingPunct="1"/>
            <a:r>
              <a:rPr lang="en-US" sz="2000" dirty="0"/>
              <a:t>No derivations, word definitions or solutions of any problems!</a:t>
            </a:r>
          </a:p>
          <a:p>
            <a:pPr lvl="1" eaLnBrk="1" hangingPunct="1"/>
            <a:r>
              <a:rPr lang="en-US" sz="2000" dirty="0"/>
              <a:t>No additional formulae or values of constants will be provided!</a:t>
            </a:r>
          </a:p>
          <a:p>
            <a:pPr eaLnBrk="1" hangingPunct="1">
              <a:spcBef>
                <a:spcPts val="72"/>
              </a:spcBef>
            </a:pPr>
            <a:r>
              <a:rPr lang="en-US" sz="2400" dirty="0" smtClean="0"/>
              <a:t>Quiz </a:t>
            </a:r>
            <a:r>
              <a:rPr lang="en-US" sz="2400" dirty="0" smtClean="0"/>
              <a:t>Results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000" dirty="0" smtClean="0"/>
              <a:t>Class average: </a:t>
            </a:r>
            <a:r>
              <a:rPr lang="en-US" sz="2000" dirty="0" smtClean="0"/>
              <a:t>54/</a:t>
            </a:r>
            <a:r>
              <a:rPr lang="en-US" sz="2000" dirty="0" smtClean="0"/>
              <a:t>72</a:t>
            </a:r>
          </a:p>
          <a:p>
            <a:pPr lvl="2" eaLnBrk="1" hangingPunct="1">
              <a:spcBef>
                <a:spcPts val="72"/>
              </a:spcBef>
            </a:pPr>
            <a:r>
              <a:rPr lang="en-US" sz="1800" dirty="0" smtClean="0"/>
              <a:t>Equivalent to </a:t>
            </a:r>
            <a:r>
              <a:rPr lang="en-US" sz="1800" dirty="0" smtClean="0"/>
              <a:t>75</a:t>
            </a:r>
            <a:r>
              <a:rPr lang="en-US" sz="1800" dirty="0" smtClean="0"/>
              <a:t>/</a:t>
            </a:r>
            <a:r>
              <a:rPr lang="en-US" sz="1800" dirty="0" smtClean="0"/>
              <a:t>100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000" dirty="0" smtClean="0"/>
              <a:t>Top score: 72/72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11,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11, 2015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338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E5CA173-FD1D-3640-BC06-6E1555FCAF2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38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Acceleration</a:t>
            </a:r>
          </a:p>
        </p:txBody>
      </p:sp>
      <p:graphicFrame>
        <p:nvGraphicFramePr>
          <p:cNvPr id="137220" name="Object 2"/>
          <p:cNvGraphicFramePr>
            <a:graphicFrameLocks noChangeAspect="1"/>
          </p:cNvGraphicFramePr>
          <p:nvPr/>
        </p:nvGraphicFramePr>
        <p:xfrm>
          <a:off x="730250" y="2520950"/>
          <a:ext cx="7937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41" name="Equation" r:id="rId3" imgW="291960" imgH="139680" progId="Equation.DSMT4">
                  <p:embed/>
                </p:oleObj>
              </mc:Choice>
              <mc:Fallback>
                <p:oleObj name="Equation" r:id="rId3" imgW="2919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" y="2520950"/>
                        <a:ext cx="79375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1" name="Object 3"/>
          <p:cNvGraphicFramePr>
            <a:graphicFrameLocks noChangeAspect="1"/>
          </p:cNvGraphicFramePr>
          <p:nvPr/>
        </p:nvGraphicFramePr>
        <p:xfrm>
          <a:off x="5527675" y="2532063"/>
          <a:ext cx="70326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42" name="Equation" r:id="rId5" imgW="279360" imgH="139680" progId="Equation.DSMT4">
                  <p:embed/>
                </p:oleObj>
              </mc:Choice>
              <mc:Fallback>
                <p:oleObj name="Equation" r:id="rId5" imgW="2793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675" y="2532063"/>
                        <a:ext cx="703263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3798888" y="2417763"/>
            <a:ext cx="17240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2"/>
                </a:solidFill>
                <a:latin typeface="Arial Narrow" charset="0"/>
              </a:rPr>
              <a:t>analogs to</a:t>
            </a:r>
          </a:p>
        </p:txBody>
      </p:sp>
      <p:graphicFrame>
        <p:nvGraphicFramePr>
          <p:cNvPr id="137223" name="Object 4"/>
          <p:cNvGraphicFramePr>
            <a:graphicFrameLocks noChangeAspect="1"/>
          </p:cNvGraphicFramePr>
          <p:nvPr/>
        </p:nvGraphicFramePr>
        <p:xfrm>
          <a:off x="1295400" y="5156200"/>
          <a:ext cx="66675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43" name="Equation" r:id="rId7" imgW="291960" imgH="139680" progId="Equation.DSMT4">
                  <p:embed/>
                </p:oleObj>
              </mc:Choice>
              <mc:Fallback>
                <p:oleObj name="Equation" r:id="rId7" imgW="2919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156200"/>
                        <a:ext cx="666750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4" name="Object 5"/>
          <p:cNvGraphicFramePr>
            <a:graphicFrameLocks noChangeAspect="1"/>
          </p:cNvGraphicFramePr>
          <p:nvPr/>
        </p:nvGraphicFramePr>
        <p:xfrm>
          <a:off x="6019800" y="4889500"/>
          <a:ext cx="175260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44" name="Equation" r:id="rId9" imgW="863280" imgH="419040" progId="Equation.DSMT4">
                  <p:embed/>
                </p:oleObj>
              </mc:Choice>
              <mc:Fallback>
                <p:oleObj name="Equation" r:id="rId9" imgW="8632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889500"/>
                        <a:ext cx="1752600" cy="8493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3810000" y="5026025"/>
            <a:ext cx="1724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2"/>
                </a:solidFill>
                <a:latin typeface="Arial Narrow" charset="0"/>
              </a:rPr>
              <a:t>analogs to</a:t>
            </a:r>
          </a:p>
        </p:txBody>
      </p:sp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609600" y="827088"/>
            <a:ext cx="74437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  <a:latin typeface="Arial Narrow" charset="0"/>
              </a:rPr>
              <a:t>Change of velocity in time (what kind of quantity is this?)</a:t>
            </a:r>
            <a:endParaRPr lang="en-US"/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609600" y="1524000"/>
            <a:ext cx="5365571" cy="54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Definition of Average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acceleration:</a:t>
            </a:r>
            <a:endParaRPr lang="en-US" dirty="0"/>
          </a:p>
        </p:txBody>
      </p:sp>
      <p:sp>
        <p:nvSpPr>
          <p:cNvPr id="137228" name="Text Box 12"/>
          <p:cNvSpPr txBox="1">
            <a:spLocks noChangeArrowheads="1"/>
          </p:cNvSpPr>
          <p:nvPr/>
        </p:nvSpPr>
        <p:spPr bwMode="auto">
          <a:xfrm>
            <a:off x="609600" y="3735388"/>
            <a:ext cx="7696200" cy="98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Definition of Instantaneous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acceleration: Average acceleration over a very short amount of time.</a:t>
            </a:r>
          </a:p>
        </p:txBody>
      </p:sp>
      <p:graphicFrame>
        <p:nvGraphicFramePr>
          <p:cNvPr id="137229" name="Object 6"/>
          <p:cNvGraphicFramePr>
            <a:graphicFrameLocks noChangeAspect="1"/>
          </p:cNvGraphicFramePr>
          <p:nvPr/>
        </p:nvGraphicFramePr>
        <p:xfrm>
          <a:off x="1528763" y="2157413"/>
          <a:ext cx="1587500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45" name="Equation" r:id="rId11" imgW="583920" imgH="406080" progId="Equation.DSMT4">
                  <p:embed/>
                </p:oleObj>
              </mc:Choice>
              <mc:Fallback>
                <p:oleObj name="Equation" r:id="rId11" imgW="5839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763" y="2157413"/>
                        <a:ext cx="1587500" cy="110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30" name="Object 7"/>
          <p:cNvGraphicFramePr>
            <a:graphicFrameLocks noChangeAspect="1"/>
          </p:cNvGraphicFramePr>
          <p:nvPr/>
        </p:nvGraphicFramePr>
        <p:xfrm>
          <a:off x="3121025" y="2212975"/>
          <a:ext cx="6731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46" name="Equation" r:id="rId13" imgW="266400" imgH="393480" progId="Equation.DSMT4">
                  <p:embed/>
                </p:oleObj>
              </mc:Choice>
              <mc:Fallback>
                <p:oleObj name="Equation" r:id="rId13" imgW="266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025" y="2212975"/>
                        <a:ext cx="6731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31" name="Object 8"/>
          <p:cNvGraphicFramePr>
            <a:graphicFrameLocks noChangeAspect="1"/>
          </p:cNvGraphicFramePr>
          <p:nvPr/>
        </p:nvGraphicFramePr>
        <p:xfrm>
          <a:off x="6235700" y="2195513"/>
          <a:ext cx="137795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47" name="Equation" r:id="rId15" imgW="545760" imgH="406080" progId="Equation.DSMT4">
                  <p:embed/>
                </p:oleObj>
              </mc:Choice>
              <mc:Fallback>
                <p:oleObj name="Equation" r:id="rId15" imgW="5457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700" y="2195513"/>
                        <a:ext cx="1377950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32" name="Object 9"/>
          <p:cNvGraphicFramePr>
            <a:graphicFrameLocks noChangeAspect="1"/>
          </p:cNvGraphicFramePr>
          <p:nvPr/>
        </p:nvGraphicFramePr>
        <p:xfrm>
          <a:off x="7620000" y="2211388"/>
          <a:ext cx="6096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48" name="Equation" r:id="rId17" imgW="241200" imgH="393480" progId="Equation.DSMT4">
                  <p:embed/>
                </p:oleObj>
              </mc:Choice>
              <mc:Fallback>
                <p:oleObj name="Equation" r:id="rId17" imgW="241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211388"/>
                        <a:ext cx="609600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33" name="Object 10"/>
          <p:cNvGraphicFramePr>
            <a:graphicFrameLocks noChangeAspect="1"/>
          </p:cNvGraphicFramePr>
          <p:nvPr/>
        </p:nvGraphicFramePr>
        <p:xfrm>
          <a:off x="1905000" y="4838700"/>
          <a:ext cx="14478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49" name="Equation" r:id="rId19" imgW="634680" imgH="419040" progId="Equation.DSMT4">
                  <p:embed/>
                </p:oleObj>
              </mc:Choice>
              <mc:Fallback>
                <p:oleObj name="Equation" r:id="rId19" imgW="6346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838700"/>
                        <a:ext cx="14478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7391400" y="1371600"/>
            <a:ext cx="1101725" cy="5238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66"/>
                </a:solidFill>
                <a:latin typeface="Arial Narrow" charset="0"/>
              </a:rPr>
              <a:t>Vector!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4184650" y="3286125"/>
            <a:ext cx="871538" cy="5238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66"/>
                </a:solidFill>
                <a:latin typeface="Arial Narrow" charset="0"/>
              </a:rPr>
              <a:t>Unit?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5175250" y="3276600"/>
            <a:ext cx="768350" cy="5238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66"/>
                </a:solidFill>
                <a:latin typeface="Arial Narrow" charset="0"/>
              </a:rPr>
              <a:t>m/s</a:t>
            </a:r>
            <a:r>
              <a:rPr lang="en-US" sz="2800" baseline="30000">
                <a:solidFill>
                  <a:srgbClr val="FF0066"/>
                </a:solidFill>
                <a:latin typeface="Arial Narrow" charset="0"/>
              </a:rPr>
              <a:t>2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652463" y="3276600"/>
            <a:ext cx="1738312" cy="5238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66"/>
                </a:solidFill>
                <a:latin typeface="Arial Narrow" charset="0"/>
              </a:rPr>
              <a:t>Dimension?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514600" y="3286125"/>
            <a:ext cx="844550" cy="5238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66"/>
                </a:solidFill>
                <a:latin typeface="Arial Narrow" charset="0"/>
              </a:rPr>
              <a:t>[LT</a:t>
            </a:r>
            <a:r>
              <a:rPr lang="en-US" sz="2800" baseline="30000">
                <a:solidFill>
                  <a:srgbClr val="FF0066"/>
                </a:solidFill>
                <a:latin typeface="Arial Narrow" charset="0"/>
              </a:rPr>
              <a:t>-2</a:t>
            </a:r>
            <a:r>
              <a:rPr lang="en-US" sz="2800">
                <a:solidFill>
                  <a:srgbClr val="FF0066"/>
                </a:solidFill>
                <a:latin typeface="Arial Narrow" charset="0"/>
              </a:rPr>
              <a:t>]</a:t>
            </a:r>
            <a:endParaRPr lang="en-US" sz="2800" baseline="30000">
              <a:solidFill>
                <a:srgbClr val="FF0066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305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7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7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7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37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3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37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2" grpId="0" build="p" autoUpdateAnimBg="0"/>
      <p:bldP spid="137225" grpId="0" build="p" autoUpdateAnimBg="0"/>
      <p:bldP spid="137226" grpId="0" build="p" autoUpdateAnimBg="0"/>
      <p:bldP spid="137227" grpId="0" build="p" autoUpdateAnimBg="0"/>
      <p:bldP spid="137228" grpId="0" build="p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  <p:bldP spid="2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Thursday, June 11, 2015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1441-001, Summer 2014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FFDC72-FF6B-CB4E-B9D0-5981C9A56D75}" type="slidenum">
              <a:rPr lang="en-US">
                <a:latin typeface="Arial Narrow" pitchFamily="-84" charset="0"/>
              </a:rPr>
              <a:pPr/>
              <a:t>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Direction (sign) of the Acceleration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If the velocity </a:t>
            </a:r>
            <a:r>
              <a:rPr lang="en-US" sz="2800" b="1" u="sng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INCREASES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, the acceleration must be in the </a:t>
            </a:r>
            <a:r>
              <a:rPr lang="en-US" sz="2800" b="1" u="sng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SAME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direction as the velocity!!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f the positive velocity increases, what sign is the acceleration?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Positive!!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If the negative velocity increases, what sign is the acceleration?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Negative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If the velocity </a:t>
            </a:r>
            <a:r>
              <a:rPr lang="en-US" sz="2800" b="1" u="sng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DECREASES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, the acceleration must be in the </a:t>
            </a:r>
            <a:r>
              <a:rPr lang="en-US" sz="2800" b="1" u="sng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OPPOSITE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direction to the velocity!!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If the positive velocity decreases, what sign is the acceleration?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Negative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If the negative velocity decreases, what sign is the acceleration?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Positive</a:t>
            </a: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3195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0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Thursday, June 11, 2015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1441-001, Summer 2014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FFDC72-FF6B-CB4E-B9D0-5981C9A56D75}" type="slidenum">
              <a:rPr lang="en-US">
                <a:latin typeface="Arial Narrow" pitchFamily="-84" charset="0"/>
              </a:rPr>
              <a:pPr/>
              <a:t>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838200"/>
          </a:xfrm>
        </p:spPr>
        <p:txBody>
          <a:bodyPr/>
          <a:lstStyle/>
          <a:p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Some questions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acceleration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When an object is moving in a constant velocity (</a:t>
            </a:r>
            <a:r>
              <a:rPr lang="en-US" sz="2400" dirty="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v=v</a:t>
            </a:r>
            <a:r>
              <a:rPr lang="en-US" sz="2400" baseline="-25000" dirty="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), there is no acceleration (</a:t>
            </a:r>
            <a:r>
              <a:rPr lang="en-US" sz="2400" dirty="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a=0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Is there any acceleration when an object is not moving?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When an object is moving faster as time goes on, (</a:t>
            </a:r>
            <a:r>
              <a:rPr lang="en-US" sz="2400" dirty="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v=v(t)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), acceleration is positive (</a:t>
            </a:r>
            <a:r>
              <a:rPr lang="en-US" sz="2400" dirty="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a&gt;0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).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Incorrect, since the object might be moving in negative direction initially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When an object is moving slower as time goes on, (</a:t>
            </a:r>
            <a:r>
              <a:rPr lang="en-US" sz="2400" dirty="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v=v(t)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), acceleration is negative (</a:t>
            </a:r>
            <a:r>
              <a:rPr lang="en-US" sz="2400" dirty="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a&lt;0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Incorrect, since the object might be moving in negative direction initially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In all cases, velocity is positive, unless the direction of the movement changes.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Incorrect, since the object might be moving in negative direction initially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Is there acceleration if an object moves in a constant speed but changes direction?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5105400" y="5410200"/>
            <a:ext cx="2827338" cy="5191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66"/>
                </a:solidFill>
                <a:latin typeface="Arial Narrow" pitchFamily="-84" charset="0"/>
              </a:rPr>
              <a:t>The answer is YES!!</a:t>
            </a:r>
          </a:p>
        </p:txBody>
      </p:sp>
    </p:spTree>
    <p:extLst>
      <p:ext uri="{BB962C8B-B14F-4D97-AF65-F5344CB8AC3E}">
        <p14:creationId xmlns:p14="http://schemas.microsoft.com/office/powerpoint/2010/main" val="2681767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 autoUpdateAnimBg="0"/>
      <p:bldP spid="140292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Thursday, June 11, 2015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3380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1441-001, Summer 2014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3380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421D52-3FCB-2A4D-8481-63F0CE778FF1}" type="slidenum">
              <a:rPr lang="en-US">
                <a:latin typeface="Arial Narrow" pitchFamily="-84" charset="0"/>
              </a:rPr>
              <a:pPr/>
              <a:t>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3802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68DF9F51-995B-4B4B-9078-433296B646E5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6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33803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9AD67AC8-5D6A-4740-A014-6837FF73EB87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6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3380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Displacement,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Velocity, Speed &amp; Acceleration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186371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38616607"/>
              </p:ext>
            </p:extLst>
          </p:nvPr>
        </p:nvGraphicFramePr>
        <p:xfrm>
          <a:off x="4942114" y="4026242"/>
          <a:ext cx="146367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35" name="Equation" r:id="rId3" imgW="1231900" imgH="482600" progId="Equation.DSMT4">
                  <p:embed/>
                </p:oleObj>
              </mc:Choice>
              <mc:Fallback>
                <p:oleObj name="Equation" r:id="rId3" imgW="12319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2114" y="4026242"/>
                        <a:ext cx="1463675" cy="5730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762000" y="8382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Displacement</a:t>
            </a:r>
            <a:endParaRPr lang="en-US" sz="2800" i="1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863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296607"/>
              </p:ext>
            </p:extLst>
          </p:nvPr>
        </p:nvGraphicFramePr>
        <p:xfrm>
          <a:off x="4942114" y="1034823"/>
          <a:ext cx="1257300" cy="336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36" name="Equation" r:id="rId5" imgW="711000" imgH="190440" progId="Equation.3">
                  <p:embed/>
                </p:oleObj>
              </mc:Choice>
              <mc:Fallback>
                <p:oleObj name="Equation" r:id="rId5" imgW="7110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2114" y="1034823"/>
                        <a:ext cx="1257300" cy="33677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762000" y="1599516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Average velocity</a:t>
            </a:r>
            <a:endParaRPr lang="en-US" sz="2800" i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863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50858"/>
              </p:ext>
            </p:extLst>
          </p:nvPr>
        </p:nvGraphicFramePr>
        <p:xfrm>
          <a:off x="4951413" y="1533525"/>
          <a:ext cx="1655762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37" name="Equation" r:id="rId7" imgW="1016000" imgH="406400" progId="Equation.DSMT4">
                  <p:embed/>
                </p:oleObj>
              </mc:Choice>
              <mc:Fallback>
                <p:oleObj name="Equation" r:id="rId7" imgW="10160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1413" y="1533525"/>
                        <a:ext cx="1655762" cy="6619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762000" y="2360832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Average speed</a:t>
            </a:r>
            <a:endParaRPr lang="en-US" sz="2800" i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863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793782"/>
              </p:ext>
            </p:extLst>
          </p:nvPr>
        </p:nvGraphicFramePr>
        <p:xfrm>
          <a:off x="4932363" y="2357438"/>
          <a:ext cx="2773362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38" name="Equation" r:id="rId9" imgW="1752600" imgH="419100" progId="Equation.DSMT4">
                  <p:embed/>
                </p:oleObj>
              </mc:Choice>
              <mc:Fallback>
                <p:oleObj name="Equation" r:id="rId9" imgW="1752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357438"/>
                        <a:ext cx="2773362" cy="6619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8" name="Rectangle 10"/>
          <p:cNvSpPr>
            <a:spLocks noChangeArrowheads="1"/>
          </p:cNvSpPr>
          <p:nvPr/>
        </p:nvSpPr>
        <p:spPr bwMode="auto">
          <a:xfrm>
            <a:off x="762000" y="3883464"/>
            <a:ext cx="320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Instantaneous velocity</a:t>
            </a:r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762000" y="4735266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Instantaneous speed</a:t>
            </a:r>
            <a:endParaRPr lang="en-US" sz="2800">
              <a:latin typeface="Arial Narrow" pitchFamily="-84" charset="0"/>
            </a:endParaRPr>
          </a:p>
        </p:txBody>
      </p:sp>
      <p:graphicFrame>
        <p:nvGraphicFramePr>
          <p:cNvPr id="186380" name="Object 1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97318451"/>
              </p:ext>
            </p:extLst>
          </p:nvPr>
        </p:nvGraphicFramePr>
        <p:xfrm>
          <a:off x="4942114" y="4761878"/>
          <a:ext cx="161925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39" name="Equation" r:id="rId11" imgW="1193800" imgH="431800" progId="Equation.DSMT4">
                  <p:embed/>
                </p:oleObj>
              </mc:Choice>
              <mc:Fallback>
                <p:oleObj name="Equation" r:id="rId11" imgW="11938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2114" y="4761878"/>
                        <a:ext cx="1619250" cy="5857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62000" y="3122148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Average 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Acceleration</a:t>
            </a:r>
            <a:endParaRPr lang="en-US" sz="2800" i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74591"/>
              </p:ext>
            </p:extLst>
          </p:nvPr>
        </p:nvGraphicFramePr>
        <p:xfrm>
          <a:off x="4942114" y="3182655"/>
          <a:ext cx="1966912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40" name="Equation" r:id="rId13" imgW="1206500" imgH="419100" progId="Equation.DSMT4">
                  <p:embed/>
                </p:oleObj>
              </mc:Choice>
              <mc:Fallback>
                <p:oleObj name="Equation" r:id="rId13" imgW="1206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2114" y="3182655"/>
                        <a:ext cx="1966912" cy="6810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62000" y="5496580"/>
            <a:ext cx="449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Instantaneous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Acceleration</a:t>
            </a:r>
            <a:endParaRPr lang="en-US" sz="2800" i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921779"/>
              </p:ext>
            </p:extLst>
          </p:nvPr>
        </p:nvGraphicFramePr>
        <p:xfrm>
          <a:off x="4942114" y="5510213"/>
          <a:ext cx="1966912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41" name="Equation" r:id="rId15" imgW="1206500" imgH="393700" progId="Equation.DSMT4">
                  <p:embed/>
                </p:oleObj>
              </mc:Choice>
              <mc:Fallback>
                <p:oleObj name="Equation" r:id="rId15" imgW="1206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2114" y="5510213"/>
                        <a:ext cx="1966912" cy="63976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743200" y="1339334"/>
            <a:ext cx="626494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66"/>
                </a:solidFill>
                <a:latin typeface="Arial Narrow" charset="0"/>
              </a:rPr>
              <a:t>Unit?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3352800" y="1339334"/>
            <a:ext cx="342349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FF0066"/>
                </a:solidFill>
                <a:latin typeface="Arial Narrow" charset="0"/>
              </a:rPr>
              <a:t>m</a:t>
            </a:r>
            <a:endParaRPr lang="en-US" sz="1800" baseline="30000" dirty="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838200" y="1339334"/>
            <a:ext cx="1184076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66"/>
                </a:solidFill>
                <a:latin typeface="Arial Narrow" charset="0"/>
              </a:rPr>
              <a:t>Dimension?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905000" y="1339334"/>
            <a:ext cx="395210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66"/>
                </a:solidFill>
                <a:latin typeface="Arial Narrow" charset="0"/>
              </a:rPr>
              <a:t>[</a:t>
            </a:r>
            <a:r>
              <a:rPr lang="en-US" sz="1800" dirty="0" smtClean="0">
                <a:solidFill>
                  <a:srgbClr val="FF0066"/>
                </a:solidFill>
                <a:latin typeface="Arial Narrow" charset="0"/>
              </a:rPr>
              <a:t>L]</a:t>
            </a:r>
            <a:endParaRPr lang="en-US" sz="1800" baseline="30000" dirty="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2743200" y="5943600"/>
            <a:ext cx="626494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66"/>
                </a:solidFill>
                <a:latin typeface="Arial Narrow" charset="0"/>
              </a:rPr>
              <a:t>Unit?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3352800" y="5943600"/>
            <a:ext cx="559844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66"/>
                </a:solidFill>
                <a:latin typeface="Arial Narrow" charset="0"/>
              </a:rPr>
              <a:t>m/s</a:t>
            </a:r>
            <a:r>
              <a:rPr lang="en-US" sz="1800" baseline="30000" dirty="0">
                <a:solidFill>
                  <a:srgbClr val="FF0066"/>
                </a:solidFill>
                <a:latin typeface="Arial Narrow" charset="0"/>
              </a:rPr>
              <a:t>2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838200" y="5943600"/>
            <a:ext cx="1184076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66"/>
                </a:solidFill>
                <a:latin typeface="Arial Narrow" charset="0"/>
              </a:rPr>
              <a:t>Dimension?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1905000" y="5943600"/>
            <a:ext cx="609174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66"/>
                </a:solidFill>
                <a:latin typeface="Arial Narrow" charset="0"/>
              </a:rPr>
              <a:t>[LT</a:t>
            </a:r>
            <a:r>
              <a:rPr lang="en-US" sz="1800" baseline="30000" dirty="0">
                <a:solidFill>
                  <a:srgbClr val="FF0066"/>
                </a:solidFill>
                <a:latin typeface="Arial Narrow" charset="0"/>
              </a:rPr>
              <a:t>-2</a:t>
            </a:r>
            <a:r>
              <a:rPr lang="en-US" sz="1800" dirty="0">
                <a:solidFill>
                  <a:srgbClr val="FF0066"/>
                </a:solidFill>
                <a:latin typeface="Arial Narrow" charset="0"/>
              </a:rPr>
              <a:t>]</a:t>
            </a:r>
            <a:endParaRPr lang="en-US" sz="1800" baseline="30000" dirty="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2705651" y="2057400"/>
            <a:ext cx="626494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66"/>
                </a:solidFill>
                <a:latin typeface="Arial Narrow" charset="0"/>
              </a:rPr>
              <a:t>Unit?</a:t>
            </a: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3315251" y="2057400"/>
            <a:ext cx="489662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FF0066"/>
                </a:solidFill>
                <a:latin typeface="Arial Narrow" charset="0"/>
              </a:rPr>
              <a:t>m/s</a:t>
            </a:r>
            <a:endParaRPr lang="en-US" sz="1800" baseline="30000" dirty="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800651" y="2057400"/>
            <a:ext cx="1184076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66"/>
                </a:solidFill>
                <a:latin typeface="Arial Narrow" charset="0"/>
              </a:rPr>
              <a:t>Dimension?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1867451" y="2057400"/>
            <a:ext cx="609174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66"/>
                </a:solidFill>
                <a:latin typeface="Arial Narrow" charset="0"/>
              </a:rPr>
              <a:t>[LT</a:t>
            </a:r>
            <a:r>
              <a:rPr lang="en-US" sz="1800" baseline="30000" dirty="0" smtClean="0">
                <a:solidFill>
                  <a:srgbClr val="FF0066"/>
                </a:solidFill>
                <a:latin typeface="Arial Narrow" charset="0"/>
              </a:rPr>
              <a:t>-</a:t>
            </a:r>
            <a:r>
              <a:rPr lang="en-US" sz="1800" baseline="30000" dirty="0">
                <a:solidFill>
                  <a:srgbClr val="FF0066"/>
                </a:solidFill>
                <a:latin typeface="Arial Narrow" charset="0"/>
              </a:rPr>
              <a:t>1</a:t>
            </a:r>
            <a:r>
              <a:rPr lang="en-US" sz="1800" dirty="0" smtClean="0">
                <a:solidFill>
                  <a:srgbClr val="FF0066"/>
                </a:solidFill>
                <a:latin typeface="Arial Narrow" charset="0"/>
              </a:rPr>
              <a:t>]</a:t>
            </a:r>
            <a:endParaRPr lang="en-US" sz="1800" baseline="30000" dirty="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2743200" y="2819400"/>
            <a:ext cx="626494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66"/>
                </a:solidFill>
                <a:latin typeface="Arial Narrow" charset="0"/>
              </a:rPr>
              <a:t>Unit?</a:t>
            </a: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3352800" y="2819400"/>
            <a:ext cx="489662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FF0066"/>
                </a:solidFill>
                <a:latin typeface="Arial Narrow" charset="0"/>
              </a:rPr>
              <a:t>m/s</a:t>
            </a:r>
            <a:endParaRPr lang="en-US" sz="1800" baseline="30000" dirty="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838200" y="2819400"/>
            <a:ext cx="1184076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66"/>
                </a:solidFill>
                <a:latin typeface="Arial Narrow" charset="0"/>
              </a:rPr>
              <a:t>Dimension?</a:t>
            </a: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1905000" y="2819400"/>
            <a:ext cx="609174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66"/>
                </a:solidFill>
                <a:latin typeface="Arial Narrow" charset="0"/>
              </a:rPr>
              <a:t>[LT</a:t>
            </a:r>
            <a:r>
              <a:rPr lang="en-US" sz="1800" baseline="30000" dirty="0" smtClean="0">
                <a:solidFill>
                  <a:srgbClr val="FF0066"/>
                </a:solidFill>
                <a:latin typeface="Arial Narrow" charset="0"/>
              </a:rPr>
              <a:t>-</a:t>
            </a:r>
            <a:r>
              <a:rPr lang="en-US" sz="1800" baseline="30000" dirty="0">
                <a:solidFill>
                  <a:srgbClr val="FF0066"/>
                </a:solidFill>
                <a:latin typeface="Arial Narrow" charset="0"/>
              </a:rPr>
              <a:t>1</a:t>
            </a:r>
            <a:r>
              <a:rPr lang="en-US" sz="1800" dirty="0" smtClean="0">
                <a:solidFill>
                  <a:srgbClr val="FF0066"/>
                </a:solidFill>
                <a:latin typeface="Arial Narrow" charset="0"/>
              </a:rPr>
              <a:t>]</a:t>
            </a:r>
            <a:endParaRPr lang="en-US" sz="1800" baseline="30000" dirty="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2743200" y="3581400"/>
            <a:ext cx="626494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66"/>
                </a:solidFill>
                <a:latin typeface="Arial Narrow" charset="0"/>
              </a:rPr>
              <a:t>Unit?</a:t>
            </a: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3352800" y="3581400"/>
            <a:ext cx="559844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66"/>
                </a:solidFill>
                <a:latin typeface="Arial Narrow" charset="0"/>
              </a:rPr>
              <a:t>m/s</a:t>
            </a:r>
            <a:r>
              <a:rPr lang="en-US" sz="1800" baseline="30000" dirty="0">
                <a:solidFill>
                  <a:srgbClr val="FF0066"/>
                </a:solidFill>
                <a:latin typeface="Arial Narrow" charset="0"/>
              </a:rPr>
              <a:t>2</a:t>
            </a: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838200" y="3581400"/>
            <a:ext cx="1184076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66"/>
                </a:solidFill>
                <a:latin typeface="Arial Narrow" charset="0"/>
              </a:rPr>
              <a:t>Dimension?</a:t>
            </a: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1905000" y="3581400"/>
            <a:ext cx="609174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66"/>
                </a:solidFill>
                <a:latin typeface="Arial Narrow" charset="0"/>
              </a:rPr>
              <a:t>[LT</a:t>
            </a:r>
            <a:r>
              <a:rPr lang="en-US" sz="1800" baseline="30000" dirty="0">
                <a:solidFill>
                  <a:srgbClr val="FF0066"/>
                </a:solidFill>
                <a:latin typeface="Arial Narrow" charset="0"/>
              </a:rPr>
              <a:t>-2</a:t>
            </a:r>
            <a:r>
              <a:rPr lang="en-US" sz="1800" dirty="0">
                <a:solidFill>
                  <a:srgbClr val="FF0066"/>
                </a:solidFill>
                <a:latin typeface="Arial Narrow" charset="0"/>
              </a:rPr>
              <a:t>]</a:t>
            </a:r>
            <a:endParaRPr lang="en-US" sz="1800" baseline="30000" dirty="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2743200" y="4419600"/>
            <a:ext cx="626494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66"/>
                </a:solidFill>
                <a:latin typeface="Arial Narrow" charset="0"/>
              </a:rPr>
              <a:t>Unit?</a:t>
            </a: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3352800" y="4419600"/>
            <a:ext cx="489662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FF0066"/>
                </a:solidFill>
                <a:latin typeface="Arial Narrow" charset="0"/>
              </a:rPr>
              <a:t>m/s</a:t>
            </a:r>
            <a:endParaRPr lang="en-US" sz="1800" baseline="30000" dirty="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838200" y="4419600"/>
            <a:ext cx="1184076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66"/>
                </a:solidFill>
                <a:latin typeface="Arial Narrow" charset="0"/>
              </a:rPr>
              <a:t>Dimension?</a:t>
            </a: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1905000" y="4419600"/>
            <a:ext cx="609174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66"/>
                </a:solidFill>
                <a:latin typeface="Arial Narrow" charset="0"/>
              </a:rPr>
              <a:t>[LT</a:t>
            </a:r>
            <a:r>
              <a:rPr lang="en-US" sz="1800" baseline="30000" dirty="0" smtClean="0">
                <a:solidFill>
                  <a:srgbClr val="FF0066"/>
                </a:solidFill>
                <a:latin typeface="Arial Narrow" charset="0"/>
              </a:rPr>
              <a:t>-</a:t>
            </a:r>
            <a:r>
              <a:rPr lang="en-US" sz="1800" baseline="30000" dirty="0">
                <a:solidFill>
                  <a:srgbClr val="FF0066"/>
                </a:solidFill>
                <a:latin typeface="Arial Narrow" charset="0"/>
              </a:rPr>
              <a:t>1</a:t>
            </a:r>
            <a:r>
              <a:rPr lang="en-US" sz="1800" dirty="0" smtClean="0">
                <a:solidFill>
                  <a:srgbClr val="FF0066"/>
                </a:solidFill>
                <a:latin typeface="Arial Narrow" charset="0"/>
              </a:rPr>
              <a:t>]</a:t>
            </a:r>
            <a:endParaRPr lang="en-US" sz="1800" baseline="30000" dirty="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2786938" y="5269468"/>
            <a:ext cx="626494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66"/>
                </a:solidFill>
                <a:latin typeface="Arial Narrow" charset="0"/>
              </a:rPr>
              <a:t>Unit?</a:t>
            </a: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3396538" y="5269468"/>
            <a:ext cx="489662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FF0066"/>
                </a:solidFill>
                <a:latin typeface="Arial Narrow" charset="0"/>
              </a:rPr>
              <a:t>m/s</a:t>
            </a:r>
            <a:endParaRPr lang="en-US" sz="1800" baseline="30000" dirty="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881938" y="5269468"/>
            <a:ext cx="1184076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66"/>
                </a:solidFill>
                <a:latin typeface="Arial Narrow" charset="0"/>
              </a:rPr>
              <a:t>Dimension?</a:t>
            </a: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1948738" y="5269468"/>
            <a:ext cx="609174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66"/>
                </a:solidFill>
                <a:latin typeface="Arial Narrow" charset="0"/>
              </a:rPr>
              <a:t>[LT</a:t>
            </a:r>
            <a:r>
              <a:rPr lang="en-US" sz="1800" baseline="30000" dirty="0" smtClean="0">
                <a:solidFill>
                  <a:srgbClr val="FF0066"/>
                </a:solidFill>
                <a:latin typeface="Arial Narrow" charset="0"/>
              </a:rPr>
              <a:t>-</a:t>
            </a:r>
            <a:r>
              <a:rPr lang="en-US" sz="1800" baseline="30000" dirty="0">
                <a:solidFill>
                  <a:srgbClr val="FF0066"/>
                </a:solidFill>
                <a:latin typeface="Arial Narrow" charset="0"/>
              </a:rPr>
              <a:t>1</a:t>
            </a:r>
            <a:r>
              <a:rPr lang="en-US" sz="1800" dirty="0" smtClean="0">
                <a:solidFill>
                  <a:srgbClr val="FF0066"/>
                </a:solidFill>
                <a:latin typeface="Arial Narrow" charset="0"/>
              </a:rPr>
              <a:t>]</a:t>
            </a:r>
            <a:endParaRPr lang="en-US" sz="1800" baseline="30000" dirty="0">
              <a:solidFill>
                <a:srgbClr val="FF0066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025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6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6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6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8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8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18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2" grpId="0" build="p" autoUpdateAnimBg="0"/>
      <p:bldP spid="186374" grpId="0" build="p" autoUpdateAnimBg="0"/>
      <p:bldP spid="186376" grpId="0" build="p" autoUpdateAnimBg="0"/>
      <p:bldP spid="186378" grpId="0" build="p" autoUpdateAnimBg="0"/>
      <p:bldP spid="186379" grpId="0"/>
      <p:bldP spid="18" grpId="0" build="p" autoUpdateAnimBg="0"/>
      <p:bldP spid="20" grpId="0" build="p" autoUpdateAnimBg="0"/>
      <p:bldP spid="22" grpId="0" animBg="1" autoUpdateAnimBg="0"/>
      <p:bldP spid="23" grpId="0" animBg="1" autoUpdateAnimBg="0"/>
      <p:bldP spid="24" grpId="0" animBg="1" autoUpdateAnimBg="0"/>
      <p:bldP spid="25" grpId="0" animBg="1" autoUpdateAnimBg="0"/>
      <p:bldP spid="26" grpId="0" animBg="1" autoUpdateAnimBg="0"/>
      <p:bldP spid="27" grpId="0" animBg="1" autoUpdateAnimBg="0"/>
      <p:bldP spid="28" grpId="0" animBg="1" autoUpdateAnimBg="0"/>
      <p:bldP spid="29" grpId="0" animBg="1" autoUpdateAnimBg="0"/>
      <p:bldP spid="31" grpId="0" animBg="1" autoUpdateAnimBg="0"/>
      <p:bldP spid="32" grpId="0" animBg="1" autoUpdateAnimBg="0"/>
      <p:bldP spid="33" grpId="0" animBg="1" autoUpdateAnimBg="0"/>
      <p:bldP spid="34" grpId="0" animBg="1" autoUpdateAnimBg="0"/>
      <p:bldP spid="35" grpId="0" animBg="1" autoUpdateAnimBg="0"/>
      <p:bldP spid="36" grpId="0" animBg="1" autoUpdateAnimBg="0"/>
      <p:bldP spid="37" grpId="0" animBg="1" autoUpdateAnimBg="0"/>
      <p:bldP spid="38" grpId="0" animBg="1" autoUpdateAnimBg="0"/>
      <p:bldP spid="39" grpId="0" animBg="1" autoUpdateAnimBg="0"/>
      <p:bldP spid="40" grpId="0" animBg="1" autoUpdateAnimBg="0"/>
      <p:bldP spid="41" grpId="0" animBg="1" autoUpdateAnimBg="0"/>
      <p:bldP spid="42" grpId="0" animBg="1" autoUpdateAnimBg="0"/>
      <p:bldP spid="43" grpId="0" animBg="1" autoUpdateAnimBg="0"/>
      <p:bldP spid="44" grpId="0" animBg="1" autoUpdateAnimBg="0"/>
      <p:bldP spid="45" grpId="0" animBg="1" autoUpdateAnimBg="0"/>
      <p:bldP spid="46" grpId="0" animBg="1" autoUpdateAnimBg="0"/>
      <p:bldP spid="47" grpId="0" animBg="1" autoUpdateAnimBg="0"/>
      <p:bldP spid="48" grpId="0" animBg="1" autoUpdateAnimBg="0"/>
      <p:bldP spid="49" grpId="0" animBg="1" autoUpdateAnimBg="0"/>
      <p:bldP spid="50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11, 2015</a:t>
            </a:r>
            <a:endParaRPr lang="en-US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379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2E3EE01-90FE-2D4B-914C-3B955281562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79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696200" cy="685800"/>
          </a:xfrm>
        </p:spPr>
        <p:txBody>
          <a:bodyPr/>
          <a:lstStyle/>
          <a:p>
            <a:r>
              <a:rPr lang="en-US" sz="4800" dirty="0" smtClean="0">
                <a:latin typeface="Arial Narrow" charset="0"/>
                <a:ea typeface="ＭＳ Ｐゴシック" charset="0"/>
                <a:cs typeface="ＭＳ Ｐゴシック" charset="0"/>
              </a:rPr>
              <a:t>Derivation of Kinematic Eq.</a:t>
            </a:r>
            <a:endParaRPr lang="en-US" sz="48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0772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he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simplest case: </a:t>
            </a:r>
            <a:r>
              <a:rPr lang="en-US" sz="2400" u="sng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acceleration is a constant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2400" dirty="0">
                <a:latin typeface="Monotype Corsiva" charset="0"/>
                <a:ea typeface="ＭＳ Ｐゴシック" charset="0"/>
                <a:cs typeface="ＭＳ Ｐゴシック" charset="0"/>
              </a:rPr>
              <a:t>a=a</a:t>
            </a:r>
            <a:r>
              <a:rPr lang="en-US" sz="2400" baseline="-25000" dirty="0">
                <a:latin typeface="Monotype Corsiva" charset="0"/>
                <a:ea typeface="ＭＳ Ｐゴシック" charset="0"/>
                <a:cs typeface="ＭＳ Ｐゴシック" charset="0"/>
              </a:rPr>
              <a:t>0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Using the definitions of average acceleration and velocity, we can derive equations of motion (description of motion,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the velocity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and position as a function of time)</a:t>
            </a:r>
          </a:p>
        </p:txBody>
      </p:sp>
      <p:graphicFrame>
        <p:nvGraphicFramePr>
          <p:cNvPr id="1413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404646"/>
              </p:ext>
            </p:extLst>
          </p:nvPr>
        </p:nvGraphicFramePr>
        <p:xfrm>
          <a:off x="838200" y="2579688"/>
          <a:ext cx="59213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4" name="Equation" r:id="rId3" imgW="317500" imgH="228600" progId="Equation.DSMT4">
                  <p:embed/>
                </p:oleObj>
              </mc:Choice>
              <mc:Fallback>
                <p:oleObj name="Equation" r:id="rId3" imgW="317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79688"/>
                        <a:ext cx="592138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2892425" y="2635250"/>
            <a:ext cx="166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66"/>
                </a:solidFill>
                <a:latin typeface="Arial Narrow" charset="0"/>
              </a:rPr>
              <a:t>(If 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t</a:t>
            </a:r>
            <a:r>
              <a:rPr lang="en-US" sz="2000" baseline="-25000">
                <a:solidFill>
                  <a:srgbClr val="FF0066"/>
                </a:solidFill>
                <a:latin typeface="Monotype Corsiva" charset="0"/>
              </a:rPr>
              <a:t>f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=t</a:t>
            </a:r>
            <a:r>
              <a:rPr lang="en-US" sz="2000">
                <a:solidFill>
                  <a:srgbClr val="FF0066"/>
                </a:solidFill>
                <a:latin typeface="Arial Narrow" charset="0"/>
              </a:rPr>
              <a:t> and 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t</a:t>
            </a:r>
            <a:r>
              <a:rPr lang="en-US" sz="2000" baseline="-25000">
                <a:solidFill>
                  <a:srgbClr val="FF0066"/>
                </a:solidFill>
                <a:latin typeface="Monotype Corsiva" charset="0"/>
              </a:rPr>
              <a:t>i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=0</a:t>
            </a:r>
            <a:r>
              <a:rPr lang="en-US" sz="2000">
                <a:solidFill>
                  <a:srgbClr val="FF0066"/>
                </a:solidFill>
                <a:latin typeface="Arial Narrow" charset="0"/>
              </a:rPr>
              <a:t>)</a:t>
            </a:r>
            <a:endParaRPr lang="en-US" sz="2000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13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734493"/>
              </p:ext>
            </p:extLst>
          </p:nvPr>
        </p:nvGraphicFramePr>
        <p:xfrm>
          <a:off x="6527800" y="2590800"/>
          <a:ext cx="72231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5" name="Equation" r:id="rId5" imgW="292100" imgH="152400" progId="Equation.DSMT4">
                  <p:embed/>
                </p:oleObj>
              </mc:Choice>
              <mc:Fallback>
                <p:oleObj name="Equation" r:id="rId5" imgW="292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2590800"/>
                        <a:ext cx="722313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685800" y="3276600"/>
            <a:ext cx="365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66"/>
                </a:solidFill>
                <a:latin typeface="Arial Narrow" charset="0"/>
              </a:rPr>
              <a:t>For </a:t>
            </a:r>
            <a:r>
              <a:rPr lang="en-US" sz="2000" dirty="0" smtClean="0">
                <a:solidFill>
                  <a:srgbClr val="FF0066"/>
                </a:solidFill>
                <a:latin typeface="Arial Narrow" charset="0"/>
              </a:rPr>
              <a:t>a constant </a:t>
            </a:r>
            <a:r>
              <a:rPr lang="en-US" sz="2000" dirty="0">
                <a:solidFill>
                  <a:srgbClr val="FF0066"/>
                </a:solidFill>
                <a:latin typeface="Arial Narrow" charset="0"/>
              </a:rPr>
              <a:t>acceleration, average velocity is a simple numeric average</a:t>
            </a:r>
            <a:endParaRPr lang="en-US" sz="2000" dirty="0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13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861194"/>
              </p:ext>
            </p:extLst>
          </p:nvPr>
        </p:nvGraphicFramePr>
        <p:xfrm>
          <a:off x="574675" y="4214813"/>
          <a:ext cx="83185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6" name="Equation" r:id="rId7" imgW="304800" imgH="228600" progId="Equation.DSMT4">
                  <p:embed/>
                </p:oleObj>
              </mc:Choice>
              <mc:Fallback>
                <p:oleObj name="Equation" r:id="rId7" imgW="304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4214813"/>
                        <a:ext cx="831850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679195"/>
              </p:ext>
            </p:extLst>
          </p:nvPr>
        </p:nvGraphicFramePr>
        <p:xfrm>
          <a:off x="3886200" y="5410200"/>
          <a:ext cx="6921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7" name="Equation" r:id="rId9" imgW="279400" imgH="152400" progId="Equation.DSMT4">
                  <p:embed/>
                </p:oleObj>
              </mc:Choice>
              <mc:Fallback>
                <p:oleObj name="Equation" r:id="rId9" imgW="279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410200"/>
                        <a:ext cx="6921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1143000" y="5105400"/>
            <a:ext cx="2971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66"/>
                </a:solidFill>
                <a:latin typeface="Arial Narrow" charset="0"/>
              </a:rPr>
              <a:t>Resulting Equation of Motion becomes</a:t>
            </a:r>
            <a:endParaRPr lang="en-US" baseline="-25000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13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791725"/>
              </p:ext>
            </p:extLst>
          </p:nvPr>
        </p:nvGraphicFramePr>
        <p:xfrm>
          <a:off x="4191000" y="3429000"/>
          <a:ext cx="56673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8" name="Equation" r:id="rId11" imgW="266700" imgH="215900" progId="Equation.DSMT4">
                  <p:embed/>
                </p:oleObj>
              </mc:Choice>
              <mc:Fallback>
                <p:oleObj name="Equation" r:id="rId11" imgW="266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429000"/>
                        <a:ext cx="566738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578481"/>
              </p:ext>
            </p:extLst>
          </p:nvPr>
        </p:nvGraphicFramePr>
        <p:xfrm>
          <a:off x="6400800" y="4344988"/>
          <a:ext cx="690563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9" name="Equation" r:id="rId13" imgW="279400" imgH="152400" progId="Equation.DSMT4">
                  <p:embed/>
                </p:oleObj>
              </mc:Choice>
              <mc:Fallback>
                <p:oleObj name="Equation" r:id="rId13" imgW="279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344988"/>
                        <a:ext cx="690563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461452"/>
              </p:ext>
            </p:extLst>
          </p:nvPr>
        </p:nvGraphicFramePr>
        <p:xfrm>
          <a:off x="7250113" y="2530475"/>
          <a:ext cx="113188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0" name="Equation" r:id="rId15" imgW="457200" imgH="139700" progId="Equation.DSMT4">
                  <p:embed/>
                </p:oleObj>
              </mc:Choice>
              <mc:Fallback>
                <p:oleObj name="Equation" r:id="rId15" imgW="4572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0113" y="2530475"/>
                        <a:ext cx="1131887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530211"/>
              </p:ext>
            </p:extLst>
          </p:nvPr>
        </p:nvGraphicFramePr>
        <p:xfrm>
          <a:off x="1412875" y="2609850"/>
          <a:ext cx="5683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1" name="Equation" r:id="rId17" imgW="304800" imgH="241300" progId="Equation.DSMT4">
                  <p:embed/>
                </p:oleObj>
              </mc:Choice>
              <mc:Fallback>
                <p:oleObj name="Equation" r:id="rId17" imgW="304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5" y="2609850"/>
                        <a:ext cx="56832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86039"/>
              </p:ext>
            </p:extLst>
          </p:nvPr>
        </p:nvGraphicFramePr>
        <p:xfrm>
          <a:off x="1943100" y="2414588"/>
          <a:ext cx="8763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2" name="Equation" r:id="rId19" imgW="469900" imgH="431800" progId="Equation.DSMT4">
                  <p:embed/>
                </p:oleObj>
              </mc:Choice>
              <mc:Fallback>
                <p:oleObj name="Equation" r:id="rId19" imgW="469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2414588"/>
                        <a:ext cx="87630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803100"/>
              </p:ext>
            </p:extLst>
          </p:nvPr>
        </p:nvGraphicFramePr>
        <p:xfrm>
          <a:off x="4521200" y="2427288"/>
          <a:ext cx="142240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3" name="Equation" r:id="rId21" imgW="762000" imgH="406400" progId="Equation.DSMT4">
                  <p:embed/>
                </p:oleObj>
              </mc:Choice>
              <mc:Fallback>
                <p:oleObj name="Equation" r:id="rId21" imgW="7620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2427288"/>
                        <a:ext cx="1422400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29" name="AutoShape 17"/>
          <p:cNvSpPr>
            <a:spLocks noChangeArrowheads="1"/>
          </p:cNvSpPr>
          <p:nvPr/>
        </p:nvSpPr>
        <p:spPr bwMode="auto">
          <a:xfrm>
            <a:off x="6019800" y="2438400"/>
            <a:ext cx="4572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133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972762"/>
              </p:ext>
            </p:extLst>
          </p:nvPr>
        </p:nvGraphicFramePr>
        <p:xfrm>
          <a:off x="4703763" y="3263900"/>
          <a:ext cx="1239837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4" name="Equation" r:id="rId23" imgW="584200" imgH="406400" progId="Equation.DSMT4">
                  <p:embed/>
                </p:oleObj>
              </mc:Choice>
              <mc:Fallback>
                <p:oleObj name="Equation" r:id="rId23" imgW="5842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3" y="3263900"/>
                        <a:ext cx="1239837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3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570933"/>
              </p:ext>
            </p:extLst>
          </p:nvPr>
        </p:nvGraphicFramePr>
        <p:xfrm>
          <a:off x="5943600" y="3263900"/>
          <a:ext cx="1430338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5" name="Equation" r:id="rId25" imgW="673100" imgH="406400" progId="Equation.DSMT4">
                  <p:embed/>
                </p:oleObj>
              </mc:Choice>
              <mc:Fallback>
                <p:oleObj name="Equation" r:id="rId25" imgW="6731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263900"/>
                        <a:ext cx="1430338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3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095193"/>
              </p:ext>
            </p:extLst>
          </p:nvPr>
        </p:nvGraphicFramePr>
        <p:xfrm>
          <a:off x="7319963" y="3263900"/>
          <a:ext cx="1214437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6" name="Equation" r:id="rId27" imgW="571500" imgH="406400" progId="Equation.DSMT4">
                  <p:embed/>
                </p:oleObj>
              </mc:Choice>
              <mc:Fallback>
                <p:oleObj name="Equation" r:id="rId27" imgW="571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9963" y="3263900"/>
                        <a:ext cx="1214437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3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496315"/>
              </p:ext>
            </p:extLst>
          </p:nvPr>
        </p:nvGraphicFramePr>
        <p:xfrm>
          <a:off x="1350963" y="4087813"/>
          <a:ext cx="93503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7" name="Equation" r:id="rId29" imgW="419100" imgH="431800" progId="Equation.DSMT4">
                  <p:embed/>
                </p:oleObj>
              </mc:Choice>
              <mc:Fallback>
                <p:oleObj name="Equation" r:id="rId29" imgW="419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4087813"/>
                        <a:ext cx="935037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3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117540"/>
              </p:ext>
            </p:extLst>
          </p:nvPr>
        </p:nvGraphicFramePr>
        <p:xfrm>
          <a:off x="4010025" y="4125913"/>
          <a:ext cx="1658938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8" name="Equation" r:id="rId31" imgW="711200" imgH="406400" progId="Equation.DSMT4">
                  <p:embed/>
                </p:oleObj>
              </mc:Choice>
              <mc:Fallback>
                <p:oleObj name="Equation" r:id="rId31" imgW="7112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0025" y="4125913"/>
                        <a:ext cx="1658938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35" name="Text Box 23"/>
          <p:cNvSpPr txBox="1">
            <a:spLocks noChangeArrowheads="1"/>
          </p:cNvSpPr>
          <p:nvPr/>
        </p:nvSpPr>
        <p:spPr bwMode="auto">
          <a:xfrm>
            <a:off x="2209800" y="4327525"/>
            <a:ext cx="166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66"/>
                </a:solidFill>
                <a:latin typeface="Arial Narrow" charset="0"/>
              </a:rPr>
              <a:t>(If 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t</a:t>
            </a:r>
            <a:r>
              <a:rPr lang="en-US" sz="2000" baseline="-25000">
                <a:solidFill>
                  <a:srgbClr val="FF0066"/>
                </a:solidFill>
                <a:latin typeface="Monotype Corsiva" charset="0"/>
              </a:rPr>
              <a:t>f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=t</a:t>
            </a:r>
            <a:r>
              <a:rPr lang="en-US" sz="2000">
                <a:solidFill>
                  <a:srgbClr val="FF0066"/>
                </a:solidFill>
                <a:latin typeface="Arial Narrow" charset="0"/>
              </a:rPr>
              <a:t> and 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t</a:t>
            </a:r>
            <a:r>
              <a:rPr lang="en-US" sz="2000" baseline="-25000">
                <a:solidFill>
                  <a:srgbClr val="FF0066"/>
                </a:solidFill>
                <a:latin typeface="Monotype Corsiva" charset="0"/>
              </a:rPr>
              <a:t>i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=0</a:t>
            </a:r>
            <a:r>
              <a:rPr lang="en-US" sz="2000">
                <a:solidFill>
                  <a:srgbClr val="FF0066"/>
                </a:solidFill>
                <a:latin typeface="Arial Narrow" charset="0"/>
              </a:rPr>
              <a:t>)</a:t>
            </a:r>
            <a:endParaRPr lang="en-US" sz="2000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133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390408"/>
              </p:ext>
            </p:extLst>
          </p:nvPr>
        </p:nvGraphicFramePr>
        <p:xfrm>
          <a:off x="7116763" y="4251325"/>
          <a:ext cx="10366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9" name="Equation" r:id="rId33" imgW="419100" imgH="203200" progId="Equation.DSMT4">
                  <p:embed/>
                </p:oleObj>
              </mc:Choice>
              <mc:Fallback>
                <p:oleObj name="Equation" r:id="rId33" imgW="419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6763" y="4251325"/>
                        <a:ext cx="103663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37" name="AutoShape 25"/>
          <p:cNvSpPr>
            <a:spLocks noChangeArrowheads="1"/>
          </p:cNvSpPr>
          <p:nvPr/>
        </p:nvSpPr>
        <p:spPr bwMode="auto">
          <a:xfrm>
            <a:off x="5715000" y="4267200"/>
            <a:ext cx="6096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133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370316"/>
              </p:ext>
            </p:extLst>
          </p:nvPr>
        </p:nvGraphicFramePr>
        <p:xfrm>
          <a:off x="4621213" y="5318125"/>
          <a:ext cx="132238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0" name="Equation" r:id="rId35" imgW="533400" imgH="203200" progId="Equation.DSMT4">
                  <p:embed/>
                </p:oleObj>
              </mc:Choice>
              <mc:Fallback>
                <p:oleObj name="Equation" r:id="rId35" imgW="533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3" y="5318125"/>
                        <a:ext cx="1322387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3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911560"/>
              </p:ext>
            </p:extLst>
          </p:nvPr>
        </p:nvGraphicFramePr>
        <p:xfrm>
          <a:off x="5959475" y="5103813"/>
          <a:ext cx="2233613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1" name="Equation" r:id="rId37" imgW="901700" imgH="406400" progId="Equation.DSMT4">
                  <p:embed/>
                </p:oleObj>
              </mc:Choice>
              <mc:Fallback>
                <p:oleObj name="Equation" r:id="rId37" imgW="9017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9475" y="5103813"/>
                        <a:ext cx="2233613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3414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1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1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41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4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4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4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4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4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4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 autoUpdateAnimBg="0"/>
      <p:bldP spid="141317" grpId="0" build="p" autoUpdateAnimBg="0"/>
      <p:bldP spid="141319" grpId="0" build="p" autoUpdateAnimBg="0"/>
      <p:bldP spid="141322" grpId="0" build="p" autoUpdateAnimBg="0"/>
      <p:bldP spid="141329" grpId="0" animBg="1"/>
      <p:bldP spid="141335" grpId="0" build="p" autoUpdateAnimBg="0"/>
      <p:bldP spid="1413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11, 2015</a:t>
            </a:r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389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5FE015F-3DC3-1142-A3B5-5B4E1C5448BB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89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3810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Derivation of Kinematic Eq. cont’d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42339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52389473"/>
              </p:ext>
            </p:extLst>
          </p:nvPr>
        </p:nvGraphicFramePr>
        <p:xfrm>
          <a:off x="2624138" y="3581400"/>
          <a:ext cx="62865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64" name="Equation" r:id="rId3" imgW="317500" imgH="266700" progId="Equation.DSMT4">
                  <p:embed/>
                </p:oleObj>
              </mc:Choice>
              <mc:Fallback>
                <p:oleObj name="Equation" r:id="rId3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138" y="3581400"/>
                        <a:ext cx="62865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092867"/>
              </p:ext>
            </p:extLst>
          </p:nvPr>
        </p:nvGraphicFramePr>
        <p:xfrm>
          <a:off x="1754188" y="2168525"/>
          <a:ext cx="846137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65" name="Equation" r:id="rId5" imgW="304800" imgH="241300" progId="Equation.DSMT4">
                  <p:embed/>
                </p:oleObj>
              </mc:Choice>
              <mc:Fallback>
                <p:oleObj name="Equation" r:id="rId5" imgW="304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188" y="2168525"/>
                        <a:ext cx="846137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381000" y="1109663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66"/>
                </a:solidFill>
                <a:latin typeface="Arial Narrow" charset="0"/>
              </a:rPr>
              <a:t>Average velocity</a:t>
            </a:r>
            <a:endParaRPr lang="en-US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234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412069"/>
              </p:ext>
            </p:extLst>
          </p:nvPr>
        </p:nvGraphicFramePr>
        <p:xfrm>
          <a:off x="5738813" y="2271713"/>
          <a:ext cx="585787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66" name="Equation" r:id="rId7" imgW="215900" imgH="139700" progId="Equation.DSMT4">
                  <p:embed/>
                </p:oleObj>
              </mc:Choice>
              <mc:Fallback>
                <p:oleObj name="Equation" r:id="rId7" imgW="2159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813" y="2271713"/>
                        <a:ext cx="585787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838200" y="2324100"/>
            <a:ext cx="81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66"/>
                </a:solidFill>
                <a:latin typeface="Arial Narrow" charset="0"/>
              </a:rPr>
              <a:t>Since</a:t>
            </a:r>
            <a:endParaRPr lang="en-US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234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512898"/>
              </p:ext>
            </p:extLst>
          </p:nvPr>
        </p:nvGraphicFramePr>
        <p:xfrm>
          <a:off x="4953000" y="1074738"/>
          <a:ext cx="6572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67" name="Equation" r:id="rId9" imgW="317500" imgH="266700" progId="Equation.DSMT4">
                  <p:embed/>
                </p:oleObj>
              </mc:Choice>
              <mc:Fallback>
                <p:oleObj name="Equation" r:id="rId9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074738"/>
                        <a:ext cx="65722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152400" y="3292475"/>
            <a:ext cx="2362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66"/>
                </a:solidFill>
                <a:latin typeface="Arial Narrow" charset="0"/>
              </a:rPr>
              <a:t>Substituting t in the above equation, </a:t>
            </a:r>
            <a:endParaRPr lang="en-US" baseline="-25000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23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361724"/>
              </p:ext>
            </p:extLst>
          </p:nvPr>
        </p:nvGraphicFramePr>
        <p:xfrm>
          <a:off x="2590800" y="1066800"/>
          <a:ext cx="56673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68" name="Equation" r:id="rId11" imgW="266700" imgH="215900" progId="Equation.DSMT4">
                  <p:embed/>
                </p:oleObj>
              </mc:Choice>
              <mc:Fallback>
                <p:oleObj name="Equation" r:id="rId11" imgW="266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066800"/>
                        <a:ext cx="566738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7" name="Object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97005729"/>
              </p:ext>
            </p:extLst>
          </p:nvPr>
        </p:nvGraphicFramePr>
        <p:xfrm>
          <a:off x="2851150" y="4876800"/>
          <a:ext cx="1081088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69" name="Equation" r:id="rId13" imgW="342900" imgH="279400" progId="Equation.DSMT4">
                  <p:embed/>
                </p:oleObj>
              </mc:Choice>
              <mc:Fallback>
                <p:oleObj name="Equation" r:id="rId13" imgW="342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0" y="4876800"/>
                        <a:ext cx="1081088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8" name="AutoShape 12"/>
          <p:cNvSpPr>
            <a:spLocks noChangeArrowheads="1"/>
          </p:cNvSpPr>
          <p:nvPr/>
        </p:nvSpPr>
        <p:spPr bwMode="auto">
          <a:xfrm>
            <a:off x="4267200" y="842963"/>
            <a:ext cx="609600" cy="990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9" name="AutoShape 13"/>
          <p:cNvSpPr>
            <a:spLocks noChangeArrowheads="1"/>
          </p:cNvSpPr>
          <p:nvPr/>
        </p:nvSpPr>
        <p:spPr bwMode="auto">
          <a:xfrm>
            <a:off x="4191000" y="2057400"/>
            <a:ext cx="1447800" cy="990600"/>
          </a:xfrm>
          <a:prstGeom prst="rightArrow">
            <a:avLst>
              <a:gd name="adj1" fmla="val 50000"/>
              <a:gd name="adj2" fmla="val 36538"/>
            </a:avLst>
          </a:prstGeom>
          <a:solidFill>
            <a:srgbClr val="FFFFCC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66"/>
                </a:solidFill>
                <a:latin typeface="Arial Narrow" charset="0"/>
              </a:rPr>
              <a:t>Solving for t</a:t>
            </a:r>
          </a:p>
        </p:txBody>
      </p:sp>
      <p:sp>
        <p:nvSpPr>
          <p:cNvPr id="142350" name="Text Box 14"/>
          <p:cNvSpPr txBox="1">
            <a:spLocks noChangeArrowheads="1"/>
          </p:cNvSpPr>
          <p:nvPr/>
        </p:nvSpPr>
        <p:spPr bwMode="auto">
          <a:xfrm>
            <a:off x="762000" y="508952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66"/>
                </a:solidFill>
                <a:latin typeface="Arial Narrow" charset="0"/>
              </a:rPr>
              <a:t>Resulting in </a:t>
            </a:r>
            <a:endParaRPr lang="en-US" baseline="-25000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235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605731"/>
              </p:ext>
            </p:extLst>
          </p:nvPr>
        </p:nvGraphicFramePr>
        <p:xfrm>
          <a:off x="3124200" y="901700"/>
          <a:ext cx="969963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0" name="Equation" r:id="rId15" imgW="457200" imgH="406400" progId="Equation.DSMT4">
                  <p:embed/>
                </p:oleObj>
              </mc:Choice>
              <mc:Fallback>
                <p:oleObj name="Equation" r:id="rId15" imgW="4572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901700"/>
                        <a:ext cx="969963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971189"/>
              </p:ext>
            </p:extLst>
          </p:nvPr>
        </p:nvGraphicFramePr>
        <p:xfrm>
          <a:off x="5638800" y="1054100"/>
          <a:ext cx="123348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1" name="Equation" r:id="rId17" imgW="596900" imgH="266700" progId="Equation.DSMT4">
                  <p:embed/>
                </p:oleObj>
              </mc:Choice>
              <mc:Fallback>
                <p:oleObj name="Equation" r:id="rId17" imgW="596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054100"/>
                        <a:ext cx="1233488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57435"/>
              </p:ext>
            </p:extLst>
          </p:nvPr>
        </p:nvGraphicFramePr>
        <p:xfrm>
          <a:off x="6858000" y="800100"/>
          <a:ext cx="2074863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2" name="Equation" r:id="rId19" imgW="1003300" imgH="520700" progId="Equation.DSMT4">
                  <p:embed/>
                </p:oleObj>
              </mc:Choice>
              <mc:Fallback>
                <p:oleObj name="Equation" r:id="rId19" imgW="10033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800100"/>
                        <a:ext cx="2074863" cy="107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711635"/>
              </p:ext>
            </p:extLst>
          </p:nvPr>
        </p:nvGraphicFramePr>
        <p:xfrm>
          <a:off x="2584450" y="1939925"/>
          <a:ext cx="1301750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3" name="Equation" r:id="rId21" imgW="469900" imgH="406400" progId="Equation.DSMT4">
                  <p:embed/>
                </p:oleObj>
              </mc:Choice>
              <mc:Fallback>
                <p:oleObj name="Equation" r:id="rId21" imgW="4699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450" y="1939925"/>
                        <a:ext cx="1301750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49786"/>
              </p:ext>
            </p:extLst>
          </p:nvPr>
        </p:nvGraphicFramePr>
        <p:xfrm>
          <a:off x="6324600" y="1871663"/>
          <a:ext cx="1277938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4" name="Equation" r:id="rId23" imgW="469900" imgH="457200" progId="Equation.DSMT4">
                  <p:embed/>
                </p:oleObj>
              </mc:Choice>
              <mc:Fallback>
                <p:oleObj name="Equation" r:id="rId23" imgW="469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871663"/>
                        <a:ext cx="1277938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012149"/>
              </p:ext>
            </p:extLst>
          </p:nvPr>
        </p:nvGraphicFramePr>
        <p:xfrm>
          <a:off x="3262313" y="3192463"/>
          <a:ext cx="3935412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5" name="Equation" r:id="rId25" imgW="1714500" imgH="520700" progId="Equation.DSMT4">
                  <p:embed/>
                </p:oleObj>
              </mc:Choice>
              <mc:Fallback>
                <p:oleObj name="Equation" r:id="rId25" imgW="17145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3" y="3192463"/>
                        <a:ext cx="3935412" cy="119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256013"/>
              </p:ext>
            </p:extLst>
          </p:nvPr>
        </p:nvGraphicFramePr>
        <p:xfrm>
          <a:off x="7137400" y="3171825"/>
          <a:ext cx="1778000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0" name="Equation" r:id="rId27" imgW="774700" imgH="495300" progId="Equation.DSMT4">
                  <p:embed/>
                </p:oleObj>
              </mc:Choice>
              <mc:Fallback>
                <p:oleObj name="Equation" r:id="rId27" imgW="7747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7400" y="3171825"/>
                        <a:ext cx="1778000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958359"/>
              </p:ext>
            </p:extLst>
          </p:nvPr>
        </p:nvGraphicFramePr>
        <p:xfrm>
          <a:off x="3984625" y="4757738"/>
          <a:ext cx="3743325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1" name="Equation" r:id="rId29" imgW="1079500" imgH="304800" progId="Equation.DSMT4">
                  <p:embed/>
                </p:oleObj>
              </mc:Choice>
              <mc:Fallback>
                <p:oleObj name="Equation" r:id="rId29" imgW="10795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25" y="4757738"/>
                        <a:ext cx="3743325" cy="1055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2856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2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2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42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4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4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1" grpId="0" build="p" autoUpdateAnimBg="0"/>
      <p:bldP spid="142343" grpId="0" build="p" autoUpdateAnimBg="0"/>
      <p:bldP spid="142345" grpId="0" build="p" autoUpdateAnimBg="0"/>
      <p:bldP spid="142348" grpId="0" animBg="1"/>
      <p:bldP spid="142350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11,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35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5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82D3517-254B-0A40-A969-B014AE72756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Kinematic Equations of Motion on a Straight Line Under Constant Acceleration</a:t>
            </a:r>
          </a:p>
        </p:txBody>
      </p:sp>
      <p:graphicFrame>
        <p:nvGraphicFramePr>
          <p:cNvPr id="14336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452059"/>
              </p:ext>
            </p:extLst>
          </p:nvPr>
        </p:nvGraphicFramePr>
        <p:xfrm>
          <a:off x="904875" y="1598613"/>
          <a:ext cx="2233613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72" name="Equation" r:id="rId4" imgW="901700" imgH="228600" progId="Equation.DSMT4">
                  <p:embed/>
                </p:oleObj>
              </mc:Choice>
              <mc:Fallback>
                <p:oleObj name="Equation" r:id="rId4" imgW="901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1598613"/>
                        <a:ext cx="2233613" cy="56673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62562"/>
              </p:ext>
            </p:extLst>
          </p:nvPr>
        </p:nvGraphicFramePr>
        <p:xfrm>
          <a:off x="904875" y="3470276"/>
          <a:ext cx="2894013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73" name="Equation" r:id="rId6" imgW="1168400" imgH="393700" progId="Equation.DSMT4">
                  <p:embed/>
                </p:oleObj>
              </mc:Choice>
              <mc:Fallback>
                <p:oleObj name="Equation" r:id="rId6" imgW="1168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3470276"/>
                        <a:ext cx="2894013" cy="97631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848905"/>
              </p:ext>
            </p:extLst>
          </p:nvPr>
        </p:nvGraphicFramePr>
        <p:xfrm>
          <a:off x="904875" y="2351088"/>
          <a:ext cx="44958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74" name="Equation" r:id="rId8" imgW="1676400" imgH="406400" progId="Equation.DSMT4">
                  <p:embed/>
                </p:oleObj>
              </mc:Choice>
              <mc:Fallback>
                <p:oleObj name="Equation" r:id="rId8" imgW="16764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2351088"/>
                        <a:ext cx="4495800" cy="9334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269259"/>
              </p:ext>
            </p:extLst>
          </p:nvPr>
        </p:nvGraphicFramePr>
        <p:xfrm>
          <a:off x="904875" y="4632325"/>
          <a:ext cx="3395663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75" name="Equation" r:id="rId10" imgW="1371600" imgH="228600" progId="Equation.DSMT4">
                  <p:embed/>
                </p:oleObj>
              </mc:Choice>
              <mc:Fallback>
                <p:oleObj name="Equation" r:id="rId10" imgW="1371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4632325"/>
                        <a:ext cx="3395663" cy="5667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3810000" y="1600200"/>
            <a:ext cx="337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Velocity as a function of time</a:t>
            </a: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5791200" y="2378075"/>
            <a:ext cx="3276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Displacement as a function of velocities and time</a:t>
            </a:r>
          </a:p>
        </p:txBody>
      </p:sp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4343400" y="3521075"/>
            <a:ext cx="3657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Displacement as a function of time, velocity, and acceleration</a:t>
            </a:r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4572000" y="4495800"/>
            <a:ext cx="3657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Velocity as a function of Displacement and acceleration</a:t>
            </a:r>
          </a:p>
        </p:txBody>
      </p:sp>
      <p:sp>
        <p:nvSpPr>
          <p:cNvPr id="143371" name="Text Box 11"/>
          <p:cNvSpPr txBox="1">
            <a:spLocks noChangeArrowheads="1"/>
          </p:cNvSpPr>
          <p:nvPr/>
        </p:nvSpPr>
        <p:spPr bwMode="auto">
          <a:xfrm>
            <a:off x="838200" y="5410200"/>
            <a:ext cx="7712075" cy="8223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66"/>
                </a:solidFill>
                <a:latin typeface="Arial Narrow" charset="0"/>
              </a:rPr>
              <a:t>You may use different forms of Kinetic equations, depending on the information given to you for specific physical problems!!</a:t>
            </a:r>
          </a:p>
        </p:txBody>
      </p:sp>
      <p:sp>
        <p:nvSpPr>
          <p:cNvPr id="15" name="Right Arrow 14"/>
          <p:cNvSpPr>
            <a:spLocks noChangeArrowheads="1"/>
          </p:cNvSpPr>
          <p:nvPr/>
        </p:nvSpPr>
        <p:spPr bwMode="auto">
          <a:xfrm>
            <a:off x="228600" y="1676400"/>
            <a:ext cx="4572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" name="Right Arrow 15"/>
          <p:cNvSpPr>
            <a:spLocks noChangeArrowheads="1"/>
          </p:cNvSpPr>
          <p:nvPr/>
        </p:nvSpPr>
        <p:spPr bwMode="auto">
          <a:xfrm>
            <a:off x="228600" y="3733800"/>
            <a:ext cx="4572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" name="Right Arrow 16"/>
          <p:cNvSpPr>
            <a:spLocks noChangeArrowheads="1"/>
          </p:cNvSpPr>
          <p:nvPr/>
        </p:nvSpPr>
        <p:spPr bwMode="auto">
          <a:xfrm>
            <a:off x="228600" y="4724400"/>
            <a:ext cx="4572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87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3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7" grpId="0" build="p" autoUpdateAnimBg="0"/>
      <p:bldP spid="143368" grpId="0" build="p" autoUpdateAnimBg="0"/>
      <p:bldP spid="143369" grpId="0" build="p" autoUpdateAnimBg="0"/>
      <p:bldP spid="143370" grpId="0" build="p" autoUpdateAnimBg="0"/>
      <p:bldP spid="143371" grpId="0" animBg="1" autoUpdateAnimBg="0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12576</TotalTime>
  <Words>1573</Words>
  <Application>Microsoft Macintosh PowerPoint</Application>
  <PresentationFormat>On-screen Show (4:3)</PresentationFormat>
  <Paragraphs>205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phys1443-spring02</vt:lpstr>
      <vt:lpstr>MathType 6.0 Equation</vt:lpstr>
      <vt:lpstr>Equation</vt:lpstr>
      <vt:lpstr>PHYS 1441 – Section 001 Lecture #4</vt:lpstr>
      <vt:lpstr>Announcements</vt:lpstr>
      <vt:lpstr>Acceleration</vt:lpstr>
      <vt:lpstr>The Direction (sign) of the Acceleration</vt:lpstr>
      <vt:lpstr>Some questions on acceleration</vt:lpstr>
      <vt:lpstr>Displacement, Velocity, Speed &amp; Acceleration</vt:lpstr>
      <vt:lpstr>Derivation of Kinematic Eq.</vt:lpstr>
      <vt:lpstr>Derivation of Kinematic Eq. cont’d</vt:lpstr>
      <vt:lpstr>Kinematic Equations of Motion on a Straight Line Under Constant Acceleration</vt:lpstr>
      <vt:lpstr>How do we solve a problem using the kinematic formula for constant acceleration?</vt:lpstr>
      <vt:lpstr>Example</vt:lpstr>
      <vt:lpstr>Falling Motion</vt:lpstr>
      <vt:lpstr>Example for Using 1D Kinematic Equations on a Falling object </vt:lpstr>
      <vt:lpstr>Example of a Falling Object cnt’d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462</cp:revision>
  <dcterms:created xsi:type="dcterms:W3CDTF">2012-06-05T17:02:23Z</dcterms:created>
  <dcterms:modified xsi:type="dcterms:W3CDTF">2015-06-11T19:08:42Z</dcterms:modified>
</cp:coreProperties>
</file>