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5" r:id="rId3"/>
    <p:sldId id="565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20" Type="http://schemas.openxmlformats.org/officeDocument/2006/relationships/image" Target="../media/image21.emf"/><Relationship Id="rId21" Type="http://schemas.openxmlformats.org/officeDocument/2006/relationships/image" Target="../media/image22.emf"/><Relationship Id="rId10" Type="http://schemas.openxmlformats.org/officeDocument/2006/relationships/image" Target="../media/image11.wmf"/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4" Type="http://schemas.openxmlformats.org/officeDocument/2006/relationships/image" Target="../media/image15.wmf"/><Relationship Id="rId15" Type="http://schemas.openxmlformats.org/officeDocument/2006/relationships/image" Target="../media/image16.wmf"/><Relationship Id="rId16" Type="http://schemas.openxmlformats.org/officeDocument/2006/relationships/image" Target="../media/image17.wmf"/><Relationship Id="rId17" Type="http://schemas.openxmlformats.org/officeDocument/2006/relationships/image" Target="../media/image18.emf"/><Relationship Id="rId18" Type="http://schemas.openxmlformats.org/officeDocument/2006/relationships/image" Target="../media/image19.emf"/><Relationship Id="rId19" Type="http://schemas.openxmlformats.org/officeDocument/2006/relationships/image" Target="../media/image20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w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w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60.emf"/><Relationship Id="rId20" Type="http://schemas.openxmlformats.org/officeDocument/2006/relationships/image" Target="../media/image71.emf"/><Relationship Id="rId21" Type="http://schemas.openxmlformats.org/officeDocument/2006/relationships/image" Target="../media/image72.emf"/><Relationship Id="rId22" Type="http://schemas.openxmlformats.org/officeDocument/2006/relationships/image" Target="../media/image73.emf"/><Relationship Id="rId23" Type="http://schemas.openxmlformats.org/officeDocument/2006/relationships/image" Target="../media/image74.emf"/><Relationship Id="rId24" Type="http://schemas.openxmlformats.org/officeDocument/2006/relationships/image" Target="../media/image75.emf"/><Relationship Id="rId25" Type="http://schemas.openxmlformats.org/officeDocument/2006/relationships/image" Target="../media/image76.emf"/><Relationship Id="rId10" Type="http://schemas.openxmlformats.org/officeDocument/2006/relationships/image" Target="../media/image61.emf"/><Relationship Id="rId11" Type="http://schemas.openxmlformats.org/officeDocument/2006/relationships/image" Target="../media/image62.emf"/><Relationship Id="rId12" Type="http://schemas.openxmlformats.org/officeDocument/2006/relationships/image" Target="../media/image63.emf"/><Relationship Id="rId13" Type="http://schemas.openxmlformats.org/officeDocument/2006/relationships/image" Target="../media/image64.emf"/><Relationship Id="rId14" Type="http://schemas.openxmlformats.org/officeDocument/2006/relationships/image" Target="../media/image65.emf"/><Relationship Id="rId15" Type="http://schemas.openxmlformats.org/officeDocument/2006/relationships/image" Target="../media/image66.emf"/><Relationship Id="rId16" Type="http://schemas.openxmlformats.org/officeDocument/2006/relationships/image" Target="../media/image67.emf"/><Relationship Id="rId17" Type="http://schemas.openxmlformats.org/officeDocument/2006/relationships/image" Target="../media/image68.emf"/><Relationship Id="rId18" Type="http://schemas.openxmlformats.org/officeDocument/2006/relationships/image" Target="../media/image69.emf"/><Relationship Id="rId19" Type="http://schemas.openxmlformats.org/officeDocument/2006/relationships/image" Target="../media/image70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DDB5D-2ED8-5E4A-8B4F-C70DBEFB5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20" Type="http://schemas.openxmlformats.org/officeDocument/2006/relationships/oleObject" Target="../embeddings/oleObject52.bin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49.w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50.bin"/><Relationship Id="rId18" Type="http://schemas.openxmlformats.org/officeDocument/2006/relationships/oleObject" Target="../embeddings/oleObject51.bin"/><Relationship Id="rId19" Type="http://schemas.openxmlformats.org/officeDocument/2006/relationships/image" Target="../media/image5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3.emf"/><Relationship Id="rId47" Type="http://schemas.openxmlformats.org/officeDocument/2006/relationships/oleObject" Target="../embeddings/oleObject75.bin"/><Relationship Id="rId48" Type="http://schemas.openxmlformats.org/officeDocument/2006/relationships/image" Target="../media/image74.emf"/><Relationship Id="rId49" Type="http://schemas.openxmlformats.org/officeDocument/2006/relationships/oleObject" Target="../embeddings/oleObject76.bin"/><Relationship Id="rId20" Type="http://schemas.openxmlformats.org/officeDocument/2006/relationships/image" Target="../media/image60.emf"/><Relationship Id="rId21" Type="http://schemas.openxmlformats.org/officeDocument/2006/relationships/oleObject" Target="../embeddings/oleObject62.bin"/><Relationship Id="rId22" Type="http://schemas.openxmlformats.org/officeDocument/2006/relationships/image" Target="../media/image61.emf"/><Relationship Id="rId23" Type="http://schemas.openxmlformats.org/officeDocument/2006/relationships/oleObject" Target="../embeddings/oleObject63.bin"/><Relationship Id="rId24" Type="http://schemas.openxmlformats.org/officeDocument/2006/relationships/image" Target="../media/image62.emf"/><Relationship Id="rId25" Type="http://schemas.openxmlformats.org/officeDocument/2006/relationships/oleObject" Target="../embeddings/oleObject64.bin"/><Relationship Id="rId26" Type="http://schemas.openxmlformats.org/officeDocument/2006/relationships/image" Target="../media/image63.emf"/><Relationship Id="rId27" Type="http://schemas.openxmlformats.org/officeDocument/2006/relationships/oleObject" Target="../embeddings/oleObject65.bin"/><Relationship Id="rId28" Type="http://schemas.openxmlformats.org/officeDocument/2006/relationships/image" Target="../media/image64.emf"/><Relationship Id="rId29" Type="http://schemas.openxmlformats.org/officeDocument/2006/relationships/oleObject" Target="../embeddings/oleObject66.bin"/><Relationship Id="rId50" Type="http://schemas.openxmlformats.org/officeDocument/2006/relationships/image" Target="../media/image75.emf"/><Relationship Id="rId51" Type="http://schemas.openxmlformats.org/officeDocument/2006/relationships/oleObject" Target="../embeddings/oleObject77.bin"/><Relationship Id="rId52" Type="http://schemas.openxmlformats.org/officeDocument/2006/relationships/image" Target="../media/image7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4.bin"/><Relationship Id="rId30" Type="http://schemas.openxmlformats.org/officeDocument/2006/relationships/image" Target="../media/image65.emf"/><Relationship Id="rId31" Type="http://schemas.openxmlformats.org/officeDocument/2006/relationships/oleObject" Target="../embeddings/oleObject67.bin"/><Relationship Id="rId32" Type="http://schemas.openxmlformats.org/officeDocument/2006/relationships/image" Target="../media/image66.emf"/><Relationship Id="rId9" Type="http://schemas.openxmlformats.org/officeDocument/2006/relationships/oleObject" Target="../embeddings/oleObject56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4.emf"/><Relationship Id="rId33" Type="http://schemas.openxmlformats.org/officeDocument/2006/relationships/oleObject" Target="../embeddings/oleObject68.bin"/><Relationship Id="rId34" Type="http://schemas.openxmlformats.org/officeDocument/2006/relationships/image" Target="../media/image67.emf"/><Relationship Id="rId35" Type="http://schemas.openxmlformats.org/officeDocument/2006/relationships/oleObject" Target="../embeddings/oleObject69.bin"/><Relationship Id="rId36" Type="http://schemas.openxmlformats.org/officeDocument/2006/relationships/image" Target="../media/image68.emf"/><Relationship Id="rId10" Type="http://schemas.openxmlformats.org/officeDocument/2006/relationships/image" Target="../media/image55.e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56.e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57.e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58.e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59.emf"/><Relationship Id="rId19" Type="http://schemas.openxmlformats.org/officeDocument/2006/relationships/oleObject" Target="../embeddings/oleObject61.bin"/><Relationship Id="rId37" Type="http://schemas.openxmlformats.org/officeDocument/2006/relationships/oleObject" Target="../embeddings/oleObject70.bin"/><Relationship Id="rId38" Type="http://schemas.openxmlformats.org/officeDocument/2006/relationships/image" Target="../media/image69.emf"/><Relationship Id="rId39" Type="http://schemas.openxmlformats.org/officeDocument/2006/relationships/oleObject" Target="../embeddings/oleObject71.bin"/><Relationship Id="rId40" Type="http://schemas.openxmlformats.org/officeDocument/2006/relationships/image" Target="../media/image70.emf"/><Relationship Id="rId41" Type="http://schemas.openxmlformats.org/officeDocument/2006/relationships/oleObject" Target="../embeddings/oleObject72.bin"/><Relationship Id="rId42" Type="http://schemas.openxmlformats.org/officeDocument/2006/relationships/image" Target="../media/image71.emf"/><Relationship Id="rId43" Type="http://schemas.openxmlformats.org/officeDocument/2006/relationships/oleObject" Target="../embeddings/oleObject73.bin"/><Relationship Id="rId44" Type="http://schemas.openxmlformats.org/officeDocument/2006/relationships/image" Target="../media/image72.emf"/><Relationship Id="rId45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w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4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5.w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17.w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18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19.emf"/><Relationship Id="rId39" Type="http://schemas.openxmlformats.org/officeDocument/2006/relationships/oleObject" Target="../embeddings/oleObject19.bin"/><Relationship Id="rId40" Type="http://schemas.openxmlformats.org/officeDocument/2006/relationships/image" Target="../media/image20.emf"/><Relationship Id="rId41" Type="http://schemas.openxmlformats.org/officeDocument/2006/relationships/oleObject" Target="../embeddings/oleObject20.bin"/><Relationship Id="rId42" Type="http://schemas.openxmlformats.org/officeDocument/2006/relationships/image" Target="../media/image21.emf"/><Relationship Id="rId43" Type="http://schemas.openxmlformats.org/officeDocument/2006/relationships/oleObject" Target="../embeddings/oleObject21.bin"/><Relationship Id="rId4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32.e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33.e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20" Type="http://schemas.openxmlformats.org/officeDocument/2006/relationships/image" Target="../media/image43.emf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38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245" y="1447800"/>
            <a:ext cx="2819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16, 2015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447800" y="23622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Trigonometry Refresher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Properties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and operations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vectors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Components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of the 2D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Vector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Understanding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the 2 Dimensional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2D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Kinematic Equations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Projectile Motion</a:t>
            </a: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pitchFamily="-8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" y="5638800"/>
            <a:ext cx="734137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#3,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Friday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19!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6B803D-BACD-2C44-BD45-733EFF2CFBE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54102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915400" cy="41148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(and only directions) of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components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Very powerful and makes vector notation and operations much easier!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these vectors are exactly 1</a:t>
            </a:r>
          </a:p>
          <a:p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 dirty="0" err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600" b="1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, j, k 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456089"/>
              </p:ext>
            </p:extLst>
          </p:nvPr>
        </p:nvGraphicFramePr>
        <p:xfrm>
          <a:off x="1003300" y="4648200"/>
          <a:ext cx="8953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7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648200"/>
                        <a:ext cx="8953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8327"/>
              </p:ext>
            </p:extLst>
          </p:nvPr>
        </p:nvGraphicFramePr>
        <p:xfrm>
          <a:off x="3554413" y="5438775"/>
          <a:ext cx="652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8" name="Equation" r:id="rId5" imgW="279400" imgH="241300" progId="Equation.DSMT4">
                  <p:embed/>
                </p:oleObj>
              </mc:Choice>
              <mc:Fallback>
                <p:oleObj name="Equation" r:id="rId5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438775"/>
                        <a:ext cx="6524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a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expressed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24362"/>
              </p:ext>
            </p:extLst>
          </p:nvPr>
        </p:nvGraphicFramePr>
        <p:xfrm>
          <a:off x="4957762" y="5530850"/>
          <a:ext cx="6810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9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2" y="5530850"/>
                        <a:ext cx="6810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82132"/>
              </p:ext>
            </p:extLst>
          </p:nvPr>
        </p:nvGraphicFramePr>
        <p:xfrm>
          <a:off x="5530850" y="5399088"/>
          <a:ext cx="19843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0" name="Equation" r:id="rId9" imgW="850900" imgH="368300" progId="Equation.DSMT4">
                  <p:embed/>
                </p:oleObj>
              </mc:Choice>
              <mc:Fallback>
                <p:oleObj name="Equation" r:id="rId9" imgW="850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5399088"/>
                        <a:ext cx="19843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40007"/>
              </p:ext>
            </p:extLst>
          </p:nvPr>
        </p:nvGraphicFramePr>
        <p:xfrm>
          <a:off x="7467600" y="5400675"/>
          <a:ext cx="1154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1" name="Equation" r:id="rId11" imgW="495300" imgH="368300" progId="Equation.DSMT4">
                  <p:embed/>
                </p:oleObj>
              </mc:Choice>
              <mc:Fallback>
                <p:oleObj name="Equation" r:id="rId11" imgW="495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00675"/>
                        <a:ext cx="11541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26558"/>
              </p:ext>
            </p:extLst>
          </p:nvPr>
        </p:nvGraphicFramePr>
        <p:xfrm>
          <a:off x="4114800" y="5545138"/>
          <a:ext cx="917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2"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45138"/>
                        <a:ext cx="917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7701"/>
              </p:ext>
            </p:extLst>
          </p:nvPr>
        </p:nvGraphicFramePr>
        <p:xfrm>
          <a:off x="6929438" y="54943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3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54943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45322"/>
              </p:ext>
            </p:extLst>
          </p:nvPr>
        </p:nvGraphicFramePr>
        <p:xfrm>
          <a:off x="4481513" y="55451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4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5451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88762"/>
              </p:ext>
            </p:extLst>
          </p:nvPr>
        </p:nvGraphicFramePr>
        <p:xfrm>
          <a:off x="5265738" y="55054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5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55054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62355"/>
              </p:ext>
            </p:extLst>
          </p:nvPr>
        </p:nvGraphicFramePr>
        <p:xfrm>
          <a:off x="8472488" y="54483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6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54483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68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2" grpId="0" build="p"/>
      <p:bldP spid="20173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02A7B6-22AF-D646-AA1E-FFC9496E4F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8001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vector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02444"/>
              </p:ext>
            </p:extLst>
          </p:nvPr>
        </p:nvGraphicFramePr>
        <p:xfrm>
          <a:off x="685800" y="1257300"/>
          <a:ext cx="4476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69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57300"/>
                        <a:ext cx="4476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3476625"/>
            <a:ext cx="7162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displacement of three consecutive displacements: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16200" y="5456238"/>
          <a:ext cx="62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0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456238"/>
                        <a:ext cx="62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87053"/>
              </p:ext>
            </p:extLst>
          </p:nvPr>
        </p:nvGraphicFramePr>
        <p:xfrm>
          <a:off x="1001713" y="2185988"/>
          <a:ext cx="5984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1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185988"/>
                        <a:ext cx="5984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38651"/>
              </p:ext>
            </p:extLst>
          </p:nvPr>
        </p:nvGraphicFramePr>
        <p:xfrm>
          <a:off x="593725" y="4329113"/>
          <a:ext cx="7080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2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29113"/>
                        <a:ext cx="70802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57346"/>
              </p:ext>
            </p:extLst>
          </p:nvPr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3" name="Equation" r:id="rId11" imgW="254000" imgH="177800" progId="Equation.DSMT4">
                  <p:embed/>
                </p:oleObj>
              </mc:Choice>
              <mc:Fallback>
                <p:oleObj name="Equation" r:id="rId1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161067"/>
              </p:ext>
            </p:extLst>
          </p:nvPr>
        </p:nvGraphicFramePr>
        <p:xfrm>
          <a:off x="1941513" y="1200150"/>
          <a:ext cx="3203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4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00150"/>
                        <a:ext cx="32035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21281"/>
              </p:ext>
            </p:extLst>
          </p:nvPr>
        </p:nvGraphicFramePr>
        <p:xfrm>
          <a:off x="1687513" y="1614488"/>
          <a:ext cx="14779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5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614488"/>
                        <a:ext cx="14779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23141"/>
              </p:ext>
            </p:extLst>
          </p:nvPr>
        </p:nvGraphicFramePr>
        <p:xfrm>
          <a:off x="5270500" y="2324100"/>
          <a:ext cx="13446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6" name="Equation" r:id="rId17" imgW="660400" imgH="482600" progId="Equation.DSMT4">
                  <p:embed/>
                </p:oleObj>
              </mc:Choice>
              <mc:Fallback>
                <p:oleObj name="Equation" r:id="rId17" imgW="660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324100"/>
                        <a:ext cx="13446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09546"/>
              </p:ext>
            </p:extLst>
          </p:nvPr>
        </p:nvGraphicFramePr>
        <p:xfrm>
          <a:off x="6638925" y="2357438"/>
          <a:ext cx="18081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7" name="Equation" r:id="rId19" imgW="1092200" imgH="419100" progId="Equation.DSMT4">
                  <p:embed/>
                </p:oleObj>
              </mc:Choice>
              <mc:Fallback>
                <p:oleObj name="Equation" r:id="rId19" imgW="1092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2357438"/>
                        <a:ext cx="18081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025362"/>
              </p:ext>
            </p:extLst>
          </p:nvPr>
        </p:nvGraphicFramePr>
        <p:xfrm>
          <a:off x="874713" y="4922838"/>
          <a:ext cx="20081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8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922838"/>
                        <a:ext cx="20081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75642"/>
              </p:ext>
            </p:extLst>
          </p:nvPr>
        </p:nvGraphicFramePr>
        <p:xfrm>
          <a:off x="6503988" y="4964113"/>
          <a:ext cx="6588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9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964113"/>
                        <a:ext cx="6588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99890"/>
              </p:ext>
            </p:extLst>
          </p:nvPr>
        </p:nvGraphicFramePr>
        <p:xfrm>
          <a:off x="1295400" y="4329113"/>
          <a:ext cx="1370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80" name="Equation" r:id="rId25" imgW="889000" imgH="241300" progId="Equation.DSMT4">
                  <p:embed/>
                </p:oleObj>
              </mc:Choice>
              <mc:Fallback>
                <p:oleObj name="Equation" r:id="rId25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29113"/>
                        <a:ext cx="137001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500506"/>
              </p:ext>
            </p:extLst>
          </p:nvPr>
        </p:nvGraphicFramePr>
        <p:xfrm>
          <a:off x="2763838" y="4356100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81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6100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94985"/>
              </p:ext>
            </p:extLst>
          </p:nvPr>
        </p:nvGraphicFramePr>
        <p:xfrm>
          <a:off x="3270250" y="5449888"/>
          <a:ext cx="27908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82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908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308349"/>
              </p:ext>
            </p:extLst>
          </p:nvPr>
        </p:nvGraphicFramePr>
        <p:xfrm>
          <a:off x="6080125" y="5700713"/>
          <a:ext cx="854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83" name="Equation" r:id="rId31" imgW="469900" imgH="203200" progId="Equation.DSMT4">
                  <p:embed/>
                </p:oleObj>
              </mc:Choice>
              <mc:Fallback>
                <p:oleObj name="Equation" r:id="rId31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700713"/>
                        <a:ext cx="854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01903"/>
              </p:ext>
            </p:extLst>
          </p:nvPr>
        </p:nvGraphicFramePr>
        <p:xfrm>
          <a:off x="1620838" y="2174875"/>
          <a:ext cx="21764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84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174875"/>
                        <a:ext cx="217646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99619"/>
              </p:ext>
            </p:extLst>
          </p:nvPr>
        </p:nvGraphicFramePr>
        <p:xfrm>
          <a:off x="1397000" y="2795588"/>
          <a:ext cx="3076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85" name="Equation" r:id="rId35" imgW="1727200" imgH="266700" progId="Equation.DSMT4">
                  <p:embed/>
                </p:oleObj>
              </mc:Choice>
              <mc:Fallback>
                <p:oleObj name="Equation" r:id="rId35" imgW="1727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795588"/>
                        <a:ext cx="30765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08098"/>
              </p:ext>
            </p:extLst>
          </p:nvPr>
        </p:nvGraphicFramePr>
        <p:xfrm>
          <a:off x="3211513" y="1612900"/>
          <a:ext cx="15763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86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1612900"/>
                        <a:ext cx="15763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98836"/>
              </p:ext>
            </p:extLst>
          </p:nvPr>
        </p:nvGraphicFramePr>
        <p:xfrm>
          <a:off x="4876800" y="1587500"/>
          <a:ext cx="7921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87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87500"/>
                        <a:ext cx="7921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45578"/>
              </p:ext>
            </p:extLst>
          </p:nvPr>
        </p:nvGraphicFramePr>
        <p:xfrm>
          <a:off x="5638800" y="1574800"/>
          <a:ext cx="11953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88" name="Equation" r:id="rId41" imgW="635000" imgH="304800" progId="Equation.DSMT4">
                  <p:embed/>
                </p:oleObj>
              </mc:Choice>
              <mc:Fallback>
                <p:oleObj name="Equation" r:id="rId41" imgW="635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574800"/>
                        <a:ext cx="11953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8888"/>
              </p:ext>
            </p:extLst>
          </p:nvPr>
        </p:nvGraphicFramePr>
        <p:xfrm>
          <a:off x="1092200" y="1262063"/>
          <a:ext cx="8143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89" name="Equation" r:id="rId43" imgW="508000" imgH="228600" progId="Equation.DSMT4">
                  <p:embed/>
                </p:oleObj>
              </mc:Choice>
              <mc:Fallback>
                <p:oleObj name="Equation" r:id="rId43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62063"/>
                        <a:ext cx="8143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270238"/>
              </p:ext>
            </p:extLst>
          </p:nvPr>
        </p:nvGraphicFramePr>
        <p:xfrm>
          <a:off x="2828925" y="4922838"/>
          <a:ext cx="2035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90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922838"/>
                        <a:ext cx="2035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11327"/>
              </p:ext>
            </p:extLst>
          </p:nvPr>
        </p:nvGraphicFramePr>
        <p:xfrm>
          <a:off x="4922838" y="4922838"/>
          <a:ext cx="15890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91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922838"/>
                        <a:ext cx="15890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90559"/>
              </p:ext>
            </p:extLst>
          </p:nvPr>
        </p:nvGraphicFramePr>
        <p:xfrm>
          <a:off x="7158038" y="4929188"/>
          <a:ext cx="6143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92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4929188"/>
                        <a:ext cx="6143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91179"/>
              </p:ext>
            </p:extLst>
          </p:nvPr>
        </p:nvGraphicFramePr>
        <p:xfrm>
          <a:off x="7729538" y="4929188"/>
          <a:ext cx="11858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93" name="Equation" r:id="rId51" imgW="685800" imgH="266700" progId="Equation.DSMT4">
                  <p:embed/>
                </p:oleObj>
              </mc:Choice>
              <mc:Fallback>
                <p:oleObj name="Equation" r:id="rId51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4929188"/>
                        <a:ext cx="11858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390532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 autoUpdateAnimBg="0"/>
      <p:bldP spid="202757" grpId="0" animBg="1" autoUpdateAnimBg="0"/>
      <p:bldP spid="202759" grpId="0" animBg="1"/>
      <p:bldP spid="20278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 smtClean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 smtClean="0"/>
              <a:t>CH3.7</a:t>
            </a:r>
          </a:p>
          <a:p>
            <a:pPr eaLnBrk="1" hangingPunct="1">
              <a:spcBef>
                <a:spcPts val="72"/>
              </a:spcBef>
            </a:pPr>
            <a:r>
              <a:rPr lang="en-US" dirty="0" smtClean="0"/>
              <a:t>Quiz #2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Beginning of the class this Thursday, June, 18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Covers CH3.1 to what we finish tomorrow, Wednesday, June 17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</a:t>
            </a:r>
            <a:r>
              <a:rPr lang="en-US" sz="2400" dirty="0" smtClean="0">
                <a:sym typeface="Wingdings"/>
              </a:rPr>
              <a:t>word definitions</a:t>
            </a:r>
            <a:r>
              <a:rPr lang="en-US" sz="2400" dirty="0">
                <a:sym typeface="Wingdings"/>
              </a:rPr>
              <a:t>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Term exam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Class average: 63.9/99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Equivalent to 64.5/100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Top score</a:t>
            </a:r>
            <a:r>
              <a:rPr lang="en-US" sz="2400" smtClean="0"/>
              <a:t>: 101/</a:t>
            </a:r>
            <a:r>
              <a:rPr lang="en-US" sz="2400" dirty="0" smtClean="0"/>
              <a:t>99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parabola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and explain your answer.</a:t>
            </a:r>
            <a:endParaRPr lang="en-US" sz="3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22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2A5C-6E01-BE4B-9235-4A397B20A04A}" type="slidenum">
              <a:rPr lang="en-US"/>
              <a:pPr/>
              <a:t>4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/>
              <a:t>Trigonometry </a:t>
            </a:r>
            <a:r>
              <a:rPr lang="en-US" dirty="0" smtClean="0"/>
              <a:t>Refresher </a:t>
            </a: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7924800" cy="5257800"/>
          </a:xfrm>
        </p:spPr>
        <p:txBody>
          <a:bodyPr/>
          <a:lstStyle/>
          <a:p>
            <a:r>
              <a:rPr lang="en-US" sz="2800" dirty="0"/>
              <a:t>Definitions of </a:t>
            </a:r>
            <a:r>
              <a:rPr lang="en-US" sz="2800" dirty="0" err="1" smtClean="0"/>
              <a:t>sinθ</a:t>
            </a:r>
            <a:r>
              <a:rPr lang="en-US" sz="2800" dirty="0" smtClean="0"/>
              <a:t>, </a:t>
            </a:r>
            <a:r>
              <a:rPr lang="en-US" sz="2800" dirty="0" err="1" smtClean="0"/>
              <a:t>cos</a:t>
            </a:r>
            <a:r>
              <a:rPr lang="en-US" sz="2800" dirty="0" err="1" smtClean="0">
                <a:latin typeface="Symbol" charset="0"/>
              </a:rPr>
              <a:t>θ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 smtClean="0"/>
              <a:t>tan</a:t>
            </a:r>
            <a:r>
              <a:rPr lang="en-US" sz="2800" dirty="0" err="1" smtClean="0">
                <a:latin typeface="Symbol" charset="0"/>
              </a:rPr>
              <a:t>θ</a:t>
            </a:r>
            <a:endParaRPr lang="en-US" sz="2800" dirty="0">
              <a:latin typeface="Symbol" charset="0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20480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8600" y="3852863"/>
          <a:ext cx="12954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3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52863"/>
                        <a:ext cx="12954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4" name="AutoShape 4"/>
          <p:cNvSpPr>
            <a:spLocks noChangeArrowheads="1"/>
          </p:cNvSpPr>
          <p:nvPr/>
        </p:nvSpPr>
        <p:spPr bwMode="auto">
          <a:xfrm flipH="1">
            <a:off x="6111875" y="1524000"/>
            <a:ext cx="2362200" cy="1295400"/>
          </a:xfrm>
          <a:prstGeom prst="rtTriangle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8321675" y="2667000"/>
            <a:ext cx="152400" cy="1524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7994650" y="2438400"/>
            <a:ext cx="40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90</a:t>
            </a:r>
            <a:r>
              <a:rPr lang="en-US" sz="1400" b="1" baseline="30000">
                <a:solidFill>
                  <a:srgbClr val="A50021"/>
                </a:solidFill>
                <a:latin typeface="Arial Narrow" charset="0"/>
              </a:rPr>
              <a:t>o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304800" y="1706563"/>
          <a:ext cx="12954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4" name="Equation" r:id="rId5" imgW="457200" imgH="177480" progId="Equation.DSMT4">
                  <p:embed/>
                </p:oleObj>
              </mc:Choice>
              <mc:Fallback>
                <p:oleObj name="Equation" r:id="rId5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06563"/>
                        <a:ext cx="12954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24384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5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12954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Arc 12"/>
          <p:cNvSpPr>
            <a:spLocks/>
          </p:cNvSpPr>
          <p:nvPr/>
        </p:nvSpPr>
        <p:spPr bwMode="auto">
          <a:xfrm>
            <a:off x="6492875" y="26670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6569075" y="2514600"/>
            <a:ext cx="2872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 rot="-1749088">
            <a:off x="5497513" y="1828800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h=length of the hypotenuse of a right triangle</a:t>
            </a:r>
            <a:endParaRPr lang="en-US" sz="1400" b="1" baseline="300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5730875" y="2894013"/>
            <a:ext cx="32752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 dirty="0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=length of the side adjacent to the angle </a:t>
            </a:r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 rot="16200000">
            <a:off x="7915275" y="1775153"/>
            <a:ext cx="1787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 dirty="0">
                <a:solidFill>
                  <a:srgbClr val="A50021"/>
                </a:solidFill>
                <a:latin typeface="Arial Narrow" charset="0"/>
              </a:rPr>
              <a:t>o</a:t>
            </a:r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=length of the side opposite to the angle </a:t>
            </a:r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graphicFrame>
        <p:nvGraphicFramePr>
          <p:cNvPr id="204817" name="Object 17"/>
          <p:cNvGraphicFramePr>
            <a:graphicFrameLocks noChangeAspect="1"/>
          </p:cNvGraphicFramePr>
          <p:nvPr/>
        </p:nvGraphicFramePr>
        <p:xfrm>
          <a:off x="609600" y="5105400"/>
          <a:ext cx="1028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6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1028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8" name="Object 18"/>
          <p:cNvGraphicFramePr>
            <a:graphicFrameLocks noChangeAspect="1"/>
          </p:cNvGraphicFramePr>
          <p:nvPr/>
        </p:nvGraphicFramePr>
        <p:xfrm>
          <a:off x="1676400" y="48768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7"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768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9" name="Object 19"/>
          <p:cNvGraphicFramePr>
            <a:graphicFrameLocks noChangeAspect="1"/>
          </p:cNvGraphicFramePr>
          <p:nvPr/>
        </p:nvGraphicFramePr>
        <p:xfrm>
          <a:off x="3059113" y="5334000"/>
          <a:ext cx="4460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8" name="Equation" r:id="rId13" imgW="203040" imgH="393480" progId="Equation.DSMT4">
                  <p:embed/>
                </p:oleObj>
              </mc:Choice>
              <mc:Fallback>
                <p:oleObj name="Equation" r:id="rId13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334000"/>
                        <a:ext cx="4460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0" name="Object 20"/>
          <p:cNvGraphicFramePr>
            <a:graphicFrameLocks noChangeAspect="1"/>
          </p:cNvGraphicFramePr>
          <p:nvPr/>
        </p:nvGraphicFramePr>
        <p:xfrm>
          <a:off x="4114800" y="4876800"/>
          <a:ext cx="4460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9" name="Equation" r:id="rId15" imgW="203040" imgH="431640" progId="Equation.DSMT4">
                  <p:embed/>
                </p:oleObj>
              </mc:Choice>
              <mc:Fallback>
                <p:oleObj name="Equation" r:id="rId1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44608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1" name="Object 21"/>
          <p:cNvGraphicFramePr>
            <a:graphicFrameLocks noChangeAspect="1"/>
          </p:cNvGraphicFramePr>
          <p:nvPr/>
        </p:nvGraphicFramePr>
        <p:xfrm>
          <a:off x="5943600" y="1676400"/>
          <a:ext cx="35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0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76400"/>
                        <a:ext cx="3540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12326"/>
              </p:ext>
            </p:extLst>
          </p:nvPr>
        </p:nvGraphicFramePr>
        <p:xfrm>
          <a:off x="1684338" y="1674813"/>
          <a:ext cx="41735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1" name="Equation" r:id="rId19" imgW="2933700" imgH="444500" progId="Equation.DSMT4">
                  <p:embed/>
                </p:oleObj>
              </mc:Choice>
              <mc:Fallback>
                <p:oleObj name="Equation" r:id="rId19" imgW="2933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1674813"/>
                        <a:ext cx="41735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335502"/>
              </p:ext>
            </p:extLst>
          </p:nvPr>
        </p:nvGraphicFramePr>
        <p:xfrm>
          <a:off x="1295400" y="2971800"/>
          <a:ext cx="6604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2" name="Equation" r:id="rId21" imgW="317160" imgH="393480" progId="Equation.DSMT4">
                  <p:embed/>
                </p:oleObj>
              </mc:Choice>
              <mc:Fallback>
                <p:oleObj name="Equation" r:id="rId21" imgW="317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6604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4" name="Object 24"/>
          <p:cNvGraphicFramePr>
            <a:graphicFrameLocks noChangeAspect="1"/>
          </p:cNvGraphicFramePr>
          <p:nvPr/>
        </p:nvGraphicFramePr>
        <p:xfrm>
          <a:off x="1600200" y="2438400"/>
          <a:ext cx="4191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3" name="Equation" r:id="rId23" imgW="2946240" imgH="419040" progId="Equation.DSMT4">
                  <p:embed/>
                </p:oleObj>
              </mc:Choice>
              <mc:Fallback>
                <p:oleObj name="Equation" r:id="rId23" imgW="2946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4191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02483"/>
              </p:ext>
            </p:extLst>
          </p:nvPr>
        </p:nvGraphicFramePr>
        <p:xfrm>
          <a:off x="5726113" y="3700463"/>
          <a:ext cx="44608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4" name="Equation" r:id="rId25" imgW="203040" imgH="431640" progId="Equation.DSMT4">
                  <p:embed/>
                </p:oleObj>
              </mc:Choice>
              <mc:Fallback>
                <p:oleObj name="Equation" r:id="rId2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3700463"/>
                        <a:ext cx="44608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6" name="Object 26"/>
          <p:cNvGraphicFramePr>
            <a:graphicFrameLocks noChangeAspect="1"/>
          </p:cNvGraphicFramePr>
          <p:nvPr/>
        </p:nvGraphicFramePr>
        <p:xfrm>
          <a:off x="1524000" y="3771900"/>
          <a:ext cx="4114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5" name="Equation" r:id="rId27" imgW="2145960" imgH="419040" progId="Equation.DSMT4">
                  <p:embed/>
                </p:oleObj>
              </mc:Choice>
              <mc:Fallback>
                <p:oleObj name="Equation" r:id="rId27" imgW="2145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71900"/>
                        <a:ext cx="4114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7" name="Object 27"/>
          <p:cNvGraphicFramePr>
            <a:graphicFrameLocks noChangeAspect="1"/>
          </p:cNvGraphicFramePr>
          <p:nvPr/>
        </p:nvGraphicFramePr>
        <p:xfrm>
          <a:off x="2825750" y="4495800"/>
          <a:ext cx="1198563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6" name="Equation" r:id="rId29" imgW="545760" imgH="571320" progId="Equation.DSMT4">
                  <p:embed/>
                </p:oleObj>
              </mc:Choice>
              <mc:Fallback>
                <p:oleObj name="Equation" r:id="rId29" imgW="5457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4495800"/>
                        <a:ext cx="1198563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8" name="Line 28"/>
          <p:cNvSpPr>
            <a:spLocks noChangeShapeType="1"/>
          </p:cNvSpPr>
          <p:nvPr/>
        </p:nvSpPr>
        <p:spPr bwMode="auto">
          <a:xfrm flipV="1">
            <a:off x="3048000" y="58674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29" name="Line 29"/>
          <p:cNvSpPr>
            <a:spLocks noChangeShapeType="1"/>
          </p:cNvSpPr>
          <p:nvPr/>
        </p:nvSpPr>
        <p:spPr bwMode="auto">
          <a:xfrm flipV="1">
            <a:off x="3048000" y="49530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30" name="Text Box 30"/>
          <p:cNvSpPr txBox="1">
            <a:spLocks noChangeArrowheads="1"/>
          </p:cNvSpPr>
          <p:nvPr/>
        </p:nvSpPr>
        <p:spPr bwMode="auto">
          <a:xfrm>
            <a:off x="5105400" y="4648200"/>
            <a:ext cx="4035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A50021"/>
                </a:solidFill>
                <a:latin typeface="Arial Narrow" charset="0"/>
              </a:rPr>
              <a:t>Pythagorian</a:t>
            </a:r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 theorem: For right </a:t>
            </a:r>
            <a:r>
              <a:rPr lang="en-US" sz="1800" dirty="0" smtClean="0">
                <a:solidFill>
                  <a:srgbClr val="A50021"/>
                </a:solidFill>
                <a:latin typeface="Arial Narrow" charset="0"/>
              </a:rPr>
              <a:t>angle triangles</a:t>
            </a:r>
            <a:endParaRPr lang="en-US" sz="1800" dirty="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04832" name="Object 32"/>
          <p:cNvGraphicFramePr>
            <a:graphicFrameLocks noChangeAspect="1"/>
          </p:cNvGraphicFramePr>
          <p:nvPr/>
        </p:nvGraphicFramePr>
        <p:xfrm>
          <a:off x="5181600" y="5181600"/>
          <a:ext cx="1501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7" name="Equation" r:id="rId31" imgW="749160" imgH="241200" progId="Equation.DSMT4">
                  <p:embed/>
                </p:oleObj>
              </mc:Choice>
              <mc:Fallback>
                <p:oleObj name="Equation" r:id="rId31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5017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3" name="Object 33"/>
          <p:cNvGraphicFramePr>
            <a:graphicFrameLocks noChangeAspect="1"/>
          </p:cNvGraphicFramePr>
          <p:nvPr/>
        </p:nvGraphicFramePr>
        <p:xfrm>
          <a:off x="7239000" y="5127625"/>
          <a:ext cx="16319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8" name="Equation" r:id="rId33" imgW="812520" imgH="291960" progId="Equation.DSMT4">
                  <p:embed/>
                </p:oleObj>
              </mc:Choice>
              <mc:Fallback>
                <p:oleObj name="Equation" r:id="rId33" imgW="812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27625"/>
                        <a:ext cx="16319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4" name="AutoShape 34"/>
          <p:cNvSpPr>
            <a:spLocks noChangeArrowheads="1"/>
          </p:cNvSpPr>
          <p:nvPr/>
        </p:nvSpPr>
        <p:spPr bwMode="auto">
          <a:xfrm>
            <a:off x="6781800" y="52578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aphicFrame>
        <p:nvGraphicFramePr>
          <p:cNvPr id="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462317"/>
              </p:ext>
            </p:extLst>
          </p:nvPr>
        </p:nvGraphicFramePr>
        <p:xfrm>
          <a:off x="3554413" y="3292475"/>
          <a:ext cx="4079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9" name="Equation" r:id="rId35" imgW="254000" imgH="177800" progId="Equation.DSMT4">
                  <p:embed/>
                </p:oleObj>
              </mc:Choice>
              <mc:Fallback>
                <p:oleObj name="Equation" r:id="rId35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292475"/>
                        <a:ext cx="40798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2438400" y="3093631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45245"/>
              </p:ext>
            </p:extLst>
          </p:nvPr>
        </p:nvGraphicFramePr>
        <p:xfrm>
          <a:off x="3944937" y="3200400"/>
          <a:ext cx="5508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0" name="Equation" r:id="rId37" imgW="342900" imgH="215900" progId="Equation.DSMT4">
                  <p:embed/>
                </p:oleObj>
              </mc:Choice>
              <mc:Fallback>
                <p:oleObj name="Equation" r:id="rId37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7" y="3200400"/>
                        <a:ext cx="5508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2847"/>
              </p:ext>
            </p:extLst>
          </p:nvPr>
        </p:nvGraphicFramePr>
        <p:xfrm>
          <a:off x="4457700" y="3048000"/>
          <a:ext cx="571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1" name="Equation" r:id="rId39" imgW="355600" imgH="482600" progId="Equation.DSMT4">
                  <p:embed/>
                </p:oleObj>
              </mc:Choice>
              <mc:Fallback>
                <p:oleObj name="Equation" r:id="rId39" imgW="355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048000"/>
                        <a:ext cx="571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6248400" y="3810000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339928"/>
              </p:ext>
            </p:extLst>
          </p:nvPr>
        </p:nvGraphicFramePr>
        <p:xfrm>
          <a:off x="7467600" y="3975100"/>
          <a:ext cx="4492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2" name="Equation" r:id="rId41" imgW="254000" imgH="177800" progId="Equation.DSMT4">
                  <p:embed/>
                </p:oleObj>
              </mc:Choice>
              <mc:Fallback>
                <p:oleObj name="Equation" r:id="rId4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975100"/>
                        <a:ext cx="4492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16924"/>
              </p:ext>
            </p:extLst>
          </p:nvPr>
        </p:nvGraphicFramePr>
        <p:xfrm>
          <a:off x="7875587" y="3694113"/>
          <a:ext cx="11922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3" name="Equation" r:id="rId43" imgW="673100" imgH="495300" progId="Equation.DSMT4">
                  <p:embed/>
                </p:oleObj>
              </mc:Choice>
              <mc:Fallback>
                <p:oleObj name="Equation" r:id="rId43" imgW="673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7" y="3694113"/>
                        <a:ext cx="1192213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41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0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0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0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0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0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0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04" grpId="0" animBg="1"/>
      <p:bldP spid="204805" grpId="0" animBg="1"/>
      <p:bldP spid="204806" grpId="0"/>
      <p:bldP spid="204812" grpId="0" animBg="1"/>
      <p:bldP spid="204813" grpId="0"/>
      <p:bldP spid="204814" grpId="0"/>
      <p:bldP spid="204815" grpId="0"/>
      <p:bldP spid="204816" grpId="0"/>
      <p:bldP spid="204828" grpId="0" animBg="1"/>
      <p:bldP spid="204829" grpId="0" animBg="1"/>
      <p:bldP spid="204830" grpId="0"/>
      <p:bldP spid="204834" grpId="0" animBg="1"/>
      <p:bldP spid="37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DFDCF8-2C9F-8A4A-920F-600B4F6ADFC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and Scalar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Vector quantities have both magnitudes (sizes) and directions</a:t>
            </a:r>
            <a:endParaRPr lang="en-US" dirty="0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62000" y="3808413"/>
            <a:ext cx="66294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Scalar quantities have magnitudes only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Can be completely specified with a value and its unit</a:t>
            </a:r>
            <a:endParaRPr lang="en-US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205163" y="1724025"/>
            <a:ext cx="496815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Velocity, 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acceleration,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force, momentum,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788988" y="2362200"/>
            <a:ext cx="744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BOLD 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letters,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 letter with arrow on top</a:t>
            </a:r>
          </a:p>
        </p:txBody>
      </p:sp>
      <p:graphicFrame>
        <p:nvGraphicFramePr>
          <p:cNvPr id="1966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731635"/>
              </p:ext>
            </p:extLst>
          </p:nvPr>
        </p:nvGraphicFramePr>
        <p:xfrm>
          <a:off x="8181975" y="2271713"/>
          <a:ext cx="3921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975" y="2271713"/>
                        <a:ext cx="3921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762000" y="2819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Their sizes or magnitudes are denoted with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absolute values:</a:t>
            </a:r>
          </a:p>
        </p:txBody>
      </p:sp>
      <p:graphicFrame>
        <p:nvGraphicFramePr>
          <p:cNvPr id="1966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056864"/>
              </p:ext>
            </p:extLst>
          </p:nvPr>
        </p:nvGraphicFramePr>
        <p:xfrm>
          <a:off x="2708275" y="3167063"/>
          <a:ext cx="12493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5" imgW="673100" imgH="355600" progId="Equation.DSMT4">
                  <p:embed/>
                </p:oleObj>
              </mc:Choice>
              <mc:Fallback>
                <p:oleObj name="Equation" r:id="rId5" imgW="67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167063"/>
                        <a:ext cx="124936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96138" y="3810000"/>
            <a:ext cx="1719262" cy="1200328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Speed, energy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, heat, mass,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time,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832100" y="4953000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E</a:t>
            </a:r>
            <a:endParaRPr lang="en-US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3362325" y="5638800"/>
            <a:ext cx="2152650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Arial Narrow" charset="0"/>
              </a:rPr>
              <a:t>Both have units!!!</a:t>
            </a:r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>
            <a:off x="609600" y="3733800"/>
            <a:ext cx="8153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6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  <p:bldP spid="196612" grpId="0" build="p" autoUpdateAnimBg="0"/>
      <p:bldP spid="196613" grpId="0" animBg="1" autoUpdateAnimBg="0"/>
      <p:bldP spid="196614" grpId="0" build="p" autoUpdateAnimBg="0"/>
      <p:bldP spid="196616" grpId="0" build="p" autoUpdateAnimBg="0"/>
      <p:bldP spid="196618" grpId="0" animBg="1" autoUpdateAnimBg="0"/>
      <p:bldP spid="196619" grpId="0" build="p" autoUpdateAnimBg="0"/>
      <p:bldP spid="196620" grpId="0" animBg="1" autoUpdateAnimBg="0"/>
      <p:bldP spid="1966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C965F1-966B-1647-B654-B8DBEE190BF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Properties of Vectors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Two vectors are the same if their          and the             are the same, no matter where they are on a coordinate system!!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can move them around as you wish as long as their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                 and            are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kept the same.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75" y="4343400"/>
            <a:ext cx="4256088" cy="457200"/>
            <a:chOff x="730" y="2736"/>
            <a:chExt cx="2681" cy="288"/>
          </a:xfrm>
        </p:grpSpPr>
        <p:sp>
          <p:nvSpPr>
            <p:cNvPr id="33828" name="Line 5"/>
            <p:cNvSpPr>
              <a:spLocks noChangeShapeType="1"/>
            </p:cNvSpPr>
            <p:nvPr/>
          </p:nvSpPr>
          <p:spPr bwMode="auto">
            <a:xfrm>
              <a:off x="730" y="2880"/>
              <a:ext cx="243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Text Box 6"/>
            <p:cNvSpPr txBox="1">
              <a:spLocks noChangeArrowheads="1"/>
            </p:cNvSpPr>
            <p:nvPr/>
          </p:nvSpPr>
          <p:spPr bwMode="auto">
            <a:xfrm>
              <a:off x="3216" y="2736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4638" y="2286000"/>
            <a:ext cx="309562" cy="3810000"/>
            <a:chOff x="1773" y="1440"/>
            <a:chExt cx="195" cy="2400"/>
          </a:xfrm>
        </p:grpSpPr>
        <p:sp>
          <p:nvSpPr>
            <p:cNvPr id="33826" name="Line 8"/>
            <p:cNvSpPr>
              <a:spLocks noChangeShapeType="1"/>
            </p:cNvSpPr>
            <p:nvPr/>
          </p:nvSpPr>
          <p:spPr bwMode="auto">
            <a:xfrm rot="-5400000">
              <a:off x="816" y="2784"/>
              <a:ext cx="211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Text Box 9"/>
            <p:cNvSpPr txBox="1">
              <a:spLocks noChangeArrowheads="1"/>
            </p:cNvSpPr>
            <p:nvPr/>
          </p:nvSpPr>
          <p:spPr bwMode="auto">
            <a:xfrm>
              <a:off x="1773" y="1440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" y="3581400"/>
            <a:ext cx="914400" cy="1219200"/>
            <a:chOff x="480" y="2256"/>
            <a:chExt cx="576" cy="768"/>
          </a:xfrm>
        </p:grpSpPr>
        <p:sp>
          <p:nvSpPr>
            <p:cNvPr id="33824" name="Line 11"/>
            <p:cNvSpPr>
              <a:spLocks noChangeShapeType="1"/>
            </p:cNvSpPr>
            <p:nvPr/>
          </p:nvSpPr>
          <p:spPr bwMode="auto">
            <a:xfrm flipV="1">
              <a:off x="528" y="225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4" name="Text Box 12"/>
            <p:cNvSpPr txBox="1">
              <a:spLocks noChangeArrowheads="1"/>
            </p:cNvSpPr>
            <p:nvPr/>
          </p:nvSpPr>
          <p:spPr bwMode="auto">
            <a:xfrm>
              <a:off x="480" y="240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76400" y="3962400"/>
            <a:ext cx="838200" cy="1219200"/>
            <a:chOff x="1056" y="2496"/>
            <a:chExt cx="528" cy="768"/>
          </a:xfrm>
        </p:grpSpPr>
        <p:sp>
          <p:nvSpPr>
            <p:cNvPr id="33822" name="Line 14"/>
            <p:cNvSpPr>
              <a:spLocks noChangeShapeType="1"/>
            </p:cNvSpPr>
            <p:nvPr/>
          </p:nvSpPr>
          <p:spPr bwMode="auto">
            <a:xfrm flipV="1">
              <a:off x="1056" y="249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1114" y="2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28800" y="5029200"/>
            <a:ext cx="838200" cy="1295400"/>
            <a:chOff x="1152" y="3168"/>
            <a:chExt cx="528" cy="816"/>
          </a:xfrm>
        </p:grpSpPr>
        <p:sp>
          <p:nvSpPr>
            <p:cNvPr id="33820" name="Line 17"/>
            <p:cNvSpPr>
              <a:spLocks noChangeShapeType="1"/>
            </p:cNvSpPr>
            <p:nvPr/>
          </p:nvSpPr>
          <p:spPr bwMode="auto">
            <a:xfrm flipV="1">
              <a:off x="1152" y="321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>
              <a:off x="1344" y="31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E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71800" y="2743200"/>
            <a:ext cx="838200" cy="1219200"/>
            <a:chOff x="1872" y="1728"/>
            <a:chExt cx="528" cy="768"/>
          </a:xfrm>
        </p:grpSpPr>
        <p:sp>
          <p:nvSpPr>
            <p:cNvPr id="33818" name="Line 20"/>
            <p:cNvSpPr>
              <a:spLocks noChangeShapeType="1"/>
            </p:cNvSpPr>
            <p:nvPr/>
          </p:nvSpPr>
          <p:spPr bwMode="auto">
            <a:xfrm flipV="1">
              <a:off x="1872" y="1728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3" name="Text Box 21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D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95700" y="4762500"/>
            <a:ext cx="876300" cy="1219200"/>
            <a:chOff x="2328" y="3000"/>
            <a:chExt cx="552" cy="768"/>
          </a:xfrm>
        </p:grpSpPr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 rot="10800000" flipV="1">
              <a:off x="2328" y="3000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6" name="Text Box 24"/>
            <p:cNvSpPr txBox="1">
              <a:spLocks noChangeArrowheads="1"/>
            </p:cNvSpPr>
            <p:nvPr/>
          </p:nvSpPr>
          <p:spPr bwMode="auto">
            <a:xfrm>
              <a:off x="2650" y="326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C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191000" y="3276600"/>
            <a:ext cx="533400" cy="685800"/>
            <a:chOff x="2640" y="2064"/>
            <a:chExt cx="336" cy="432"/>
          </a:xfrm>
        </p:grpSpPr>
        <p:sp>
          <p:nvSpPr>
            <p:cNvPr id="33814" name="Line 26"/>
            <p:cNvSpPr>
              <a:spLocks noChangeShapeType="1"/>
            </p:cNvSpPr>
            <p:nvPr/>
          </p:nvSpPr>
          <p:spPr bwMode="auto">
            <a:xfrm flipV="1">
              <a:off x="2688" y="2064"/>
              <a:ext cx="28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9" name="Text Box 27"/>
            <p:cNvSpPr txBox="1">
              <a:spLocks noChangeArrowheads="1"/>
            </p:cNvSpPr>
            <p:nvPr/>
          </p:nvSpPr>
          <p:spPr bwMode="auto">
            <a:xfrm>
              <a:off x="2640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sp>
        <p:nvSpPr>
          <p:cNvPr id="197660" name="Text Box 28"/>
          <p:cNvSpPr txBox="1">
            <a:spLocks noChangeArrowheads="1"/>
          </p:cNvSpPr>
          <p:nvPr/>
        </p:nvSpPr>
        <p:spPr bwMode="auto">
          <a:xfrm>
            <a:off x="5943600" y="2209800"/>
            <a:ext cx="2530475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ones are the same vectors?</a:t>
            </a:r>
          </a:p>
        </p:txBody>
      </p:sp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5943600" y="3176588"/>
            <a:ext cx="1463675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A=B=E=D</a:t>
            </a: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5943600" y="3779838"/>
            <a:ext cx="28194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Why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aren’t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others?</a:t>
            </a:r>
          </a:p>
        </p:txBody>
      </p:sp>
      <p:sp>
        <p:nvSpPr>
          <p:cNvPr id="197663" name="Text Box 31"/>
          <p:cNvSpPr txBox="1">
            <a:spLocks noChangeArrowheads="1"/>
          </p:cNvSpPr>
          <p:nvPr/>
        </p:nvSpPr>
        <p:spPr bwMode="auto">
          <a:xfrm>
            <a:off x="5943600" y="4381500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magnitude but opposite direction: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C=-A: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A negative vector</a:t>
            </a: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5943600" y="5715000"/>
            <a:ext cx="28956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direction but different magnitude </a:t>
            </a:r>
            <a:endParaRPr lang="en-US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5334000" y="54768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sizes</a:t>
            </a: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7096125" y="533400"/>
            <a:ext cx="166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directions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2667000" y="1762780"/>
            <a:ext cx="166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directions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4800600" y="176278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sizes</a:t>
            </a:r>
          </a:p>
        </p:txBody>
      </p:sp>
    </p:spTree>
    <p:extLst>
      <p:ext uri="{BB962C8B-B14F-4D97-AF65-F5344CB8AC3E}">
        <p14:creationId xmlns:p14="http://schemas.microsoft.com/office/powerpoint/2010/main" val="407367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  <p:bldP spid="197660" grpId="0" animBg="1" autoUpdateAnimBg="0"/>
      <p:bldP spid="197661" grpId="0" animBg="1" autoUpdateAnimBg="0"/>
      <p:bldP spid="197662" grpId="0" animBg="1" autoUpdateAnimBg="0"/>
      <p:bldP spid="197663" grpId="0" animBg="1" autoUpdateAnimBg="0"/>
      <p:bldP spid="197664" grpId="0" animBg="1" autoUpdateAnimBg="0"/>
      <p:bldP spid="197665" grpId="0" autoUpdateAnimBg="0"/>
      <p:bldP spid="197666" grpId="0" autoUpdateAnimBg="0"/>
      <p:bldP spid="38" grpId="0" autoUpdateAnimBg="0"/>
      <p:bldP spid="3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D07774-5A7F-DA47-AC02-434FE8B365F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Operations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971800"/>
            <a:ext cx="838200" cy="549275"/>
            <a:chOff x="960" y="2160"/>
            <a:chExt cx="528" cy="346"/>
          </a:xfrm>
        </p:grpSpPr>
        <p:sp>
          <p:nvSpPr>
            <p:cNvPr id="3487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667000"/>
            <a:ext cx="411163" cy="396875"/>
            <a:chOff x="1488" y="1968"/>
            <a:chExt cx="259" cy="250"/>
          </a:xfrm>
        </p:grpSpPr>
        <p:sp>
          <p:nvSpPr>
            <p:cNvPr id="3487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438400"/>
            <a:ext cx="838200" cy="457200"/>
            <a:chOff x="2064" y="1824"/>
            <a:chExt cx="528" cy="288"/>
          </a:xfrm>
        </p:grpSpPr>
        <p:sp>
          <p:nvSpPr>
            <p:cNvPr id="3486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819400"/>
            <a:ext cx="381000" cy="396875"/>
            <a:chOff x="1824" y="2054"/>
            <a:chExt cx="240" cy="250"/>
          </a:xfrm>
        </p:grpSpPr>
        <p:sp>
          <p:nvSpPr>
            <p:cNvPr id="3486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7305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2911475"/>
            <a:ext cx="838200" cy="549275"/>
            <a:chOff x="3245" y="2122"/>
            <a:chExt cx="528" cy="346"/>
          </a:xfrm>
        </p:grpSpPr>
        <p:sp>
          <p:nvSpPr>
            <p:cNvPr id="3486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803525"/>
            <a:ext cx="334963" cy="396875"/>
            <a:chOff x="3053" y="1862"/>
            <a:chExt cx="211" cy="250"/>
          </a:xfrm>
        </p:grpSpPr>
        <p:sp>
          <p:nvSpPr>
            <p:cNvPr id="3486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438400"/>
            <a:ext cx="1446212" cy="701675"/>
            <a:chOff x="3264" y="1632"/>
            <a:chExt cx="911" cy="442"/>
          </a:xfrm>
        </p:grpSpPr>
        <p:sp>
          <p:nvSpPr>
            <p:cNvPr id="3486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705600" y="26670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6670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5052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191000"/>
            <a:ext cx="838200" cy="593725"/>
            <a:chOff x="1056" y="3168"/>
            <a:chExt cx="528" cy="374"/>
          </a:xfrm>
        </p:grpSpPr>
        <p:sp>
          <p:nvSpPr>
            <p:cNvPr id="3485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419600"/>
            <a:ext cx="457200" cy="457200"/>
            <a:chOff x="1680" y="3312"/>
            <a:chExt cx="288" cy="288"/>
          </a:xfrm>
        </p:grpSpPr>
        <p:sp>
          <p:nvSpPr>
            <p:cNvPr id="3485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3751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4864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4864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597525"/>
            <a:ext cx="990600" cy="366713"/>
            <a:chOff x="2928" y="3622"/>
            <a:chExt cx="624" cy="231"/>
          </a:xfrm>
        </p:grpSpPr>
        <p:sp>
          <p:nvSpPr>
            <p:cNvPr id="3485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715000"/>
            <a:ext cx="1974850" cy="374650"/>
            <a:chOff x="3696" y="3696"/>
            <a:chExt cx="1244" cy="236"/>
          </a:xfrm>
        </p:grpSpPr>
        <p:sp>
          <p:nvSpPr>
            <p:cNvPr id="3485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236184"/>
              </p:ext>
            </p:extLst>
          </p:nvPr>
        </p:nvGraphicFramePr>
        <p:xfrm>
          <a:off x="1095375" y="6192838"/>
          <a:ext cx="12001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9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6192838"/>
                        <a:ext cx="1200150" cy="377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574925"/>
            <a:ext cx="914400" cy="625475"/>
            <a:chOff x="912" y="1718"/>
            <a:chExt cx="576" cy="394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2" name="AutoShape 48"/>
            <p:cNvCxnSpPr>
              <a:cxnSpLocks noChangeShapeType="1"/>
            </p:cNvCxnSpPr>
            <p:nvPr/>
          </p:nvCxnSpPr>
          <p:spPr bwMode="auto">
            <a:xfrm rot="5400000" flipH="1" flipV="1">
              <a:off x="1056" y="1680"/>
              <a:ext cx="336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667000"/>
            <a:ext cx="914400" cy="549275"/>
            <a:chOff x="2064" y="1776"/>
            <a:chExt cx="576" cy="346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0" name="AutoShape 51"/>
            <p:cNvCxnSpPr>
              <a:cxnSpLocks noChangeShapeType="1"/>
            </p:cNvCxnSpPr>
            <p:nvPr/>
          </p:nvCxnSpPr>
          <p:spPr bwMode="auto">
            <a:xfrm rot="5400000" flipH="1" flipV="1">
              <a:off x="2179" y="1661"/>
              <a:ext cx="29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800600"/>
            <a:ext cx="838200" cy="457200"/>
            <a:chOff x="1056" y="3120"/>
            <a:chExt cx="528" cy="288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34848" name="AutoShape 54"/>
            <p:cNvCxnSpPr>
              <a:cxnSpLocks noChangeShapeType="1"/>
            </p:cNvCxnSpPr>
            <p:nvPr/>
          </p:nvCxnSpPr>
          <p:spPr bwMode="auto">
            <a:xfrm rot="16200000" flipH="1">
              <a:off x="1291" y="2885"/>
              <a:ext cx="5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6273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8905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72" grpId="0" build="p" autoUpdateAnimBg="0"/>
      <p:bldP spid="198682" grpId="0" animBg="1"/>
      <p:bldP spid="198683" grpId="0" animBg="1"/>
      <p:bldP spid="198684" grpId="0" animBg="1"/>
      <p:bldP spid="198685" grpId="0" build="p" autoUpdateAnimBg="0"/>
      <p:bldP spid="198692" grpId="0" animBg="1" autoUpdateAnimBg="0"/>
      <p:bldP spid="198693" grpId="0" animBg="1"/>
      <p:bldP spid="198694" grpId="0" build="p" autoUpdateAnimBg="0"/>
      <p:bldP spid="1987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6F1B04-EC2F-F947-8B66-00059CF328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car travels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20.0km due 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followed by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35.0km in a direction 60.0</a:t>
            </a:r>
            <a:r>
              <a:rPr lang="en-US" sz="2200" baseline="30000" dirty="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West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of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. Find the magnitude and direction of resultant displacement.</a:t>
            </a:r>
            <a:endParaRPr lang="en-US" sz="2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588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588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587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587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57200"/>
            <a:chOff x="1171" y="4224"/>
            <a:chExt cx="269" cy="288"/>
          </a:xfrm>
        </p:grpSpPr>
        <p:sp>
          <p:nvSpPr>
            <p:cNvPr id="3587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587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587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1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r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792948"/>
              </p:ext>
            </p:extLst>
          </p:nvPr>
        </p:nvGraphicFramePr>
        <p:xfrm>
          <a:off x="4572000" y="2105025"/>
          <a:ext cx="384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5" name="Equation" r:id="rId3" imgW="241300" imgH="127000" progId="Equation.DSMT4">
                  <p:embed/>
                </p:oleObj>
              </mc:Choice>
              <mc:Fallback>
                <p:oleObj name="Equation" r:id="rId3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05025"/>
                        <a:ext cx="384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33400" cy="1143000"/>
            <a:chOff x="1440" y="4128"/>
            <a:chExt cx="336" cy="720"/>
          </a:xfrm>
        </p:grpSpPr>
        <p:sp>
          <p:nvSpPr>
            <p:cNvPr id="3587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587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586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58707"/>
              </p:ext>
            </p:extLst>
          </p:nvPr>
        </p:nvGraphicFramePr>
        <p:xfrm>
          <a:off x="4352925" y="4251325"/>
          <a:ext cx="24082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6" name="Equation" r:id="rId5" imgW="1435100" imgH="546100" progId="Equation.DSMT4">
                  <p:embed/>
                </p:oleObj>
              </mc:Choice>
              <mc:Fallback>
                <p:oleObj name="Equation" r:id="rId5" imgW="1435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4251325"/>
                        <a:ext cx="240823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543800" y="4854575"/>
            <a:ext cx="1447800" cy="708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Do this using components!! 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39257"/>
              </p:ext>
            </p:extLst>
          </p:nvPr>
        </p:nvGraphicFramePr>
        <p:xfrm>
          <a:off x="4552950" y="2400300"/>
          <a:ext cx="42275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7" name="Equation" r:id="rId7" imgW="2654300" imgH="330200" progId="Equation.DSMT4">
                  <p:embed/>
                </p:oleObj>
              </mc:Choice>
              <mc:Fallback>
                <p:oleObj name="Equation" r:id="rId7" imgW="26543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2400300"/>
                        <a:ext cx="42275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589071"/>
              </p:ext>
            </p:extLst>
          </p:nvPr>
        </p:nvGraphicFramePr>
        <p:xfrm>
          <a:off x="4684713" y="2886075"/>
          <a:ext cx="24669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8" name="Equation" r:id="rId9" imgW="1549400" imgH="241300" progId="Equation.DSMT4">
                  <p:embed/>
                </p:oleObj>
              </mc:Choice>
              <mc:Fallback>
                <p:oleObj name="Equation" r:id="rId9" imgW="154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2886075"/>
                        <a:ext cx="24669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57566"/>
              </p:ext>
            </p:extLst>
          </p:nvPr>
        </p:nvGraphicFramePr>
        <p:xfrm>
          <a:off x="4654550" y="3267075"/>
          <a:ext cx="4329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9" name="Equation" r:id="rId11" imgW="2717800" imgH="304800" progId="Equation.DSMT4">
                  <p:embed/>
                </p:oleObj>
              </mc:Choice>
              <mc:Fallback>
                <p:oleObj name="Equation" r:id="rId11" imgW="2717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267075"/>
                        <a:ext cx="43291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453230"/>
              </p:ext>
            </p:extLst>
          </p:nvPr>
        </p:nvGraphicFramePr>
        <p:xfrm>
          <a:off x="4714875" y="3733800"/>
          <a:ext cx="20843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0" name="Equation" r:id="rId13" imgW="1308100" imgH="241300" progId="Equation.DSMT4">
                  <p:embed/>
                </p:oleObj>
              </mc:Choice>
              <mc:Fallback>
                <p:oleObj name="Equation" r:id="rId13" imgW="1308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33800"/>
                        <a:ext cx="20843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429641"/>
              </p:ext>
            </p:extLst>
          </p:nvPr>
        </p:nvGraphicFramePr>
        <p:xfrm>
          <a:off x="4332288" y="5076825"/>
          <a:ext cx="26431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1" name="Equation" r:id="rId15" imgW="1574800" imgH="393700" progId="Equation.DSMT4">
                  <p:embed/>
                </p:oleObj>
              </mc:Choice>
              <mc:Fallback>
                <p:oleObj name="Equation" r:id="rId15" imgW="157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5076825"/>
                        <a:ext cx="26431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40008"/>
              </p:ext>
            </p:extLst>
          </p:nvPr>
        </p:nvGraphicFramePr>
        <p:xfrm>
          <a:off x="4333875" y="5632450"/>
          <a:ext cx="33226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2" name="Equation" r:id="rId17" imgW="1981200" imgH="393700" progId="Equation.DSMT4">
                  <p:embed/>
                </p:oleObj>
              </mc:Choice>
              <mc:Fallback>
                <p:oleObj name="Equation" r:id="rId17" imgW="198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5632450"/>
                        <a:ext cx="33226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01725" cy="914400"/>
            <a:chOff x="1440" y="1728"/>
            <a:chExt cx="694" cy="576"/>
          </a:xfrm>
        </p:grpSpPr>
        <p:sp>
          <p:nvSpPr>
            <p:cNvPr id="3586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Bcos60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586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Text Box 40"/>
            <p:cNvSpPr txBox="1">
              <a:spLocks noChangeArrowheads="1"/>
            </p:cNvSpPr>
            <p:nvPr/>
          </p:nvSpPr>
          <p:spPr bwMode="auto">
            <a:xfrm>
              <a:off x="768" y="1445"/>
              <a:ext cx="6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Bsin60</a:t>
              </a:r>
              <a:r>
                <a:rPr lang="en-US" sz="2000" baseline="30000">
                  <a:solidFill>
                    <a:srgbClr val="FF0066"/>
                  </a:solidFill>
                </a:rPr>
                <a:t>o</a:t>
              </a: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073807"/>
              </p:ext>
            </p:extLst>
          </p:nvPr>
        </p:nvGraphicFramePr>
        <p:xfrm>
          <a:off x="4806950" y="1905000"/>
          <a:ext cx="28924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3" name="Equation" r:id="rId19" imgW="1816100" imgH="342900" progId="Equation.DSMT4">
                  <p:embed/>
                </p:oleObj>
              </mc:Choice>
              <mc:Fallback>
                <p:oleObj name="Equation" r:id="rId19" imgW="18161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1905000"/>
                        <a:ext cx="28924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7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70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4DD412-DD8E-3044-9E19-660466DD522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29000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29" name="Equation" r:id="rId3" imgW="1028520" imgH="342720" progId="Equation.3">
                  <p:embed/>
                </p:oleObj>
              </mc:Choice>
              <mc:Fallback>
                <p:oleObj name="Equation" r:id="rId3" imgW="102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828800" cy="609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690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690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690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57200"/>
            <a:chOff x="1488" y="1248"/>
            <a:chExt cx="1065" cy="288"/>
          </a:xfrm>
        </p:grpSpPr>
        <p:sp>
          <p:nvSpPr>
            <p:cNvPr id="3690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34975" cy="1930400"/>
            <a:chOff x="2457" y="1440"/>
            <a:chExt cx="251" cy="1258"/>
          </a:xfrm>
        </p:grpSpPr>
        <p:sp>
          <p:nvSpPr>
            <p:cNvPr id="3689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689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689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73250"/>
          <a:ext cx="665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0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73250"/>
                        <a:ext cx="6651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53140"/>
              </p:ext>
            </p:extLst>
          </p:nvPr>
        </p:nvGraphicFramePr>
        <p:xfrm>
          <a:off x="1371600" y="4456113"/>
          <a:ext cx="8699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1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56113"/>
                        <a:ext cx="8699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2490788"/>
          <a:ext cx="762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2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0788"/>
                        <a:ext cx="762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66925" y="4373563"/>
          <a:ext cx="4213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3" name="Equation" r:id="rId11" imgW="1536700" imgH="482600" progId="Equation.DSMT4">
                  <p:embed/>
                </p:oleObj>
              </mc:Choice>
              <mc:Fallback>
                <p:oleObj name="Equation" r:id="rId11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373563"/>
                        <a:ext cx="4213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4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505408"/>
              </p:ext>
            </p:extLst>
          </p:nvPr>
        </p:nvGraphicFramePr>
        <p:xfrm>
          <a:off x="6064250" y="5418138"/>
          <a:ext cx="8699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5" name="Equation" r:id="rId15" imgW="317500" imgH="355600" progId="Equation.DSMT4">
                  <p:embed/>
                </p:oleObj>
              </mc:Choice>
              <mc:Fallback>
                <p:oleObj name="Equation" r:id="rId15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418138"/>
                        <a:ext cx="8699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48885"/>
              </p:ext>
            </p:extLst>
          </p:nvPr>
        </p:nvGraphicFramePr>
        <p:xfrm>
          <a:off x="6086475" y="1858963"/>
          <a:ext cx="10620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6" name="Equation" r:id="rId17" imgW="508000" imgH="355600" progId="Equation.DSMT4">
                  <p:embed/>
                </p:oleObj>
              </mc:Choice>
              <mc:Fallback>
                <p:oleObj name="Equation" r:id="rId17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858963"/>
                        <a:ext cx="10620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287409"/>
              </p:ext>
            </p:extLst>
          </p:nvPr>
        </p:nvGraphicFramePr>
        <p:xfrm>
          <a:off x="6200775" y="2492375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7" name="Equation" r:id="rId19" imgW="482600" imgH="355600" progId="Equation.DSMT4">
                  <p:embed/>
                </p:oleObj>
              </mc:Choice>
              <mc:Fallback>
                <p:oleObj name="Equation" r:id="rId19" imgW="482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2492375"/>
                        <a:ext cx="10255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46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animBg="1"/>
      <p:bldP spid="200709" grpId="0" build="p" autoUpdateAnimBg="0"/>
      <p:bldP spid="200711" grpId="0" build="p" autoUpdateAnimBg="0"/>
      <p:bldP spid="200732" grpId="0" build="p" autoUpdateAnimBg="0"/>
      <p:bldP spid="200733" grpId="0" build="p" autoUpdateAnimBg="0"/>
      <p:bldP spid="200734" grpId="0" build="p" autoUpdateAnimBg="0"/>
      <p:bldP spid="200735" grpId="0" build="p" autoUpdateAnimBg="0"/>
      <p:bldP spid="200736" grpId="0" build="p" autoUpdateAnimBg="0"/>
      <p:bldP spid="200738" grpId="0" build="p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13434</TotalTime>
  <Words>1042</Words>
  <Application>Microsoft Macintosh PowerPoint</Application>
  <PresentationFormat>On-screen Show (4:3)</PresentationFormat>
  <Paragraphs>167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phys1443-spring02</vt:lpstr>
      <vt:lpstr>Equation</vt:lpstr>
      <vt:lpstr>MathType 6.0 Equation</vt:lpstr>
      <vt:lpstr>PHYS 1441 – Section 001 Lecture #5</vt:lpstr>
      <vt:lpstr>Announcements</vt:lpstr>
      <vt:lpstr>Special Project #2 for Extra Credit</vt:lpstr>
      <vt:lpstr>Trigonometry Refresher </vt:lpstr>
      <vt:lpstr>Vector and Scalar</vt:lpstr>
      <vt:lpstr>Properties of Vectors</vt:lpstr>
      <vt:lpstr>Vector Operations</vt:lpstr>
      <vt:lpstr>Example for Vector Addition</vt:lpstr>
      <vt:lpstr>Components and Unit Vectors</vt:lpstr>
      <vt:lpstr>Unit Vectors</vt:lpstr>
      <vt:lpstr>Examples of Vector Operations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459</cp:revision>
  <dcterms:created xsi:type="dcterms:W3CDTF">2012-06-05T17:02:23Z</dcterms:created>
  <dcterms:modified xsi:type="dcterms:W3CDTF">2015-06-16T20:24:32Z</dcterms:modified>
</cp:coreProperties>
</file>