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3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7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13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notesSlides/notesSlide14.xml" ContentType="application/vnd.openxmlformats-officedocument.presentationml.notesSlide+xml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notesSlides/notesSlide15.xml" ContentType="application/vnd.openxmlformats-officedocument.presentationml.notesSlide+xml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notesSlides/notesSlide16.xml" ContentType="application/vnd.openxmlformats-officedocument.presentationml.notesSlide+xml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notesSlides/notesSlide24.xml" ContentType="application/vnd.openxmlformats-officedocument.presentationml.notesSlide+xml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5" r:id="rId3"/>
    <p:sldId id="565" r:id="rId4"/>
    <p:sldId id="547" r:id="rId5"/>
    <p:sldId id="548" r:id="rId6"/>
    <p:sldId id="549" r:id="rId7"/>
    <p:sldId id="550" r:id="rId8"/>
    <p:sldId id="551" r:id="rId9"/>
    <p:sldId id="552" r:id="rId10"/>
    <p:sldId id="566" r:id="rId11"/>
    <p:sldId id="567" r:id="rId12"/>
    <p:sldId id="568" r:id="rId13"/>
    <p:sldId id="569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79" r:id="rId24"/>
    <p:sldId id="580" r:id="rId25"/>
    <p:sldId id="596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90" r:id="rId34"/>
    <p:sldId id="591" r:id="rId35"/>
    <p:sldId id="592" r:id="rId3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2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emf"/><Relationship Id="rId1" Type="http://schemas.openxmlformats.org/officeDocument/2006/relationships/image" Target="../media/image68.emf"/><Relationship Id="rId2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emf"/><Relationship Id="rId12" Type="http://schemas.openxmlformats.org/officeDocument/2006/relationships/image" Target="../media/image85.emf"/><Relationship Id="rId13" Type="http://schemas.openxmlformats.org/officeDocument/2006/relationships/image" Target="../media/image86.emf"/><Relationship Id="rId14" Type="http://schemas.openxmlformats.org/officeDocument/2006/relationships/image" Target="../media/image87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Relationship Id="rId3" Type="http://schemas.openxmlformats.org/officeDocument/2006/relationships/image" Target="../media/image76.emf"/><Relationship Id="rId4" Type="http://schemas.openxmlformats.org/officeDocument/2006/relationships/image" Target="../media/image77.w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8" Type="http://schemas.openxmlformats.org/officeDocument/2006/relationships/image" Target="../media/image81.emf"/><Relationship Id="rId9" Type="http://schemas.openxmlformats.org/officeDocument/2006/relationships/image" Target="../media/image82.emf"/><Relationship Id="rId10" Type="http://schemas.openxmlformats.org/officeDocument/2006/relationships/image" Target="../media/image83.e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9.emf"/><Relationship Id="rId12" Type="http://schemas.openxmlformats.org/officeDocument/2006/relationships/image" Target="../media/image100.emf"/><Relationship Id="rId1" Type="http://schemas.openxmlformats.org/officeDocument/2006/relationships/image" Target="../media/image89.emf"/><Relationship Id="rId2" Type="http://schemas.openxmlformats.org/officeDocument/2006/relationships/image" Target="../media/image90.emf"/><Relationship Id="rId3" Type="http://schemas.openxmlformats.org/officeDocument/2006/relationships/image" Target="../media/image91.emf"/><Relationship Id="rId4" Type="http://schemas.openxmlformats.org/officeDocument/2006/relationships/image" Target="../media/image92.emf"/><Relationship Id="rId5" Type="http://schemas.openxmlformats.org/officeDocument/2006/relationships/image" Target="../media/image93.emf"/><Relationship Id="rId6" Type="http://schemas.openxmlformats.org/officeDocument/2006/relationships/image" Target="../media/image94.emf"/><Relationship Id="rId7" Type="http://schemas.openxmlformats.org/officeDocument/2006/relationships/image" Target="../media/image95.emf"/><Relationship Id="rId8" Type="http://schemas.openxmlformats.org/officeDocument/2006/relationships/image" Target="../media/image96.emf"/><Relationship Id="rId9" Type="http://schemas.openxmlformats.org/officeDocument/2006/relationships/image" Target="../media/image97.emf"/><Relationship Id="rId10" Type="http://schemas.openxmlformats.org/officeDocument/2006/relationships/image" Target="../media/image98.e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3.emf"/><Relationship Id="rId12" Type="http://schemas.openxmlformats.org/officeDocument/2006/relationships/image" Target="../media/image114.emf"/><Relationship Id="rId13" Type="http://schemas.openxmlformats.org/officeDocument/2006/relationships/image" Target="../media/image115.emf"/><Relationship Id="rId1" Type="http://schemas.openxmlformats.org/officeDocument/2006/relationships/image" Target="../media/image103.emf"/><Relationship Id="rId2" Type="http://schemas.openxmlformats.org/officeDocument/2006/relationships/image" Target="../media/image104.emf"/><Relationship Id="rId3" Type="http://schemas.openxmlformats.org/officeDocument/2006/relationships/image" Target="../media/image105.emf"/><Relationship Id="rId4" Type="http://schemas.openxmlformats.org/officeDocument/2006/relationships/image" Target="../media/image106.emf"/><Relationship Id="rId5" Type="http://schemas.openxmlformats.org/officeDocument/2006/relationships/image" Target="../media/image107.emf"/><Relationship Id="rId6" Type="http://schemas.openxmlformats.org/officeDocument/2006/relationships/image" Target="../media/image108.emf"/><Relationship Id="rId7" Type="http://schemas.openxmlformats.org/officeDocument/2006/relationships/image" Target="../media/image109.emf"/><Relationship Id="rId8" Type="http://schemas.openxmlformats.org/officeDocument/2006/relationships/image" Target="../media/image110.emf"/><Relationship Id="rId9" Type="http://schemas.openxmlformats.org/officeDocument/2006/relationships/image" Target="../media/image111.emf"/><Relationship Id="rId10" Type="http://schemas.openxmlformats.org/officeDocument/2006/relationships/image" Target="../media/image11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4" Type="http://schemas.openxmlformats.org/officeDocument/2006/relationships/image" Target="../media/image119.emf"/><Relationship Id="rId5" Type="http://schemas.openxmlformats.org/officeDocument/2006/relationships/image" Target="../media/image120.emf"/><Relationship Id="rId6" Type="http://schemas.openxmlformats.org/officeDocument/2006/relationships/image" Target="../media/image121.emf"/><Relationship Id="rId7" Type="http://schemas.openxmlformats.org/officeDocument/2006/relationships/image" Target="../media/image122.emf"/><Relationship Id="rId8" Type="http://schemas.openxmlformats.org/officeDocument/2006/relationships/image" Target="../media/image123.emf"/><Relationship Id="rId9" Type="http://schemas.openxmlformats.org/officeDocument/2006/relationships/image" Target="../media/image124.emf"/><Relationship Id="rId1" Type="http://schemas.openxmlformats.org/officeDocument/2006/relationships/image" Target="../media/image116.emf"/><Relationship Id="rId2" Type="http://schemas.openxmlformats.org/officeDocument/2006/relationships/image" Target="../media/image117.e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6.wmf"/><Relationship Id="rId12" Type="http://schemas.openxmlformats.org/officeDocument/2006/relationships/image" Target="../media/image137.emf"/><Relationship Id="rId13" Type="http://schemas.openxmlformats.org/officeDocument/2006/relationships/image" Target="../media/image138.emf"/><Relationship Id="rId14" Type="http://schemas.openxmlformats.org/officeDocument/2006/relationships/image" Target="../media/image139.emf"/><Relationship Id="rId1" Type="http://schemas.openxmlformats.org/officeDocument/2006/relationships/image" Target="../media/image126.emf"/><Relationship Id="rId2" Type="http://schemas.openxmlformats.org/officeDocument/2006/relationships/image" Target="../media/image127.emf"/><Relationship Id="rId3" Type="http://schemas.openxmlformats.org/officeDocument/2006/relationships/image" Target="../media/image128.emf"/><Relationship Id="rId4" Type="http://schemas.openxmlformats.org/officeDocument/2006/relationships/image" Target="../media/image129.emf"/><Relationship Id="rId5" Type="http://schemas.openxmlformats.org/officeDocument/2006/relationships/image" Target="../media/image130.emf"/><Relationship Id="rId6" Type="http://schemas.openxmlformats.org/officeDocument/2006/relationships/image" Target="../media/image131.emf"/><Relationship Id="rId7" Type="http://schemas.openxmlformats.org/officeDocument/2006/relationships/image" Target="../media/image132.wmf"/><Relationship Id="rId8" Type="http://schemas.openxmlformats.org/officeDocument/2006/relationships/image" Target="../media/image133.emf"/><Relationship Id="rId9" Type="http://schemas.openxmlformats.org/officeDocument/2006/relationships/image" Target="../media/image134.emf"/><Relationship Id="rId10" Type="http://schemas.openxmlformats.org/officeDocument/2006/relationships/image" Target="../media/image13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4" Type="http://schemas.openxmlformats.org/officeDocument/2006/relationships/image" Target="../media/image143.emf"/><Relationship Id="rId1" Type="http://schemas.openxmlformats.org/officeDocument/2006/relationships/image" Target="../media/image140.wmf"/><Relationship Id="rId2" Type="http://schemas.openxmlformats.org/officeDocument/2006/relationships/image" Target="../media/image14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4" Type="http://schemas.openxmlformats.org/officeDocument/2006/relationships/image" Target="../media/image147.emf"/><Relationship Id="rId5" Type="http://schemas.openxmlformats.org/officeDocument/2006/relationships/image" Target="../media/image148.wmf"/><Relationship Id="rId6" Type="http://schemas.openxmlformats.org/officeDocument/2006/relationships/image" Target="../media/image149.emf"/><Relationship Id="rId7" Type="http://schemas.openxmlformats.org/officeDocument/2006/relationships/image" Target="../media/image150.emf"/><Relationship Id="rId8" Type="http://schemas.openxmlformats.org/officeDocument/2006/relationships/image" Target="../media/image151.emf"/><Relationship Id="rId9" Type="http://schemas.openxmlformats.org/officeDocument/2006/relationships/image" Target="../media/image152.emf"/><Relationship Id="rId10" Type="http://schemas.openxmlformats.org/officeDocument/2006/relationships/image" Target="../media/image153.emf"/><Relationship Id="rId1" Type="http://schemas.openxmlformats.org/officeDocument/2006/relationships/image" Target="../media/image144.emf"/><Relationship Id="rId2" Type="http://schemas.openxmlformats.org/officeDocument/2006/relationships/image" Target="../media/image14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4" Type="http://schemas.openxmlformats.org/officeDocument/2006/relationships/image" Target="../media/image157.emf"/><Relationship Id="rId1" Type="http://schemas.openxmlformats.org/officeDocument/2006/relationships/image" Target="../media/image154.wmf"/><Relationship Id="rId2" Type="http://schemas.openxmlformats.org/officeDocument/2006/relationships/image" Target="../media/image15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8.emf"/><Relationship Id="rId12" Type="http://schemas.openxmlformats.org/officeDocument/2006/relationships/image" Target="../media/image169.emf"/><Relationship Id="rId13" Type="http://schemas.openxmlformats.org/officeDocument/2006/relationships/image" Target="../media/image170.emf"/><Relationship Id="rId14" Type="http://schemas.openxmlformats.org/officeDocument/2006/relationships/image" Target="../media/image171.emf"/><Relationship Id="rId1" Type="http://schemas.openxmlformats.org/officeDocument/2006/relationships/image" Target="../media/image158.wmf"/><Relationship Id="rId2" Type="http://schemas.openxmlformats.org/officeDocument/2006/relationships/image" Target="../media/image159.wmf"/><Relationship Id="rId3" Type="http://schemas.openxmlformats.org/officeDocument/2006/relationships/image" Target="../media/image160.emf"/><Relationship Id="rId4" Type="http://schemas.openxmlformats.org/officeDocument/2006/relationships/image" Target="../media/image161.emf"/><Relationship Id="rId5" Type="http://schemas.openxmlformats.org/officeDocument/2006/relationships/image" Target="../media/image162.emf"/><Relationship Id="rId6" Type="http://schemas.openxmlformats.org/officeDocument/2006/relationships/image" Target="../media/image163.emf"/><Relationship Id="rId7" Type="http://schemas.openxmlformats.org/officeDocument/2006/relationships/image" Target="../media/image164.wmf"/><Relationship Id="rId8" Type="http://schemas.openxmlformats.org/officeDocument/2006/relationships/image" Target="../media/image165.emf"/><Relationship Id="rId9" Type="http://schemas.openxmlformats.org/officeDocument/2006/relationships/image" Target="../media/image166.emf"/><Relationship Id="rId10" Type="http://schemas.openxmlformats.org/officeDocument/2006/relationships/image" Target="../media/image16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4" Type="http://schemas.openxmlformats.org/officeDocument/2006/relationships/image" Target="../media/image176.emf"/><Relationship Id="rId5" Type="http://schemas.openxmlformats.org/officeDocument/2006/relationships/image" Target="../media/image177.emf"/><Relationship Id="rId6" Type="http://schemas.openxmlformats.org/officeDocument/2006/relationships/image" Target="../media/image178.emf"/><Relationship Id="rId7" Type="http://schemas.openxmlformats.org/officeDocument/2006/relationships/image" Target="../media/image179.emf"/><Relationship Id="rId8" Type="http://schemas.openxmlformats.org/officeDocument/2006/relationships/image" Target="../media/image180.emf"/><Relationship Id="rId9" Type="http://schemas.openxmlformats.org/officeDocument/2006/relationships/image" Target="../media/image181.emf"/><Relationship Id="rId10" Type="http://schemas.openxmlformats.org/officeDocument/2006/relationships/image" Target="../media/image182.emf"/><Relationship Id="rId1" Type="http://schemas.openxmlformats.org/officeDocument/2006/relationships/image" Target="../media/image173.emf"/><Relationship Id="rId2" Type="http://schemas.openxmlformats.org/officeDocument/2006/relationships/image" Target="../media/image17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26.emf"/><Relationship Id="rId1" Type="http://schemas.openxmlformats.org/officeDocument/2006/relationships/image" Target="../media/image33.emf"/><Relationship Id="rId2" Type="http://schemas.openxmlformats.org/officeDocument/2006/relationships/image" Target="../media/image23.emf"/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478FDA-B8E4-0842-AE36-A422BC4178C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6B52E8-2457-8442-95F3-18A934D1062A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7E773E-708E-D140-8BEC-70264D1CAA78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3029AB-8F00-F44D-965E-2BCC8BC75579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FE279C-00D3-694D-97C9-3CE07AB93726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C4AA61-234F-5444-BB78-2ED7EB0E5D40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74C429-59C1-BE48-93D7-6DC2F51B7FC5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871D58F-58D8-CC42-93F4-78E9C3DD1D15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A48ABB-294D-7641-8DDB-FE7837B84CC2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8605EC-D1E0-7146-9396-CF69F7C94C48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CC4E10A-DCCC-ED47-8FE3-91A376528BA8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02BAE8-A98F-884A-A446-44B3E7152E44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F1599C-9CA0-7646-B3F5-1DBE679E1BF1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D39E7C-C4CA-CA40-A5C2-8BC00950B87D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F77565-BDC5-9045-BDFB-2B1240721796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03D9DF-35FC-4247-9DFB-1BF8DEFA9A04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681A35-5EDF-7243-9EAF-CD670E72AA84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142F29-65AC-B848-94C1-55EFF8A8DC4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C0E0BF-967F-3D45-93C8-61DFD46CE7C0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B5EC44-FD24-3F4C-AB33-F47D08456383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53BF7F-9D0E-8B4F-94DC-D3907D98A7ED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E4EF7C-0533-4F4A-BA79-C438EF373DA3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7DAB96F-E773-3F46-A30B-CB9B9E34FD7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FC2229-5238-744F-899C-5644CEBFD067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4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8.png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3.png"/><Relationship Id="rId5" Type="http://schemas.openxmlformats.org/officeDocument/2006/relationships/oleObject" Target="../embeddings/oleObject49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8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58.e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59.e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60.e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6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4.e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55.emf"/><Relationship Id="rId8" Type="http://schemas.openxmlformats.org/officeDocument/2006/relationships/oleObject" Target="../embeddings/oleObject55.bin"/><Relationship Id="rId9" Type="http://schemas.openxmlformats.org/officeDocument/2006/relationships/image" Target="../media/image56.emf"/><Relationship Id="rId10" Type="http://schemas.openxmlformats.org/officeDocument/2006/relationships/oleObject" Target="../embeddings/oleObject5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oleObject" Target="../embeddings/oleObject65.bin"/><Relationship Id="rId13" Type="http://schemas.openxmlformats.org/officeDocument/2006/relationships/image" Target="../media/image66.emf"/><Relationship Id="rId14" Type="http://schemas.openxmlformats.org/officeDocument/2006/relationships/oleObject" Target="../embeddings/oleObject66.bin"/><Relationship Id="rId15" Type="http://schemas.openxmlformats.org/officeDocument/2006/relationships/image" Target="../media/image6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64.emf"/><Relationship Id="rId10" Type="http://schemas.openxmlformats.org/officeDocument/2006/relationships/oleObject" Target="../embeddings/oleObject64.bin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emf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72.emf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7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68.emf"/><Relationship Id="rId6" Type="http://schemas.openxmlformats.org/officeDocument/2006/relationships/oleObject" Target="../embeddings/oleObject68.bin"/><Relationship Id="rId7" Type="http://schemas.openxmlformats.org/officeDocument/2006/relationships/image" Target="../media/image69.wmf"/><Relationship Id="rId8" Type="http://schemas.openxmlformats.org/officeDocument/2006/relationships/oleObject" Target="../embeddings/oleObject69.bin"/><Relationship Id="rId9" Type="http://schemas.openxmlformats.org/officeDocument/2006/relationships/image" Target="../media/image70.emf"/><Relationship Id="rId10" Type="http://schemas.openxmlformats.org/officeDocument/2006/relationships/oleObject" Target="../embeddings/oleObject7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emf"/><Relationship Id="rId20" Type="http://schemas.openxmlformats.org/officeDocument/2006/relationships/oleObject" Target="../embeddings/oleObject81.bin"/><Relationship Id="rId21" Type="http://schemas.openxmlformats.org/officeDocument/2006/relationships/image" Target="../media/image82.emf"/><Relationship Id="rId22" Type="http://schemas.openxmlformats.org/officeDocument/2006/relationships/oleObject" Target="../embeddings/oleObject82.bin"/><Relationship Id="rId23" Type="http://schemas.openxmlformats.org/officeDocument/2006/relationships/image" Target="../media/image83.emf"/><Relationship Id="rId24" Type="http://schemas.openxmlformats.org/officeDocument/2006/relationships/oleObject" Target="../embeddings/oleObject83.bin"/><Relationship Id="rId25" Type="http://schemas.openxmlformats.org/officeDocument/2006/relationships/image" Target="../media/image84.emf"/><Relationship Id="rId26" Type="http://schemas.openxmlformats.org/officeDocument/2006/relationships/oleObject" Target="../embeddings/oleObject84.bin"/><Relationship Id="rId27" Type="http://schemas.openxmlformats.org/officeDocument/2006/relationships/image" Target="../media/image85.emf"/><Relationship Id="rId28" Type="http://schemas.openxmlformats.org/officeDocument/2006/relationships/oleObject" Target="../embeddings/oleObject85.bin"/><Relationship Id="rId29" Type="http://schemas.openxmlformats.org/officeDocument/2006/relationships/image" Target="../media/image86.emf"/><Relationship Id="rId30" Type="http://schemas.openxmlformats.org/officeDocument/2006/relationships/oleObject" Target="../embeddings/oleObject86.bin"/><Relationship Id="rId31" Type="http://schemas.openxmlformats.org/officeDocument/2006/relationships/image" Target="../media/image87.emf"/><Relationship Id="rId10" Type="http://schemas.openxmlformats.org/officeDocument/2006/relationships/oleObject" Target="../embeddings/oleObject76.bin"/><Relationship Id="rId11" Type="http://schemas.openxmlformats.org/officeDocument/2006/relationships/image" Target="../media/image77.wmf"/><Relationship Id="rId12" Type="http://schemas.openxmlformats.org/officeDocument/2006/relationships/oleObject" Target="../embeddings/oleObject77.bin"/><Relationship Id="rId13" Type="http://schemas.openxmlformats.org/officeDocument/2006/relationships/image" Target="../media/image78.emf"/><Relationship Id="rId14" Type="http://schemas.openxmlformats.org/officeDocument/2006/relationships/oleObject" Target="../embeddings/oleObject78.bin"/><Relationship Id="rId15" Type="http://schemas.openxmlformats.org/officeDocument/2006/relationships/image" Target="../media/image79.emf"/><Relationship Id="rId16" Type="http://schemas.openxmlformats.org/officeDocument/2006/relationships/oleObject" Target="../embeddings/oleObject79.bin"/><Relationship Id="rId17" Type="http://schemas.openxmlformats.org/officeDocument/2006/relationships/image" Target="../media/image80.emf"/><Relationship Id="rId18" Type="http://schemas.openxmlformats.org/officeDocument/2006/relationships/oleObject" Target="../embeddings/oleObject80.bin"/><Relationship Id="rId19" Type="http://schemas.openxmlformats.org/officeDocument/2006/relationships/image" Target="../media/image8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74.emf"/><Relationship Id="rId6" Type="http://schemas.openxmlformats.org/officeDocument/2006/relationships/oleObject" Target="../embeddings/oleObject74.bin"/><Relationship Id="rId7" Type="http://schemas.openxmlformats.org/officeDocument/2006/relationships/image" Target="../media/image75.emf"/><Relationship Id="rId8" Type="http://schemas.openxmlformats.org/officeDocument/2006/relationships/oleObject" Target="../embeddings/oleObject7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emf"/><Relationship Id="rId20" Type="http://schemas.openxmlformats.org/officeDocument/2006/relationships/oleObject" Target="../embeddings/oleObject95.bin"/><Relationship Id="rId21" Type="http://schemas.openxmlformats.org/officeDocument/2006/relationships/image" Target="../media/image97.emf"/><Relationship Id="rId22" Type="http://schemas.openxmlformats.org/officeDocument/2006/relationships/oleObject" Target="../embeddings/oleObject96.bin"/><Relationship Id="rId23" Type="http://schemas.openxmlformats.org/officeDocument/2006/relationships/image" Target="../media/image98.emf"/><Relationship Id="rId24" Type="http://schemas.openxmlformats.org/officeDocument/2006/relationships/oleObject" Target="../embeddings/oleObject97.bin"/><Relationship Id="rId25" Type="http://schemas.openxmlformats.org/officeDocument/2006/relationships/image" Target="../media/image99.emf"/><Relationship Id="rId26" Type="http://schemas.openxmlformats.org/officeDocument/2006/relationships/oleObject" Target="../embeddings/oleObject98.bin"/><Relationship Id="rId27" Type="http://schemas.openxmlformats.org/officeDocument/2006/relationships/image" Target="../media/image100.emf"/><Relationship Id="rId10" Type="http://schemas.openxmlformats.org/officeDocument/2006/relationships/oleObject" Target="../embeddings/oleObject90.bin"/><Relationship Id="rId11" Type="http://schemas.openxmlformats.org/officeDocument/2006/relationships/image" Target="../media/image92.emf"/><Relationship Id="rId12" Type="http://schemas.openxmlformats.org/officeDocument/2006/relationships/oleObject" Target="../embeddings/oleObject91.bin"/><Relationship Id="rId13" Type="http://schemas.openxmlformats.org/officeDocument/2006/relationships/image" Target="../media/image93.emf"/><Relationship Id="rId14" Type="http://schemas.openxmlformats.org/officeDocument/2006/relationships/oleObject" Target="../embeddings/oleObject92.bin"/><Relationship Id="rId15" Type="http://schemas.openxmlformats.org/officeDocument/2006/relationships/image" Target="../media/image94.emf"/><Relationship Id="rId16" Type="http://schemas.openxmlformats.org/officeDocument/2006/relationships/oleObject" Target="../embeddings/oleObject93.bin"/><Relationship Id="rId17" Type="http://schemas.openxmlformats.org/officeDocument/2006/relationships/image" Target="../media/image95.emf"/><Relationship Id="rId18" Type="http://schemas.openxmlformats.org/officeDocument/2006/relationships/oleObject" Target="../embeddings/oleObject94.bin"/><Relationship Id="rId19" Type="http://schemas.openxmlformats.org/officeDocument/2006/relationships/image" Target="../media/image9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01.jpeg"/><Relationship Id="rId4" Type="http://schemas.openxmlformats.org/officeDocument/2006/relationships/oleObject" Target="../embeddings/oleObject87.bin"/><Relationship Id="rId5" Type="http://schemas.openxmlformats.org/officeDocument/2006/relationships/image" Target="../media/image89.emf"/><Relationship Id="rId6" Type="http://schemas.openxmlformats.org/officeDocument/2006/relationships/oleObject" Target="../embeddings/oleObject88.bin"/><Relationship Id="rId7" Type="http://schemas.openxmlformats.org/officeDocument/2006/relationships/image" Target="../media/image90.emf"/><Relationship Id="rId8" Type="http://schemas.openxmlformats.org/officeDocument/2006/relationships/oleObject" Target="../embeddings/oleObject8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emf"/><Relationship Id="rId20" Type="http://schemas.openxmlformats.org/officeDocument/2006/relationships/oleObject" Target="../embeddings/oleObject107.bin"/><Relationship Id="rId21" Type="http://schemas.openxmlformats.org/officeDocument/2006/relationships/image" Target="../media/image111.emf"/><Relationship Id="rId22" Type="http://schemas.openxmlformats.org/officeDocument/2006/relationships/oleObject" Target="../embeddings/oleObject108.bin"/><Relationship Id="rId23" Type="http://schemas.openxmlformats.org/officeDocument/2006/relationships/image" Target="../media/image112.emf"/><Relationship Id="rId24" Type="http://schemas.openxmlformats.org/officeDocument/2006/relationships/oleObject" Target="../embeddings/oleObject109.bin"/><Relationship Id="rId25" Type="http://schemas.openxmlformats.org/officeDocument/2006/relationships/image" Target="../media/image113.emf"/><Relationship Id="rId26" Type="http://schemas.openxmlformats.org/officeDocument/2006/relationships/oleObject" Target="../embeddings/oleObject110.bin"/><Relationship Id="rId27" Type="http://schemas.openxmlformats.org/officeDocument/2006/relationships/image" Target="../media/image114.emf"/><Relationship Id="rId28" Type="http://schemas.openxmlformats.org/officeDocument/2006/relationships/oleObject" Target="../embeddings/oleObject111.bin"/><Relationship Id="rId29" Type="http://schemas.openxmlformats.org/officeDocument/2006/relationships/image" Target="../media/image115.emf"/><Relationship Id="rId10" Type="http://schemas.openxmlformats.org/officeDocument/2006/relationships/oleObject" Target="../embeddings/oleObject102.bin"/><Relationship Id="rId11" Type="http://schemas.openxmlformats.org/officeDocument/2006/relationships/image" Target="../media/image106.emf"/><Relationship Id="rId12" Type="http://schemas.openxmlformats.org/officeDocument/2006/relationships/oleObject" Target="../embeddings/oleObject103.bin"/><Relationship Id="rId13" Type="http://schemas.openxmlformats.org/officeDocument/2006/relationships/image" Target="../media/image107.emf"/><Relationship Id="rId14" Type="http://schemas.openxmlformats.org/officeDocument/2006/relationships/oleObject" Target="../embeddings/oleObject104.bin"/><Relationship Id="rId15" Type="http://schemas.openxmlformats.org/officeDocument/2006/relationships/image" Target="../media/image108.emf"/><Relationship Id="rId16" Type="http://schemas.openxmlformats.org/officeDocument/2006/relationships/oleObject" Target="../embeddings/oleObject105.bin"/><Relationship Id="rId17" Type="http://schemas.openxmlformats.org/officeDocument/2006/relationships/image" Target="../media/image109.emf"/><Relationship Id="rId18" Type="http://schemas.openxmlformats.org/officeDocument/2006/relationships/oleObject" Target="../embeddings/oleObject106.bin"/><Relationship Id="rId19" Type="http://schemas.openxmlformats.org/officeDocument/2006/relationships/image" Target="../media/image11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99.bin"/><Relationship Id="rId5" Type="http://schemas.openxmlformats.org/officeDocument/2006/relationships/image" Target="../media/image103.emf"/><Relationship Id="rId6" Type="http://schemas.openxmlformats.org/officeDocument/2006/relationships/oleObject" Target="../embeddings/oleObject100.bin"/><Relationship Id="rId7" Type="http://schemas.openxmlformats.org/officeDocument/2006/relationships/image" Target="../media/image104.emf"/><Relationship Id="rId8" Type="http://schemas.openxmlformats.org/officeDocument/2006/relationships/oleObject" Target="../embeddings/oleObject101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5.bin"/><Relationship Id="rId20" Type="http://schemas.openxmlformats.org/officeDocument/2006/relationships/image" Target="../media/image124.emf"/><Relationship Id="rId10" Type="http://schemas.openxmlformats.org/officeDocument/2006/relationships/image" Target="../media/image119.emf"/><Relationship Id="rId11" Type="http://schemas.openxmlformats.org/officeDocument/2006/relationships/oleObject" Target="../embeddings/oleObject116.bin"/><Relationship Id="rId12" Type="http://schemas.openxmlformats.org/officeDocument/2006/relationships/image" Target="../media/image120.emf"/><Relationship Id="rId13" Type="http://schemas.openxmlformats.org/officeDocument/2006/relationships/oleObject" Target="../embeddings/oleObject117.bin"/><Relationship Id="rId14" Type="http://schemas.openxmlformats.org/officeDocument/2006/relationships/image" Target="../media/image121.emf"/><Relationship Id="rId15" Type="http://schemas.openxmlformats.org/officeDocument/2006/relationships/oleObject" Target="../embeddings/oleObject118.bin"/><Relationship Id="rId16" Type="http://schemas.openxmlformats.org/officeDocument/2006/relationships/image" Target="../media/image122.emf"/><Relationship Id="rId17" Type="http://schemas.openxmlformats.org/officeDocument/2006/relationships/oleObject" Target="../embeddings/oleObject119.bin"/><Relationship Id="rId18" Type="http://schemas.openxmlformats.org/officeDocument/2006/relationships/image" Target="../media/image123.emf"/><Relationship Id="rId19" Type="http://schemas.openxmlformats.org/officeDocument/2006/relationships/oleObject" Target="../embeddings/oleObject120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2.bin"/><Relationship Id="rId4" Type="http://schemas.openxmlformats.org/officeDocument/2006/relationships/image" Target="../media/image116.emf"/><Relationship Id="rId5" Type="http://schemas.openxmlformats.org/officeDocument/2006/relationships/oleObject" Target="../embeddings/oleObject113.bin"/><Relationship Id="rId6" Type="http://schemas.openxmlformats.org/officeDocument/2006/relationships/image" Target="../media/image117.emf"/><Relationship Id="rId7" Type="http://schemas.openxmlformats.org/officeDocument/2006/relationships/oleObject" Target="../embeddings/oleObject114.bin"/><Relationship Id="rId8" Type="http://schemas.openxmlformats.org/officeDocument/2006/relationships/image" Target="../media/image1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emf"/><Relationship Id="rId20" Type="http://schemas.openxmlformats.org/officeDocument/2006/relationships/oleObject" Target="../embeddings/oleObject129.bin"/><Relationship Id="rId21" Type="http://schemas.openxmlformats.org/officeDocument/2006/relationships/image" Target="../media/image134.emf"/><Relationship Id="rId22" Type="http://schemas.openxmlformats.org/officeDocument/2006/relationships/oleObject" Target="../embeddings/oleObject130.bin"/><Relationship Id="rId23" Type="http://schemas.openxmlformats.org/officeDocument/2006/relationships/image" Target="../media/image135.emf"/><Relationship Id="rId24" Type="http://schemas.openxmlformats.org/officeDocument/2006/relationships/oleObject" Target="../embeddings/oleObject131.bin"/><Relationship Id="rId25" Type="http://schemas.openxmlformats.org/officeDocument/2006/relationships/image" Target="../media/image136.wmf"/><Relationship Id="rId26" Type="http://schemas.openxmlformats.org/officeDocument/2006/relationships/oleObject" Target="../embeddings/oleObject132.bin"/><Relationship Id="rId27" Type="http://schemas.openxmlformats.org/officeDocument/2006/relationships/image" Target="../media/image137.emf"/><Relationship Id="rId28" Type="http://schemas.openxmlformats.org/officeDocument/2006/relationships/oleObject" Target="../embeddings/oleObject133.bin"/><Relationship Id="rId29" Type="http://schemas.openxmlformats.org/officeDocument/2006/relationships/image" Target="../media/image138.emf"/><Relationship Id="rId30" Type="http://schemas.openxmlformats.org/officeDocument/2006/relationships/oleObject" Target="../embeddings/oleObject134.bin"/><Relationship Id="rId31" Type="http://schemas.openxmlformats.org/officeDocument/2006/relationships/image" Target="../media/image139.emf"/><Relationship Id="rId10" Type="http://schemas.openxmlformats.org/officeDocument/2006/relationships/oleObject" Target="../embeddings/oleObject124.bin"/><Relationship Id="rId11" Type="http://schemas.openxmlformats.org/officeDocument/2006/relationships/image" Target="../media/image129.emf"/><Relationship Id="rId12" Type="http://schemas.openxmlformats.org/officeDocument/2006/relationships/oleObject" Target="../embeddings/oleObject125.bin"/><Relationship Id="rId13" Type="http://schemas.openxmlformats.org/officeDocument/2006/relationships/image" Target="../media/image130.emf"/><Relationship Id="rId14" Type="http://schemas.openxmlformats.org/officeDocument/2006/relationships/oleObject" Target="../embeddings/oleObject126.bin"/><Relationship Id="rId15" Type="http://schemas.openxmlformats.org/officeDocument/2006/relationships/image" Target="../media/image131.emf"/><Relationship Id="rId16" Type="http://schemas.openxmlformats.org/officeDocument/2006/relationships/oleObject" Target="../embeddings/oleObject127.bin"/><Relationship Id="rId17" Type="http://schemas.openxmlformats.org/officeDocument/2006/relationships/image" Target="../media/image132.wmf"/><Relationship Id="rId18" Type="http://schemas.openxmlformats.org/officeDocument/2006/relationships/oleObject" Target="../embeddings/oleObject128.bin"/><Relationship Id="rId19" Type="http://schemas.openxmlformats.org/officeDocument/2006/relationships/image" Target="../media/image13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21.bin"/><Relationship Id="rId5" Type="http://schemas.openxmlformats.org/officeDocument/2006/relationships/image" Target="../media/image126.emf"/><Relationship Id="rId6" Type="http://schemas.openxmlformats.org/officeDocument/2006/relationships/oleObject" Target="../embeddings/oleObject122.bin"/><Relationship Id="rId7" Type="http://schemas.openxmlformats.org/officeDocument/2006/relationships/image" Target="../media/image127.emf"/><Relationship Id="rId8" Type="http://schemas.openxmlformats.org/officeDocument/2006/relationships/oleObject" Target="../embeddings/oleObject12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35.bin"/><Relationship Id="rId5" Type="http://schemas.openxmlformats.org/officeDocument/2006/relationships/image" Target="../media/image140.wmf"/><Relationship Id="rId6" Type="http://schemas.openxmlformats.org/officeDocument/2006/relationships/oleObject" Target="../embeddings/oleObject136.bin"/><Relationship Id="rId7" Type="http://schemas.openxmlformats.org/officeDocument/2006/relationships/image" Target="../media/image141.emf"/><Relationship Id="rId8" Type="http://schemas.openxmlformats.org/officeDocument/2006/relationships/oleObject" Target="../embeddings/oleObject137.bin"/><Relationship Id="rId9" Type="http://schemas.openxmlformats.org/officeDocument/2006/relationships/image" Target="../media/image142.emf"/><Relationship Id="rId10" Type="http://schemas.openxmlformats.org/officeDocument/2006/relationships/oleObject" Target="../embeddings/oleObject138.bin"/><Relationship Id="rId11" Type="http://schemas.openxmlformats.org/officeDocument/2006/relationships/image" Target="../media/image14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5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6.wmf"/><Relationship Id="rId20" Type="http://schemas.openxmlformats.org/officeDocument/2006/relationships/oleObject" Target="../embeddings/oleObject147.bin"/><Relationship Id="rId21" Type="http://schemas.openxmlformats.org/officeDocument/2006/relationships/image" Target="../media/image152.emf"/><Relationship Id="rId22" Type="http://schemas.openxmlformats.org/officeDocument/2006/relationships/oleObject" Target="../embeddings/oleObject148.bin"/><Relationship Id="rId23" Type="http://schemas.openxmlformats.org/officeDocument/2006/relationships/image" Target="../media/image153.emf"/><Relationship Id="rId10" Type="http://schemas.openxmlformats.org/officeDocument/2006/relationships/oleObject" Target="../embeddings/oleObject142.bin"/><Relationship Id="rId11" Type="http://schemas.openxmlformats.org/officeDocument/2006/relationships/image" Target="../media/image147.emf"/><Relationship Id="rId12" Type="http://schemas.openxmlformats.org/officeDocument/2006/relationships/oleObject" Target="../embeddings/oleObject143.bin"/><Relationship Id="rId13" Type="http://schemas.openxmlformats.org/officeDocument/2006/relationships/image" Target="../media/image148.wmf"/><Relationship Id="rId14" Type="http://schemas.openxmlformats.org/officeDocument/2006/relationships/oleObject" Target="../embeddings/oleObject144.bin"/><Relationship Id="rId15" Type="http://schemas.openxmlformats.org/officeDocument/2006/relationships/image" Target="../media/image149.emf"/><Relationship Id="rId16" Type="http://schemas.openxmlformats.org/officeDocument/2006/relationships/oleObject" Target="../embeddings/oleObject145.bin"/><Relationship Id="rId17" Type="http://schemas.openxmlformats.org/officeDocument/2006/relationships/image" Target="../media/image150.emf"/><Relationship Id="rId18" Type="http://schemas.openxmlformats.org/officeDocument/2006/relationships/oleObject" Target="../embeddings/oleObject146.bin"/><Relationship Id="rId19" Type="http://schemas.openxmlformats.org/officeDocument/2006/relationships/image" Target="../media/image15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39.bin"/><Relationship Id="rId5" Type="http://schemas.openxmlformats.org/officeDocument/2006/relationships/image" Target="../media/image144.emf"/><Relationship Id="rId6" Type="http://schemas.openxmlformats.org/officeDocument/2006/relationships/oleObject" Target="../embeddings/oleObject140.bin"/><Relationship Id="rId7" Type="http://schemas.openxmlformats.org/officeDocument/2006/relationships/image" Target="../media/image145.emf"/><Relationship Id="rId8" Type="http://schemas.openxmlformats.org/officeDocument/2006/relationships/oleObject" Target="../embeddings/oleObject141.bin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2.bin"/><Relationship Id="rId12" Type="http://schemas.openxmlformats.org/officeDocument/2006/relationships/image" Target="../media/image15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25.png"/><Relationship Id="rId5" Type="http://schemas.openxmlformats.org/officeDocument/2006/relationships/oleObject" Target="../embeddings/oleObject149.bin"/><Relationship Id="rId6" Type="http://schemas.openxmlformats.org/officeDocument/2006/relationships/image" Target="../media/image154.wmf"/><Relationship Id="rId7" Type="http://schemas.openxmlformats.org/officeDocument/2006/relationships/oleObject" Target="../embeddings/oleObject150.bin"/><Relationship Id="rId8" Type="http://schemas.openxmlformats.org/officeDocument/2006/relationships/image" Target="../media/image155.emf"/><Relationship Id="rId9" Type="http://schemas.openxmlformats.org/officeDocument/2006/relationships/oleObject" Target="../embeddings/oleObject151.bin"/><Relationship Id="rId10" Type="http://schemas.openxmlformats.org/officeDocument/2006/relationships/image" Target="../media/image156.emf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0.emf"/><Relationship Id="rId20" Type="http://schemas.openxmlformats.org/officeDocument/2006/relationships/oleObject" Target="../embeddings/oleObject161.bin"/><Relationship Id="rId21" Type="http://schemas.openxmlformats.org/officeDocument/2006/relationships/image" Target="../media/image166.emf"/><Relationship Id="rId22" Type="http://schemas.openxmlformats.org/officeDocument/2006/relationships/oleObject" Target="../embeddings/oleObject162.bin"/><Relationship Id="rId23" Type="http://schemas.openxmlformats.org/officeDocument/2006/relationships/image" Target="../media/image167.emf"/><Relationship Id="rId24" Type="http://schemas.openxmlformats.org/officeDocument/2006/relationships/oleObject" Target="../embeddings/oleObject163.bin"/><Relationship Id="rId25" Type="http://schemas.openxmlformats.org/officeDocument/2006/relationships/image" Target="../media/image168.emf"/><Relationship Id="rId26" Type="http://schemas.openxmlformats.org/officeDocument/2006/relationships/oleObject" Target="../embeddings/oleObject164.bin"/><Relationship Id="rId27" Type="http://schemas.openxmlformats.org/officeDocument/2006/relationships/image" Target="../media/image169.emf"/><Relationship Id="rId28" Type="http://schemas.openxmlformats.org/officeDocument/2006/relationships/oleObject" Target="../embeddings/oleObject165.bin"/><Relationship Id="rId29" Type="http://schemas.openxmlformats.org/officeDocument/2006/relationships/image" Target="../media/image170.emf"/><Relationship Id="rId30" Type="http://schemas.openxmlformats.org/officeDocument/2006/relationships/oleObject" Target="../embeddings/oleObject166.bin"/><Relationship Id="rId31" Type="http://schemas.openxmlformats.org/officeDocument/2006/relationships/image" Target="../media/image171.emf"/><Relationship Id="rId10" Type="http://schemas.openxmlformats.org/officeDocument/2006/relationships/oleObject" Target="../embeddings/oleObject156.bin"/><Relationship Id="rId11" Type="http://schemas.openxmlformats.org/officeDocument/2006/relationships/image" Target="../media/image161.emf"/><Relationship Id="rId12" Type="http://schemas.openxmlformats.org/officeDocument/2006/relationships/oleObject" Target="../embeddings/oleObject157.bin"/><Relationship Id="rId13" Type="http://schemas.openxmlformats.org/officeDocument/2006/relationships/image" Target="../media/image162.emf"/><Relationship Id="rId14" Type="http://schemas.openxmlformats.org/officeDocument/2006/relationships/oleObject" Target="../embeddings/oleObject158.bin"/><Relationship Id="rId15" Type="http://schemas.openxmlformats.org/officeDocument/2006/relationships/image" Target="../media/image163.emf"/><Relationship Id="rId16" Type="http://schemas.openxmlformats.org/officeDocument/2006/relationships/oleObject" Target="../embeddings/oleObject159.bin"/><Relationship Id="rId17" Type="http://schemas.openxmlformats.org/officeDocument/2006/relationships/image" Target="../media/image164.wmf"/><Relationship Id="rId18" Type="http://schemas.openxmlformats.org/officeDocument/2006/relationships/oleObject" Target="../embeddings/oleObject160.bin"/><Relationship Id="rId19" Type="http://schemas.openxmlformats.org/officeDocument/2006/relationships/image" Target="../media/image16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2.jpeg"/><Relationship Id="rId4" Type="http://schemas.openxmlformats.org/officeDocument/2006/relationships/oleObject" Target="../embeddings/oleObject153.bin"/><Relationship Id="rId5" Type="http://schemas.openxmlformats.org/officeDocument/2006/relationships/image" Target="../media/image158.wmf"/><Relationship Id="rId6" Type="http://schemas.openxmlformats.org/officeDocument/2006/relationships/oleObject" Target="../embeddings/oleObject154.bin"/><Relationship Id="rId7" Type="http://schemas.openxmlformats.org/officeDocument/2006/relationships/image" Target="../media/image159.wmf"/><Relationship Id="rId8" Type="http://schemas.openxmlformats.org/officeDocument/2006/relationships/oleObject" Target="../embeddings/oleObject155.bin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0.bin"/><Relationship Id="rId20" Type="http://schemas.openxmlformats.org/officeDocument/2006/relationships/image" Target="../media/image181.emf"/><Relationship Id="rId21" Type="http://schemas.openxmlformats.org/officeDocument/2006/relationships/oleObject" Target="../embeddings/oleObject176.bin"/><Relationship Id="rId22" Type="http://schemas.openxmlformats.org/officeDocument/2006/relationships/image" Target="../media/image182.emf"/><Relationship Id="rId10" Type="http://schemas.openxmlformats.org/officeDocument/2006/relationships/image" Target="../media/image176.emf"/><Relationship Id="rId11" Type="http://schemas.openxmlformats.org/officeDocument/2006/relationships/oleObject" Target="../embeddings/oleObject171.bin"/><Relationship Id="rId12" Type="http://schemas.openxmlformats.org/officeDocument/2006/relationships/image" Target="../media/image177.emf"/><Relationship Id="rId13" Type="http://schemas.openxmlformats.org/officeDocument/2006/relationships/oleObject" Target="../embeddings/oleObject172.bin"/><Relationship Id="rId14" Type="http://schemas.openxmlformats.org/officeDocument/2006/relationships/image" Target="../media/image178.emf"/><Relationship Id="rId15" Type="http://schemas.openxmlformats.org/officeDocument/2006/relationships/oleObject" Target="../embeddings/oleObject173.bin"/><Relationship Id="rId16" Type="http://schemas.openxmlformats.org/officeDocument/2006/relationships/image" Target="../media/image179.emf"/><Relationship Id="rId17" Type="http://schemas.openxmlformats.org/officeDocument/2006/relationships/oleObject" Target="../embeddings/oleObject174.bin"/><Relationship Id="rId18" Type="http://schemas.openxmlformats.org/officeDocument/2006/relationships/image" Target="../media/image180.emf"/><Relationship Id="rId19" Type="http://schemas.openxmlformats.org/officeDocument/2006/relationships/oleObject" Target="../embeddings/oleObject175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7.bin"/><Relationship Id="rId4" Type="http://schemas.openxmlformats.org/officeDocument/2006/relationships/image" Target="../media/image173.emf"/><Relationship Id="rId5" Type="http://schemas.openxmlformats.org/officeDocument/2006/relationships/oleObject" Target="../embeddings/oleObject168.bin"/><Relationship Id="rId6" Type="http://schemas.openxmlformats.org/officeDocument/2006/relationships/image" Target="../media/image174.emf"/><Relationship Id="rId7" Type="http://schemas.openxmlformats.org/officeDocument/2006/relationships/oleObject" Target="../embeddings/oleObject169.bin"/><Relationship Id="rId8" Type="http://schemas.openxmlformats.org/officeDocument/2006/relationships/image" Target="../media/image175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6" Type="http://schemas.openxmlformats.org/officeDocument/2006/relationships/image" Target="../media/image7.jpeg"/><Relationship Id="rId7" Type="http://schemas.openxmlformats.org/officeDocument/2006/relationships/oleObject" Target="../embeddings/oleObject7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jpe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emf"/><Relationship Id="rId9" Type="http://schemas.openxmlformats.org/officeDocument/2006/relationships/image" Target="../media/image14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0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7.emf"/><Relationship Id="rId10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emf"/><Relationship Id="rId20" Type="http://schemas.openxmlformats.org/officeDocument/2006/relationships/image" Target="../media/image30.emf"/><Relationship Id="rId21" Type="http://schemas.openxmlformats.org/officeDocument/2006/relationships/oleObject" Target="../embeddings/oleObject31.bin"/><Relationship Id="rId22" Type="http://schemas.openxmlformats.org/officeDocument/2006/relationships/image" Target="../media/image31.emf"/><Relationship Id="rId23" Type="http://schemas.openxmlformats.org/officeDocument/2006/relationships/oleObject" Target="../embeddings/oleObject32.bin"/><Relationship Id="rId24" Type="http://schemas.openxmlformats.org/officeDocument/2006/relationships/image" Target="../media/image32.emf"/><Relationship Id="rId10" Type="http://schemas.openxmlformats.org/officeDocument/2006/relationships/oleObject" Target="../embeddings/oleObject25.bin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3.bin"/><Relationship Id="rId8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40.e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41.e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42.e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26.e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29785" y="1447800"/>
            <a:ext cx="3176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17, 2015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438400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Understanding </a:t>
            </a: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the 2 Dimensional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2D </a:t>
            </a: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Kinematic Equations of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Projectile 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Maximum Range and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Height</a:t>
            </a:r>
            <a:endParaRPr lang="en-US" sz="36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600" dirty="0">
              <a:solidFill>
                <a:srgbClr val="0000FF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E63E15-EF28-124D-AF11-0AB3B2C70A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5057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0066"/>
                </a:solidFill>
                <a:latin typeface="Arial" charset="0"/>
              </a:rPr>
              <a:t>This is a motion that could be viewed as two </a:t>
            </a:r>
            <a:r>
              <a:rPr lang="en-US" i="1" dirty="0" smtClean="0">
                <a:solidFill>
                  <a:srgbClr val="000066"/>
                </a:solidFill>
                <a:latin typeface="Arial" charset="0"/>
              </a:rPr>
              <a:t>motions (x and y directions) </a:t>
            </a:r>
            <a:r>
              <a:rPr lang="en-US" i="1" dirty="0">
                <a:solidFill>
                  <a:srgbClr val="000066"/>
                </a:solidFill>
                <a:latin typeface="Arial" charset="0"/>
              </a:rPr>
              <a:t>combined into one. (superposition…)</a:t>
            </a:r>
          </a:p>
        </p:txBody>
      </p:sp>
      <p:sp>
        <p:nvSpPr>
          <p:cNvPr id="3687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Motion in 2 Dimension</a:t>
            </a:r>
          </a:p>
        </p:txBody>
      </p:sp>
    </p:spTree>
    <p:extLst>
      <p:ext uri="{BB962C8B-B14F-4D97-AF65-F5344CB8AC3E}">
        <p14:creationId xmlns:p14="http://schemas.microsoft.com/office/powerpoint/2010/main" val="220015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0CDA348-5984-6046-AECC-C388DD27488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89154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in horizontal direction (x)</a:t>
            </a:r>
          </a:p>
        </p:txBody>
      </p:sp>
      <p:graphicFrame>
        <p:nvGraphicFramePr>
          <p:cNvPr id="3440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88134"/>
              </p:ext>
            </p:extLst>
          </p:nvPr>
        </p:nvGraphicFramePr>
        <p:xfrm>
          <a:off x="4724400" y="4092575"/>
          <a:ext cx="37941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7" name="Equation" r:id="rId5" imgW="1066800" imgH="266700" progId="Equation.DSMT4">
                  <p:embed/>
                </p:oleObj>
              </mc:Choice>
              <mc:Fallback>
                <p:oleObj name="Equation" r:id="rId5" imgW="1066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92575"/>
                        <a:ext cx="37941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310934"/>
              </p:ext>
            </p:extLst>
          </p:nvPr>
        </p:nvGraphicFramePr>
        <p:xfrm>
          <a:off x="4794250" y="5159375"/>
          <a:ext cx="36861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8" name="Equation" r:id="rId7" imgW="1028700" imgH="254000" progId="Equation.DSMT4">
                  <p:embed/>
                </p:oleObj>
              </mc:Choice>
              <mc:Fallback>
                <p:oleObj name="Equation" r:id="rId7" imgW="1028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5159375"/>
                        <a:ext cx="36861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4"/>
          <p:cNvGraphicFramePr>
            <a:graphicFrameLocks noChangeAspect="1"/>
          </p:cNvGraphicFramePr>
          <p:nvPr/>
        </p:nvGraphicFramePr>
        <p:xfrm>
          <a:off x="741363" y="4086225"/>
          <a:ext cx="3048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9" name="Equation" r:id="rId9" imgW="825500" imgH="241300" progId="Equation.DSMT4">
                  <p:embed/>
                </p:oleObj>
              </mc:Choice>
              <mc:Fallback>
                <p:oleObj name="Equation" r:id="rId9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086225"/>
                        <a:ext cx="30480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6" name="Object 5"/>
          <p:cNvGraphicFramePr>
            <a:graphicFrameLocks noChangeAspect="1"/>
          </p:cNvGraphicFramePr>
          <p:nvPr/>
        </p:nvGraphicFramePr>
        <p:xfrm>
          <a:off x="746125" y="5160963"/>
          <a:ext cx="31908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0" name="Equation" r:id="rId11" imgW="939800" imgH="254000" progId="Equation.DSMT4">
                  <p:embed/>
                </p:oleObj>
              </mc:Choice>
              <mc:Fallback>
                <p:oleObj name="Equation" r:id="rId11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160963"/>
                        <a:ext cx="31908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709CA6-77E3-9145-9165-2AB0CFA07F0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5850"/>
            <a:ext cx="42005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in vertical direction (y)</a:t>
            </a:r>
          </a:p>
        </p:txBody>
      </p:sp>
      <p:graphicFrame>
        <p:nvGraphicFramePr>
          <p:cNvPr id="346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20409"/>
              </p:ext>
            </p:extLst>
          </p:nvPr>
        </p:nvGraphicFramePr>
        <p:xfrm>
          <a:off x="4960938" y="2276475"/>
          <a:ext cx="38401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1" name="Equation" r:id="rId5" imgW="1079500" imgH="304800" progId="Equation.DSMT4">
                  <p:embed/>
                </p:oleObj>
              </mc:Choice>
              <mc:Fallback>
                <p:oleObj name="Equation" r:id="rId5" imgW="1079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2276475"/>
                        <a:ext cx="38401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692402"/>
              </p:ext>
            </p:extLst>
          </p:nvPr>
        </p:nvGraphicFramePr>
        <p:xfrm>
          <a:off x="4959350" y="4760913"/>
          <a:ext cx="36861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2" name="Equation" r:id="rId7" imgW="1028700" imgH="279400" progId="Equation.DSMT4">
                  <p:embed/>
                </p:oleObj>
              </mc:Choice>
              <mc:Fallback>
                <p:oleObj name="Equation" r:id="rId7" imgW="1028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4760913"/>
                        <a:ext cx="36861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4"/>
          <p:cNvGraphicFramePr>
            <a:graphicFrameLocks noChangeAspect="1"/>
          </p:cNvGraphicFramePr>
          <p:nvPr/>
        </p:nvGraphicFramePr>
        <p:xfrm>
          <a:off x="5048250" y="1100138"/>
          <a:ext cx="30956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3" name="Equation" r:id="rId9" imgW="838200" imgH="266700" progId="Equation.DSMT4">
                  <p:embed/>
                </p:oleObj>
              </mc:Choice>
              <mc:Fallback>
                <p:oleObj name="Equation" r:id="rId9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1100138"/>
                        <a:ext cx="30956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5"/>
          <p:cNvGraphicFramePr>
            <a:graphicFrameLocks noChangeAspect="1"/>
          </p:cNvGraphicFramePr>
          <p:nvPr/>
        </p:nvGraphicFramePr>
        <p:xfrm>
          <a:off x="5032375" y="3544888"/>
          <a:ext cx="32781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4" name="Equation" r:id="rId11" imgW="965200" imgH="279400" progId="Equation.DSMT4">
                  <p:embed/>
                </p:oleObj>
              </mc:Choice>
              <mc:Fallback>
                <p:oleObj name="Equation" r:id="rId11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544888"/>
                        <a:ext cx="3278188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93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E61457-A147-FE40-984F-24FB37B2758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066800"/>
            <a:ext cx="34671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81000" y="52736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66"/>
                </a:solidFill>
                <a:latin typeface="Arial" charset="0"/>
              </a:rPr>
              <a:t>Imagine you add the two 1 dimensional motions on the left.  It would make up a one 2 dimensional motion on the right.</a:t>
            </a:r>
          </a:p>
        </p:txBody>
      </p:sp>
      <p:sp>
        <p:nvSpPr>
          <p:cNvPr id="430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Motion in 2 Dimension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1910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438400"/>
            <a:ext cx="226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5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50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6EC76C-35F8-254B-90BF-9066171C749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x-component</a:t>
            </a:r>
          </a:p>
        </p:txBody>
      </p:sp>
      <p:graphicFrame>
        <p:nvGraphicFramePr>
          <p:cNvPr id="3420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227608"/>
              </p:ext>
            </p:extLst>
          </p:nvPr>
        </p:nvGraphicFramePr>
        <p:xfrm>
          <a:off x="650875" y="2697163"/>
          <a:ext cx="379571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1" name="Equation" r:id="rId4" imgW="1066800" imgH="266700" progId="Equation.DSMT4">
                  <p:embed/>
                </p:oleObj>
              </mc:Choice>
              <mc:Fallback>
                <p:oleObj name="Equation" r:id="rId4" imgW="1066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2697163"/>
                        <a:ext cx="379571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1" name="Object 3"/>
          <p:cNvGraphicFramePr>
            <a:graphicFrameLocks noChangeAspect="1"/>
          </p:cNvGraphicFramePr>
          <p:nvPr/>
        </p:nvGraphicFramePr>
        <p:xfrm>
          <a:off x="606425" y="5137150"/>
          <a:ext cx="37306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2" name="Equation" r:id="rId6" imgW="1041400" imgH="266700" progId="Equation.DSMT4">
                  <p:embed/>
                </p:oleObj>
              </mc:Choice>
              <mc:Fallback>
                <p:oleObj name="Equation" r:id="rId6" imgW="1041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5137150"/>
                        <a:ext cx="37306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2" name="Object 4"/>
          <p:cNvGraphicFramePr>
            <a:graphicFrameLocks noChangeAspect="1"/>
          </p:cNvGraphicFramePr>
          <p:nvPr/>
        </p:nvGraphicFramePr>
        <p:xfrm>
          <a:off x="741363" y="1500188"/>
          <a:ext cx="3048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3" name="Equation" r:id="rId8" imgW="825500" imgH="241300" progId="Equation.DSMT4">
                  <p:embed/>
                </p:oleObj>
              </mc:Choice>
              <mc:Fallback>
                <p:oleObj name="Equation" r:id="rId8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500188"/>
                        <a:ext cx="3048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5"/>
          <p:cNvGraphicFramePr>
            <a:graphicFrameLocks noChangeAspect="1"/>
          </p:cNvGraphicFramePr>
          <p:nvPr/>
        </p:nvGraphicFramePr>
        <p:xfrm>
          <a:off x="746125" y="3940175"/>
          <a:ext cx="3190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4" name="Equation" r:id="rId10" imgW="939800" imgH="254000" progId="Equation.DSMT4">
                  <p:embed/>
                </p:oleObj>
              </mc:Choice>
              <mc:Fallback>
                <p:oleObj name="Equation" r:id="rId10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940175"/>
                        <a:ext cx="31908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520200"/>
              </p:ext>
            </p:extLst>
          </p:nvPr>
        </p:nvGraphicFramePr>
        <p:xfrm>
          <a:off x="4930775" y="2605088"/>
          <a:ext cx="38401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5" name="Equation" r:id="rId12" imgW="1079500" imgH="304800" progId="Equation.DSMT4">
                  <p:embed/>
                </p:oleObj>
              </mc:Choice>
              <mc:Fallback>
                <p:oleObj name="Equation" r:id="rId12" imgW="1079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2605088"/>
                        <a:ext cx="3840163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7"/>
          <p:cNvGraphicFramePr>
            <a:graphicFrameLocks noChangeAspect="1"/>
          </p:cNvGraphicFramePr>
          <p:nvPr/>
        </p:nvGraphicFramePr>
        <p:xfrm>
          <a:off x="4876800" y="5094288"/>
          <a:ext cx="37750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6" name="Equation" r:id="rId14" imgW="1054100" imgH="279400" progId="Equation.DSMT4">
                  <p:embed/>
                </p:oleObj>
              </mc:Choice>
              <mc:Fallback>
                <p:oleObj name="Equation" r:id="rId14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4288"/>
                        <a:ext cx="3775075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8"/>
          <p:cNvGraphicFramePr>
            <a:graphicFrameLocks noChangeAspect="1"/>
          </p:cNvGraphicFramePr>
          <p:nvPr/>
        </p:nvGraphicFramePr>
        <p:xfrm>
          <a:off x="5019675" y="1428750"/>
          <a:ext cx="30940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7" name="Equation" r:id="rId16" imgW="838200" imgH="266700" progId="Equation.DSMT4">
                  <p:embed/>
                </p:oleObj>
              </mc:Choice>
              <mc:Fallback>
                <p:oleObj name="Equation" r:id="rId16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428750"/>
                        <a:ext cx="309403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5" name="Object 9"/>
          <p:cNvGraphicFramePr>
            <a:graphicFrameLocks noChangeAspect="1"/>
          </p:cNvGraphicFramePr>
          <p:nvPr/>
        </p:nvGraphicFramePr>
        <p:xfrm>
          <a:off x="5002213" y="3873500"/>
          <a:ext cx="3276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8" name="Equation" r:id="rId18" imgW="965200" imgH="279400" progId="Equation.DSMT4">
                  <p:embed/>
                </p:oleObj>
              </mc:Choice>
              <mc:Fallback>
                <p:oleObj name="Equation" r:id="rId18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3873500"/>
                        <a:ext cx="32766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Equations in 2-Dim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y-component</a:t>
            </a:r>
          </a:p>
        </p:txBody>
      </p:sp>
    </p:spTree>
    <p:extLst>
      <p:ext uri="{BB962C8B-B14F-4D97-AF65-F5344CB8AC3E}">
        <p14:creationId xmlns:p14="http://schemas.microsoft.com/office/powerpoint/2010/main" val="85215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7E15CE-D98B-E24D-AA35-E3C058EC45F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28600" y="868363"/>
            <a:ext cx="883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66"/>
                </a:solidFill>
                <a:latin typeface="Arial Narrow" charset="0"/>
              </a:rPr>
              <a:t>In the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 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spacecraft in zero-gravity zone has an initial velocity component of +22 m/s and an acceleration of +24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 In the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Find (a)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v</a:t>
            </a:r>
            <a:r>
              <a:rPr lang="en-US" baseline="-25000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(b)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v</a:t>
            </a:r>
            <a:r>
              <a:rPr lang="en-US" i="1" baseline="-25000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and (c) the final velocity of the spacecraft at time 7.0 s.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6781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 Moving Spacecraft</a:t>
            </a:r>
          </a:p>
        </p:txBody>
      </p:sp>
    </p:spTree>
    <p:extLst>
      <p:ext uri="{BB962C8B-B14F-4D97-AF65-F5344CB8AC3E}">
        <p14:creationId xmlns:p14="http://schemas.microsoft.com/office/powerpoint/2010/main" val="334607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ABA8D-BE1C-4148-AA58-1DAEE971ED3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 we solve this problem?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029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Visualize the problem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Draw a picture!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Decide which directions are to be called positive (+) and negative (-)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.  Normal convention is the right-hand rule.</a:t>
            </a:r>
            <a:endParaRPr lang="en-US" sz="2800" dirty="0">
              <a:solidFill>
                <a:srgbClr val="333399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Write down the values that are given for any of the five kinematic variables associated with each direction.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Verify that the information contains values for at least three of the kinematic variables.  Do this for </a:t>
            </a:r>
            <a:r>
              <a:rPr lang="en-US" sz="2800" i="1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i="1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y separately.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Select the  appropriate equation.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the motion is divided into segments, remember that the final velocity of one segment is the initial velocity for the next.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Keep in mind that there may be two possible answers to a kinematics problem.</a:t>
            </a:r>
          </a:p>
        </p:txBody>
      </p:sp>
    </p:spTree>
    <p:extLst>
      <p:ext uri="{BB962C8B-B14F-4D97-AF65-F5344CB8AC3E}">
        <p14:creationId xmlns:p14="http://schemas.microsoft.com/office/powerpoint/2010/main" val="393689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84F2E6-FBD9-9B47-B1FF-FFAED493A96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" y="868363"/>
            <a:ext cx="883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In the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 x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direction, the spacecraft in a zero gravity zone has an initial velocity component of +22 m/s and an acceleration of +24 m/s</a:t>
            </a:r>
            <a:r>
              <a:rPr lang="en-US" baseline="30000" dirty="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.  In the 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 dirty="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. Find (a) 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and </a:t>
            </a:r>
            <a:r>
              <a:rPr lang="en-US" dirty="0" err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, (b) 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and </a:t>
            </a:r>
            <a:r>
              <a:rPr lang="en-US" i="1" dirty="0" err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i="1" baseline="-25000" dirty="0" err="1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, and (c) the final velocity of the spacecraft at 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time 7</a:t>
            </a:r>
            <a:r>
              <a:rPr lang="en-US" smtClean="0">
                <a:solidFill>
                  <a:srgbClr val="333399"/>
                </a:solidFill>
                <a:latin typeface="Arial Narrow" charset="0"/>
              </a:rPr>
              <a:t>.0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s.</a:t>
            </a:r>
          </a:p>
        </p:txBody>
      </p:sp>
      <p:graphicFrame>
        <p:nvGraphicFramePr>
          <p:cNvPr id="354351" name="Group 47"/>
          <p:cNvGraphicFramePr>
            <a:graphicFrameLocks noGrp="1"/>
          </p:cNvGraphicFramePr>
          <p:nvPr/>
        </p:nvGraphicFramePr>
        <p:xfrm>
          <a:off x="609600" y="2676525"/>
          <a:ext cx="7848600" cy="1438276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52" name="Group 48"/>
          <p:cNvGraphicFramePr>
            <a:graphicFrameLocks noGrp="1"/>
          </p:cNvGraphicFramePr>
          <p:nvPr/>
        </p:nvGraphicFramePr>
        <p:xfrm>
          <a:off x="609600" y="45815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22" name="Rectangle 4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</a:t>
            </a:r>
          </a:p>
        </p:txBody>
      </p: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2197100" y="35052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+24.0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4" name="Text Box 50"/>
          <p:cNvSpPr txBox="1">
            <a:spLocks noChangeArrowheads="1"/>
          </p:cNvSpPr>
          <p:nvPr/>
        </p:nvSpPr>
        <p:spPr bwMode="auto">
          <a:xfrm>
            <a:off x="5641975" y="35052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+22.0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5638800" y="54864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+14.0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2286000" y="54864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+12.0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/>
        </p:nvSpPr>
        <p:spPr bwMode="auto">
          <a:xfrm>
            <a:off x="7467600" y="35814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7543800" y="54864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0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223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22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555BEA-D6BA-BD41-AB9B-558CEC3AC75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56377" name="Group 25"/>
          <p:cNvGraphicFramePr>
            <a:graphicFrameLocks noGrp="1"/>
          </p:cNvGraphicFramePr>
          <p:nvPr/>
        </p:nvGraphicFramePr>
        <p:xfrm>
          <a:off x="685800" y="8477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+24.0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+22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6375" name="Object 2"/>
          <p:cNvGraphicFramePr>
            <a:graphicFrameLocks noChangeAspect="1"/>
          </p:cNvGraphicFramePr>
          <p:nvPr/>
        </p:nvGraphicFramePr>
        <p:xfrm>
          <a:off x="263525" y="2686050"/>
          <a:ext cx="10112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7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686050"/>
                        <a:ext cx="10112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6" name="Object 3"/>
          <p:cNvGraphicFramePr>
            <a:graphicFrameLocks noChangeAspect="1"/>
          </p:cNvGraphicFramePr>
          <p:nvPr/>
        </p:nvGraphicFramePr>
        <p:xfrm>
          <a:off x="428625" y="4500563"/>
          <a:ext cx="8858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8" name="Equation" r:id="rId6" imgW="304800" imgH="241300" progId="Equation.DSMT4">
                  <p:embed/>
                </p:oleObj>
              </mc:Choice>
              <mc:Fallback>
                <p:oleObj name="Equation" r:id="rId6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500563"/>
                        <a:ext cx="88582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115472"/>
              </p:ext>
            </p:extLst>
          </p:nvPr>
        </p:nvGraphicFramePr>
        <p:xfrm>
          <a:off x="1193800" y="2544763"/>
          <a:ext cx="20637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9" name="Equation" r:id="rId8" imgW="698500" imgH="254000" progId="Equation.DSMT4">
                  <p:embed/>
                </p:oleObj>
              </mc:Choice>
              <mc:Fallback>
                <p:oleObj name="Equation" r:id="rId8" imgW="698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544763"/>
                        <a:ext cx="20637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9" name="Object 5"/>
          <p:cNvGraphicFramePr>
            <a:graphicFrameLocks noChangeAspect="1"/>
          </p:cNvGraphicFramePr>
          <p:nvPr/>
        </p:nvGraphicFramePr>
        <p:xfrm>
          <a:off x="720725" y="3300413"/>
          <a:ext cx="8366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0" name="Equation" r:id="rId10" imgW="3035300" imgH="317500" progId="Equation.DSMT4">
                  <p:embed/>
                </p:oleObj>
              </mc:Choice>
              <mc:Fallback>
                <p:oleObj name="Equation" r:id="rId10" imgW="3035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300413"/>
                        <a:ext cx="83661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422353"/>
              </p:ext>
            </p:extLst>
          </p:nvPr>
        </p:nvGraphicFramePr>
        <p:xfrm>
          <a:off x="1287463" y="4476750"/>
          <a:ext cx="1550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1" name="Equation" r:id="rId12" imgW="533400" imgH="241300" progId="Equation.DSMT4">
                  <p:embed/>
                </p:oleObj>
              </mc:Choice>
              <mc:Fallback>
                <p:oleObj name="Equation" r:id="rId12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476750"/>
                        <a:ext cx="1550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1" name="Object 7"/>
          <p:cNvGraphicFramePr>
            <a:graphicFrameLocks noChangeAspect="1"/>
          </p:cNvGraphicFramePr>
          <p:nvPr/>
        </p:nvGraphicFramePr>
        <p:xfrm>
          <a:off x="533400" y="5162550"/>
          <a:ext cx="74945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2" name="Equation" r:id="rId14" imgW="2578100" imgH="292100" progId="Equation.DSMT4">
                  <p:embed/>
                </p:oleObj>
              </mc:Choice>
              <mc:Fallback>
                <p:oleObj name="Equation" r:id="rId14" imgW="257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62550"/>
                        <a:ext cx="749458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5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First, the motion in x-direciton…</a:t>
            </a:r>
          </a:p>
        </p:txBody>
      </p:sp>
    </p:spTree>
    <p:extLst>
      <p:ext uri="{BB962C8B-B14F-4D97-AF65-F5344CB8AC3E}">
        <p14:creationId xmlns:p14="http://schemas.microsoft.com/office/powerpoint/2010/main" val="53723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428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42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E8710F-9443-CC41-851E-63F2AB1D45F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685800" y="9239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+12.0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3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Now, the motion in y-direction…</a:t>
            </a:r>
          </a:p>
        </p:txBody>
      </p:sp>
      <p:graphicFrame>
        <p:nvGraphicFramePr>
          <p:cNvPr id="358427" name="Object 2"/>
          <p:cNvGraphicFramePr>
            <a:graphicFrameLocks noChangeAspect="1"/>
          </p:cNvGraphicFramePr>
          <p:nvPr/>
        </p:nvGraphicFramePr>
        <p:xfrm>
          <a:off x="360363" y="2667000"/>
          <a:ext cx="1011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1" name="Equation" r:id="rId4" imgW="342900" imgH="203200" progId="Equation.DSMT4">
                  <p:embed/>
                </p:oleObj>
              </mc:Choice>
              <mc:Fallback>
                <p:oleObj name="Equation" r:id="rId4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667000"/>
                        <a:ext cx="10112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3"/>
          <p:cNvGraphicFramePr>
            <a:graphicFrameLocks noChangeAspect="1"/>
          </p:cNvGraphicFramePr>
          <p:nvPr/>
        </p:nvGraphicFramePr>
        <p:xfrm>
          <a:off x="446088" y="4500563"/>
          <a:ext cx="8493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2"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500563"/>
                        <a:ext cx="849312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1290638" y="2506663"/>
          <a:ext cx="21383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3" name="Equation" r:id="rId8" imgW="723900" imgH="279400" progId="Equation.DSMT4">
                  <p:embed/>
                </p:oleObj>
              </mc:Choice>
              <mc:Fallback>
                <p:oleObj name="Equation" r:id="rId8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506663"/>
                        <a:ext cx="2138362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0" name="Object 5"/>
          <p:cNvGraphicFramePr>
            <a:graphicFrameLocks noChangeAspect="1"/>
          </p:cNvGraphicFramePr>
          <p:nvPr/>
        </p:nvGraphicFramePr>
        <p:xfrm>
          <a:off x="415925" y="3241675"/>
          <a:ext cx="8296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4" name="Equation" r:id="rId10" imgW="3009900" imgH="317500" progId="Equation.DSMT4">
                  <p:embed/>
                </p:oleObj>
              </mc:Choice>
              <mc:Fallback>
                <p:oleObj name="Equation" r:id="rId10" imgW="30099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3241675"/>
                        <a:ext cx="82962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1" name="Object 6"/>
          <p:cNvGraphicFramePr>
            <a:graphicFrameLocks noChangeAspect="1"/>
          </p:cNvGraphicFramePr>
          <p:nvPr/>
        </p:nvGraphicFramePr>
        <p:xfrm>
          <a:off x="1270000" y="4440238"/>
          <a:ext cx="158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5" name="Equation" r:id="rId12" imgW="546100" imgH="266700" progId="Equation.DSMT4">
                  <p:embed/>
                </p:oleObj>
              </mc:Choice>
              <mc:Fallback>
                <p:oleObj name="Equation" r:id="rId12" imgW="546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40238"/>
                        <a:ext cx="1587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2" name="Object 7"/>
          <p:cNvGraphicFramePr>
            <a:graphicFrameLocks noChangeAspect="1"/>
          </p:cNvGraphicFramePr>
          <p:nvPr/>
        </p:nvGraphicFramePr>
        <p:xfrm>
          <a:off x="698500" y="5162550"/>
          <a:ext cx="71628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6" name="Equation" r:id="rId14" imgW="2463800" imgH="292100" progId="Equation.DSMT4">
                  <p:embed/>
                </p:oleObj>
              </mc:Choice>
              <mc:Fallback>
                <p:oleObj name="Equation" r:id="rId14" imgW="2463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162550"/>
                        <a:ext cx="71628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92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49530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dirty="0" smtClean="0"/>
              <a:t>Quiz #2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Beginning of the class tomorrow, Thursday, June 18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Covers CH3.1 to what we finish today, Wednesday, June 17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</a:t>
            </a:r>
            <a:r>
              <a:rPr lang="en-US" sz="2400" dirty="0" smtClean="0">
                <a:sym typeface="Wingdings"/>
              </a:rPr>
              <a:t>solutions of any kind, </a:t>
            </a:r>
            <a:r>
              <a:rPr lang="en-US" sz="2400" dirty="0">
                <a:sym typeface="Wingdings"/>
              </a:rPr>
              <a:t>derivations or </a:t>
            </a:r>
            <a:r>
              <a:rPr lang="en-US" sz="2400" dirty="0" smtClean="0">
                <a:sym typeface="Wingdings"/>
              </a:rPr>
              <a:t>word definitions</a:t>
            </a:r>
            <a:r>
              <a:rPr lang="en-US" sz="2400" dirty="0">
                <a:sym typeface="Wingdings"/>
              </a:rPr>
              <a:t>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17,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633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6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740A06-2F7F-8A41-B61A-8529CC78B22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0451" name="Line 3"/>
          <p:cNvSpPr>
            <a:spLocks noChangeShapeType="1"/>
          </p:cNvSpPr>
          <p:nvPr/>
        </p:nvSpPr>
        <p:spPr bwMode="auto">
          <a:xfrm>
            <a:off x="1617663" y="2895600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 flipV="1">
            <a:off x="5199063" y="838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V="1">
            <a:off x="1617663" y="914400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46817"/>
              </p:ext>
            </p:extLst>
          </p:nvPr>
        </p:nvGraphicFramePr>
        <p:xfrm>
          <a:off x="2879725" y="1219200"/>
          <a:ext cx="6778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97" name="Equation" r:id="rId4" imgW="127000" imgH="139700" progId="Equation.3">
                  <p:embed/>
                </p:oleObj>
              </mc:Choice>
              <mc:Fallback>
                <p:oleObj name="Equation" r:id="rId4" imgW="1270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1219200"/>
                        <a:ext cx="6778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3"/>
          <p:cNvGraphicFramePr>
            <a:graphicFrameLocks noChangeAspect="1"/>
          </p:cNvGraphicFramePr>
          <p:nvPr/>
        </p:nvGraphicFramePr>
        <p:xfrm>
          <a:off x="5334000" y="1722438"/>
          <a:ext cx="21526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98" name="Equation" r:id="rId6" imgW="749300" imgH="266700" progId="Equation.DSMT4">
                  <p:embed/>
                </p:oleObj>
              </mc:Choice>
              <mc:Fallback>
                <p:oleObj name="Equation" r:id="rId6" imgW="749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2438"/>
                        <a:ext cx="21526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4"/>
          <p:cNvGraphicFramePr>
            <a:graphicFrameLocks noChangeAspect="1"/>
          </p:cNvGraphicFramePr>
          <p:nvPr/>
        </p:nvGraphicFramePr>
        <p:xfrm>
          <a:off x="2347913" y="2881313"/>
          <a:ext cx="23352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99" name="Equation" r:id="rId8" imgW="812800" imgH="241300" progId="Equation.DSMT4">
                  <p:embed/>
                </p:oleObj>
              </mc:Choice>
              <mc:Fallback>
                <p:oleObj name="Equation" r:id="rId8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881313"/>
                        <a:ext cx="23352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5"/>
          <p:cNvGraphicFramePr>
            <a:graphicFrameLocks noChangeAspect="1"/>
          </p:cNvGraphicFramePr>
          <p:nvPr/>
        </p:nvGraphicFramePr>
        <p:xfrm>
          <a:off x="533400" y="387191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0" name="Equation" r:id="rId10" imgW="241200" imgH="139680" progId="Equation.DSMT4">
                  <p:embed/>
                </p:oleObj>
              </mc:Choice>
              <mc:Fallback>
                <p:oleObj name="Equation" r:id="rId10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71913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8" name="Object 6"/>
          <p:cNvGraphicFramePr>
            <a:graphicFrameLocks noChangeAspect="1"/>
          </p:cNvGraphicFramePr>
          <p:nvPr/>
        </p:nvGraphicFramePr>
        <p:xfrm>
          <a:off x="2532063" y="2286000"/>
          <a:ext cx="454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1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286000"/>
                        <a:ext cx="4540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9" name="Object 7"/>
          <p:cNvGraphicFramePr>
            <a:graphicFrameLocks noChangeAspect="1"/>
          </p:cNvGraphicFramePr>
          <p:nvPr/>
        </p:nvGraphicFramePr>
        <p:xfrm>
          <a:off x="560388" y="4648200"/>
          <a:ext cx="7350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2" name="Equation" r:id="rId14" imgW="254000" imgH="177800" progId="Equation.DSMT4">
                  <p:embed/>
                </p:oleObj>
              </mc:Choice>
              <mc:Fallback>
                <p:oleObj name="Equation" r:id="rId14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648200"/>
                        <a:ext cx="7350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0" name="Object 8"/>
          <p:cNvGraphicFramePr>
            <a:graphicFrameLocks noChangeAspect="1"/>
          </p:cNvGraphicFramePr>
          <p:nvPr/>
        </p:nvGraphicFramePr>
        <p:xfrm>
          <a:off x="1122363" y="3527425"/>
          <a:ext cx="57372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3" name="Equation" r:id="rId16" imgW="1663700" imgH="368300" progId="Equation.DSMT4">
                  <p:embed/>
                </p:oleObj>
              </mc:Choice>
              <mc:Fallback>
                <p:oleObj name="Equation" r:id="rId16" imgW="1663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527425"/>
                        <a:ext cx="5737225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1" name="Object 9"/>
          <p:cNvGraphicFramePr>
            <a:graphicFrameLocks noChangeAspect="1"/>
          </p:cNvGraphicFramePr>
          <p:nvPr/>
        </p:nvGraphicFramePr>
        <p:xfrm>
          <a:off x="6770688" y="3792538"/>
          <a:ext cx="18399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4" name="Equation" r:id="rId18" imgW="533400" imgH="228600" progId="Equation.DSMT4">
                  <p:embed/>
                </p:oleObj>
              </mc:Choice>
              <mc:Fallback>
                <p:oleObj name="Equation" r:id="rId18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3792538"/>
                        <a:ext cx="183991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final velocity…</a:t>
            </a:r>
          </a:p>
        </p:txBody>
      </p:sp>
      <p:graphicFrame>
        <p:nvGraphicFramePr>
          <p:cNvPr id="360463" name="Object 10"/>
          <p:cNvGraphicFramePr>
            <a:graphicFrameLocks noChangeAspect="1"/>
          </p:cNvGraphicFramePr>
          <p:nvPr/>
        </p:nvGraphicFramePr>
        <p:xfrm>
          <a:off x="1325563" y="4487863"/>
          <a:ext cx="29416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5" name="Equation" r:id="rId20" imgW="1016000" imgH="279400" progId="Equation.DSMT4">
                  <p:embed/>
                </p:oleObj>
              </mc:Choice>
              <mc:Fallback>
                <p:oleObj name="Equation" r:id="rId20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487863"/>
                        <a:ext cx="29416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4" name="Object 11"/>
          <p:cNvGraphicFramePr>
            <a:graphicFrameLocks noChangeAspect="1"/>
          </p:cNvGraphicFramePr>
          <p:nvPr/>
        </p:nvGraphicFramePr>
        <p:xfrm>
          <a:off x="4191000" y="4495800"/>
          <a:ext cx="698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6" name="Equation" r:id="rId22" imgW="241300" imgH="203200" progId="Equation.DSMT4">
                  <p:embed/>
                </p:oleObj>
              </mc:Choice>
              <mc:Fallback>
                <p:oleObj name="Equation" r:id="rId22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698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5089525" y="4419600"/>
            <a:ext cx="3673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vector can be fully described when the magnitude and the direction are given.  Any other way to describe it?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76200" y="54102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Yes, you are right!  Using components and unit vectors!!</a:t>
            </a:r>
          </a:p>
        </p:txBody>
      </p:sp>
      <p:graphicFrame>
        <p:nvGraphicFramePr>
          <p:cNvPr id="36046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421463"/>
              </p:ext>
            </p:extLst>
          </p:nvPr>
        </p:nvGraphicFramePr>
        <p:xfrm>
          <a:off x="3106738" y="5568950"/>
          <a:ext cx="7350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7" name="Equation" r:id="rId24" imgW="254000" imgH="190500" progId="Equation.3">
                  <p:embed/>
                </p:oleObj>
              </mc:Choice>
              <mc:Fallback>
                <p:oleObj name="Equation" r:id="rId24" imgW="254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568950"/>
                        <a:ext cx="7350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8" name="Object 13"/>
          <p:cNvGraphicFramePr>
            <a:graphicFrameLocks noChangeAspect="1"/>
          </p:cNvGraphicFramePr>
          <p:nvPr/>
        </p:nvGraphicFramePr>
        <p:xfrm>
          <a:off x="3775075" y="5451475"/>
          <a:ext cx="2095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8" name="Equation" r:id="rId26" imgW="723900" imgH="279400" progId="Equation.DSMT4">
                  <p:embed/>
                </p:oleObj>
              </mc:Choice>
              <mc:Fallback>
                <p:oleObj name="Equation" r:id="rId26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451475"/>
                        <a:ext cx="20955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9" name="Object 14"/>
          <p:cNvGraphicFramePr>
            <a:graphicFrameLocks noChangeAspect="1"/>
          </p:cNvGraphicFramePr>
          <p:nvPr/>
        </p:nvGraphicFramePr>
        <p:xfrm>
          <a:off x="5762625" y="5405438"/>
          <a:ext cx="23907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9" name="Equation" r:id="rId28" imgW="825500" imgH="304800" progId="Equation.DSMT4">
                  <p:embed/>
                </p:oleObj>
              </mc:Choice>
              <mc:Fallback>
                <p:oleObj name="Equation" r:id="rId28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405438"/>
                        <a:ext cx="23907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15"/>
          <p:cNvGraphicFramePr>
            <a:graphicFrameLocks noChangeAspect="1"/>
          </p:cNvGraphicFramePr>
          <p:nvPr/>
        </p:nvGraphicFramePr>
        <p:xfrm>
          <a:off x="8094663" y="5468938"/>
          <a:ext cx="809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10" name="Equation" r:id="rId30" imgW="279400" imgH="228600" progId="Equation.DSMT4">
                  <p:embed/>
                </p:oleObj>
              </mc:Choice>
              <mc:Fallback>
                <p:oleObj name="Equation" r:id="rId30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5468938"/>
                        <a:ext cx="809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94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3970E1-8657-624F-B727-D6C066968C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If we visualize the motion…</a:t>
            </a:r>
          </a:p>
        </p:txBody>
      </p:sp>
    </p:spTree>
    <p:extLst>
      <p:ext uri="{BB962C8B-B14F-4D97-AF65-F5344CB8AC3E}">
        <p14:creationId xmlns:p14="http://schemas.microsoft.com/office/powerpoint/2010/main" val="914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6200" y="6427788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5D6E5AF-3D1B-6540-81A1-CC13FD6A4E8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7922" name="Picture 2" descr="FG03_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838200"/>
            <a:ext cx="4343400" cy="5029200"/>
          </a:xfrm>
          <a:noFill/>
        </p:spPr>
      </p:pic>
      <p:sp>
        <p:nvSpPr>
          <p:cNvPr id="2357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is the Projectile Motion?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5334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2-dim motion of an object under the gravitational acceleration with the following assumptions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Free fall acceleration, </a:t>
            </a:r>
            <a:r>
              <a:rPr lang="en-US" sz="2400" b="1" dirty="0">
                <a:latin typeface="Monotype Corsiva" charset="0"/>
                <a:ea typeface="ＭＳ Ｐゴシック" charset="0"/>
              </a:rPr>
              <a:t>g</a:t>
            </a:r>
            <a:r>
              <a:rPr lang="en-US" sz="2400" dirty="0">
                <a:latin typeface="Arial Narrow" charset="0"/>
                <a:ea typeface="ＭＳ Ｐゴシック" charset="0"/>
              </a:rPr>
              <a:t>, is </a:t>
            </a:r>
            <a:r>
              <a:rPr lang="en-US" sz="2400" b="1" u="sng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constant</a:t>
            </a:r>
            <a:r>
              <a:rPr lang="en-US" sz="2400" dirty="0">
                <a:latin typeface="Arial Narrow" charset="0"/>
                <a:ea typeface="ＭＳ Ｐゴシック" charset="0"/>
              </a:rPr>
              <a:t> over the range of the motion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                   and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Air resistance and other effects are negligible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motion under constant acceleration!!!!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Superposition of two motions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Horizontal motion with constant velocity ( </a:t>
            </a:r>
            <a:r>
              <a:rPr lang="en-US" sz="20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</a:rPr>
              <a:t>no acceleration</a:t>
            </a:r>
            <a:r>
              <a:rPr lang="en-US" sz="2000" dirty="0">
                <a:latin typeface="Arial Narrow" charset="0"/>
                <a:ea typeface="ＭＳ Ｐゴシック" charset="0"/>
              </a:rPr>
              <a:t> 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Vertical motion under constant acceleration (</a:t>
            </a:r>
            <a:r>
              <a:rPr lang="en-US" sz="2000" b="1" dirty="0">
                <a:solidFill>
                  <a:srgbClr val="A50021"/>
                </a:solidFill>
                <a:latin typeface="Monotype Corsiva" charset="0"/>
                <a:ea typeface="ＭＳ Ｐゴシック" charset="0"/>
              </a:rPr>
              <a:t> g</a:t>
            </a:r>
            <a:r>
              <a:rPr lang="en-US" sz="2000" dirty="0">
                <a:latin typeface="Arial Narrow" charset="0"/>
                <a:ea typeface="ＭＳ Ｐゴシック" charset="0"/>
              </a:rPr>
              <a:t> )</a:t>
            </a:r>
          </a:p>
        </p:txBody>
      </p:sp>
      <p:graphicFrame>
        <p:nvGraphicFramePr>
          <p:cNvPr id="337925" name="Object 2"/>
          <p:cNvGraphicFramePr>
            <a:graphicFrameLocks noChangeAspect="1"/>
          </p:cNvGraphicFramePr>
          <p:nvPr/>
        </p:nvGraphicFramePr>
        <p:xfrm>
          <a:off x="1600200" y="2576513"/>
          <a:ext cx="4524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3" name="Equation" r:id="rId4" imgW="266700" imgH="215900" progId="Equation.DSMT4">
                  <p:embed/>
                </p:oleObj>
              </mc:Choice>
              <mc:Fallback>
                <p:oleObj name="Equation" r:id="rId4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76513"/>
                        <a:ext cx="4524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6" name="Object 3"/>
          <p:cNvGraphicFramePr>
            <a:graphicFrameLocks noChangeAspect="1"/>
          </p:cNvGraphicFramePr>
          <p:nvPr/>
        </p:nvGraphicFramePr>
        <p:xfrm>
          <a:off x="2052638" y="2566988"/>
          <a:ext cx="6905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4" name="Equation" r:id="rId6" imgW="406400" imgH="241300" progId="Equation.DSMT4">
                  <p:embed/>
                </p:oleObj>
              </mc:Choice>
              <mc:Fallback>
                <p:oleObj name="Equation" r:id="rId6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566988"/>
                        <a:ext cx="69056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7" name="Object 4"/>
          <p:cNvGraphicFramePr>
            <a:graphicFrameLocks noChangeAspect="1"/>
          </p:cNvGraphicFramePr>
          <p:nvPr/>
        </p:nvGraphicFramePr>
        <p:xfrm>
          <a:off x="2728913" y="2559050"/>
          <a:ext cx="7762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5" name="Equation" r:id="rId8" imgW="457200" imgH="292100" progId="Equation.DSMT4">
                  <p:embed/>
                </p:oleObj>
              </mc:Choice>
              <mc:Fallback>
                <p:oleObj name="Equation" r:id="rId8" imgW="45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559050"/>
                        <a:ext cx="7762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8" name="Object 5"/>
          <p:cNvGraphicFramePr>
            <a:graphicFrameLocks noChangeAspect="1"/>
          </p:cNvGraphicFramePr>
          <p:nvPr/>
        </p:nvGraphicFramePr>
        <p:xfrm>
          <a:off x="1539875" y="2905125"/>
          <a:ext cx="5175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6" name="Equation" r:id="rId10" imgW="304800" imgH="241300" progId="Equation.DSMT4">
                  <p:embed/>
                </p:oleObj>
              </mc:Choice>
              <mc:Fallback>
                <p:oleObj name="Equation" r:id="rId10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905125"/>
                        <a:ext cx="5175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9" name="Object 6"/>
          <p:cNvGraphicFramePr>
            <a:graphicFrameLocks noChangeAspect="1"/>
          </p:cNvGraphicFramePr>
          <p:nvPr/>
        </p:nvGraphicFramePr>
        <p:xfrm>
          <a:off x="3265488" y="2895600"/>
          <a:ext cx="5381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7" name="Equation" r:id="rId12" imgW="317500" imgH="266700" progId="Equation.DSMT4">
                  <p:embed/>
                </p:oleObj>
              </mc:Choice>
              <mc:Fallback>
                <p:oleObj name="Equation" r:id="rId12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895600"/>
                        <a:ext cx="5381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0" name="Object 7"/>
          <p:cNvGraphicFramePr>
            <a:graphicFrameLocks noChangeAspect="1"/>
          </p:cNvGraphicFramePr>
          <p:nvPr/>
        </p:nvGraphicFramePr>
        <p:xfrm>
          <a:off x="2065338" y="2894013"/>
          <a:ext cx="7540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8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894013"/>
                        <a:ext cx="7540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1" name="Object 8"/>
          <p:cNvGraphicFramePr>
            <a:graphicFrameLocks noChangeAspect="1"/>
          </p:cNvGraphicFramePr>
          <p:nvPr/>
        </p:nvGraphicFramePr>
        <p:xfrm>
          <a:off x="3787775" y="2894013"/>
          <a:ext cx="1077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9" name="Equation" r:id="rId16" imgW="635000" imgH="241300" progId="Equation.DSMT4">
                  <p:embed/>
                </p:oleObj>
              </mc:Choice>
              <mc:Fallback>
                <p:oleObj name="Equation" r:id="rId16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2894013"/>
                        <a:ext cx="1077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2" name="Object 9"/>
          <p:cNvGraphicFramePr>
            <a:graphicFrameLocks noChangeAspect="1"/>
          </p:cNvGraphicFramePr>
          <p:nvPr/>
        </p:nvGraphicFramePr>
        <p:xfrm>
          <a:off x="2632075" y="5375275"/>
          <a:ext cx="7350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0" name="Equation" r:id="rId18" imgW="342900" imgH="266700" progId="Equation.DSMT4">
                  <p:embed/>
                </p:oleObj>
              </mc:Choice>
              <mc:Fallback>
                <p:oleObj name="Equation" r:id="rId18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5375275"/>
                        <a:ext cx="7350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102045"/>
              </p:ext>
            </p:extLst>
          </p:nvPr>
        </p:nvGraphicFramePr>
        <p:xfrm>
          <a:off x="2590800" y="6213475"/>
          <a:ext cx="736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1" name="Equation" r:id="rId20" imgW="342900" imgH="266700" progId="Equation.DSMT4">
                  <p:embed/>
                </p:oleObj>
              </mc:Choice>
              <mc:Fallback>
                <p:oleObj name="Equation" r:id="rId20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213475"/>
                        <a:ext cx="736600" cy="568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4" name="Object 11"/>
          <p:cNvGraphicFramePr>
            <a:graphicFrameLocks noChangeAspect="1"/>
          </p:cNvGraphicFramePr>
          <p:nvPr/>
        </p:nvGraphicFramePr>
        <p:xfrm>
          <a:off x="3362325" y="5370513"/>
          <a:ext cx="4619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2" name="Equation" r:id="rId22" imgW="215900" imgH="241300" progId="Equation.DSMT4">
                  <p:embed/>
                </p:oleObj>
              </mc:Choice>
              <mc:Fallback>
                <p:oleObj name="Equation" r:id="rId2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5370513"/>
                        <a:ext cx="4619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745442"/>
              </p:ext>
            </p:extLst>
          </p:nvPr>
        </p:nvGraphicFramePr>
        <p:xfrm>
          <a:off x="3276600" y="6211887"/>
          <a:ext cx="14716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3" name="Equation" r:id="rId24" imgW="685800" imgH="266700" progId="Equation.DSMT4">
                  <p:embed/>
                </p:oleObj>
              </mc:Choice>
              <mc:Fallback>
                <p:oleObj name="Equation" r:id="rId24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211887"/>
                        <a:ext cx="1471612" cy="569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174866"/>
              </p:ext>
            </p:extLst>
          </p:nvPr>
        </p:nvGraphicFramePr>
        <p:xfrm>
          <a:off x="4732338" y="6172200"/>
          <a:ext cx="17446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4" name="Equation" r:id="rId26" imgW="812800" imgH="279400" progId="Equation.DSMT4">
                  <p:embed/>
                </p:oleObj>
              </mc:Choice>
              <mc:Fallback>
                <p:oleObj name="Equation" r:id="rId26" imgW="812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6172200"/>
                        <a:ext cx="1744662" cy="595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68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ED6E9E1-9788-2043-8735-77D14825C94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9970" name="Picture 2" descr="FG03_0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315200"/>
          </a:xfrm>
          <a:noFill/>
        </p:spPr>
      </p:pic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Projectile Motion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648200"/>
            <a:ext cx="3886200" cy="2209800"/>
            <a:chOff x="1968" y="2928"/>
            <a:chExt cx="2448" cy="1392"/>
          </a:xfrm>
        </p:grpSpPr>
        <p:sp>
          <p:nvSpPr>
            <p:cNvPr id="24585" name="Oval 5"/>
            <p:cNvSpPr>
              <a:spLocks noChangeArrowheads="1"/>
            </p:cNvSpPr>
            <p:nvPr/>
          </p:nvSpPr>
          <p:spPr bwMode="auto">
            <a:xfrm>
              <a:off x="1968" y="2928"/>
              <a:ext cx="1104" cy="528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2112" y="3778"/>
              <a:ext cx="2304" cy="54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A50021"/>
                  </a:solidFill>
                  <a:latin typeface="Arial Narrow" charset="0"/>
                </a:rPr>
                <a:t>The only acceleration in this motion.  It is a constant!!</a:t>
              </a:r>
            </a:p>
          </p:txBody>
        </p:sp>
        <p:cxnSp>
          <p:nvCxnSpPr>
            <p:cNvPr id="24587" name="AutoShape 7"/>
            <p:cNvCxnSpPr>
              <a:cxnSpLocks noChangeShapeType="1"/>
              <a:stCxn id="24586" idx="0"/>
              <a:endCxn id="24585" idx="4"/>
            </p:cNvCxnSpPr>
            <p:nvPr/>
          </p:nvCxnSpPr>
          <p:spPr bwMode="auto">
            <a:xfrm rot="5400000" flipH="1">
              <a:off x="2743" y="3245"/>
              <a:ext cx="298" cy="74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9976" name="AutoShape 8"/>
          <p:cNvSpPr>
            <a:spLocks noChangeArrowheads="1"/>
          </p:cNvSpPr>
          <p:nvPr/>
        </p:nvSpPr>
        <p:spPr bwMode="auto">
          <a:xfrm rot="5400000" flipH="1">
            <a:off x="3200400" y="30480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Maximum height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581090"/>
            <a:ext cx="289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But the object is still moving!!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0" y="1600200"/>
            <a:ext cx="72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Why?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905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Because it still has constant velocity in horizontal direction!!</a:t>
            </a:r>
            <a:endParaRPr lang="en-US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6419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Because there is no acceleration in horizontal direction!!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0" y="2057400"/>
            <a:ext cx="72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Why?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32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921D1C-A4D4-4A48-9674-82A190F4363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x-component</a:t>
            </a:r>
          </a:p>
        </p:txBody>
      </p:sp>
      <p:graphicFrame>
        <p:nvGraphicFramePr>
          <p:cNvPr id="398339" name="Object 2"/>
          <p:cNvGraphicFramePr>
            <a:graphicFrameLocks noChangeAspect="1"/>
          </p:cNvGraphicFramePr>
          <p:nvPr/>
        </p:nvGraphicFramePr>
        <p:xfrm>
          <a:off x="1173163" y="3346450"/>
          <a:ext cx="21717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86" name="Equation" r:id="rId4" imgW="609600" imgH="241300" progId="Equation.DSMT4">
                  <p:embed/>
                </p:oleObj>
              </mc:Choice>
              <mc:Fallback>
                <p:oleObj name="Equation" r:id="rId4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346450"/>
                        <a:ext cx="21717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3"/>
          <p:cNvGraphicFramePr>
            <a:graphicFrameLocks noChangeAspect="1"/>
          </p:cNvGraphicFramePr>
          <p:nvPr/>
        </p:nvGraphicFramePr>
        <p:xfrm>
          <a:off x="1212850" y="5181600"/>
          <a:ext cx="20923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87" name="Equation" r:id="rId6" imgW="584200" imgH="241300" progId="Equation.DSMT4">
                  <p:embed/>
                </p:oleObj>
              </mc:Choice>
              <mc:Fallback>
                <p:oleObj name="Equation" r:id="rId6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5181600"/>
                        <a:ext cx="20923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1" name="Object 4"/>
          <p:cNvGraphicFramePr>
            <a:graphicFrameLocks noChangeAspect="1"/>
          </p:cNvGraphicFramePr>
          <p:nvPr/>
        </p:nvGraphicFramePr>
        <p:xfrm>
          <a:off x="1344613" y="2397125"/>
          <a:ext cx="18288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88" name="Equation" r:id="rId8" imgW="495300" imgH="241300" progId="Equation.DSMT4">
                  <p:embed/>
                </p:oleObj>
              </mc:Choice>
              <mc:Fallback>
                <p:oleObj name="Equation" r:id="rId8" imgW="495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397125"/>
                        <a:ext cx="18288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2" name="Object 5"/>
          <p:cNvGraphicFramePr>
            <a:graphicFrameLocks noChangeAspect="1"/>
          </p:cNvGraphicFramePr>
          <p:nvPr/>
        </p:nvGraphicFramePr>
        <p:xfrm>
          <a:off x="1331913" y="426085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89" name="Equation" r:id="rId10" imgW="546100" imgH="254000" progId="Equation.DSMT4">
                  <p:embed/>
                </p:oleObj>
              </mc:Choice>
              <mc:Fallback>
                <p:oleObj name="Equation" r:id="rId10" imgW="546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260850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3" name="Object 6"/>
          <p:cNvGraphicFramePr>
            <a:graphicFrameLocks noChangeAspect="1"/>
          </p:cNvGraphicFramePr>
          <p:nvPr/>
        </p:nvGraphicFramePr>
        <p:xfrm>
          <a:off x="4697413" y="3160713"/>
          <a:ext cx="39290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90" name="Equation" r:id="rId12" imgW="1104900" imgH="304800" progId="Equation.DSMT4">
                  <p:embed/>
                </p:oleObj>
              </mc:Choice>
              <mc:Fallback>
                <p:oleObj name="Equation" r:id="rId12" imgW="1104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160713"/>
                        <a:ext cx="39290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4" name="Object 7"/>
          <p:cNvGraphicFramePr>
            <a:graphicFrameLocks noChangeAspect="1"/>
          </p:cNvGraphicFramePr>
          <p:nvPr/>
        </p:nvGraphicFramePr>
        <p:xfrm>
          <a:off x="4864100" y="5087938"/>
          <a:ext cx="35941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91" name="Equation" r:id="rId14" imgW="1003300" imgH="279400" progId="Equation.DSMT4">
                  <p:embed/>
                </p:oleObj>
              </mc:Choice>
              <mc:Fallback>
                <p:oleObj name="Equation" r:id="rId14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087938"/>
                        <a:ext cx="35941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5" name="Object 8"/>
          <p:cNvGraphicFramePr>
            <a:graphicFrameLocks noChangeAspect="1"/>
          </p:cNvGraphicFramePr>
          <p:nvPr/>
        </p:nvGraphicFramePr>
        <p:xfrm>
          <a:off x="5183188" y="2227263"/>
          <a:ext cx="29559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92" name="Equation" r:id="rId16" imgW="800100" imgH="266700" progId="Equation.DSMT4">
                  <p:embed/>
                </p:oleObj>
              </mc:Choice>
              <mc:Fallback>
                <p:oleObj name="Equation" r:id="rId16" imgW="800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2227263"/>
                        <a:ext cx="29559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6" name="Object 9"/>
          <p:cNvGraphicFramePr>
            <a:graphicFrameLocks noChangeAspect="1"/>
          </p:cNvGraphicFramePr>
          <p:nvPr/>
        </p:nvGraphicFramePr>
        <p:xfrm>
          <a:off x="5130800" y="4192588"/>
          <a:ext cx="30607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93" name="Equation" r:id="rId18" imgW="901700" imgH="279400" progId="Equation.DSMT4">
                  <p:embed/>
                </p:oleObj>
              </mc:Choice>
              <mc:Fallback>
                <p:oleObj name="Equation" r:id="rId18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192588"/>
                        <a:ext cx="306070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915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Equations for a projectile motion</a:t>
            </a:r>
          </a:p>
        </p:txBody>
      </p:sp>
      <p:sp>
        <p:nvSpPr>
          <p:cNvPr id="398348" name="Text Box 12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y-component</a:t>
            </a: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1466850" y="1393825"/>
          <a:ext cx="11239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94" name="Equation" r:id="rId20" imgW="304800" imgH="241300" progId="Equation.DSMT4">
                  <p:embed/>
                </p:oleObj>
              </mc:Choice>
              <mc:Fallback>
                <p:oleObj name="Equation" r:id="rId20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1393825"/>
                        <a:ext cx="11239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4343400" y="1346200"/>
          <a:ext cx="1116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95" name="Equation" r:id="rId22" imgW="317500" imgH="266700" progId="Equation.DSMT4">
                  <p:embed/>
                </p:oleObj>
              </mc:Choice>
              <mc:Fallback>
                <p:oleObj name="Equation" r:id="rId22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46200"/>
                        <a:ext cx="1116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549525" y="1570038"/>
          <a:ext cx="4222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96" name="Equation" r:id="rId24" imgW="114300" imgH="152400" progId="Equation.DSMT4">
                  <p:embed/>
                </p:oleObj>
              </mc:Choice>
              <mc:Fallback>
                <p:oleObj name="Equation" r:id="rId24" imgW="114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1570038"/>
                        <a:ext cx="4222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5384800" y="1219200"/>
          <a:ext cx="14732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97" name="Equation" r:id="rId26" imgW="419100" imgH="330200" progId="Equation.DSMT4">
                  <p:embed/>
                </p:oleObj>
              </mc:Choice>
              <mc:Fallback>
                <p:oleObj name="Equation" r:id="rId26" imgW="419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1219200"/>
                        <a:ext cx="14732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6837363" y="1295400"/>
          <a:ext cx="22304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98" name="Equation" r:id="rId28" imgW="635000" imgH="241300" progId="Equation.DSMT4">
                  <p:embed/>
                </p:oleObj>
              </mc:Choice>
              <mc:Fallback>
                <p:oleObj name="Equation" r:id="rId28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1295400"/>
                        <a:ext cx="223043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84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0B1B4E-4740-974B-AA58-ED6F45955F7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ball is thrown with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 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+40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Estimate the time of flight and the distance from the original position when the ball lands.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7145338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990000"/>
                </a:solidFill>
                <a:latin typeface="Arial Narrow" charset="0"/>
              </a:rPr>
              <a:t>Which component determines the flight time and the distance?</a:t>
            </a:r>
          </a:p>
        </p:txBody>
      </p:sp>
      <p:graphicFrame>
        <p:nvGraphicFramePr>
          <p:cNvPr id="79877" name="Object 2"/>
          <p:cNvGraphicFramePr>
            <a:graphicFrameLocks noChangeAspect="1"/>
          </p:cNvGraphicFramePr>
          <p:nvPr/>
        </p:nvGraphicFramePr>
        <p:xfrm>
          <a:off x="4603750" y="2535238"/>
          <a:ext cx="730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5" name="Equation" r:id="rId3" imgW="330200" imgH="266700" progId="Equation.DSMT4">
                  <p:embed/>
                </p:oleObj>
              </mc:Choice>
              <mc:Fallback>
                <p:oleObj name="Equation" r:id="rId3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535238"/>
                        <a:ext cx="7302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3"/>
          <p:cNvGraphicFramePr>
            <a:graphicFrameLocks noChangeAspect="1"/>
          </p:cNvGraphicFramePr>
          <p:nvPr/>
        </p:nvGraphicFramePr>
        <p:xfrm>
          <a:off x="5257800" y="5594350"/>
          <a:ext cx="7254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6" name="Equation" r:id="rId5" imgW="317500" imgH="266700" progId="Equation.DSMT4">
                  <p:embed/>
                </p:oleObj>
              </mc:Choice>
              <mc:Fallback>
                <p:oleObj name="Equation" r:id="rId5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594350"/>
                        <a:ext cx="7254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228600" y="2514600"/>
            <a:ext cx="4038600" cy="2133600"/>
          </a:xfrm>
          <a:prstGeom prst="cloudCallout">
            <a:avLst>
              <a:gd name="adj1" fmla="val 55699"/>
              <a:gd name="adj2" fmla="val -36014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Flight time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component, because the ball stops moving when it is on the ground after the flight.</a:t>
            </a:r>
          </a:p>
          <a:p>
            <a:pPr algn="ctr"/>
            <a:endParaRPr lang="en-US" sz="2000"/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304800" y="4495800"/>
            <a:ext cx="4876800" cy="1905000"/>
          </a:xfrm>
          <a:prstGeom prst="cloudCallout">
            <a:avLst>
              <a:gd name="adj1" fmla="val 46972"/>
              <a:gd name="adj2" fmla="val 3008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Distance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 component in 2-dim, because the ball is at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y=0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position when it completed it</a:t>
            </a:r>
            <a:r>
              <a:rPr lang="ja-JP" altLang="en-US" sz="2000">
                <a:solidFill>
                  <a:srgbClr val="990000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s flight.</a:t>
            </a:r>
          </a:p>
          <a:p>
            <a:pPr algn="ctr"/>
            <a:endParaRPr lang="en-US" sz="2000"/>
          </a:p>
        </p:txBody>
      </p:sp>
      <p:graphicFrame>
        <p:nvGraphicFramePr>
          <p:cNvPr id="79881" name="Object 4"/>
          <p:cNvGraphicFramePr>
            <a:graphicFrameLocks noChangeAspect="1"/>
          </p:cNvGraphicFramePr>
          <p:nvPr/>
        </p:nvGraphicFramePr>
        <p:xfrm>
          <a:off x="4810125" y="4078288"/>
          <a:ext cx="3182938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7" name="Equation" r:id="rId7" imgW="1498600" imgH="419100" progId="Equation.DSMT4">
                  <p:embed/>
                </p:oleObj>
              </mc:Choice>
              <mc:Fallback>
                <p:oleObj name="Equation" r:id="rId7" imgW="149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4078288"/>
                        <a:ext cx="3182938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2" name="Object 5"/>
          <p:cNvGraphicFramePr>
            <a:graphicFrameLocks noChangeAspect="1"/>
          </p:cNvGraphicFramePr>
          <p:nvPr/>
        </p:nvGraphicFramePr>
        <p:xfrm>
          <a:off x="4648200" y="3098800"/>
          <a:ext cx="19383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8" name="Equation" r:id="rId9" imgW="876300" imgH="279400" progId="Equation.DSMT4">
                  <p:embed/>
                </p:oleObj>
              </mc:Choice>
              <mc:Fallback>
                <p:oleObj name="Equation" r:id="rId9" imgW="876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98800"/>
                        <a:ext cx="19383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6"/>
          <p:cNvGraphicFramePr>
            <a:graphicFrameLocks noChangeAspect="1"/>
          </p:cNvGraphicFramePr>
          <p:nvPr/>
        </p:nvGraphicFramePr>
        <p:xfrm>
          <a:off x="5287963" y="2395538"/>
          <a:ext cx="23320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9" name="Equation" r:id="rId11" imgW="1054100" imgH="406400" progId="Equation.DSMT4">
                  <p:embed/>
                </p:oleObj>
              </mc:Choice>
              <mc:Fallback>
                <p:oleObj name="Equation" r:id="rId11" imgW="1054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3" y="2395538"/>
                        <a:ext cx="233203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4" name="Object 7"/>
          <p:cNvGraphicFramePr>
            <a:graphicFrameLocks noChangeAspect="1"/>
          </p:cNvGraphicFramePr>
          <p:nvPr/>
        </p:nvGraphicFramePr>
        <p:xfrm>
          <a:off x="7572375" y="2667000"/>
          <a:ext cx="5048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0" name="Equation" r:id="rId13" imgW="228600" imgH="152400" progId="Equation.DSMT4">
                  <p:embed/>
                </p:oleObj>
              </mc:Choice>
              <mc:Fallback>
                <p:oleObj name="Equation" r:id="rId13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667000"/>
                        <a:ext cx="5048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5" name="Object 8"/>
          <p:cNvGraphicFramePr>
            <a:graphicFrameLocks noChangeAspect="1"/>
          </p:cNvGraphicFramePr>
          <p:nvPr/>
        </p:nvGraphicFramePr>
        <p:xfrm>
          <a:off x="5016500" y="4975225"/>
          <a:ext cx="1482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1" name="Equation" r:id="rId15" imgW="698500" imgH="165100" progId="Equation.DSMT4">
                  <p:embed/>
                </p:oleObj>
              </mc:Choice>
              <mc:Fallback>
                <p:oleObj name="Equation" r:id="rId15" imgW="698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975225"/>
                        <a:ext cx="14827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6" name="Object 9"/>
          <p:cNvGraphicFramePr>
            <a:graphicFrameLocks noChangeAspect="1"/>
          </p:cNvGraphicFramePr>
          <p:nvPr/>
        </p:nvGraphicFramePr>
        <p:xfrm>
          <a:off x="5943600" y="5624513"/>
          <a:ext cx="8128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2" name="Equation" r:id="rId17" imgW="355600" imgH="241300" progId="Equation.DSMT4">
                  <p:embed/>
                </p:oleObj>
              </mc:Choice>
              <mc:Fallback>
                <p:oleObj name="Equation" r:id="rId17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24513"/>
                        <a:ext cx="8128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7" name="Object 10"/>
          <p:cNvGraphicFramePr>
            <a:graphicFrameLocks noChangeAspect="1"/>
          </p:cNvGraphicFramePr>
          <p:nvPr/>
        </p:nvGraphicFramePr>
        <p:xfrm>
          <a:off x="6697663" y="5565775"/>
          <a:ext cx="23225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3" name="Equation" r:id="rId19" imgW="1016000" imgH="279400" progId="Equation.DSMT4">
                  <p:embed/>
                </p:oleObj>
              </mc:Choice>
              <mc:Fallback>
                <p:oleObj name="Equation" r:id="rId19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5565775"/>
                        <a:ext cx="23225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724400" y="3641725"/>
            <a:ext cx="3054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So the possible solutions are…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934200" y="4860925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Why 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isn’t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0 the solution?</a:t>
            </a:r>
          </a:p>
        </p:txBody>
      </p:sp>
    </p:spTree>
    <p:extLst>
      <p:ext uri="{BB962C8B-B14F-4D97-AF65-F5344CB8AC3E}">
        <p14:creationId xmlns:p14="http://schemas.microsoft.com/office/powerpoint/2010/main" val="27361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F9AD26-57DA-7842-B2B3-C9020F23869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86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2692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placekicker kicks a football at an angle of 40.0 degrees and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initial speed of the ball is 22 m/s.  Ignoring air resistance, 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maximum height that the ball attains.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970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b="1" i="1" dirty="0">
                <a:latin typeface="Arial Narrow" charset="0"/>
                <a:ea typeface="ＭＳ Ｐゴシック" charset="0"/>
                <a:cs typeface="ＭＳ Ｐゴシック" charset="0"/>
              </a:rPr>
              <a:t>Ex.</a:t>
            </a:r>
            <a:r>
              <a:rPr lang="en-US" b="1" i="1" dirty="0" smtClean="0">
                <a:latin typeface="Arial Narrow" charset="0"/>
                <a:ea typeface="ＭＳ Ｐゴシック" charset="0"/>
                <a:cs typeface="ＭＳ Ｐゴシック" charset="0"/>
              </a:rPr>
              <a:t>3.6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Height of a Kickoff</a:t>
            </a:r>
          </a:p>
        </p:txBody>
      </p:sp>
      <p:sp>
        <p:nvSpPr>
          <p:cNvPr id="2" name="Right Triangle 1"/>
          <p:cNvSpPr/>
          <p:nvPr/>
        </p:nvSpPr>
        <p:spPr bwMode="auto">
          <a:xfrm flipH="1">
            <a:off x="609600" y="3810000"/>
            <a:ext cx="1371600" cy="1676400"/>
          </a:xfrm>
          <a:prstGeom prst="rtTriangle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2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99F6CA-CC6F-6641-B325-E5FB8CD55F0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0154" name="Object 2"/>
          <p:cNvGraphicFramePr>
            <a:graphicFrameLocks noChangeAspect="1"/>
          </p:cNvGraphicFramePr>
          <p:nvPr/>
        </p:nvGraphicFramePr>
        <p:xfrm>
          <a:off x="571500" y="4889500"/>
          <a:ext cx="11255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7" name="Equation" r:id="rId4" imgW="355600" imgH="266700" progId="Equation.DSMT4">
                  <p:embed/>
                </p:oleObj>
              </mc:Choice>
              <mc:Fallback>
                <p:oleObj name="Equation" r:id="rId4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889500"/>
                        <a:ext cx="112553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5" name="Object 3"/>
          <p:cNvGraphicFramePr>
            <a:graphicFrameLocks noChangeAspect="1"/>
          </p:cNvGraphicFramePr>
          <p:nvPr/>
        </p:nvGraphicFramePr>
        <p:xfrm>
          <a:off x="590550" y="3983038"/>
          <a:ext cx="1087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8" name="Equation" r:id="rId6" imgW="342900" imgH="241300" progId="Equation.DSMT4">
                  <p:embed/>
                </p:oleObj>
              </mc:Choice>
              <mc:Fallback>
                <p:oleObj name="Equation" r:id="rId6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983038"/>
                        <a:ext cx="1087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3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First, the initial velocity components</a:t>
            </a:r>
          </a:p>
        </p:txBody>
      </p:sp>
      <p:sp>
        <p:nvSpPr>
          <p:cNvPr id="390157" name="Line 13"/>
          <p:cNvSpPr>
            <a:spLocks noChangeShapeType="1"/>
          </p:cNvSpPr>
          <p:nvPr/>
        </p:nvSpPr>
        <p:spPr bwMode="auto">
          <a:xfrm>
            <a:off x="2136775" y="3043238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5718175" y="985838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2136775" y="1062038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0160" name="Object 4"/>
          <p:cNvGraphicFramePr>
            <a:graphicFrameLocks noChangeAspect="1"/>
          </p:cNvGraphicFramePr>
          <p:nvPr/>
        </p:nvGraphicFramePr>
        <p:xfrm>
          <a:off x="1790700" y="1228725"/>
          <a:ext cx="26685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9" name="Equation" r:id="rId8" imgW="736600" imgH="241300" progId="Equation.DSMT4">
                  <p:embed/>
                </p:oleObj>
              </mc:Choice>
              <mc:Fallback>
                <p:oleObj name="Equation" r:id="rId8" imgW="736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228725"/>
                        <a:ext cx="26685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1" name="Object 5"/>
          <p:cNvGraphicFramePr>
            <a:graphicFrameLocks noChangeAspect="1"/>
          </p:cNvGraphicFramePr>
          <p:nvPr/>
        </p:nvGraphicFramePr>
        <p:xfrm>
          <a:off x="5943600" y="1870075"/>
          <a:ext cx="6207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0" name="Equation" r:id="rId10" imgW="215900" imgH="266700" progId="Equation.DSMT4">
                  <p:embed/>
                </p:oleObj>
              </mc:Choice>
              <mc:Fallback>
                <p:oleObj name="Equation" r:id="rId10" imgW="215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70075"/>
                        <a:ext cx="62071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2" name="Object 6"/>
          <p:cNvGraphicFramePr>
            <a:graphicFrameLocks noChangeAspect="1"/>
          </p:cNvGraphicFramePr>
          <p:nvPr/>
        </p:nvGraphicFramePr>
        <p:xfrm>
          <a:off x="3724275" y="3028950"/>
          <a:ext cx="6207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1" name="Equation" r:id="rId12" imgW="215900" imgH="241300" progId="Equation.DSMT4">
                  <p:embed/>
                </p:oleObj>
              </mc:Choice>
              <mc:Fallback>
                <p:oleObj name="Equation" r:id="rId1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028950"/>
                        <a:ext cx="62071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3" name="Object 7"/>
          <p:cNvGraphicFramePr>
            <a:graphicFrameLocks noChangeAspect="1"/>
          </p:cNvGraphicFramePr>
          <p:nvPr/>
        </p:nvGraphicFramePr>
        <p:xfrm>
          <a:off x="3043238" y="2438400"/>
          <a:ext cx="13001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2" name="Equation" r:id="rId14" imgW="469900" imgH="215900" progId="Equation.DSMT4">
                  <p:embed/>
                </p:oleObj>
              </mc:Choice>
              <mc:Fallback>
                <p:oleObj name="Equation" r:id="rId14" imgW="469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438400"/>
                        <a:ext cx="13001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4" name="Object 8"/>
          <p:cNvGraphicFramePr>
            <a:graphicFrameLocks noChangeAspect="1"/>
          </p:cNvGraphicFramePr>
          <p:nvPr/>
        </p:nvGraphicFramePr>
        <p:xfrm>
          <a:off x="1649413" y="4002088"/>
          <a:ext cx="4841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3" name="Equation" r:id="rId16" imgW="152280" imgH="228600" progId="Equation.DSMT4">
                  <p:embed/>
                </p:oleObj>
              </mc:Choice>
              <mc:Fallback>
                <p:oleObj name="Equation" r:id="rId16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4002088"/>
                        <a:ext cx="4841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5" name="Object 9"/>
          <p:cNvGraphicFramePr>
            <a:graphicFrameLocks noChangeAspect="1"/>
          </p:cNvGraphicFramePr>
          <p:nvPr/>
        </p:nvGraphicFramePr>
        <p:xfrm>
          <a:off x="2111375" y="4038600"/>
          <a:ext cx="14906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4" name="Equation" r:id="rId18" imgW="469900" imgH="177800" progId="Equation.DSMT4">
                  <p:embed/>
                </p:oleObj>
              </mc:Choice>
              <mc:Fallback>
                <p:oleObj name="Equation" r:id="rId18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4038600"/>
                        <a:ext cx="14906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6" name="Object 10"/>
          <p:cNvGraphicFramePr>
            <a:graphicFrameLocks noChangeAspect="1"/>
          </p:cNvGraphicFramePr>
          <p:nvPr/>
        </p:nvGraphicFramePr>
        <p:xfrm>
          <a:off x="3524250" y="3922713"/>
          <a:ext cx="35861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5" name="Equation" r:id="rId20" imgW="1130300" imgH="279400" progId="Equation.DSMT4">
                  <p:embed/>
                </p:oleObj>
              </mc:Choice>
              <mc:Fallback>
                <p:oleObj name="Equation" r:id="rId20" imgW="1130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922713"/>
                        <a:ext cx="358616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7" name="Object 11"/>
          <p:cNvGraphicFramePr>
            <a:graphicFrameLocks noChangeAspect="1"/>
          </p:cNvGraphicFramePr>
          <p:nvPr/>
        </p:nvGraphicFramePr>
        <p:xfrm>
          <a:off x="7067550" y="4019550"/>
          <a:ext cx="14509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6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4019550"/>
                        <a:ext cx="14509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8" name="Object 12"/>
          <p:cNvGraphicFramePr>
            <a:graphicFrameLocks noChangeAspect="1"/>
          </p:cNvGraphicFramePr>
          <p:nvPr/>
        </p:nvGraphicFramePr>
        <p:xfrm>
          <a:off x="1676400" y="4953000"/>
          <a:ext cx="484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7" name="Equation" r:id="rId24" imgW="152280" imgH="228600" progId="Equation.DSMT4">
                  <p:embed/>
                </p:oleObj>
              </mc:Choice>
              <mc:Fallback>
                <p:oleObj name="Equation" r:id="rId2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53000"/>
                        <a:ext cx="4841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9" name="Object 13"/>
          <p:cNvGraphicFramePr>
            <a:graphicFrameLocks noChangeAspect="1"/>
          </p:cNvGraphicFramePr>
          <p:nvPr/>
        </p:nvGraphicFramePr>
        <p:xfrm>
          <a:off x="2225675" y="4999038"/>
          <a:ext cx="14112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8" name="Equation" r:id="rId26" imgW="444500" imgH="177800" progId="Equation.DSMT4">
                  <p:embed/>
                </p:oleObj>
              </mc:Choice>
              <mc:Fallback>
                <p:oleObj name="Equation" r:id="rId26" imgW="444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999038"/>
                        <a:ext cx="141128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0" name="Object 14"/>
          <p:cNvGraphicFramePr>
            <a:graphicFrameLocks noChangeAspect="1"/>
          </p:cNvGraphicFramePr>
          <p:nvPr/>
        </p:nvGraphicFramePr>
        <p:xfrm>
          <a:off x="3562350" y="4870450"/>
          <a:ext cx="35036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9" name="Equation" r:id="rId28" imgW="1104900" imgH="279400" progId="Equation.DSMT4">
                  <p:embed/>
                </p:oleObj>
              </mc:Choice>
              <mc:Fallback>
                <p:oleObj name="Equation" r:id="rId28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870450"/>
                        <a:ext cx="350361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1" name="Object 15"/>
          <p:cNvGraphicFramePr>
            <a:graphicFrameLocks noChangeAspect="1"/>
          </p:cNvGraphicFramePr>
          <p:nvPr/>
        </p:nvGraphicFramePr>
        <p:xfrm>
          <a:off x="7048500" y="4933950"/>
          <a:ext cx="1409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30" name="Equation" r:id="rId30" imgW="444500" imgH="228600" progId="Equation.DSMT4">
                  <p:embed/>
                </p:oleObj>
              </mc:Choice>
              <mc:Fallback>
                <p:oleObj name="Equation" r:id="rId30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4933950"/>
                        <a:ext cx="1409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60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D061DF-DDE0-1B4F-9AAF-B710B4990D1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68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2217" name="Group 25"/>
          <p:cNvGraphicFramePr>
            <a:graphicFrameLocks noGrp="1"/>
          </p:cNvGraphicFramePr>
          <p:nvPr/>
        </p:nvGraphicFramePr>
        <p:xfrm>
          <a:off x="685800" y="4191000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8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Motion in y-direction is of the interest..</a:t>
            </a:r>
          </a:p>
        </p:txBody>
      </p:sp>
      <p:sp>
        <p:nvSpPr>
          <p:cNvPr id="392218" name="Text Box 26"/>
          <p:cNvSpPr txBox="1">
            <a:spLocks noChangeArrowheads="1"/>
          </p:cNvSpPr>
          <p:nvPr/>
        </p:nvSpPr>
        <p:spPr bwMode="auto">
          <a:xfrm>
            <a:off x="2667000" y="5067300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-9.8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92219" name="Text Box 27"/>
          <p:cNvSpPr txBox="1">
            <a:spLocks noChangeArrowheads="1"/>
          </p:cNvSpPr>
          <p:nvPr/>
        </p:nvSpPr>
        <p:spPr bwMode="auto">
          <a:xfrm>
            <a:off x="5867400" y="50673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+14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92220" name="Text Box 28"/>
          <p:cNvSpPr txBox="1">
            <a:spLocks noChangeArrowheads="1"/>
          </p:cNvSpPr>
          <p:nvPr/>
        </p:nvSpPr>
        <p:spPr bwMode="auto">
          <a:xfrm>
            <a:off x="4343400" y="5067300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92221" name="Text Box 29"/>
          <p:cNvSpPr txBox="1">
            <a:spLocks noChangeArrowheads="1"/>
          </p:cNvSpPr>
          <p:nvPr/>
        </p:nvSpPr>
        <p:spPr bwMode="auto">
          <a:xfrm>
            <a:off x="1295400" y="50673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9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5B0683-5926-1F4F-8917-D7F0520023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4274" name="Group 34"/>
          <p:cNvGraphicFramePr>
            <a:graphicFrameLocks noGrp="1"/>
          </p:cNvGraphicFramePr>
          <p:nvPr/>
        </p:nvGraphicFramePr>
        <p:xfrm>
          <a:off x="609600" y="947738"/>
          <a:ext cx="7848600" cy="133921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-9.80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4263" name="Object 2"/>
          <p:cNvGraphicFramePr>
            <a:graphicFrameLocks noChangeAspect="1"/>
          </p:cNvGraphicFramePr>
          <p:nvPr/>
        </p:nvGraphicFramePr>
        <p:xfrm>
          <a:off x="533400" y="4471988"/>
          <a:ext cx="8366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51" name="Equation" r:id="rId4" imgW="304560" imgH="253800" progId="Equation.DSMT4">
                  <p:embed/>
                </p:oleObj>
              </mc:Choice>
              <mc:Fallback>
                <p:oleObj name="Equation" r:id="rId4" imgW="30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71988"/>
                        <a:ext cx="83661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264" name="AutoShape 24"/>
          <p:cNvSpPr>
            <a:spLocks noChangeArrowheads="1"/>
          </p:cNvSpPr>
          <p:nvPr/>
        </p:nvSpPr>
        <p:spPr bwMode="auto">
          <a:xfrm>
            <a:off x="3657600" y="44958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y</a:t>
            </a:r>
          </a:p>
        </p:txBody>
      </p:sp>
      <p:graphicFrame>
        <p:nvGraphicFramePr>
          <p:cNvPr id="394265" name="Object 3"/>
          <p:cNvGraphicFramePr>
            <a:graphicFrameLocks noChangeAspect="1"/>
          </p:cNvGraphicFramePr>
          <p:nvPr/>
        </p:nvGraphicFramePr>
        <p:xfrm>
          <a:off x="5153025" y="4375150"/>
          <a:ext cx="181133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52" name="Equation" r:id="rId6" imgW="774700" imgH="520700" progId="Equation.DSMT4">
                  <p:embed/>
                </p:oleObj>
              </mc:Choice>
              <mc:Fallback>
                <p:oleObj name="Equation" r:id="rId6" imgW="774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4375150"/>
                        <a:ext cx="1811338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66" name="Object 4"/>
          <p:cNvGraphicFramePr>
            <a:graphicFrameLocks noChangeAspect="1"/>
          </p:cNvGraphicFramePr>
          <p:nvPr/>
        </p:nvGraphicFramePr>
        <p:xfrm>
          <a:off x="2590800" y="5154613"/>
          <a:ext cx="358140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53" name="Equation" r:id="rId8" imgW="1676400" imgH="584200" progId="Equation.DSMT4">
                  <p:embed/>
                </p:oleObj>
              </mc:Choice>
              <mc:Fallback>
                <p:oleObj name="Equation" r:id="rId8" imgW="16764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54613"/>
                        <a:ext cx="3581400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0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Now the nitty, gritty calculations…</a:t>
            </a:r>
          </a:p>
        </p:txBody>
      </p:sp>
      <p:sp>
        <p:nvSpPr>
          <p:cNvPr id="394269" name="Text Box 29"/>
          <p:cNvSpPr txBox="1">
            <a:spLocks noChangeArrowheads="1"/>
          </p:cNvSpPr>
          <p:nvPr/>
        </p:nvSpPr>
        <p:spPr bwMode="auto">
          <a:xfrm>
            <a:off x="685800" y="4038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kinematic formula would you like to use?  </a:t>
            </a:r>
          </a:p>
        </p:txBody>
      </p:sp>
      <p:sp>
        <p:nvSpPr>
          <p:cNvPr id="394270" name="Text Box 30"/>
          <p:cNvSpPr txBox="1">
            <a:spLocks noChangeArrowheads="1"/>
          </p:cNvSpPr>
          <p:nvPr/>
        </p:nvSpPr>
        <p:spPr bwMode="auto">
          <a:xfrm>
            <a:off x="6858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What happens at the maximum height?</a:t>
            </a:r>
          </a:p>
        </p:txBody>
      </p:sp>
      <p:sp>
        <p:nvSpPr>
          <p:cNvPr id="394271" name="Text Box 31"/>
          <p:cNvSpPr txBox="1">
            <a:spLocks noChangeArrowheads="1"/>
          </p:cNvSpPr>
          <p:nvPr/>
        </p:nvSpPr>
        <p:spPr bwMode="auto">
          <a:xfrm>
            <a:off x="685800" y="29718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The ball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s velocity in y-direction becomes 0!!</a:t>
            </a:r>
          </a:p>
        </p:txBody>
      </p:sp>
      <p:sp>
        <p:nvSpPr>
          <p:cNvPr id="394272" name="Text Box 32"/>
          <p:cNvSpPr txBox="1">
            <a:spLocks noChangeArrowheads="1"/>
          </p:cNvSpPr>
          <p:nvPr/>
        </p:nvSpPr>
        <p:spPr bwMode="auto">
          <a:xfrm>
            <a:off x="685800" y="3505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And the ball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s velocity in x-direction?</a:t>
            </a:r>
          </a:p>
        </p:txBody>
      </p:sp>
      <p:sp>
        <p:nvSpPr>
          <p:cNvPr id="394273" name="Text Box 33"/>
          <p:cNvSpPr txBox="1">
            <a:spLocks noChangeArrowheads="1"/>
          </p:cNvSpPr>
          <p:nvPr/>
        </p:nvSpPr>
        <p:spPr bwMode="auto">
          <a:xfrm>
            <a:off x="4876800" y="3505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Stays the same!!  Why?</a:t>
            </a:r>
          </a:p>
        </p:txBody>
      </p:sp>
      <p:sp>
        <p:nvSpPr>
          <p:cNvPr id="394275" name="Text Box 35"/>
          <p:cNvSpPr txBox="1">
            <a:spLocks noChangeArrowheads="1"/>
          </p:cNvSpPr>
          <p:nvPr/>
        </p:nvSpPr>
        <p:spPr bwMode="auto">
          <a:xfrm>
            <a:off x="7772400" y="3370263"/>
            <a:ext cx="1295400" cy="66833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A50021"/>
                </a:solidFill>
                <a:latin typeface="Arial Narrow" charset="0"/>
              </a:rPr>
              <a:t>Because there is no acceleration in x-direction!!</a:t>
            </a:r>
          </a:p>
        </p:txBody>
      </p:sp>
      <p:graphicFrame>
        <p:nvGraphicFramePr>
          <p:cNvPr id="394276" name="Object 5"/>
          <p:cNvGraphicFramePr>
            <a:graphicFrameLocks noChangeAspect="1"/>
          </p:cNvGraphicFramePr>
          <p:nvPr/>
        </p:nvGraphicFramePr>
        <p:xfrm>
          <a:off x="1354138" y="4451350"/>
          <a:ext cx="1812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54" name="Equation" r:id="rId10" imgW="660400" imgH="279400" progId="Equation.DSMT4">
                  <p:embed/>
                </p:oleObj>
              </mc:Choice>
              <mc:Fallback>
                <p:oleObj name="Equation" r:id="rId10" imgW="660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4451350"/>
                        <a:ext cx="1812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96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pecial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parabola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and explain your answer.</a:t>
            </a:r>
            <a:endParaRPr lang="en-US" sz="3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June 22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A36E82-0F66-8440-A1B4-08240BE319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850900" y="1012825"/>
            <a:ext cx="7134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time of flight between kickoff and landing?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789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220200" cy="1143000"/>
          </a:xfrm>
        </p:spPr>
        <p:txBody>
          <a:bodyPr/>
          <a:lstStyle/>
          <a:p>
            <a:r>
              <a:rPr lang="en-US" sz="4000" i="1" dirty="0">
                <a:latin typeface="Arial Narrow" charset="0"/>
                <a:ea typeface="ＭＳ Ｐゴシック" charset="0"/>
                <a:cs typeface="ＭＳ Ｐゴシック" charset="0"/>
              </a:rPr>
              <a:t>Ex.</a:t>
            </a:r>
            <a:r>
              <a:rPr lang="en-US" sz="4000" i="1" dirty="0" smtClean="0">
                <a:latin typeface="Arial Narrow" charset="0"/>
                <a:ea typeface="ＭＳ Ｐゴシック" charset="0"/>
                <a:cs typeface="ＭＳ Ｐゴシック" charset="0"/>
              </a:rPr>
              <a:t>3.6 </a:t>
            </a:r>
            <a:r>
              <a:rPr lang="en-US" sz="4000" i="1" dirty="0">
                <a:latin typeface="Arial Narrow" charset="0"/>
                <a:ea typeface="ＭＳ Ｐゴシック" charset="0"/>
                <a:cs typeface="ＭＳ Ｐゴシック" charset="0"/>
              </a:rPr>
              <a:t>extended: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 The Time of Flight of a Kickoff</a:t>
            </a:r>
          </a:p>
        </p:txBody>
      </p:sp>
    </p:spTree>
    <p:extLst>
      <p:ext uri="{BB962C8B-B14F-4D97-AF65-F5344CB8AC3E}">
        <p14:creationId xmlns:p14="http://schemas.microsoft.com/office/powerpoint/2010/main" val="38273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F9F32A-76BC-AA4B-9AD8-5B4EB5B8277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8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1977" name="Group 25"/>
          <p:cNvGraphicFramePr>
            <a:graphicFrameLocks noGrp="1"/>
          </p:cNvGraphicFramePr>
          <p:nvPr/>
        </p:nvGraphicFramePr>
        <p:xfrm>
          <a:off x="609600" y="4505325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2" name="Rectangle 2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is y when it reached the max range?</a:t>
            </a:r>
          </a:p>
        </p:txBody>
      </p:sp>
      <p:sp>
        <p:nvSpPr>
          <p:cNvPr id="381978" name="Text Box 26"/>
          <p:cNvSpPr txBox="1">
            <a:spLocks noChangeArrowheads="1"/>
          </p:cNvSpPr>
          <p:nvPr/>
        </p:nvSpPr>
        <p:spPr bwMode="auto">
          <a:xfrm>
            <a:off x="2514600" y="54102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-9.80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81979" name="Text Box 27"/>
          <p:cNvSpPr txBox="1">
            <a:spLocks noChangeArrowheads="1"/>
          </p:cNvSpPr>
          <p:nvPr/>
        </p:nvSpPr>
        <p:spPr bwMode="auto">
          <a:xfrm>
            <a:off x="5791200" y="54102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14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1980" name="Text Box 28"/>
          <p:cNvSpPr txBox="1">
            <a:spLocks noChangeArrowheads="1"/>
          </p:cNvSpPr>
          <p:nvPr/>
        </p:nvSpPr>
        <p:spPr bwMode="auto">
          <a:xfrm>
            <a:off x="1066800" y="5410200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0 m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1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9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19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6C6311-F7B0-7D41-AE3A-17645EEF801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84027" name="Group 27"/>
          <p:cNvGraphicFramePr>
            <a:graphicFrameLocks noGrp="1"/>
          </p:cNvGraphicFramePr>
          <p:nvPr/>
        </p:nvGraphicFramePr>
        <p:xfrm>
          <a:off x="762000" y="1000125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-9.80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9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8382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Now solve the kinematic equations in y direction!!</a:t>
            </a:r>
          </a:p>
        </p:txBody>
      </p:sp>
      <p:graphicFrame>
        <p:nvGraphicFramePr>
          <p:cNvPr id="384029" name="Object 2"/>
          <p:cNvGraphicFramePr>
            <a:graphicFrameLocks noChangeAspect="1"/>
          </p:cNvGraphicFramePr>
          <p:nvPr/>
        </p:nvGraphicFramePr>
        <p:xfrm>
          <a:off x="209550" y="2644775"/>
          <a:ext cx="28813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29" name="Equation" r:id="rId4" imgW="965200" imgH="279400" progId="Equation.DSMT4">
                  <p:embed/>
                </p:oleObj>
              </mc:Choice>
              <mc:Fallback>
                <p:oleObj name="Equation" r:id="rId4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2644775"/>
                        <a:ext cx="2881313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0" name="Object 3"/>
          <p:cNvGraphicFramePr>
            <a:graphicFrameLocks noChangeAspect="1"/>
          </p:cNvGraphicFramePr>
          <p:nvPr/>
        </p:nvGraphicFramePr>
        <p:xfrm>
          <a:off x="4006850" y="2743200"/>
          <a:ext cx="28511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30" name="Equation" r:id="rId6" imgW="1092200" imgH="279400" progId="Equation.DSMT4">
                  <p:embed/>
                </p:oleObj>
              </mc:Choice>
              <mc:Fallback>
                <p:oleObj name="Equation" r:id="rId6" imgW="1092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2743200"/>
                        <a:ext cx="28511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1" name="Object 4"/>
          <p:cNvGraphicFramePr>
            <a:graphicFrameLocks noChangeAspect="1"/>
          </p:cNvGraphicFramePr>
          <p:nvPr/>
        </p:nvGraphicFramePr>
        <p:xfrm>
          <a:off x="2286000" y="4038600"/>
          <a:ext cx="914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31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9144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2" name="Object 5"/>
          <p:cNvGraphicFramePr>
            <a:graphicFrameLocks noChangeAspect="1"/>
          </p:cNvGraphicFramePr>
          <p:nvPr/>
        </p:nvGraphicFramePr>
        <p:xfrm>
          <a:off x="207963" y="4895850"/>
          <a:ext cx="27860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32" name="Equation" r:id="rId10" imgW="863600" imgH="266700" progId="Equation.DSMT4">
                  <p:embed/>
                </p:oleObj>
              </mc:Choice>
              <mc:Fallback>
                <p:oleObj name="Equation" r:id="rId10" imgW="863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4895850"/>
                        <a:ext cx="27860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3" name="Object 6"/>
          <p:cNvGraphicFramePr>
            <a:graphicFrameLocks noChangeAspect="1"/>
          </p:cNvGraphicFramePr>
          <p:nvPr/>
        </p:nvGraphicFramePr>
        <p:xfrm>
          <a:off x="4114800" y="5029200"/>
          <a:ext cx="511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33" name="Equation" r:id="rId12" imgW="215640" imgH="152280" progId="Equation.DSMT4">
                  <p:embed/>
                </p:oleObj>
              </mc:Choice>
              <mc:Fallback>
                <p:oleObj name="Equation" r:id="rId12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5111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34" name="AutoShape 34"/>
          <p:cNvSpPr>
            <a:spLocks noChangeArrowheads="1"/>
          </p:cNvSpPr>
          <p:nvPr/>
        </p:nvSpPr>
        <p:spPr bwMode="auto">
          <a:xfrm>
            <a:off x="3103563" y="2836863"/>
            <a:ext cx="889000" cy="496887"/>
          </a:xfrm>
          <a:prstGeom prst="rightArrow">
            <a:avLst>
              <a:gd name="adj1" fmla="val 50000"/>
              <a:gd name="adj2" fmla="val 44728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rgbClr val="A50021"/>
                </a:solidFill>
                <a:latin typeface="Arial Narrow" charset="0"/>
              </a:rPr>
              <a:t>Since y=0</a:t>
            </a:r>
          </a:p>
        </p:txBody>
      </p:sp>
      <p:sp>
        <p:nvSpPr>
          <p:cNvPr id="384035" name="Text Box 35"/>
          <p:cNvSpPr txBox="1">
            <a:spLocks noChangeArrowheads="1"/>
          </p:cNvSpPr>
          <p:nvPr/>
        </p:nvSpPr>
        <p:spPr bwMode="auto">
          <a:xfrm>
            <a:off x="3352800" y="40338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or</a:t>
            </a:r>
          </a:p>
        </p:txBody>
      </p:sp>
      <p:sp>
        <p:nvSpPr>
          <p:cNvPr id="384036" name="AutoShape 36"/>
          <p:cNvSpPr>
            <a:spLocks noChangeArrowheads="1"/>
          </p:cNvSpPr>
          <p:nvPr/>
        </p:nvSpPr>
        <p:spPr bwMode="auto">
          <a:xfrm>
            <a:off x="3124200" y="4724400"/>
            <a:ext cx="914400" cy="1108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384038" name="Object 7"/>
          <p:cNvGraphicFramePr>
            <a:graphicFrameLocks noChangeAspect="1"/>
          </p:cNvGraphicFramePr>
          <p:nvPr/>
        </p:nvGraphicFramePr>
        <p:xfrm>
          <a:off x="5715000" y="4603750"/>
          <a:ext cx="123507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34" name="Equation" r:id="rId14" imgW="520700" imgH="508000" progId="Equation.DSMT4">
                  <p:embed/>
                </p:oleObj>
              </mc:Choice>
              <mc:Fallback>
                <p:oleObj name="Equation" r:id="rId14" imgW="520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03750"/>
                        <a:ext cx="123507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9" name="Object 8"/>
          <p:cNvGraphicFramePr>
            <a:graphicFrameLocks noChangeAspect="1"/>
          </p:cNvGraphicFramePr>
          <p:nvPr/>
        </p:nvGraphicFramePr>
        <p:xfrm>
          <a:off x="7069138" y="4727575"/>
          <a:ext cx="10239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35" name="Equation" r:id="rId16" imgW="431800" imgH="152400" progId="Equation.DSMT4">
                  <p:embed/>
                </p:oleObj>
              </mc:Choice>
              <mc:Fallback>
                <p:oleObj name="Equation" r:id="rId16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4727575"/>
                        <a:ext cx="10239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0" name="Object 9"/>
          <p:cNvGraphicFramePr>
            <a:graphicFrameLocks noChangeAspect="1"/>
          </p:cNvGraphicFramePr>
          <p:nvPr/>
        </p:nvGraphicFramePr>
        <p:xfrm>
          <a:off x="6934200" y="4648200"/>
          <a:ext cx="22558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36" name="Equation" r:id="rId18" imgW="952500" imgH="419100" progId="Equation.DSMT4">
                  <p:embed/>
                </p:oleObj>
              </mc:Choice>
              <mc:Fallback>
                <p:oleObj name="Equation" r:id="rId18" imgW="952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48200"/>
                        <a:ext cx="225583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1" name="Object 10"/>
          <p:cNvGraphicFramePr>
            <a:graphicFrameLocks noChangeAspect="1"/>
          </p:cNvGraphicFramePr>
          <p:nvPr/>
        </p:nvGraphicFramePr>
        <p:xfrm>
          <a:off x="4648200" y="4603750"/>
          <a:ext cx="1082675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37" name="Equation" r:id="rId20" imgW="457200" imgH="647700" progId="Equation.DSMT4">
                  <p:embed/>
                </p:oleObj>
              </mc:Choice>
              <mc:Fallback>
                <p:oleObj name="Equation" r:id="rId20" imgW="4572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03750"/>
                        <a:ext cx="1082675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2" name="Object 11"/>
          <p:cNvGraphicFramePr>
            <a:graphicFrameLocks noChangeAspect="1"/>
          </p:cNvGraphicFramePr>
          <p:nvPr/>
        </p:nvGraphicFramePr>
        <p:xfrm>
          <a:off x="6781800" y="2709863"/>
          <a:ext cx="20907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38" name="Equation" r:id="rId22" imgW="800100" imgH="304800" progId="Equation.DSMT4">
                  <p:embed/>
                </p:oleObj>
              </mc:Choice>
              <mc:Fallback>
                <p:oleObj name="Equation" r:id="rId22" imgW="800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09863"/>
                        <a:ext cx="209073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43" name="Text Box 43"/>
          <p:cNvSpPr txBox="1">
            <a:spLocks noChangeArrowheads="1"/>
          </p:cNvSpPr>
          <p:nvPr/>
        </p:nvSpPr>
        <p:spPr bwMode="auto">
          <a:xfrm>
            <a:off x="381000" y="4038600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Two soultions</a:t>
            </a:r>
          </a:p>
        </p:txBody>
      </p:sp>
    </p:spTree>
    <p:extLst>
      <p:ext uri="{BB962C8B-B14F-4D97-AF65-F5344CB8AC3E}">
        <p14:creationId xmlns:p14="http://schemas.microsoft.com/office/powerpoint/2010/main" val="297416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0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791A75-CDE6-8D44-BA07-54D841256F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1600200" y="963613"/>
            <a:ext cx="5857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Calculate the range R of the projectile.</a:t>
            </a:r>
            <a:endParaRPr lang="en-US" sz="3200" b="1" i="1">
              <a:solidFill>
                <a:srgbClr val="333399"/>
              </a:solidFill>
              <a:latin typeface="Arial Narrow" charset="0"/>
            </a:endParaRP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6053" name="Object 2"/>
          <p:cNvGraphicFramePr>
            <a:graphicFrameLocks noChangeAspect="1"/>
          </p:cNvGraphicFramePr>
          <p:nvPr/>
        </p:nvGraphicFramePr>
        <p:xfrm>
          <a:off x="152400" y="5349875"/>
          <a:ext cx="7143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99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49875"/>
                        <a:ext cx="7143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Ex.3.9  The Range of a Kickoff</a:t>
            </a:r>
          </a:p>
        </p:txBody>
      </p:sp>
      <p:graphicFrame>
        <p:nvGraphicFramePr>
          <p:cNvPr id="386055" name="Object 3"/>
          <p:cNvGraphicFramePr>
            <a:graphicFrameLocks noChangeAspect="1"/>
          </p:cNvGraphicFramePr>
          <p:nvPr/>
        </p:nvGraphicFramePr>
        <p:xfrm>
          <a:off x="850900" y="5118100"/>
          <a:ext cx="2520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00" name="Equation" r:id="rId7" imgW="850900" imgH="266700" progId="Equation.DSMT4">
                  <p:embed/>
                </p:oleObj>
              </mc:Choice>
              <mc:Fallback>
                <p:oleObj name="Equation" r:id="rId7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118100"/>
                        <a:ext cx="25209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6" name="Object 4"/>
          <p:cNvGraphicFramePr>
            <a:graphicFrameLocks noChangeAspect="1"/>
          </p:cNvGraphicFramePr>
          <p:nvPr/>
        </p:nvGraphicFramePr>
        <p:xfrm>
          <a:off x="3309938" y="5173663"/>
          <a:ext cx="11287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01" name="Equation" r:id="rId9" imgW="381000" imgH="241300" progId="Equation.DSMT4">
                  <p:embed/>
                </p:oleObj>
              </mc:Choice>
              <mc:Fallback>
                <p:oleObj name="Equation" r:id="rId9" imgW="38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5173663"/>
                        <a:ext cx="112871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5"/>
          <p:cNvGraphicFramePr>
            <a:graphicFrameLocks noChangeAspect="1"/>
          </p:cNvGraphicFramePr>
          <p:nvPr/>
        </p:nvGraphicFramePr>
        <p:xfrm>
          <a:off x="4364038" y="5143500"/>
          <a:ext cx="45513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02" name="Equation" r:id="rId11" imgW="1536700" imgH="279400" progId="Equation.DSMT4">
                  <p:embed/>
                </p:oleObj>
              </mc:Choice>
              <mc:Fallback>
                <p:oleObj name="Equation" r:id="rId11" imgW="1536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143500"/>
                        <a:ext cx="455136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20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ACBE93-9D46-1C4E-B0D6-7B6D2CCC69F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9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3A9FA16-69EF-CA40-9A1C-4CB3359BF7D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34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6100" name="Picture 2" descr="FG03_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381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46102" name="Rectangle 4"/>
          <p:cNvSpPr>
            <a:spLocks noChangeArrowheads="1"/>
          </p:cNvSpPr>
          <p:nvPr/>
        </p:nvSpPr>
        <p:spPr bwMode="auto">
          <a:xfrm>
            <a:off x="609600" y="762000"/>
            <a:ext cx="8077200" cy="11430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stone was thrown upward from the top of a cliff at an angle of 37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to horizontal with initial speed of 65.0m/s.  If the height of the cliff is 125.0m, how long is it before the stone hits the ground? </a:t>
            </a: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57200" y="2068513"/>
          <a:ext cx="3365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68513"/>
                        <a:ext cx="3365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3400" y="3292475"/>
          <a:ext cx="6334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6" imgW="330120" imgH="241200" progId="Equation.DSMT4">
                  <p:embed/>
                </p:oleObj>
              </mc:Choice>
              <mc:Fallback>
                <p:oleObj name="Equation" r:id="rId6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92475"/>
                        <a:ext cx="63341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287338" y="4025900"/>
          <a:ext cx="21748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8" imgW="1206500" imgH="241300" progId="Equation.DSMT4">
                  <p:embed/>
                </p:oleObj>
              </mc:Choice>
              <mc:Fallback>
                <p:oleObj name="Equation" r:id="rId8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25900"/>
                        <a:ext cx="21748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358775" y="4656138"/>
          <a:ext cx="49990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10" imgW="2552700" imgH="482600" progId="Equation.DSMT4">
                  <p:embed/>
                </p:oleObj>
              </mc:Choice>
              <mc:Fallback>
                <p:oleObj name="Equation" r:id="rId10" imgW="255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656138"/>
                        <a:ext cx="499903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390525" y="5581650"/>
          <a:ext cx="3943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12" imgW="1498600" imgH="152400" progId="Equation.DSMT4">
                  <p:embed/>
                </p:oleObj>
              </mc:Choice>
              <mc:Fallback>
                <p:oleObj name="Equation" r:id="rId12" imgW="149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5581650"/>
                        <a:ext cx="3943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441325" y="6122988"/>
          <a:ext cx="14144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Equation" r:id="rId14" imgW="584200" imgH="152400" progId="Equation.DSMT4">
                  <p:embed/>
                </p:oleObj>
              </mc:Choice>
              <mc:Fallback>
                <p:oleObj name="Equation" r:id="rId14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6122988"/>
                        <a:ext cx="1414463" cy="327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7" name="Object 11"/>
          <p:cNvGraphicFramePr>
            <a:graphicFrameLocks noChangeAspect="1"/>
          </p:cNvGraphicFramePr>
          <p:nvPr/>
        </p:nvGraphicFramePr>
        <p:xfrm>
          <a:off x="457200" y="2668588"/>
          <a:ext cx="33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16" imgW="190440" imgH="241200" progId="Equation.DSMT4">
                  <p:embed/>
                </p:oleObj>
              </mc:Choice>
              <mc:Fallback>
                <p:oleObj name="Equation" r:id="rId16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8588"/>
                        <a:ext cx="336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2286000" y="6096000"/>
            <a:ext cx="28956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Since negative time does not exist.</a:t>
            </a:r>
          </a:p>
        </p:txBody>
      </p:sp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762000" y="2033588"/>
          <a:ext cx="10731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Equation" r:id="rId18" imgW="609600" imgH="254000" progId="Equation.DSMT4">
                  <p:embed/>
                </p:oleObj>
              </mc:Choice>
              <mc:Fallback>
                <p:oleObj name="Equation" r:id="rId18" imgW="609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33588"/>
                        <a:ext cx="10731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1833563" y="2046288"/>
          <a:ext cx="3000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Equation" r:id="rId20" imgW="1701800" imgH="215900" progId="Equation.DSMT4">
                  <p:embed/>
                </p:oleObj>
              </mc:Choice>
              <mc:Fallback>
                <p:oleObj name="Equation" r:id="rId20" imgW="1701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046288"/>
                        <a:ext cx="3000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784225" y="2655888"/>
          <a:ext cx="1031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Equation" r:id="rId22" imgW="584200" imgH="241300" progId="Equation.DSMT4">
                  <p:embed/>
                </p:oleObj>
              </mc:Choice>
              <mc:Fallback>
                <p:oleObj name="Equation" r:id="rId22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655888"/>
                        <a:ext cx="10318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1817688" y="2655888"/>
          <a:ext cx="2941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Equation" r:id="rId24" imgW="1663700" imgH="215900" progId="Equation.DSMT4">
                  <p:embed/>
                </p:oleObj>
              </mc:Choice>
              <mc:Fallback>
                <p:oleObj name="Equation" r:id="rId24" imgW="166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655888"/>
                        <a:ext cx="2941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3" name="Object 17"/>
          <p:cNvGraphicFramePr>
            <a:graphicFrameLocks noChangeAspect="1"/>
          </p:cNvGraphicFramePr>
          <p:nvPr/>
        </p:nvGraphicFramePr>
        <p:xfrm>
          <a:off x="1216025" y="3371850"/>
          <a:ext cx="1146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Equation" r:id="rId26" imgW="596900" imgH="165100" progId="Equation.DSMT4">
                  <p:embed/>
                </p:oleObj>
              </mc:Choice>
              <mc:Fallback>
                <p:oleObj name="Equation" r:id="rId26" imgW="596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71850"/>
                        <a:ext cx="11461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4" name="Object 18"/>
          <p:cNvGraphicFramePr>
            <a:graphicFrameLocks noChangeAspect="1"/>
          </p:cNvGraphicFramePr>
          <p:nvPr/>
        </p:nvGraphicFramePr>
        <p:xfrm>
          <a:off x="2339975" y="3117850"/>
          <a:ext cx="1317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28" imgW="685800" imgH="406400" progId="Equation.DSMT4">
                  <p:embed/>
                </p:oleObj>
              </mc:Choice>
              <mc:Fallback>
                <p:oleObj name="Equation" r:id="rId28" imgW="685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17850"/>
                        <a:ext cx="13176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5" name="Object 19"/>
          <p:cNvGraphicFramePr>
            <a:graphicFrameLocks noChangeAspect="1"/>
          </p:cNvGraphicFramePr>
          <p:nvPr/>
        </p:nvGraphicFramePr>
        <p:xfrm>
          <a:off x="2451100" y="4027488"/>
          <a:ext cx="26781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Equation" r:id="rId30" imgW="1485900" imgH="215900" progId="Equation.DSMT4">
                  <p:embed/>
                </p:oleObj>
              </mc:Choice>
              <mc:Fallback>
                <p:oleObj name="Equation" r:id="rId30" imgW="1485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027488"/>
                        <a:ext cx="267811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AutoShape 20"/>
          <p:cNvSpPr>
            <a:spLocks noChangeArrowheads="1"/>
          </p:cNvSpPr>
          <p:nvPr/>
        </p:nvSpPr>
        <p:spPr bwMode="auto">
          <a:xfrm>
            <a:off x="3962400" y="32004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Becomes</a:t>
            </a:r>
          </a:p>
        </p:txBody>
      </p:sp>
    </p:spTree>
    <p:extLst>
      <p:ext uri="{BB962C8B-B14F-4D97-AF65-F5344CB8AC3E}">
        <p14:creationId xmlns:p14="http://schemas.microsoft.com/office/powerpoint/2010/main" val="164954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D57EAC-529D-C34D-9D14-CC4ABACF985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1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4377E12-BE4C-F349-A555-4A23F7CCFE0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35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1" name="Rectangle 3"/>
          <p:cNvSpPr>
            <a:spLocks noChangeArrowheads="1"/>
          </p:cNvSpPr>
          <p:nvPr/>
        </p:nvSpPr>
        <p:spPr bwMode="auto">
          <a:xfrm>
            <a:off x="381000" y="762000"/>
            <a:ext cx="8458200" cy="6096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the stone just before it hits the ground? 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381000" y="2333625"/>
          <a:ext cx="7858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30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33625"/>
                        <a:ext cx="7858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515938" y="3194050"/>
          <a:ext cx="785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31" name="Equation" r:id="rId5" imgW="292100" imgH="279400" progId="Equation.DSMT4">
                  <p:embed/>
                </p:oleObj>
              </mc:Choice>
              <mc:Fallback>
                <p:oleObj name="Equation" r:id="rId5" imgW="292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194050"/>
                        <a:ext cx="785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457200" y="1630363"/>
          <a:ext cx="1898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32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0363"/>
                        <a:ext cx="18986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7"/>
          <p:cNvSpPr>
            <a:spLocks noChangeArrowheads="1"/>
          </p:cNvSpPr>
          <p:nvPr/>
        </p:nvSpPr>
        <p:spPr bwMode="auto">
          <a:xfrm>
            <a:off x="381000" y="4191000"/>
            <a:ext cx="8229600" cy="5334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maximum height and the maximum range of the stone? </a:t>
            </a:r>
          </a:p>
        </p:txBody>
      </p:sp>
      <p:sp>
        <p:nvSpPr>
          <p:cNvPr id="47123" name="Rectangle 8"/>
          <p:cNvSpPr>
            <a:spLocks noChangeArrowheads="1"/>
          </p:cNvSpPr>
          <p:nvPr/>
        </p:nvSpPr>
        <p:spPr bwMode="auto">
          <a:xfrm>
            <a:off x="495300" y="5029200"/>
            <a:ext cx="800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Do these yourselves at home for fun!!!</a:t>
            </a:r>
          </a:p>
        </p:txBody>
      </p:sp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2486025" y="2328863"/>
          <a:ext cx="20097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33" name="Equation" r:id="rId9" imgW="876300" imgH="241300" progId="Equation.DSMT4">
                  <p:embed/>
                </p:oleObj>
              </mc:Choice>
              <mc:Fallback>
                <p:oleObj name="Equation" r:id="rId9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328863"/>
                        <a:ext cx="20097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0" name="Object 10"/>
          <p:cNvGraphicFramePr>
            <a:graphicFrameLocks noChangeAspect="1"/>
          </p:cNvGraphicFramePr>
          <p:nvPr/>
        </p:nvGraphicFramePr>
        <p:xfrm>
          <a:off x="2286000" y="1570038"/>
          <a:ext cx="18240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34" name="Equation" r:id="rId11" imgW="622300" imgH="254000" progId="Equation.DSMT4">
                  <p:embed/>
                </p:oleObj>
              </mc:Choice>
              <mc:Fallback>
                <p:oleObj name="Equation" r:id="rId11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70038"/>
                        <a:ext cx="18240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130300" y="2333625"/>
          <a:ext cx="1400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35" name="Equation" r:id="rId13" imgW="609600" imgH="266700" progId="Equation.DSMT4">
                  <p:embed/>
                </p:oleObj>
              </mc:Choice>
              <mc:Fallback>
                <p:oleObj name="Equation" r:id="rId13" imgW="609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33625"/>
                        <a:ext cx="14001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2" name="Object 12"/>
          <p:cNvGraphicFramePr>
            <a:graphicFrameLocks noChangeAspect="1"/>
          </p:cNvGraphicFramePr>
          <p:nvPr/>
        </p:nvGraphicFramePr>
        <p:xfrm>
          <a:off x="1423988" y="3090863"/>
          <a:ext cx="19129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36" name="Equation" r:id="rId15" imgW="711200" imgH="330200" progId="Equation.DSMT4">
                  <p:embed/>
                </p:oleObj>
              </mc:Choice>
              <mc:Fallback>
                <p:oleObj name="Equation" r:id="rId15" imgW="711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090863"/>
                        <a:ext cx="191293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3" name="Object 13"/>
          <p:cNvGraphicFramePr>
            <a:graphicFrameLocks noChangeAspect="1"/>
          </p:cNvGraphicFramePr>
          <p:nvPr/>
        </p:nvGraphicFramePr>
        <p:xfrm>
          <a:off x="3505200" y="3074988"/>
          <a:ext cx="49545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37" name="Equation" r:id="rId17" imgW="1841500" imgH="368300" progId="Equation.DSMT4">
                  <p:embed/>
                </p:oleObj>
              </mc:Choice>
              <mc:Fallback>
                <p:oleObj name="Equation" r:id="rId17" imgW="1841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74988"/>
                        <a:ext cx="49545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4" name="Object 14"/>
          <p:cNvGraphicFramePr>
            <a:graphicFrameLocks noChangeAspect="1"/>
          </p:cNvGraphicFramePr>
          <p:nvPr/>
        </p:nvGraphicFramePr>
        <p:xfrm>
          <a:off x="4418013" y="2389188"/>
          <a:ext cx="43418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38" name="Equation" r:id="rId19" imgW="1892300" imgH="177800" progId="Equation.DSMT4">
                  <p:embed/>
                </p:oleObj>
              </mc:Choice>
              <mc:Fallback>
                <p:oleObj name="Equation" r:id="rId19" imgW="1892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89188"/>
                        <a:ext cx="43418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4070350" y="1598613"/>
          <a:ext cx="40830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39" name="Equation" r:id="rId21" imgW="1574800" imgH="215900" progId="Equation.DSMT4">
                  <p:embed/>
                </p:oleObj>
              </mc:Choice>
              <mc:Fallback>
                <p:oleObj name="Equation" r:id="rId21" imgW="157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1598613"/>
                        <a:ext cx="40830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74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9DFCA0-C540-E44A-AD8D-F93E4EA0007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061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900394"/>
              </p:ext>
            </p:extLst>
          </p:nvPr>
        </p:nvGraphicFramePr>
        <p:xfrm>
          <a:off x="438150" y="1625600"/>
          <a:ext cx="34655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4" name="Equation" r:id="rId4" imgW="1231900" imgH="241300" progId="Equation.DSMT4">
                  <p:embed/>
                </p:oleObj>
              </mc:Choice>
              <mc:Fallback>
                <p:oleObj name="Equation" r:id="rId4" imgW="1231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625600"/>
                        <a:ext cx="3465513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973694"/>
              </p:ext>
            </p:extLst>
          </p:nvPr>
        </p:nvGraphicFramePr>
        <p:xfrm>
          <a:off x="460375" y="2892425"/>
          <a:ext cx="3275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5" name="Equation" r:id="rId6" imgW="1117600" imgH="215900" progId="Equation.DSMT4">
                  <p:embed/>
                </p:oleObj>
              </mc:Choice>
              <mc:Fallback>
                <p:oleObj name="Equation" r:id="rId6" imgW="1117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2892425"/>
                        <a:ext cx="327501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1" name="Object 4"/>
          <p:cNvGraphicFramePr>
            <a:graphicFrameLocks noChangeAspect="1"/>
          </p:cNvGraphicFramePr>
          <p:nvPr/>
        </p:nvGraphicFramePr>
        <p:xfrm>
          <a:off x="304800" y="4311650"/>
          <a:ext cx="2519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6" name="Equation" r:id="rId8" imgW="1003300" imgH="203200" progId="Equation.DSMT4">
                  <p:embed/>
                </p:oleObj>
              </mc:Choice>
              <mc:Fallback>
                <p:oleObj name="Equation" r:id="rId8" imgW="1003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11650"/>
                        <a:ext cx="25193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182" name="Picture 6" descr="afg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990600"/>
            <a:ext cx="41497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2D Displacement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24138" y="4343400"/>
          <a:ext cx="957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7" name="Equation" r:id="rId11" imgW="381000" imgH="177800" progId="Equation.DSMT4">
                  <p:embed/>
                </p:oleObj>
              </mc:Choice>
              <mc:Fallback>
                <p:oleObj name="Equation" r:id="rId11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343400"/>
                        <a:ext cx="9572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81400" y="4346575"/>
          <a:ext cx="9239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8" name="Equation" r:id="rId13" imgW="368300" imgH="241300" progId="Equation.DSMT4">
                  <p:embed/>
                </p:oleObj>
              </mc:Choice>
              <mc:Fallback>
                <p:oleObj name="Equation" r:id="rId13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6575"/>
                        <a:ext cx="9239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71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94D5C8-861D-2B4D-B649-1344EBFD8F4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082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029440"/>
              </p:ext>
            </p:extLst>
          </p:nvPr>
        </p:nvGraphicFramePr>
        <p:xfrm>
          <a:off x="152400" y="3225800"/>
          <a:ext cx="930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38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25800"/>
                        <a:ext cx="9302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81000" y="1112838"/>
            <a:ext cx="38385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chemeClr val="accent2"/>
                </a:solidFill>
                <a:latin typeface="Arial Narrow" charset="0"/>
              </a:rPr>
              <a:t>Average velocity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the </a:t>
            </a:r>
          </a:p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displacement divided by </a:t>
            </a:r>
          </a:p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elapsed time.</a:t>
            </a:r>
            <a:endParaRPr lang="en-US" sz="3200" b="1" i="1" dirty="0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308229" name="Picture 5" descr="afg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76200"/>
            <a:ext cx="47482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2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79970"/>
              </p:ext>
            </p:extLst>
          </p:nvPr>
        </p:nvGraphicFramePr>
        <p:xfrm>
          <a:off x="1120775" y="2895600"/>
          <a:ext cx="13493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39" name="Equation" r:id="rId7" imgW="368300" imgH="241300" progId="Equation.DSMT4">
                  <p:embed/>
                </p:oleObj>
              </mc:Choice>
              <mc:Fallback>
                <p:oleObj name="Equation" r:id="rId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2895600"/>
                        <a:ext cx="13493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409043"/>
              </p:ext>
            </p:extLst>
          </p:nvPr>
        </p:nvGraphicFramePr>
        <p:xfrm>
          <a:off x="990600" y="2921000"/>
          <a:ext cx="1998663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0" name="Equation" r:id="rId9" imgW="546100" imgH="419100" progId="Equation.DSMT4">
                  <p:embed/>
                </p:oleObj>
              </mc:Choice>
              <mc:Fallback>
                <p:oleObj name="Equation" r:id="rId9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21000"/>
                        <a:ext cx="1998663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945618"/>
              </p:ext>
            </p:extLst>
          </p:nvPr>
        </p:nvGraphicFramePr>
        <p:xfrm>
          <a:off x="1196975" y="3582988"/>
          <a:ext cx="12096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1" name="Equation" r:id="rId11" imgW="330200" imgH="241300" progId="Equation.DSMT4">
                  <p:embed/>
                </p:oleObj>
              </mc:Choice>
              <mc:Fallback>
                <p:oleObj name="Equation" r:id="rId11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582988"/>
                        <a:ext cx="12096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02609"/>
              </p:ext>
            </p:extLst>
          </p:nvPr>
        </p:nvGraphicFramePr>
        <p:xfrm>
          <a:off x="2971800" y="2898775"/>
          <a:ext cx="8842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2" name="Equation" r:id="rId13" imgW="241300" imgH="419100" progId="Equation.DSMT4">
                  <p:embed/>
                </p:oleObj>
              </mc:Choice>
              <mc:Fallback>
                <p:oleObj name="Equation" r:id="rId13" imgW="241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98775"/>
                        <a:ext cx="884238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2D Average Velocity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4800" y="4800600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What is the direction of the Average velocity?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4800" y="5791200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Arial Narrow" charset="0"/>
              </a:rPr>
              <a:t>Right!  The same as the displacement!</a:t>
            </a:r>
            <a:endParaRPr lang="en-US" b="1" dirty="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0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2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6923FC-E4B4-5740-9D28-9BCF55726E3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b="1" i="1" dirty="0">
                <a:solidFill>
                  <a:schemeClr val="accent2"/>
                </a:solidFill>
                <a:latin typeface="Arial Narrow" charset="0"/>
              </a:rPr>
              <a:t>instantaneous velocity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indicates how fast the car moves and the direction of motion at each instant of time.</a:t>
            </a:r>
          </a:p>
        </p:txBody>
      </p:sp>
      <p:pic>
        <p:nvPicPr>
          <p:cNvPr id="310277" name="Picture 5" descr="afg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32623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0276" name="Object 2"/>
          <p:cNvGraphicFramePr>
            <a:graphicFrameLocks noChangeAspect="1"/>
          </p:cNvGraphicFramePr>
          <p:nvPr/>
        </p:nvGraphicFramePr>
        <p:xfrm>
          <a:off x="603250" y="3181350"/>
          <a:ext cx="11493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8" name="Equation" r:id="rId5" imgW="254000" imgH="190500" progId="Equation.DSMT4">
                  <p:embed/>
                </p:oleObj>
              </mc:Choice>
              <mc:Fallback>
                <p:oleObj name="Equation" r:id="rId5" imgW="254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181350"/>
                        <a:ext cx="11493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3"/>
          <p:cNvGraphicFramePr>
            <a:graphicFrameLocks noChangeAspect="1"/>
          </p:cNvGraphicFramePr>
          <p:nvPr/>
        </p:nvGraphicFramePr>
        <p:xfrm>
          <a:off x="1597025" y="2700338"/>
          <a:ext cx="22415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9" name="Equation" r:id="rId7" imgW="495300" imgH="419100" progId="Equation.DSMT4">
                  <p:embed/>
                </p:oleObj>
              </mc:Choice>
              <mc:Fallback>
                <p:oleObj name="Equation" r:id="rId7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2700338"/>
                        <a:ext cx="2241550" cy="190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afg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889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8382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2D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Instantaneous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Velocity</a:t>
            </a:r>
          </a:p>
        </p:txBody>
      </p:sp>
    </p:spTree>
    <p:extLst>
      <p:ext uri="{BB962C8B-B14F-4D97-AF65-F5344CB8AC3E}">
        <p14:creationId xmlns:p14="http://schemas.microsoft.com/office/powerpoint/2010/main" val="9863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9A6AD6-F40E-CE4B-B0F1-9136EC6C998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14371" name="Object 2"/>
          <p:cNvGraphicFramePr>
            <a:graphicFrameLocks noChangeAspect="1"/>
          </p:cNvGraphicFramePr>
          <p:nvPr/>
        </p:nvGraphicFramePr>
        <p:xfrm>
          <a:off x="4165600" y="4397375"/>
          <a:ext cx="1016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80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397375"/>
                        <a:ext cx="10160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3" name="Line 5"/>
          <p:cNvSpPr>
            <a:spLocks noChangeShapeType="1"/>
          </p:cNvSpPr>
          <p:nvPr/>
        </p:nvSpPr>
        <p:spPr bwMode="auto">
          <a:xfrm flipV="1">
            <a:off x="1371600" y="3200400"/>
            <a:ext cx="327660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 flipV="1">
            <a:off x="1371600" y="1524000"/>
            <a:ext cx="20574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H="1" flipV="1">
            <a:off x="3429000" y="1524000"/>
            <a:ext cx="1219200" cy="1676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4376" name="Object 3"/>
          <p:cNvGraphicFramePr>
            <a:graphicFrameLocks noChangeAspect="1"/>
          </p:cNvGraphicFramePr>
          <p:nvPr/>
        </p:nvGraphicFramePr>
        <p:xfrm>
          <a:off x="3276600" y="3638550"/>
          <a:ext cx="527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81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38550"/>
                        <a:ext cx="5270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7" name="Object 4"/>
          <p:cNvGraphicFramePr>
            <a:graphicFrameLocks noChangeAspect="1"/>
          </p:cNvGraphicFramePr>
          <p:nvPr/>
        </p:nvGraphicFramePr>
        <p:xfrm>
          <a:off x="1846263" y="2112963"/>
          <a:ext cx="3762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82" name="Equation" r:id="rId8" imgW="127000" imgH="190500" progId="Equation.DSMT4">
                  <p:embed/>
                </p:oleObj>
              </mc:Choice>
              <mc:Fallback>
                <p:oleObj name="Equation" r:id="rId8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112963"/>
                        <a:ext cx="3762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8" name="Object 5"/>
          <p:cNvGraphicFramePr>
            <a:graphicFrameLocks noChangeAspect="1"/>
          </p:cNvGraphicFramePr>
          <p:nvPr/>
        </p:nvGraphicFramePr>
        <p:xfrm>
          <a:off x="4040188" y="1809750"/>
          <a:ext cx="677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83" name="Equation" r:id="rId10" imgW="228600" imgH="190500" progId="Equation.DSMT4">
                  <p:embed/>
                </p:oleObj>
              </mc:Choice>
              <mc:Fallback>
                <p:oleObj name="Equation" r:id="rId10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1809750"/>
                        <a:ext cx="6778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2D Average Acceleration</a:t>
            </a:r>
          </a:p>
        </p:txBody>
      </p:sp>
      <p:graphicFrame>
        <p:nvGraphicFramePr>
          <p:cNvPr id="314381" name="Object 6"/>
          <p:cNvGraphicFramePr>
            <a:graphicFrameLocks noChangeAspect="1"/>
          </p:cNvGraphicFramePr>
          <p:nvPr/>
        </p:nvGraphicFramePr>
        <p:xfrm>
          <a:off x="5232400" y="4014788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84" name="Equation" r:id="rId12" imgW="419100" imgH="241300" progId="Equation.DSMT4">
                  <p:embed/>
                </p:oleObj>
              </mc:Choice>
              <mc:Fallback>
                <p:oleObj name="Equation" r:id="rId12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014788"/>
                        <a:ext cx="1676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2" name="Object 7"/>
          <p:cNvGraphicFramePr>
            <a:graphicFrameLocks noChangeAspect="1"/>
          </p:cNvGraphicFramePr>
          <p:nvPr/>
        </p:nvGraphicFramePr>
        <p:xfrm>
          <a:off x="5029200" y="4114800"/>
          <a:ext cx="26416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85" name="Equation" r:id="rId14" imgW="660400" imgH="419100" progId="Equation.DSMT4">
                  <p:embed/>
                </p:oleObj>
              </mc:Choice>
              <mc:Fallback>
                <p:oleObj name="Equation" r:id="rId14" imgW="66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26416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3" name="Object 8"/>
          <p:cNvGraphicFramePr>
            <a:graphicFrameLocks noChangeAspect="1"/>
          </p:cNvGraphicFramePr>
          <p:nvPr/>
        </p:nvGraphicFramePr>
        <p:xfrm>
          <a:off x="5411788" y="4852988"/>
          <a:ext cx="13192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86" name="Equation" r:id="rId16" imgW="330200" imgH="241300" progId="Equation.DSMT4">
                  <p:embed/>
                </p:oleObj>
              </mc:Choice>
              <mc:Fallback>
                <p:oleObj name="Equation" r:id="rId16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852988"/>
                        <a:ext cx="1319212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4" name="Object 9"/>
          <p:cNvGraphicFramePr>
            <a:graphicFrameLocks noChangeAspect="1"/>
          </p:cNvGraphicFramePr>
          <p:nvPr/>
        </p:nvGraphicFramePr>
        <p:xfrm>
          <a:off x="7696200" y="4065588"/>
          <a:ext cx="101600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87" name="Equation" r:id="rId18" imgW="254000" imgH="419100" progId="Equation.DSMT4">
                  <p:embed/>
                </p:oleObj>
              </mc:Choice>
              <mc:Fallback>
                <p:oleObj name="Equation" r:id="rId18" imgW="25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065588"/>
                        <a:ext cx="1016000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46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C6B7DC-8C79-384B-A30F-A4585BFA9A4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3962400" y="5105400"/>
            <a:ext cx="19812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3962400" y="39624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3962400" y="2895600"/>
            <a:ext cx="2438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3962400" y="18288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3962400" y="1066800"/>
            <a:ext cx="1828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8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Displacement, Velocity, and Acceleration in 2-dim</a:t>
            </a:r>
          </a:p>
        </p:txBody>
      </p:sp>
      <p:sp>
        <p:nvSpPr>
          <p:cNvPr id="2426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2667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Displacement:</a:t>
            </a:r>
          </a:p>
        </p:txBody>
      </p:sp>
      <p:graphicFrame>
        <p:nvGraphicFramePr>
          <p:cNvPr id="242697" name="Object 2"/>
          <p:cNvGraphicFramePr>
            <a:graphicFrameLocks noChangeAspect="1"/>
          </p:cNvGraphicFramePr>
          <p:nvPr/>
        </p:nvGraphicFramePr>
        <p:xfrm>
          <a:off x="4027488" y="1098550"/>
          <a:ext cx="7874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72" name="Equation" r:id="rId3" imgW="342900" imgH="241300" progId="Equation.DSMT4">
                  <p:embed/>
                </p:oleObj>
              </mc:Choice>
              <mc:Fallback>
                <p:oleObj name="Equation" r:id="rId3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1098550"/>
                        <a:ext cx="7874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685800" y="17907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Average Velocity:</a:t>
            </a:r>
          </a:p>
        </p:txBody>
      </p:sp>
      <p:graphicFrame>
        <p:nvGraphicFramePr>
          <p:cNvPr id="242699" name="Object 3"/>
          <p:cNvGraphicFramePr>
            <a:graphicFrameLocks noChangeAspect="1"/>
          </p:cNvGraphicFramePr>
          <p:nvPr/>
        </p:nvGraphicFramePr>
        <p:xfrm>
          <a:off x="4065588" y="2027238"/>
          <a:ext cx="6588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73" name="Equation" r:id="rId5" imgW="241300" imgH="241300" progId="Equation.DSMT4">
                  <p:embed/>
                </p:oleObj>
              </mc:Choice>
              <mc:Fallback>
                <p:oleObj name="Equation" r:id="rId5" imgW="24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027238"/>
                        <a:ext cx="6588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685800" y="28194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Velocity:</a:t>
            </a:r>
          </a:p>
        </p:txBody>
      </p:sp>
      <p:graphicFrame>
        <p:nvGraphicFramePr>
          <p:cNvPr id="242701" name="Object 4"/>
          <p:cNvGraphicFramePr>
            <a:graphicFrameLocks noChangeAspect="1"/>
          </p:cNvGraphicFramePr>
          <p:nvPr/>
        </p:nvGraphicFramePr>
        <p:xfrm>
          <a:off x="4114800" y="3111500"/>
          <a:ext cx="6683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74" name="Equation" r:id="rId7" imgW="241300" imgH="241300" progId="Equation.DSMT4">
                  <p:embed/>
                </p:oleObj>
              </mc:Choice>
              <mc:Fallback>
                <p:oleObj name="Equation" r:id="rId7" imgW="24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11500"/>
                        <a:ext cx="66833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685800" y="38481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Average Acceleration</a:t>
            </a:r>
          </a:p>
        </p:txBody>
      </p:sp>
      <p:graphicFrame>
        <p:nvGraphicFramePr>
          <p:cNvPr id="242703" name="Object 5"/>
          <p:cNvGraphicFramePr>
            <a:graphicFrameLocks noChangeAspect="1"/>
          </p:cNvGraphicFramePr>
          <p:nvPr/>
        </p:nvGraphicFramePr>
        <p:xfrm>
          <a:off x="4022725" y="4165600"/>
          <a:ext cx="6842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75" name="Equation" r:id="rId8" imgW="254000" imgH="241300" progId="Equation.DSMT4">
                  <p:embed/>
                </p:oleObj>
              </mc:Choice>
              <mc:Fallback>
                <p:oleObj name="Equation" r:id="rId8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4165600"/>
                        <a:ext cx="6842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685800" y="48768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Acceleration:</a:t>
            </a:r>
          </a:p>
        </p:txBody>
      </p:sp>
      <p:graphicFrame>
        <p:nvGraphicFramePr>
          <p:cNvPr id="242705" name="Object 6"/>
          <p:cNvGraphicFramePr>
            <a:graphicFrameLocks noChangeAspect="1"/>
          </p:cNvGraphicFramePr>
          <p:nvPr/>
        </p:nvGraphicFramePr>
        <p:xfrm>
          <a:off x="4025900" y="5351463"/>
          <a:ext cx="5048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76" name="Equation" r:id="rId10" imgW="254000" imgH="241300" progId="Equation.DSMT4">
                  <p:embed/>
                </p:oleObj>
              </mc:Choice>
              <mc:Fallback>
                <p:oleObj name="Equation" r:id="rId10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5351463"/>
                        <a:ext cx="50482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7162800" y="2546350"/>
            <a:ext cx="17526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How is each of these quantities defined in 1-D?</a:t>
            </a:r>
          </a:p>
        </p:txBody>
      </p:sp>
      <p:graphicFrame>
        <p:nvGraphicFramePr>
          <p:cNvPr id="242707" name="Object 7"/>
          <p:cNvGraphicFramePr>
            <a:graphicFrameLocks noChangeAspect="1"/>
          </p:cNvGraphicFramePr>
          <p:nvPr/>
        </p:nvGraphicFramePr>
        <p:xfrm>
          <a:off x="4711700" y="1101725"/>
          <a:ext cx="10175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77" name="Equation" r:id="rId11" imgW="444500" imgH="279400" progId="Equation.DSMT4">
                  <p:embed/>
                </p:oleObj>
              </mc:Choice>
              <mc:Fallback>
                <p:oleObj name="Equation" r:id="rId11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101725"/>
                        <a:ext cx="10175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8" name="Object 8"/>
          <p:cNvGraphicFramePr>
            <a:graphicFrameLocks noChangeAspect="1"/>
          </p:cNvGraphicFramePr>
          <p:nvPr/>
        </p:nvGraphicFramePr>
        <p:xfrm>
          <a:off x="4632325" y="1793875"/>
          <a:ext cx="10048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78" name="Equation" r:id="rId13" imgW="368300" imgH="469900" progId="Equation.DSMT4">
                  <p:embed/>
                </p:oleObj>
              </mc:Choice>
              <mc:Fallback>
                <p:oleObj name="Equation" r:id="rId13" imgW="36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1793875"/>
                        <a:ext cx="10048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9" name="Object 9"/>
          <p:cNvGraphicFramePr>
            <a:graphicFrameLocks noChangeAspect="1"/>
          </p:cNvGraphicFramePr>
          <p:nvPr/>
        </p:nvGraphicFramePr>
        <p:xfrm>
          <a:off x="5545138" y="1763713"/>
          <a:ext cx="13176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79" name="Equation" r:id="rId15" imgW="482600" imgH="533400" progId="Equation.DSMT4">
                  <p:embed/>
                </p:oleObj>
              </mc:Choice>
              <mc:Fallback>
                <p:oleObj name="Equation" r:id="rId15" imgW="4826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1763713"/>
                        <a:ext cx="1317625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0" name="Object 10"/>
          <p:cNvGraphicFramePr>
            <a:graphicFrameLocks noChangeAspect="1"/>
          </p:cNvGraphicFramePr>
          <p:nvPr/>
        </p:nvGraphicFramePr>
        <p:xfrm>
          <a:off x="4783138" y="2871788"/>
          <a:ext cx="13731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80" name="Equation" r:id="rId17" imgW="495300" imgH="469900" progId="Equation.DSMT4">
                  <p:embed/>
                </p:oleObj>
              </mc:Choice>
              <mc:Fallback>
                <p:oleObj name="Equation" r:id="rId17" imgW="495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871788"/>
                        <a:ext cx="137318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2" name="Object 11"/>
          <p:cNvGraphicFramePr>
            <a:graphicFrameLocks noChangeAspect="1"/>
          </p:cNvGraphicFramePr>
          <p:nvPr/>
        </p:nvGraphicFramePr>
        <p:xfrm>
          <a:off x="4632325" y="3935413"/>
          <a:ext cx="9921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81" name="Equation" r:id="rId19" imgW="368300" imgH="469900" progId="Equation.DSMT4">
                  <p:embed/>
                </p:oleObj>
              </mc:Choice>
              <mc:Fallback>
                <p:oleObj name="Equation" r:id="rId19" imgW="36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935413"/>
                        <a:ext cx="99218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3" name="Object 12"/>
          <p:cNvGraphicFramePr>
            <a:graphicFrameLocks noChangeAspect="1"/>
          </p:cNvGraphicFramePr>
          <p:nvPr/>
        </p:nvGraphicFramePr>
        <p:xfrm>
          <a:off x="5557838" y="3913188"/>
          <a:ext cx="13350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82" name="Equation" r:id="rId21" imgW="495300" imgH="533400" progId="Equation.DSMT4">
                  <p:embed/>
                </p:oleObj>
              </mc:Choice>
              <mc:Fallback>
                <p:oleObj name="Equation" r:id="rId21" imgW="4953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3913188"/>
                        <a:ext cx="1335087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4" name="Object 13"/>
          <p:cNvGraphicFramePr>
            <a:graphicFrameLocks noChangeAspect="1"/>
          </p:cNvGraphicFramePr>
          <p:nvPr/>
        </p:nvGraphicFramePr>
        <p:xfrm>
          <a:off x="4673600" y="5145088"/>
          <a:ext cx="9826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83" name="Equation" r:id="rId23" imgW="495300" imgH="469900" progId="Equation.DSMT4">
                  <p:embed/>
                </p:oleObj>
              </mc:Choice>
              <mc:Fallback>
                <p:oleObj name="Equation" r:id="rId23" imgW="495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145088"/>
                        <a:ext cx="9826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42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17,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5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6241D6-7743-0F4A-9AFA-9E2987B7864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Quantities in 1D and 2D</a:t>
            </a:r>
          </a:p>
        </p:txBody>
      </p:sp>
      <p:graphicFrame>
        <p:nvGraphicFramePr>
          <p:cNvPr id="243715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990600"/>
          <a:ext cx="8458200" cy="5029200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Quantities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Displacement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Average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Inst.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Average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Inst.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374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9000" y="1970088"/>
          <a:ext cx="1066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6" name="Equation" r:id="rId3" imgW="342900" imgH="165100" progId="Equation.DSMT4">
                  <p:embed/>
                </p:oleObj>
              </mc:Choice>
              <mc:Fallback>
                <p:oleObj name="Equation" r:id="rId3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70088"/>
                        <a:ext cx="10668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6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82184667"/>
              </p:ext>
            </p:extLst>
          </p:nvPr>
        </p:nvGraphicFramePr>
        <p:xfrm>
          <a:off x="6340475" y="1981200"/>
          <a:ext cx="822325" cy="578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7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5" y="1981200"/>
                        <a:ext cx="822325" cy="578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7" name="Object 4"/>
          <p:cNvGraphicFramePr>
            <a:graphicFrameLocks noChangeAspect="1"/>
          </p:cNvGraphicFramePr>
          <p:nvPr/>
        </p:nvGraphicFramePr>
        <p:xfrm>
          <a:off x="3340100" y="2590800"/>
          <a:ext cx="2481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8" name="Equation" r:id="rId7" imgW="1117600" imgH="469900" progId="Equation.DSMT4">
                  <p:embed/>
                </p:oleObj>
              </mc:Choice>
              <mc:Fallback>
                <p:oleObj name="Equation" r:id="rId7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590800"/>
                        <a:ext cx="24812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8" name="Object 5"/>
          <p:cNvGraphicFramePr>
            <a:graphicFrameLocks noChangeAspect="1"/>
          </p:cNvGraphicFramePr>
          <p:nvPr/>
        </p:nvGraphicFramePr>
        <p:xfrm>
          <a:off x="6230938" y="2633663"/>
          <a:ext cx="23399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9" name="Equation" r:id="rId9" imgW="1066800" imgH="533400" progId="Equation.DSMT4">
                  <p:embed/>
                </p:oleObj>
              </mc:Choice>
              <mc:Fallback>
                <p:oleObj name="Equation" r:id="rId9" imgW="1066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2633663"/>
                        <a:ext cx="23399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9" name="Object 6"/>
          <p:cNvGraphicFramePr>
            <a:graphicFrameLocks noChangeAspect="1"/>
          </p:cNvGraphicFramePr>
          <p:nvPr/>
        </p:nvGraphicFramePr>
        <p:xfrm>
          <a:off x="6562725" y="3481388"/>
          <a:ext cx="16764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0" name="Equation" r:id="rId11" imgW="723900" imgH="469900" progId="Equation.DSMT4">
                  <p:embed/>
                </p:oleObj>
              </mc:Choice>
              <mc:Fallback>
                <p:oleObj name="Equation" r:id="rId11" imgW="723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3481388"/>
                        <a:ext cx="16764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0" name="Object 7"/>
          <p:cNvGraphicFramePr>
            <a:graphicFrameLocks noChangeAspect="1"/>
          </p:cNvGraphicFramePr>
          <p:nvPr/>
        </p:nvGraphicFramePr>
        <p:xfrm>
          <a:off x="3684588" y="3530600"/>
          <a:ext cx="179228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1" name="Equation" r:id="rId13" imgW="774700" imgH="419100" progId="Equation.DSMT4">
                  <p:embed/>
                </p:oleObj>
              </mc:Choice>
              <mc:Fallback>
                <p:oleObj name="Equation" r:id="rId13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3530600"/>
                        <a:ext cx="1792287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1" name="Object 8"/>
          <p:cNvGraphicFramePr>
            <a:graphicFrameLocks noChangeAspect="1"/>
          </p:cNvGraphicFramePr>
          <p:nvPr/>
        </p:nvGraphicFramePr>
        <p:xfrm>
          <a:off x="6138863" y="4308475"/>
          <a:ext cx="25257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2" name="Equation" r:id="rId15" imgW="1092200" imgH="533400" progId="Equation.DSMT4">
                  <p:embed/>
                </p:oleObj>
              </mc:Choice>
              <mc:Fallback>
                <p:oleObj name="Equation" r:id="rId15" imgW="10922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08475"/>
                        <a:ext cx="252571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2" name="Object 9"/>
          <p:cNvGraphicFramePr>
            <a:graphicFrameLocks noChangeAspect="1"/>
          </p:cNvGraphicFramePr>
          <p:nvPr/>
        </p:nvGraphicFramePr>
        <p:xfrm>
          <a:off x="3298825" y="4333875"/>
          <a:ext cx="2566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3" name="Equation" r:id="rId17" imgW="1231900" imgH="469900" progId="Equation.DSMT4">
                  <p:embed/>
                </p:oleObj>
              </mc:Choice>
              <mc:Fallback>
                <p:oleObj name="Equation" r:id="rId17" imgW="1231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333875"/>
                        <a:ext cx="2566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3" name="Object 10"/>
          <p:cNvGraphicFramePr>
            <a:graphicFrameLocks noChangeAspect="1"/>
          </p:cNvGraphicFramePr>
          <p:nvPr/>
        </p:nvGraphicFramePr>
        <p:xfrm>
          <a:off x="6794500" y="5138738"/>
          <a:ext cx="13065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4" name="Equation" r:id="rId19" imgW="736600" imgH="469900" progId="Equation.DSMT4">
                  <p:embed/>
                </p:oleObj>
              </mc:Choice>
              <mc:Fallback>
                <p:oleObj name="Equation" r:id="rId19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5138738"/>
                        <a:ext cx="1306513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4" name="Object 11"/>
          <p:cNvGraphicFramePr>
            <a:graphicFrameLocks noChangeAspect="1"/>
          </p:cNvGraphicFramePr>
          <p:nvPr/>
        </p:nvGraphicFramePr>
        <p:xfrm>
          <a:off x="3838575" y="5173663"/>
          <a:ext cx="14843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5" name="Equation" r:id="rId21" imgW="838200" imgH="431800" progId="Equation.DSMT4">
                  <p:embed/>
                </p:oleObj>
              </mc:Choice>
              <mc:Fallback>
                <p:oleObj name="Equation" r:id="rId21" imgW="838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5173663"/>
                        <a:ext cx="14843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676400" y="6164263"/>
            <a:ext cx="5715000" cy="465137"/>
          </a:xfrm>
          <a:prstGeom prst="rect">
            <a:avLst/>
          </a:prstGeom>
          <a:solidFill>
            <a:srgbClr val="FFFFCC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What is the difference between 1D and 2D quantities?</a:t>
            </a:r>
          </a:p>
        </p:txBody>
      </p:sp>
      <p:graphicFrame>
        <p:nvGraphicFramePr>
          <p:cNvPr id="243756" name="Object 12"/>
          <p:cNvGraphicFramePr>
            <a:graphicFrameLocks noChangeAspect="1"/>
          </p:cNvGraphicFramePr>
          <p:nvPr/>
        </p:nvGraphicFramePr>
        <p:xfrm>
          <a:off x="4400550" y="1865313"/>
          <a:ext cx="1333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6" name="Equation" r:id="rId23" imgW="444500" imgH="266700" progId="Equation.DSMT4">
                  <p:embed/>
                </p:oleObj>
              </mc:Choice>
              <mc:Fallback>
                <p:oleObj name="Equation" r:id="rId23" imgW="444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865313"/>
                        <a:ext cx="13335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58718"/>
              </p:ext>
            </p:extLst>
          </p:nvPr>
        </p:nvGraphicFramePr>
        <p:xfrm>
          <a:off x="7129129" y="1905000"/>
          <a:ext cx="1176671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7" name="Equation" r:id="rId25" imgW="444500" imgH="279400" progId="Equation.DSMT4">
                  <p:embed/>
                </p:oleObj>
              </mc:Choice>
              <mc:Fallback>
                <p:oleObj name="Equation" r:id="rId25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129" y="1905000"/>
                        <a:ext cx="1176671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78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14887</TotalTime>
  <Words>2105</Words>
  <Application>Microsoft Macintosh PowerPoint</Application>
  <PresentationFormat>On-screen Show (4:3)</PresentationFormat>
  <Paragraphs>339</Paragraphs>
  <Slides>35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phys1443-spring02</vt:lpstr>
      <vt:lpstr>Equation</vt:lpstr>
      <vt:lpstr>MathType 6.0 Equation</vt:lpstr>
      <vt:lpstr>PHYS 1441 – Section 001 Lecture #6</vt:lpstr>
      <vt:lpstr>Announcements</vt:lpstr>
      <vt:lpstr>Reminder: Special Project #2 for Extra Credit</vt:lpstr>
      <vt:lpstr>2D Displacement</vt:lpstr>
      <vt:lpstr>2D Average Velocity</vt:lpstr>
      <vt:lpstr>2D Instantaneous Velocity</vt:lpstr>
      <vt:lpstr>2D Average Acceleration</vt:lpstr>
      <vt:lpstr>Displacement, Velocity, and Acceleration in 2-dim</vt:lpstr>
      <vt:lpstr>Kinematic Quantities in 1D and 2D</vt:lpstr>
      <vt:lpstr>A Motion in 2 Dimension</vt:lpstr>
      <vt:lpstr>Motion in horizontal direction (x)</vt:lpstr>
      <vt:lpstr>Motion in vertical direction (y)</vt:lpstr>
      <vt:lpstr>A Motion in 2 Dimension</vt:lpstr>
      <vt:lpstr>Kinematic Equations in 2-Dim</vt:lpstr>
      <vt:lpstr>Ex. A Moving Spacecraft</vt:lpstr>
      <vt:lpstr>How do we solve this problem?</vt:lpstr>
      <vt:lpstr>Ex. continued</vt:lpstr>
      <vt:lpstr>First, the motion in x-direciton…</vt:lpstr>
      <vt:lpstr>Now, the motion in y-direction…</vt:lpstr>
      <vt:lpstr>The final velocity…</vt:lpstr>
      <vt:lpstr>If we visualize the motion…</vt:lpstr>
      <vt:lpstr>What is the Projectile Motion?</vt:lpstr>
      <vt:lpstr>Projectile Motion </vt:lpstr>
      <vt:lpstr>Kinematic Equations for a projectile motion</vt:lpstr>
      <vt:lpstr>Example for a Projectile Motion</vt:lpstr>
      <vt:lpstr>Ex.3.6  The Height of a Kickoff</vt:lpstr>
      <vt:lpstr>First, the initial velocity components</vt:lpstr>
      <vt:lpstr>Motion in y-direction is of the interest..</vt:lpstr>
      <vt:lpstr>Now the nitty, gritty calculations…</vt:lpstr>
      <vt:lpstr>Ex.3.6 extended:  The Time of Flight of a Kickoff</vt:lpstr>
      <vt:lpstr>What is y when it reached the max range?</vt:lpstr>
      <vt:lpstr>Now solve the kinematic equations in y direction!!</vt:lpstr>
      <vt:lpstr>Ex.3.9  The Range of a Kickoff</vt:lpstr>
      <vt:lpstr>Example for a Projectile Motion</vt:lpstr>
      <vt:lpstr>Example cont’d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487</cp:revision>
  <dcterms:created xsi:type="dcterms:W3CDTF">2012-06-05T17:02:23Z</dcterms:created>
  <dcterms:modified xsi:type="dcterms:W3CDTF">2015-06-17T19:06:41Z</dcterms:modified>
</cp:coreProperties>
</file>