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5" r:id="rId3"/>
    <p:sldId id="565" r:id="rId4"/>
    <p:sldId id="591" r:id="rId5"/>
    <p:sldId id="592" r:id="rId6"/>
    <p:sldId id="593" r:id="rId7"/>
    <p:sldId id="594" r:id="rId8"/>
    <p:sldId id="595" r:id="rId9"/>
    <p:sldId id="596" r:id="rId10"/>
    <p:sldId id="597" r:id="rId11"/>
    <p:sldId id="598" r:id="rId1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w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image" Target="../media/image43.emf"/><Relationship Id="rId13" Type="http://schemas.openxmlformats.org/officeDocument/2006/relationships/image" Target="../media/image44.emf"/><Relationship Id="rId14" Type="http://schemas.openxmlformats.org/officeDocument/2006/relationships/image" Target="../media/image45.emf"/><Relationship Id="rId15" Type="http://schemas.openxmlformats.org/officeDocument/2006/relationships/image" Target="../media/image46.emf"/><Relationship Id="rId16" Type="http://schemas.openxmlformats.org/officeDocument/2006/relationships/image" Target="../media/image47.emf"/><Relationship Id="rId17" Type="http://schemas.openxmlformats.org/officeDocument/2006/relationships/image" Target="../media/image48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w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1AE513-3889-BF44-A1AD-1951EE8F9C04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1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2.e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3.e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14.emf"/><Relationship Id="rId30" Type="http://schemas.openxmlformats.org/officeDocument/2006/relationships/oleObject" Target="../embeddings/oleObject14.bin"/><Relationship Id="rId31" Type="http://schemas.openxmlformats.org/officeDocument/2006/relationships/image" Target="../media/image15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20" Type="http://schemas.openxmlformats.org/officeDocument/2006/relationships/image" Target="../media/image25.emf"/><Relationship Id="rId21" Type="http://schemas.openxmlformats.org/officeDocument/2006/relationships/oleObject" Target="../embeddings/oleObject24.bin"/><Relationship Id="rId22" Type="http://schemas.openxmlformats.org/officeDocument/2006/relationships/image" Target="../media/image26.emf"/><Relationship Id="rId10" Type="http://schemas.openxmlformats.org/officeDocument/2006/relationships/image" Target="../media/image20.emf"/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22.e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23.emf"/><Relationship Id="rId17" Type="http://schemas.openxmlformats.org/officeDocument/2006/relationships/oleObject" Target="../embeddings/oleObject22.bin"/><Relationship Id="rId18" Type="http://schemas.openxmlformats.org/officeDocument/2006/relationships/image" Target="../media/image24.emf"/><Relationship Id="rId19" Type="http://schemas.openxmlformats.org/officeDocument/2006/relationships/oleObject" Target="../embeddings/oleObject2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0.e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1.wmf"/><Relationship Id="rId23" Type="http://schemas.openxmlformats.org/officeDocument/2006/relationships/oleObject" Target="../embeddings/oleObject40.bin"/><Relationship Id="rId24" Type="http://schemas.openxmlformats.org/officeDocument/2006/relationships/image" Target="../media/image42.emf"/><Relationship Id="rId25" Type="http://schemas.openxmlformats.org/officeDocument/2006/relationships/oleObject" Target="../embeddings/oleObject41.bin"/><Relationship Id="rId26" Type="http://schemas.openxmlformats.org/officeDocument/2006/relationships/image" Target="../media/image43.emf"/><Relationship Id="rId27" Type="http://schemas.openxmlformats.org/officeDocument/2006/relationships/oleObject" Target="../embeddings/oleObject42.bin"/><Relationship Id="rId28" Type="http://schemas.openxmlformats.org/officeDocument/2006/relationships/image" Target="../media/image44.emf"/><Relationship Id="rId29" Type="http://schemas.openxmlformats.org/officeDocument/2006/relationships/oleObject" Target="../embeddings/oleObject4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1.bin"/><Relationship Id="rId30" Type="http://schemas.openxmlformats.org/officeDocument/2006/relationships/image" Target="../media/image45.emf"/><Relationship Id="rId31" Type="http://schemas.openxmlformats.org/officeDocument/2006/relationships/oleObject" Target="../embeddings/oleObject44.bin"/><Relationship Id="rId32" Type="http://schemas.openxmlformats.org/officeDocument/2006/relationships/image" Target="../media/image46.emf"/><Relationship Id="rId9" Type="http://schemas.openxmlformats.org/officeDocument/2006/relationships/oleObject" Target="../embeddings/oleObject33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4.emf"/><Relationship Id="rId33" Type="http://schemas.openxmlformats.org/officeDocument/2006/relationships/oleObject" Target="../embeddings/oleObject45.bin"/><Relationship Id="rId34" Type="http://schemas.openxmlformats.org/officeDocument/2006/relationships/image" Target="../media/image47.emf"/><Relationship Id="rId35" Type="http://schemas.openxmlformats.org/officeDocument/2006/relationships/oleObject" Target="../embeddings/oleObject46.bin"/><Relationship Id="rId36" Type="http://schemas.openxmlformats.org/officeDocument/2006/relationships/image" Target="../media/image48.emf"/><Relationship Id="rId10" Type="http://schemas.openxmlformats.org/officeDocument/2006/relationships/image" Target="../media/image35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38.w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6704" y="1447800"/>
            <a:ext cx="2942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18, 2015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286000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Projectile 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Maximum Range and Height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What is the Force?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Free Body Diagram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smtClean="0">
                <a:solidFill>
                  <a:srgbClr val="0000FF"/>
                </a:solidFill>
                <a:latin typeface="Arial Narrow" charset="0"/>
              </a:rPr>
              <a:t>Newton’s Laws</a:t>
            </a:r>
            <a:endParaRPr lang="en-US" sz="36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5800" y="5715000"/>
            <a:ext cx="7551316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#4,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Monday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22!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1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A067A6-EE7F-4642-A949-2505112B462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More Forces</a:t>
            </a: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812925" y="827861"/>
            <a:ext cx="5502275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There are various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types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of forces</a:t>
            </a:r>
            <a:endParaRPr lang="en-US" sz="2800" dirty="0">
              <a:solidFill>
                <a:srgbClr val="660066"/>
              </a:solidFill>
              <a:latin typeface="Arial Narrow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441325" y="1219200"/>
            <a:ext cx="832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660066"/>
                </a:solidFill>
                <a:latin typeface="Monotype Corsiva" charset="0"/>
              </a:rPr>
              <a:t>Contact Forces: Forces exerted by </a:t>
            </a:r>
            <a:r>
              <a:rPr lang="en-US" sz="2800" dirty="0" smtClean="0">
                <a:solidFill>
                  <a:srgbClr val="660066"/>
                </a:solidFill>
                <a:latin typeface="Monotype Corsiva" charset="0"/>
              </a:rPr>
              <a:t>a physical </a:t>
            </a:r>
            <a:r>
              <a:rPr lang="en-US" sz="2800" dirty="0">
                <a:solidFill>
                  <a:srgbClr val="660066"/>
                </a:solidFill>
                <a:latin typeface="Monotype Corsiva" charset="0"/>
              </a:rPr>
              <a:t>contact of objects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441325" y="1814513"/>
            <a:ext cx="7712075" cy="547687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Monotype Corsiva" charset="0"/>
              </a:rPr>
              <a:t>Examples of Contact Forces: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Baseball hit by a bat, Car collisions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441325" y="2374900"/>
            <a:ext cx="832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Monotype Corsiva" charset="0"/>
              </a:rPr>
              <a:t>Field Forces: Forces exerted without physical contact of objects</a:t>
            </a: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441325" y="2971800"/>
            <a:ext cx="8321675" cy="547688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Monotype Corsiva" charset="0"/>
              </a:rPr>
              <a:t>Examples of Field Forces: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Gravitational Force, Electro-magnetic force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441325" y="3684588"/>
            <a:ext cx="771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Monotype Corsiva" charset="0"/>
              </a:rPr>
              <a:t>What are possible ways to measure strength of a force?</a:t>
            </a: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441325" y="4343400"/>
            <a:ext cx="801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A calibrated spring whose length changes linearly with the force exerted .</a:t>
            </a:r>
          </a:p>
        </p:txBody>
      </p:sp>
      <p:sp>
        <p:nvSpPr>
          <p:cNvPr id="323594" name="Text Box 10"/>
          <p:cNvSpPr txBox="1">
            <a:spLocks noChangeArrowheads="1"/>
          </p:cNvSpPr>
          <p:nvPr/>
        </p:nvSpPr>
        <p:spPr bwMode="auto">
          <a:xfrm>
            <a:off x="441325" y="49403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Forces are vector quantities, so the addition of multiple forces must be done following the rules of vector additions.</a:t>
            </a:r>
          </a:p>
        </p:txBody>
      </p:sp>
    </p:spTree>
    <p:extLst>
      <p:ext uri="{BB962C8B-B14F-4D97-AF65-F5344CB8AC3E}">
        <p14:creationId xmlns:p14="http://schemas.microsoft.com/office/powerpoint/2010/main" val="145607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3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 autoUpdateAnimBg="0"/>
      <p:bldP spid="323588" grpId="0" build="p" autoUpdateAnimBg="0"/>
      <p:bldP spid="323589" grpId="0" animBg="1" autoUpdateAnimBg="0"/>
      <p:bldP spid="323590" grpId="0" build="p" autoUpdateAnimBg="0"/>
      <p:bldP spid="323591" grpId="0" animBg="1" autoUpdateAnimBg="0"/>
      <p:bldP spid="323592" grpId="0" build="p" autoUpdateAnimBg="0"/>
      <p:bldP spid="323593" grpId="0"/>
      <p:bldP spid="3235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9CBF33-2F92-774F-9A3C-74906DDB528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First Law and Inertial Frames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04800" y="6699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Aristotle (384-322BC):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 natural state of a body is rest.  Thus force is required to move an object.  To move faster, ones needs larger forces.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457200" y="2181225"/>
            <a:ext cx="8001000" cy="109537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Galileo’s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statement is formulated by Newton into the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sz="2000" b="1" baseline="30000" dirty="0">
                <a:solidFill>
                  <a:srgbClr val="FF0000"/>
                </a:solidFill>
                <a:latin typeface="Arial Narrow" charset="0"/>
              </a:rPr>
              <a:t>st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 law of motion (Law of Inertia)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In the absence of external forces, an object at rest remains at rest and an object in motion continues in motion with a constant velocity. </a:t>
            </a:r>
            <a:endParaRPr lang="en-US" sz="2200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457200" y="5181600"/>
            <a:ext cx="8153400" cy="45561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 frame of reference that is moving at a constant velocity is called the</a:t>
            </a:r>
            <a:r>
              <a:rPr lang="en-US" sz="220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Monotype Corsiva" charset="0"/>
              </a:rPr>
              <a:t>Inertial Frame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077200" cy="1981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What does this statement tell us?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 dirty="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When no net force is exerted on an object, the acceleration of the object is 0.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 dirty="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Any isolated object, the object that do not interact with its surroundings, is either at rest or moving at a constant velocity.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 dirty="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Objects would like to keep its current state of motion, as long as there are no net force that interferes with the motion. This tendency is called the </a:t>
            </a:r>
            <a:r>
              <a:rPr lang="en-US" sz="2000" u="sng" dirty="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Inertia.</a:t>
            </a: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304800" y="13557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Galileo’s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statement on natural states of matter: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Any velocity once imparted to a moving body will be rigidly maintained as long as the external causes of retardation are removed!!</a:t>
            </a:r>
            <a:endParaRPr lang="en-US" sz="2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457200" y="5792788"/>
            <a:ext cx="5410200" cy="395287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Is a frame of reference with an acceleration an </a:t>
            </a:r>
            <a:r>
              <a:rPr lang="en-US" sz="1800" b="1">
                <a:solidFill>
                  <a:schemeClr val="accent2"/>
                </a:solidFill>
                <a:latin typeface="Monotype Corsiva" charset="0"/>
              </a:rPr>
              <a:t>Inertial Frame?</a:t>
            </a: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6096000" y="5792788"/>
            <a:ext cx="6858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252191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4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4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4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4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/>
      <p:bldP spid="324612" grpId="0" animBg="1" autoUpdateAnimBg="0"/>
      <p:bldP spid="324613" grpId="0" animBg="1" autoUpdateAnimBg="0"/>
      <p:bldP spid="324614" grpId="0" build="p"/>
      <p:bldP spid="324615" grpId="0"/>
      <p:bldP spid="324616" grpId="0" animBg="1" autoUpdateAnimBg="0"/>
      <p:bldP spid="32461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49530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dirty="0"/>
              <a:t>Reading Assignment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/>
              <a:t>CH4.1 – 4.3</a:t>
            </a:r>
          </a:p>
          <a:p>
            <a:pPr eaLnBrk="1" hangingPunct="1">
              <a:spcBef>
                <a:spcPts val="72"/>
              </a:spcBef>
            </a:pPr>
            <a:r>
              <a:rPr lang="en-US" dirty="0"/>
              <a:t>Mid-term exam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In the class coming Tuesday, June </a:t>
            </a:r>
            <a:r>
              <a:rPr lang="en-US" sz="2400" dirty="0" smtClean="0"/>
              <a:t>23</a:t>
            </a:r>
            <a:endParaRPr lang="en-US" sz="2400" dirty="0"/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Comprehensive exam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Covers CH1.1 to what we finish Monday, June </a:t>
            </a:r>
            <a:r>
              <a:rPr lang="en-US" sz="2000" dirty="0" smtClean="0"/>
              <a:t>22+ </a:t>
            </a:r>
            <a:r>
              <a:rPr lang="en-US" sz="2000" dirty="0"/>
              <a:t>Appendix A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Bring your calculator but DO NOT input formula into it!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Your phones or portable computers are NOT allowed as a replacement!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</a:t>
            </a:r>
            <a:r>
              <a:rPr lang="en-US" sz="2400" dirty="0" smtClean="0">
                <a:sym typeface="Wingdings"/>
              </a:rPr>
              <a:t>solutions of any kind, </a:t>
            </a:r>
            <a:r>
              <a:rPr lang="en-US" sz="2400" dirty="0">
                <a:sym typeface="Wingdings"/>
              </a:rPr>
              <a:t>derivations or </a:t>
            </a:r>
            <a:r>
              <a:rPr lang="en-US" sz="2400" dirty="0" smtClean="0">
                <a:sym typeface="Wingdings"/>
              </a:rPr>
              <a:t>word definitions</a:t>
            </a:r>
            <a:r>
              <a:rPr lang="en-US" sz="2400" dirty="0">
                <a:sym typeface="Wingdings"/>
              </a:rPr>
              <a:t>!</a:t>
            </a:r>
            <a:endParaRPr lang="en-US" sz="24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No additional formulae or values of constants will be provided!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Reminder: S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pecial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parabola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and explain your answer.</a:t>
            </a:r>
            <a:endParaRPr lang="en-US" sz="3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Mon</a:t>
            </a:r>
            <a:r>
              <a:rPr lang="en-US" sz="3600" dirty="0" smtClean="0">
                <a:latin typeface="Arial Narrow" charset="0"/>
                <a:ea typeface="ＭＳ Ｐゴシック" charset="0"/>
              </a:rPr>
              <a:t>day</a:t>
            </a:r>
            <a:r>
              <a:rPr lang="en-US" sz="3600" dirty="0">
                <a:latin typeface="Arial Narrow" charset="0"/>
                <a:ea typeface="ＭＳ Ｐゴシック" charset="0"/>
              </a:rPr>
              <a:t>,</a:t>
            </a:r>
            <a:r>
              <a:rPr lang="en-US" altLang="ko-KR" sz="36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600" dirty="0" smtClean="0">
                <a:latin typeface="Arial Narrow" charset="0"/>
                <a:ea typeface="Gulim" charset="0"/>
                <a:cs typeface="Gulim" charset="0"/>
              </a:rPr>
              <a:t>June 22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in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this lecture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note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or in the book!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6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60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ACBE93-9D46-1C4E-B0D6-7B6D2CCC69F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6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609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13A9FA16-69EF-CA40-9A1C-4CB3359BF7DD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4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6100" name="Picture 2" descr="FG03_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381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Another example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for a Projectile Motion</a:t>
            </a:r>
          </a:p>
        </p:txBody>
      </p:sp>
      <p:sp>
        <p:nvSpPr>
          <p:cNvPr id="46102" name="Rectangle 4"/>
          <p:cNvSpPr>
            <a:spLocks noChangeArrowheads="1"/>
          </p:cNvSpPr>
          <p:nvPr/>
        </p:nvSpPr>
        <p:spPr bwMode="auto">
          <a:xfrm>
            <a:off x="609600" y="762000"/>
            <a:ext cx="8077200" cy="11430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stone was thrown upward from the top of a cliff at an angle of 37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to horizontal with initial speed of 65.0m/s.  If the height of the cliff is 125.0m, how long is it before the stone hits the ground? </a:t>
            </a:r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457200" y="2068513"/>
          <a:ext cx="3365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68513"/>
                        <a:ext cx="3365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533400" y="3292475"/>
          <a:ext cx="6334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" name="Equation" r:id="rId6" imgW="330120" imgH="241200" progId="Equation.DSMT4">
                  <p:embed/>
                </p:oleObj>
              </mc:Choice>
              <mc:Fallback>
                <p:oleObj name="Equation" r:id="rId6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92475"/>
                        <a:ext cx="63341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287338" y="4025900"/>
          <a:ext cx="21748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" name="Equation" r:id="rId8" imgW="1206500" imgH="241300" progId="Equation.DSMT4">
                  <p:embed/>
                </p:oleObj>
              </mc:Choice>
              <mc:Fallback>
                <p:oleObj name="Equation" r:id="rId8" imgW="120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025900"/>
                        <a:ext cx="21748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358775" y="4656138"/>
          <a:ext cx="49990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" name="Equation" r:id="rId10" imgW="2552700" imgH="482600" progId="Equation.DSMT4">
                  <p:embed/>
                </p:oleObj>
              </mc:Choice>
              <mc:Fallback>
                <p:oleObj name="Equation" r:id="rId10" imgW="255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656138"/>
                        <a:ext cx="4999038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5" name="Object 9"/>
          <p:cNvGraphicFramePr>
            <a:graphicFrameLocks noChangeAspect="1"/>
          </p:cNvGraphicFramePr>
          <p:nvPr/>
        </p:nvGraphicFramePr>
        <p:xfrm>
          <a:off x="390525" y="5581650"/>
          <a:ext cx="3943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" name="Equation" r:id="rId12" imgW="1498600" imgH="152400" progId="Equation.DSMT4">
                  <p:embed/>
                </p:oleObj>
              </mc:Choice>
              <mc:Fallback>
                <p:oleObj name="Equation" r:id="rId12" imgW="149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5581650"/>
                        <a:ext cx="39433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6" name="Object 10"/>
          <p:cNvGraphicFramePr>
            <a:graphicFrameLocks noChangeAspect="1"/>
          </p:cNvGraphicFramePr>
          <p:nvPr/>
        </p:nvGraphicFramePr>
        <p:xfrm>
          <a:off x="441325" y="6122988"/>
          <a:ext cx="14144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" name="Equation" r:id="rId14" imgW="584200" imgH="152400" progId="Equation.DSMT4">
                  <p:embed/>
                </p:oleObj>
              </mc:Choice>
              <mc:Fallback>
                <p:oleObj name="Equation" r:id="rId14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6122988"/>
                        <a:ext cx="1414463" cy="327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7" name="Object 11"/>
          <p:cNvGraphicFramePr>
            <a:graphicFrameLocks noChangeAspect="1"/>
          </p:cNvGraphicFramePr>
          <p:nvPr/>
        </p:nvGraphicFramePr>
        <p:xfrm>
          <a:off x="457200" y="2668588"/>
          <a:ext cx="336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" name="Equation" r:id="rId16" imgW="190440" imgH="241200" progId="Equation.DSMT4">
                  <p:embed/>
                </p:oleObj>
              </mc:Choice>
              <mc:Fallback>
                <p:oleObj name="Equation" r:id="rId16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8588"/>
                        <a:ext cx="3365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3" name="Text Box 12"/>
          <p:cNvSpPr txBox="1">
            <a:spLocks noChangeArrowheads="1"/>
          </p:cNvSpPr>
          <p:nvPr/>
        </p:nvSpPr>
        <p:spPr bwMode="auto">
          <a:xfrm>
            <a:off x="2286000" y="6096000"/>
            <a:ext cx="28956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Since negative time does not exist.</a:t>
            </a:r>
          </a:p>
        </p:txBody>
      </p:sp>
      <p:graphicFrame>
        <p:nvGraphicFramePr>
          <p:cNvPr id="249869" name="Object 13"/>
          <p:cNvGraphicFramePr>
            <a:graphicFrameLocks noChangeAspect="1"/>
          </p:cNvGraphicFramePr>
          <p:nvPr/>
        </p:nvGraphicFramePr>
        <p:xfrm>
          <a:off x="762000" y="2033588"/>
          <a:ext cx="10731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" name="Equation" r:id="rId18" imgW="609600" imgH="254000" progId="Equation.DSMT4">
                  <p:embed/>
                </p:oleObj>
              </mc:Choice>
              <mc:Fallback>
                <p:oleObj name="Equation" r:id="rId18" imgW="609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33588"/>
                        <a:ext cx="10731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0" name="Object 14"/>
          <p:cNvGraphicFramePr>
            <a:graphicFrameLocks noChangeAspect="1"/>
          </p:cNvGraphicFramePr>
          <p:nvPr/>
        </p:nvGraphicFramePr>
        <p:xfrm>
          <a:off x="1833563" y="2046288"/>
          <a:ext cx="3000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" name="Equation" r:id="rId20" imgW="1701800" imgH="215900" progId="Equation.DSMT4">
                  <p:embed/>
                </p:oleObj>
              </mc:Choice>
              <mc:Fallback>
                <p:oleObj name="Equation" r:id="rId20" imgW="1701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046288"/>
                        <a:ext cx="3000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1" name="Object 15"/>
          <p:cNvGraphicFramePr>
            <a:graphicFrameLocks noChangeAspect="1"/>
          </p:cNvGraphicFramePr>
          <p:nvPr/>
        </p:nvGraphicFramePr>
        <p:xfrm>
          <a:off x="784225" y="2655888"/>
          <a:ext cx="10318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" name="Equation" r:id="rId22" imgW="584200" imgH="241300" progId="Equation.DSMT4">
                  <p:embed/>
                </p:oleObj>
              </mc:Choice>
              <mc:Fallback>
                <p:oleObj name="Equation" r:id="rId22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655888"/>
                        <a:ext cx="10318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2" name="Object 16"/>
          <p:cNvGraphicFramePr>
            <a:graphicFrameLocks noChangeAspect="1"/>
          </p:cNvGraphicFramePr>
          <p:nvPr/>
        </p:nvGraphicFramePr>
        <p:xfrm>
          <a:off x="1817688" y="2655888"/>
          <a:ext cx="2941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" name="Equation" r:id="rId24" imgW="1663700" imgH="215900" progId="Equation.DSMT4">
                  <p:embed/>
                </p:oleObj>
              </mc:Choice>
              <mc:Fallback>
                <p:oleObj name="Equation" r:id="rId24" imgW="1663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655888"/>
                        <a:ext cx="2941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3" name="Object 17"/>
          <p:cNvGraphicFramePr>
            <a:graphicFrameLocks noChangeAspect="1"/>
          </p:cNvGraphicFramePr>
          <p:nvPr/>
        </p:nvGraphicFramePr>
        <p:xfrm>
          <a:off x="1216025" y="3371850"/>
          <a:ext cx="11461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" name="Equation" r:id="rId26" imgW="596900" imgH="165100" progId="Equation.DSMT4">
                  <p:embed/>
                </p:oleObj>
              </mc:Choice>
              <mc:Fallback>
                <p:oleObj name="Equation" r:id="rId26" imgW="596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71850"/>
                        <a:ext cx="11461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4" name="Object 18"/>
          <p:cNvGraphicFramePr>
            <a:graphicFrameLocks noChangeAspect="1"/>
          </p:cNvGraphicFramePr>
          <p:nvPr/>
        </p:nvGraphicFramePr>
        <p:xfrm>
          <a:off x="2339975" y="3117850"/>
          <a:ext cx="13176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" name="Equation" r:id="rId28" imgW="685800" imgH="406400" progId="Equation.DSMT4">
                  <p:embed/>
                </p:oleObj>
              </mc:Choice>
              <mc:Fallback>
                <p:oleObj name="Equation" r:id="rId28" imgW="685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17850"/>
                        <a:ext cx="13176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5" name="Object 19"/>
          <p:cNvGraphicFramePr>
            <a:graphicFrameLocks noChangeAspect="1"/>
          </p:cNvGraphicFramePr>
          <p:nvPr/>
        </p:nvGraphicFramePr>
        <p:xfrm>
          <a:off x="2451100" y="4027488"/>
          <a:ext cx="26781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" name="Equation" r:id="rId30" imgW="1485900" imgH="215900" progId="Equation.DSMT4">
                  <p:embed/>
                </p:oleObj>
              </mc:Choice>
              <mc:Fallback>
                <p:oleObj name="Equation" r:id="rId30" imgW="1485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027488"/>
                        <a:ext cx="267811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4" name="AutoShape 20"/>
          <p:cNvSpPr>
            <a:spLocks noChangeArrowheads="1"/>
          </p:cNvSpPr>
          <p:nvPr/>
        </p:nvSpPr>
        <p:spPr bwMode="auto">
          <a:xfrm>
            <a:off x="3962400" y="32004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Becomes</a:t>
            </a:r>
          </a:p>
        </p:txBody>
      </p:sp>
    </p:spTree>
    <p:extLst>
      <p:ext uri="{BB962C8B-B14F-4D97-AF65-F5344CB8AC3E}">
        <p14:creationId xmlns:p14="http://schemas.microsoft.com/office/powerpoint/2010/main" val="164954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2" grpId="0" animBg="1"/>
      <p:bldP spid="46103" grpId="0" animBg="1"/>
      <p:bldP spid="46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1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D57EAC-529D-C34D-9D14-CC4ABACF985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1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44377E12-BE4C-F349-A555-4A23F7CCFE0E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2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4572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cont’d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1" name="Rectangle 3"/>
          <p:cNvSpPr>
            <a:spLocks noChangeArrowheads="1"/>
          </p:cNvSpPr>
          <p:nvPr/>
        </p:nvSpPr>
        <p:spPr bwMode="auto">
          <a:xfrm>
            <a:off x="381000" y="762000"/>
            <a:ext cx="8458200" cy="6096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speed of the stone just before it hits the ground? </a:t>
            </a: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381000" y="2333625"/>
          <a:ext cx="7858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60" name="Equation" r:id="rId3" imgW="342900" imgH="266700" progId="Equation.DSMT4">
                  <p:embed/>
                </p:oleObj>
              </mc:Choice>
              <mc:Fallback>
                <p:oleObj name="Equation" r:id="rId3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33625"/>
                        <a:ext cx="7858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515938" y="3194050"/>
          <a:ext cx="7858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61" name="Equation" r:id="rId5" imgW="292100" imgH="279400" progId="Equation.DSMT4">
                  <p:embed/>
                </p:oleObj>
              </mc:Choice>
              <mc:Fallback>
                <p:oleObj name="Equation" r:id="rId5" imgW="292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3194050"/>
                        <a:ext cx="7858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457200" y="1630363"/>
          <a:ext cx="1898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62" name="Equation" r:id="rId7" imgW="647700" imgH="228600" progId="Equation.DSMT4">
                  <p:embed/>
                </p:oleObj>
              </mc:Choice>
              <mc:Fallback>
                <p:oleObj name="Equation" r:id="rId7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0363"/>
                        <a:ext cx="18986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Rectangle 7"/>
          <p:cNvSpPr>
            <a:spLocks noChangeArrowheads="1"/>
          </p:cNvSpPr>
          <p:nvPr/>
        </p:nvSpPr>
        <p:spPr bwMode="auto">
          <a:xfrm>
            <a:off x="381000" y="4191000"/>
            <a:ext cx="8229600" cy="5334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are the maximum height and the maximum range of the stone? </a:t>
            </a:r>
          </a:p>
        </p:txBody>
      </p:sp>
      <p:sp>
        <p:nvSpPr>
          <p:cNvPr id="47123" name="Rectangle 8"/>
          <p:cNvSpPr>
            <a:spLocks noChangeArrowheads="1"/>
          </p:cNvSpPr>
          <p:nvPr/>
        </p:nvSpPr>
        <p:spPr bwMode="auto">
          <a:xfrm>
            <a:off x="495300" y="5029200"/>
            <a:ext cx="8001000" cy="76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Do these yourselves at home for fun!!!</a:t>
            </a:r>
          </a:p>
        </p:txBody>
      </p:sp>
      <p:graphicFrame>
        <p:nvGraphicFramePr>
          <p:cNvPr id="250889" name="Object 9"/>
          <p:cNvGraphicFramePr>
            <a:graphicFrameLocks noChangeAspect="1"/>
          </p:cNvGraphicFramePr>
          <p:nvPr/>
        </p:nvGraphicFramePr>
        <p:xfrm>
          <a:off x="2486025" y="2328863"/>
          <a:ext cx="20097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63" name="Equation" r:id="rId9" imgW="876300" imgH="241300" progId="Equation.DSMT4">
                  <p:embed/>
                </p:oleObj>
              </mc:Choice>
              <mc:Fallback>
                <p:oleObj name="Equation" r:id="rId9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328863"/>
                        <a:ext cx="20097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0" name="Object 10"/>
          <p:cNvGraphicFramePr>
            <a:graphicFrameLocks noChangeAspect="1"/>
          </p:cNvGraphicFramePr>
          <p:nvPr/>
        </p:nvGraphicFramePr>
        <p:xfrm>
          <a:off x="2286000" y="1570038"/>
          <a:ext cx="18240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64" name="Equation" r:id="rId11" imgW="622300" imgH="254000" progId="Equation.DSMT4">
                  <p:embed/>
                </p:oleObj>
              </mc:Choice>
              <mc:Fallback>
                <p:oleObj name="Equation" r:id="rId11" imgW="622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70038"/>
                        <a:ext cx="18240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1" name="Object 11"/>
          <p:cNvGraphicFramePr>
            <a:graphicFrameLocks noChangeAspect="1"/>
          </p:cNvGraphicFramePr>
          <p:nvPr/>
        </p:nvGraphicFramePr>
        <p:xfrm>
          <a:off x="1130300" y="2333625"/>
          <a:ext cx="14001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65" name="Equation" r:id="rId13" imgW="609600" imgH="266700" progId="Equation.DSMT4">
                  <p:embed/>
                </p:oleObj>
              </mc:Choice>
              <mc:Fallback>
                <p:oleObj name="Equation" r:id="rId13" imgW="609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333625"/>
                        <a:ext cx="14001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2" name="Object 12"/>
          <p:cNvGraphicFramePr>
            <a:graphicFrameLocks noChangeAspect="1"/>
          </p:cNvGraphicFramePr>
          <p:nvPr/>
        </p:nvGraphicFramePr>
        <p:xfrm>
          <a:off x="1423988" y="3090863"/>
          <a:ext cx="19129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66" name="Equation" r:id="rId15" imgW="711200" imgH="330200" progId="Equation.DSMT4">
                  <p:embed/>
                </p:oleObj>
              </mc:Choice>
              <mc:Fallback>
                <p:oleObj name="Equation" r:id="rId15" imgW="711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090863"/>
                        <a:ext cx="1912937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3" name="Object 13"/>
          <p:cNvGraphicFramePr>
            <a:graphicFrameLocks noChangeAspect="1"/>
          </p:cNvGraphicFramePr>
          <p:nvPr/>
        </p:nvGraphicFramePr>
        <p:xfrm>
          <a:off x="3505200" y="3074988"/>
          <a:ext cx="49545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67" name="Equation" r:id="rId17" imgW="1841500" imgH="368300" progId="Equation.DSMT4">
                  <p:embed/>
                </p:oleObj>
              </mc:Choice>
              <mc:Fallback>
                <p:oleObj name="Equation" r:id="rId17" imgW="1841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74988"/>
                        <a:ext cx="49545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4" name="Object 14"/>
          <p:cNvGraphicFramePr>
            <a:graphicFrameLocks noChangeAspect="1"/>
          </p:cNvGraphicFramePr>
          <p:nvPr/>
        </p:nvGraphicFramePr>
        <p:xfrm>
          <a:off x="4418013" y="2389188"/>
          <a:ext cx="43418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68" name="Equation" r:id="rId19" imgW="1892300" imgH="177800" progId="Equation.DSMT4">
                  <p:embed/>
                </p:oleObj>
              </mc:Choice>
              <mc:Fallback>
                <p:oleObj name="Equation" r:id="rId19" imgW="1892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89188"/>
                        <a:ext cx="43418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5" name="Object 15"/>
          <p:cNvGraphicFramePr>
            <a:graphicFrameLocks noChangeAspect="1"/>
          </p:cNvGraphicFramePr>
          <p:nvPr/>
        </p:nvGraphicFramePr>
        <p:xfrm>
          <a:off x="4070350" y="1598613"/>
          <a:ext cx="40830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69" name="Equation" r:id="rId21" imgW="1574800" imgH="215900" progId="Equation.DSMT4">
                  <p:embed/>
                </p:oleObj>
              </mc:Choice>
              <mc:Fallback>
                <p:oleObj name="Equation" r:id="rId21" imgW="1574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1598613"/>
                        <a:ext cx="40830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74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 animBg="1"/>
      <p:bldP spid="47122" grpId="0" animBg="1"/>
      <p:bldP spid="47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81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81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28CDD7-2832-CF4C-931A-24536FDD8A8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8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Horizontal Range and Max Height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Based on what we have learned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previously,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one can analyze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projectile motion in more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detail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Maximum height an object can reach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Maximum </a:t>
            </a:r>
            <a:r>
              <a:rPr lang="en-US" sz="2200" dirty="0" smtClean="0">
                <a:latin typeface="Arial Narrow" charset="0"/>
                <a:ea typeface="ＭＳ Ｐゴシック" charset="0"/>
              </a:rPr>
              <a:t>range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Arial Narrow" charset="0"/>
                <a:ea typeface="ＭＳ Ｐゴシック" charset="0"/>
              </a:rPr>
              <a:t>For a projectile fired with an initial speed v</a:t>
            </a:r>
            <a:r>
              <a:rPr lang="en-US" sz="2600" baseline="-25000" dirty="0" smtClean="0">
                <a:latin typeface="Arial Narrow" charset="0"/>
                <a:ea typeface="ＭＳ Ｐゴシック" charset="0"/>
              </a:rPr>
              <a:t>0</a:t>
            </a:r>
            <a:r>
              <a:rPr lang="en-US" sz="2600" dirty="0" smtClean="0">
                <a:latin typeface="Arial Narrow" charset="0"/>
                <a:ea typeface="ＭＳ Ｐゴシック" charset="0"/>
              </a:rPr>
              <a:t> at angle θ</a:t>
            </a:r>
            <a:r>
              <a:rPr lang="en-US" sz="2600" baseline="-25000" dirty="0" smtClean="0">
                <a:latin typeface="Arial Narrow" charset="0"/>
                <a:ea typeface="ＭＳ Ｐゴシック" charset="0"/>
              </a:rPr>
              <a:t>0</a:t>
            </a:r>
            <a:r>
              <a:rPr lang="en-US" sz="2600" dirty="0" smtClean="0">
                <a:latin typeface="Arial Narrow" charset="0"/>
                <a:ea typeface="ＭＳ Ｐゴシック" charset="0"/>
              </a:rPr>
              <a:t>, the time for it to reach maximum height can be obtained:</a:t>
            </a:r>
            <a:endParaRPr lang="en-US" sz="2600" dirty="0"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4065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989366"/>
              </p:ext>
            </p:extLst>
          </p:nvPr>
        </p:nvGraphicFramePr>
        <p:xfrm>
          <a:off x="930275" y="4025900"/>
          <a:ext cx="11366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7" name="Equation" r:id="rId3" imgW="342900" imgH="266700" progId="Equation.DSMT4">
                  <p:embed/>
                </p:oleObj>
              </mc:Choice>
              <mc:Fallback>
                <p:oleObj name="Equation" r:id="rId3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4025900"/>
                        <a:ext cx="11366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1066800" y="3225800"/>
            <a:ext cx="7467600" cy="400110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At the maximum height the </a:t>
            </a: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object’s 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vertical motion stops to turn around!!</a:t>
            </a:r>
          </a:p>
        </p:txBody>
      </p:sp>
      <p:graphicFrame>
        <p:nvGraphicFramePr>
          <p:cNvPr id="4065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398329"/>
              </p:ext>
            </p:extLst>
          </p:nvPr>
        </p:nvGraphicFramePr>
        <p:xfrm>
          <a:off x="3141663" y="4953000"/>
          <a:ext cx="25495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8" name="Equation" r:id="rId5" imgW="927100" imgH="457200" progId="Equation.3">
                  <p:embed/>
                </p:oleObj>
              </mc:Choice>
              <mc:Fallback>
                <p:oleObj name="Equation" r:id="rId5" imgW="927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4953000"/>
                        <a:ext cx="2549525" cy="1184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42" name="Text Box 14"/>
          <p:cNvSpPr txBox="1">
            <a:spLocks noChangeArrowheads="1"/>
          </p:cNvSpPr>
          <p:nvPr/>
        </p:nvSpPr>
        <p:spPr bwMode="auto">
          <a:xfrm>
            <a:off x="5486400" y="1905000"/>
            <a:ext cx="3505200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  <a:latin typeface="Arial Narrow" charset="0"/>
              </a:rPr>
              <a:t>What happens at the maximum height?</a:t>
            </a:r>
          </a:p>
        </p:txBody>
      </p:sp>
      <p:graphicFrame>
        <p:nvGraphicFramePr>
          <p:cNvPr id="4065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794043"/>
              </p:ext>
            </p:extLst>
          </p:nvPr>
        </p:nvGraphicFramePr>
        <p:xfrm>
          <a:off x="1919288" y="4025900"/>
          <a:ext cx="22764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9" name="Equation" r:id="rId7" imgW="685800" imgH="266700" progId="Equation.DSMT4">
                  <p:embed/>
                </p:oleObj>
              </mc:Choice>
              <mc:Fallback>
                <p:oleObj name="Equation" r:id="rId7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025900"/>
                        <a:ext cx="227647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054848"/>
              </p:ext>
            </p:extLst>
          </p:nvPr>
        </p:nvGraphicFramePr>
        <p:xfrm>
          <a:off x="4173538" y="4081463"/>
          <a:ext cx="324643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0" name="Equation" r:id="rId9" imgW="977900" imgH="241300" progId="Equation.3">
                  <p:embed/>
                </p:oleObj>
              </mc:Choice>
              <mc:Fallback>
                <p:oleObj name="Equation" r:id="rId9" imgW="977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4081463"/>
                        <a:ext cx="324643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528473"/>
              </p:ext>
            </p:extLst>
          </p:nvPr>
        </p:nvGraphicFramePr>
        <p:xfrm>
          <a:off x="7564438" y="4217988"/>
          <a:ext cx="3794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1" name="Equation" r:id="rId11" imgW="114300" imgH="152400" progId="Equation.DSMT4">
                  <p:embed/>
                </p:oleObj>
              </mc:Choice>
              <mc:Fallback>
                <p:oleObj name="Equation" r:id="rId11" imgW="114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8" y="4217988"/>
                        <a:ext cx="379412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46" name="AutoShape 18"/>
          <p:cNvSpPr>
            <a:spLocks noChangeArrowheads="1"/>
          </p:cNvSpPr>
          <p:nvPr/>
        </p:nvSpPr>
        <p:spPr bwMode="auto">
          <a:xfrm>
            <a:off x="1371600" y="5095875"/>
            <a:ext cx="1525588" cy="679450"/>
          </a:xfrm>
          <a:prstGeom prst="rightArrow">
            <a:avLst>
              <a:gd name="adj1" fmla="val 50000"/>
              <a:gd name="adj2" fmla="val 56133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Solve for t</a:t>
            </a:r>
            <a:r>
              <a:rPr lang="en-US" sz="1800" b="1" baseline="-25000">
                <a:solidFill>
                  <a:srgbClr val="A50021"/>
                </a:solidFill>
                <a:latin typeface="Arial Narrow" charset="0"/>
              </a:rPr>
              <a:t>A</a:t>
            </a:r>
          </a:p>
        </p:txBody>
      </p:sp>
      <p:sp>
        <p:nvSpPr>
          <p:cNvPr id="406547" name="Text Box 19"/>
          <p:cNvSpPr txBox="1">
            <a:spLocks noChangeArrowheads="1"/>
          </p:cNvSpPr>
          <p:nvPr/>
        </p:nvSpPr>
        <p:spPr bwMode="auto">
          <a:xfrm>
            <a:off x="6324600" y="5187950"/>
            <a:ext cx="20574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Time to reach to the maximum height!!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162800" y="3759200"/>
            <a:ext cx="12192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g=9.8m/s</a:t>
            </a:r>
            <a:r>
              <a:rPr lang="en-US" sz="1800" b="1" baseline="30000" dirty="0" smtClean="0">
                <a:solidFill>
                  <a:srgbClr val="A50021"/>
                </a:solidFill>
                <a:latin typeface="Arial Narrow" charset="0"/>
              </a:rPr>
              <a:t>2</a:t>
            </a:r>
            <a:endParaRPr lang="en-US" sz="1800" b="1" baseline="30000" dirty="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6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 autoUpdateAnimBg="0"/>
      <p:bldP spid="406533" grpId="0" animBg="1" autoUpdateAnimBg="0"/>
      <p:bldP spid="406542" grpId="0" animBg="1" autoUpdateAnimBg="0"/>
      <p:bldP spid="406546" grpId="0" animBg="1"/>
      <p:bldP spid="40654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1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9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2659DA-06AD-5344-BEC9-FBF604114E7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91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Horizontal Range and Max Height</a:t>
            </a:r>
          </a:p>
        </p:txBody>
      </p:sp>
      <p:graphicFrame>
        <p:nvGraphicFramePr>
          <p:cNvPr id="2672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817518"/>
              </p:ext>
            </p:extLst>
          </p:nvPr>
        </p:nvGraphicFramePr>
        <p:xfrm>
          <a:off x="414338" y="4108450"/>
          <a:ext cx="7286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47" name="Equation" r:id="rId3" imgW="330200" imgH="266700" progId="Equation.3">
                  <p:embed/>
                </p:oleObj>
              </mc:Choice>
              <mc:Fallback>
                <p:oleObj name="Equation" r:id="rId3" imgW="330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4108450"/>
                        <a:ext cx="7286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1534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A50021"/>
                </a:solidFill>
                <a:latin typeface="Arial Narrow" charset="0"/>
              </a:rPr>
              <a:t>Since no acceleration is in x direction, it still flies even if</a:t>
            </a:r>
            <a:r>
              <a:rPr lang="en-US" sz="2800">
                <a:solidFill>
                  <a:srgbClr val="A50021"/>
                </a:solidFill>
                <a:latin typeface="Monotype Corsiva" charset="0"/>
              </a:rPr>
              <a:t> v</a:t>
            </a:r>
            <a:r>
              <a:rPr lang="en-US" sz="2800" baseline="-25000">
                <a:solidFill>
                  <a:srgbClr val="A50021"/>
                </a:solidFill>
                <a:latin typeface="Monotype Corsiva" charset="0"/>
              </a:rPr>
              <a:t>y</a:t>
            </a:r>
            <a:r>
              <a:rPr lang="en-US" sz="2800">
                <a:solidFill>
                  <a:srgbClr val="A50021"/>
                </a:solidFill>
                <a:latin typeface="Arial Narrow" charset="0"/>
              </a:rPr>
              <a:t>=0.</a:t>
            </a:r>
          </a:p>
        </p:txBody>
      </p:sp>
      <p:graphicFrame>
        <p:nvGraphicFramePr>
          <p:cNvPr id="267269" name="Object 3"/>
          <p:cNvGraphicFramePr>
            <a:graphicFrameLocks noChangeAspect="1"/>
          </p:cNvGraphicFramePr>
          <p:nvPr/>
        </p:nvGraphicFramePr>
        <p:xfrm>
          <a:off x="588963" y="1846263"/>
          <a:ext cx="9080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48" name="Equation" r:id="rId5" imgW="279400" imgH="152400" progId="Equation.DSMT4">
                  <p:embed/>
                </p:oleObj>
              </mc:Choice>
              <mc:Fallback>
                <p:oleObj name="Equation" r:id="rId5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1846263"/>
                        <a:ext cx="9080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24946"/>
              </p:ext>
            </p:extLst>
          </p:nvPr>
        </p:nvGraphicFramePr>
        <p:xfrm>
          <a:off x="2381250" y="2703513"/>
          <a:ext cx="31607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49" name="Equation" r:id="rId7" imgW="1028700" imgH="508000" progId="Equation.3">
                  <p:embed/>
                </p:oleObj>
              </mc:Choice>
              <mc:Fallback>
                <p:oleObj name="Equation" r:id="rId7" imgW="1028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703513"/>
                        <a:ext cx="3160713" cy="1181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1" name="Object 5"/>
          <p:cNvGraphicFramePr>
            <a:graphicFrameLocks noChangeAspect="1"/>
          </p:cNvGraphicFramePr>
          <p:nvPr/>
        </p:nvGraphicFramePr>
        <p:xfrm>
          <a:off x="3667125" y="4184650"/>
          <a:ext cx="14684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0" name="Equation" r:id="rId9" imgW="622300" imgH="241300" progId="Equation.DSMT4">
                  <p:embed/>
                </p:oleObj>
              </mc:Choice>
              <mc:Fallback>
                <p:oleObj name="Equation" r:id="rId9" imgW="622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4184650"/>
                        <a:ext cx="14684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00675"/>
              </p:ext>
            </p:extLst>
          </p:nvPr>
        </p:nvGraphicFramePr>
        <p:xfrm>
          <a:off x="2090738" y="4954588"/>
          <a:ext cx="3833812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1" name="Equation" r:id="rId11" imgW="1308100" imgH="508000" progId="Equation.3">
                  <p:embed/>
                </p:oleObj>
              </mc:Choice>
              <mc:Fallback>
                <p:oleObj name="Equation" r:id="rId11" imgW="1308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4954588"/>
                        <a:ext cx="3833812" cy="1131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09154"/>
              </p:ext>
            </p:extLst>
          </p:nvPr>
        </p:nvGraphicFramePr>
        <p:xfrm>
          <a:off x="4130675" y="1763713"/>
          <a:ext cx="23383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2" name="Equation" r:id="rId13" imgW="723900" imgH="241300" progId="Equation.3">
                  <p:embed/>
                </p:oleObj>
              </mc:Choice>
              <mc:Fallback>
                <p:oleObj name="Equation" r:id="rId13" imgW="723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1763713"/>
                        <a:ext cx="23383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4" name="Object 8"/>
          <p:cNvGraphicFramePr>
            <a:graphicFrameLocks noChangeAspect="1"/>
          </p:cNvGraphicFramePr>
          <p:nvPr/>
        </p:nvGraphicFramePr>
        <p:xfrm>
          <a:off x="2544763" y="1735138"/>
          <a:ext cx="661987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3" name="Equation" r:id="rId15" imgW="203040" imgH="228600" progId="Equation.DSMT4">
                  <p:embed/>
                </p:oleObj>
              </mc:Choice>
              <mc:Fallback>
                <p:oleObj name="Equation" r:id="rId15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1735138"/>
                        <a:ext cx="661987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08302"/>
              </p:ext>
            </p:extLst>
          </p:nvPr>
        </p:nvGraphicFramePr>
        <p:xfrm>
          <a:off x="3054350" y="1658938"/>
          <a:ext cx="11160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4" name="Equation" r:id="rId17" imgW="342900" imgH="279400" progId="Equation.3">
                  <p:embed/>
                </p:oleObj>
              </mc:Choice>
              <mc:Fallback>
                <p:oleObj name="Equation" r:id="rId17" imgW="342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1658938"/>
                        <a:ext cx="111601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6" name="Object 10"/>
          <p:cNvGraphicFramePr>
            <a:graphicFrameLocks noChangeAspect="1"/>
          </p:cNvGraphicFramePr>
          <p:nvPr/>
        </p:nvGraphicFramePr>
        <p:xfrm>
          <a:off x="1406525" y="1716088"/>
          <a:ext cx="70326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5" name="Equation" r:id="rId19" imgW="215900" imgH="241300" progId="Equation.DSMT4">
                  <p:embed/>
                </p:oleObj>
              </mc:Choice>
              <mc:Fallback>
                <p:oleObj name="Equation" r:id="rId19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716088"/>
                        <a:ext cx="703263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7" name="Object 11"/>
          <p:cNvGraphicFramePr>
            <a:graphicFrameLocks noChangeAspect="1"/>
          </p:cNvGraphicFramePr>
          <p:nvPr/>
        </p:nvGraphicFramePr>
        <p:xfrm>
          <a:off x="1920875" y="1849438"/>
          <a:ext cx="2889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6" name="Equation" r:id="rId21" imgW="88560" imgH="152280" progId="Equation.DSMT4">
                  <p:embed/>
                </p:oleObj>
              </mc:Choice>
              <mc:Fallback>
                <p:oleObj name="Equation" r:id="rId21" imgW="885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849438"/>
                        <a:ext cx="2889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139414"/>
              </p:ext>
            </p:extLst>
          </p:nvPr>
        </p:nvGraphicFramePr>
        <p:xfrm>
          <a:off x="2233613" y="1906588"/>
          <a:ext cx="4540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7" name="Equation" r:id="rId23" imgW="139700" imgH="114300" progId="Equation.3">
                  <p:embed/>
                </p:oleObj>
              </mc:Choice>
              <mc:Fallback>
                <p:oleObj name="Equation" r:id="rId23" imgW="139700" imgH="114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1906588"/>
                        <a:ext cx="4540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73895"/>
              </p:ext>
            </p:extLst>
          </p:nvPr>
        </p:nvGraphicFramePr>
        <p:xfrm>
          <a:off x="6375400" y="1450975"/>
          <a:ext cx="22145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8" name="Equation" r:id="rId25" imgW="685800" imgH="482600" progId="Equation.3">
                  <p:embed/>
                </p:oleObj>
              </mc:Choice>
              <mc:Fallback>
                <p:oleObj name="Equation" r:id="rId25" imgW="68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1450975"/>
                        <a:ext cx="221456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0" name="Object 14"/>
          <p:cNvGraphicFramePr>
            <a:graphicFrameLocks noChangeAspect="1"/>
          </p:cNvGraphicFramePr>
          <p:nvPr/>
        </p:nvGraphicFramePr>
        <p:xfrm>
          <a:off x="1128713" y="4203700"/>
          <a:ext cx="5619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9" name="Equation" r:id="rId27" imgW="254000" imgH="165100" progId="Equation.DSMT4">
                  <p:embed/>
                </p:oleObj>
              </mc:Choice>
              <mc:Fallback>
                <p:oleObj name="Equation" r:id="rId27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203700"/>
                        <a:ext cx="5619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615794"/>
              </p:ext>
            </p:extLst>
          </p:nvPr>
        </p:nvGraphicFramePr>
        <p:xfrm>
          <a:off x="1662113" y="3949700"/>
          <a:ext cx="20494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60" name="Equation" r:id="rId29" imgW="927100" imgH="419100" progId="Equation.3">
                  <p:embed/>
                </p:oleObj>
              </mc:Choice>
              <mc:Fallback>
                <p:oleObj name="Equation" r:id="rId29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3949700"/>
                        <a:ext cx="204946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310533"/>
              </p:ext>
            </p:extLst>
          </p:nvPr>
        </p:nvGraphicFramePr>
        <p:xfrm>
          <a:off x="5073650" y="3938588"/>
          <a:ext cx="161607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61" name="Equation" r:id="rId31" imgW="685800" imgH="482600" progId="Equation.3">
                  <p:embed/>
                </p:oleObj>
              </mc:Choice>
              <mc:Fallback>
                <p:oleObj name="Equation" r:id="rId31" imgW="68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3938588"/>
                        <a:ext cx="1616075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724005"/>
              </p:ext>
            </p:extLst>
          </p:nvPr>
        </p:nvGraphicFramePr>
        <p:xfrm>
          <a:off x="6629400" y="4013200"/>
          <a:ext cx="8382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62" name="Equation" r:id="rId33" imgW="355600" imgH="419100" progId="Equation.3">
                  <p:embed/>
                </p:oleObj>
              </mc:Choice>
              <mc:Fallback>
                <p:oleObj name="Equation" r:id="rId33" imgW="355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13200"/>
                        <a:ext cx="8382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002416"/>
              </p:ext>
            </p:extLst>
          </p:nvPr>
        </p:nvGraphicFramePr>
        <p:xfrm>
          <a:off x="7391400" y="3848100"/>
          <a:ext cx="17367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63" name="Equation" r:id="rId35" imgW="736600" imgH="533400" progId="Equation.DSMT4">
                  <p:embed/>
                </p:oleObj>
              </mc:Choice>
              <mc:Fallback>
                <p:oleObj name="Equation" r:id="rId35" imgW="7366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48100"/>
                        <a:ext cx="173672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85" name="Text Box 21"/>
          <p:cNvSpPr txBox="1">
            <a:spLocks noChangeArrowheads="1"/>
          </p:cNvSpPr>
          <p:nvPr/>
        </p:nvSpPr>
        <p:spPr bwMode="auto">
          <a:xfrm>
            <a:off x="822325" y="3008313"/>
            <a:ext cx="962025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Range</a:t>
            </a:r>
          </a:p>
        </p:txBody>
      </p:sp>
      <p:sp>
        <p:nvSpPr>
          <p:cNvPr id="267286" name="Text Box 22"/>
          <p:cNvSpPr txBox="1">
            <a:spLocks noChangeArrowheads="1"/>
          </p:cNvSpPr>
          <p:nvPr/>
        </p:nvSpPr>
        <p:spPr bwMode="auto">
          <a:xfrm>
            <a:off x="762000" y="5219700"/>
            <a:ext cx="947738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Height</a:t>
            </a:r>
          </a:p>
        </p:txBody>
      </p:sp>
    </p:spTree>
    <p:extLst>
      <p:ext uri="{BB962C8B-B14F-4D97-AF65-F5344CB8AC3E}">
        <p14:creationId xmlns:p14="http://schemas.microsoft.com/office/powerpoint/2010/main" val="160965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animBg="1" autoUpdateAnimBg="0"/>
      <p:bldP spid="267285" grpId="0" animBg="1"/>
      <p:bldP spid="2672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4598F4C-4F91-DC4B-AC30-F3DADB93581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01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Maximum Range and Height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848600" cy="914400"/>
          </a:xfr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What are the conditions that give maximum height and range of a projectile motion?</a:t>
            </a:r>
          </a:p>
        </p:txBody>
      </p:sp>
      <p:graphicFrame>
        <p:nvGraphicFramePr>
          <p:cNvPr id="268292" name="Object 2"/>
          <p:cNvGraphicFramePr>
            <a:graphicFrameLocks noChangeAspect="1"/>
          </p:cNvGraphicFramePr>
          <p:nvPr/>
        </p:nvGraphicFramePr>
        <p:xfrm>
          <a:off x="684213" y="2193925"/>
          <a:ext cx="281463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6" name="Equation" r:id="rId3" imgW="1003300" imgH="520700" progId="Equation.DSMT4">
                  <p:embed/>
                </p:oleObj>
              </mc:Choice>
              <mc:Fallback>
                <p:oleObj name="Equation" r:id="rId3" imgW="1003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193925"/>
                        <a:ext cx="2814637" cy="1209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3" name="AutoShape 5"/>
          <p:cNvSpPr>
            <a:spLocks noChangeArrowheads="1"/>
          </p:cNvSpPr>
          <p:nvPr/>
        </p:nvSpPr>
        <p:spPr bwMode="auto">
          <a:xfrm>
            <a:off x="3962400" y="1828800"/>
            <a:ext cx="4953000" cy="1981200"/>
          </a:xfrm>
          <a:prstGeom prst="cloudCallout">
            <a:avLst>
              <a:gd name="adj1" fmla="val -58880"/>
              <a:gd name="adj2" fmla="val 14343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This formula tells us that the maximum height can be achieved when 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=90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!!!</a:t>
            </a:r>
            <a:endParaRPr lang="en-US"/>
          </a:p>
        </p:txBody>
      </p:sp>
      <p:graphicFrame>
        <p:nvGraphicFramePr>
          <p:cNvPr id="268294" name="Object 3"/>
          <p:cNvGraphicFramePr>
            <a:graphicFrameLocks noChangeAspect="1"/>
          </p:cNvGraphicFramePr>
          <p:nvPr/>
        </p:nvGraphicFramePr>
        <p:xfrm>
          <a:off x="762000" y="4403725"/>
          <a:ext cx="2052638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7" name="Equation" r:id="rId5" imgW="1041400" imgH="520700" progId="Equation.DSMT4">
                  <p:embed/>
                </p:oleObj>
              </mc:Choice>
              <mc:Fallback>
                <p:oleObj name="Equation" r:id="rId5" imgW="10414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03725"/>
                        <a:ext cx="2052638" cy="13160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5" name="AutoShape 7"/>
          <p:cNvSpPr>
            <a:spLocks noChangeArrowheads="1"/>
          </p:cNvSpPr>
          <p:nvPr/>
        </p:nvSpPr>
        <p:spPr bwMode="auto">
          <a:xfrm>
            <a:off x="3733800" y="3810000"/>
            <a:ext cx="5029200" cy="2286000"/>
          </a:xfrm>
          <a:prstGeom prst="cloudCallout">
            <a:avLst>
              <a:gd name="adj1" fmla="val -65236"/>
              <a:gd name="adj2" fmla="val 13889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This formula tells us that the maximum range can be achieved when 2θ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=90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, i.e., 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=45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6763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  <p:bldP spid="268293" grpId="0" animBg="1"/>
      <p:bldP spid="2682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AB545A-675B-0946-8ACF-0E86AADB586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Force</a:t>
            </a:r>
          </a:p>
        </p:txBody>
      </p:sp>
      <p:sp>
        <p:nvSpPr>
          <p:cNvPr id="421891" name="Text Box 3"/>
          <p:cNvSpPr txBox="1">
            <a:spLocks noChangeArrowheads="1"/>
          </p:cNvSpPr>
          <p:nvPr/>
        </p:nvSpPr>
        <p:spPr bwMode="auto">
          <a:xfrm>
            <a:off x="441325" y="685800"/>
            <a:ext cx="8397875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We’ve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been learning kinematics; describing motion without understanding what the cause of the motion is. Now we are going to learn dynamics!!</a:t>
            </a:r>
            <a:endParaRPr lang="en-US" dirty="0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457200" y="1798638"/>
            <a:ext cx="2362200" cy="7778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charset="0"/>
              </a:rPr>
              <a:t>Can someone tell me what FORCE is?</a:t>
            </a:r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3200400" y="1433513"/>
            <a:ext cx="4724400" cy="44926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charset="0"/>
              </a:rPr>
              <a:t>FORCE is what causes an object to move.</a:t>
            </a:r>
          </a:p>
        </p:txBody>
      </p:sp>
      <p:sp>
        <p:nvSpPr>
          <p:cNvPr id="421894" name="Text Box 6"/>
          <p:cNvSpPr txBox="1">
            <a:spLocks noChangeArrowheads="1"/>
          </p:cNvSpPr>
          <p:nvPr/>
        </p:nvSpPr>
        <p:spPr bwMode="auto">
          <a:xfrm>
            <a:off x="457200" y="3186113"/>
            <a:ext cx="7086600" cy="430887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The FORCE is </a:t>
            </a:r>
            <a:r>
              <a:rPr lang="en-US" dirty="0">
                <a:solidFill>
                  <a:srgbClr val="990000"/>
                </a:solidFill>
                <a:latin typeface="Monotype Corsiva" charset="0"/>
              </a:rPr>
              <a:t>what cause changes to the velocity of an object!! </a:t>
            </a:r>
          </a:p>
        </p:txBody>
      </p:sp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3048000" y="1974850"/>
            <a:ext cx="556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The above statement is not entirely correct.  Why?</a:t>
            </a:r>
          </a:p>
        </p:txBody>
      </p:sp>
      <p:sp>
        <p:nvSpPr>
          <p:cNvPr id="421896" name="AutoShape 8"/>
          <p:cNvSpPr>
            <a:spLocks noChangeArrowheads="1"/>
          </p:cNvSpPr>
          <p:nvPr/>
        </p:nvSpPr>
        <p:spPr bwMode="auto">
          <a:xfrm>
            <a:off x="3200400" y="1357313"/>
            <a:ext cx="6858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3048000" y="2424113"/>
            <a:ext cx="563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Because when an object is moving with a constant velocity no force is exerted on the object!!!</a:t>
            </a:r>
          </a:p>
        </p:txBody>
      </p:sp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457200" y="3795713"/>
            <a:ext cx="3733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does this statement mean?</a:t>
            </a:r>
          </a:p>
        </p:txBody>
      </p:sp>
      <p:sp>
        <p:nvSpPr>
          <p:cNvPr id="421899" name="Text Box 11"/>
          <p:cNvSpPr txBox="1">
            <a:spLocks noChangeArrowheads="1"/>
          </p:cNvSpPr>
          <p:nvPr/>
        </p:nvSpPr>
        <p:spPr bwMode="auto">
          <a:xfrm>
            <a:off x="4343400" y="3719513"/>
            <a:ext cx="464820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When there is force, there is </a:t>
            </a:r>
            <a:r>
              <a:rPr lang="en-US" sz="2000" dirty="0" smtClean="0">
                <a:solidFill>
                  <a:schemeClr val="accent2"/>
                </a:solidFill>
                <a:latin typeface="Monotype Corsiva" charset="0"/>
              </a:rPr>
              <a:t>a change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of velocity!!</a:t>
            </a:r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152400" y="4481513"/>
            <a:ext cx="3962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happens if there are several forces being exerted on an object?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4191000" y="4495800"/>
            <a:ext cx="487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Forces are vector quantities, so vector sum of all forces, the NET FORCE, determines the direction of the acceleration of the object.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5395913"/>
            <a:ext cx="914400" cy="457200"/>
            <a:chOff x="288" y="3399"/>
            <a:chExt cx="576" cy="288"/>
          </a:xfrm>
        </p:grpSpPr>
        <p:sp>
          <p:nvSpPr>
            <p:cNvPr id="22554" name="Line 15"/>
            <p:cNvSpPr>
              <a:spLocks noChangeShapeType="1"/>
            </p:cNvSpPr>
            <p:nvPr/>
          </p:nvSpPr>
          <p:spPr bwMode="auto">
            <a:xfrm>
              <a:off x="288" y="3687"/>
              <a:ext cx="576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Text Box 16"/>
            <p:cNvSpPr txBox="1">
              <a:spLocks noChangeArrowheads="1"/>
            </p:cNvSpPr>
            <p:nvPr/>
          </p:nvSpPr>
          <p:spPr bwMode="auto">
            <a:xfrm>
              <a:off x="422" y="3399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Monotype Corsiva" charset="0"/>
                </a:rPr>
                <a:t>F</a:t>
              </a:r>
              <a:r>
                <a:rPr lang="en-US" b="1" baseline="-25000">
                  <a:latin typeface="Monotype Corsiva" charset="0"/>
                </a:rPr>
                <a:t>1</a:t>
              </a:r>
              <a:endParaRPr lang="en-US" b="1">
                <a:latin typeface="Monotype Corsiva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76400" y="5395913"/>
            <a:ext cx="914400" cy="457200"/>
            <a:chOff x="1056" y="3399"/>
            <a:chExt cx="576" cy="288"/>
          </a:xfrm>
        </p:grpSpPr>
        <p:sp>
          <p:nvSpPr>
            <p:cNvPr id="22552" name="Line 18"/>
            <p:cNvSpPr>
              <a:spLocks noChangeShapeType="1"/>
            </p:cNvSpPr>
            <p:nvPr/>
          </p:nvSpPr>
          <p:spPr bwMode="auto">
            <a:xfrm rot="10800000">
              <a:off x="1056" y="3687"/>
              <a:ext cx="576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Text Box 19"/>
            <p:cNvSpPr txBox="1">
              <a:spLocks noChangeArrowheads="1"/>
            </p:cNvSpPr>
            <p:nvPr/>
          </p:nvSpPr>
          <p:spPr bwMode="auto">
            <a:xfrm>
              <a:off x="1205" y="3399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Monotype Corsiva" charset="0"/>
                </a:rPr>
                <a:t>F</a:t>
              </a:r>
              <a:r>
                <a:rPr lang="en-US" b="1" baseline="-25000">
                  <a:latin typeface="Monotype Corsiva" charset="0"/>
                </a:rPr>
                <a:t>2</a:t>
              </a:r>
              <a:endParaRPr lang="en-US" b="1">
                <a:latin typeface="Monotype Corsiva" charset="0"/>
              </a:endParaRPr>
            </a:p>
          </p:txBody>
        </p:sp>
      </p:grpSp>
      <p:sp>
        <p:nvSpPr>
          <p:cNvPr id="421908" name="AutoShape 20"/>
          <p:cNvSpPr>
            <a:spLocks noChangeArrowheads="1"/>
          </p:cNvSpPr>
          <p:nvPr/>
        </p:nvSpPr>
        <p:spPr bwMode="auto">
          <a:xfrm>
            <a:off x="1371600" y="5700713"/>
            <a:ext cx="304800" cy="3048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2743200" y="5562600"/>
            <a:ext cx="17526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NET FORCE, 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F= F</a:t>
            </a:r>
            <a:r>
              <a:rPr lang="en-US" sz="2000" b="1" baseline="-25000">
                <a:solidFill>
                  <a:srgbClr val="990000"/>
                </a:solidFill>
                <a:latin typeface="Monotype Corsiva" charset="0"/>
              </a:rPr>
              <a:t>1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+F</a:t>
            </a:r>
            <a:r>
              <a:rPr lang="en-US" sz="2000" b="1" baseline="-25000">
                <a:solidFill>
                  <a:srgbClr val="990000"/>
                </a:solidFill>
                <a:latin typeface="Monotype Corsiva" charset="0"/>
              </a:rPr>
              <a:t>2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4800600" y="5548313"/>
            <a:ext cx="41148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When the net force on an object is 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0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, it has constant velocity and is at its equilibrium!!</a:t>
            </a:r>
            <a:endParaRPr lang="en-US" sz="2000" b="1" baseline="-25000">
              <a:solidFill>
                <a:srgbClr val="990000"/>
              </a:solidFill>
              <a:latin typeface="Monotype Corsiva" charset="0"/>
            </a:endParaRPr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4343400" y="4052888"/>
            <a:ext cx="259080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What does </a:t>
            </a:r>
            <a:r>
              <a:rPr lang="en-US" sz="2000" dirty="0" smtClean="0">
                <a:solidFill>
                  <a:schemeClr val="accent2"/>
                </a:solidFill>
                <a:latin typeface="Monotype Corsiva" charset="0"/>
              </a:rPr>
              <a:t>the force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cause?</a:t>
            </a:r>
          </a:p>
        </p:txBody>
      </p:sp>
      <p:sp>
        <p:nvSpPr>
          <p:cNvPr id="421912" name="Text Box 24"/>
          <p:cNvSpPr txBox="1">
            <a:spLocks noChangeArrowheads="1"/>
          </p:cNvSpPr>
          <p:nvPr/>
        </p:nvSpPr>
        <p:spPr bwMode="auto">
          <a:xfrm>
            <a:off x="6934200" y="4038600"/>
            <a:ext cx="190500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A50021"/>
                </a:solidFill>
                <a:latin typeface="Monotype Corsiva" charset="0"/>
              </a:rPr>
              <a:t>An acceleration</a:t>
            </a:r>
            <a:r>
              <a:rPr lang="en-US" sz="2000" dirty="0">
                <a:solidFill>
                  <a:srgbClr val="A50021"/>
                </a:solidFill>
                <a:latin typeface="Monotype Corsiva" charset="0"/>
              </a:rPr>
              <a:t>.!!</a:t>
            </a:r>
          </a:p>
        </p:txBody>
      </p:sp>
    </p:spTree>
    <p:extLst>
      <p:ext uri="{BB962C8B-B14F-4D97-AF65-F5344CB8AC3E}">
        <p14:creationId xmlns:p14="http://schemas.microsoft.com/office/powerpoint/2010/main" val="166772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2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autoUpdateAnimBg="0"/>
      <p:bldP spid="421892" grpId="0" animBg="1" autoUpdateAnimBg="0"/>
      <p:bldP spid="421893" grpId="0" animBg="1" autoUpdateAnimBg="0"/>
      <p:bldP spid="421894" grpId="0" animBg="1" autoUpdateAnimBg="0"/>
      <p:bldP spid="421895" grpId="0"/>
      <p:bldP spid="421896" grpId="0" animBg="1"/>
      <p:bldP spid="421897" grpId="0"/>
      <p:bldP spid="421898" grpId="0"/>
      <p:bldP spid="421899" grpId="0"/>
      <p:bldP spid="421900" grpId="0"/>
      <p:bldP spid="421901" grpId="0"/>
      <p:bldP spid="421908" grpId="0" animBg="1"/>
      <p:bldP spid="421909" grpId="0" animBg="1" autoUpdateAnimBg="0"/>
      <p:bldP spid="421910" grpId="0" animBg="1" autoUpdateAnimBg="0"/>
      <p:bldP spid="421911" grpId="0"/>
      <p:bldP spid="421912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16298</TotalTime>
  <Words>1201</Words>
  <Application>Microsoft Macintosh PowerPoint</Application>
  <PresentationFormat>On-screen Show (4:3)</PresentationFormat>
  <Paragraphs>125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phys1443-spring02</vt:lpstr>
      <vt:lpstr>Equation</vt:lpstr>
      <vt:lpstr>PHYS 1441 – Section 001 Lecture #7</vt:lpstr>
      <vt:lpstr>Announcements</vt:lpstr>
      <vt:lpstr>Reminder: Special Project #2 for Extra Credit</vt:lpstr>
      <vt:lpstr>Another example for a Projectile Motion</vt:lpstr>
      <vt:lpstr>Example cont’d</vt:lpstr>
      <vt:lpstr>Horizontal Range and Max Height</vt:lpstr>
      <vt:lpstr>Horizontal Range and Max Height</vt:lpstr>
      <vt:lpstr>Maximum Range and Height</vt:lpstr>
      <vt:lpstr>Force</vt:lpstr>
      <vt:lpstr>More Forces</vt:lpstr>
      <vt:lpstr>Newton’s First Law and Inertial Frames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503</cp:revision>
  <dcterms:created xsi:type="dcterms:W3CDTF">2012-06-05T17:02:23Z</dcterms:created>
  <dcterms:modified xsi:type="dcterms:W3CDTF">2015-06-18T19:21:45Z</dcterms:modified>
</cp:coreProperties>
</file>