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.xml" ContentType="application/vnd.openxmlformats-officedocument.presentationml.notesSlide+xml"/>
  <Override PartName="/ppt/embeddings/oleObject24.bin" ContentType="application/vnd.openxmlformats-officedocument.oleObject"/>
  <Override PartName="/ppt/notesSlides/notesSlide2.xml" ContentType="application/vnd.openxmlformats-officedocument.presentationml.notesSlide+xml"/>
  <Override PartName="/ppt/embeddings/oleObject25.bin" ContentType="application/vnd.openxmlformats-officedocument.oleObject"/>
  <Override PartName="/ppt/notesSlides/notesSlide3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notesSlides/notesSlide4.xml" ContentType="application/vnd.openxmlformats-officedocument.presentationml.notesSlide+xml"/>
  <Override PartName="/ppt/embeddings/oleObject48.bin" ContentType="application/vnd.openxmlformats-officedocument.oleObject"/>
  <Override PartName="/ppt/notesSlides/notesSlide5.xml" ContentType="application/vnd.openxmlformats-officedocument.presentationml.notesSlide+xml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notesSlides/notesSlide6.xml" ContentType="application/vnd.openxmlformats-officedocument.presentationml.notesSlide+xml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35" r:id="rId3"/>
    <p:sldId id="599" r:id="rId4"/>
    <p:sldId id="600" r:id="rId5"/>
    <p:sldId id="601" r:id="rId6"/>
    <p:sldId id="602" r:id="rId7"/>
    <p:sldId id="603" r:id="rId8"/>
    <p:sldId id="604" r:id="rId9"/>
    <p:sldId id="605" r:id="rId10"/>
    <p:sldId id="607" r:id="rId11"/>
    <p:sldId id="608" r:id="rId12"/>
    <p:sldId id="609" r:id="rId13"/>
    <p:sldId id="610" r:id="rId14"/>
    <p:sldId id="611" r:id="rId15"/>
    <p:sldId id="612" r:id="rId16"/>
    <p:sldId id="613" r:id="rId17"/>
    <p:sldId id="614" r:id="rId18"/>
    <p:sldId id="615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4" Type="http://schemas.openxmlformats.org/officeDocument/2006/relationships/image" Target="../media/image55.wmf"/><Relationship Id="rId5" Type="http://schemas.openxmlformats.org/officeDocument/2006/relationships/image" Target="../media/image56.wmf"/><Relationship Id="rId6" Type="http://schemas.openxmlformats.org/officeDocument/2006/relationships/image" Target="../media/image57.wmf"/><Relationship Id="rId7" Type="http://schemas.openxmlformats.org/officeDocument/2006/relationships/image" Target="../media/image58.wmf"/><Relationship Id="rId8" Type="http://schemas.openxmlformats.org/officeDocument/2006/relationships/image" Target="../media/image59.w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1" Type="http://schemas.openxmlformats.org/officeDocument/2006/relationships/image" Target="../media/image62.emf"/><Relationship Id="rId1" Type="http://schemas.openxmlformats.org/officeDocument/2006/relationships/image" Target="../media/image52.wmf"/><Relationship Id="rId2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2.wmf"/><Relationship Id="rId21" Type="http://schemas.openxmlformats.org/officeDocument/2006/relationships/image" Target="../media/image83.wmf"/><Relationship Id="rId22" Type="http://schemas.openxmlformats.org/officeDocument/2006/relationships/image" Target="../media/image84.wmf"/><Relationship Id="rId23" Type="http://schemas.openxmlformats.org/officeDocument/2006/relationships/image" Target="../media/image85.wmf"/><Relationship Id="rId24" Type="http://schemas.openxmlformats.org/officeDocument/2006/relationships/image" Target="../media/image86.wmf"/><Relationship Id="rId25" Type="http://schemas.openxmlformats.org/officeDocument/2006/relationships/image" Target="../media/image87.wmf"/><Relationship Id="rId26" Type="http://schemas.openxmlformats.org/officeDocument/2006/relationships/image" Target="../media/image88.wmf"/><Relationship Id="rId27" Type="http://schemas.openxmlformats.org/officeDocument/2006/relationships/image" Target="../media/image89.wmf"/><Relationship Id="rId28" Type="http://schemas.openxmlformats.org/officeDocument/2006/relationships/image" Target="../media/image90.wmf"/><Relationship Id="rId29" Type="http://schemas.openxmlformats.org/officeDocument/2006/relationships/image" Target="../media/image91.wmf"/><Relationship Id="rId1" Type="http://schemas.openxmlformats.org/officeDocument/2006/relationships/image" Target="../media/image63.wmf"/><Relationship Id="rId2" Type="http://schemas.openxmlformats.org/officeDocument/2006/relationships/image" Target="../media/image64.wmf"/><Relationship Id="rId3" Type="http://schemas.openxmlformats.org/officeDocument/2006/relationships/image" Target="../media/image65.wmf"/><Relationship Id="rId4" Type="http://schemas.openxmlformats.org/officeDocument/2006/relationships/image" Target="../media/image66.wmf"/><Relationship Id="rId5" Type="http://schemas.openxmlformats.org/officeDocument/2006/relationships/image" Target="../media/image67.wmf"/><Relationship Id="rId30" Type="http://schemas.openxmlformats.org/officeDocument/2006/relationships/image" Target="../media/image92.wmf"/><Relationship Id="rId31" Type="http://schemas.openxmlformats.org/officeDocument/2006/relationships/image" Target="../media/image93.wmf"/><Relationship Id="rId32" Type="http://schemas.openxmlformats.org/officeDocument/2006/relationships/image" Target="../media/image94.wmf"/><Relationship Id="rId9" Type="http://schemas.openxmlformats.org/officeDocument/2006/relationships/image" Target="../media/image71.emf"/><Relationship Id="rId6" Type="http://schemas.openxmlformats.org/officeDocument/2006/relationships/image" Target="../media/image68.wmf"/><Relationship Id="rId7" Type="http://schemas.openxmlformats.org/officeDocument/2006/relationships/image" Target="../media/image69.wmf"/><Relationship Id="rId8" Type="http://schemas.openxmlformats.org/officeDocument/2006/relationships/image" Target="../media/image70.wmf"/><Relationship Id="rId33" Type="http://schemas.openxmlformats.org/officeDocument/2006/relationships/image" Target="../media/image95.wmf"/><Relationship Id="rId34" Type="http://schemas.openxmlformats.org/officeDocument/2006/relationships/image" Target="../media/image96.wmf"/><Relationship Id="rId35" Type="http://schemas.openxmlformats.org/officeDocument/2006/relationships/image" Target="../media/image97.wmf"/><Relationship Id="rId36" Type="http://schemas.openxmlformats.org/officeDocument/2006/relationships/image" Target="../media/image98.wmf"/><Relationship Id="rId10" Type="http://schemas.openxmlformats.org/officeDocument/2006/relationships/image" Target="../media/image72.wmf"/><Relationship Id="rId11" Type="http://schemas.openxmlformats.org/officeDocument/2006/relationships/image" Target="../media/image73.emf"/><Relationship Id="rId12" Type="http://schemas.openxmlformats.org/officeDocument/2006/relationships/image" Target="../media/image74.emf"/><Relationship Id="rId13" Type="http://schemas.openxmlformats.org/officeDocument/2006/relationships/image" Target="../media/image75.emf"/><Relationship Id="rId14" Type="http://schemas.openxmlformats.org/officeDocument/2006/relationships/image" Target="../media/image76.emf"/><Relationship Id="rId15" Type="http://schemas.openxmlformats.org/officeDocument/2006/relationships/image" Target="../media/image77.emf"/><Relationship Id="rId16" Type="http://schemas.openxmlformats.org/officeDocument/2006/relationships/image" Target="../media/image78.wmf"/><Relationship Id="rId17" Type="http://schemas.openxmlformats.org/officeDocument/2006/relationships/image" Target="../media/image79.wmf"/><Relationship Id="rId18" Type="http://schemas.openxmlformats.org/officeDocument/2006/relationships/image" Target="../media/image80.wmf"/><Relationship Id="rId19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Relationship Id="rId2" Type="http://schemas.openxmlformats.org/officeDocument/2006/relationships/image" Target="../media/image10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4" Type="http://schemas.openxmlformats.org/officeDocument/2006/relationships/image" Target="../media/image105.emf"/><Relationship Id="rId5" Type="http://schemas.openxmlformats.org/officeDocument/2006/relationships/image" Target="../media/image106.emf"/><Relationship Id="rId6" Type="http://schemas.openxmlformats.org/officeDocument/2006/relationships/image" Target="../media/image107.emf"/><Relationship Id="rId7" Type="http://schemas.openxmlformats.org/officeDocument/2006/relationships/image" Target="../media/image108.emf"/><Relationship Id="rId8" Type="http://schemas.openxmlformats.org/officeDocument/2006/relationships/image" Target="../media/image109.emf"/><Relationship Id="rId9" Type="http://schemas.openxmlformats.org/officeDocument/2006/relationships/image" Target="../media/image110.emf"/><Relationship Id="rId10" Type="http://schemas.openxmlformats.org/officeDocument/2006/relationships/image" Target="../media/image111.emf"/><Relationship Id="rId1" Type="http://schemas.openxmlformats.org/officeDocument/2006/relationships/image" Target="../media/image102.emf"/><Relationship Id="rId2" Type="http://schemas.openxmlformats.org/officeDocument/2006/relationships/image" Target="../media/image103.emf"/></Relationships>
</file>

<file path=ppt/drawings/_rels/vmlDrawing14.vml.rels><?xml version="1.0" encoding="UTF-8" standalone="yes"?>
<Relationships xmlns="http://schemas.openxmlformats.org/package/2006/relationships"><Relationship Id="rId9" Type="http://schemas.openxmlformats.org/officeDocument/2006/relationships/image" Target="../media/image120.wmf"/><Relationship Id="rId20" Type="http://schemas.openxmlformats.org/officeDocument/2006/relationships/image" Target="../media/image131.wmf"/><Relationship Id="rId21" Type="http://schemas.openxmlformats.org/officeDocument/2006/relationships/image" Target="../media/image132.wmf"/><Relationship Id="rId22" Type="http://schemas.openxmlformats.org/officeDocument/2006/relationships/image" Target="../media/image133.wmf"/><Relationship Id="rId23" Type="http://schemas.openxmlformats.org/officeDocument/2006/relationships/image" Target="../media/image134.emf"/><Relationship Id="rId24" Type="http://schemas.openxmlformats.org/officeDocument/2006/relationships/image" Target="../media/image135.wmf"/><Relationship Id="rId25" Type="http://schemas.openxmlformats.org/officeDocument/2006/relationships/image" Target="../media/image136.wmf"/><Relationship Id="rId10" Type="http://schemas.openxmlformats.org/officeDocument/2006/relationships/image" Target="../media/image121.emf"/><Relationship Id="rId11" Type="http://schemas.openxmlformats.org/officeDocument/2006/relationships/image" Target="../media/image122.wmf"/><Relationship Id="rId12" Type="http://schemas.openxmlformats.org/officeDocument/2006/relationships/image" Target="../media/image123.emf"/><Relationship Id="rId13" Type="http://schemas.openxmlformats.org/officeDocument/2006/relationships/image" Target="../media/image124.wmf"/><Relationship Id="rId14" Type="http://schemas.openxmlformats.org/officeDocument/2006/relationships/image" Target="../media/image125.wmf"/><Relationship Id="rId15" Type="http://schemas.openxmlformats.org/officeDocument/2006/relationships/image" Target="../media/image126.wmf"/><Relationship Id="rId16" Type="http://schemas.openxmlformats.org/officeDocument/2006/relationships/image" Target="../media/image127.emf"/><Relationship Id="rId17" Type="http://schemas.openxmlformats.org/officeDocument/2006/relationships/image" Target="../media/image128.emf"/><Relationship Id="rId18" Type="http://schemas.openxmlformats.org/officeDocument/2006/relationships/image" Target="../media/image129.wmf"/><Relationship Id="rId19" Type="http://schemas.openxmlformats.org/officeDocument/2006/relationships/image" Target="../media/image130.wmf"/><Relationship Id="rId1" Type="http://schemas.openxmlformats.org/officeDocument/2006/relationships/image" Target="../media/image112.emf"/><Relationship Id="rId2" Type="http://schemas.openxmlformats.org/officeDocument/2006/relationships/image" Target="../media/image113.emf"/><Relationship Id="rId3" Type="http://schemas.openxmlformats.org/officeDocument/2006/relationships/image" Target="../media/image114.emf"/><Relationship Id="rId4" Type="http://schemas.openxmlformats.org/officeDocument/2006/relationships/image" Target="../media/image115.emf"/><Relationship Id="rId5" Type="http://schemas.openxmlformats.org/officeDocument/2006/relationships/image" Target="../media/image116.e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49.wmf"/><Relationship Id="rId12" Type="http://schemas.openxmlformats.org/officeDocument/2006/relationships/image" Target="../media/image150.wmf"/><Relationship Id="rId13" Type="http://schemas.openxmlformats.org/officeDocument/2006/relationships/image" Target="../media/image151.wmf"/><Relationship Id="rId1" Type="http://schemas.openxmlformats.org/officeDocument/2006/relationships/image" Target="../media/image139.wmf"/><Relationship Id="rId2" Type="http://schemas.openxmlformats.org/officeDocument/2006/relationships/image" Target="../media/image140.wmf"/><Relationship Id="rId3" Type="http://schemas.openxmlformats.org/officeDocument/2006/relationships/image" Target="../media/image141.wmf"/><Relationship Id="rId4" Type="http://schemas.openxmlformats.org/officeDocument/2006/relationships/image" Target="../media/image142.wmf"/><Relationship Id="rId5" Type="http://schemas.openxmlformats.org/officeDocument/2006/relationships/image" Target="../media/image143.wmf"/><Relationship Id="rId6" Type="http://schemas.openxmlformats.org/officeDocument/2006/relationships/image" Target="../media/image144.wmf"/><Relationship Id="rId7" Type="http://schemas.openxmlformats.org/officeDocument/2006/relationships/image" Target="../media/image145.wmf"/><Relationship Id="rId8" Type="http://schemas.openxmlformats.org/officeDocument/2006/relationships/image" Target="../media/image146.wmf"/><Relationship Id="rId9" Type="http://schemas.openxmlformats.org/officeDocument/2006/relationships/image" Target="../media/image147.wmf"/><Relationship Id="rId10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image" Target="../media/image5.emf"/><Relationship Id="rId2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wmf"/><Relationship Id="rId12" Type="http://schemas.openxmlformats.org/officeDocument/2006/relationships/image" Target="../media/image24.wmf"/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emf"/><Relationship Id="rId4" Type="http://schemas.openxmlformats.org/officeDocument/2006/relationships/image" Target="../media/image16.wmf"/><Relationship Id="rId5" Type="http://schemas.openxmlformats.org/officeDocument/2006/relationships/image" Target="../media/image17.wmf"/><Relationship Id="rId6" Type="http://schemas.openxmlformats.org/officeDocument/2006/relationships/image" Target="../media/image18.emf"/><Relationship Id="rId7" Type="http://schemas.openxmlformats.org/officeDocument/2006/relationships/image" Target="../media/image19.wmf"/><Relationship Id="rId8" Type="http://schemas.openxmlformats.org/officeDocument/2006/relationships/image" Target="../media/image20.emf"/><Relationship Id="rId9" Type="http://schemas.openxmlformats.org/officeDocument/2006/relationships/image" Target="../media/image21.emf"/><Relationship Id="rId10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wmf"/><Relationship Id="rId6" Type="http://schemas.openxmlformats.org/officeDocument/2006/relationships/image" Target="../media/image30.wmf"/><Relationship Id="rId7" Type="http://schemas.openxmlformats.org/officeDocument/2006/relationships/image" Target="../media/image31.wmf"/><Relationship Id="rId8" Type="http://schemas.openxmlformats.org/officeDocument/2006/relationships/image" Target="../media/image32.wmf"/><Relationship Id="rId9" Type="http://schemas.openxmlformats.org/officeDocument/2006/relationships/image" Target="../media/image33.wmf"/><Relationship Id="rId1" Type="http://schemas.openxmlformats.org/officeDocument/2006/relationships/image" Target="NULL"/><Relationship Id="rId2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4.wmf"/><Relationship Id="rId12" Type="http://schemas.openxmlformats.org/officeDocument/2006/relationships/image" Target="../media/image45.wmf"/><Relationship Id="rId13" Type="http://schemas.openxmlformats.org/officeDocument/2006/relationships/image" Target="../media/image46.wmf"/><Relationship Id="rId1" Type="http://schemas.openxmlformats.org/officeDocument/2006/relationships/image" Target="../media/image34.wmf"/><Relationship Id="rId2" Type="http://schemas.openxmlformats.org/officeDocument/2006/relationships/image" Target="../media/image35.wmf"/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9" Type="http://schemas.openxmlformats.org/officeDocument/2006/relationships/image" Target="../media/image42.wmf"/><Relationship Id="rId10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image" Target="NULL"/><Relationship Id="rId2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75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7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3B53BD5-D3FF-BF45-A9A0-AF7A67EBEA02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0E78B5B-BB39-9640-A47A-0EFA3C31846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6B3FA49-4BC3-CA47-8142-71D942073FD4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7FA924-3EB3-2443-A96A-FDF35844B73E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229A2D4-B238-164C-997A-C5981F475014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A5AFBCA-5D32-8140-9704-223DCCDF2A78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1E97E7-30A8-6A4A-B0C0-0DA3D0A4BDA2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99F4E1-ABE7-AC46-8428-A821051883F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EE533-35E9-CD43-915B-A174B89EDC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6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8.bin"/><Relationship Id="rId5" Type="http://schemas.openxmlformats.org/officeDocument/2006/relationships/image" Target="../media/image48.jpe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9.bin"/><Relationship Id="rId5" Type="http://schemas.openxmlformats.org/officeDocument/2006/relationships/oleObject" Target="../embeddings/oleObject50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52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4.wmf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60.emf"/><Relationship Id="rId22" Type="http://schemas.openxmlformats.org/officeDocument/2006/relationships/oleObject" Target="../embeddings/oleObject62.bin"/><Relationship Id="rId23" Type="http://schemas.openxmlformats.org/officeDocument/2006/relationships/image" Target="../media/image61.emf"/><Relationship Id="rId24" Type="http://schemas.openxmlformats.org/officeDocument/2006/relationships/oleObject" Target="../embeddings/oleObject63.bin"/><Relationship Id="rId25" Type="http://schemas.openxmlformats.org/officeDocument/2006/relationships/image" Target="../media/image62.e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55.w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56.w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57.w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58.w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5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3.bin"/><Relationship Id="rId5" Type="http://schemas.openxmlformats.org/officeDocument/2006/relationships/image" Target="../media/image52.w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53.wmf"/><Relationship Id="rId8" Type="http://schemas.openxmlformats.org/officeDocument/2006/relationships/oleObject" Target="../embeddings/oleObject55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9.bin"/><Relationship Id="rId14" Type="http://schemas.openxmlformats.org/officeDocument/2006/relationships/image" Target="../media/image68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69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70.wmf"/><Relationship Id="rId19" Type="http://schemas.openxmlformats.org/officeDocument/2006/relationships/oleObject" Target="../embeddings/oleObject72.bin"/><Relationship Id="rId63" Type="http://schemas.openxmlformats.org/officeDocument/2006/relationships/oleObject" Target="../embeddings/oleObject94.bin"/><Relationship Id="rId64" Type="http://schemas.openxmlformats.org/officeDocument/2006/relationships/image" Target="../media/image93.wmf"/><Relationship Id="rId65" Type="http://schemas.openxmlformats.org/officeDocument/2006/relationships/oleObject" Target="../embeddings/oleObject95.bin"/><Relationship Id="rId66" Type="http://schemas.openxmlformats.org/officeDocument/2006/relationships/image" Target="../media/image94.wmf"/><Relationship Id="rId67" Type="http://schemas.openxmlformats.org/officeDocument/2006/relationships/oleObject" Target="../embeddings/oleObject96.bin"/><Relationship Id="rId68" Type="http://schemas.openxmlformats.org/officeDocument/2006/relationships/image" Target="../media/image95.wmf"/><Relationship Id="rId69" Type="http://schemas.openxmlformats.org/officeDocument/2006/relationships/oleObject" Target="../embeddings/oleObject97.bin"/><Relationship Id="rId50" Type="http://schemas.openxmlformats.org/officeDocument/2006/relationships/image" Target="../media/image86.wmf"/><Relationship Id="rId51" Type="http://schemas.openxmlformats.org/officeDocument/2006/relationships/oleObject" Target="../embeddings/oleObject88.bin"/><Relationship Id="rId52" Type="http://schemas.openxmlformats.org/officeDocument/2006/relationships/image" Target="../media/image87.wmf"/><Relationship Id="rId53" Type="http://schemas.openxmlformats.org/officeDocument/2006/relationships/oleObject" Target="../embeddings/oleObject89.bin"/><Relationship Id="rId54" Type="http://schemas.openxmlformats.org/officeDocument/2006/relationships/image" Target="../media/image88.wmf"/><Relationship Id="rId55" Type="http://schemas.openxmlformats.org/officeDocument/2006/relationships/oleObject" Target="../embeddings/oleObject90.bin"/><Relationship Id="rId56" Type="http://schemas.openxmlformats.org/officeDocument/2006/relationships/image" Target="../media/image89.wmf"/><Relationship Id="rId57" Type="http://schemas.openxmlformats.org/officeDocument/2006/relationships/oleObject" Target="../embeddings/oleObject91.bin"/><Relationship Id="rId58" Type="http://schemas.openxmlformats.org/officeDocument/2006/relationships/image" Target="../media/image90.wmf"/><Relationship Id="rId59" Type="http://schemas.openxmlformats.org/officeDocument/2006/relationships/oleObject" Target="../embeddings/oleObject92.bin"/><Relationship Id="rId40" Type="http://schemas.openxmlformats.org/officeDocument/2006/relationships/image" Target="../media/image81.wmf"/><Relationship Id="rId41" Type="http://schemas.openxmlformats.org/officeDocument/2006/relationships/oleObject" Target="../embeddings/oleObject83.bin"/><Relationship Id="rId42" Type="http://schemas.openxmlformats.org/officeDocument/2006/relationships/image" Target="../media/image82.wmf"/><Relationship Id="rId43" Type="http://schemas.openxmlformats.org/officeDocument/2006/relationships/oleObject" Target="../embeddings/oleObject84.bin"/><Relationship Id="rId44" Type="http://schemas.openxmlformats.org/officeDocument/2006/relationships/image" Target="../media/image83.wmf"/><Relationship Id="rId45" Type="http://schemas.openxmlformats.org/officeDocument/2006/relationships/oleObject" Target="../embeddings/oleObject85.bin"/><Relationship Id="rId46" Type="http://schemas.openxmlformats.org/officeDocument/2006/relationships/image" Target="../media/image84.wmf"/><Relationship Id="rId47" Type="http://schemas.openxmlformats.org/officeDocument/2006/relationships/oleObject" Target="../embeddings/oleObject86.bin"/><Relationship Id="rId48" Type="http://schemas.openxmlformats.org/officeDocument/2006/relationships/image" Target="../media/image85.wmf"/><Relationship Id="rId49" Type="http://schemas.openxmlformats.org/officeDocument/2006/relationships/oleObject" Target="../embeddings/oleObject8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63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64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30" Type="http://schemas.openxmlformats.org/officeDocument/2006/relationships/image" Target="../media/image76.emf"/><Relationship Id="rId31" Type="http://schemas.openxmlformats.org/officeDocument/2006/relationships/oleObject" Target="../embeddings/oleObject78.bin"/><Relationship Id="rId32" Type="http://schemas.openxmlformats.org/officeDocument/2006/relationships/image" Target="../media/image77.emf"/><Relationship Id="rId33" Type="http://schemas.openxmlformats.org/officeDocument/2006/relationships/oleObject" Target="../embeddings/oleObject79.bin"/><Relationship Id="rId34" Type="http://schemas.openxmlformats.org/officeDocument/2006/relationships/image" Target="../media/image78.wmf"/><Relationship Id="rId35" Type="http://schemas.openxmlformats.org/officeDocument/2006/relationships/oleObject" Target="../embeddings/oleObject80.bin"/><Relationship Id="rId36" Type="http://schemas.openxmlformats.org/officeDocument/2006/relationships/image" Target="../media/image79.wmf"/><Relationship Id="rId37" Type="http://schemas.openxmlformats.org/officeDocument/2006/relationships/oleObject" Target="../embeddings/oleObject81.bin"/><Relationship Id="rId38" Type="http://schemas.openxmlformats.org/officeDocument/2006/relationships/image" Target="../media/image80.wmf"/><Relationship Id="rId39" Type="http://schemas.openxmlformats.org/officeDocument/2006/relationships/oleObject" Target="../embeddings/oleObject82.bin"/><Relationship Id="rId70" Type="http://schemas.openxmlformats.org/officeDocument/2006/relationships/image" Target="../media/image96.wmf"/><Relationship Id="rId71" Type="http://schemas.openxmlformats.org/officeDocument/2006/relationships/oleObject" Target="../embeddings/oleObject98.bin"/><Relationship Id="rId72" Type="http://schemas.openxmlformats.org/officeDocument/2006/relationships/image" Target="../media/image97.wmf"/><Relationship Id="rId20" Type="http://schemas.openxmlformats.org/officeDocument/2006/relationships/image" Target="../media/image71.e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72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73.emf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74.emf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75.emf"/><Relationship Id="rId29" Type="http://schemas.openxmlformats.org/officeDocument/2006/relationships/oleObject" Target="../embeddings/oleObject77.bin"/><Relationship Id="rId73" Type="http://schemas.openxmlformats.org/officeDocument/2006/relationships/oleObject" Target="../embeddings/oleObject99.bin"/><Relationship Id="rId74" Type="http://schemas.openxmlformats.org/officeDocument/2006/relationships/image" Target="../media/image98.wmf"/><Relationship Id="rId60" Type="http://schemas.openxmlformats.org/officeDocument/2006/relationships/image" Target="../media/image91.wmf"/><Relationship Id="rId61" Type="http://schemas.openxmlformats.org/officeDocument/2006/relationships/oleObject" Target="../embeddings/oleObject93.bin"/><Relationship Id="rId62" Type="http://schemas.openxmlformats.org/officeDocument/2006/relationships/image" Target="../media/image92.wmf"/><Relationship Id="rId10" Type="http://schemas.openxmlformats.org/officeDocument/2006/relationships/image" Target="../media/image66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4" Type="http://schemas.openxmlformats.org/officeDocument/2006/relationships/image" Target="../media/image99.emf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0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4.emf"/><Relationship Id="rId20" Type="http://schemas.openxmlformats.org/officeDocument/2006/relationships/oleObject" Target="../embeddings/oleObject110.bin"/><Relationship Id="rId21" Type="http://schemas.openxmlformats.org/officeDocument/2006/relationships/image" Target="../media/image110.emf"/><Relationship Id="rId22" Type="http://schemas.openxmlformats.org/officeDocument/2006/relationships/oleObject" Target="../embeddings/oleObject111.bin"/><Relationship Id="rId23" Type="http://schemas.openxmlformats.org/officeDocument/2006/relationships/image" Target="../media/image111.emf"/><Relationship Id="rId10" Type="http://schemas.openxmlformats.org/officeDocument/2006/relationships/oleObject" Target="../embeddings/oleObject105.bin"/><Relationship Id="rId11" Type="http://schemas.openxmlformats.org/officeDocument/2006/relationships/image" Target="../media/image105.emf"/><Relationship Id="rId12" Type="http://schemas.openxmlformats.org/officeDocument/2006/relationships/oleObject" Target="../embeddings/oleObject106.bin"/><Relationship Id="rId13" Type="http://schemas.openxmlformats.org/officeDocument/2006/relationships/image" Target="../media/image106.emf"/><Relationship Id="rId14" Type="http://schemas.openxmlformats.org/officeDocument/2006/relationships/oleObject" Target="../embeddings/oleObject107.bin"/><Relationship Id="rId15" Type="http://schemas.openxmlformats.org/officeDocument/2006/relationships/image" Target="../media/image107.emf"/><Relationship Id="rId16" Type="http://schemas.openxmlformats.org/officeDocument/2006/relationships/oleObject" Target="../embeddings/oleObject108.bin"/><Relationship Id="rId17" Type="http://schemas.openxmlformats.org/officeDocument/2006/relationships/image" Target="../media/image108.emf"/><Relationship Id="rId18" Type="http://schemas.openxmlformats.org/officeDocument/2006/relationships/oleObject" Target="../embeddings/oleObject109.bin"/><Relationship Id="rId19" Type="http://schemas.openxmlformats.org/officeDocument/2006/relationships/image" Target="../media/image109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102.emf"/><Relationship Id="rId6" Type="http://schemas.openxmlformats.org/officeDocument/2006/relationships/oleObject" Target="../embeddings/oleObject103.bin"/><Relationship Id="rId7" Type="http://schemas.openxmlformats.org/officeDocument/2006/relationships/image" Target="../media/image103.emf"/><Relationship Id="rId8" Type="http://schemas.openxmlformats.org/officeDocument/2006/relationships/oleObject" Target="../embeddings/oleObject104.bin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6.bin"/><Relationship Id="rId14" Type="http://schemas.openxmlformats.org/officeDocument/2006/relationships/image" Target="../media/image116.emf"/><Relationship Id="rId15" Type="http://schemas.openxmlformats.org/officeDocument/2006/relationships/oleObject" Target="../embeddings/oleObject117.bin"/><Relationship Id="rId16" Type="http://schemas.openxmlformats.org/officeDocument/2006/relationships/image" Target="../media/image117.wmf"/><Relationship Id="rId17" Type="http://schemas.openxmlformats.org/officeDocument/2006/relationships/oleObject" Target="../embeddings/oleObject118.bin"/><Relationship Id="rId18" Type="http://schemas.openxmlformats.org/officeDocument/2006/relationships/image" Target="../media/image118.wmf"/><Relationship Id="rId19" Type="http://schemas.openxmlformats.org/officeDocument/2006/relationships/oleObject" Target="../embeddings/oleObject119.bin"/><Relationship Id="rId50" Type="http://schemas.openxmlformats.org/officeDocument/2006/relationships/image" Target="../media/image134.emf"/><Relationship Id="rId51" Type="http://schemas.openxmlformats.org/officeDocument/2006/relationships/oleObject" Target="../embeddings/oleObject135.bin"/><Relationship Id="rId52" Type="http://schemas.openxmlformats.org/officeDocument/2006/relationships/image" Target="../media/image135.wmf"/><Relationship Id="rId53" Type="http://schemas.openxmlformats.org/officeDocument/2006/relationships/oleObject" Target="../embeddings/oleObject136.bin"/><Relationship Id="rId54" Type="http://schemas.openxmlformats.org/officeDocument/2006/relationships/image" Target="../media/image136.wmf"/><Relationship Id="rId55" Type="http://schemas.openxmlformats.org/officeDocument/2006/relationships/oleObject" Target="../embeddings/oleObject137.bin"/><Relationship Id="rId40" Type="http://schemas.openxmlformats.org/officeDocument/2006/relationships/image" Target="../media/image129.wmf"/><Relationship Id="rId41" Type="http://schemas.openxmlformats.org/officeDocument/2006/relationships/oleObject" Target="../embeddings/oleObject130.bin"/><Relationship Id="rId42" Type="http://schemas.openxmlformats.org/officeDocument/2006/relationships/image" Target="../media/image130.wmf"/><Relationship Id="rId43" Type="http://schemas.openxmlformats.org/officeDocument/2006/relationships/oleObject" Target="../embeddings/oleObject131.bin"/><Relationship Id="rId44" Type="http://schemas.openxmlformats.org/officeDocument/2006/relationships/image" Target="../media/image131.wmf"/><Relationship Id="rId45" Type="http://schemas.openxmlformats.org/officeDocument/2006/relationships/oleObject" Target="../embeddings/oleObject132.bin"/><Relationship Id="rId46" Type="http://schemas.openxmlformats.org/officeDocument/2006/relationships/image" Target="../media/image132.wmf"/><Relationship Id="rId47" Type="http://schemas.openxmlformats.org/officeDocument/2006/relationships/oleObject" Target="../embeddings/oleObject133.bin"/><Relationship Id="rId48" Type="http://schemas.openxmlformats.org/officeDocument/2006/relationships/image" Target="../media/image133.wmf"/><Relationship Id="rId49" Type="http://schemas.openxmlformats.org/officeDocument/2006/relationships/oleObject" Target="../embeddings/oleObject13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2.bin"/><Relationship Id="rId4" Type="http://schemas.openxmlformats.org/officeDocument/2006/relationships/image" Target="../media/image112.emf"/><Relationship Id="rId5" Type="http://schemas.openxmlformats.org/officeDocument/2006/relationships/image" Target="../media/image137.wmf"/><Relationship Id="rId6" Type="http://schemas.openxmlformats.org/officeDocument/2006/relationships/image" Target="../media/image138.wmf"/><Relationship Id="rId7" Type="http://schemas.openxmlformats.org/officeDocument/2006/relationships/oleObject" Target="../embeddings/oleObject113.bin"/><Relationship Id="rId8" Type="http://schemas.openxmlformats.org/officeDocument/2006/relationships/image" Target="../media/image113.emf"/><Relationship Id="rId9" Type="http://schemas.openxmlformats.org/officeDocument/2006/relationships/oleObject" Target="../embeddings/oleObject114.bin"/><Relationship Id="rId30" Type="http://schemas.openxmlformats.org/officeDocument/2006/relationships/image" Target="../media/image124.wmf"/><Relationship Id="rId31" Type="http://schemas.openxmlformats.org/officeDocument/2006/relationships/oleObject" Target="../embeddings/oleObject125.bin"/><Relationship Id="rId32" Type="http://schemas.openxmlformats.org/officeDocument/2006/relationships/image" Target="../media/image125.wmf"/><Relationship Id="rId33" Type="http://schemas.openxmlformats.org/officeDocument/2006/relationships/oleObject" Target="../embeddings/oleObject126.bin"/><Relationship Id="rId34" Type="http://schemas.openxmlformats.org/officeDocument/2006/relationships/image" Target="../media/image126.wmf"/><Relationship Id="rId35" Type="http://schemas.openxmlformats.org/officeDocument/2006/relationships/oleObject" Target="../embeddings/oleObject127.bin"/><Relationship Id="rId36" Type="http://schemas.openxmlformats.org/officeDocument/2006/relationships/image" Target="../media/image127.emf"/><Relationship Id="rId37" Type="http://schemas.openxmlformats.org/officeDocument/2006/relationships/oleObject" Target="../embeddings/oleObject128.bin"/><Relationship Id="rId38" Type="http://schemas.openxmlformats.org/officeDocument/2006/relationships/image" Target="../media/image128.emf"/><Relationship Id="rId39" Type="http://schemas.openxmlformats.org/officeDocument/2006/relationships/oleObject" Target="../embeddings/oleObject129.bin"/><Relationship Id="rId20" Type="http://schemas.openxmlformats.org/officeDocument/2006/relationships/image" Target="../media/image119.wmf"/><Relationship Id="rId21" Type="http://schemas.openxmlformats.org/officeDocument/2006/relationships/oleObject" Target="../embeddings/oleObject120.bin"/><Relationship Id="rId22" Type="http://schemas.openxmlformats.org/officeDocument/2006/relationships/image" Target="../media/image120.wmf"/><Relationship Id="rId23" Type="http://schemas.openxmlformats.org/officeDocument/2006/relationships/oleObject" Target="../embeddings/oleObject121.bin"/><Relationship Id="rId24" Type="http://schemas.openxmlformats.org/officeDocument/2006/relationships/image" Target="../media/image121.emf"/><Relationship Id="rId25" Type="http://schemas.openxmlformats.org/officeDocument/2006/relationships/oleObject" Target="../embeddings/oleObject122.bin"/><Relationship Id="rId26" Type="http://schemas.openxmlformats.org/officeDocument/2006/relationships/image" Target="../media/image122.wmf"/><Relationship Id="rId27" Type="http://schemas.openxmlformats.org/officeDocument/2006/relationships/oleObject" Target="../embeddings/oleObject123.bin"/><Relationship Id="rId28" Type="http://schemas.openxmlformats.org/officeDocument/2006/relationships/image" Target="../media/image123.emf"/><Relationship Id="rId29" Type="http://schemas.openxmlformats.org/officeDocument/2006/relationships/oleObject" Target="../embeddings/oleObject124.bin"/><Relationship Id="rId10" Type="http://schemas.openxmlformats.org/officeDocument/2006/relationships/image" Target="../media/image114.emf"/><Relationship Id="rId11" Type="http://schemas.openxmlformats.org/officeDocument/2006/relationships/oleObject" Target="../embeddings/oleObject115.bin"/><Relationship Id="rId12" Type="http://schemas.openxmlformats.org/officeDocument/2006/relationships/image" Target="../media/image115.emf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1.bin"/><Relationship Id="rId20" Type="http://schemas.openxmlformats.org/officeDocument/2006/relationships/image" Target="../media/image147.wmf"/><Relationship Id="rId21" Type="http://schemas.openxmlformats.org/officeDocument/2006/relationships/oleObject" Target="../embeddings/oleObject147.bin"/><Relationship Id="rId22" Type="http://schemas.openxmlformats.org/officeDocument/2006/relationships/image" Target="../media/image148.wmf"/><Relationship Id="rId23" Type="http://schemas.openxmlformats.org/officeDocument/2006/relationships/oleObject" Target="../embeddings/oleObject148.bin"/><Relationship Id="rId24" Type="http://schemas.openxmlformats.org/officeDocument/2006/relationships/image" Target="../media/image149.wmf"/><Relationship Id="rId25" Type="http://schemas.openxmlformats.org/officeDocument/2006/relationships/oleObject" Target="../embeddings/oleObject149.bin"/><Relationship Id="rId26" Type="http://schemas.openxmlformats.org/officeDocument/2006/relationships/image" Target="../media/image150.wmf"/><Relationship Id="rId27" Type="http://schemas.openxmlformats.org/officeDocument/2006/relationships/oleObject" Target="../embeddings/oleObject150.bin"/><Relationship Id="rId28" Type="http://schemas.openxmlformats.org/officeDocument/2006/relationships/image" Target="../media/image151.wmf"/><Relationship Id="rId10" Type="http://schemas.openxmlformats.org/officeDocument/2006/relationships/image" Target="../media/image142.wmf"/><Relationship Id="rId11" Type="http://schemas.openxmlformats.org/officeDocument/2006/relationships/oleObject" Target="../embeddings/oleObject142.bin"/><Relationship Id="rId12" Type="http://schemas.openxmlformats.org/officeDocument/2006/relationships/image" Target="../media/image143.wmf"/><Relationship Id="rId13" Type="http://schemas.openxmlformats.org/officeDocument/2006/relationships/oleObject" Target="../embeddings/oleObject143.bin"/><Relationship Id="rId14" Type="http://schemas.openxmlformats.org/officeDocument/2006/relationships/image" Target="../media/image144.wmf"/><Relationship Id="rId15" Type="http://schemas.openxmlformats.org/officeDocument/2006/relationships/oleObject" Target="../embeddings/oleObject144.bin"/><Relationship Id="rId16" Type="http://schemas.openxmlformats.org/officeDocument/2006/relationships/image" Target="../media/image145.wmf"/><Relationship Id="rId17" Type="http://schemas.openxmlformats.org/officeDocument/2006/relationships/oleObject" Target="../embeddings/oleObject145.bin"/><Relationship Id="rId18" Type="http://schemas.openxmlformats.org/officeDocument/2006/relationships/image" Target="../media/image146.wmf"/><Relationship Id="rId19" Type="http://schemas.openxmlformats.org/officeDocument/2006/relationships/oleObject" Target="../embeddings/oleObject14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38.bin"/><Relationship Id="rId4" Type="http://schemas.openxmlformats.org/officeDocument/2006/relationships/image" Target="../media/image139.wmf"/><Relationship Id="rId5" Type="http://schemas.openxmlformats.org/officeDocument/2006/relationships/oleObject" Target="../embeddings/oleObject139.bin"/><Relationship Id="rId6" Type="http://schemas.openxmlformats.org/officeDocument/2006/relationships/image" Target="../media/image140.wmf"/><Relationship Id="rId7" Type="http://schemas.openxmlformats.org/officeDocument/2006/relationships/oleObject" Target="../embeddings/oleObject140.bin"/><Relationship Id="rId8" Type="http://schemas.openxmlformats.org/officeDocument/2006/relationships/image" Target="../media/image14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image" Target="../media/image9.emf"/><Relationship Id="rId13" Type="http://schemas.openxmlformats.org/officeDocument/2006/relationships/oleObject" Target="../embeddings/oleObject9.bin"/><Relationship Id="rId14" Type="http://schemas.openxmlformats.org/officeDocument/2006/relationships/image" Target="../media/image10.emf"/><Relationship Id="rId15" Type="http://schemas.openxmlformats.org/officeDocument/2006/relationships/oleObject" Target="../embeddings/oleObject10.bin"/><Relationship Id="rId16" Type="http://schemas.openxmlformats.org/officeDocument/2006/relationships/image" Target="../media/image11.emf"/><Relationship Id="rId17" Type="http://schemas.openxmlformats.org/officeDocument/2006/relationships/oleObject" Target="../embeddings/oleObject11.bin"/><Relationship Id="rId1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1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2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3.bin"/><Relationship Id="rId26" Type="http://schemas.openxmlformats.org/officeDocument/2006/relationships/image" Target="../media/image24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18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0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4.w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24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20" Type="http://schemas.openxmlformats.org/officeDocument/2006/relationships/image" Target="../media/image33.wmf"/><Relationship Id="rId10" Type="http://schemas.openxmlformats.org/officeDocument/2006/relationships/image" Target="../media/image28.emf"/><Relationship Id="rId11" Type="http://schemas.openxmlformats.org/officeDocument/2006/relationships/oleObject" Target="../embeddings/oleObject30.bin"/><Relationship Id="rId12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0.w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1.w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32.wmf"/><Relationship Id="rId19" Type="http://schemas.openxmlformats.org/officeDocument/2006/relationships/oleObject" Target="../embeddings/oleObject34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6.bin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6.w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42.wmf"/><Relationship Id="rId22" Type="http://schemas.openxmlformats.org/officeDocument/2006/relationships/oleObject" Target="../embeddings/oleObject44.bin"/><Relationship Id="rId23" Type="http://schemas.openxmlformats.org/officeDocument/2006/relationships/image" Target="../media/image43.wmf"/><Relationship Id="rId24" Type="http://schemas.openxmlformats.org/officeDocument/2006/relationships/oleObject" Target="../embeddings/oleObject45.bin"/><Relationship Id="rId25" Type="http://schemas.openxmlformats.org/officeDocument/2006/relationships/image" Target="../media/image44.wmf"/><Relationship Id="rId26" Type="http://schemas.openxmlformats.org/officeDocument/2006/relationships/oleObject" Target="../embeddings/oleObject46.bin"/><Relationship Id="rId27" Type="http://schemas.openxmlformats.org/officeDocument/2006/relationships/image" Target="../media/image45.wmf"/><Relationship Id="rId28" Type="http://schemas.openxmlformats.org/officeDocument/2006/relationships/oleObject" Target="../embeddings/oleObject47.bin"/><Relationship Id="rId29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37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38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39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40.w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4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34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35.wmf"/><Relationship Id="rId8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 dirty="0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#8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95921" y="1447800"/>
            <a:ext cx="2844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June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22, 2015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6629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Newton’s Second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Free Body 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Newton’s Third Law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Categories of forces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FF"/>
                </a:solidFill>
                <a:latin typeface="Arial Narrow" charset="0"/>
              </a:rPr>
              <a:t>Application of Newton’s </a:t>
            </a:r>
            <a:r>
              <a:rPr lang="en-US" sz="3200" dirty="0" smtClean="0">
                <a:solidFill>
                  <a:srgbClr val="0000FF"/>
                </a:solidFill>
                <a:latin typeface="Arial Narrow" charset="0"/>
              </a:rPr>
              <a:t>Laws</a:t>
            </a:r>
            <a:endParaRPr lang="en-US" sz="3200" dirty="0">
              <a:solidFill>
                <a:srgbClr val="0000FF"/>
              </a:solidFill>
              <a:latin typeface="Arial Narrow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85800" y="5786735"/>
            <a:ext cx="7494961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Friday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, June </a:t>
            </a:r>
            <a:r>
              <a:rPr lang="en-US" dirty="0" smtClean="0">
                <a:solidFill>
                  <a:srgbClr val="003300"/>
                </a:solidFill>
                <a:latin typeface="Arial Narrow" pitchFamily="-84" charset="0"/>
              </a:rPr>
              <a:t>26!</a:t>
            </a:r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10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891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1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13A818-CB9D-4C42-8629-3F39A64CFFC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8914" name="Rectangle 3"/>
          <p:cNvGraphicFramePr>
            <a:graphicFrameLocks noGrp="1"/>
          </p:cNvGraphicFramePr>
          <p:nvPr>
            <p:ph sz="half" idx="2"/>
          </p:nvPr>
        </p:nvGraphicFramePr>
        <p:xfrm>
          <a:off x="4643438" y="2814638"/>
          <a:ext cx="381476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0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14638"/>
                        <a:ext cx="381476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11653" name="Picture 5" descr="afg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14400"/>
            <a:ext cx="54102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-76200"/>
            <a:ext cx="7772400" cy="9906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Stranded man on a raft</a:t>
            </a:r>
          </a:p>
        </p:txBody>
      </p:sp>
      <p:sp>
        <p:nvSpPr>
          <p:cNvPr id="411655" name="Text Box 7"/>
          <p:cNvSpPr txBox="1">
            <a:spLocks noChangeArrowheads="1"/>
          </p:cNvSpPr>
          <p:nvPr/>
        </p:nvSpPr>
        <p:spPr bwMode="auto">
          <a:xfrm>
            <a:off x="152400" y="762000"/>
            <a:ext cx="35052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man is stranded on a raft (mass of man and raft = 1300kg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)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as shown in the figure.  By paddling, he causes an average force P of 17N to be applied to the raft in a direction due east (the +x direction).  The wind also exerts a force A on the raft.  This force has a magnitude of 15N and points 67</a:t>
            </a:r>
            <a:r>
              <a:rPr lang="en-US" baseline="30000" dirty="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north of east.  Ignoring any resistance from the water, find the x and y components of the rafts acceleration.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324600" y="762000"/>
            <a:ext cx="2667000" cy="312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33800" y="3733800"/>
            <a:ext cx="26670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00800" y="3886200"/>
            <a:ext cx="2667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3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096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096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8F23666-F092-9C4F-888B-FDB644F760B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413728" name="Group 32"/>
          <p:cNvGraphicFramePr>
            <a:graphicFrameLocks noGrp="1"/>
          </p:cNvGraphicFramePr>
          <p:nvPr>
            <p:ph sz="half" idx="1"/>
          </p:nvPr>
        </p:nvGraphicFramePr>
        <p:xfrm>
          <a:off x="685800" y="1676400"/>
          <a:ext cx="7700963" cy="3962400"/>
        </p:xfrm>
        <a:graphic>
          <a:graphicData uri="http://schemas.openxmlformats.org/drawingml/2006/table">
            <a:tbl>
              <a:tblPr/>
              <a:tblGrid>
                <a:gridCol w="2566988"/>
                <a:gridCol w="2566987"/>
                <a:gridCol w="2566988"/>
              </a:tblGrid>
              <a:tr h="692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Force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x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y 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 Narrow" charset="0"/>
                          <a:ea typeface="ＭＳ Ｐゴシック" charset="0"/>
                          <a:cs typeface="ＭＳ Ｐゴシック" charset="0"/>
                        </a:rPr>
                        <a:t>component</a:t>
                      </a: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 Narrow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62" name="Rectangle 21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1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19" name="Text Box 23"/>
          <p:cNvSpPr txBox="1">
            <a:spLocks noChangeArrowheads="1"/>
          </p:cNvSpPr>
          <p:nvPr/>
        </p:nvSpPr>
        <p:spPr bwMode="auto">
          <a:xfrm>
            <a:off x="457200" y="609600"/>
            <a:ext cx="8167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First,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let’s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compute the net force on the raft as follows:</a:t>
            </a:r>
          </a:p>
        </p:txBody>
      </p:sp>
      <p:graphicFrame>
        <p:nvGraphicFramePr>
          <p:cNvPr id="4137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82694"/>
              </p:ext>
            </p:extLst>
          </p:nvPr>
        </p:nvGraphicFramePr>
        <p:xfrm>
          <a:off x="976313" y="2643188"/>
          <a:ext cx="4714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2" name="Equation" r:id="rId5" imgW="139700" imgH="203200" progId="Equation.3">
                  <p:embed/>
                </p:oleObj>
              </mc:Choice>
              <mc:Fallback>
                <p:oleObj name="Equation" r:id="rId5" imgW="1397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2643188"/>
                        <a:ext cx="47148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627489"/>
              </p:ext>
            </p:extLst>
          </p:nvPr>
        </p:nvGraphicFramePr>
        <p:xfrm>
          <a:off x="914400" y="3505200"/>
          <a:ext cx="619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3" name="Equation" r:id="rId7" imgW="165100" imgH="203200" progId="Equation.3">
                  <p:embed/>
                </p:oleObj>
              </mc:Choice>
              <mc:Fallback>
                <p:oleObj name="Equation" r:id="rId7" imgW="165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19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34876"/>
              </p:ext>
            </p:extLst>
          </p:nvPr>
        </p:nvGraphicFramePr>
        <p:xfrm>
          <a:off x="647700" y="4548188"/>
          <a:ext cx="24765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34" name="Equation" r:id="rId9" imgW="660400" imgH="215900" progId="Equation.DSMT4">
                  <p:embed/>
                </p:oleObj>
              </mc:Choice>
              <mc:Fallback>
                <p:oleObj name="Equation" r:id="rId9" imgW="6604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4548188"/>
                        <a:ext cx="2476500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25" name="Text Box 29"/>
          <p:cNvSpPr txBox="1">
            <a:spLocks noChangeArrowheads="1"/>
          </p:cNvSpPr>
          <p:nvPr/>
        </p:nvSpPr>
        <p:spPr bwMode="auto">
          <a:xfrm>
            <a:off x="3886200" y="2725738"/>
            <a:ext cx="969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 N</a:t>
            </a:r>
            <a:endParaRPr lang="en-US" sz="2800">
              <a:latin typeface="Arial Narrow" charset="0"/>
            </a:endParaRPr>
          </a:p>
        </p:txBody>
      </p:sp>
      <p:sp>
        <p:nvSpPr>
          <p:cNvPr id="413729" name="Text Box 33"/>
          <p:cNvSpPr txBox="1">
            <a:spLocks noChangeArrowheads="1"/>
          </p:cNvSpPr>
          <p:nvPr/>
        </p:nvSpPr>
        <p:spPr bwMode="auto">
          <a:xfrm>
            <a:off x="6781800" y="2725738"/>
            <a:ext cx="63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0 N</a:t>
            </a:r>
            <a:endParaRPr lang="en-US" sz="2800">
              <a:latin typeface="Arial Narrow" charset="0"/>
            </a:endParaRPr>
          </a:p>
        </p:txBody>
      </p:sp>
      <p:sp>
        <p:nvSpPr>
          <p:cNvPr id="413730" name="Text Box 34"/>
          <p:cNvSpPr txBox="1">
            <a:spLocks noChangeArrowheads="1"/>
          </p:cNvSpPr>
          <p:nvPr/>
        </p:nvSpPr>
        <p:spPr bwMode="auto">
          <a:xfrm>
            <a:off x="3516313" y="3625850"/>
            <a:ext cx="1970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1" name="Text Box 35"/>
          <p:cNvSpPr txBox="1">
            <a:spLocks noChangeArrowheads="1"/>
          </p:cNvSpPr>
          <p:nvPr/>
        </p:nvSpPr>
        <p:spPr bwMode="auto">
          <a:xfrm>
            <a:off x="6259513" y="3625850"/>
            <a:ext cx="1889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+(15N)sin67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endParaRPr lang="en-US" sz="2800">
              <a:latin typeface="Arial Narrow" charset="0"/>
            </a:endParaRPr>
          </a:p>
        </p:txBody>
      </p:sp>
      <p:sp>
        <p:nvSpPr>
          <p:cNvPr id="413732" name="Text Box 36"/>
          <p:cNvSpPr txBox="1">
            <a:spLocks noChangeArrowheads="1"/>
          </p:cNvSpPr>
          <p:nvPr/>
        </p:nvSpPr>
        <p:spPr bwMode="auto">
          <a:xfrm>
            <a:off x="3352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+17+15cos67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o=</a:t>
            </a:r>
            <a:endParaRPr lang="en-US" sz="2800">
              <a:latin typeface="Arial Narrow" charset="0"/>
            </a:endParaRPr>
          </a:p>
        </p:txBody>
      </p:sp>
      <p:sp>
        <p:nvSpPr>
          <p:cNvPr id="413733" name="Text Box 37"/>
          <p:cNvSpPr txBox="1">
            <a:spLocks noChangeArrowheads="1"/>
          </p:cNvSpPr>
          <p:nvPr/>
        </p:nvSpPr>
        <p:spPr bwMode="auto">
          <a:xfrm>
            <a:off x="6019800" y="4648200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+15sin67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o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= </a:t>
            </a:r>
            <a:endParaRPr lang="en-US" sz="2800">
              <a:latin typeface="Arial Narrow" charset="0"/>
            </a:endParaRPr>
          </a:p>
        </p:txBody>
      </p:sp>
      <p:sp>
        <p:nvSpPr>
          <p:cNvPr id="413734" name="Text Box 38"/>
          <p:cNvSpPr txBox="1">
            <a:spLocks noChangeArrowheads="1"/>
          </p:cNvSpPr>
          <p:nvPr/>
        </p:nvSpPr>
        <p:spPr bwMode="auto">
          <a:xfrm>
            <a:off x="3352800" y="5105400"/>
            <a:ext cx="137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+23(N)</a:t>
            </a:r>
            <a:endParaRPr lang="en-US" sz="2800">
              <a:latin typeface="Arial Narrow" charset="0"/>
            </a:endParaRPr>
          </a:p>
        </p:txBody>
      </p:sp>
      <p:sp>
        <p:nvSpPr>
          <p:cNvPr id="413735" name="Text Box 39"/>
          <p:cNvSpPr txBox="1">
            <a:spLocks noChangeArrowheads="1"/>
          </p:cNvSpPr>
          <p:nvPr/>
        </p:nvSpPr>
        <p:spPr bwMode="auto">
          <a:xfrm>
            <a:off x="6019800" y="51054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+14(N)</a:t>
            </a:r>
            <a:endParaRPr lang="en-US" sz="280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36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3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3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3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19" grpId="0"/>
      <p:bldP spid="413725" grpId="0"/>
      <p:bldP spid="413729" grpId="0"/>
      <p:bldP spid="413730" grpId="0"/>
      <p:bldP spid="413731" grpId="0"/>
      <p:bldP spid="413732" grpId="0"/>
      <p:bldP spid="413733" grpId="0"/>
      <p:bldP spid="413734" grpId="0"/>
      <p:bldP spid="4137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430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DF07AEA-69D2-A24E-A41A-B83CADC3406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503238"/>
          </a:xfrm>
          <a:noFill/>
        </p:spPr>
        <p:txBody>
          <a:bodyPr/>
          <a:lstStyle/>
          <a:p>
            <a:pPr eaLnBrk="1" hangingPunct="1"/>
            <a:r>
              <a:rPr lang="en-US" sz="2800">
                <a:solidFill>
                  <a:srgbClr val="0000FF"/>
                </a:solidFill>
                <a:latin typeface="Monotype Corsiva" charset="0"/>
                <a:ea typeface="ＭＳ Ｐゴシック" charset="0"/>
                <a:cs typeface="ＭＳ Ｐゴシック" charset="0"/>
              </a:rPr>
              <a:t>Now compute the acceleration components in x and y directions!! </a:t>
            </a:r>
          </a:p>
        </p:txBody>
      </p:sp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685800" y="1471613"/>
          <a:ext cx="102552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28" name="Equation" r:id="rId4" imgW="304560" imgH="228600" progId="Equation.DSMT4">
                  <p:embed/>
                </p:oleObj>
              </mc:Choice>
              <mc:Fallback>
                <p:oleObj name="Equation" r:id="rId4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71613"/>
                        <a:ext cx="102552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762000" y="3290888"/>
          <a:ext cx="10255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29" name="Equation" r:id="rId6" imgW="304560" imgH="241200" progId="Equation.DSMT4">
                  <p:embed/>
                </p:oleObj>
              </mc:Choice>
              <mc:Fallback>
                <p:oleObj name="Equation" r:id="rId6" imgW="304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290888"/>
                        <a:ext cx="10255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1" name="Object 7"/>
          <p:cNvGraphicFramePr>
            <a:graphicFrameLocks noChangeAspect="1"/>
          </p:cNvGraphicFramePr>
          <p:nvPr/>
        </p:nvGraphicFramePr>
        <p:xfrm>
          <a:off x="1752600" y="1066800"/>
          <a:ext cx="17526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0" name="Equation" r:id="rId8" imgW="520560" imgH="431640" progId="Equation.DSMT4">
                  <p:embed/>
                </p:oleObj>
              </mc:Choice>
              <mc:Fallback>
                <p:oleObj name="Equation" r:id="rId8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66800"/>
                        <a:ext cx="17526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3429000" y="1211263"/>
          <a:ext cx="2265363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1" name="Equation" r:id="rId10" imgW="672840" imgH="419040" progId="Equation.DSMT4">
                  <p:embed/>
                </p:oleObj>
              </mc:Choice>
              <mc:Fallback>
                <p:oleObj name="Equation" r:id="rId10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1263"/>
                        <a:ext cx="2265363" cy="1398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3" name="Object 9"/>
          <p:cNvGraphicFramePr>
            <a:graphicFrameLocks noChangeAspect="1"/>
          </p:cNvGraphicFramePr>
          <p:nvPr/>
        </p:nvGraphicFramePr>
        <p:xfrm>
          <a:off x="5638800" y="1439863"/>
          <a:ext cx="28654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2" name="Equation" r:id="rId12" imgW="850680" imgH="228600" progId="Equation.DSMT4">
                  <p:embed/>
                </p:oleObj>
              </mc:Choice>
              <mc:Fallback>
                <p:oleObj name="Equation" r:id="rId12" imgW="85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439863"/>
                        <a:ext cx="28654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4" name="Object 10"/>
          <p:cNvGraphicFramePr>
            <a:graphicFrameLocks noChangeAspect="1"/>
          </p:cNvGraphicFramePr>
          <p:nvPr/>
        </p:nvGraphicFramePr>
        <p:xfrm>
          <a:off x="1752600" y="2895600"/>
          <a:ext cx="1752600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3" name="Equation" r:id="rId14" imgW="520560" imgH="431640" progId="Equation.DSMT4">
                  <p:embed/>
                </p:oleObj>
              </mc:Choice>
              <mc:Fallback>
                <p:oleObj name="Equation" r:id="rId14" imgW="520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752600" cy="144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5" name="Object 11"/>
          <p:cNvGraphicFramePr>
            <a:graphicFrameLocks noChangeAspect="1"/>
          </p:cNvGraphicFramePr>
          <p:nvPr/>
        </p:nvGraphicFramePr>
        <p:xfrm>
          <a:off x="3429000" y="3041650"/>
          <a:ext cx="22653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4" name="Equation" r:id="rId16" imgW="672840" imgH="419040" progId="Equation.DSMT4">
                  <p:embed/>
                </p:oleObj>
              </mc:Choice>
              <mc:Fallback>
                <p:oleObj name="Equation" r:id="rId16" imgW="6728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1650"/>
                        <a:ext cx="2265363" cy="140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6" name="Object 12"/>
          <p:cNvGraphicFramePr>
            <a:graphicFrameLocks noChangeAspect="1"/>
          </p:cNvGraphicFramePr>
          <p:nvPr/>
        </p:nvGraphicFramePr>
        <p:xfrm>
          <a:off x="5638800" y="3344863"/>
          <a:ext cx="28209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5" name="Equation" r:id="rId18" imgW="838080" imgH="228600" progId="Equation.DSMT4">
                  <p:embed/>
                </p:oleObj>
              </mc:Choice>
              <mc:Fallback>
                <p:oleObj name="Equation" r:id="rId18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344863"/>
                        <a:ext cx="282098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76200" y="4495800"/>
            <a:ext cx="274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>
                <a:solidFill>
                  <a:srgbClr val="0000FF"/>
                </a:solidFill>
                <a:latin typeface="Monotype Corsiva" charset="0"/>
              </a:rPr>
              <a:t>And put them all together for the  overall acceleration: </a:t>
            </a:r>
          </a:p>
        </p:txBody>
      </p:sp>
      <p:graphicFrame>
        <p:nvGraphicFramePr>
          <p:cNvPr id="415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63872"/>
              </p:ext>
            </p:extLst>
          </p:nvPr>
        </p:nvGraphicFramePr>
        <p:xfrm>
          <a:off x="2862263" y="4648200"/>
          <a:ext cx="1023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6" name="Equation" r:id="rId20" imgW="254000" imgH="190500" progId="Equation.3">
                  <p:embed/>
                </p:oleObj>
              </mc:Choice>
              <mc:Fallback>
                <p:oleObj name="Equation" r:id="rId20" imgW="2540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263" y="4648200"/>
                        <a:ext cx="10239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615581"/>
              </p:ext>
            </p:extLst>
          </p:nvPr>
        </p:nvGraphicFramePr>
        <p:xfrm>
          <a:off x="3835400" y="4495800"/>
          <a:ext cx="29718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7" name="Equation" r:id="rId22" imgW="736600" imgH="279400" progId="Equation.3">
                  <p:embed/>
                </p:oleObj>
              </mc:Choice>
              <mc:Fallback>
                <p:oleObj name="Equation" r:id="rId22" imgW="7366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4495800"/>
                        <a:ext cx="29718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357656"/>
              </p:ext>
            </p:extLst>
          </p:nvPr>
        </p:nvGraphicFramePr>
        <p:xfrm>
          <a:off x="3843338" y="5475288"/>
          <a:ext cx="3829050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38" name="Equation" r:id="rId24" imgW="1435100" imgH="304800" progId="Equation.DSMT4">
                  <p:embed/>
                </p:oleObj>
              </mc:Choice>
              <mc:Fallback>
                <p:oleObj name="Equation" r:id="rId24" imgW="1435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475288"/>
                        <a:ext cx="3829050" cy="808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3600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5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5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6" grpId="0"/>
      <p:bldP spid="41575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6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0AE3B8E-761F-344E-A057-38A9D58D154B}" type="slidenum">
              <a:rPr lang="en-US"/>
              <a:pPr/>
              <a:t>13</a:t>
            </a:fld>
            <a:endParaRPr lang="en-US"/>
          </a:p>
        </p:txBody>
      </p:sp>
      <p:sp>
        <p:nvSpPr>
          <p:cNvPr id="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3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D7D4761B-7C53-4F47-A796-652317C26DD0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13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4953000" y="5334000"/>
            <a:ext cx="1219200" cy="990600"/>
          </a:xfrm>
          <a:prstGeom prst="rightArrow">
            <a:avLst>
              <a:gd name="adj1" fmla="val 50000"/>
              <a:gd name="adj2" fmla="val 30769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</a:p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Vector </a:t>
            </a:r>
            <a:r>
              <a:rPr lang="en-US" sz="1600" b="1">
                <a:solidFill>
                  <a:srgbClr val="A50021"/>
                </a:solidFill>
                <a:latin typeface="Monotype Corsiva" charset="0"/>
              </a:rPr>
              <a:t>a</a:t>
            </a:r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66800" y="3505200"/>
            <a:ext cx="762000" cy="625475"/>
            <a:chOff x="672" y="2208"/>
            <a:chExt cx="480" cy="394"/>
          </a:xfrm>
        </p:grpSpPr>
        <p:sp>
          <p:nvSpPr>
            <p:cNvPr id="11326" name="Text Box 4"/>
            <p:cNvSpPr txBox="1">
              <a:spLocks noChangeArrowheads="1"/>
            </p:cNvSpPr>
            <p:nvPr/>
          </p:nvSpPr>
          <p:spPr bwMode="auto">
            <a:xfrm>
              <a:off x="720" y="2352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2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  <p:sp>
          <p:nvSpPr>
            <p:cNvPr id="11327" name="Line 5"/>
            <p:cNvSpPr>
              <a:spLocks noChangeShapeType="1"/>
            </p:cNvSpPr>
            <p:nvPr/>
          </p:nvSpPr>
          <p:spPr bwMode="auto">
            <a:xfrm>
              <a:off x="672" y="2208"/>
              <a:ext cx="480" cy="288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066800" y="2438400"/>
            <a:ext cx="685800" cy="990600"/>
            <a:chOff x="672" y="2880"/>
            <a:chExt cx="432" cy="624"/>
          </a:xfrm>
        </p:grpSpPr>
        <p:sp>
          <p:nvSpPr>
            <p:cNvPr id="11324" name="Line 7"/>
            <p:cNvSpPr>
              <a:spLocks noChangeShapeType="1"/>
            </p:cNvSpPr>
            <p:nvPr/>
          </p:nvSpPr>
          <p:spPr bwMode="auto">
            <a:xfrm flipV="1">
              <a:off x="672" y="2880"/>
              <a:ext cx="432" cy="624"/>
            </a:xfrm>
            <a:prstGeom prst="line">
              <a:avLst/>
            </a:prstGeom>
            <a:noFill/>
            <a:ln w="38100">
              <a:solidFill>
                <a:srgbClr val="CC66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Text Box 8"/>
            <p:cNvSpPr txBox="1">
              <a:spLocks noChangeArrowheads="1"/>
            </p:cNvSpPr>
            <p:nvPr/>
          </p:nvSpPr>
          <p:spPr bwMode="auto">
            <a:xfrm>
              <a:off x="720" y="2918"/>
              <a:ext cx="3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000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sz="2000" baseline="-25000">
                  <a:solidFill>
                    <a:schemeClr val="accent2"/>
                  </a:solidFill>
                  <a:latin typeface="Symbol" charset="0"/>
                </a:rPr>
                <a:t>1</a:t>
              </a:r>
              <a:endParaRPr lang="en-US" sz="2000" baseline="30000">
                <a:solidFill>
                  <a:schemeClr val="accent2"/>
                </a:solidFill>
                <a:latin typeface="Symbol" charset="0"/>
              </a:endParaRPr>
            </a:p>
          </p:txBody>
        </p:sp>
      </p:grpSp>
      <p:sp>
        <p:nvSpPr>
          <p:cNvPr id="11308" name="Rectangle 9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763000" cy="609600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</a:rPr>
              <a:t>Example for </a:t>
            </a:r>
            <a:r>
              <a:rPr lang="en-US" dirty="0" smtClean="0">
                <a:latin typeface="Arial Narrow" charset="0"/>
              </a:rPr>
              <a:t>Newton’s </a:t>
            </a:r>
            <a:r>
              <a:rPr lang="en-US" dirty="0">
                <a:latin typeface="Arial Narrow" charset="0"/>
              </a:rPr>
              <a:t>2</a:t>
            </a:r>
            <a:r>
              <a:rPr lang="en-US" baseline="30000" dirty="0">
                <a:latin typeface="Arial Narrow" charset="0"/>
              </a:rPr>
              <a:t>nd</a:t>
            </a:r>
            <a:r>
              <a:rPr lang="en-US" dirty="0">
                <a:latin typeface="Arial Narrow" charset="0"/>
              </a:rPr>
              <a:t> Law of Motion</a:t>
            </a:r>
          </a:p>
        </p:txBody>
      </p:sp>
      <p:sp>
        <p:nvSpPr>
          <p:cNvPr id="266250" name="Text Box 10"/>
          <p:cNvSpPr txBox="1">
            <a:spLocks noChangeArrowheads="1"/>
          </p:cNvSpPr>
          <p:nvPr/>
        </p:nvSpPr>
        <p:spPr bwMode="auto">
          <a:xfrm>
            <a:off x="533400" y="685800"/>
            <a:ext cx="8001000" cy="1125538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Determine the magnitude and direction of the acceleration of the puck whose mass is 0.30kg and is being pulled by two forces,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F1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and </a:t>
            </a:r>
            <a:r>
              <a:rPr lang="en-US" sz="2200" b="1">
                <a:solidFill>
                  <a:schemeClr val="accent2"/>
                </a:solidFill>
                <a:latin typeface="Arial Narrow" charset="0"/>
              </a:rPr>
              <a:t>F2, 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as shown in the picture, whose magnitudes of the forces are 8.0 N and 5.0 N, respectively.</a:t>
            </a:r>
          </a:p>
        </p:txBody>
      </p:sp>
      <p:graphicFrame>
        <p:nvGraphicFramePr>
          <p:cNvPr id="266251" name="Object 2"/>
          <p:cNvGraphicFramePr>
            <a:graphicFrameLocks noChangeAspect="1"/>
          </p:cNvGraphicFramePr>
          <p:nvPr/>
        </p:nvGraphicFramePr>
        <p:xfrm>
          <a:off x="3962400" y="1973263"/>
          <a:ext cx="538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15" name="Equation" r:id="rId3" imgW="355320" imgH="228600" progId="Equation.3">
                  <p:embed/>
                </p:oleObj>
              </mc:Choice>
              <mc:Fallback>
                <p:oleObj name="Equation" r:id="rId3" imgW="355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73263"/>
                        <a:ext cx="5381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85800" y="2438400"/>
            <a:ext cx="1981200" cy="1981200"/>
            <a:chOff x="432" y="1536"/>
            <a:chExt cx="1248" cy="1248"/>
          </a:xfrm>
        </p:grpSpPr>
        <p:sp>
          <p:nvSpPr>
            <p:cNvPr id="11322" name="Line 13"/>
            <p:cNvSpPr>
              <a:spLocks noChangeShapeType="1"/>
            </p:cNvSpPr>
            <p:nvPr/>
          </p:nvSpPr>
          <p:spPr bwMode="auto">
            <a:xfrm>
              <a:off x="432" y="2208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3" name="Line 14"/>
            <p:cNvSpPr>
              <a:spLocks noChangeShapeType="1"/>
            </p:cNvSpPr>
            <p:nvPr/>
          </p:nvSpPr>
          <p:spPr bwMode="auto">
            <a:xfrm rot="-5400000">
              <a:off x="48" y="2160"/>
              <a:ext cx="124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55" name="AutoShape 15"/>
          <p:cNvSpPr>
            <a:spLocks noChangeArrowheads="1"/>
          </p:cNvSpPr>
          <p:nvPr/>
        </p:nvSpPr>
        <p:spPr bwMode="auto">
          <a:xfrm rot="-5400000">
            <a:off x="838200" y="3352800"/>
            <a:ext cx="457200" cy="228600"/>
          </a:xfrm>
          <a:prstGeom prst="flowChartMagneticDisk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95400" y="3051175"/>
            <a:ext cx="976313" cy="454025"/>
            <a:chOff x="873" y="3216"/>
            <a:chExt cx="615" cy="286"/>
          </a:xfrm>
        </p:grpSpPr>
        <p:sp>
          <p:nvSpPr>
            <p:cNvPr id="11320" name="AutoShape 17"/>
            <p:cNvSpPr>
              <a:spLocks noChangeArrowheads="1"/>
            </p:cNvSpPr>
            <p:nvPr/>
          </p:nvSpPr>
          <p:spPr bwMode="auto">
            <a:xfrm rot="-6801334">
              <a:off x="801" y="3334"/>
              <a:ext cx="240" cy="96"/>
            </a:xfrm>
            <a:prstGeom prst="curvedUpArrow">
              <a:avLst>
                <a:gd name="adj1" fmla="val 50000"/>
                <a:gd name="adj2" fmla="val 10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Text Box 18"/>
            <p:cNvSpPr txBox="1">
              <a:spLocks noChangeArrowheads="1"/>
            </p:cNvSpPr>
            <p:nvPr/>
          </p:nvSpPr>
          <p:spPr bwMode="auto">
            <a:xfrm>
              <a:off x="960" y="3216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1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=60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1371600" y="3429000"/>
            <a:ext cx="1066800" cy="369888"/>
            <a:chOff x="912" y="2160"/>
            <a:chExt cx="576" cy="233"/>
          </a:xfrm>
        </p:grpSpPr>
        <p:sp>
          <p:nvSpPr>
            <p:cNvPr id="11318" name="Text Box 20"/>
            <p:cNvSpPr txBox="1">
              <a:spLocks noChangeArrowheads="1"/>
            </p:cNvSpPr>
            <p:nvPr/>
          </p:nvSpPr>
          <p:spPr bwMode="auto">
            <a:xfrm>
              <a:off x="960" y="2160"/>
              <a:ext cx="5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800" dirty="0" smtClean="0">
                  <a:solidFill>
                    <a:schemeClr val="accent2"/>
                  </a:solidFill>
                  <a:latin typeface="Symbol" charset="0"/>
                </a:rPr>
                <a:t>θ</a:t>
              </a:r>
              <a:r>
                <a:rPr lang="en-US" sz="1800" baseline="-25000" dirty="0" smtClean="0">
                  <a:solidFill>
                    <a:schemeClr val="accent2"/>
                  </a:solidFill>
                  <a:latin typeface="Symbol" charset="0"/>
                </a:rPr>
                <a:t>2</a:t>
              </a:r>
              <a:r>
                <a:rPr lang="en-US" sz="1800" dirty="0">
                  <a:solidFill>
                    <a:schemeClr val="accent2"/>
                  </a:solidFill>
                  <a:latin typeface="Symbol" charset="0"/>
                </a:rPr>
                <a:t>=-20</a:t>
              </a:r>
              <a:r>
                <a:rPr lang="en-US" sz="1800" baseline="30000" dirty="0">
                  <a:solidFill>
                    <a:schemeClr val="accent2"/>
                  </a:solidFill>
                  <a:latin typeface="Symbol" charset="0"/>
                </a:rPr>
                <a:t>o</a:t>
              </a:r>
            </a:p>
          </p:txBody>
        </p:sp>
        <p:sp>
          <p:nvSpPr>
            <p:cNvPr id="11319" name="AutoShape 21"/>
            <p:cNvSpPr>
              <a:spLocks noChangeArrowheads="1"/>
            </p:cNvSpPr>
            <p:nvPr/>
          </p:nvSpPr>
          <p:spPr bwMode="auto">
            <a:xfrm rot="-5388641">
              <a:off x="869" y="2252"/>
              <a:ext cx="143" cy="58"/>
            </a:xfrm>
            <a:prstGeom prst="curvedUpArrow">
              <a:avLst>
                <a:gd name="adj1" fmla="val 49310"/>
                <a:gd name="adj2" fmla="val 98621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66262" name="Object 3"/>
          <p:cNvGraphicFramePr>
            <a:graphicFrameLocks noChangeAspect="1"/>
          </p:cNvGraphicFramePr>
          <p:nvPr/>
        </p:nvGraphicFramePr>
        <p:xfrm>
          <a:off x="4038600" y="4022725"/>
          <a:ext cx="493713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16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022725"/>
                        <a:ext cx="493713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3" name="Text Box 23"/>
          <p:cNvSpPr txBox="1">
            <a:spLocks noChangeArrowheads="1"/>
          </p:cNvSpPr>
          <p:nvPr/>
        </p:nvSpPr>
        <p:spPr bwMode="auto">
          <a:xfrm>
            <a:off x="2667000" y="20415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1</a:t>
            </a:r>
          </a:p>
        </p:txBody>
      </p:sp>
      <p:sp>
        <p:nvSpPr>
          <p:cNvPr id="266264" name="Text Box 24"/>
          <p:cNvSpPr txBox="1">
            <a:spLocks noChangeArrowheads="1"/>
          </p:cNvSpPr>
          <p:nvPr/>
        </p:nvSpPr>
        <p:spPr bwMode="auto">
          <a:xfrm>
            <a:off x="2667000" y="3032125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2</a:t>
            </a:r>
          </a:p>
        </p:txBody>
      </p:sp>
      <p:sp>
        <p:nvSpPr>
          <p:cNvPr id="266265" name="Text Box 25"/>
          <p:cNvSpPr txBox="1">
            <a:spLocks noChangeArrowheads="1"/>
          </p:cNvSpPr>
          <p:nvPr/>
        </p:nvSpPr>
        <p:spPr bwMode="auto">
          <a:xfrm>
            <a:off x="2209800" y="38862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Components of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total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6" name="Object 4"/>
          <p:cNvGraphicFramePr>
            <a:graphicFrameLocks noChangeAspect="1"/>
          </p:cNvGraphicFramePr>
          <p:nvPr/>
        </p:nvGraphicFramePr>
        <p:xfrm>
          <a:off x="2112963" y="4972050"/>
          <a:ext cx="401637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17" name="Equation" r:id="rId7" imgW="304560" imgH="228600" progId="Equation.DSMT4">
                  <p:embed/>
                </p:oleObj>
              </mc:Choice>
              <mc:Fallback>
                <p:oleObj name="Equation" r:id="rId7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4972050"/>
                        <a:ext cx="401637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228600" y="48768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Magnitude and direction of acceleration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a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266268" name="Object 5"/>
          <p:cNvGraphicFramePr>
            <a:graphicFrameLocks noChangeAspect="1"/>
          </p:cNvGraphicFramePr>
          <p:nvPr/>
        </p:nvGraphicFramePr>
        <p:xfrm>
          <a:off x="3962400" y="2489200"/>
          <a:ext cx="5429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18" name="Equation" r:id="rId9" imgW="355320" imgH="241200" progId="Equation.3">
                  <p:embed/>
                </p:oleObj>
              </mc:Choice>
              <mc:Fallback>
                <p:oleObj name="Equation" r:id="rId9" imgW="355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489200"/>
                        <a:ext cx="542925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69" name="Object 6"/>
          <p:cNvGraphicFramePr>
            <a:graphicFrameLocks noChangeAspect="1"/>
          </p:cNvGraphicFramePr>
          <p:nvPr/>
        </p:nvGraphicFramePr>
        <p:xfrm>
          <a:off x="3962400" y="3024188"/>
          <a:ext cx="5222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19" name="Equation" r:id="rId11" imgW="368280" imgH="228600" progId="Equation.3">
                  <p:embed/>
                </p:oleObj>
              </mc:Choice>
              <mc:Fallback>
                <p:oleObj name="Equation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024188"/>
                        <a:ext cx="5222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0" name="Object 7"/>
          <p:cNvGraphicFramePr>
            <a:graphicFrameLocks noChangeAspect="1"/>
          </p:cNvGraphicFramePr>
          <p:nvPr/>
        </p:nvGraphicFramePr>
        <p:xfrm>
          <a:off x="3962400" y="3541713"/>
          <a:ext cx="5064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0" name="Equation" r:id="rId13" imgW="368280" imgH="241200" progId="Equation.3">
                  <p:embed/>
                </p:oleObj>
              </mc:Choice>
              <mc:Fallback>
                <p:oleObj name="Equation" r:id="rId13" imgW="368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41713"/>
                        <a:ext cx="506413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1" name="Object 8"/>
          <p:cNvGraphicFramePr>
            <a:graphicFrameLocks noChangeAspect="1"/>
          </p:cNvGraphicFramePr>
          <p:nvPr/>
        </p:nvGraphicFramePr>
        <p:xfrm>
          <a:off x="3962400" y="4343400"/>
          <a:ext cx="4937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1" name="Equation" r:id="rId15" imgW="317160" imgH="241200" progId="Equation.3">
                  <p:embed/>
                </p:oleObj>
              </mc:Choice>
              <mc:Fallback>
                <p:oleObj name="Equation" r:id="rId15" imgW="317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43400"/>
                        <a:ext cx="493713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2" name="Object 9"/>
          <p:cNvGraphicFramePr>
            <a:graphicFrameLocks noChangeAspect="1"/>
          </p:cNvGraphicFramePr>
          <p:nvPr/>
        </p:nvGraphicFramePr>
        <p:xfrm>
          <a:off x="4191000" y="4976813"/>
          <a:ext cx="468313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2" name="Equation" r:id="rId17" imgW="355320" imgH="241200" progId="Equation.DSMT4">
                  <p:embed/>
                </p:oleObj>
              </mc:Choice>
              <mc:Fallback>
                <p:oleObj name="Equation" r:id="rId17" imgW="355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976813"/>
                        <a:ext cx="468313" cy="255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99631"/>
              </p:ext>
            </p:extLst>
          </p:nvPr>
        </p:nvGraphicFramePr>
        <p:xfrm>
          <a:off x="6245225" y="4878388"/>
          <a:ext cx="384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3" name="Equation" r:id="rId19" imgW="292100" imgH="355600" progId="Equation.3">
                  <p:embed/>
                </p:oleObj>
              </mc:Choice>
              <mc:Fallback>
                <p:oleObj name="Equation" r:id="rId19" imgW="2921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4878388"/>
                        <a:ext cx="384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4" name="Object 11"/>
          <p:cNvGraphicFramePr>
            <a:graphicFrameLocks noChangeAspect="1"/>
          </p:cNvGraphicFramePr>
          <p:nvPr/>
        </p:nvGraphicFramePr>
        <p:xfrm>
          <a:off x="1981200" y="5603875"/>
          <a:ext cx="401638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4" name="Equation" r:id="rId21" imgW="304560" imgH="177480" progId="Equation.DSMT4">
                  <p:embed/>
                </p:oleObj>
              </mc:Choice>
              <mc:Fallback>
                <p:oleObj name="Equation" r:id="rId21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603875"/>
                        <a:ext cx="401638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955706"/>
              </p:ext>
            </p:extLst>
          </p:nvPr>
        </p:nvGraphicFramePr>
        <p:xfrm>
          <a:off x="6240463" y="5572125"/>
          <a:ext cx="334962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5" name="Equation" r:id="rId23" imgW="254000" imgH="241300" progId="Equation.3">
                  <p:embed/>
                </p:oleObj>
              </mc:Choice>
              <mc:Fallback>
                <p:oleObj name="Equation" r:id="rId23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5572125"/>
                        <a:ext cx="334962" cy="382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97078"/>
              </p:ext>
            </p:extLst>
          </p:nvPr>
        </p:nvGraphicFramePr>
        <p:xfrm>
          <a:off x="4487863" y="1889125"/>
          <a:ext cx="109378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6" name="Equation" r:id="rId25" imgW="723900" imgH="355600" progId="Equation.3">
                  <p:embed/>
                </p:oleObj>
              </mc:Choice>
              <mc:Fallback>
                <p:oleObj name="Equation" r:id="rId25" imgW="7239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7863" y="1889125"/>
                        <a:ext cx="1093787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30432"/>
              </p:ext>
            </p:extLst>
          </p:nvPr>
        </p:nvGraphicFramePr>
        <p:xfrm>
          <a:off x="4508500" y="2401888"/>
          <a:ext cx="10652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7" name="Equation" r:id="rId27" imgW="698500" imgH="355600" progId="Equation.3">
                  <p:embed/>
                </p:oleObj>
              </mc:Choice>
              <mc:Fallback>
                <p:oleObj name="Equation" r:id="rId27" imgW="698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401888"/>
                        <a:ext cx="10652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029614"/>
              </p:ext>
            </p:extLst>
          </p:nvPr>
        </p:nvGraphicFramePr>
        <p:xfrm>
          <a:off x="4486275" y="2916238"/>
          <a:ext cx="10620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8" name="Equation" r:id="rId29" imgW="749300" imgH="355600" progId="Equation.3">
                  <p:embed/>
                </p:oleObj>
              </mc:Choice>
              <mc:Fallback>
                <p:oleObj name="Equation" r:id="rId29" imgW="749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2916238"/>
                        <a:ext cx="10620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093908"/>
              </p:ext>
            </p:extLst>
          </p:nvPr>
        </p:nvGraphicFramePr>
        <p:xfrm>
          <a:off x="4491038" y="3430588"/>
          <a:ext cx="10112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29" name="Equation" r:id="rId31" imgW="736600" imgH="355600" progId="Equation.3">
                  <p:embed/>
                </p:oleObj>
              </mc:Choice>
              <mc:Fallback>
                <p:oleObj name="Equation" r:id="rId31" imgW="736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038" y="3430588"/>
                        <a:ext cx="10112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0" name="Object 17"/>
          <p:cNvGraphicFramePr>
            <a:graphicFrameLocks noChangeAspect="1"/>
          </p:cNvGraphicFramePr>
          <p:nvPr/>
        </p:nvGraphicFramePr>
        <p:xfrm>
          <a:off x="4495800" y="4024313"/>
          <a:ext cx="10668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0" name="Equation" r:id="rId33" imgW="685800" imgH="228600" progId="Equation.DSMT4">
                  <p:embed/>
                </p:oleObj>
              </mc:Choice>
              <mc:Fallback>
                <p:oleObj name="Equation" r:id="rId33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4313"/>
                        <a:ext cx="10668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1" name="Object 18"/>
          <p:cNvGraphicFramePr>
            <a:graphicFrameLocks noChangeAspect="1"/>
          </p:cNvGraphicFramePr>
          <p:nvPr/>
        </p:nvGraphicFramePr>
        <p:xfrm>
          <a:off x="7337425" y="4024313"/>
          <a:ext cx="43497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1" name="Equation" r:id="rId35" imgW="279360" imgH="228600" progId="Equation.3">
                  <p:embed/>
                </p:oleObj>
              </mc:Choice>
              <mc:Fallback>
                <p:oleObj name="Equation" r:id="rId35" imgW="279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425" y="4024313"/>
                        <a:ext cx="434975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2" name="Object 19"/>
          <p:cNvGraphicFramePr>
            <a:graphicFrameLocks noChangeAspect="1"/>
          </p:cNvGraphicFramePr>
          <p:nvPr/>
        </p:nvGraphicFramePr>
        <p:xfrm>
          <a:off x="4475163" y="4343400"/>
          <a:ext cx="108743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2" name="Equation" r:id="rId37" imgW="698400" imgH="241200" progId="Equation.DSMT4">
                  <p:embed/>
                </p:oleObj>
              </mc:Choice>
              <mc:Fallback>
                <p:oleObj name="Equation" r:id="rId3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163" y="4343400"/>
                        <a:ext cx="108743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3" name="Object 20"/>
          <p:cNvGraphicFramePr>
            <a:graphicFrameLocks noChangeAspect="1"/>
          </p:cNvGraphicFramePr>
          <p:nvPr/>
        </p:nvGraphicFramePr>
        <p:xfrm>
          <a:off x="7354888" y="4343400"/>
          <a:ext cx="4540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3" name="Equation" r:id="rId39" imgW="291960" imgH="241200" progId="Equation.3">
                  <p:embed/>
                </p:oleObj>
              </mc:Choice>
              <mc:Fallback>
                <p:oleObj name="Equation" r:id="rId39" imgW="291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4888" y="4343400"/>
                        <a:ext cx="4540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4" name="Object 21"/>
          <p:cNvGraphicFramePr>
            <a:graphicFrameLocks noChangeAspect="1"/>
          </p:cNvGraphicFramePr>
          <p:nvPr/>
        </p:nvGraphicFramePr>
        <p:xfrm>
          <a:off x="2520950" y="4876800"/>
          <a:ext cx="4508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4" name="Equation" r:id="rId41" imgW="342720" imgH="393480" progId="Equation.DSMT4">
                  <p:embed/>
                </p:oleObj>
              </mc:Choice>
              <mc:Fallback>
                <p:oleObj name="Equation" r:id="rId41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76800"/>
                        <a:ext cx="4508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5" name="Object 22"/>
          <p:cNvGraphicFramePr>
            <a:graphicFrameLocks noChangeAspect="1"/>
          </p:cNvGraphicFramePr>
          <p:nvPr/>
        </p:nvGraphicFramePr>
        <p:xfrm>
          <a:off x="2944813" y="4876800"/>
          <a:ext cx="11699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5" name="Equation" r:id="rId43" imgW="888840" imgH="393480" progId="Equation.DSMT4">
                  <p:embed/>
                </p:oleObj>
              </mc:Choice>
              <mc:Fallback>
                <p:oleObj name="Equation" r:id="rId43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876800"/>
                        <a:ext cx="11699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6" name="Object 23"/>
          <p:cNvGraphicFramePr>
            <a:graphicFrameLocks noChangeAspect="1"/>
          </p:cNvGraphicFramePr>
          <p:nvPr/>
        </p:nvGraphicFramePr>
        <p:xfrm>
          <a:off x="4654550" y="4876800"/>
          <a:ext cx="45085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6" name="Equation" r:id="rId45" imgW="342720" imgH="419040" progId="Equation.DSMT4">
                  <p:embed/>
                </p:oleObj>
              </mc:Choice>
              <mc:Fallback>
                <p:oleObj name="Equation" r:id="rId45" imgW="3427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4876800"/>
                        <a:ext cx="45085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7" name="Object 24"/>
          <p:cNvGraphicFramePr>
            <a:graphicFrameLocks noChangeAspect="1"/>
          </p:cNvGraphicFramePr>
          <p:nvPr/>
        </p:nvGraphicFramePr>
        <p:xfrm>
          <a:off x="5095875" y="4918075"/>
          <a:ext cx="11525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7" name="Equation" r:id="rId47" imgW="876240" imgH="393480" progId="Equation.DSMT4">
                  <p:embed/>
                </p:oleObj>
              </mc:Choice>
              <mc:Fallback>
                <p:oleObj name="Equation" r:id="rId47" imgW="8762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75" y="4918075"/>
                        <a:ext cx="1152525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8" name="Object 25"/>
          <p:cNvGraphicFramePr>
            <a:graphicFrameLocks noChangeAspect="1"/>
          </p:cNvGraphicFramePr>
          <p:nvPr/>
        </p:nvGraphicFramePr>
        <p:xfrm>
          <a:off x="6553200" y="4884738"/>
          <a:ext cx="11461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8" name="Equation" r:id="rId49" imgW="1066680" imgH="355320" progId="Equation.DSMT4">
                  <p:embed/>
                </p:oleObj>
              </mc:Choice>
              <mc:Fallback>
                <p:oleObj name="Equation" r:id="rId49" imgW="10666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84738"/>
                        <a:ext cx="11461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9" name="Object 26"/>
          <p:cNvGraphicFramePr>
            <a:graphicFrameLocks noChangeAspect="1"/>
          </p:cNvGraphicFramePr>
          <p:nvPr/>
        </p:nvGraphicFramePr>
        <p:xfrm>
          <a:off x="7662863" y="4876800"/>
          <a:ext cx="1023937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39" name="Equation" r:id="rId51" imgW="952200" imgH="330120" progId="Equation.DSMT4">
                  <p:embed/>
                </p:oleObj>
              </mc:Choice>
              <mc:Fallback>
                <p:oleObj name="Equation" r:id="rId51" imgW="9522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2863" y="4876800"/>
                        <a:ext cx="1023937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0" name="Object 27"/>
          <p:cNvGraphicFramePr>
            <a:graphicFrameLocks noChangeAspect="1"/>
          </p:cNvGraphicFramePr>
          <p:nvPr/>
        </p:nvGraphicFramePr>
        <p:xfrm>
          <a:off x="8385175" y="5226050"/>
          <a:ext cx="682625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0" name="Equation" r:id="rId53" imgW="634680" imgH="203040" progId="Equation.DSMT4">
                  <p:embed/>
                </p:oleObj>
              </mc:Choice>
              <mc:Fallback>
                <p:oleObj name="Equation" r:id="rId53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175" y="5226050"/>
                        <a:ext cx="682625" cy="26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1" name="Object 28"/>
          <p:cNvGraphicFramePr>
            <a:graphicFrameLocks noChangeAspect="1"/>
          </p:cNvGraphicFramePr>
          <p:nvPr/>
        </p:nvGraphicFramePr>
        <p:xfrm>
          <a:off x="2362200" y="5410200"/>
          <a:ext cx="112871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1" name="Equation" r:id="rId55" imgW="799920" imgH="482400" progId="Equation.DSMT4">
                  <p:embed/>
                </p:oleObj>
              </mc:Choice>
              <mc:Fallback>
                <p:oleObj name="Equation" r:id="rId55" imgW="79992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410200"/>
                        <a:ext cx="112871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2" name="Object 29"/>
          <p:cNvGraphicFramePr>
            <a:graphicFrameLocks noChangeAspect="1"/>
          </p:cNvGraphicFramePr>
          <p:nvPr/>
        </p:nvGraphicFramePr>
        <p:xfrm>
          <a:off x="3505200" y="5448300"/>
          <a:ext cx="13716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2" name="Equation" r:id="rId57" imgW="1041120" imgH="431640" progId="Equation.DSMT4">
                  <p:embed/>
                </p:oleObj>
              </mc:Choice>
              <mc:Fallback>
                <p:oleObj name="Equation" r:id="rId57" imgW="1041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5448300"/>
                        <a:ext cx="13716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3" name="Object 30"/>
          <p:cNvGraphicFramePr>
            <a:graphicFrameLocks noChangeAspect="1"/>
          </p:cNvGraphicFramePr>
          <p:nvPr/>
        </p:nvGraphicFramePr>
        <p:xfrm>
          <a:off x="6573838" y="5494338"/>
          <a:ext cx="969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3" name="Equation" r:id="rId59" imgW="736560" imgH="330120" progId="Equation.DSMT4">
                  <p:embed/>
                </p:oleObj>
              </mc:Choice>
              <mc:Fallback>
                <p:oleObj name="Equation" r:id="rId59" imgW="7365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5494338"/>
                        <a:ext cx="9699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4" name="Object 31"/>
          <p:cNvGraphicFramePr>
            <a:graphicFrameLocks noChangeAspect="1"/>
          </p:cNvGraphicFramePr>
          <p:nvPr/>
        </p:nvGraphicFramePr>
        <p:xfrm>
          <a:off x="7519988" y="5486400"/>
          <a:ext cx="14716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4" name="Equation" r:id="rId61" imgW="1117440" imgH="431640" progId="Equation.DSMT4">
                  <p:embed/>
                </p:oleObj>
              </mc:Choice>
              <mc:Fallback>
                <p:oleObj name="Equation" r:id="rId61" imgW="1117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9988" y="5486400"/>
                        <a:ext cx="147161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5" name="Object 32"/>
          <p:cNvGraphicFramePr>
            <a:graphicFrameLocks noChangeAspect="1"/>
          </p:cNvGraphicFramePr>
          <p:nvPr/>
        </p:nvGraphicFramePr>
        <p:xfrm>
          <a:off x="5562600" y="1912938"/>
          <a:ext cx="2055813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5" name="Equation" r:id="rId63" imgW="1358640" imgH="279360" progId="Equation.DSMT4">
                  <p:embed/>
                </p:oleObj>
              </mc:Choice>
              <mc:Fallback>
                <p:oleObj name="Equation" r:id="rId63" imgW="13586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912938"/>
                        <a:ext cx="2055813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6" name="Object 33"/>
          <p:cNvGraphicFramePr>
            <a:graphicFrameLocks noChangeAspect="1"/>
          </p:cNvGraphicFramePr>
          <p:nvPr/>
        </p:nvGraphicFramePr>
        <p:xfrm>
          <a:off x="5586413" y="2438400"/>
          <a:ext cx="2033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6" name="Equation" r:id="rId65" imgW="1333440" imgH="279360" progId="Equation.DSMT4">
                  <p:embed/>
                </p:oleObj>
              </mc:Choice>
              <mc:Fallback>
                <p:oleObj name="Equation" r:id="rId65" imgW="13334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438400"/>
                        <a:ext cx="2033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7" name="Object 34"/>
          <p:cNvGraphicFramePr>
            <a:graphicFrameLocks noChangeAspect="1"/>
          </p:cNvGraphicFramePr>
          <p:nvPr/>
        </p:nvGraphicFramePr>
        <p:xfrm>
          <a:off x="5567363" y="2979738"/>
          <a:ext cx="2052637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7" name="Equation" r:id="rId67" imgW="1447560" imgH="279360" progId="Equation.DSMT4">
                  <p:embed/>
                </p:oleObj>
              </mc:Choice>
              <mc:Fallback>
                <p:oleObj name="Equation" r:id="rId67" imgW="14475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2979738"/>
                        <a:ext cx="2052637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8" name="Object 35"/>
          <p:cNvGraphicFramePr>
            <a:graphicFrameLocks noChangeAspect="1"/>
          </p:cNvGraphicFramePr>
          <p:nvPr/>
        </p:nvGraphicFramePr>
        <p:xfrm>
          <a:off x="5545138" y="3513138"/>
          <a:ext cx="20748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8" name="Equation" r:id="rId69" imgW="1511280" imgH="279360" progId="Equation.DSMT4">
                  <p:embed/>
                </p:oleObj>
              </mc:Choice>
              <mc:Fallback>
                <p:oleObj name="Equation" r:id="rId69" imgW="1511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8" y="3513138"/>
                        <a:ext cx="20748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9" name="Object 36"/>
          <p:cNvGraphicFramePr>
            <a:graphicFrameLocks noChangeAspect="1"/>
          </p:cNvGraphicFramePr>
          <p:nvPr/>
        </p:nvGraphicFramePr>
        <p:xfrm>
          <a:off x="5562600" y="4038600"/>
          <a:ext cx="1798638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49" name="Equation" r:id="rId71" imgW="1155600" imgH="177480" progId="Equation.DSMT4">
                  <p:embed/>
                </p:oleObj>
              </mc:Choice>
              <mc:Fallback>
                <p:oleObj name="Equation" r:id="rId71" imgW="1155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038600"/>
                        <a:ext cx="1798638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0" name="Object 37"/>
          <p:cNvGraphicFramePr>
            <a:graphicFrameLocks noChangeAspect="1"/>
          </p:cNvGraphicFramePr>
          <p:nvPr/>
        </p:nvGraphicFramePr>
        <p:xfrm>
          <a:off x="5554663" y="4343400"/>
          <a:ext cx="1760537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50" name="Equation" r:id="rId73" imgW="1130040" imgH="177480" progId="Equation.DSMT4">
                  <p:embed/>
                </p:oleObj>
              </mc:Choice>
              <mc:Fallback>
                <p:oleObj name="Equation" r:id="rId73" imgW="1130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4663" y="4343400"/>
                        <a:ext cx="1760537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470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6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6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6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6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6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6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66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66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6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66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6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266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6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266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26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266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266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266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26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26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6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266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66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500"/>
                                        <p:tgtEl>
                                          <p:spTgt spid="26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26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nimBg="1" autoUpdateAnimBg="0"/>
      <p:bldP spid="266250" grpId="0" animBg="1" autoUpdateAnimBg="0"/>
      <p:bldP spid="266255" grpId="0" animBg="1"/>
      <p:bldP spid="266263" grpId="0" build="p" autoUpdateAnimBg="0"/>
      <p:bldP spid="266264" grpId="0" build="p" autoUpdateAnimBg="0"/>
      <p:bldP spid="266265" grpId="0" build="p" autoUpdateAnimBg="0"/>
      <p:bldP spid="266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13CEC7C-6478-624E-B87A-F16CE166630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0487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B6A59F36-FB3C-1746-AC55-A0CAC968EF48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14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5257800" y="2438400"/>
            <a:ext cx="18288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6096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Third Law (Law of Action and Reaction)</a:t>
            </a:r>
          </a:p>
        </p:txBody>
      </p:sp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685800" y="914400"/>
            <a:ext cx="7772400" cy="1216025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If two objects interact,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21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that object 2 exerts on object 1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is equal in magnitude and opposite in direction to the force F</a:t>
            </a:r>
            <a:r>
              <a:rPr lang="en-US" baseline="-25000" dirty="0">
                <a:solidFill>
                  <a:srgbClr val="FF0000"/>
                </a:solidFill>
                <a:latin typeface="Monotype Corsiva" charset="0"/>
              </a:rPr>
              <a:t>12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object 1 exerts </a:t>
            </a:r>
            <a:r>
              <a:rPr lang="en-US" dirty="0">
                <a:solidFill>
                  <a:srgbClr val="FF0000"/>
                </a:solidFill>
                <a:latin typeface="Monotype Corsiva" charset="0"/>
              </a:rPr>
              <a:t>on object 2</a:t>
            </a:r>
            <a:r>
              <a:rPr lang="en-US" dirty="0" smtClean="0">
                <a:solidFill>
                  <a:srgbClr val="FF0000"/>
                </a:solidFill>
                <a:latin typeface="Monotype Corsiva" charset="0"/>
              </a:rPr>
              <a:t>. </a:t>
            </a:r>
            <a:endParaRPr lang="en-US" dirty="0">
              <a:solidFill>
                <a:srgbClr val="FF0000"/>
              </a:solidFill>
              <a:latin typeface="Monotype Corsiva" charset="0"/>
            </a:endParaRPr>
          </a:p>
        </p:txBody>
      </p:sp>
      <p:sp>
        <p:nvSpPr>
          <p:cNvPr id="268293" name="Oval 5"/>
          <p:cNvSpPr>
            <a:spLocks noChangeArrowheads="1"/>
          </p:cNvSpPr>
          <p:nvPr/>
        </p:nvSpPr>
        <p:spPr bwMode="auto">
          <a:xfrm>
            <a:off x="1371600" y="2590800"/>
            <a:ext cx="762000" cy="762000"/>
          </a:xfrm>
          <a:prstGeom prst="ellipse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 Narrow" charset="0"/>
              </a:rPr>
              <a:t>1</a:t>
            </a:r>
          </a:p>
        </p:txBody>
      </p:sp>
      <p:sp>
        <p:nvSpPr>
          <p:cNvPr id="268294" name="Oval 6"/>
          <p:cNvSpPr>
            <a:spLocks noChangeArrowheads="1"/>
          </p:cNvSpPr>
          <p:nvPr/>
        </p:nvSpPr>
        <p:spPr bwMode="auto">
          <a:xfrm>
            <a:off x="3810000" y="2286000"/>
            <a:ext cx="533400" cy="533400"/>
          </a:xfrm>
          <a:prstGeom prst="ellipse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latin typeface="Arial Narrow" charset="0"/>
                <a:ea typeface="+mn-ea"/>
                <a:cs typeface="+mn-cs"/>
              </a:rPr>
              <a:t>2</a:t>
            </a:r>
          </a:p>
        </p:txBody>
      </p:sp>
      <p:sp>
        <p:nvSpPr>
          <p:cNvPr id="268295" name="Line 7"/>
          <p:cNvSpPr>
            <a:spLocks noChangeShapeType="1"/>
          </p:cNvSpPr>
          <p:nvPr/>
        </p:nvSpPr>
        <p:spPr bwMode="auto">
          <a:xfrm flipV="1">
            <a:off x="1752600" y="28194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965325" y="23622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21</a:t>
            </a:r>
          </a:p>
        </p:txBody>
      </p:sp>
      <p:sp>
        <p:nvSpPr>
          <p:cNvPr id="268297" name="Line 9"/>
          <p:cNvSpPr>
            <a:spLocks noChangeShapeType="1"/>
          </p:cNvSpPr>
          <p:nvPr/>
        </p:nvSpPr>
        <p:spPr bwMode="auto">
          <a:xfrm rot="10800000" flipV="1">
            <a:off x="3200400" y="2590800"/>
            <a:ext cx="8382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043238" y="2133600"/>
            <a:ext cx="53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baseline="-25000">
                <a:solidFill>
                  <a:srgbClr val="FF0000"/>
                </a:solidFill>
                <a:latin typeface="Monotype Corsiva" charset="0"/>
              </a:rPr>
              <a:t>12</a:t>
            </a:r>
          </a:p>
        </p:txBody>
      </p:sp>
      <p:graphicFrame>
        <p:nvGraphicFramePr>
          <p:cNvPr id="2682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51266"/>
              </p:ext>
            </p:extLst>
          </p:nvPr>
        </p:nvGraphicFramePr>
        <p:xfrm>
          <a:off x="5284788" y="2497138"/>
          <a:ext cx="99853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5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2497138"/>
                        <a:ext cx="99853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685800" y="3505200"/>
            <a:ext cx="746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reaction force is equal in magnitude to the action force but in opposite direction. These two forces always act </a:t>
            </a:r>
            <a:r>
              <a:rPr lang="en-US" b="1" u="sng">
                <a:latin typeface="Monotype Corsiva" charset="0"/>
              </a:rPr>
              <a:t>on different objects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.  </a:t>
            </a:r>
          </a:p>
        </p:txBody>
      </p:sp>
      <p:sp>
        <p:nvSpPr>
          <p:cNvPr id="268301" name="Text Box 13"/>
          <p:cNvSpPr txBox="1">
            <a:spLocks noChangeArrowheads="1"/>
          </p:cNvSpPr>
          <p:nvPr/>
        </p:nvSpPr>
        <p:spPr bwMode="auto">
          <a:xfrm>
            <a:off x="685800" y="4419600"/>
            <a:ext cx="3657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What is the reaction force to the force of a free falling object?</a:t>
            </a: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4724400" y="4503003"/>
            <a:ext cx="373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gravitational force 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the object exerts on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the Earth!</a:t>
            </a: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533400" y="5334000"/>
            <a:ext cx="8077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Stationary objects on top of a table has a reaction force (called the normal force) from table to balance the action force, the gravitational force.</a:t>
            </a:r>
          </a:p>
        </p:txBody>
      </p:sp>
      <p:graphicFrame>
        <p:nvGraphicFramePr>
          <p:cNvPr id="26830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938491"/>
              </p:ext>
            </p:extLst>
          </p:nvPr>
        </p:nvGraphicFramePr>
        <p:xfrm>
          <a:off x="6199188" y="2516188"/>
          <a:ext cx="89852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26" name="Equation" r:id="rId5" imgW="342900" imgH="241300" progId="Equation.DSMT4">
                  <p:embed/>
                </p:oleObj>
              </mc:Choice>
              <mc:Fallback>
                <p:oleObj name="Equation" r:id="rId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9188" y="2516188"/>
                        <a:ext cx="898525" cy="66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54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8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8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8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8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8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8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8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68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8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8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8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8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8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8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0" grpId="0" animBg="1"/>
      <p:bldP spid="268292" grpId="0" animBg="1" autoUpdateAnimBg="0"/>
      <p:bldP spid="268295" grpId="0" animBg="1"/>
      <p:bldP spid="268296" grpId="0" build="p" autoUpdateAnimBg="0"/>
      <p:bldP spid="268297" grpId="0" animBg="1"/>
      <p:bldP spid="268298" grpId="0" build="p" autoUpdateAnimBg="0"/>
      <p:bldP spid="268300" grpId="0"/>
      <p:bldP spid="268301" grpId="0"/>
      <p:bldP spid="268302" grpId="0"/>
      <p:bldP spid="2683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150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150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4D3F42-0BD3-7140-976A-F7BEFD49DC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10" name="Text Box 3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457200" y="4648200"/>
            <a:ext cx="8382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Suppose that the magnitude of the force P is 36 N.  If the mass of the spacecraft is 11,000 kg and the mass of the astronaut is 92 kg, what are the accelerations?</a:t>
            </a:r>
          </a:p>
        </p:txBody>
      </p:sp>
      <p:pic>
        <p:nvPicPr>
          <p:cNvPr id="417798" name="Picture 6" descr="afg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4950"/>
            <a:ext cx="7772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 The Accelerations Produced by Action and Reaction Forces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6172200" y="2438400"/>
            <a:ext cx="2590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Which one do you think will get </a:t>
            </a:r>
            <a:r>
              <a:rPr lang="en-US" sz="1800" dirty="0" smtClean="0">
                <a:solidFill>
                  <a:srgbClr val="A50021"/>
                </a:solidFill>
                <a:latin typeface="Arial Narrow" charset="0"/>
              </a:rPr>
              <a:t>a larger </a:t>
            </a:r>
            <a:r>
              <a:rPr lang="en-US" sz="1800" dirty="0">
                <a:solidFill>
                  <a:srgbClr val="A50021"/>
                </a:solidFill>
                <a:latin typeface="Arial Narrow" charset="0"/>
              </a:rPr>
              <a:t>acceleration?</a:t>
            </a:r>
          </a:p>
        </p:txBody>
      </p:sp>
    </p:spTree>
    <p:extLst>
      <p:ext uri="{BB962C8B-B14F-4D97-AF65-F5344CB8AC3E}">
        <p14:creationId xmlns:p14="http://schemas.microsoft.com/office/powerpoint/2010/main" val="154819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/>
      <p:bldP spid="4178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66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E25F731-D3A8-D848-8ACD-69081EEE7D7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19843" name="Text Box 3"/>
          <p:cNvSpPr txBox="1">
            <a:spLocks noChangeArrowheads="1"/>
          </p:cNvSpPr>
          <p:nvPr/>
        </p:nvSpPr>
        <p:spPr bwMode="auto">
          <a:xfrm>
            <a:off x="5013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graphicFrame>
        <p:nvGraphicFramePr>
          <p:cNvPr id="419845" name="Object 3"/>
          <p:cNvGraphicFramePr>
            <a:graphicFrameLocks noChangeAspect="1"/>
          </p:cNvGraphicFramePr>
          <p:nvPr/>
        </p:nvGraphicFramePr>
        <p:xfrm>
          <a:off x="7045325" y="914400"/>
          <a:ext cx="15684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1" name="Equation" r:id="rId4" imgW="571500" imgH="266700" progId="Equation.DSMT4">
                  <p:embed/>
                </p:oleObj>
              </mc:Choice>
              <mc:Fallback>
                <p:oleObj name="Equation" r:id="rId4" imgW="5715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5325" y="914400"/>
                        <a:ext cx="15684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381427"/>
              </p:ext>
            </p:extLst>
          </p:nvPr>
        </p:nvGraphicFramePr>
        <p:xfrm>
          <a:off x="1905000" y="2919413"/>
          <a:ext cx="9588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2" name="Equation" r:id="rId6" imgW="304800" imgH="241300" progId="Equation.3">
                  <p:embed/>
                </p:oleObj>
              </mc:Choice>
              <mc:Fallback>
                <p:oleObj name="Equation" r:id="rId6" imgW="304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919413"/>
                        <a:ext cx="9588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105415"/>
              </p:ext>
            </p:extLst>
          </p:nvPr>
        </p:nvGraphicFramePr>
        <p:xfrm>
          <a:off x="2057400" y="4689475"/>
          <a:ext cx="10191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3" name="Equation" r:id="rId8" imgW="317500" imgH="241300" progId="Equation.3">
                  <p:embed/>
                </p:oleObj>
              </mc:Choice>
              <mc:Fallback>
                <p:oleObj name="Equation" r:id="rId8" imgW="31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689475"/>
                        <a:ext cx="10191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9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continued</a:t>
            </a:r>
          </a:p>
        </p:txBody>
      </p:sp>
      <p:sp>
        <p:nvSpPr>
          <p:cNvPr id="419849" name="Text Box 9"/>
          <p:cNvSpPr txBox="1">
            <a:spLocks noChangeArrowheads="1"/>
          </p:cNvSpPr>
          <p:nvPr/>
        </p:nvSpPr>
        <p:spPr bwMode="auto">
          <a:xfrm>
            <a:off x="228600" y="990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space craft by the astronaut</a:t>
            </a:r>
          </a:p>
        </p:txBody>
      </p:sp>
      <p:graphicFrame>
        <p:nvGraphicFramePr>
          <p:cNvPr id="419850" name="Object 6"/>
          <p:cNvGraphicFramePr>
            <a:graphicFrameLocks noChangeAspect="1"/>
          </p:cNvGraphicFramePr>
          <p:nvPr/>
        </p:nvGraphicFramePr>
        <p:xfrm>
          <a:off x="6969125" y="1676400"/>
          <a:ext cx="18129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4" name="Equation" r:id="rId10" imgW="660400" imgH="266700" progId="Equation.DSMT4">
                  <p:embed/>
                </p:oleObj>
              </mc:Choice>
              <mc:Fallback>
                <p:oleObj name="Equation" r:id="rId10" imgW="66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25" y="1676400"/>
                        <a:ext cx="18129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1" name="Text Box 11"/>
          <p:cNvSpPr txBox="1">
            <a:spLocks noChangeArrowheads="1"/>
          </p:cNvSpPr>
          <p:nvPr/>
        </p:nvSpPr>
        <p:spPr bwMode="auto">
          <a:xfrm>
            <a:off x="228600" y="1752600"/>
            <a:ext cx="685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accent2"/>
                </a:solidFill>
                <a:latin typeface="Arial Narrow" charset="0"/>
              </a:rPr>
              <a:t>Force exerted on the astronaut by the space craft</a:t>
            </a:r>
          </a:p>
        </p:txBody>
      </p:sp>
      <p:graphicFrame>
        <p:nvGraphicFramePr>
          <p:cNvPr id="41985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069008"/>
              </p:ext>
            </p:extLst>
          </p:nvPr>
        </p:nvGraphicFramePr>
        <p:xfrm>
          <a:off x="2819400" y="2551113"/>
          <a:ext cx="1119188" cy="151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5" name="Equation" r:id="rId12" imgW="355600" imgH="482600" progId="Equation.3">
                  <p:embed/>
                </p:oleObj>
              </mc:Choice>
              <mc:Fallback>
                <p:oleObj name="Equation" r:id="rId12" imgW="3556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51113"/>
                        <a:ext cx="1119188" cy="151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99583"/>
              </p:ext>
            </p:extLst>
          </p:nvPr>
        </p:nvGraphicFramePr>
        <p:xfrm>
          <a:off x="3846513" y="2608263"/>
          <a:ext cx="2478087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6" name="Equation" r:id="rId14" imgW="787400" imgH="457200" progId="Equation.3">
                  <p:embed/>
                </p:oleObj>
              </mc:Choice>
              <mc:Fallback>
                <p:oleObj name="Equation" r:id="rId14" imgW="787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6513" y="2608263"/>
                        <a:ext cx="2478087" cy="1436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008718"/>
              </p:ext>
            </p:extLst>
          </p:nvPr>
        </p:nvGraphicFramePr>
        <p:xfrm>
          <a:off x="6349221" y="3048000"/>
          <a:ext cx="2718579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7" name="Equation" r:id="rId16" imgW="990600" imgH="241300" progId="Equation.3">
                  <p:embed/>
                </p:oleObj>
              </mc:Choice>
              <mc:Fallback>
                <p:oleObj name="Equation" r:id="rId16" imgW="990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9221" y="3048000"/>
                        <a:ext cx="2718579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Text Box 15"/>
          <p:cNvSpPr txBox="1">
            <a:spLocks noChangeArrowheads="1"/>
          </p:cNvSpPr>
          <p:nvPr/>
        </p:nvSpPr>
        <p:spPr bwMode="auto">
          <a:xfrm>
            <a:off x="152400" y="27876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space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craft’s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sp>
        <p:nvSpPr>
          <p:cNvPr id="419856" name="Text Box 16"/>
          <p:cNvSpPr txBox="1">
            <a:spLocks noChangeArrowheads="1"/>
          </p:cNvSpPr>
          <p:nvPr/>
        </p:nvSpPr>
        <p:spPr bwMode="auto">
          <a:xfrm>
            <a:off x="152400" y="4616450"/>
            <a:ext cx="1828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Astronaut’s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acceleration</a:t>
            </a:r>
          </a:p>
        </p:txBody>
      </p:sp>
      <p:graphicFrame>
        <p:nvGraphicFramePr>
          <p:cNvPr id="41985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151997"/>
              </p:ext>
            </p:extLst>
          </p:nvPr>
        </p:nvGraphicFramePr>
        <p:xfrm>
          <a:off x="3121025" y="4303713"/>
          <a:ext cx="122237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8" name="Equation" r:id="rId18" imgW="381000" imgH="482600" progId="Equation.3">
                  <p:embed/>
                </p:oleObj>
              </mc:Choice>
              <mc:Fallback>
                <p:oleObj name="Equation" r:id="rId18" imgW="381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4303713"/>
                        <a:ext cx="122237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6463"/>
              </p:ext>
            </p:extLst>
          </p:nvPr>
        </p:nvGraphicFramePr>
        <p:xfrm>
          <a:off x="4346575" y="4322763"/>
          <a:ext cx="22828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69" name="Equation" r:id="rId20" imgW="711200" imgH="457200" progId="Equation.3">
                  <p:embed/>
                </p:oleObj>
              </mc:Choice>
              <mc:Fallback>
                <p:oleObj name="Equation" r:id="rId20" imgW="7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575" y="4322763"/>
                        <a:ext cx="22828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180599"/>
              </p:ext>
            </p:extLst>
          </p:nvPr>
        </p:nvGraphicFramePr>
        <p:xfrm>
          <a:off x="6629400" y="4803633"/>
          <a:ext cx="2303462" cy="68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70" name="Equation" r:id="rId22" imgW="812800" imgH="241300" progId="Equation.DSMT4">
                  <p:embed/>
                </p:oleObj>
              </mc:Choice>
              <mc:Fallback>
                <p:oleObj name="Equation" r:id="rId22" imgW="812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803633"/>
                        <a:ext cx="2303462" cy="6827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52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9" grpId="0"/>
      <p:bldP spid="419851" grpId="0"/>
      <p:bldP spid="419855" grpId="0"/>
      <p:bldP spid="4198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29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8CE5B-71CB-2A45-915F-DA204FB8A7E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31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AE4C1FD6-B0AC-9D4E-9C4A-FF5AE07B33C7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17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56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4000" baseline="30000" dirty="0">
                <a:latin typeface="Arial Narrow" charset="0"/>
                <a:ea typeface="ＭＳ Ｐゴシック" charset="0"/>
                <a:cs typeface="ＭＳ Ｐゴシック" charset="0"/>
              </a:rPr>
              <a:t>rd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 Law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685800" y="762000"/>
            <a:ext cx="8001000" cy="944563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chemeClr val="accent2"/>
                </a:solidFill>
                <a:latin typeface="Arial Narrow" charset="0"/>
              </a:rPr>
              <a:t>A large man and a small boy stand facing each other on </a:t>
            </a:r>
            <a:r>
              <a:rPr lang="en-US" sz="1800" b="1">
                <a:solidFill>
                  <a:srgbClr val="FF0000"/>
                </a:solidFill>
                <a:latin typeface="Arial Narrow" charset="0"/>
              </a:rPr>
              <a:t>frictionless ice</a:t>
            </a:r>
            <a:r>
              <a:rPr lang="en-US" sz="1800">
                <a:solidFill>
                  <a:schemeClr val="accent2"/>
                </a:solidFill>
                <a:latin typeface="Arial Narrow" charset="0"/>
              </a:rPr>
              <a:t>.   They put their hands together and push against each other so that they move apart.  </a:t>
            </a:r>
            <a:r>
              <a:rPr lang="en-US" sz="1800">
                <a:solidFill>
                  <a:srgbClr val="800000"/>
                </a:solidFill>
                <a:latin typeface="Arial Narrow" charset="0"/>
              </a:rPr>
              <a:t>a) Who moves away with the higher speed and by how much?</a:t>
            </a:r>
            <a:endParaRPr lang="en-US" sz="1800" baseline="30000">
              <a:solidFill>
                <a:srgbClr val="800000"/>
              </a:solidFill>
              <a:latin typeface="Arial Narrow" charset="0"/>
            </a:endParaRPr>
          </a:p>
        </p:txBody>
      </p:sp>
      <p:graphicFrame>
        <p:nvGraphicFramePr>
          <p:cNvPr id="2693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1007669"/>
              </p:ext>
            </p:extLst>
          </p:nvPr>
        </p:nvGraphicFramePr>
        <p:xfrm>
          <a:off x="3390900" y="1797050"/>
          <a:ext cx="95250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09" name="Equation" r:id="rId3" imgW="381000" imgH="241300" progId="Equation.3">
                  <p:embed/>
                </p:oleObj>
              </mc:Choice>
              <mc:Fallback>
                <p:oleObj name="Equation" r:id="rId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797050"/>
                        <a:ext cx="95250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9317" name="Picture 5" descr="pe0165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10668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457200" y="42672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pic>
        <p:nvPicPr>
          <p:cNvPr id="269319" name="Picture 7" descr="pe02043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7302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2438400" y="3657600"/>
            <a:ext cx="39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12888" y="2473325"/>
            <a:ext cx="614362" cy="498475"/>
            <a:chOff x="953" y="1558"/>
            <a:chExt cx="387" cy="314"/>
          </a:xfrm>
        </p:grpSpPr>
        <p:sp>
          <p:nvSpPr>
            <p:cNvPr id="25649" name="Line 10"/>
            <p:cNvSpPr>
              <a:spLocks noChangeShapeType="1"/>
            </p:cNvSpPr>
            <p:nvPr/>
          </p:nvSpPr>
          <p:spPr bwMode="auto">
            <a:xfrm>
              <a:off x="953" y="1872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Text Box 11"/>
            <p:cNvSpPr txBox="1">
              <a:spLocks noChangeArrowheads="1"/>
            </p:cNvSpPr>
            <p:nvPr/>
          </p:nvSpPr>
          <p:spPr bwMode="auto">
            <a:xfrm>
              <a:off x="1001" y="1558"/>
              <a:ext cx="33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3276600"/>
            <a:ext cx="1270000" cy="533400"/>
            <a:chOff x="720" y="1776"/>
            <a:chExt cx="800" cy="336"/>
          </a:xfrm>
        </p:grpSpPr>
        <p:sp>
          <p:nvSpPr>
            <p:cNvPr id="25647" name="Line 13"/>
            <p:cNvSpPr>
              <a:spLocks noChangeShapeType="1"/>
            </p:cNvSpPr>
            <p:nvPr/>
          </p:nvSpPr>
          <p:spPr bwMode="auto">
            <a:xfrm rot="10800000">
              <a:off x="909" y="1776"/>
              <a:ext cx="384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Text Box 14"/>
            <p:cNvSpPr txBox="1">
              <a:spLocks noChangeArrowheads="1"/>
            </p:cNvSpPr>
            <p:nvPr/>
          </p:nvSpPr>
          <p:spPr bwMode="auto">
            <a:xfrm>
              <a:off x="720" y="1824"/>
              <a:ext cx="8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21</a:t>
              </a:r>
              <a:r>
                <a:rPr lang="en-US" b="1">
                  <a:solidFill>
                    <a:srgbClr val="333399"/>
                  </a:solidFill>
                  <a:latin typeface="Monotype Corsiva" charset="0"/>
                </a:rPr>
                <a:t>= - F</a:t>
              </a:r>
              <a:r>
                <a:rPr lang="en-US" b="1" baseline="-25000">
                  <a:solidFill>
                    <a:srgbClr val="333399"/>
                  </a:solidFill>
                  <a:latin typeface="Monotype Corsiva" charset="0"/>
                </a:rPr>
                <a:t>12</a:t>
              </a:r>
              <a:endParaRPr lang="en-US" b="1">
                <a:solidFill>
                  <a:srgbClr val="333399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2693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603905"/>
              </p:ext>
            </p:extLst>
          </p:nvPr>
        </p:nvGraphicFramePr>
        <p:xfrm>
          <a:off x="3276600" y="3548063"/>
          <a:ext cx="96996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0" name="Equation" r:id="rId7" imgW="381000" imgH="241300" progId="Equation.3">
                  <p:embed/>
                </p:oleObj>
              </mc:Choice>
              <mc:Fallback>
                <p:oleObj name="Equation" r:id="rId7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48063"/>
                        <a:ext cx="96996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556556"/>
              </p:ext>
            </p:extLst>
          </p:nvPr>
        </p:nvGraphicFramePr>
        <p:xfrm>
          <a:off x="1143000" y="4630738"/>
          <a:ext cx="1776413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1" name="Equation" r:id="rId9" imgW="711200" imgH="241300" progId="Equation.3">
                  <p:embed/>
                </p:oleObj>
              </mc:Choice>
              <mc:Fallback>
                <p:oleObj name="Equation" r:id="rId9" imgW="711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30738"/>
                        <a:ext cx="1776413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605603"/>
              </p:ext>
            </p:extLst>
          </p:nvPr>
        </p:nvGraphicFramePr>
        <p:xfrm>
          <a:off x="6489700" y="1801813"/>
          <a:ext cx="10017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2" name="Equation" r:id="rId11" imgW="482600" imgH="355600" progId="Equation.3">
                  <p:embed/>
                </p:oleObj>
              </mc:Choice>
              <mc:Fallback>
                <p:oleObj name="Equation" r:id="rId11" imgW="4826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801813"/>
                        <a:ext cx="100171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39131"/>
              </p:ext>
            </p:extLst>
          </p:nvPr>
        </p:nvGraphicFramePr>
        <p:xfrm>
          <a:off x="3352800" y="2636838"/>
          <a:ext cx="989013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3" name="Equation" r:id="rId13" imgW="381000" imgH="241300" progId="Equation.3">
                  <p:embed/>
                </p:oleObj>
              </mc:Choice>
              <mc:Fallback>
                <p:oleObj name="Equation" r:id="rId13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36838"/>
                        <a:ext cx="989013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1" name="Object 7"/>
          <p:cNvGraphicFramePr>
            <a:graphicFrameLocks noChangeAspect="1"/>
          </p:cNvGraphicFramePr>
          <p:nvPr/>
        </p:nvGraphicFramePr>
        <p:xfrm>
          <a:off x="6751638" y="2590800"/>
          <a:ext cx="9017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4" name="Equation" r:id="rId15" imgW="380880" imgH="177480" progId="Equation.DSMT4">
                  <p:embed/>
                </p:oleObj>
              </mc:Choice>
              <mc:Fallback>
                <p:oleObj name="Equation" r:id="rId15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2590800"/>
                        <a:ext cx="9017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8"/>
          <p:cNvGraphicFramePr>
            <a:graphicFrameLocks noChangeAspect="1"/>
          </p:cNvGraphicFramePr>
          <p:nvPr/>
        </p:nvGraphicFramePr>
        <p:xfrm>
          <a:off x="6705600" y="3127375"/>
          <a:ext cx="8588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15" name="Equation" r:id="rId17" imgW="393480" imgH="190440" progId="Equation.DSMT4">
                  <p:embed/>
                </p:oleObj>
              </mc:Choice>
              <mc:Fallback>
                <p:oleObj name="Equation" r:id="rId17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127375"/>
                        <a:ext cx="8588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3" name="Object 9"/>
          <p:cNvGraphicFramePr>
            <a:graphicFrameLocks noChangeAspect="1"/>
          </p:cNvGraphicFramePr>
          <p:nvPr/>
        </p:nvGraphicFramePr>
        <p:xfrm>
          <a:off x="6719888" y="3657600"/>
          <a:ext cx="82391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0" name="Equation" r:id="rId19" imgW="393480" imgH="177480" progId="Equation.DSMT4">
                  <p:embed/>
                </p:oleObj>
              </mc:Choice>
              <mc:Fallback>
                <p:oleObj name="Equation" r:id="rId1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3657600"/>
                        <a:ext cx="82391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4" name="Object 10"/>
          <p:cNvGraphicFramePr>
            <a:graphicFrameLocks noChangeAspect="1"/>
          </p:cNvGraphicFramePr>
          <p:nvPr/>
        </p:nvGraphicFramePr>
        <p:xfrm>
          <a:off x="6650038" y="4191000"/>
          <a:ext cx="8937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1" name="Equation" r:id="rId21" imgW="393480" imgH="190440" progId="Equation.DSMT4">
                  <p:embed/>
                </p:oleObj>
              </mc:Choice>
              <mc:Fallback>
                <p:oleObj name="Equation" r:id="rId21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4191000"/>
                        <a:ext cx="8937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891245"/>
              </p:ext>
            </p:extLst>
          </p:nvPr>
        </p:nvGraphicFramePr>
        <p:xfrm>
          <a:off x="3744913" y="4640263"/>
          <a:ext cx="19923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2" name="Equation" r:id="rId23" imgW="1079500" imgH="355600" progId="Equation.3">
                  <p:embed/>
                </p:oleObj>
              </mc:Choice>
              <mc:Fallback>
                <p:oleObj name="Equation" r:id="rId23" imgW="1079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4913" y="4640263"/>
                        <a:ext cx="19923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6" name="Object 12"/>
          <p:cNvGraphicFramePr>
            <a:graphicFrameLocks noChangeAspect="1"/>
          </p:cNvGraphicFramePr>
          <p:nvPr/>
        </p:nvGraphicFramePr>
        <p:xfrm>
          <a:off x="2438400" y="5526088"/>
          <a:ext cx="94932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3" name="Equation" r:id="rId25" imgW="457200" imgH="139680" progId="Equation.DSMT4">
                  <p:embed/>
                </p:oleObj>
              </mc:Choice>
              <mc:Fallback>
                <p:oleObj name="Equation" r:id="rId25" imgW="457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26088"/>
                        <a:ext cx="949325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7" name="AutoShape 25"/>
          <p:cNvSpPr>
            <a:spLocks noChangeArrowheads="1"/>
          </p:cNvSpPr>
          <p:nvPr/>
        </p:nvSpPr>
        <p:spPr bwMode="auto">
          <a:xfrm>
            <a:off x="5410200" y="1828800"/>
            <a:ext cx="914400" cy="685800"/>
          </a:xfrm>
          <a:prstGeom prst="rightArrow">
            <a:avLst>
              <a:gd name="adj1" fmla="val 50000"/>
              <a:gd name="adj2" fmla="val 33333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3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525063"/>
              </p:ext>
            </p:extLst>
          </p:nvPr>
        </p:nvGraphicFramePr>
        <p:xfrm>
          <a:off x="4343400" y="2632075"/>
          <a:ext cx="9556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Equation" r:id="rId27" imgW="292100" imgH="241300" progId="Equation.3">
                  <p:embed/>
                </p:oleObj>
              </mc:Choice>
              <mc:Fallback>
                <p:oleObj name="Equation" r:id="rId27" imgW="292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632075"/>
                        <a:ext cx="95567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9" name="AutoShape 27"/>
          <p:cNvSpPr>
            <a:spLocks noChangeArrowheads="1"/>
          </p:cNvSpPr>
          <p:nvPr/>
        </p:nvSpPr>
        <p:spPr bwMode="auto">
          <a:xfrm>
            <a:off x="5334000" y="2670175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0" name="Object 14"/>
          <p:cNvGraphicFramePr>
            <a:graphicFrameLocks noChangeAspect="1"/>
          </p:cNvGraphicFramePr>
          <p:nvPr/>
        </p:nvGraphicFramePr>
        <p:xfrm>
          <a:off x="7661275" y="2632075"/>
          <a:ext cx="720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5" name="Equation" r:id="rId29" imgW="304560" imgH="139680" progId="Equation.DSMT4">
                  <p:embed/>
                </p:oleObj>
              </mc:Choice>
              <mc:Fallback>
                <p:oleObj name="Equation" r:id="rId29" imgW="30456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2632075"/>
                        <a:ext cx="720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1" name="Object 15"/>
          <p:cNvGraphicFramePr>
            <a:graphicFrameLocks noChangeAspect="1"/>
          </p:cNvGraphicFramePr>
          <p:nvPr/>
        </p:nvGraphicFramePr>
        <p:xfrm>
          <a:off x="7585075" y="3168650"/>
          <a:ext cx="9128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6" name="Equation" r:id="rId31" imgW="419040" imgH="152280" progId="Equation.DSMT4">
                  <p:embed/>
                </p:oleObj>
              </mc:Choice>
              <mc:Fallback>
                <p:oleObj name="Equation" r:id="rId31" imgW="419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3168650"/>
                        <a:ext cx="912813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2" name="Object 16"/>
          <p:cNvGraphicFramePr>
            <a:graphicFrameLocks noChangeAspect="1"/>
          </p:cNvGraphicFramePr>
          <p:nvPr/>
        </p:nvGraphicFramePr>
        <p:xfrm>
          <a:off x="8518525" y="3141663"/>
          <a:ext cx="2778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7" name="Equation" r:id="rId33" imgW="126720" imgH="177480" progId="Equation.DSMT4">
                  <p:embed/>
                </p:oleObj>
              </mc:Choice>
              <mc:Fallback>
                <p:oleObj name="Equation" r:id="rId33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8525" y="3141663"/>
                        <a:ext cx="2778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50721"/>
              </p:ext>
            </p:extLst>
          </p:nvPr>
        </p:nvGraphicFramePr>
        <p:xfrm>
          <a:off x="4343400" y="1797050"/>
          <a:ext cx="857250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8" name="Equation" r:id="rId35" imgW="342900" imgH="241300" progId="Equation.3">
                  <p:embed/>
                </p:oleObj>
              </mc:Choice>
              <mc:Fallback>
                <p:oleObj name="Equation" r:id="rId35" imgW="34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797050"/>
                        <a:ext cx="857250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243007"/>
              </p:ext>
            </p:extLst>
          </p:nvPr>
        </p:nvGraphicFramePr>
        <p:xfrm>
          <a:off x="7486650" y="1774825"/>
          <a:ext cx="8953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9" name="Equation" r:id="rId37" imgW="431800" imgH="355600" progId="Equation.3">
                  <p:embed/>
                </p:oleObj>
              </mc:Choice>
              <mc:Fallback>
                <p:oleObj name="Equation" r:id="rId37" imgW="431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774825"/>
                        <a:ext cx="8953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5" name="Object 19"/>
          <p:cNvGraphicFramePr>
            <a:graphicFrameLocks noChangeAspect="1"/>
          </p:cNvGraphicFramePr>
          <p:nvPr/>
        </p:nvGraphicFramePr>
        <p:xfrm>
          <a:off x="8343900" y="1981200"/>
          <a:ext cx="3429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0" name="Equation" r:id="rId39" imgW="164880" imgH="164880" progId="Equation.DSMT4">
                  <p:embed/>
                </p:oleObj>
              </mc:Choice>
              <mc:Fallback>
                <p:oleObj name="Equation" r:id="rId39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3900" y="1981200"/>
                        <a:ext cx="3429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46" name="AutoShape 34"/>
          <p:cNvSpPr>
            <a:spLocks noChangeArrowheads="1"/>
          </p:cNvSpPr>
          <p:nvPr/>
        </p:nvSpPr>
        <p:spPr bwMode="auto">
          <a:xfrm>
            <a:off x="5334000" y="35814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69347" name="Object 20"/>
          <p:cNvGraphicFramePr>
            <a:graphicFrameLocks noChangeAspect="1"/>
          </p:cNvGraphicFramePr>
          <p:nvPr/>
        </p:nvGraphicFramePr>
        <p:xfrm>
          <a:off x="7512050" y="3657600"/>
          <a:ext cx="7175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1" name="Equation" r:id="rId41" imgW="342720" imgH="177480" progId="Equation.DSMT4">
                  <p:embed/>
                </p:oleObj>
              </mc:Choice>
              <mc:Fallback>
                <p:oleObj name="Equation" r:id="rId41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2050" y="3657600"/>
                        <a:ext cx="71755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8" name="Object 21"/>
          <p:cNvGraphicFramePr>
            <a:graphicFrameLocks noChangeAspect="1"/>
          </p:cNvGraphicFramePr>
          <p:nvPr/>
        </p:nvGraphicFramePr>
        <p:xfrm>
          <a:off x="7496175" y="4191000"/>
          <a:ext cx="10382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2" name="Equation" r:id="rId43" imgW="457200" imgH="190440" progId="Equation.DSMT4">
                  <p:embed/>
                </p:oleObj>
              </mc:Choice>
              <mc:Fallback>
                <p:oleObj name="Equation" r:id="rId43" imgW="4572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6175" y="4191000"/>
                        <a:ext cx="103822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49" name="Object 22"/>
          <p:cNvGraphicFramePr>
            <a:graphicFrameLocks noChangeAspect="1"/>
          </p:cNvGraphicFramePr>
          <p:nvPr/>
        </p:nvGraphicFramePr>
        <p:xfrm>
          <a:off x="8534400" y="4191000"/>
          <a:ext cx="2889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3" name="Equation" r:id="rId45" imgW="126720" imgH="177480" progId="Equation.DSMT4">
                  <p:embed/>
                </p:oleObj>
              </mc:Choice>
              <mc:Fallback>
                <p:oleObj name="Equation" r:id="rId45" imgW="126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4191000"/>
                        <a:ext cx="288925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0" name="Text Box 38"/>
          <p:cNvSpPr txBox="1">
            <a:spLocks noChangeArrowheads="1"/>
          </p:cNvSpPr>
          <p:nvPr/>
        </p:nvSpPr>
        <p:spPr bwMode="auto">
          <a:xfrm>
            <a:off x="288925" y="4760913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Since</a:t>
            </a:r>
          </a:p>
        </p:txBody>
      </p:sp>
      <p:sp>
        <p:nvSpPr>
          <p:cNvPr id="269351" name="Text Box 39"/>
          <p:cNvSpPr txBox="1">
            <a:spLocks noChangeArrowheads="1"/>
          </p:cNvSpPr>
          <p:nvPr/>
        </p:nvSpPr>
        <p:spPr bwMode="auto">
          <a:xfrm>
            <a:off x="3054350" y="4724400"/>
            <a:ext cx="60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and</a:t>
            </a:r>
          </a:p>
        </p:txBody>
      </p:sp>
      <p:sp>
        <p:nvSpPr>
          <p:cNvPr id="269352" name="AutoShape 40"/>
          <p:cNvSpPr>
            <a:spLocks noChangeArrowheads="1"/>
          </p:cNvSpPr>
          <p:nvPr/>
        </p:nvSpPr>
        <p:spPr bwMode="auto">
          <a:xfrm>
            <a:off x="685800" y="5257800"/>
            <a:ext cx="1524000" cy="9144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Establish the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</a:t>
            </a:r>
          </a:p>
        </p:txBody>
      </p:sp>
      <p:graphicFrame>
        <p:nvGraphicFramePr>
          <p:cNvPr id="269353" name="Object 23"/>
          <p:cNvGraphicFramePr>
            <a:graphicFrameLocks noChangeAspect="1"/>
          </p:cNvGraphicFramePr>
          <p:nvPr/>
        </p:nvGraphicFramePr>
        <p:xfrm>
          <a:off x="6019800" y="5200650"/>
          <a:ext cx="164623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4" name="Equation" r:id="rId47" imgW="634680" imgH="393480" progId="Equation.DSMT4">
                  <p:embed/>
                </p:oleObj>
              </mc:Choice>
              <mc:Fallback>
                <p:oleObj name="Equation" r:id="rId47" imgW="634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200650"/>
                        <a:ext cx="1646238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54" name="AutoShape 42"/>
          <p:cNvSpPr>
            <a:spLocks noChangeArrowheads="1"/>
          </p:cNvSpPr>
          <p:nvPr/>
        </p:nvSpPr>
        <p:spPr bwMode="auto">
          <a:xfrm>
            <a:off x="4724400" y="5334000"/>
            <a:ext cx="1295400" cy="762000"/>
          </a:xfrm>
          <a:prstGeom prst="rightArrow">
            <a:avLst>
              <a:gd name="adj1" fmla="val 50000"/>
              <a:gd name="adj2" fmla="val 42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Divide by m</a:t>
            </a:r>
          </a:p>
        </p:txBody>
      </p:sp>
      <p:graphicFrame>
        <p:nvGraphicFramePr>
          <p:cNvPr id="26935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411991"/>
              </p:ext>
            </p:extLst>
          </p:nvPr>
        </p:nvGraphicFramePr>
        <p:xfrm>
          <a:off x="4213225" y="3549650"/>
          <a:ext cx="968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5" name="Equation" r:id="rId49" imgW="381000" imgH="241300" progId="Equation.3">
                  <p:embed/>
                </p:oleObj>
              </mc:Choice>
              <mc:Fallback>
                <p:oleObj name="Equation" r:id="rId49" imgW="381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3549650"/>
                        <a:ext cx="9683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6" name="Object 25"/>
          <p:cNvGraphicFramePr>
            <a:graphicFrameLocks noChangeAspect="1"/>
          </p:cNvGraphicFramePr>
          <p:nvPr/>
        </p:nvGraphicFramePr>
        <p:xfrm>
          <a:off x="7469188" y="5181600"/>
          <a:ext cx="121761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6" name="Equation" r:id="rId51" imgW="469800" imgH="393480" progId="Equation.DSMT4">
                  <p:embed/>
                </p:oleObj>
              </mc:Choice>
              <mc:Fallback>
                <p:oleObj name="Equation" r:id="rId51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5181600"/>
                        <a:ext cx="121761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7" name="Object 26"/>
          <p:cNvGraphicFramePr>
            <a:graphicFrameLocks noChangeAspect="1"/>
          </p:cNvGraphicFramePr>
          <p:nvPr/>
        </p:nvGraphicFramePr>
        <p:xfrm>
          <a:off x="3306763" y="5486400"/>
          <a:ext cx="5794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7" name="Equation" r:id="rId53" imgW="279360" imgH="164880" progId="Equation.DSMT4">
                  <p:embed/>
                </p:oleObj>
              </mc:Choice>
              <mc:Fallback>
                <p:oleObj name="Equation" r:id="rId53" imgW="279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763" y="5486400"/>
                        <a:ext cx="579437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58" name="Object 27"/>
          <p:cNvGraphicFramePr>
            <a:graphicFrameLocks noChangeAspect="1"/>
          </p:cNvGraphicFramePr>
          <p:nvPr/>
        </p:nvGraphicFramePr>
        <p:xfrm>
          <a:off x="3862388" y="5486400"/>
          <a:ext cx="7096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8" name="Equation" r:id="rId55" imgW="342720" imgH="177480" progId="Equation.DSMT4">
                  <p:embed/>
                </p:oleObj>
              </mc:Choice>
              <mc:Fallback>
                <p:oleObj name="Equation" r:id="rId55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5486400"/>
                        <a:ext cx="7096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577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9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9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9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9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9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6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9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69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9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6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9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6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6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69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6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6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6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9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69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6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269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26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2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2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269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69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26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animBg="1" autoUpdateAnimBg="0"/>
      <p:bldP spid="269318" grpId="0" build="p" autoUpdateAnimBg="0"/>
      <p:bldP spid="269320" grpId="0" build="p" autoUpdateAnimBg="0"/>
      <p:bldP spid="269337" grpId="0" animBg="1"/>
      <p:bldP spid="269339" grpId="0" animBg="1"/>
      <p:bldP spid="269346" grpId="0" animBg="1"/>
      <p:bldP spid="269350" grpId="0"/>
      <p:bldP spid="269351" grpId="0"/>
      <p:bldP spid="269352" grpId="0" animBg="1"/>
      <p:bldP spid="26935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9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4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0EA3553-4723-4E4B-82FC-EDC69BAF016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66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fld id="{259A2D3C-F8A1-0444-A53B-7307B43FFA0F}" type="slidenum">
              <a:rPr lang="en-US" sz="1400" b="1">
                <a:solidFill>
                  <a:srgbClr val="A50021"/>
                </a:solidFill>
                <a:latin typeface="Arial Narrow" charset="0"/>
              </a:rPr>
              <a:pPr algn="r" eaLnBrk="1" hangingPunct="1"/>
              <a:t>18</a:t>
            </a:fld>
            <a:endParaRPr lang="en-US" sz="1400" b="1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64008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b) Who moves farther while their hands are in contact?</a:t>
            </a:r>
            <a:endParaRPr lang="en-US" baseline="30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57200" y="5502275"/>
            <a:ext cx="82296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>
                <a:solidFill>
                  <a:srgbClr val="FF0000"/>
                </a:solidFill>
                <a:latin typeface="Arial Narrow" charset="0"/>
              </a:rPr>
              <a:t>Given in the same time interval, since the boy has higher acceleration and thereby higher speed, he moves farther than the man.</a:t>
            </a:r>
          </a:p>
        </p:txBody>
      </p:sp>
      <p:graphicFrame>
        <p:nvGraphicFramePr>
          <p:cNvPr id="270341" name="Object 2"/>
          <p:cNvGraphicFramePr>
            <a:graphicFrameLocks noChangeAspect="1"/>
          </p:cNvGraphicFramePr>
          <p:nvPr/>
        </p:nvGraphicFramePr>
        <p:xfrm>
          <a:off x="2438400" y="4094163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26" name="Equation" r:id="rId3" imgW="304560" imgH="228600" progId="Equation.DSMT4">
                  <p:embed/>
                </p:oleObj>
              </mc:Choice>
              <mc:Fallback>
                <p:oleObj name="Equation" r:id="rId3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94163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2" name="Object 3"/>
          <p:cNvGraphicFramePr>
            <a:graphicFrameLocks noChangeAspect="1"/>
          </p:cNvGraphicFramePr>
          <p:nvPr/>
        </p:nvGraphicFramePr>
        <p:xfrm>
          <a:off x="2128838" y="1465263"/>
          <a:ext cx="957262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27" name="Equation" r:id="rId5" imgW="368280" imgH="241200" progId="Equation.DSMT4">
                  <p:embed/>
                </p:oleObj>
              </mc:Choice>
              <mc:Fallback>
                <p:oleObj name="Equation" r:id="rId5" imgW="368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1465263"/>
                        <a:ext cx="957262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3" name="Object 4"/>
          <p:cNvGraphicFramePr>
            <a:graphicFrameLocks noChangeAspect="1"/>
          </p:cNvGraphicFramePr>
          <p:nvPr/>
        </p:nvGraphicFramePr>
        <p:xfrm>
          <a:off x="2590800" y="4637088"/>
          <a:ext cx="2238375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28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37088"/>
                        <a:ext cx="2238375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4" name="Object 5"/>
          <p:cNvGraphicFramePr>
            <a:graphicFrameLocks noChangeAspect="1"/>
          </p:cNvGraphicFramePr>
          <p:nvPr/>
        </p:nvGraphicFramePr>
        <p:xfrm>
          <a:off x="4419600" y="3962400"/>
          <a:ext cx="103346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29" name="Equation" r:id="rId9" imgW="583920" imgH="393480" progId="Equation.DSMT4">
                  <p:embed/>
                </p:oleObj>
              </mc:Choice>
              <mc:Fallback>
                <p:oleObj name="Equation" r:id="rId9" imgW="583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2400"/>
                        <a:ext cx="103346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5" name="Object 6"/>
          <p:cNvGraphicFramePr>
            <a:graphicFrameLocks noChangeAspect="1"/>
          </p:cNvGraphicFramePr>
          <p:nvPr/>
        </p:nvGraphicFramePr>
        <p:xfrm>
          <a:off x="6091238" y="1381125"/>
          <a:ext cx="14890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0" name="Equation" r:id="rId11" imgW="571320" imgH="393480" progId="Equation.3">
                  <p:embed/>
                </p:oleObj>
              </mc:Choice>
              <mc:Fallback>
                <p:oleObj name="Equation" r:id="rId11" imgW="571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238" y="1381125"/>
                        <a:ext cx="14890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6" name="Object 7"/>
          <p:cNvGraphicFramePr>
            <a:graphicFrameLocks noChangeAspect="1"/>
          </p:cNvGraphicFramePr>
          <p:nvPr/>
        </p:nvGraphicFramePr>
        <p:xfrm>
          <a:off x="7691438" y="1381125"/>
          <a:ext cx="1223962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1" name="Equation" r:id="rId13" imgW="469800" imgH="393480" progId="Equation.3">
                  <p:embed/>
                </p:oleObj>
              </mc:Choice>
              <mc:Fallback>
                <p:oleObj name="Equation" r:id="rId13" imgW="469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438" y="1381125"/>
                        <a:ext cx="1223962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7" name="Object 8"/>
          <p:cNvGraphicFramePr>
            <a:graphicFrameLocks noChangeAspect="1"/>
          </p:cNvGraphicFramePr>
          <p:nvPr/>
        </p:nvGraphicFramePr>
        <p:xfrm>
          <a:off x="4953000" y="4699000"/>
          <a:ext cx="762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2" name="Equation" r:id="rId15" imgW="419040" imgH="393480" progId="Equation.DSMT4">
                  <p:embed/>
                </p:oleObj>
              </mc:Choice>
              <mc:Fallback>
                <p:oleObj name="Equation" r:id="rId15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99000"/>
                        <a:ext cx="762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8" name="Object 9"/>
          <p:cNvGraphicFramePr>
            <a:graphicFrameLocks noChangeAspect="1"/>
          </p:cNvGraphicFramePr>
          <p:nvPr/>
        </p:nvGraphicFramePr>
        <p:xfrm>
          <a:off x="3119438" y="1484313"/>
          <a:ext cx="1851025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3" name="Equation" r:id="rId17" imgW="711000" imgH="228600" progId="Equation.DSMT4">
                  <p:embed/>
                </p:oleObj>
              </mc:Choice>
              <mc:Fallback>
                <p:oleObj name="Equation" r:id="rId1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1484313"/>
                        <a:ext cx="1851025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49" name="Object 10"/>
          <p:cNvGraphicFramePr>
            <a:graphicFrameLocks noChangeAspect="1"/>
          </p:cNvGraphicFramePr>
          <p:nvPr/>
        </p:nvGraphicFramePr>
        <p:xfrm>
          <a:off x="4948238" y="1484313"/>
          <a:ext cx="9921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4" name="Equation" r:id="rId19" imgW="380880" imgH="228600" progId="Equation.DSMT4">
                  <p:embed/>
                </p:oleObj>
              </mc:Choice>
              <mc:Fallback>
                <p:oleObj name="Equation" r:id="rId19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8238" y="1484313"/>
                        <a:ext cx="9921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0" name="Object 11"/>
          <p:cNvGraphicFramePr>
            <a:graphicFrameLocks noChangeAspect="1"/>
          </p:cNvGraphicFramePr>
          <p:nvPr/>
        </p:nvGraphicFramePr>
        <p:xfrm>
          <a:off x="2057400" y="685800"/>
          <a:ext cx="11668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5" name="Equation" r:id="rId21" imgW="406080" imgH="241200" progId="Equation.DSMT4">
                  <p:embed/>
                </p:oleObj>
              </mc:Choice>
              <mc:Fallback>
                <p:oleObj name="Equation" r:id="rId21" imgW="406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685800"/>
                        <a:ext cx="11668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1" name="Object 12"/>
          <p:cNvGraphicFramePr>
            <a:graphicFrameLocks noChangeAspect="1"/>
          </p:cNvGraphicFramePr>
          <p:nvPr/>
        </p:nvGraphicFramePr>
        <p:xfrm>
          <a:off x="3276600" y="695325"/>
          <a:ext cx="22256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6" name="Equation" r:id="rId23" imgW="774360" imgH="228600" progId="Equation.DSMT4">
                  <p:embed/>
                </p:oleObj>
              </mc:Choice>
              <mc:Fallback>
                <p:oleObj name="Equation" r:id="rId23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95325"/>
                        <a:ext cx="2225675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0352" name="Object 13"/>
          <p:cNvGraphicFramePr>
            <a:graphicFrameLocks noChangeAspect="1"/>
          </p:cNvGraphicFramePr>
          <p:nvPr/>
        </p:nvGraphicFramePr>
        <p:xfrm>
          <a:off x="5638800" y="695325"/>
          <a:ext cx="8382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7" name="Equation" r:id="rId25" imgW="291960" imgH="228600" progId="Equation.DSMT4">
                  <p:embed/>
                </p:oleObj>
              </mc:Choice>
              <mc:Fallback>
                <p:oleObj name="Equation" r:id="rId25" imgW="291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695325"/>
                        <a:ext cx="838200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0353" name="Text Box 17"/>
          <p:cNvSpPr txBox="1">
            <a:spLocks noChangeArrowheads="1"/>
          </p:cNvSpPr>
          <p:nvPr/>
        </p:nvSpPr>
        <p:spPr bwMode="auto">
          <a:xfrm>
            <a:off x="381000" y="2514600"/>
            <a:ext cx="8458200" cy="461665"/>
          </a:xfrm>
          <a:prstGeom prst="rect">
            <a:avLst/>
          </a:prstGeom>
          <a:solidFill>
            <a:srgbClr val="FFFFCC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rgbClr val="FF0000"/>
                </a:solidFill>
                <a:latin typeface="Arial Narrow" charset="0"/>
              </a:rPr>
              <a:t>So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boy’s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velocity is higher than </a:t>
            </a:r>
            <a:r>
              <a:rPr lang="en-US" dirty="0" smtClean="0">
                <a:solidFill>
                  <a:srgbClr val="FF0000"/>
                </a:solidFill>
                <a:latin typeface="Arial Narrow" charset="0"/>
              </a:rPr>
              <a:t>man’s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, if M&gt;m, by the ratio of the masses.</a:t>
            </a:r>
          </a:p>
        </p:txBody>
      </p:sp>
      <p:sp>
        <p:nvSpPr>
          <p:cNvPr id="270354" name="AutoShape 18"/>
          <p:cNvSpPr>
            <a:spLocks noChangeArrowheads="1"/>
          </p:cNvSpPr>
          <p:nvPr/>
        </p:nvSpPr>
        <p:spPr bwMode="auto">
          <a:xfrm>
            <a:off x="457200" y="6096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Man’s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5" name="AutoShape 19"/>
          <p:cNvSpPr>
            <a:spLocks noChangeArrowheads="1"/>
          </p:cNvSpPr>
          <p:nvPr/>
        </p:nvSpPr>
        <p:spPr bwMode="auto">
          <a:xfrm>
            <a:off x="457200" y="1447800"/>
            <a:ext cx="1524000" cy="7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velocity</a:t>
            </a:r>
          </a:p>
        </p:txBody>
      </p:sp>
      <p:sp>
        <p:nvSpPr>
          <p:cNvPr id="270356" name="AutoShape 20"/>
          <p:cNvSpPr>
            <a:spLocks noChangeArrowheads="1"/>
          </p:cNvSpPr>
          <p:nvPr/>
        </p:nvSpPr>
        <p:spPr bwMode="auto">
          <a:xfrm>
            <a:off x="152400" y="3886200"/>
            <a:ext cx="1828800" cy="762000"/>
          </a:xfrm>
          <a:prstGeom prst="rightArrow">
            <a:avLst>
              <a:gd name="adj1" fmla="val 50000"/>
              <a:gd name="adj2" fmla="val 57500"/>
            </a:avLst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dirty="0" smtClean="0">
                <a:solidFill>
                  <a:srgbClr val="A50021"/>
                </a:solidFill>
                <a:latin typeface="Arial Narrow" charset="0"/>
              </a:rPr>
              <a:t>Boy’s </a:t>
            </a:r>
            <a:r>
              <a:rPr lang="en-US" sz="1600" b="1" dirty="0">
                <a:solidFill>
                  <a:srgbClr val="A50021"/>
                </a:solidFill>
                <a:latin typeface="Arial Narrow" charset="0"/>
              </a:rPr>
              <a:t>displacement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505200" y="4572000"/>
            <a:ext cx="5410200" cy="762000"/>
            <a:chOff x="2208" y="2832"/>
            <a:chExt cx="3095" cy="528"/>
          </a:xfrm>
        </p:grpSpPr>
        <p:sp>
          <p:nvSpPr>
            <p:cNvPr id="26651" name="Oval 22"/>
            <p:cNvSpPr>
              <a:spLocks noChangeArrowheads="1"/>
            </p:cNvSpPr>
            <p:nvPr/>
          </p:nvSpPr>
          <p:spPr bwMode="auto">
            <a:xfrm>
              <a:off x="2208" y="2880"/>
              <a:ext cx="646" cy="480"/>
            </a:xfrm>
            <a:prstGeom prst="ellips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Text Box 23"/>
            <p:cNvSpPr txBox="1">
              <a:spLocks noChangeArrowheads="1"/>
            </p:cNvSpPr>
            <p:nvPr/>
          </p:nvSpPr>
          <p:spPr bwMode="auto">
            <a:xfrm>
              <a:off x="4176" y="2832"/>
              <a:ext cx="1127" cy="23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A5002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 dirty="0" smtClean="0">
                  <a:solidFill>
                    <a:srgbClr val="A50021"/>
                  </a:solidFill>
                  <a:latin typeface="Arial Narrow" charset="0"/>
                </a:rPr>
                <a:t>Man’s </a:t>
              </a:r>
              <a:r>
                <a:rPr lang="en-US" sz="1600" b="1" dirty="0">
                  <a:solidFill>
                    <a:srgbClr val="A50021"/>
                  </a:solidFill>
                  <a:latin typeface="Arial Narrow" charset="0"/>
                </a:rPr>
                <a:t>displacement</a:t>
              </a:r>
            </a:p>
          </p:txBody>
        </p:sp>
        <p:cxnSp>
          <p:nvCxnSpPr>
            <p:cNvPr id="26653" name="AutoShape 24"/>
            <p:cNvCxnSpPr>
              <a:cxnSpLocks noChangeShapeType="1"/>
              <a:stCxn id="26652" idx="1"/>
              <a:endCxn id="26651" idx="5"/>
            </p:cNvCxnSpPr>
            <p:nvPr/>
          </p:nvCxnSpPr>
          <p:spPr bwMode="auto">
            <a:xfrm rot="10800000" flipV="1">
              <a:off x="2759" y="2949"/>
              <a:ext cx="1417" cy="340"/>
            </a:xfrm>
            <a:prstGeom prst="curvedConnector4">
              <a:avLst>
                <a:gd name="adj1" fmla="val 46662"/>
                <a:gd name="adj2" fmla="val 167181"/>
              </a:avLst>
            </a:prstGeom>
            <a:noFill/>
            <a:ln w="28575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270361" name="Object 14"/>
          <p:cNvGraphicFramePr>
            <a:graphicFrameLocks noGrp="1" noChangeAspect="1"/>
          </p:cNvGraphicFramePr>
          <p:nvPr>
            <p:ph idx="1"/>
          </p:nvPr>
        </p:nvGraphicFramePr>
        <p:xfrm>
          <a:off x="2965450" y="3962400"/>
          <a:ext cx="145415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38" name="Equation" r:id="rId27" imgW="927000" imgH="393480" progId="Equation.DSMT4">
                  <p:embed/>
                </p:oleObj>
              </mc:Choice>
              <mc:Fallback>
                <p:oleObj name="Equation" r:id="rId27" imgW="9270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962400"/>
                        <a:ext cx="1454150" cy="61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50" name="Rectangle 28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58200" cy="609600"/>
          </a:xfrm>
          <a:noFill/>
        </p:spPr>
        <p:txBody>
          <a:bodyPr/>
          <a:lstStyle/>
          <a:p>
            <a:pPr eaLnBrk="1" hangingPunct="1"/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of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3rd Law,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0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0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0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0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0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0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animBg="1" autoUpdateAnimBg="0"/>
      <p:bldP spid="270340" grpId="0" animBg="1" autoUpdateAnimBg="0"/>
      <p:bldP spid="270353" grpId="0" animBg="1" autoUpdateAnimBg="0"/>
      <p:bldP spid="270354" grpId="0" animBg="1"/>
      <p:bldP spid="270355" grpId="0" animBg="1"/>
      <p:bldP spid="2703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82000" cy="5410200"/>
          </a:xfrm>
        </p:spPr>
        <p:txBody>
          <a:bodyPr/>
          <a:lstStyle/>
          <a:p>
            <a:pPr eaLnBrk="1" hangingPunct="1">
              <a:spcBef>
                <a:spcPts val="72"/>
              </a:spcBef>
            </a:pPr>
            <a:r>
              <a:rPr lang="en-US" sz="2400" dirty="0"/>
              <a:t>Reading Assignment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CH4.1 – 4.3</a:t>
            </a:r>
          </a:p>
          <a:p>
            <a:pPr eaLnBrk="1" hangingPunct="1">
              <a:spcBef>
                <a:spcPts val="72"/>
              </a:spcBef>
            </a:pPr>
            <a:r>
              <a:rPr lang="en-US" sz="2400" dirty="0"/>
              <a:t>Mid-term exam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In the class </a:t>
            </a:r>
            <a:r>
              <a:rPr lang="en-US" sz="2000" dirty="0" smtClean="0"/>
              <a:t>tomorrow, </a:t>
            </a:r>
            <a:r>
              <a:rPr lang="en-US" sz="2000" dirty="0"/>
              <a:t>Tuesday, June </a:t>
            </a:r>
            <a:r>
              <a:rPr lang="en-US" sz="2000" dirty="0" smtClean="0"/>
              <a:t>23</a:t>
            </a:r>
            <a:endParaRPr lang="en-US" sz="2000" dirty="0"/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Comprehensive exam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Covers CH1.1 to what we </a:t>
            </a:r>
            <a:r>
              <a:rPr lang="en-US" sz="1800" dirty="0" smtClean="0"/>
              <a:t>finish today + </a:t>
            </a:r>
            <a:r>
              <a:rPr lang="en-US" sz="1800" dirty="0"/>
              <a:t>Appendix A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Bring your calculator but DO NOT input formula into it!</a:t>
            </a:r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Your phones or portable computers are NOT allowed as a replacement!</a:t>
            </a:r>
          </a:p>
          <a:p>
            <a:pPr lvl="1" eaLnBrk="1" hangingPunct="1">
              <a:spcBef>
                <a:spcPts val="72"/>
              </a:spcBef>
            </a:pPr>
            <a:r>
              <a:rPr lang="en-US" sz="2000" dirty="0"/>
              <a:t>You can prepare a one 8.5x11.5 sheet (front and back) of </a:t>
            </a:r>
            <a:r>
              <a:rPr lang="en-US" sz="2000" b="1" u="sng" dirty="0">
                <a:solidFill>
                  <a:srgbClr val="FF0000"/>
                </a:solidFill>
              </a:rPr>
              <a:t>handwritten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formulae and values of constants for the exam </a:t>
            </a:r>
            <a:r>
              <a:rPr lang="en-US" sz="2000" dirty="0">
                <a:sym typeface="Wingdings"/>
              </a:rPr>
              <a:t> no </a:t>
            </a:r>
            <a:r>
              <a:rPr lang="en-US" sz="2000" dirty="0" smtClean="0">
                <a:sym typeface="Wingdings"/>
              </a:rPr>
              <a:t>solutions of any kind, </a:t>
            </a:r>
            <a:r>
              <a:rPr lang="en-US" sz="2000" dirty="0">
                <a:sym typeface="Wingdings"/>
              </a:rPr>
              <a:t>derivations or </a:t>
            </a:r>
            <a:r>
              <a:rPr lang="en-US" sz="2000" dirty="0" smtClean="0">
                <a:sym typeface="Wingdings"/>
              </a:rPr>
              <a:t>word definitions</a:t>
            </a:r>
            <a:r>
              <a:rPr lang="en-US" sz="2000" dirty="0">
                <a:sym typeface="Wingdings"/>
              </a:rPr>
              <a:t>!</a:t>
            </a:r>
            <a:endParaRPr lang="en-US" sz="2000" dirty="0"/>
          </a:p>
          <a:p>
            <a:pPr lvl="2" eaLnBrk="1" hangingPunct="1">
              <a:spcBef>
                <a:spcPts val="72"/>
              </a:spcBef>
            </a:pPr>
            <a:r>
              <a:rPr lang="en-US" sz="1800" dirty="0"/>
              <a:t>No additional formulae or values of constants will be provided</a:t>
            </a:r>
            <a:r>
              <a:rPr lang="en-US" sz="1800" dirty="0" smtClean="0"/>
              <a:t>!</a:t>
            </a:r>
          </a:p>
          <a:p>
            <a:pPr lvl="2" eaLnBrk="1" hangingPunct="1">
              <a:spcBef>
                <a:spcPts val="72"/>
              </a:spcBef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June 22,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1441-001, Summer 2015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66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3AAC004-0FDC-F74C-B979-47EA16F28ED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5943600" y="3352800"/>
            <a:ext cx="1676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63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Mass</a:t>
            </a:r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001000" cy="160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Mass: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A measure of the inertia of </a:t>
            </a:r>
            <a:r>
              <a:rPr lang="en-US" sz="2400" dirty="0" smtClean="0">
                <a:latin typeface="Monotype Corsiva" charset="0"/>
                <a:ea typeface="ＭＳ Ｐゴシック" charset="0"/>
                <a:cs typeface="ＭＳ Ｐゴシック" charset="0"/>
              </a:rPr>
              <a:t>an object</a:t>
            </a:r>
            <a:r>
              <a:rPr lang="en-US" sz="24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or </a:t>
            </a:r>
            <a:r>
              <a:rPr lang="en-US" sz="2400" dirty="0">
                <a:latin typeface="Monotype Corsiva" charset="0"/>
                <a:ea typeface="ＭＳ Ｐゴシック" charset="0"/>
                <a:cs typeface="ＭＳ Ｐゴシック" charset="0"/>
              </a:rPr>
              <a:t>the quantity of matter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</a:t>
            </a:r>
            <a:r>
              <a:rPr lang="en-US" sz="2000" dirty="0" smtClean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object’s </a:t>
            </a:r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surroundings: The same no matter where you go.</a:t>
            </a:r>
          </a:p>
          <a:p>
            <a:pPr marL="609600" indent="-609600"/>
            <a:r>
              <a:rPr lang="en-US" sz="2000" dirty="0">
                <a:solidFill>
                  <a:srgbClr val="CC66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Independent of the method of measurement: The same no matter how you measure it.</a:t>
            </a:r>
          </a:p>
        </p:txBody>
      </p:sp>
      <p:graphicFrame>
        <p:nvGraphicFramePr>
          <p:cNvPr id="325637" name="Object 2"/>
          <p:cNvGraphicFramePr>
            <a:graphicFrameLocks noChangeAspect="1"/>
          </p:cNvGraphicFramePr>
          <p:nvPr/>
        </p:nvGraphicFramePr>
        <p:xfrm>
          <a:off x="6040438" y="3352800"/>
          <a:ext cx="1046162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6" name="Equation" r:id="rId3" imgW="355320" imgH="431640" progId="Equation.DSMT4">
                  <p:embed/>
                </p:oleObj>
              </mc:Choice>
              <mc:Fallback>
                <p:oleObj name="Equation" r:id="rId3" imgW="355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3352800"/>
                        <a:ext cx="1046162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304800" y="33528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The same forces applied to two different masses result in different acceleration depending on the mass.</a:t>
            </a:r>
            <a:endParaRPr lang="en-US" sz="2200">
              <a:latin typeface="Monotype Corsiva" charset="0"/>
            </a:endParaRPr>
          </a:p>
        </p:txBody>
      </p:sp>
      <p:sp>
        <p:nvSpPr>
          <p:cNvPr id="325639" name="Text Box 7"/>
          <p:cNvSpPr txBox="1">
            <a:spLocks noChangeArrowheads="1"/>
          </p:cNvSpPr>
          <p:nvPr/>
        </p:nvSpPr>
        <p:spPr bwMode="auto">
          <a:xfrm>
            <a:off x="381000" y="22098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The heavier the object, the bigger the inertia !!</a:t>
            </a:r>
            <a:endParaRPr lang="en-US" sz="3200">
              <a:latin typeface="Monotype Corsiva" charset="0"/>
            </a:endParaRPr>
          </a:p>
        </p:txBody>
      </p:sp>
      <p:sp>
        <p:nvSpPr>
          <p:cNvPr id="325640" name="Text Box 8"/>
          <p:cNvSpPr txBox="1">
            <a:spLocks noChangeArrowheads="1"/>
          </p:cNvSpPr>
          <p:nvPr/>
        </p:nvSpPr>
        <p:spPr bwMode="auto">
          <a:xfrm>
            <a:off x="387350" y="2819400"/>
            <a:ext cx="8299450" cy="457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  <a:sym typeface="Wingdings" charset="0"/>
              </a:rPr>
              <a:t>It is harder to make changes of motion of a heavier object than a lighter one.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25641" name="Text Box 9"/>
          <p:cNvSpPr txBox="1">
            <a:spLocks noChangeArrowheads="1"/>
          </p:cNvSpPr>
          <p:nvPr/>
        </p:nvSpPr>
        <p:spPr bwMode="auto">
          <a:xfrm>
            <a:off x="533400" y="4421187"/>
            <a:ext cx="7848600" cy="455613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Note that the mass and the weight of an object are two different quantities!!</a:t>
            </a:r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81000" y="4906963"/>
            <a:ext cx="8458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Monotype Corsiva" charset="0"/>
              </a:rPr>
              <a:t>Weight of an object is the magnitude of the gravitational force exerted on the object.   </a:t>
            </a:r>
            <a:endParaRPr lang="en-US" sz="2200">
              <a:latin typeface="Monotype Corsiva" charset="0"/>
            </a:endParaRPr>
          </a:p>
        </p:txBody>
      </p:sp>
      <p:sp>
        <p:nvSpPr>
          <p:cNvPr id="325643" name="Text Box 11"/>
          <p:cNvSpPr txBox="1">
            <a:spLocks noChangeArrowheads="1"/>
          </p:cNvSpPr>
          <p:nvPr/>
        </p:nvSpPr>
        <p:spPr bwMode="auto">
          <a:xfrm>
            <a:off x="381000" y="5267325"/>
            <a:ext cx="8610600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Not an inherent property of an object!!! </a:t>
            </a:r>
          </a:p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Weight will change if you measure on the Earth or on the moon but the mass </a:t>
            </a:r>
            <a:r>
              <a:rPr lang="en-US" sz="2200" dirty="0" smtClean="0">
                <a:solidFill>
                  <a:srgbClr val="FF0000"/>
                </a:solidFill>
                <a:latin typeface="Monotype Corsiva" charset="0"/>
              </a:rPr>
              <a:t>won’t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!!</a:t>
            </a:r>
          </a:p>
        </p:txBody>
      </p:sp>
      <p:sp>
        <p:nvSpPr>
          <p:cNvPr id="325644" name="Line 12"/>
          <p:cNvSpPr>
            <a:spLocks noChangeShapeType="1"/>
          </p:cNvSpPr>
          <p:nvPr/>
        </p:nvSpPr>
        <p:spPr bwMode="auto">
          <a:xfrm>
            <a:off x="152400" y="4267200"/>
            <a:ext cx="8915400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5645" name="Object 3"/>
          <p:cNvGraphicFramePr>
            <a:graphicFrameLocks noChangeAspect="1"/>
          </p:cNvGraphicFramePr>
          <p:nvPr/>
        </p:nvGraphicFramePr>
        <p:xfrm>
          <a:off x="7023100" y="3352800"/>
          <a:ext cx="59690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7" name="Equation" r:id="rId5" imgW="203040" imgH="431640" progId="Equation.DSMT4">
                  <p:embed/>
                </p:oleObj>
              </mc:Choice>
              <mc:Fallback>
                <p:oleObj name="Equation" r:id="rId5" imgW="203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100" y="3352800"/>
                        <a:ext cx="596900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6" name="Text Box 14"/>
          <p:cNvSpPr txBox="1">
            <a:spLocks noChangeArrowheads="1"/>
          </p:cNvSpPr>
          <p:nvPr/>
        </p:nvSpPr>
        <p:spPr bwMode="auto">
          <a:xfrm>
            <a:off x="5791200" y="6103938"/>
            <a:ext cx="1452563" cy="395287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Unit of mass?</a:t>
            </a:r>
          </a:p>
        </p:txBody>
      </p:sp>
      <p:graphicFrame>
        <p:nvGraphicFramePr>
          <p:cNvPr id="325647" name="Object 4"/>
          <p:cNvGraphicFramePr>
            <a:graphicFrameLocks noChangeAspect="1"/>
          </p:cNvGraphicFramePr>
          <p:nvPr/>
        </p:nvGraphicFramePr>
        <p:xfrm>
          <a:off x="7539038" y="6105525"/>
          <a:ext cx="46196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78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9038" y="6105525"/>
                        <a:ext cx="461962" cy="392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28575">
                        <a:solidFill>
                          <a:srgbClr val="A5002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315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5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5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5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5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5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25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5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  <p:bldP spid="325636" grpId="0" build="p" autoUpdateAnimBg="0"/>
      <p:bldP spid="325638" grpId="0" build="p" autoUpdateAnimBg="0"/>
      <p:bldP spid="325639" grpId="0" build="p" autoUpdateAnimBg="0"/>
      <p:bldP spid="325640" grpId="0" animBg="1" autoUpdateAnimBg="0"/>
      <p:bldP spid="325641" grpId="0" animBg="1" autoUpdateAnimBg="0"/>
      <p:bldP spid="325642" grpId="0" build="p" autoUpdateAnimBg="0"/>
      <p:bldP spid="325643" grpId="0" build="p" autoUpdateAnimBg="0"/>
      <p:bldP spid="325644" grpId="0" animBg="1"/>
      <p:bldP spid="3256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F887E4D-B1F2-B547-B61F-5B8FFC12756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4343400" y="3124200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766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 smtClean="0">
                <a:latin typeface="Arial Narrow" charset="0"/>
                <a:ea typeface="ＭＳ Ｐゴシック" charset="0"/>
                <a:cs typeface="ＭＳ Ｐゴシック" charset="0"/>
              </a:rPr>
              <a:t>Newton’s </a:t>
            </a:r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Second Law of Motion</a:t>
            </a:r>
          </a:p>
        </p:txBody>
      </p:sp>
      <p:graphicFrame>
        <p:nvGraphicFramePr>
          <p:cNvPr id="3266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8175530"/>
              </p:ext>
            </p:extLst>
          </p:nvPr>
        </p:nvGraphicFramePr>
        <p:xfrm>
          <a:off x="4486275" y="3171825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95" name="Equation" r:id="rId3" imgW="469900" imgH="381000" progId="Equation.3">
                  <p:embed/>
                </p:oleObj>
              </mc:Choice>
              <mc:Fallback>
                <p:oleObj name="Equation" r:id="rId3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171825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2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763000" cy="1582738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The acceleration of an object is directly proportional to the net force exerted on it and is inversely proportional to the </a:t>
            </a:r>
            <a:r>
              <a:rPr lang="en-US" sz="3200" dirty="0" smtClean="0">
                <a:solidFill>
                  <a:srgbClr val="A50021"/>
                </a:solidFill>
                <a:latin typeface="Monotype Corsiva" charset="0"/>
              </a:rPr>
              <a:t>object’s </a:t>
            </a:r>
            <a:r>
              <a:rPr lang="en-US" sz="3200" dirty="0">
                <a:solidFill>
                  <a:srgbClr val="A50021"/>
                </a:solidFill>
                <a:latin typeface="Monotype Corsiva" charset="0"/>
              </a:rPr>
              <a:t>mass. </a:t>
            </a:r>
            <a:endParaRPr lang="en-US" sz="3200" dirty="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883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How do we write the above statement in a mathematical expression?</a:t>
            </a:r>
            <a:endParaRPr lang="en-US" sz="280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64" name="Object 3"/>
          <p:cNvGraphicFramePr>
            <a:graphicFrameLocks noChangeAspect="1"/>
          </p:cNvGraphicFramePr>
          <p:nvPr/>
        </p:nvGraphicFramePr>
        <p:xfrm>
          <a:off x="990600" y="5137150"/>
          <a:ext cx="1516063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96" name="Equation" r:id="rId5" imgW="787320" imgH="342720" progId="Equation.3">
                  <p:embed/>
                </p:oleObj>
              </mc:Choice>
              <mc:Fallback>
                <p:oleObj name="Equation" r:id="rId5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37150"/>
                        <a:ext cx="1516063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65" name="Text Box 9"/>
          <p:cNvSpPr txBox="1">
            <a:spLocks noChangeArrowheads="1"/>
          </p:cNvSpPr>
          <p:nvPr/>
        </p:nvSpPr>
        <p:spPr bwMode="auto">
          <a:xfrm>
            <a:off x="304800" y="4357688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Since </a:t>
            </a:r>
            <a:r>
              <a:rPr lang="en-US" sz="2800" dirty="0" smtClean="0">
                <a:solidFill>
                  <a:schemeClr val="accent2"/>
                </a:solidFill>
                <a:latin typeface="Monotype Corsiva" charset="0"/>
              </a:rPr>
              <a:t>this is </a:t>
            </a: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vector expression, each component must also satisfy: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326673" name="Object 4"/>
          <p:cNvGraphicFramePr>
            <a:graphicFrameLocks noChangeAspect="1"/>
          </p:cNvGraphicFramePr>
          <p:nvPr/>
        </p:nvGraphicFramePr>
        <p:xfrm>
          <a:off x="3557588" y="5137150"/>
          <a:ext cx="14779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97" name="Equation" r:id="rId7" imgW="799920" imgH="342720" progId="Equation.3">
                  <p:embed/>
                </p:oleObj>
              </mc:Choice>
              <mc:Fallback>
                <p:oleObj name="Equation" r:id="rId7" imgW="7999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588" y="5137150"/>
                        <a:ext cx="1477962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74" name="Object 5"/>
          <p:cNvGraphicFramePr>
            <a:graphicFrameLocks noChangeAspect="1"/>
          </p:cNvGraphicFramePr>
          <p:nvPr/>
        </p:nvGraphicFramePr>
        <p:xfrm>
          <a:off x="6088063" y="5137150"/>
          <a:ext cx="14557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98" name="Equation" r:id="rId9" imgW="787320" imgH="342720" progId="Equation.3">
                  <p:embed/>
                </p:oleObj>
              </mc:Choice>
              <mc:Fallback>
                <p:oleObj name="Equation" r:id="rId9" imgW="787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8063" y="5137150"/>
                        <a:ext cx="1455737" cy="7302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28575">
                        <a:solidFill>
                          <a:srgbClr val="00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68089"/>
              </p:ext>
            </p:extLst>
          </p:nvPr>
        </p:nvGraphicFramePr>
        <p:xfrm>
          <a:off x="5694363" y="3208338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99" name="Equation" r:id="rId11" imgW="241300" imgH="241300" progId="Equation.3">
                  <p:embed/>
                </p:oleObj>
              </mc:Choice>
              <mc:Fallback>
                <p:oleObj name="Equation" r:id="rId11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3208338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6781800" y="3200400"/>
            <a:ext cx="19050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A50021"/>
                </a:solidFill>
                <a:latin typeface="Arial Narrow" charset="0"/>
              </a:rPr>
              <a:t>Newton’s 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2</a:t>
            </a:r>
            <a:r>
              <a:rPr lang="en-US" b="1" baseline="30000" dirty="0">
                <a:solidFill>
                  <a:srgbClr val="A50021"/>
                </a:solidFill>
                <a:latin typeface="Arial Narrow" charset="0"/>
              </a:rPr>
              <a:t>nd</a:t>
            </a:r>
            <a:r>
              <a:rPr lang="en-US" b="1" dirty="0">
                <a:solidFill>
                  <a:srgbClr val="A50021"/>
                </a:solidFill>
                <a:latin typeface="Arial Narrow" charset="0"/>
              </a:rPr>
              <a:t> Law of Motion</a:t>
            </a:r>
          </a:p>
        </p:txBody>
      </p:sp>
      <p:graphicFrame>
        <p:nvGraphicFramePr>
          <p:cNvPr id="326682" name="Object 7"/>
          <p:cNvGraphicFramePr>
            <a:graphicFrameLocks noChangeAspect="1"/>
          </p:cNvGraphicFramePr>
          <p:nvPr/>
        </p:nvGraphicFramePr>
        <p:xfrm>
          <a:off x="990600" y="2786063"/>
          <a:ext cx="928688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00" name="Equation" r:id="rId13" imgW="355600" imgH="393700" progId="Equation.DSMT4">
                  <p:embed/>
                </p:oleObj>
              </mc:Choice>
              <mc:Fallback>
                <p:oleObj name="Equation" r:id="rId13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6063"/>
                        <a:ext cx="928688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412428"/>
              </p:ext>
            </p:extLst>
          </p:nvPr>
        </p:nvGraphicFramePr>
        <p:xfrm>
          <a:off x="268288" y="3344863"/>
          <a:ext cx="6635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01" name="Equation" r:id="rId15" imgW="254000" imgH="241300" progId="Equation.3">
                  <p:embed/>
                </p:oleObj>
              </mc:Choice>
              <mc:Fallback>
                <p:oleObj name="Equation" r:id="rId15" imgW="254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3344863"/>
                        <a:ext cx="663575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6684" name="Object 9"/>
          <p:cNvGraphicFramePr>
            <a:graphicFrameLocks noChangeAspect="1"/>
          </p:cNvGraphicFramePr>
          <p:nvPr/>
        </p:nvGraphicFramePr>
        <p:xfrm>
          <a:off x="930275" y="3198813"/>
          <a:ext cx="896938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802" name="Equation" r:id="rId17" imgW="342900" imgH="419100" progId="Equation.DSMT4">
                  <p:embed/>
                </p:oleObj>
              </mc:Choice>
              <mc:Fallback>
                <p:oleObj name="Equation" r:id="rId17" imgW="342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198813"/>
                        <a:ext cx="896938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6685" name="AutoShape 29"/>
          <p:cNvSpPr>
            <a:spLocks noChangeArrowheads="1"/>
          </p:cNvSpPr>
          <p:nvPr/>
        </p:nvSpPr>
        <p:spPr bwMode="auto">
          <a:xfrm>
            <a:off x="2254250" y="2927350"/>
            <a:ext cx="1631950" cy="1339850"/>
          </a:xfrm>
          <a:prstGeom prst="rightArrow">
            <a:avLst>
              <a:gd name="adj1" fmla="val 50000"/>
              <a:gd name="adj2" fmla="val 3045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From this we obtain</a:t>
            </a:r>
          </a:p>
        </p:txBody>
      </p:sp>
    </p:spTree>
    <p:extLst>
      <p:ext uri="{BB962C8B-B14F-4D97-AF65-F5344CB8AC3E}">
        <p14:creationId xmlns:p14="http://schemas.microsoft.com/office/powerpoint/2010/main" val="190311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6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6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  <p:bldP spid="326662" grpId="0" animBg="1"/>
      <p:bldP spid="326663" grpId="0"/>
      <p:bldP spid="326665" grpId="0"/>
      <p:bldP spid="326681" grpId="0" animBg="1"/>
      <p:bldP spid="3266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58ED83-1064-7843-A98B-70783D51994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4724400" y="4979988"/>
            <a:ext cx="3962400" cy="8382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86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Unit of the Force</a:t>
            </a:r>
          </a:p>
        </p:txBody>
      </p:sp>
      <p:sp>
        <p:nvSpPr>
          <p:cNvPr id="408587" name="Text Box 11"/>
          <p:cNvSpPr txBox="1">
            <a:spLocks noChangeArrowheads="1"/>
          </p:cNvSpPr>
          <p:nvPr/>
        </p:nvSpPr>
        <p:spPr bwMode="auto">
          <a:xfrm>
            <a:off x="838200" y="914400"/>
            <a:ext cx="762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Monotype Corsiva" charset="0"/>
              </a:rPr>
              <a:t>From the vector expression in the previous page, what do you conclude the dimension and the unit of the force are?</a:t>
            </a:r>
            <a:endParaRPr lang="en-US" sz="280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88" name="Object 2"/>
          <p:cNvGraphicFramePr>
            <a:graphicFrameLocks noChangeAspect="1"/>
          </p:cNvGraphicFramePr>
          <p:nvPr/>
        </p:nvGraphicFramePr>
        <p:xfrm>
          <a:off x="3651250" y="3316288"/>
          <a:ext cx="15414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5" name="Equation" r:id="rId3" imgW="545760" imgH="203040" progId="Equation.3">
                  <p:embed/>
                </p:oleObj>
              </mc:Choice>
              <mc:Fallback>
                <p:oleObj name="Equation" r:id="rId3" imgW="545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3316288"/>
                        <a:ext cx="154146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89" name="Object 3"/>
          <p:cNvGraphicFramePr>
            <a:graphicFrameLocks noChangeAspect="1"/>
          </p:cNvGraphicFramePr>
          <p:nvPr/>
        </p:nvGraphicFramePr>
        <p:xfrm>
          <a:off x="3429000" y="4038600"/>
          <a:ext cx="310197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6" name="Equation" r:id="rId5" imgW="1968480" imgH="228600" progId="Equation.3">
                  <p:embed/>
                </p:oleObj>
              </mc:Choice>
              <mc:Fallback>
                <p:oleObj name="Equation" r:id="rId5" imgW="1968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038600"/>
                        <a:ext cx="310197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90" name="Text Box 14"/>
          <p:cNvSpPr txBox="1">
            <a:spLocks noChangeArrowheads="1"/>
          </p:cNvSpPr>
          <p:nvPr/>
        </p:nvSpPr>
        <p:spPr bwMode="auto">
          <a:xfrm>
            <a:off x="381000" y="3276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dimension of force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1" name="Text Box 15"/>
          <p:cNvSpPr txBox="1">
            <a:spLocks noChangeArrowheads="1"/>
          </p:cNvSpPr>
          <p:nvPr/>
        </p:nvSpPr>
        <p:spPr bwMode="auto">
          <a:xfrm>
            <a:off x="381000" y="40386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The unit of force in SI is 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408592" name="Text Box 16"/>
          <p:cNvSpPr txBox="1">
            <a:spLocks noChangeArrowheads="1"/>
          </p:cNvSpPr>
          <p:nvPr/>
        </p:nvSpPr>
        <p:spPr bwMode="auto">
          <a:xfrm>
            <a:off x="304800" y="4953000"/>
            <a:ext cx="40386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  <a:latin typeface="Monotype Corsiva" charset="0"/>
              </a:rPr>
              <a:t>For ease of use, we define a new derived unit called, Newton (N) </a:t>
            </a:r>
            <a:endParaRPr lang="en-US" b="1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40859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670793"/>
              </p:ext>
            </p:extLst>
          </p:nvPr>
        </p:nvGraphicFramePr>
        <p:xfrm>
          <a:off x="4800600" y="5189538"/>
          <a:ext cx="9398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7" name="Equation" r:id="rId7" imgW="342900" imgH="177800" progId="Equation.3">
                  <p:embed/>
                </p:oleObj>
              </mc:Choice>
              <mc:Fallback>
                <p:oleObj name="Equation" r:id="rId7" imgW="342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5189538"/>
                        <a:ext cx="9398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6" name="Object 5"/>
          <p:cNvGraphicFramePr>
            <a:graphicFrameLocks noChangeAspect="1"/>
          </p:cNvGraphicFramePr>
          <p:nvPr/>
        </p:nvGraphicFramePr>
        <p:xfrm>
          <a:off x="5181600" y="3324225"/>
          <a:ext cx="823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8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24225"/>
                        <a:ext cx="823913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7" name="Object 6"/>
          <p:cNvGraphicFramePr>
            <a:graphicFrameLocks noChangeAspect="1"/>
          </p:cNvGraphicFramePr>
          <p:nvPr/>
        </p:nvGraphicFramePr>
        <p:xfrm>
          <a:off x="7897813" y="4038600"/>
          <a:ext cx="94138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79" name="Equation" r:id="rId11" imgW="596880" imgH="228600" progId="Equation.3">
                  <p:embed/>
                </p:oleObj>
              </mc:Choice>
              <mc:Fallback>
                <p:oleObj name="Equation" r:id="rId11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7813" y="4038600"/>
                        <a:ext cx="94138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757865"/>
              </p:ext>
            </p:extLst>
          </p:nvPr>
        </p:nvGraphicFramePr>
        <p:xfrm>
          <a:off x="5621338" y="5119688"/>
          <a:ext cx="21574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0" name="Equation" r:id="rId13" imgW="787400" imgH="241300" progId="Equation.3">
                  <p:embed/>
                </p:oleObj>
              </mc:Choice>
              <mc:Fallback>
                <p:oleObj name="Equation" r:id="rId13" imgW="7874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1338" y="5119688"/>
                        <a:ext cx="21574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599" name="Object 8"/>
          <p:cNvGraphicFramePr>
            <a:graphicFrameLocks noChangeAspect="1"/>
          </p:cNvGraphicFramePr>
          <p:nvPr/>
        </p:nvGraphicFramePr>
        <p:xfrm>
          <a:off x="7696200" y="4953000"/>
          <a:ext cx="939800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1" name="Equation" r:id="rId15" imgW="342720" imgH="393480" progId="Equation.DSMT4">
                  <p:embed/>
                </p:oleObj>
              </mc:Choice>
              <mc:Fallback>
                <p:oleObj name="Equation" r:id="rId15" imgW="342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4953000"/>
                        <a:ext cx="939800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3352800" y="2092325"/>
            <a:ext cx="2133600" cy="9906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40860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39489"/>
              </p:ext>
            </p:extLst>
          </p:nvPr>
        </p:nvGraphicFramePr>
        <p:xfrm>
          <a:off x="3495675" y="2139950"/>
          <a:ext cx="1228725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2" name="Equation" r:id="rId17" imgW="469900" imgH="381000" progId="Equation.3">
                  <p:embed/>
                </p:oleObj>
              </mc:Choice>
              <mc:Fallback>
                <p:oleObj name="Equation" r:id="rId17" imgW="4699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2139950"/>
                        <a:ext cx="1228725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796398"/>
              </p:ext>
            </p:extLst>
          </p:nvPr>
        </p:nvGraphicFramePr>
        <p:xfrm>
          <a:off x="4703763" y="2176463"/>
          <a:ext cx="63023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3" name="Equation" r:id="rId19" imgW="241300" imgH="241300" progId="Equation.3">
                  <p:embed/>
                </p:oleObj>
              </mc:Choice>
              <mc:Fallback>
                <p:oleObj name="Equation" r:id="rId19" imgW="241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2176463"/>
                        <a:ext cx="630237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5" name="Object 11"/>
          <p:cNvGraphicFramePr>
            <a:graphicFrameLocks noChangeAspect="1"/>
          </p:cNvGraphicFramePr>
          <p:nvPr/>
        </p:nvGraphicFramePr>
        <p:xfrm>
          <a:off x="6629400" y="4033838"/>
          <a:ext cx="59213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4" name="Equation" r:id="rId21" imgW="355320" imgH="253800" progId="Equation.DSMT4">
                  <p:embed/>
                </p:oleObj>
              </mc:Choice>
              <mc:Fallback>
                <p:oleObj name="Equation" r:id="rId21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033838"/>
                        <a:ext cx="59213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6" name="Object 12"/>
          <p:cNvGraphicFramePr>
            <a:graphicFrameLocks noChangeAspect="1"/>
          </p:cNvGraphicFramePr>
          <p:nvPr/>
        </p:nvGraphicFramePr>
        <p:xfrm>
          <a:off x="7086600" y="3886200"/>
          <a:ext cx="784225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5" name="Equation" r:id="rId23" imgW="469800" imgH="431640" progId="Equation.DSMT4">
                  <p:embed/>
                </p:oleObj>
              </mc:Choice>
              <mc:Fallback>
                <p:oleObj name="Equation" r:id="rId23" imgW="4698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3886200"/>
                        <a:ext cx="784225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8607" name="Object 13"/>
          <p:cNvGraphicFramePr>
            <a:graphicFrameLocks noChangeAspect="1"/>
          </p:cNvGraphicFramePr>
          <p:nvPr/>
        </p:nvGraphicFramePr>
        <p:xfrm>
          <a:off x="5908675" y="3276600"/>
          <a:ext cx="12541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986" name="Equation" r:id="rId25" imgW="444240" imgH="228600" progId="Equation.DSMT4">
                  <p:embed/>
                </p:oleObj>
              </mc:Choice>
              <mc:Fallback>
                <p:oleObj name="Equation" r:id="rId2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3276600"/>
                        <a:ext cx="1254125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3041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8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0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8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0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0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animBg="1"/>
      <p:bldP spid="408587" grpId="0"/>
      <p:bldP spid="408590" grpId="0" build="p" autoUpdateAnimBg="0"/>
      <p:bldP spid="408591" grpId="0" build="p" autoUpdateAnimBg="0"/>
      <p:bldP spid="408592" grpId="0" animBg="1" autoUpdateAnimBg="0"/>
      <p:bldP spid="4086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F9C397-14FF-CB48-941E-3D3A922146D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2969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70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038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57400"/>
            <a:ext cx="9144000" cy="4024313"/>
          </a:xfrm>
          <a:noFill/>
        </p:spPr>
      </p:pic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762000" y="1295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400391" name="Text Box 7"/>
          <p:cNvSpPr txBox="1">
            <a:spLocks noChangeArrowheads="1"/>
          </p:cNvSpPr>
          <p:nvPr/>
        </p:nvSpPr>
        <p:spPr bwMode="auto">
          <a:xfrm>
            <a:off x="609600" y="911225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2"/>
                </a:solidFill>
                <a:latin typeface="Arial Narrow" charset="0"/>
              </a:rPr>
              <a:t>A </a:t>
            </a:r>
            <a:r>
              <a:rPr lang="en-US" sz="3200" b="1" i="1">
                <a:solidFill>
                  <a:schemeClr val="accent2"/>
                </a:solidFill>
                <a:latin typeface="Arial Narrow" charset="0"/>
              </a:rPr>
              <a:t>free-body-diagram</a:t>
            </a:r>
            <a:r>
              <a:rPr lang="en-US" sz="3200">
                <a:solidFill>
                  <a:schemeClr val="accent2"/>
                </a:solidFill>
                <a:latin typeface="Arial Narrow" charset="0"/>
              </a:rPr>
              <a:t> is a diagram that represents the object and the forces that act on it.</a:t>
            </a:r>
          </a:p>
        </p:txBody>
      </p:sp>
      <p:sp>
        <p:nvSpPr>
          <p:cNvPr id="29706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Free Body Diagram</a:t>
            </a:r>
          </a:p>
        </p:txBody>
      </p:sp>
      <p:sp>
        <p:nvSpPr>
          <p:cNvPr id="400393" name="Rectangle 9"/>
          <p:cNvSpPr>
            <a:spLocks noChangeArrowheads="1"/>
          </p:cNvSpPr>
          <p:nvPr/>
        </p:nvSpPr>
        <p:spPr bwMode="auto">
          <a:xfrm>
            <a:off x="4876800" y="1905000"/>
            <a:ext cx="4267200" cy="434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9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0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0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400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91" grpId="0"/>
      <p:bldP spid="400393" grpId="0" animBg="1"/>
      <p:bldP spid="40039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7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80DE5-0758-FA4C-AE95-65532D954AA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0" name="Rectangle 3"/>
          <p:cNvGraphicFramePr>
            <a:graphicFrameLocks noGrp="1"/>
          </p:cNvGraphicFramePr>
          <p:nvPr>
            <p:ph sz="quarter" idx="2"/>
          </p:nvPr>
        </p:nvGraphicFramePr>
        <p:xfrm>
          <a:off x="6551613" y="2973388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94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973388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4251325" y="2779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1800">
              <a:latin typeface="Arial" charset="0"/>
            </a:endParaRPr>
          </a:p>
        </p:txBody>
      </p:sp>
      <p:pic>
        <p:nvPicPr>
          <p:cNvPr id="40243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23888"/>
            <a:ext cx="9144000" cy="3033712"/>
          </a:xfrm>
          <a:noFill/>
        </p:spPr>
      </p:pic>
      <p:sp>
        <p:nvSpPr>
          <p:cNvPr id="402438" name="Text Box 6"/>
          <p:cNvSpPr txBox="1">
            <a:spLocks noChangeArrowheads="1"/>
          </p:cNvSpPr>
          <p:nvPr/>
        </p:nvSpPr>
        <p:spPr bwMode="auto">
          <a:xfrm>
            <a:off x="457200" y="3959225"/>
            <a:ext cx="436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Arial Narrow" charset="0"/>
              </a:rPr>
              <a:t>What is the net force in this example?</a:t>
            </a:r>
          </a:p>
        </p:txBody>
      </p:sp>
      <p:sp>
        <p:nvSpPr>
          <p:cNvPr id="3277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Pushing a stalled car</a:t>
            </a:r>
          </a:p>
        </p:txBody>
      </p:sp>
      <p:sp>
        <p:nvSpPr>
          <p:cNvPr id="402440" name="Text Box 8"/>
          <p:cNvSpPr txBox="1">
            <a:spLocks noChangeArrowheads="1"/>
          </p:cNvSpPr>
          <p:nvPr/>
        </p:nvSpPr>
        <p:spPr bwMode="auto">
          <a:xfrm>
            <a:off x="1500407" y="4724400"/>
            <a:ext cx="4862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F=</a:t>
            </a:r>
          </a:p>
        </p:txBody>
      </p:sp>
      <p:sp>
        <p:nvSpPr>
          <p:cNvPr id="402441" name="Text Box 9"/>
          <p:cNvSpPr txBox="1">
            <a:spLocks noChangeArrowheads="1"/>
          </p:cNvSpPr>
          <p:nvPr/>
        </p:nvSpPr>
        <p:spPr bwMode="auto">
          <a:xfrm>
            <a:off x="3276600" y="5410200"/>
            <a:ext cx="44431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The + x axis of the coordinate system.</a:t>
            </a:r>
          </a:p>
        </p:txBody>
      </p:sp>
      <p:sp>
        <p:nvSpPr>
          <p:cNvPr id="402442" name="Text Box 10"/>
          <p:cNvSpPr txBox="1">
            <a:spLocks noChangeArrowheads="1"/>
          </p:cNvSpPr>
          <p:nvPr/>
        </p:nvSpPr>
        <p:spPr bwMode="auto">
          <a:xfrm>
            <a:off x="2029045" y="4724400"/>
            <a:ext cx="8580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accent2"/>
                </a:solidFill>
                <a:latin typeface="+mn-lt"/>
              </a:rPr>
              <a:t>275 N </a:t>
            </a:r>
          </a:p>
        </p:txBody>
      </p:sp>
      <p:sp>
        <p:nvSpPr>
          <p:cNvPr id="402443" name="Text Box 11"/>
          <p:cNvSpPr txBox="1">
            <a:spLocks noChangeArrowheads="1"/>
          </p:cNvSpPr>
          <p:nvPr/>
        </p:nvSpPr>
        <p:spPr bwMode="auto">
          <a:xfrm>
            <a:off x="3092670" y="4724400"/>
            <a:ext cx="1075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+ 395 N </a:t>
            </a:r>
          </a:p>
        </p:txBody>
      </p:sp>
      <p:sp>
        <p:nvSpPr>
          <p:cNvPr id="402444" name="Text Box 12"/>
          <p:cNvSpPr txBox="1">
            <a:spLocks noChangeArrowheads="1"/>
          </p:cNvSpPr>
          <p:nvPr/>
        </p:nvSpPr>
        <p:spPr bwMode="auto">
          <a:xfrm>
            <a:off x="4418232" y="4724400"/>
            <a:ext cx="1286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– 560 N = </a:t>
            </a:r>
          </a:p>
        </p:txBody>
      </p:sp>
      <p:sp>
        <p:nvSpPr>
          <p:cNvPr id="402445" name="Text Box 13"/>
          <p:cNvSpPr txBox="1">
            <a:spLocks noChangeArrowheads="1"/>
          </p:cNvSpPr>
          <p:nvPr/>
        </p:nvSpPr>
        <p:spPr bwMode="auto">
          <a:xfrm>
            <a:off x="5996207" y="4724400"/>
            <a:ext cx="987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+110 N</a:t>
            </a:r>
          </a:p>
        </p:txBody>
      </p:sp>
      <p:sp>
        <p:nvSpPr>
          <p:cNvPr id="402446" name="Text Box 14"/>
          <p:cNvSpPr txBox="1">
            <a:spLocks noChangeArrowheads="1"/>
          </p:cNvSpPr>
          <p:nvPr/>
        </p:nvSpPr>
        <p:spPr bwMode="auto">
          <a:xfrm>
            <a:off x="738407" y="5448300"/>
            <a:ext cx="2050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+mn-lt"/>
              </a:rPr>
              <a:t>Which direction?</a:t>
            </a:r>
          </a:p>
        </p:txBody>
      </p:sp>
    </p:spTree>
    <p:extLst>
      <p:ext uri="{BB962C8B-B14F-4D97-AF65-F5344CB8AC3E}">
        <p14:creationId xmlns:p14="http://schemas.microsoft.com/office/powerpoint/2010/main" val="3821224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2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2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0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8" grpId="0"/>
      <p:bldP spid="402440" grpId="0"/>
      <p:bldP spid="402441" grpId="0"/>
      <p:bldP spid="402442" grpId="0"/>
      <p:bldP spid="402443" grpId="0"/>
      <p:bldP spid="402444" grpId="0"/>
      <p:bldP spid="402445" grpId="0"/>
      <p:bldP spid="4024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482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48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7EA4BEB-4DF0-EC4C-93D2-3AC291399D4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4818" name="Rectangle 3"/>
          <p:cNvGraphicFramePr>
            <a:graphicFrameLocks noGrp="1"/>
          </p:cNvGraphicFramePr>
          <p:nvPr>
            <p:ph sz="half" idx="2"/>
          </p:nvPr>
        </p:nvGraphicFramePr>
        <p:xfrm>
          <a:off x="6551613" y="4038600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0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4038600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5" name="Text Box 5"/>
          <p:cNvSpPr txBox="1">
            <a:spLocks noChangeArrowheads="1"/>
          </p:cNvSpPr>
          <p:nvPr/>
        </p:nvSpPr>
        <p:spPr bwMode="auto">
          <a:xfrm>
            <a:off x="609600" y="990600"/>
            <a:ext cx="8153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If the mass of the car is 1850 kg, then by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Newton’s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second law, the acceleration is</a:t>
            </a:r>
          </a:p>
        </p:txBody>
      </p:sp>
      <p:graphicFrame>
        <p:nvGraphicFramePr>
          <p:cNvPr id="40448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2133600" y="4632325"/>
          <a:ext cx="685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1" name="Equation" r:id="rId5" imgW="241200" imgH="139680" progId="Equation.DSMT4">
                  <p:embed/>
                </p:oleObj>
              </mc:Choice>
              <mc:Fallback>
                <p:oleObj name="Equation" r:id="rId5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632325"/>
                        <a:ext cx="685800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What is the acceleration the car receives?</a:t>
            </a:r>
          </a:p>
        </p:txBody>
      </p:sp>
      <p:graphicFrame>
        <p:nvGraphicFramePr>
          <p:cNvPr id="404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971948"/>
              </p:ext>
            </p:extLst>
          </p:nvPr>
        </p:nvGraphicFramePr>
        <p:xfrm>
          <a:off x="762000" y="2397125"/>
          <a:ext cx="14303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2" name="Equation" r:id="rId7" imgW="457200" imgH="266700" progId="Equation.3">
                  <p:embed/>
                </p:oleObj>
              </mc:Choice>
              <mc:Fallback>
                <p:oleObj name="Equation" r:id="rId7" imgW="4572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97125"/>
                        <a:ext cx="14303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89" name="AutoShape 9"/>
          <p:cNvSpPr>
            <a:spLocks noChangeArrowheads="1"/>
          </p:cNvSpPr>
          <p:nvPr/>
        </p:nvSpPr>
        <p:spPr bwMode="auto">
          <a:xfrm>
            <a:off x="228600" y="4191000"/>
            <a:ext cx="1905000" cy="11430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Now we solve this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equation for a</a:t>
            </a:r>
          </a:p>
        </p:txBody>
      </p:sp>
      <p:graphicFrame>
        <p:nvGraphicFramePr>
          <p:cNvPr id="404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062463"/>
              </p:ext>
            </p:extLst>
          </p:nvPr>
        </p:nvGraphicFramePr>
        <p:xfrm>
          <a:off x="2217738" y="2493963"/>
          <a:ext cx="754062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3" name="Equation" r:id="rId9" imgW="241300" imgH="190500" progId="Equation.3">
                  <p:embed/>
                </p:oleObj>
              </mc:Choice>
              <mc:Fallback>
                <p:oleObj name="Equation" r:id="rId9" imgW="2413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2493963"/>
                        <a:ext cx="754062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4492" name="AutoShape 12"/>
          <p:cNvSpPr>
            <a:spLocks noChangeArrowheads="1"/>
          </p:cNvSpPr>
          <p:nvPr/>
        </p:nvSpPr>
        <p:spPr bwMode="auto">
          <a:xfrm>
            <a:off x="3352800" y="2362200"/>
            <a:ext cx="2286000" cy="990600"/>
          </a:xfrm>
          <a:prstGeom prst="rightArrow">
            <a:avLst>
              <a:gd name="adj1" fmla="val 50000"/>
              <a:gd name="adj2" fmla="val 57692"/>
            </a:avLst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Since the motion is </a:t>
            </a:r>
          </a:p>
          <a:p>
            <a:pPr algn="ctr"/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in 1 dimension</a:t>
            </a:r>
          </a:p>
        </p:txBody>
      </p:sp>
      <p:graphicFrame>
        <p:nvGraphicFramePr>
          <p:cNvPr id="404493" name="Object 13"/>
          <p:cNvGraphicFramePr>
            <a:graphicFrameLocks noChangeAspect="1"/>
          </p:cNvGraphicFramePr>
          <p:nvPr/>
        </p:nvGraphicFramePr>
        <p:xfrm>
          <a:off x="5732463" y="2492375"/>
          <a:ext cx="14303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4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2492375"/>
                        <a:ext cx="14303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4" name="Object 14"/>
          <p:cNvGraphicFramePr>
            <a:graphicFrameLocks noChangeAspect="1"/>
          </p:cNvGraphicFramePr>
          <p:nvPr/>
        </p:nvGraphicFramePr>
        <p:xfrm>
          <a:off x="7170738" y="2647950"/>
          <a:ext cx="7540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5" name="Equation" r:id="rId13" imgW="241200" imgH="139680" progId="Equation.DSMT4">
                  <p:embed/>
                </p:oleObj>
              </mc:Choice>
              <mc:Fallback>
                <p:oleObj name="Equation" r:id="rId13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0738" y="2647950"/>
                        <a:ext cx="7540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5" name="Object 15"/>
          <p:cNvGraphicFramePr>
            <a:graphicFrameLocks noChangeAspect="1"/>
          </p:cNvGraphicFramePr>
          <p:nvPr/>
        </p:nvGraphicFramePr>
        <p:xfrm>
          <a:off x="2824163" y="4038600"/>
          <a:ext cx="1519237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6" name="Equation" r:id="rId15" imgW="482400" imgH="431640" progId="Equation.DSMT4">
                  <p:embed/>
                </p:oleObj>
              </mc:Choice>
              <mc:Fallback>
                <p:oleObj name="Equation" r:id="rId15" imgW="48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163" y="4038600"/>
                        <a:ext cx="1519237" cy="1360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6" name="Object 16"/>
          <p:cNvGraphicFramePr>
            <a:graphicFrameLocks noChangeAspect="1"/>
          </p:cNvGraphicFramePr>
          <p:nvPr/>
        </p:nvGraphicFramePr>
        <p:xfrm>
          <a:off x="4343400" y="4167188"/>
          <a:ext cx="3559175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7" name="Equation" r:id="rId17" imgW="1130040" imgH="419040" progId="Equation.DSMT4">
                  <p:embed/>
                </p:oleObj>
              </mc:Choice>
              <mc:Fallback>
                <p:oleObj name="Equation" r:id="rId17" imgW="1130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167188"/>
                        <a:ext cx="3559175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4497" name="Object 17"/>
          <p:cNvGraphicFramePr>
            <a:graphicFrameLocks noChangeAspect="1"/>
          </p:cNvGraphicFramePr>
          <p:nvPr/>
        </p:nvGraphicFramePr>
        <p:xfrm>
          <a:off x="7848600" y="4419600"/>
          <a:ext cx="111918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38" name="Equation" r:id="rId19" imgW="355320" imgH="228600" progId="Equation.DSMT4">
                  <p:embed/>
                </p:oleObj>
              </mc:Choice>
              <mc:Fallback>
                <p:oleObj name="Equation" r:id="rId19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419600"/>
                        <a:ext cx="1119188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515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4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4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4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/>
      <p:bldP spid="404489" grpId="0" animBg="1"/>
      <p:bldP spid="4044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June 22, 2015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1441-001, Summer 2015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53D91F-492D-D842-9FA9-BFF9BC23C10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189442" name="Picture 2" descr="FG0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9144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3" name="AutoShape 3"/>
          <p:cNvSpPr>
            <a:spLocks noChangeArrowheads="1"/>
          </p:cNvSpPr>
          <p:nvPr/>
        </p:nvSpPr>
        <p:spPr bwMode="auto">
          <a:xfrm>
            <a:off x="3124200" y="4267200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Acceleration </a:t>
            </a:r>
            <a:endParaRPr lang="en-US"/>
          </a:p>
        </p:txBody>
      </p:sp>
      <p:sp>
        <p:nvSpPr>
          <p:cNvPr id="31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4582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4.3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8153400" cy="790575"/>
          </a:xfrm>
          <a:prstGeom prst="rect">
            <a:avLst/>
          </a:prstGeom>
          <a:solidFill>
            <a:srgbClr val="CCFFFF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What constant net force is required to bring a 1500kg car to rest from a speed of 100km/h within a distance of 55m?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746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This is a one dimensional motion. Which kinetic formula do we use to find acceleration?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609600" y="3200400"/>
            <a:ext cx="160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are given?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28600" y="5029200"/>
            <a:ext cx="2209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Thus, the force needed to stop the car is</a:t>
            </a:r>
            <a:endParaRPr lang="en-US" sz="18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49" name="Object 2"/>
          <p:cNvGraphicFramePr>
            <a:graphicFrameLocks noChangeAspect="1"/>
          </p:cNvGraphicFramePr>
          <p:nvPr/>
        </p:nvGraphicFramePr>
        <p:xfrm>
          <a:off x="2514600" y="5116513"/>
          <a:ext cx="4556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0" name="Equation" r:id="rId4" imgW="317160" imgH="228600" progId="Equation.3">
                  <p:embed/>
                </p:oleObj>
              </mc:Choice>
              <mc:Fallback>
                <p:oleObj name="Equation" r:id="rId4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16513"/>
                        <a:ext cx="4556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0" name="Object 3"/>
          <p:cNvGraphicFramePr>
            <a:graphicFrameLocks noChangeAspect="1"/>
          </p:cNvGraphicFramePr>
          <p:nvPr/>
        </p:nvGraphicFramePr>
        <p:xfrm>
          <a:off x="3524250" y="3275013"/>
          <a:ext cx="160020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1" name="Equation" r:id="rId6" imgW="1028520" imgH="228600" progId="Equation.3">
                  <p:embed/>
                </p:oleObj>
              </mc:Choice>
              <mc:Fallback>
                <p:oleObj name="Equation" r:id="rId6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0" y="3275013"/>
                        <a:ext cx="1600200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51" name="Object 4"/>
          <p:cNvGraphicFramePr>
            <a:graphicFrameLocks noChangeAspect="1"/>
          </p:cNvGraphicFramePr>
          <p:nvPr/>
        </p:nvGraphicFramePr>
        <p:xfrm>
          <a:off x="762000" y="4335463"/>
          <a:ext cx="2135188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2" name="Equation" r:id="rId8" imgW="1371600" imgH="253800" progId="Equation.3">
                  <p:embed/>
                </p:oleObj>
              </mc:Choice>
              <mc:Fallback>
                <p:oleObj name="Equation" r:id="rId8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35463"/>
                        <a:ext cx="2135188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09600" y="2838450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What do we need to know to figure out the force?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257800" y="2819400"/>
            <a:ext cx="1371600" cy="404813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A50021"/>
                </a:solidFill>
                <a:latin typeface="Arial Narrow" charset="0"/>
              </a:rPr>
              <a:t>Acceleration!! </a:t>
            </a:r>
            <a:endParaRPr lang="en-US" sz="22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21336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Initial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5" name="Object 5"/>
          <p:cNvGraphicFramePr>
            <a:graphicFrameLocks noChangeAspect="1"/>
          </p:cNvGraphicFramePr>
          <p:nvPr/>
        </p:nvGraphicFramePr>
        <p:xfrm>
          <a:off x="5181600" y="3308350"/>
          <a:ext cx="730250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3" name="Equation" r:id="rId10" imgW="469800" imgH="177480" progId="Equation.3">
                  <p:embed/>
                </p:oleObj>
              </mc:Choice>
              <mc:Fallback>
                <p:oleObj name="Equation" r:id="rId10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308350"/>
                        <a:ext cx="730250" cy="23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6" name="Text Box 16"/>
          <p:cNvSpPr txBox="1">
            <a:spLocks noChangeArrowheads="1"/>
          </p:cNvSpPr>
          <p:nvPr/>
        </p:nvSpPr>
        <p:spPr bwMode="auto">
          <a:xfrm>
            <a:off x="2133600" y="3581400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Displacement: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7" name="Object 6"/>
          <p:cNvGraphicFramePr>
            <a:graphicFrameLocks noChangeAspect="1"/>
          </p:cNvGraphicFramePr>
          <p:nvPr/>
        </p:nvGraphicFramePr>
        <p:xfrm>
          <a:off x="3573463" y="3640138"/>
          <a:ext cx="183673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4" name="Equation" r:id="rId12" imgW="1180800" imgH="241200" progId="Equation.3">
                  <p:embed/>
                </p:oleObj>
              </mc:Choice>
              <mc:Fallback>
                <p:oleObj name="Equation" r:id="rId12" imgW="1180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3463" y="3640138"/>
                        <a:ext cx="1836737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Text Box 18"/>
          <p:cNvSpPr txBox="1">
            <a:spLocks noChangeArrowheads="1"/>
          </p:cNvSpPr>
          <p:nvPr/>
        </p:nvSpPr>
        <p:spPr bwMode="auto">
          <a:xfrm>
            <a:off x="6172200" y="3200400"/>
            <a:ext cx="1295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accent2"/>
                </a:solidFill>
                <a:latin typeface="Arial Narrow" charset="0"/>
              </a:rPr>
              <a:t>Final speed:</a:t>
            </a:r>
            <a:endParaRPr lang="en-US" sz="22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59" name="Object 7"/>
          <p:cNvGraphicFramePr>
            <a:graphicFrameLocks noChangeAspect="1"/>
          </p:cNvGraphicFramePr>
          <p:nvPr/>
        </p:nvGraphicFramePr>
        <p:xfrm>
          <a:off x="7467600" y="3259138"/>
          <a:ext cx="11064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5" name="Equation" r:id="rId14" imgW="711000" imgH="241200" progId="Equation.3">
                  <p:embed/>
                </p:oleObj>
              </mc:Choice>
              <mc:Fallback>
                <p:oleObj name="Equation" r:id="rId14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259138"/>
                        <a:ext cx="1106488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0" name="Object 8"/>
          <p:cNvGraphicFramePr>
            <a:graphicFrameLocks noChangeAspect="1"/>
          </p:cNvGraphicFramePr>
          <p:nvPr/>
        </p:nvGraphicFramePr>
        <p:xfrm>
          <a:off x="4419600" y="4267200"/>
          <a:ext cx="1608138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6" name="Equation" r:id="rId16" imgW="1054080" imgH="482400" progId="Equation.3">
                  <p:embed/>
                </p:oleObj>
              </mc:Choice>
              <mc:Fallback>
                <p:oleObj name="Equation" r:id="rId16" imgW="1054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267200"/>
                        <a:ext cx="1608138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1" name="Object 9"/>
          <p:cNvGraphicFramePr>
            <a:graphicFrameLocks noChangeAspect="1"/>
          </p:cNvGraphicFramePr>
          <p:nvPr/>
        </p:nvGraphicFramePr>
        <p:xfrm>
          <a:off x="6248400" y="4289425"/>
          <a:ext cx="22860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7" name="Equation" r:id="rId18" imgW="1498320" imgH="457200" progId="Equation.3">
                  <p:embed/>
                </p:oleObj>
              </mc:Choice>
              <mc:Fallback>
                <p:oleObj name="Equation" r:id="rId18" imgW="1498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289425"/>
                        <a:ext cx="22860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2" name="Object 10"/>
          <p:cNvGraphicFramePr>
            <a:graphicFrameLocks noChangeAspect="1"/>
          </p:cNvGraphicFramePr>
          <p:nvPr/>
        </p:nvGraphicFramePr>
        <p:xfrm>
          <a:off x="3055938" y="5114925"/>
          <a:ext cx="6016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8" name="Equation" r:id="rId20" imgW="419040" imgH="228600" progId="Equation.DSMT4">
                  <p:embed/>
                </p:oleObj>
              </mc:Choice>
              <mc:Fallback>
                <p:oleObj name="Equation" r:id="rId20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5114925"/>
                        <a:ext cx="601662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228600" y="5607050"/>
            <a:ext cx="2438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chemeClr val="accent2"/>
                </a:solidFill>
                <a:latin typeface="Arial Narrow" charset="0"/>
              </a:rPr>
              <a:t>Given the force how far does the car move till it  stops?</a:t>
            </a:r>
            <a:endParaRPr lang="en-US" sz="1600" b="1" baseline="-25000">
              <a:solidFill>
                <a:schemeClr val="accent2"/>
              </a:solidFill>
              <a:latin typeface="Monotype Corsiva" charset="0"/>
            </a:endParaRPr>
          </a:p>
        </p:txBody>
      </p:sp>
      <p:graphicFrame>
        <p:nvGraphicFramePr>
          <p:cNvPr id="189464" name="Object 11"/>
          <p:cNvGraphicFramePr>
            <a:graphicFrameLocks noChangeAspect="1"/>
          </p:cNvGraphicFramePr>
          <p:nvPr/>
        </p:nvGraphicFramePr>
        <p:xfrm>
          <a:off x="2514600" y="5575300"/>
          <a:ext cx="19351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19" name="Equation" r:id="rId22" imgW="1523880" imgH="469800" progId="Equation.3">
                  <p:embed/>
                </p:oleObj>
              </mc:Choice>
              <mc:Fallback>
                <p:oleObj name="Equation" r:id="rId22" imgW="15238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575300"/>
                        <a:ext cx="19351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5" name="Object 12"/>
          <p:cNvGraphicFramePr>
            <a:graphicFrameLocks noChangeAspect="1"/>
          </p:cNvGraphicFramePr>
          <p:nvPr/>
        </p:nvGraphicFramePr>
        <p:xfrm>
          <a:off x="4510088" y="5575300"/>
          <a:ext cx="10636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0" name="Equation" r:id="rId24" imgW="838080" imgH="469800" progId="Equation.3">
                  <p:embed/>
                </p:oleObj>
              </mc:Choice>
              <mc:Fallback>
                <p:oleObj name="Equation" r:id="rId24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0088" y="5575300"/>
                        <a:ext cx="10636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66" name="Object 13"/>
          <p:cNvGraphicFramePr>
            <a:graphicFrameLocks noChangeAspect="1"/>
          </p:cNvGraphicFramePr>
          <p:nvPr/>
        </p:nvGraphicFramePr>
        <p:xfrm>
          <a:off x="5634038" y="5575300"/>
          <a:ext cx="9191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1" name="Equation" r:id="rId26" imgW="723600" imgH="469800" progId="Equation.3">
                  <p:embed/>
                </p:oleObj>
              </mc:Choice>
              <mc:Fallback>
                <p:oleObj name="Equation" r:id="rId26" imgW="7236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8" y="5575300"/>
                        <a:ext cx="919162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7010400" y="5070475"/>
            <a:ext cx="1981200" cy="15589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Linearly proportional to the mass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Squarely proportional to the speed of the car</a:t>
            </a:r>
          </a:p>
          <a:p>
            <a:pPr eaLnBrk="1" hangingPunct="1">
              <a:buFontTx/>
              <a:buChar char="•"/>
            </a:pPr>
            <a:r>
              <a:rPr lang="en-US" sz="1600">
                <a:solidFill>
                  <a:srgbClr val="A50021"/>
                </a:solidFill>
                <a:latin typeface="Arial Narrow" charset="0"/>
              </a:rPr>
              <a:t>Inversely proportional to the force by the brake</a:t>
            </a:r>
            <a:endParaRPr lang="en-US" sz="1600" b="1" baseline="-25000">
              <a:solidFill>
                <a:srgbClr val="A50021"/>
              </a:solidFill>
              <a:latin typeface="Monotype Corsiva" charset="0"/>
            </a:endParaRPr>
          </a:p>
        </p:txBody>
      </p:sp>
      <p:graphicFrame>
        <p:nvGraphicFramePr>
          <p:cNvPr id="189468" name="Object 14"/>
          <p:cNvGraphicFramePr>
            <a:graphicFrameLocks noChangeAspect="1"/>
          </p:cNvGraphicFramePr>
          <p:nvPr/>
        </p:nvGraphicFramePr>
        <p:xfrm>
          <a:off x="3640138" y="5105400"/>
          <a:ext cx="31416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22" name="Equation" r:id="rId28" imgW="2184120" imgH="279360" progId="Equation.DSMT4">
                  <p:embed/>
                </p:oleObj>
              </mc:Choice>
              <mc:Fallback>
                <p:oleObj name="Equation" r:id="rId28" imgW="2184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0138" y="5105400"/>
                        <a:ext cx="31416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0962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9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9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9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8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9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8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8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8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8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8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8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89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89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189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animBg="1" autoUpdateAnimBg="0"/>
      <p:bldP spid="189445" grpId="0" animBg="1" autoUpdateAnimBg="0"/>
      <p:bldP spid="189446" grpId="0" build="p" autoUpdateAnimBg="0"/>
      <p:bldP spid="189447" grpId="0" build="p" autoUpdateAnimBg="0"/>
      <p:bldP spid="189448" grpId="0" build="p" autoUpdateAnimBg="0"/>
      <p:bldP spid="189452" grpId="0" build="p" autoUpdateAnimBg="0"/>
      <p:bldP spid="189453" grpId="0" build="p" autoUpdateAnimBg="0"/>
      <p:bldP spid="189454" grpId="0" build="p" autoUpdateAnimBg="0"/>
      <p:bldP spid="189456" grpId="0" build="p" autoUpdateAnimBg="0"/>
      <p:bldP spid="189458" grpId="0" build="p" autoUpdateAnimBg="0"/>
      <p:bldP spid="189463" grpId="0" build="p" autoUpdateAnimBg="0"/>
      <p:bldP spid="189467" grpId="0" build="p" autoUpdateAnimBg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17832</TotalTime>
  <Words>1586</Words>
  <Application>Microsoft Macintosh PowerPoint</Application>
  <PresentationFormat>On-screen Show (4:3)</PresentationFormat>
  <Paragraphs>209</Paragraphs>
  <Slides>18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phys1443-spring02</vt:lpstr>
      <vt:lpstr>Equation</vt:lpstr>
      <vt:lpstr>PHYS 1441 – Section 001 Lecture #8</vt:lpstr>
      <vt:lpstr>Announcements</vt:lpstr>
      <vt:lpstr>Mass</vt:lpstr>
      <vt:lpstr>Newton’s Second Law of Motion</vt:lpstr>
      <vt:lpstr>Unit of the Force</vt:lpstr>
      <vt:lpstr>Free Body Diagram</vt:lpstr>
      <vt:lpstr>Ex. Pushing a stalled car</vt:lpstr>
      <vt:lpstr>What is the acceleration the car receives?</vt:lpstr>
      <vt:lpstr>Example 4.3</vt:lpstr>
      <vt:lpstr>Ex. Stranded man on a raft</vt:lpstr>
      <vt:lpstr>PowerPoint Presentation</vt:lpstr>
      <vt:lpstr>Now compute the acceleration components in x and y directions!! </vt:lpstr>
      <vt:lpstr>Example for Newton’s 2nd Law of Motion</vt:lpstr>
      <vt:lpstr>Newton’s Third Law (Law of Action and Reaction)</vt:lpstr>
      <vt:lpstr>Ex.  The Accelerations Produced by Action and Reaction Forces</vt:lpstr>
      <vt:lpstr>Ex. continued</vt:lpstr>
      <vt:lpstr>Example of Newton’s 3rd Law </vt:lpstr>
      <vt:lpstr>Example of Newton’s 3rd Law, cnt’d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519</cp:revision>
  <dcterms:created xsi:type="dcterms:W3CDTF">2012-06-05T17:02:23Z</dcterms:created>
  <dcterms:modified xsi:type="dcterms:W3CDTF">2015-06-22T17:43:15Z</dcterms:modified>
</cp:coreProperties>
</file>