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notesSlides/notesSlide5.xml" ContentType="application/vnd.openxmlformats-officedocument.presentationml.notesSlide+xml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671" r:id="rId4"/>
    <p:sldId id="630" r:id="rId5"/>
    <p:sldId id="631" r:id="rId6"/>
    <p:sldId id="616" r:id="rId7"/>
    <p:sldId id="617" r:id="rId8"/>
    <p:sldId id="618" r:id="rId9"/>
    <p:sldId id="624" r:id="rId10"/>
    <p:sldId id="672" r:id="rId11"/>
    <p:sldId id="625" r:id="rId12"/>
    <p:sldId id="627" r:id="rId13"/>
    <p:sldId id="626" r:id="rId14"/>
    <p:sldId id="628" r:id="rId15"/>
    <p:sldId id="629" r:id="rId16"/>
    <p:sldId id="634" r:id="rId17"/>
    <p:sldId id="635" r:id="rId18"/>
    <p:sldId id="636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4FD"/>
    <a:srgbClr val="A5E0EB"/>
    <a:srgbClr val="89B9C3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4" Type="http://schemas.openxmlformats.org/officeDocument/2006/relationships/image" Target="../media/image102.emf"/><Relationship Id="rId5" Type="http://schemas.openxmlformats.org/officeDocument/2006/relationships/image" Target="../media/image103.emf"/><Relationship Id="rId6" Type="http://schemas.openxmlformats.org/officeDocument/2006/relationships/image" Target="../media/image104.emf"/><Relationship Id="rId7" Type="http://schemas.openxmlformats.org/officeDocument/2006/relationships/image" Target="../media/image105.emf"/><Relationship Id="rId8" Type="http://schemas.openxmlformats.org/officeDocument/2006/relationships/image" Target="../media/image106.emf"/><Relationship Id="rId9" Type="http://schemas.openxmlformats.org/officeDocument/2006/relationships/image" Target="../media/image107.emf"/><Relationship Id="rId1" Type="http://schemas.openxmlformats.org/officeDocument/2006/relationships/image" Target="../media/image99.emf"/><Relationship Id="rId2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5" Type="http://schemas.openxmlformats.org/officeDocument/2006/relationships/image" Target="../media/image30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wmf"/><Relationship Id="rId8" Type="http://schemas.openxmlformats.org/officeDocument/2006/relationships/image" Target="../media/image23.emf"/><Relationship Id="rId9" Type="http://schemas.openxmlformats.org/officeDocument/2006/relationships/image" Target="../media/image24.wmf"/><Relationship Id="rId10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emf"/><Relationship Id="rId20" Type="http://schemas.openxmlformats.org/officeDocument/2006/relationships/image" Target="../media/image51.emf"/><Relationship Id="rId21" Type="http://schemas.openxmlformats.org/officeDocument/2006/relationships/image" Target="../media/image52.emf"/><Relationship Id="rId22" Type="http://schemas.openxmlformats.org/officeDocument/2006/relationships/image" Target="../media/image53.emf"/><Relationship Id="rId10" Type="http://schemas.openxmlformats.org/officeDocument/2006/relationships/image" Target="../media/image41.wmf"/><Relationship Id="rId11" Type="http://schemas.openxmlformats.org/officeDocument/2006/relationships/image" Target="../media/image42.wmf"/><Relationship Id="rId12" Type="http://schemas.openxmlformats.org/officeDocument/2006/relationships/image" Target="../media/image43.wmf"/><Relationship Id="rId13" Type="http://schemas.openxmlformats.org/officeDocument/2006/relationships/image" Target="../media/image44.wmf"/><Relationship Id="rId14" Type="http://schemas.openxmlformats.org/officeDocument/2006/relationships/image" Target="../media/image45.wmf"/><Relationship Id="rId15" Type="http://schemas.openxmlformats.org/officeDocument/2006/relationships/image" Target="../media/image46.wmf"/><Relationship Id="rId16" Type="http://schemas.openxmlformats.org/officeDocument/2006/relationships/image" Target="../media/image47.wmf"/><Relationship Id="rId17" Type="http://schemas.openxmlformats.org/officeDocument/2006/relationships/image" Target="../media/image48.wmf"/><Relationship Id="rId18" Type="http://schemas.openxmlformats.org/officeDocument/2006/relationships/image" Target="../media/image49.wmf"/><Relationship Id="rId19" Type="http://schemas.openxmlformats.org/officeDocument/2006/relationships/image" Target="../media/image50.wmf"/><Relationship Id="rId1" Type="http://schemas.openxmlformats.org/officeDocument/2006/relationships/image" Target="../media/image32.e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emf"/><Relationship Id="rId7" Type="http://schemas.openxmlformats.org/officeDocument/2006/relationships/image" Target="../media/image38.wmf"/><Relationship Id="rId8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emf"/><Relationship Id="rId12" Type="http://schemas.openxmlformats.org/officeDocument/2006/relationships/image" Target="../media/image65.emf"/><Relationship Id="rId13" Type="http://schemas.openxmlformats.org/officeDocument/2006/relationships/image" Target="../media/image66.emf"/><Relationship Id="rId14" Type="http://schemas.openxmlformats.org/officeDocument/2006/relationships/image" Target="../media/image67.emf"/><Relationship Id="rId15" Type="http://schemas.openxmlformats.org/officeDocument/2006/relationships/image" Target="../media/image68.wmf"/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62.emf"/><Relationship Id="rId10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20" Type="http://schemas.openxmlformats.org/officeDocument/2006/relationships/image" Target="../media/image89.wmf"/><Relationship Id="rId21" Type="http://schemas.openxmlformats.org/officeDocument/2006/relationships/image" Target="../media/image90.wmf"/><Relationship Id="rId22" Type="http://schemas.openxmlformats.org/officeDocument/2006/relationships/image" Target="../media/image91.wmf"/><Relationship Id="rId10" Type="http://schemas.openxmlformats.org/officeDocument/2006/relationships/image" Target="../media/image81.wmf"/><Relationship Id="rId11" Type="http://schemas.openxmlformats.org/officeDocument/2006/relationships/image" Target="../media/image47.wmf"/><Relationship Id="rId12" Type="http://schemas.openxmlformats.org/officeDocument/2006/relationships/image" Target="../media/image82.wmf"/><Relationship Id="rId13" Type="http://schemas.openxmlformats.org/officeDocument/2006/relationships/image" Target="../media/image83.wmf"/><Relationship Id="rId14" Type="http://schemas.openxmlformats.org/officeDocument/2006/relationships/image" Target="../media/image84.wmf"/><Relationship Id="rId15" Type="http://schemas.openxmlformats.org/officeDocument/2006/relationships/image" Target="../media/image85.wmf"/><Relationship Id="rId16" Type="http://schemas.openxmlformats.org/officeDocument/2006/relationships/image" Target="../media/image86.wmf"/><Relationship Id="rId17" Type="http://schemas.openxmlformats.org/officeDocument/2006/relationships/image" Target="../media/image26.wmf"/><Relationship Id="rId18" Type="http://schemas.openxmlformats.org/officeDocument/2006/relationships/image" Target="../media/image87.wmf"/><Relationship Id="rId19" Type="http://schemas.openxmlformats.org/officeDocument/2006/relationships/image" Target="../media/image88.wmf"/><Relationship Id="rId1" Type="http://schemas.openxmlformats.org/officeDocument/2006/relationships/image" Target="../media/image72.emf"/><Relationship Id="rId2" Type="http://schemas.openxmlformats.org/officeDocument/2006/relationships/image" Target="../media/image73.wmf"/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6" Type="http://schemas.openxmlformats.org/officeDocument/2006/relationships/image" Target="../media/image77.wmf"/><Relationship Id="rId7" Type="http://schemas.openxmlformats.org/officeDocument/2006/relationships/image" Target="../media/image78.emf"/><Relationship Id="rId8" Type="http://schemas.openxmlformats.org/officeDocument/2006/relationships/image" Target="../media/image7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w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203895-76AB-8641-864D-5720D954A4A1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3669F1-C866-9546-BD32-A8C22D578F3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1207B9-10E3-4647-878C-4D4DCCD9A3D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1EA29B-60F4-DB45-A333-E2B9D1C1CC1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CE9C8D-7F3F-EA48-A7E9-6DD48350418D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30" Type="http://schemas.openxmlformats.org/officeDocument/2006/relationships/oleObject" Target="../embeddings/oleObject26.bin"/><Relationship Id="rId31" Type="http://schemas.openxmlformats.org/officeDocument/2006/relationships/image" Target="../media/image29.emf"/><Relationship Id="rId32" Type="http://schemas.openxmlformats.org/officeDocument/2006/relationships/oleObject" Target="../embeddings/oleObject27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33" Type="http://schemas.openxmlformats.org/officeDocument/2006/relationships/image" Target="../media/image30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3.emf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41.wmf"/><Relationship Id="rId23" Type="http://schemas.openxmlformats.org/officeDocument/2006/relationships/oleObject" Target="../embeddings/oleObject38.bin"/><Relationship Id="rId24" Type="http://schemas.openxmlformats.org/officeDocument/2006/relationships/image" Target="../media/image42.wmf"/><Relationship Id="rId25" Type="http://schemas.openxmlformats.org/officeDocument/2006/relationships/oleObject" Target="../embeddings/oleObject39.bin"/><Relationship Id="rId26" Type="http://schemas.openxmlformats.org/officeDocument/2006/relationships/image" Target="../media/image43.wmf"/><Relationship Id="rId27" Type="http://schemas.openxmlformats.org/officeDocument/2006/relationships/oleObject" Target="../embeddings/oleObject40.bin"/><Relationship Id="rId28" Type="http://schemas.openxmlformats.org/officeDocument/2006/relationships/image" Target="../media/image44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30" Type="http://schemas.openxmlformats.org/officeDocument/2006/relationships/image" Target="../media/image45.wmf"/><Relationship Id="rId31" Type="http://schemas.openxmlformats.org/officeDocument/2006/relationships/oleObject" Target="../embeddings/oleObject42.bin"/><Relationship Id="rId32" Type="http://schemas.openxmlformats.org/officeDocument/2006/relationships/image" Target="../media/image46.wmf"/><Relationship Id="rId9" Type="http://schemas.openxmlformats.org/officeDocument/2006/relationships/oleObject" Target="../embeddings/oleObject31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4.wmf"/><Relationship Id="rId33" Type="http://schemas.openxmlformats.org/officeDocument/2006/relationships/oleObject" Target="../embeddings/oleObject43.bin"/><Relationship Id="rId34" Type="http://schemas.openxmlformats.org/officeDocument/2006/relationships/image" Target="../media/image47.wmf"/><Relationship Id="rId35" Type="http://schemas.openxmlformats.org/officeDocument/2006/relationships/oleObject" Target="../embeddings/oleObject44.bin"/><Relationship Id="rId36" Type="http://schemas.openxmlformats.org/officeDocument/2006/relationships/image" Target="../media/image48.wmf"/><Relationship Id="rId10" Type="http://schemas.openxmlformats.org/officeDocument/2006/relationships/image" Target="../media/image35.w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6.bin"/><Relationship Id="rId37" Type="http://schemas.openxmlformats.org/officeDocument/2006/relationships/oleObject" Target="../embeddings/oleObject45.bin"/><Relationship Id="rId38" Type="http://schemas.openxmlformats.org/officeDocument/2006/relationships/image" Target="../media/image49.wmf"/><Relationship Id="rId39" Type="http://schemas.openxmlformats.org/officeDocument/2006/relationships/oleObject" Target="../embeddings/oleObject46.bin"/><Relationship Id="rId40" Type="http://schemas.openxmlformats.org/officeDocument/2006/relationships/image" Target="../media/image50.wmf"/><Relationship Id="rId41" Type="http://schemas.openxmlformats.org/officeDocument/2006/relationships/oleObject" Target="../embeddings/oleObject47.bin"/><Relationship Id="rId42" Type="http://schemas.openxmlformats.org/officeDocument/2006/relationships/image" Target="../media/image51.emf"/><Relationship Id="rId43" Type="http://schemas.openxmlformats.org/officeDocument/2006/relationships/oleObject" Target="../embeddings/oleObject48.bin"/><Relationship Id="rId44" Type="http://schemas.openxmlformats.org/officeDocument/2006/relationships/image" Target="../media/image52.emf"/><Relationship Id="rId45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8.bin"/><Relationship Id="rId21" Type="http://schemas.openxmlformats.org/officeDocument/2006/relationships/image" Target="../media/image62.emf"/><Relationship Id="rId22" Type="http://schemas.openxmlformats.org/officeDocument/2006/relationships/oleObject" Target="../embeddings/oleObject59.bin"/><Relationship Id="rId23" Type="http://schemas.openxmlformats.org/officeDocument/2006/relationships/image" Target="../media/image63.emf"/><Relationship Id="rId24" Type="http://schemas.openxmlformats.org/officeDocument/2006/relationships/oleObject" Target="../embeddings/oleObject60.bin"/><Relationship Id="rId25" Type="http://schemas.openxmlformats.org/officeDocument/2006/relationships/image" Target="../media/image64.emf"/><Relationship Id="rId26" Type="http://schemas.openxmlformats.org/officeDocument/2006/relationships/oleObject" Target="../embeddings/oleObject61.bin"/><Relationship Id="rId27" Type="http://schemas.openxmlformats.org/officeDocument/2006/relationships/image" Target="../media/image65.emf"/><Relationship Id="rId28" Type="http://schemas.openxmlformats.org/officeDocument/2006/relationships/oleObject" Target="../embeddings/oleObject62.bin"/><Relationship Id="rId29" Type="http://schemas.openxmlformats.org/officeDocument/2006/relationships/image" Target="../media/image6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1.bin"/><Relationship Id="rId30" Type="http://schemas.openxmlformats.org/officeDocument/2006/relationships/oleObject" Target="../embeddings/oleObject63.bin"/><Relationship Id="rId31" Type="http://schemas.openxmlformats.org/officeDocument/2006/relationships/image" Target="../media/image67.emf"/><Relationship Id="rId32" Type="http://schemas.openxmlformats.org/officeDocument/2006/relationships/oleObject" Target="../embeddings/oleObject64.bin"/><Relationship Id="rId9" Type="http://schemas.openxmlformats.org/officeDocument/2006/relationships/image" Target="../media/image56.emf"/><Relationship Id="rId6" Type="http://schemas.openxmlformats.org/officeDocument/2006/relationships/image" Target="../media/image55.emf"/><Relationship Id="rId7" Type="http://schemas.openxmlformats.org/officeDocument/2006/relationships/image" Target="../media/image69.wmf"/><Relationship Id="rId8" Type="http://schemas.openxmlformats.org/officeDocument/2006/relationships/oleObject" Target="../embeddings/oleObject52.bin"/><Relationship Id="rId33" Type="http://schemas.openxmlformats.org/officeDocument/2006/relationships/image" Target="../media/image68.w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7.e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58.e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59.e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60.e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7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1.wmf"/><Relationship Id="rId20" Type="http://schemas.openxmlformats.org/officeDocument/2006/relationships/image" Target="../media/image80.wmf"/><Relationship Id="rId21" Type="http://schemas.openxmlformats.org/officeDocument/2006/relationships/oleObject" Target="../embeddings/oleObject76.bin"/><Relationship Id="rId22" Type="http://schemas.openxmlformats.org/officeDocument/2006/relationships/image" Target="../media/image81.wmf"/><Relationship Id="rId23" Type="http://schemas.openxmlformats.org/officeDocument/2006/relationships/oleObject" Target="../embeddings/oleObject77.bin"/><Relationship Id="rId24" Type="http://schemas.openxmlformats.org/officeDocument/2006/relationships/image" Target="../media/image47.wmf"/><Relationship Id="rId25" Type="http://schemas.openxmlformats.org/officeDocument/2006/relationships/oleObject" Target="../embeddings/oleObject78.bin"/><Relationship Id="rId26" Type="http://schemas.openxmlformats.org/officeDocument/2006/relationships/image" Target="../media/image82.wmf"/><Relationship Id="rId27" Type="http://schemas.openxmlformats.org/officeDocument/2006/relationships/oleObject" Target="../embeddings/oleObject79.bin"/><Relationship Id="rId28" Type="http://schemas.openxmlformats.org/officeDocument/2006/relationships/image" Target="../media/image83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8.bin"/><Relationship Id="rId30" Type="http://schemas.openxmlformats.org/officeDocument/2006/relationships/image" Target="../media/image84.wmf"/><Relationship Id="rId31" Type="http://schemas.openxmlformats.org/officeDocument/2006/relationships/oleObject" Target="../embeddings/oleObject81.bin"/><Relationship Id="rId32" Type="http://schemas.openxmlformats.org/officeDocument/2006/relationships/image" Target="../media/image85.wmf"/><Relationship Id="rId9" Type="http://schemas.openxmlformats.org/officeDocument/2006/relationships/oleObject" Target="../embeddings/oleObject70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74.wmf"/><Relationship Id="rId33" Type="http://schemas.openxmlformats.org/officeDocument/2006/relationships/oleObject" Target="../embeddings/oleObject82.bin"/><Relationship Id="rId34" Type="http://schemas.openxmlformats.org/officeDocument/2006/relationships/image" Target="../media/image86.wmf"/><Relationship Id="rId35" Type="http://schemas.openxmlformats.org/officeDocument/2006/relationships/oleObject" Target="../embeddings/oleObject83.bin"/><Relationship Id="rId36" Type="http://schemas.openxmlformats.org/officeDocument/2006/relationships/image" Target="../media/image26.wmf"/><Relationship Id="rId10" Type="http://schemas.openxmlformats.org/officeDocument/2006/relationships/image" Target="../media/image75.wmf"/><Relationship Id="rId11" Type="http://schemas.openxmlformats.org/officeDocument/2006/relationships/oleObject" Target="../embeddings/oleObject71.bin"/><Relationship Id="rId12" Type="http://schemas.openxmlformats.org/officeDocument/2006/relationships/image" Target="../media/image76.wmf"/><Relationship Id="rId13" Type="http://schemas.openxmlformats.org/officeDocument/2006/relationships/oleObject" Target="../embeddings/oleObject72.bin"/><Relationship Id="rId14" Type="http://schemas.openxmlformats.org/officeDocument/2006/relationships/image" Target="../media/image77.wmf"/><Relationship Id="rId15" Type="http://schemas.openxmlformats.org/officeDocument/2006/relationships/oleObject" Target="../embeddings/oleObject73.bin"/><Relationship Id="rId16" Type="http://schemas.openxmlformats.org/officeDocument/2006/relationships/image" Target="../media/image78.emf"/><Relationship Id="rId17" Type="http://schemas.openxmlformats.org/officeDocument/2006/relationships/oleObject" Target="../embeddings/oleObject74.bin"/><Relationship Id="rId18" Type="http://schemas.openxmlformats.org/officeDocument/2006/relationships/image" Target="../media/image79.emf"/><Relationship Id="rId19" Type="http://schemas.openxmlformats.org/officeDocument/2006/relationships/oleObject" Target="../embeddings/oleObject75.bin"/><Relationship Id="rId37" Type="http://schemas.openxmlformats.org/officeDocument/2006/relationships/oleObject" Target="../embeddings/oleObject84.bin"/><Relationship Id="rId38" Type="http://schemas.openxmlformats.org/officeDocument/2006/relationships/image" Target="../media/image87.wmf"/><Relationship Id="rId39" Type="http://schemas.openxmlformats.org/officeDocument/2006/relationships/oleObject" Target="../embeddings/oleObject85.bin"/><Relationship Id="rId40" Type="http://schemas.openxmlformats.org/officeDocument/2006/relationships/image" Target="../media/image88.wmf"/><Relationship Id="rId41" Type="http://schemas.openxmlformats.org/officeDocument/2006/relationships/oleObject" Target="../embeddings/oleObject86.bin"/><Relationship Id="rId42" Type="http://schemas.openxmlformats.org/officeDocument/2006/relationships/image" Target="../media/image89.wmf"/><Relationship Id="rId43" Type="http://schemas.openxmlformats.org/officeDocument/2006/relationships/oleObject" Target="../embeddings/oleObject87.bin"/><Relationship Id="rId44" Type="http://schemas.openxmlformats.org/officeDocument/2006/relationships/image" Target="../media/image90.wmf"/><Relationship Id="rId45" Type="http://schemas.openxmlformats.org/officeDocument/2006/relationships/oleObject" Target="../embeddings/oleObject8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2.bin"/><Relationship Id="rId12" Type="http://schemas.openxmlformats.org/officeDocument/2006/relationships/image" Target="../media/image96.emf"/><Relationship Id="rId13" Type="http://schemas.openxmlformats.org/officeDocument/2006/relationships/oleObject" Target="../embeddings/oleObject93.bin"/><Relationship Id="rId14" Type="http://schemas.openxmlformats.org/officeDocument/2006/relationships/image" Target="../media/image97.emf"/><Relationship Id="rId15" Type="http://schemas.openxmlformats.org/officeDocument/2006/relationships/oleObject" Target="../embeddings/oleObject94.bin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2.jpeg"/><Relationship Id="rId5" Type="http://schemas.openxmlformats.org/officeDocument/2006/relationships/oleObject" Target="../embeddings/oleObject89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95.e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wmf"/><Relationship Id="rId20" Type="http://schemas.openxmlformats.org/officeDocument/2006/relationships/oleObject" Target="../embeddings/oleObject103.bin"/><Relationship Id="rId21" Type="http://schemas.openxmlformats.org/officeDocument/2006/relationships/image" Target="../media/image107.emf"/><Relationship Id="rId10" Type="http://schemas.openxmlformats.org/officeDocument/2006/relationships/oleObject" Target="../embeddings/oleObject98.bin"/><Relationship Id="rId11" Type="http://schemas.openxmlformats.org/officeDocument/2006/relationships/image" Target="../media/image102.emf"/><Relationship Id="rId12" Type="http://schemas.openxmlformats.org/officeDocument/2006/relationships/oleObject" Target="../embeddings/oleObject99.bin"/><Relationship Id="rId13" Type="http://schemas.openxmlformats.org/officeDocument/2006/relationships/image" Target="../media/image103.emf"/><Relationship Id="rId14" Type="http://schemas.openxmlformats.org/officeDocument/2006/relationships/oleObject" Target="../embeddings/oleObject100.bin"/><Relationship Id="rId15" Type="http://schemas.openxmlformats.org/officeDocument/2006/relationships/image" Target="../media/image104.emf"/><Relationship Id="rId16" Type="http://schemas.openxmlformats.org/officeDocument/2006/relationships/oleObject" Target="../embeddings/oleObject101.bin"/><Relationship Id="rId17" Type="http://schemas.openxmlformats.org/officeDocument/2006/relationships/image" Target="../media/image105.emf"/><Relationship Id="rId18" Type="http://schemas.openxmlformats.org/officeDocument/2006/relationships/oleObject" Target="../embeddings/oleObject102.bin"/><Relationship Id="rId19" Type="http://schemas.openxmlformats.org/officeDocument/2006/relationships/image" Target="../media/image10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5.bin"/><Relationship Id="rId5" Type="http://schemas.openxmlformats.org/officeDocument/2006/relationships/image" Target="../media/image99.e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100.wmf"/><Relationship Id="rId8" Type="http://schemas.openxmlformats.org/officeDocument/2006/relationships/oleObject" Target="../embeddings/oleObject9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3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8" Type="http://schemas.openxmlformats.org/officeDocument/2006/relationships/image" Target="../media/image15.jpeg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24, 2015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Newton’s Laws Recap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Application of Newton’s Laws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Force of Friction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Uniform Circular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5786735"/>
            <a:ext cx="760797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30!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1143000"/>
          </a:xfrm>
        </p:spPr>
        <p:txBody>
          <a:bodyPr/>
          <a:lstStyle/>
          <a:p>
            <a:r>
              <a:rPr lang="en-US" dirty="0" smtClean="0"/>
              <a:t>Solving a problem using Newton’s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all the forces acting on the object we are trying to figure out the motion!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free body diagram of all the forces with proper directions indicated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down the vector equation with all the forces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force equations for each component of the forces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the quantities asked using force equations and the relevant kinematic equations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43281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4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76905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5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6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93381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7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69860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8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49718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9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0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39401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1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2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3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4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99245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5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0243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6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20279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7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34518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8" name="Equation" r:id="rId32" imgW="927100" imgH="431800" progId="Equation.DSMT4">
                  <p:embed/>
                </p:oleObj>
              </mc:Choice>
              <mc:Fallback>
                <p:oleObj name="Equation" r:id="rId32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3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28B8F22-EB6F-E447-B89B-97767758B372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w/o Friction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857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crate of mass M is placed on a frictionless inclined plane of angle </a:t>
            </a:r>
            <a:r>
              <a:rPr lang="en-US" sz="22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endParaRPr lang="en-US" sz="2200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a) Determine the acceleration of the crate after it is released. </a:t>
            </a:r>
            <a:endParaRPr lang="en-US" sz="22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46652"/>
              </p:ext>
            </p:extLst>
          </p:nvPr>
        </p:nvGraphicFramePr>
        <p:xfrm>
          <a:off x="5943600" y="1668463"/>
          <a:ext cx="730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7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68463"/>
                        <a:ext cx="730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67000" y="2590800"/>
            <a:ext cx="990600" cy="914400"/>
          </a:xfrm>
          <a:prstGeom prst="rightArrow">
            <a:avLst>
              <a:gd name="adj1" fmla="val 50000"/>
              <a:gd name="adj2" fmla="val 2708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628775" y="3108325"/>
            <a:ext cx="352425" cy="307975"/>
            <a:chOff x="1026" y="1872"/>
            <a:chExt cx="222" cy="194"/>
          </a:xfrm>
        </p:grpSpPr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3733800" y="1905000"/>
            <a:ext cx="1889125" cy="1371600"/>
            <a:chOff x="2352" y="1200"/>
            <a:chExt cx="1190" cy="864"/>
          </a:xfrm>
        </p:grpSpPr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 rot="1561888">
            <a:off x="6096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990600" y="2498725"/>
            <a:ext cx="1524000" cy="914400"/>
            <a:chOff x="624" y="1488"/>
            <a:chExt cx="960" cy="576"/>
          </a:xfrm>
        </p:grpSpPr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1488" y="1872"/>
              <a:ext cx="96" cy="19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624" y="1488"/>
              <a:ext cx="912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 rot="1417118">
              <a:off x="915" y="163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2370138"/>
            <a:ext cx="609600" cy="509587"/>
            <a:chOff x="864" y="1311"/>
            <a:chExt cx="384" cy="321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744538" y="2498725"/>
            <a:ext cx="398462" cy="930275"/>
            <a:chOff x="469" y="1488"/>
            <a:chExt cx="251" cy="586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85800" y="2041525"/>
            <a:ext cx="457200" cy="609600"/>
            <a:chOff x="432" y="1056"/>
            <a:chExt cx="288" cy="384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4572000" y="2362200"/>
            <a:ext cx="301625" cy="685800"/>
            <a:chOff x="3014" y="1488"/>
            <a:chExt cx="190" cy="432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Text Box 32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4556125" y="3048000"/>
            <a:ext cx="1270000" cy="685800"/>
            <a:chOff x="2870" y="1920"/>
            <a:chExt cx="800" cy="432"/>
          </a:xfrm>
        </p:grpSpPr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 rot="-5400000">
            <a:off x="4495800" y="3276601"/>
            <a:ext cx="304800" cy="304800"/>
            <a:chOff x="1056" y="1920"/>
            <a:chExt cx="192" cy="192"/>
          </a:xfrm>
        </p:grpSpPr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1056" y="1920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214" name="AutoShape 38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609600" y="4144963"/>
            <a:ext cx="3733800" cy="1493837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Supposed the crate was released at the top of the incline, and the length of the incline is </a:t>
            </a:r>
            <a:r>
              <a:rPr lang="en-US" sz="1800">
                <a:solidFill>
                  <a:srgbClr val="FF3399"/>
                </a:solidFill>
                <a:latin typeface="Arial Narrow" charset="0"/>
              </a:rPr>
              <a:t>d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How long does it take for the crate to reach the bottom and what is its speed at the bottom?</a:t>
            </a:r>
            <a:endParaRPr lang="en-US" sz="1800"/>
          </a:p>
        </p:txBody>
      </p:sp>
      <p:graphicFrame>
        <p:nvGraphicFramePr>
          <p:cNvPr id="50216" name="Object 40"/>
          <p:cNvGraphicFramePr>
            <a:graphicFrameLocks noChangeAspect="1"/>
          </p:cNvGraphicFramePr>
          <p:nvPr/>
        </p:nvGraphicFramePr>
        <p:xfrm>
          <a:off x="4645025" y="4357688"/>
          <a:ext cx="3889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8" name="Equation" r:id="rId5" imgW="253800" imgH="177480" progId="Equation.3">
                  <p:embed/>
                </p:oleObj>
              </mc:Choice>
              <mc:Fallback>
                <p:oleObj name="Equation" r:id="rId5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357688"/>
                        <a:ext cx="3889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7" name="Object 41"/>
          <p:cNvGraphicFramePr>
            <a:graphicFrameLocks noChangeAspect="1"/>
          </p:cNvGraphicFramePr>
          <p:nvPr/>
        </p:nvGraphicFramePr>
        <p:xfrm>
          <a:off x="5943600" y="33528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9" name="Equation" r:id="rId7" imgW="317160" imgH="241200" progId="Equation.3">
                  <p:embed/>
                </p:oleObj>
              </mc:Choice>
              <mc:Fallback>
                <p:oleObj name="Equation" r:id="rId7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5943600" y="2316163"/>
          <a:ext cx="611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0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16163"/>
                        <a:ext cx="6111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9" name="Object 43"/>
          <p:cNvGraphicFramePr>
            <a:graphicFrameLocks noChangeAspect="1"/>
          </p:cNvGraphicFramePr>
          <p:nvPr/>
        </p:nvGraphicFramePr>
        <p:xfrm>
          <a:off x="5943600" y="2878138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1" name="Equation" r:id="rId11" imgW="736560" imgH="228600" progId="Equation.3">
                  <p:embed/>
                </p:oleObj>
              </mc:Choice>
              <mc:Fallback>
                <p:oleObj name="Equation" r:id="rId11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78138"/>
                        <a:ext cx="1222375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0" name="Group 44"/>
          <p:cNvGrpSpPr>
            <a:grpSpLocks/>
          </p:cNvGrpSpPr>
          <p:nvPr/>
        </p:nvGrpSpPr>
        <p:grpSpPr bwMode="auto">
          <a:xfrm rot="1559232">
            <a:off x="15875" y="1600200"/>
            <a:ext cx="1889125" cy="1371600"/>
            <a:chOff x="2352" y="1200"/>
            <a:chExt cx="1190" cy="864"/>
          </a:xfrm>
        </p:grpSpPr>
        <p:grpSp>
          <p:nvGrpSpPr>
            <p:cNvPr id="50221" name="Group 45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Text Box 48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25" name="Text Box 49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47705"/>
              </p:ext>
            </p:extLst>
          </p:nvPr>
        </p:nvGraphicFramePr>
        <p:xfrm>
          <a:off x="7426325" y="4030663"/>
          <a:ext cx="16065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2" name="Equation" r:id="rId13" imgW="876300" imgH="469900" progId="Equation.DSMT4">
                  <p:embed/>
                </p:oleObj>
              </mc:Choice>
              <mc:Fallback>
                <p:oleObj name="Equation" r:id="rId13" imgW="87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4030663"/>
                        <a:ext cx="1606550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7" name="Object 51"/>
          <p:cNvGraphicFramePr>
            <a:graphicFrameLocks noChangeAspect="1"/>
          </p:cNvGraphicFramePr>
          <p:nvPr/>
        </p:nvGraphicFramePr>
        <p:xfrm>
          <a:off x="4572000" y="5165725"/>
          <a:ext cx="495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3" name="Equation" r:id="rId15" imgW="342720" imgH="241200" progId="Equation.3">
                  <p:embed/>
                </p:oleObj>
              </mc:Choice>
              <mc:Fallback>
                <p:oleObj name="Equation" r:id="rId15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65725"/>
                        <a:ext cx="495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-152400" y="1524000"/>
            <a:ext cx="1889125" cy="1371600"/>
            <a:chOff x="2352" y="1200"/>
            <a:chExt cx="1190" cy="864"/>
          </a:xfrm>
        </p:grpSpPr>
        <p:grpSp>
          <p:nvGrpSpPr>
            <p:cNvPr id="50229" name="Group 53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2" name="Text Box 56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726742"/>
              </p:ext>
            </p:extLst>
          </p:nvPr>
        </p:nvGraphicFramePr>
        <p:xfrm>
          <a:off x="6545263" y="1692275"/>
          <a:ext cx="1489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" name="Equation" r:id="rId17" imgW="571500" imgH="266700" progId="Equation.3">
                  <p:embed/>
                </p:oleObj>
              </mc:Choice>
              <mc:Fallback>
                <p:oleObj name="Equation" r:id="rId17" imgW="57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1692275"/>
                        <a:ext cx="14890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7477"/>
              </p:ext>
            </p:extLst>
          </p:nvPr>
        </p:nvGraphicFramePr>
        <p:xfrm>
          <a:off x="7905750" y="1647825"/>
          <a:ext cx="6286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5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647825"/>
                        <a:ext cx="6286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6" name="Object 60"/>
          <p:cNvGraphicFramePr>
            <a:graphicFrameLocks noChangeAspect="1"/>
          </p:cNvGraphicFramePr>
          <p:nvPr/>
        </p:nvGraphicFramePr>
        <p:xfrm>
          <a:off x="6483350" y="2316163"/>
          <a:ext cx="831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6" name="Equation" r:id="rId21" imgW="431640" imgH="228600" progId="Equation.3">
                  <p:embed/>
                </p:oleObj>
              </mc:Choice>
              <mc:Fallback>
                <p:oleObj name="Equation" r:id="rId2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316163"/>
                        <a:ext cx="8318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7" name="Object 61"/>
          <p:cNvGraphicFramePr>
            <a:graphicFrameLocks noChangeAspect="1"/>
          </p:cNvGraphicFramePr>
          <p:nvPr/>
        </p:nvGraphicFramePr>
        <p:xfrm>
          <a:off x="7239000" y="2303463"/>
          <a:ext cx="685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7" name="Equation" r:id="rId23" imgW="355320" imgH="241200" progId="Equation.3">
                  <p:embed/>
                </p:oleObj>
              </mc:Choice>
              <mc:Fallback>
                <p:oleObj name="Equation" r:id="rId2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303463"/>
                        <a:ext cx="685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8" name="Object 62"/>
          <p:cNvGraphicFramePr>
            <a:graphicFrameLocks noChangeAspect="1"/>
          </p:cNvGraphicFramePr>
          <p:nvPr/>
        </p:nvGraphicFramePr>
        <p:xfrm>
          <a:off x="7891463" y="2341563"/>
          <a:ext cx="1100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8" name="Equation" r:id="rId25" imgW="571320" imgH="203040" progId="Equation.3">
                  <p:embed/>
                </p:oleObj>
              </mc:Choice>
              <mc:Fallback>
                <p:oleObj name="Equation" r:id="rId2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2341563"/>
                        <a:ext cx="1100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9" name="Object 63"/>
          <p:cNvGraphicFramePr>
            <a:graphicFrameLocks noChangeAspect="1"/>
          </p:cNvGraphicFramePr>
          <p:nvPr/>
        </p:nvGraphicFramePr>
        <p:xfrm>
          <a:off x="6346825" y="3352800"/>
          <a:ext cx="587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9" name="Equation" r:id="rId27" imgW="444240" imgH="241200" progId="Equation.3">
                  <p:embed/>
                </p:oleObj>
              </mc:Choice>
              <mc:Fallback>
                <p:oleObj name="Equation" r:id="rId27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52800"/>
                        <a:ext cx="587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0" name="Object 64"/>
          <p:cNvGraphicFramePr>
            <a:graphicFrameLocks noChangeAspect="1"/>
          </p:cNvGraphicFramePr>
          <p:nvPr/>
        </p:nvGraphicFramePr>
        <p:xfrm>
          <a:off x="6942138" y="3352800"/>
          <a:ext cx="754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0" name="Equation" r:id="rId29" imgW="571320" imgH="241200" progId="Equation.3">
                  <p:embed/>
                </p:oleObj>
              </mc:Choice>
              <mc:Fallback>
                <p:oleObj name="Equation" r:id="rId29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352800"/>
                        <a:ext cx="7540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1" name="Object 65"/>
          <p:cNvGraphicFramePr>
            <a:graphicFrameLocks noChangeAspect="1"/>
          </p:cNvGraphicFramePr>
          <p:nvPr/>
        </p:nvGraphicFramePr>
        <p:xfrm>
          <a:off x="7650163" y="3382963"/>
          <a:ext cx="1189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1" name="Equation" r:id="rId31" imgW="901440" imgH="203040" progId="Equation.3">
                  <p:embed/>
                </p:oleObj>
              </mc:Choice>
              <mc:Fallback>
                <p:oleObj name="Equation" r:id="rId31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3382963"/>
                        <a:ext cx="1189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2" name="Object 66"/>
          <p:cNvGraphicFramePr>
            <a:graphicFrameLocks noChangeAspect="1"/>
          </p:cNvGraphicFramePr>
          <p:nvPr/>
        </p:nvGraphicFramePr>
        <p:xfrm>
          <a:off x="8901113" y="3402013"/>
          <a:ext cx="1666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3" y="3402013"/>
                        <a:ext cx="16668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3" name="Object 67"/>
          <p:cNvGraphicFramePr>
            <a:graphicFrameLocks noChangeAspect="1"/>
          </p:cNvGraphicFramePr>
          <p:nvPr/>
        </p:nvGraphicFramePr>
        <p:xfrm>
          <a:off x="5018088" y="4191000"/>
          <a:ext cx="1303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3" name="Equation" r:id="rId35" imgW="850680" imgH="393480" progId="Equation.3">
                  <p:embed/>
                </p:oleObj>
              </mc:Choice>
              <mc:Fallback>
                <p:oleObj name="Equation" r:id="rId3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191000"/>
                        <a:ext cx="13033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4" name="Object 68"/>
          <p:cNvGraphicFramePr>
            <a:graphicFrameLocks noChangeAspect="1"/>
          </p:cNvGraphicFramePr>
          <p:nvPr/>
        </p:nvGraphicFramePr>
        <p:xfrm>
          <a:off x="6245225" y="4191000"/>
          <a:ext cx="1069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4" name="Equation" r:id="rId37" imgW="698400" imgH="393480" progId="Equation.3">
                  <p:embed/>
                </p:oleObj>
              </mc:Choice>
              <mc:Fallback>
                <p:oleObj name="Equation" r:id="rId3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91000"/>
                        <a:ext cx="1069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5" name="Object 69"/>
          <p:cNvGraphicFramePr>
            <a:graphicFrameLocks noChangeAspect="1"/>
          </p:cNvGraphicFramePr>
          <p:nvPr/>
        </p:nvGraphicFramePr>
        <p:xfrm>
          <a:off x="5037138" y="5176838"/>
          <a:ext cx="8985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5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5176838"/>
                        <a:ext cx="8985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59785"/>
              </p:ext>
            </p:extLst>
          </p:nvPr>
        </p:nvGraphicFramePr>
        <p:xfrm>
          <a:off x="5913438" y="4973638"/>
          <a:ext cx="1501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6" name="Equation" r:id="rId41" imgW="1041400" imgH="469900" progId="Equation.DSMT4">
                  <p:embed/>
                </p:oleObj>
              </mc:Choice>
              <mc:Fallback>
                <p:oleObj name="Equation" r:id="rId41" imgW="1041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73638"/>
                        <a:ext cx="15017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71158"/>
              </p:ext>
            </p:extLst>
          </p:nvPr>
        </p:nvGraphicFramePr>
        <p:xfrm>
          <a:off x="7375525" y="5154613"/>
          <a:ext cx="98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7" name="Equation" r:id="rId43" imgW="685800" imgH="254000" progId="Equation.DSMT4">
                  <p:embed/>
                </p:oleObj>
              </mc:Choice>
              <mc:Fallback>
                <p:oleObj name="Equation" r:id="rId43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5154613"/>
                        <a:ext cx="987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29615"/>
              </p:ext>
            </p:extLst>
          </p:nvPr>
        </p:nvGraphicFramePr>
        <p:xfrm>
          <a:off x="6042025" y="5765800"/>
          <a:ext cx="2011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8" name="Equation" r:id="rId45" imgW="1130300" imgH="266700" progId="Equation.DSMT4">
                  <p:embed/>
                </p:oleObj>
              </mc:Choice>
              <mc:Fallback>
                <p:oleObj name="Equation" r:id="rId45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765800"/>
                        <a:ext cx="2011363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graphicFrame>
        <p:nvGraphicFramePr>
          <p:cNvPr id="491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09876"/>
              </p:ext>
            </p:extLst>
          </p:nvPr>
        </p:nvGraphicFramePr>
        <p:xfrm>
          <a:off x="3155950" y="6051550"/>
          <a:ext cx="149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8" name="Equation" r:id="rId3" imgW="774700" imgH="241300" progId="Equation.3">
                  <p:embed/>
                </p:oleObj>
              </mc:Choice>
              <mc:Fallback>
                <p:oleObj name="Equation" r:id="rId3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6051550"/>
                        <a:ext cx="149225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71654"/>
              </p:ext>
            </p:extLst>
          </p:nvPr>
        </p:nvGraphicFramePr>
        <p:xfrm>
          <a:off x="4495800" y="6019800"/>
          <a:ext cx="2667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9" name="Equation" r:id="rId5" imgW="1384300" imgH="241300" progId="Equation.3">
                  <p:embed/>
                </p:oleObj>
              </mc:Choice>
              <mc:Fallback>
                <p:oleObj name="Equation" r:id="rId5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19800"/>
                        <a:ext cx="266700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28F7A6-5E90-8741-90F0-694FC8FA0F6F}" type="slidenum">
              <a:rPr lang="en-US"/>
              <a:pPr/>
              <a:t>13</a:t>
            </a:fld>
            <a:endParaRPr lang="en-US"/>
          </a:p>
        </p:txBody>
      </p:sp>
      <p:pic>
        <p:nvPicPr>
          <p:cNvPr id="49154" name="Picture 2" descr="bd0730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0550"/>
            <a:ext cx="12192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for Using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Laws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traffic light weighing 125 N hangs from a cable tied to two other cables fastened to a support.  The upper cables make angles of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37.0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 and 53.0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with the horizontal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Find the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tension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in the three cables.  </a:t>
            </a:r>
            <a:endParaRPr lang="en-US" sz="220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88013"/>
              </p:ext>
            </p:extLst>
          </p:nvPr>
        </p:nvGraphicFramePr>
        <p:xfrm>
          <a:off x="2743200" y="3910013"/>
          <a:ext cx="511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0" name="Equation" r:id="rId8" imgW="279400" imgH="203200" progId="Equation.3">
                  <p:embed/>
                </p:oleObj>
              </mc:Choice>
              <mc:Fallback>
                <p:oleObj name="Equation" r:id="rId8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10013"/>
                        <a:ext cx="511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048000" y="25908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533400" y="2286000"/>
            <a:ext cx="2209800" cy="1219200"/>
            <a:chOff x="336" y="1440"/>
            <a:chExt cx="1392" cy="768"/>
          </a:xfrm>
        </p:grpSpPr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336" y="1440"/>
              <a:ext cx="1392" cy="0"/>
            </a:xfrm>
            <a:prstGeom prst="line">
              <a:avLst/>
            </a:prstGeom>
            <a:noFill/>
            <a:ln w="127000">
              <a:pattFill prst="dkUpDiag">
                <a:fgClr>
                  <a:srgbClr val="66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528" y="1488"/>
              <a:ext cx="624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1152" y="1488"/>
              <a:ext cx="432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152" y="1824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12"/>
            <p:cNvGrpSpPr>
              <a:grpSpLocks/>
            </p:cNvGrpSpPr>
            <p:nvPr/>
          </p:nvGrpSpPr>
          <p:grpSpPr bwMode="auto">
            <a:xfrm>
              <a:off x="1141" y="1440"/>
              <a:ext cx="299" cy="192"/>
              <a:chOff x="1141" y="1440"/>
              <a:chExt cx="299" cy="192"/>
            </a:xfrm>
          </p:grpSpPr>
          <p:sp>
            <p:nvSpPr>
              <p:cNvPr id="49165" name="AutoShape 13"/>
              <p:cNvSpPr>
                <a:spLocks noChangeArrowheads="1"/>
              </p:cNvSpPr>
              <p:nvPr/>
            </p:nvSpPr>
            <p:spPr bwMode="auto">
              <a:xfrm rot="5400000">
                <a:off x="1320" y="1512"/>
                <a:ext cx="192" cy="48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141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672" y="1440"/>
              <a:ext cx="299" cy="192"/>
              <a:chOff x="672" y="1440"/>
              <a:chExt cx="299" cy="192"/>
            </a:xfrm>
          </p:grpSpPr>
          <p:sp>
            <p:nvSpPr>
              <p:cNvPr id="49168" name="Text Box 16"/>
              <p:cNvSpPr txBox="1">
                <a:spLocks noChangeArrowheads="1"/>
              </p:cNvSpPr>
              <p:nvPr/>
            </p:nvSpPr>
            <p:spPr bwMode="auto">
              <a:xfrm>
                <a:off x="720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69" name="AutoShape 17"/>
              <p:cNvSpPr>
                <a:spLocks noChangeArrowheads="1"/>
              </p:cNvSpPr>
              <p:nvPr/>
            </p:nvSpPr>
            <p:spPr bwMode="auto">
              <a:xfrm rot="5400000">
                <a:off x="636" y="1500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4740275" y="2057400"/>
            <a:ext cx="1889125" cy="1371600"/>
            <a:chOff x="2986" y="1296"/>
            <a:chExt cx="1190" cy="864"/>
          </a:xfrm>
        </p:grpSpPr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2986" y="1440"/>
              <a:ext cx="1190" cy="720"/>
              <a:chOff x="2304" y="1440"/>
              <a:chExt cx="1190" cy="720"/>
            </a:xfrm>
          </p:grpSpPr>
          <p:sp>
            <p:nvSpPr>
              <p:cNvPr id="49172" name="Line 20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21"/>
              <p:cNvSpPr>
                <a:spLocks noChangeShapeType="1"/>
              </p:cNvSpPr>
              <p:nvPr/>
            </p:nvSpPr>
            <p:spPr bwMode="auto">
              <a:xfrm rot="-16200000">
                <a:off x="2472" y="180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879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3360" y="129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4587875" y="2476500"/>
            <a:ext cx="990600" cy="723900"/>
            <a:chOff x="2208" y="1560"/>
            <a:chExt cx="624" cy="456"/>
          </a:xfrm>
        </p:grpSpPr>
        <p:grpSp>
          <p:nvGrpSpPr>
            <p:cNvPr id="49177" name="Group 25"/>
            <p:cNvGrpSpPr>
              <a:grpSpLocks/>
            </p:cNvGrpSpPr>
            <p:nvPr/>
          </p:nvGrpSpPr>
          <p:grpSpPr bwMode="auto">
            <a:xfrm>
              <a:off x="2208" y="1560"/>
              <a:ext cx="624" cy="456"/>
              <a:chOff x="2112" y="1560"/>
              <a:chExt cx="624" cy="456"/>
            </a:xfrm>
          </p:grpSpPr>
          <p:sp>
            <p:nvSpPr>
              <p:cNvPr id="49178" name="Line 26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Text Box 27"/>
              <p:cNvSpPr txBox="1">
                <a:spLocks noChangeArrowheads="1"/>
              </p:cNvSpPr>
              <p:nvPr/>
            </p:nvSpPr>
            <p:spPr bwMode="auto">
              <a:xfrm>
                <a:off x="2342" y="1560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grpSp>
          <p:nvGrpSpPr>
            <p:cNvPr id="49180" name="Group 28"/>
            <p:cNvGrpSpPr>
              <a:grpSpLocks/>
            </p:cNvGrpSpPr>
            <p:nvPr/>
          </p:nvGrpSpPr>
          <p:grpSpPr bwMode="auto">
            <a:xfrm>
              <a:off x="2352" y="1824"/>
              <a:ext cx="288" cy="192"/>
              <a:chOff x="2352" y="1824"/>
              <a:chExt cx="288" cy="192"/>
            </a:xfrm>
          </p:grpSpPr>
          <p:sp>
            <p:nvSpPr>
              <p:cNvPr id="49181" name="Text Box 29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2" name="AutoShape 30"/>
              <p:cNvSpPr>
                <a:spLocks noChangeArrowheads="1"/>
              </p:cNvSpPr>
              <p:nvPr/>
            </p:nvSpPr>
            <p:spPr bwMode="auto">
              <a:xfrm rot="16200000">
                <a:off x="2556" y="1932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5562600" y="2498725"/>
            <a:ext cx="685800" cy="701675"/>
            <a:chOff x="2832" y="1574"/>
            <a:chExt cx="432" cy="442"/>
          </a:xfrm>
        </p:grpSpPr>
        <p:grpSp>
          <p:nvGrpSpPr>
            <p:cNvPr id="49184" name="Group 32"/>
            <p:cNvGrpSpPr>
              <a:grpSpLocks/>
            </p:cNvGrpSpPr>
            <p:nvPr/>
          </p:nvGrpSpPr>
          <p:grpSpPr bwMode="auto">
            <a:xfrm>
              <a:off x="2832" y="1574"/>
              <a:ext cx="432" cy="442"/>
              <a:chOff x="2736" y="1574"/>
              <a:chExt cx="432" cy="442"/>
            </a:xfrm>
          </p:grpSpPr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 flipH="1">
                <a:off x="2736" y="1680"/>
                <a:ext cx="432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2784" y="1574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2</a:t>
                </a:r>
              </a:p>
            </p:txBody>
          </p:sp>
        </p:grp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2976" y="1824"/>
              <a:ext cx="251" cy="192"/>
              <a:chOff x="2976" y="1824"/>
              <a:chExt cx="251" cy="192"/>
            </a:xfrm>
          </p:grpSpPr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9" name="AutoShape 37"/>
              <p:cNvSpPr>
                <a:spLocks noChangeArrowheads="1"/>
              </p:cNvSpPr>
              <p:nvPr/>
            </p:nvSpPr>
            <p:spPr bwMode="auto">
              <a:xfrm rot="16200000">
                <a:off x="2928" y="1920"/>
                <a:ext cx="144" cy="48"/>
              </a:xfrm>
              <a:prstGeom prst="curvedUp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5578475" y="3200400"/>
            <a:ext cx="384175" cy="609600"/>
            <a:chOff x="2736" y="2016"/>
            <a:chExt cx="242" cy="384"/>
          </a:xfrm>
        </p:grpSpPr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auto">
            <a:xfrm>
              <a:off x="2736" y="2054"/>
              <a:ext cx="2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T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3</a:t>
              </a:r>
            </a:p>
          </p:txBody>
        </p:sp>
      </p:grpSp>
      <p:graphicFrame>
        <p:nvGraphicFramePr>
          <p:cNvPr id="491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14718"/>
              </p:ext>
            </p:extLst>
          </p:nvPr>
        </p:nvGraphicFramePr>
        <p:xfrm>
          <a:off x="3087688" y="5153025"/>
          <a:ext cx="3043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1" name="Equation" r:id="rId10" imgW="1905000" imgH="304800" progId="Equation.3">
                  <p:embed/>
                </p:oleObj>
              </mc:Choice>
              <mc:Fallback>
                <p:oleObj name="Equation" r:id="rId10" imgW="190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153025"/>
                        <a:ext cx="30432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18435"/>
              </p:ext>
            </p:extLst>
          </p:nvPr>
        </p:nvGraphicFramePr>
        <p:xfrm>
          <a:off x="2597150" y="4524375"/>
          <a:ext cx="34178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2" name="Equation" r:id="rId12" imgW="1841500" imgH="279400" progId="Equation.DSMT4">
                  <p:embed/>
                </p:oleObj>
              </mc:Choice>
              <mc:Fallback>
                <p:oleObj name="Equation" r:id="rId12" imgW="184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524375"/>
                        <a:ext cx="34178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12024"/>
              </p:ext>
            </p:extLst>
          </p:nvPr>
        </p:nvGraphicFramePr>
        <p:xfrm>
          <a:off x="5934075" y="4560888"/>
          <a:ext cx="652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3" name="Equation" r:id="rId14" imgW="406400" imgH="241300" progId="Equation.3">
                  <p:embed/>
                </p:oleObj>
              </mc:Choice>
              <mc:Fallback>
                <p:oleObj name="Equation" r:id="rId14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560888"/>
                        <a:ext cx="652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086827"/>
              </p:ext>
            </p:extLst>
          </p:nvPr>
        </p:nvGraphicFramePr>
        <p:xfrm>
          <a:off x="2890838" y="5575300"/>
          <a:ext cx="4659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4" name="Equation" r:id="rId16" imgW="2997200" imgH="304800" progId="Equation.DSMT4">
                  <p:embed/>
                </p:oleObj>
              </mc:Choice>
              <mc:Fallback>
                <p:oleObj name="Equation" r:id="rId16" imgW="299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575300"/>
                        <a:ext cx="4659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147748"/>
              </p:ext>
            </p:extLst>
          </p:nvPr>
        </p:nvGraphicFramePr>
        <p:xfrm>
          <a:off x="1227138" y="4462463"/>
          <a:ext cx="1277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5" name="Equation" r:id="rId18" imgW="901700" imgH="444500" progId="Equation.DSMT4">
                  <p:embed/>
                </p:oleObj>
              </mc:Choice>
              <mc:Fallback>
                <p:oleObj name="Equation" r:id="rId18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462463"/>
                        <a:ext cx="12779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89016"/>
              </p:ext>
            </p:extLst>
          </p:nvPr>
        </p:nvGraphicFramePr>
        <p:xfrm>
          <a:off x="1239838" y="5322888"/>
          <a:ext cx="1406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6" name="Equation" r:id="rId20" imgW="889000" imgH="444500" progId="Equation.DSMT4">
                  <p:embed/>
                </p:oleObj>
              </mc:Choice>
              <mc:Fallback>
                <p:oleObj name="Equation" r:id="rId20" imgW="889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322888"/>
                        <a:ext cx="14065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5886450" y="3897313"/>
            <a:ext cx="1762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sz="2000" dirty="0" smtClean="0">
                <a:solidFill>
                  <a:srgbClr val="A50021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sz="2000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 law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6200" y="43878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x-comp. of net force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76200" y="52260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y-comp. of net force</a:t>
            </a:r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>
            <a:off x="457200" y="5181600"/>
            <a:ext cx="8458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52"/>
          <p:cNvSpPr>
            <a:spLocks noChangeShapeType="1"/>
          </p:cNvSpPr>
          <p:nvPr/>
        </p:nvSpPr>
        <p:spPr bwMode="auto">
          <a:xfrm>
            <a:off x="457200" y="4419600"/>
            <a:ext cx="845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2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03302"/>
              </p:ext>
            </p:extLst>
          </p:nvPr>
        </p:nvGraphicFramePr>
        <p:xfrm>
          <a:off x="6207125" y="5257800"/>
          <a:ext cx="1825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7" name="Equation" r:id="rId22" imgW="114300" imgH="177800" progId="Equation.3">
                  <p:embed/>
                </p:oleObj>
              </mc:Choice>
              <mc:Fallback>
                <p:oleObj name="Equation" r:id="rId22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257800"/>
                        <a:ext cx="1825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87307"/>
              </p:ext>
            </p:extLst>
          </p:nvPr>
        </p:nvGraphicFramePr>
        <p:xfrm>
          <a:off x="6667500" y="4411663"/>
          <a:ext cx="13890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8" name="Equation" r:id="rId24" imgW="863600" imgH="571500" progId="Equation.3">
                  <p:embed/>
                </p:oleObj>
              </mc:Choice>
              <mc:Fallback>
                <p:oleObj name="Equation" r:id="rId24" imgW="8636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411663"/>
                        <a:ext cx="13890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68853"/>
              </p:ext>
            </p:extLst>
          </p:nvPr>
        </p:nvGraphicFramePr>
        <p:xfrm>
          <a:off x="8077200" y="4592638"/>
          <a:ext cx="814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9" name="Equation" r:id="rId26" imgW="508000" imgH="241300" progId="Equation.DSMT4">
                  <p:embed/>
                </p:oleObj>
              </mc:Choice>
              <mc:Fallback>
                <p:oleObj name="Equation" r:id="rId26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92638"/>
                        <a:ext cx="814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56873"/>
              </p:ext>
            </p:extLst>
          </p:nvPr>
        </p:nvGraphicFramePr>
        <p:xfrm>
          <a:off x="3308350" y="3862388"/>
          <a:ext cx="1487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0" name="Equation" r:id="rId28" imgW="812800" imgH="254000" progId="Equation.DSMT4">
                  <p:embed/>
                </p:oleObj>
              </mc:Choice>
              <mc:Fallback>
                <p:oleObj name="Equation" r:id="rId28" imgW="81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862388"/>
                        <a:ext cx="1487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50655"/>
              </p:ext>
            </p:extLst>
          </p:nvPr>
        </p:nvGraphicFramePr>
        <p:xfrm>
          <a:off x="4865688" y="3921125"/>
          <a:ext cx="673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1" name="Equation" r:id="rId30" imgW="368300" imgH="190500" progId="Equation.3">
                  <p:embed/>
                </p:oleObj>
              </mc:Choice>
              <mc:Fallback>
                <p:oleObj name="Equation" r:id="rId30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921125"/>
                        <a:ext cx="673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1" name="Object 59"/>
          <p:cNvGraphicFramePr>
            <a:graphicFrameLocks noChangeAspect="1"/>
          </p:cNvGraphicFramePr>
          <p:nvPr/>
        </p:nvGraphicFramePr>
        <p:xfrm>
          <a:off x="5481638" y="3962400"/>
          <a:ext cx="2333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2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962400"/>
                        <a:ext cx="2333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37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7C5E7D4-A544-9849-8B6A-B5448CC500FF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</a:rPr>
              <a:t>Force </a:t>
            </a:r>
            <a:r>
              <a:rPr lang="en-US" sz="4800" dirty="0">
                <a:latin typeface="Arial Narrow" charset="0"/>
              </a:rPr>
              <a:t>of Friction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19647"/>
              </p:ext>
            </p:extLst>
          </p:nvPr>
        </p:nvGraphicFramePr>
        <p:xfrm>
          <a:off x="1501775" y="3036888"/>
          <a:ext cx="1265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7" name="Equation" r:id="rId3" imgW="685800" imgH="355600" progId="Equation.3">
                  <p:embed/>
                </p:oleObj>
              </mc:Choice>
              <mc:Fallback>
                <p:oleObj name="Equation" r:id="rId3" imgW="685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036888"/>
                        <a:ext cx="1265238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Resistive force exerted on a moving object due to viscosity or other types frictional property of the medium in or surface on which the object moves.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static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: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kinetic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5105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The resistive force exerted on the object until just before the beginning of its movement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4953000"/>
            <a:ext cx="5029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during its movement</a:t>
            </a:r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93951"/>
              </p:ext>
            </p:extLst>
          </p:nvPr>
        </p:nvGraphicFramePr>
        <p:xfrm>
          <a:off x="914400" y="5341938"/>
          <a:ext cx="13144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8" name="Equation" r:id="rId5" imgW="711200" imgH="355600" progId="Equation.DSMT4">
                  <p:embed/>
                </p:oleObj>
              </mc:Choice>
              <mc:Fallback>
                <p:oleObj name="Equation" r:id="rId5" imgW="711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41938"/>
                        <a:ext cx="1314450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These forces are either proportional to the velocity or the normal force.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1082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Empirical Formula 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52800" y="3140075"/>
            <a:ext cx="1828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Monotype Corsiva" charset="0"/>
              </a:rPr>
              <a:t>What does this formula tell you? 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18125" y="3140075"/>
            <a:ext cx="2911475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Static friction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force increases till it reaches the limit!!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981200" y="3994150"/>
            <a:ext cx="62484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Beyond the limit, the object moves, and there is </a:t>
            </a:r>
            <a:r>
              <a:rPr lang="en-US" sz="2000" b="1" u="sng" dirty="0">
                <a:solidFill>
                  <a:srgbClr val="003300"/>
                </a:solidFill>
                <a:latin typeface="Arial Narrow" charset="0"/>
              </a:rPr>
              <a:t>NO MORE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static friction but </a:t>
            </a:r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the kinetic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friction takes it over.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819400" y="5853113"/>
            <a:ext cx="3751263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direction does kinetic friction apply?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781800" y="5851525"/>
            <a:ext cx="2157413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Opposite to the motion!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C67260-5CFC-A54D-907C-CD8AC279F0E1}" type="slidenum">
              <a:rPr lang="en-US"/>
              <a:pPr/>
              <a:t>15</a:t>
            </a:fld>
            <a:endParaRPr lang="en-US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determine coefficient of static friction,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2000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02461"/>
              </p:ext>
            </p:extLst>
          </p:nvPr>
        </p:nvGraphicFramePr>
        <p:xfrm>
          <a:off x="3228975" y="384175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1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84175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5257800" y="1905000"/>
            <a:ext cx="1889125" cy="1371600"/>
            <a:chOff x="3312" y="1200"/>
            <a:chExt cx="1190" cy="864"/>
          </a:xfrm>
        </p:grpSpPr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6096000" y="3048000"/>
            <a:ext cx="1270000" cy="685800"/>
            <a:chOff x="2870" y="1920"/>
            <a:chExt cx="800" cy="432"/>
          </a:xfrm>
        </p:grpSpPr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Text Box 31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2256" name="Group 32"/>
          <p:cNvGrpSpPr>
            <a:grpSpLocks/>
          </p:cNvGrpSpPr>
          <p:nvPr/>
        </p:nvGrpSpPr>
        <p:grpSpPr bwMode="auto">
          <a:xfrm rot="-5400000">
            <a:off x="5934868" y="3299617"/>
            <a:ext cx="354013" cy="307975"/>
            <a:chOff x="1025" y="1871"/>
            <a:chExt cx="223" cy="194"/>
          </a:xfrm>
        </p:grpSpPr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1025" y="1871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5334003" y="2690813"/>
            <a:ext cx="857251" cy="400050"/>
            <a:chOff x="3350" y="1695"/>
            <a:chExt cx="540" cy="252"/>
          </a:xfrm>
        </p:grpSpPr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3350" y="1695"/>
              <a:ext cx="5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b="1" dirty="0" smtClean="0">
                  <a:solidFill>
                    <a:srgbClr val="333399"/>
                  </a:solidFill>
                  <a:latin typeface="Monotype Corsiva" charset="0"/>
                </a:rPr>
                <a:t>=</a:t>
              </a:r>
              <a:r>
                <a:rPr lang="en-US" sz="2000" dirty="0" err="1" smtClean="0">
                  <a:solidFill>
                    <a:srgbClr val="333399"/>
                  </a:solidFill>
                  <a:latin typeface="Symbol" charset="0"/>
                </a:rPr>
                <a:t>μ</a:t>
              </a:r>
              <a:r>
                <a:rPr lang="en-US" sz="2000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dirty="0" err="1" smtClean="0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aseline="-25000" dirty="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52262" name="Object 38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2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39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3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40"/>
          <p:cNvGraphicFramePr>
            <a:graphicFrameLocks noChangeAspect="1"/>
          </p:cNvGraphicFramePr>
          <p:nvPr/>
        </p:nvGraphicFramePr>
        <p:xfrm>
          <a:off x="2286000" y="5661025"/>
          <a:ext cx="5746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4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61025"/>
                        <a:ext cx="5746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676400" y="3810000"/>
            <a:ext cx="123031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Net force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y comp.</a:t>
            </a:r>
          </a:p>
        </p:txBody>
      </p:sp>
      <p:graphicFrame>
        <p:nvGraphicFramePr>
          <p:cNvPr id="52268" name="Object 44"/>
          <p:cNvGraphicFramePr>
            <a:graphicFrameLocks noChangeAspect="1"/>
          </p:cNvGraphicFramePr>
          <p:nvPr/>
        </p:nvGraphicFramePr>
        <p:xfrm>
          <a:off x="6172200" y="4422775"/>
          <a:ext cx="552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5" name="Equation" r:id="rId11" imgW="304560" imgH="228600" progId="Equation.3">
                  <p:embed/>
                </p:oleObj>
              </mc:Choice>
              <mc:Fallback>
                <p:oleObj name="Equation" r:id="rId11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22775"/>
                        <a:ext cx="5524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6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70" name="Group 46"/>
          <p:cNvGrpSpPr>
            <a:grpSpLocks/>
          </p:cNvGrpSpPr>
          <p:nvPr/>
        </p:nvGrpSpPr>
        <p:grpSpPr bwMode="auto">
          <a:xfrm rot="1409404">
            <a:off x="914400" y="1600200"/>
            <a:ext cx="1889125" cy="1371600"/>
            <a:chOff x="3312" y="1200"/>
            <a:chExt cx="1190" cy="864"/>
          </a:xfrm>
        </p:grpSpPr>
        <p:grpSp>
          <p:nvGrpSpPr>
            <p:cNvPr id="52271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75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08317"/>
              </p:ext>
            </p:extLst>
          </p:nvPr>
        </p:nvGraphicFramePr>
        <p:xfrm>
          <a:off x="3733800" y="3830638"/>
          <a:ext cx="735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7" name="Equation" r:id="rId15" imgW="406400" imgH="241300" progId="Equation.3">
                  <p:embed/>
                </p:oleObj>
              </mc:Choice>
              <mc:Fallback>
                <p:oleObj name="Equation" r:id="rId15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30638"/>
                        <a:ext cx="7350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01138"/>
              </p:ext>
            </p:extLst>
          </p:nvPr>
        </p:nvGraphicFramePr>
        <p:xfrm>
          <a:off x="4448175" y="3798888"/>
          <a:ext cx="13303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8" name="Equation" r:id="rId17" imgW="736600" imgH="279400" progId="Equation.3">
                  <p:embed/>
                </p:oleObj>
              </mc:Choice>
              <mc:Fallback>
                <p:oleObj name="Equation" r:id="rId17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3798888"/>
                        <a:ext cx="13303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54"/>
          <p:cNvGraphicFramePr>
            <a:graphicFrameLocks noChangeAspect="1"/>
          </p:cNvGraphicFramePr>
          <p:nvPr/>
        </p:nvGraphicFramePr>
        <p:xfrm>
          <a:off x="2971800" y="4413250"/>
          <a:ext cx="11493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9" name="Equation" r:id="rId19" imgW="634680" imgH="241200" progId="Equation.3">
                  <p:embed/>
                </p:oleObj>
              </mc:Choice>
              <mc:Fallback>
                <p:oleObj name="Equation" r:id="rId19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3250"/>
                        <a:ext cx="11493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55"/>
          <p:cNvGraphicFramePr>
            <a:graphicFrameLocks noChangeAspect="1"/>
          </p:cNvGraphicFramePr>
          <p:nvPr/>
        </p:nvGraphicFramePr>
        <p:xfrm>
          <a:off x="4114800" y="4422775"/>
          <a:ext cx="1722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0" name="Equation" r:id="rId21" imgW="952200" imgH="228600" progId="Equation.3">
                  <p:embed/>
                </p:oleObj>
              </mc:Choice>
              <mc:Fallback>
                <p:oleObj name="Equation" r:id="rId21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22775"/>
                        <a:ext cx="17224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1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57"/>
          <p:cNvGraphicFramePr>
            <a:graphicFrameLocks noChangeAspect="1"/>
          </p:cNvGraphicFramePr>
          <p:nvPr/>
        </p:nvGraphicFramePr>
        <p:xfrm>
          <a:off x="6705600" y="4422775"/>
          <a:ext cx="712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2" name="Equation" r:id="rId25" imgW="393480" imgH="228600" progId="Equation.3">
                  <p:embed/>
                </p:oleObj>
              </mc:Choice>
              <mc:Fallback>
                <p:oleObj name="Equation" r:id="rId2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22775"/>
                        <a:ext cx="7127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3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59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4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60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5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61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6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62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7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63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8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64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9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65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0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66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1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67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2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18147" name="Picture 3" descr="F05.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57400"/>
            <a:ext cx="653415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69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Uniform circular motion is the motion of an object traveling at a constant </a:t>
            </a:r>
            <a:r>
              <a:rPr lang="en-US" sz="3200" b="1" u="sng" dirty="0">
                <a:solidFill>
                  <a:srgbClr val="333399"/>
                </a:solidFill>
                <a:latin typeface="Arial Narrow" charset="0"/>
              </a:rPr>
              <a:t>speed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 on a circular path.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Definition of the Uniform Circular Motion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C47CD1-B52A-FC4E-9889-87F79646EF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0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20195" name="Picture 3" descr="F05.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6096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Let </a:t>
            </a:r>
            <a:r>
              <a:rPr lang="en-US" sz="2800" i="1">
                <a:solidFill>
                  <a:srgbClr val="333399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rgbClr val="333399"/>
                </a:solidFill>
                <a:latin typeface="Arial Narrow" charset="0"/>
              </a:rPr>
              <a:t> be the period of this motion, the time it takes for the object to travel once around the complete circle whose radius is r.</a:t>
            </a:r>
          </a:p>
        </p:txBody>
      </p:sp>
      <p:graphicFrame>
        <p:nvGraphicFramePr>
          <p:cNvPr id="52019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2819400"/>
          <a:ext cx="928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2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9286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9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94507085"/>
              </p:ext>
            </p:extLst>
          </p:nvPr>
        </p:nvGraphicFramePr>
        <p:xfrm>
          <a:off x="4030662" y="3084512"/>
          <a:ext cx="465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3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2" y="3084512"/>
                        <a:ext cx="4651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Speed of a uniform circular motion?</a:t>
            </a:r>
          </a:p>
        </p:txBody>
      </p:sp>
      <p:graphicFrame>
        <p:nvGraphicFramePr>
          <p:cNvPr id="520200" name="Object 4"/>
          <p:cNvGraphicFramePr>
            <a:graphicFrameLocks noChangeAspect="1"/>
          </p:cNvGraphicFramePr>
          <p:nvPr/>
        </p:nvGraphicFramePr>
        <p:xfrm>
          <a:off x="7472363" y="3752850"/>
          <a:ext cx="965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4" name="Equation" r:id="rId9" imgW="304800" imgH="190500" progId="Equation.DSMT4">
                  <p:embed/>
                </p:oleObj>
              </mc:Choice>
              <mc:Fallback>
                <p:oleObj name="Equation" r:id="rId9" imgW="304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3752850"/>
                        <a:ext cx="9652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5"/>
          <p:cNvGraphicFramePr>
            <a:graphicFrameLocks noChangeAspect="1"/>
          </p:cNvGraphicFramePr>
          <p:nvPr/>
        </p:nvGraphicFramePr>
        <p:xfrm>
          <a:off x="7373938" y="3629025"/>
          <a:ext cx="10842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5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3629025"/>
                        <a:ext cx="108426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2" name="Object 6"/>
          <p:cNvGraphicFramePr>
            <a:graphicFrameLocks noChangeAspect="1"/>
          </p:cNvGraphicFramePr>
          <p:nvPr/>
        </p:nvGraphicFramePr>
        <p:xfrm>
          <a:off x="7204075" y="2398713"/>
          <a:ext cx="1766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6" name="Equation" r:id="rId13" imgW="558800" imgH="419100" progId="Equation.DSMT4">
                  <p:embed/>
                </p:oleObj>
              </mc:Choice>
              <mc:Fallback>
                <p:oleObj name="Equation" r:id="rId13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398713"/>
                        <a:ext cx="1766888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3" name="Object 7"/>
          <p:cNvGraphicFramePr>
            <a:graphicFrameLocks noChangeAspect="1"/>
          </p:cNvGraphicFramePr>
          <p:nvPr/>
        </p:nvGraphicFramePr>
        <p:xfrm>
          <a:off x="7086600" y="4191000"/>
          <a:ext cx="401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7" name="Equation" r:id="rId15" imgW="126720" imgH="114120" progId="Equation.DSMT4">
                  <p:embed/>
                </p:oleObj>
              </mc:Choice>
              <mc:Fallback>
                <p:oleObj name="Equation" r:id="rId15" imgW="1267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4016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468B4E-33FA-344B-9513-9F2A9C2DF5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6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282575" y="985838"/>
            <a:ext cx="8709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The wheel of a car has a radius of 0.29m and is being rotated at 830 revolutions per minute on a tire-balancing machine. Determine the speed at which the outer edge of the wheel is moving.</a:t>
            </a:r>
          </a:p>
        </p:txBody>
      </p:sp>
      <p:graphicFrame>
        <p:nvGraphicFramePr>
          <p:cNvPr id="522244" name="Object 2"/>
          <p:cNvGraphicFramePr>
            <a:graphicFrameLocks noChangeAspect="1"/>
          </p:cNvGraphicFramePr>
          <p:nvPr/>
        </p:nvGraphicFramePr>
        <p:xfrm>
          <a:off x="963613" y="2803525"/>
          <a:ext cx="34559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8" name="Equation" r:id="rId4" imgW="1409700" imgH="444500" progId="Equation.DSMT4">
                  <p:embed/>
                </p:oleObj>
              </mc:Choice>
              <mc:Fallback>
                <p:oleObj name="Equation" r:id="rId4" imgW="1409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803525"/>
                        <a:ext cx="345598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3"/>
          <p:cNvGraphicFramePr>
            <a:graphicFrameLocks noChangeAspect="1"/>
          </p:cNvGraphicFramePr>
          <p:nvPr/>
        </p:nvGraphicFramePr>
        <p:xfrm>
          <a:off x="1981200" y="4160838"/>
          <a:ext cx="654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9" name="Equation" r:id="rId6" imgW="266400" imgH="164880" progId="Equation.DSMT4">
                  <p:embed/>
                </p:oleObj>
              </mc:Choice>
              <mc:Fallback>
                <p:oleObj name="Equation" r:id="rId6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60838"/>
                        <a:ext cx="6540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4"/>
          <p:cNvGraphicFramePr>
            <a:graphicFrameLocks noChangeAspect="1"/>
          </p:cNvGraphicFramePr>
          <p:nvPr/>
        </p:nvGraphicFramePr>
        <p:xfrm>
          <a:off x="1676400" y="5289550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0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9550"/>
                        <a:ext cx="5921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:  A Tire-Balancing Machine</a:t>
            </a:r>
          </a:p>
        </p:txBody>
      </p:sp>
      <p:graphicFrame>
        <p:nvGraphicFramePr>
          <p:cNvPr id="522248" name="Object 5"/>
          <p:cNvGraphicFramePr>
            <a:graphicFrameLocks noChangeAspect="1"/>
          </p:cNvGraphicFramePr>
          <p:nvPr/>
        </p:nvGraphicFramePr>
        <p:xfrm>
          <a:off x="4506913" y="3006725"/>
          <a:ext cx="38306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1" name="Equation" r:id="rId10" imgW="1562100" imgH="241300" progId="Equation.DSMT4">
                  <p:embed/>
                </p:oleObj>
              </mc:Choice>
              <mc:Fallback>
                <p:oleObj name="Equation" r:id="rId10" imgW="156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006725"/>
                        <a:ext cx="383063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9" name="Object 6"/>
          <p:cNvGraphicFramePr>
            <a:graphicFrameLocks noChangeAspect="1"/>
          </p:cNvGraphicFramePr>
          <p:nvPr/>
        </p:nvGraphicFramePr>
        <p:xfrm>
          <a:off x="2636838" y="4098925"/>
          <a:ext cx="2495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2" name="Equation" r:id="rId12" imgW="1016000" imgH="215900" progId="Equation.DSMT4">
                  <p:embed/>
                </p:oleObj>
              </mc:Choice>
              <mc:Fallback>
                <p:oleObj name="Equation" r:id="rId12" imgW="1016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098925"/>
                        <a:ext cx="24955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0" name="Object 7"/>
          <p:cNvGraphicFramePr>
            <a:graphicFrameLocks noChangeAspect="1"/>
          </p:cNvGraphicFramePr>
          <p:nvPr/>
        </p:nvGraphicFramePr>
        <p:xfrm>
          <a:off x="5105400" y="4205288"/>
          <a:ext cx="1216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3" name="Equation" r:id="rId14" imgW="495300" imgH="165100" progId="Equation.DSMT4">
                  <p:embed/>
                </p:oleObj>
              </mc:Choice>
              <mc:Fallback>
                <p:oleObj name="Equation" r:id="rId14" imgW="495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05288"/>
                        <a:ext cx="1216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1" name="Object 8"/>
          <p:cNvGraphicFramePr>
            <a:graphicFrameLocks noChangeAspect="1"/>
          </p:cNvGraphicFramePr>
          <p:nvPr/>
        </p:nvGraphicFramePr>
        <p:xfrm>
          <a:off x="2262188" y="4946650"/>
          <a:ext cx="1090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4" name="Equation" r:id="rId16" imgW="444500" imgH="419100" progId="Equation.DSMT4">
                  <p:embed/>
                </p:oleObj>
              </mc:Choice>
              <mc:Fallback>
                <p:oleObj name="Equation" r:id="rId16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946650"/>
                        <a:ext cx="10906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2" name="Object 9"/>
          <p:cNvGraphicFramePr>
            <a:graphicFrameLocks noChangeAspect="1"/>
          </p:cNvGraphicFramePr>
          <p:nvPr/>
        </p:nvGraphicFramePr>
        <p:xfrm>
          <a:off x="3290888" y="4906963"/>
          <a:ext cx="22129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5" name="Equation" r:id="rId18" imgW="901700" imgH="457200" progId="Equation.DSMT4">
                  <p:embed/>
                </p:oleObj>
              </mc:Choice>
              <mc:Fallback>
                <p:oleObj name="Equation" r:id="rId18" imgW="90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06963"/>
                        <a:ext cx="22129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3" name="Object 10"/>
          <p:cNvGraphicFramePr>
            <a:graphicFrameLocks noChangeAspect="1"/>
          </p:cNvGraphicFramePr>
          <p:nvPr/>
        </p:nvGraphicFramePr>
        <p:xfrm>
          <a:off x="5486400" y="5230813"/>
          <a:ext cx="11223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6" name="Equation" r:id="rId20" imgW="457200" imgH="228600" progId="Equation.DSMT4">
                  <p:embed/>
                </p:oleObj>
              </mc:Choice>
              <mc:Fallback>
                <p:oleObj name="Equation" r:id="rId2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30813"/>
                        <a:ext cx="112236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A7FB61A-4F8D-FC46-94B4-092063C1AB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8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924800" cy="5410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Reading Assignments: CH5.4 and 5.9</a:t>
            </a:r>
          </a:p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Mid</a:t>
            </a:r>
            <a:r>
              <a:rPr lang="en-US" sz="2400" dirty="0"/>
              <a:t>-</a:t>
            </a:r>
            <a:r>
              <a:rPr lang="en-US" sz="2400" dirty="0" smtClean="0"/>
              <a:t>term grade discussion</a:t>
            </a:r>
            <a:endParaRPr lang="en-US" sz="1400" dirty="0"/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Tomorrow in my office (CPB342) during the class time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Organized by the last names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A – G: 10:30 – 11:00am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H – M: 11:00 </a:t>
            </a:r>
            <a:r>
              <a:rPr lang="en-US" sz="1600" dirty="0"/>
              <a:t>– 11</a:t>
            </a:r>
            <a:r>
              <a:rPr lang="en-US" sz="1600" dirty="0" smtClean="0"/>
              <a:t>:30am</a:t>
            </a:r>
            <a:endParaRPr lang="en-US" sz="1600" dirty="0"/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N </a:t>
            </a:r>
            <a:r>
              <a:rPr lang="en-US" sz="1600" dirty="0"/>
              <a:t>– </a:t>
            </a:r>
            <a:r>
              <a:rPr lang="en-US" sz="1600" dirty="0" smtClean="0"/>
              <a:t>R: 11:</a:t>
            </a:r>
            <a:r>
              <a:rPr lang="en-US" sz="1600" dirty="0"/>
              <a:t>30 – </a:t>
            </a:r>
            <a:r>
              <a:rPr lang="en-US" sz="1600" dirty="0" smtClean="0"/>
              <a:t>12:00pm</a:t>
            </a:r>
            <a:endParaRPr lang="en-US" sz="1600" dirty="0"/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S </a:t>
            </a:r>
            <a:r>
              <a:rPr lang="en-US" sz="1600" dirty="0"/>
              <a:t>– </a:t>
            </a:r>
            <a:r>
              <a:rPr lang="en-US" sz="1600" dirty="0" smtClean="0"/>
              <a:t>Z: 12:00 </a:t>
            </a:r>
            <a:r>
              <a:rPr lang="en-US" sz="1600" dirty="0"/>
              <a:t>– </a:t>
            </a:r>
            <a:r>
              <a:rPr lang="en-US" sz="1600" dirty="0" smtClean="0"/>
              <a:t>12:30pm</a:t>
            </a:r>
            <a:endParaRPr lang="en-US" sz="1600" dirty="0"/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next Thursday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July 2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4.6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 what we finish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next Wednesday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July 1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r>
              <a:rPr lang="en-US" sz="2000" dirty="0">
                <a:sym typeface="Wingdings"/>
              </a:rPr>
              <a:t> no solutions, </a:t>
            </a:r>
            <a:r>
              <a:rPr lang="en-US" sz="2000" dirty="0" smtClean="0">
                <a:sym typeface="Wingdings"/>
              </a:rPr>
              <a:t>derivations, word definitions or key methods for solutions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No additional formulae or values of constants will be provided!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Announcements II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85800"/>
            <a:ext cx="7391400" cy="5410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Quiz 3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next Tuesday, June 30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CH4.6 through what we finish Monday, June 29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BYOF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Quiz 2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Class average: 24.5/49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Equivalent to: 50/100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Previous quiz:  75/100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Class top score: 49/49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Mid-term exam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Class average</a:t>
            </a:r>
            <a:r>
              <a:rPr lang="en-US" dirty="0" smtClean="0"/>
              <a:t>:  59.4/109</a:t>
            </a:r>
            <a:endParaRPr lang="en-US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Equivalent to</a:t>
            </a:r>
            <a:r>
              <a:rPr lang="en-US" sz="2000" dirty="0" smtClean="0"/>
              <a:t>:  54.5/100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Previous </a:t>
            </a:r>
            <a:r>
              <a:rPr lang="en-US" sz="2000" dirty="0" smtClean="0"/>
              <a:t>quiz:  65/100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Class top score: </a:t>
            </a:r>
            <a:r>
              <a:rPr lang="en-US" dirty="0" smtClean="0"/>
              <a:t>95/109</a:t>
            </a:r>
            <a:endParaRPr lang="en-US" dirty="0"/>
          </a:p>
          <a:p>
            <a:pPr marL="457200" lvl="1" indent="0" eaLnBrk="1" hangingPunct="1">
              <a:spcBef>
                <a:spcPts val="72"/>
              </a:spcBef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</a:rPr>
              <a:t>Use ONLY </a:t>
            </a:r>
            <a:r>
              <a:rPr lang="en-US" dirty="0">
                <a:latin typeface="Arial Narrow" charset="0"/>
                <a:ea typeface="ＭＳ Ｐゴシック" charset="0"/>
              </a:rPr>
              <a:t>the following </a:t>
            </a:r>
            <a:r>
              <a:rPr lang="en-US" dirty="0" smtClean="0">
                <a:latin typeface="Arial Narrow" charset="0"/>
                <a:ea typeface="ＭＳ Ｐゴシック" charset="0"/>
              </a:rPr>
              <a:t>information but without computing the value of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Tuesday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June 30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50137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60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72668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61" name="Equation" r:id="rId5" imgW="1168400" imgH="254000" progId="Equation.DSMT4">
                  <p:embed/>
                </p:oleObj>
              </mc:Choice>
              <mc:Fallback>
                <p:oleObj name="Equation" r:id="rId5" imgW="1168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Three Laws Motion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01000" cy="138499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law of motion (Law of Inertia)</a:t>
            </a:r>
            <a:r>
              <a:rPr lang="en-US" sz="2800" dirty="0">
                <a:solidFill>
                  <a:srgbClr val="FF0000"/>
                </a:solidFill>
                <a:latin typeface="Arial Narrow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8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2451557"/>
            <a:ext cx="6019800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 Narrow" charset="0"/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 law 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motion</a:t>
            </a:r>
            <a:r>
              <a:rPr lang="en-US" sz="2800" dirty="0" smtClean="0">
                <a:solidFill>
                  <a:srgbClr val="FF0000"/>
                </a:solidFill>
                <a:latin typeface="Arial Narrow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The acceleration of an object is directly proportional to the net force exerted on it and is inversely proportional to the object’s mass. </a:t>
            </a:r>
            <a:endParaRPr lang="en-US" sz="28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705600" y="28956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77485"/>
              </p:ext>
            </p:extLst>
          </p:nvPr>
        </p:nvGraphicFramePr>
        <p:xfrm>
          <a:off x="6848475" y="29432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78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29432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73215"/>
              </p:ext>
            </p:extLst>
          </p:nvPr>
        </p:nvGraphicFramePr>
        <p:xfrm>
          <a:off x="8056563" y="29797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79" name="Equation" r:id="rId5" imgW="241300" imgH="241300" progId="Equation.3">
                  <p:embed/>
                </p:oleObj>
              </mc:Choice>
              <mc:Fallback>
                <p:oleObj name="Equation" r:id="rId5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29797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6019800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3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 Narrow" charset="0"/>
              </a:rPr>
              <a:t>rd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 law 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motion</a:t>
            </a:r>
            <a:r>
              <a:rPr lang="en-US" sz="2800" dirty="0" smtClean="0">
                <a:solidFill>
                  <a:srgbClr val="FF0000"/>
                </a:solidFill>
                <a:latin typeface="Arial Narrow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sz="2800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 that object 2 exerts on object 1  is equal in magnitude and opposite in direction to the force F</a:t>
            </a:r>
            <a:r>
              <a:rPr lang="en-US" sz="2800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 object 1 exerts on object 2.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781800" y="49530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713098"/>
              </p:ext>
            </p:extLst>
          </p:nvPr>
        </p:nvGraphicFramePr>
        <p:xfrm>
          <a:off x="6808788" y="50117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80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50117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06843"/>
              </p:ext>
            </p:extLst>
          </p:nvPr>
        </p:nvGraphicFramePr>
        <p:xfrm>
          <a:off x="7723188" y="50307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81" name="Equation" r:id="rId9" imgW="342900" imgH="241300" progId="Equation.DSMT4">
                  <p:embed/>
                </p:oleObj>
              </mc:Choice>
              <mc:Fallback>
                <p:oleObj name="Equation" r:id="rId9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50307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5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0E6D8-7E55-7442-A4D6-3D4B2A0EC8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Categories of Forces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943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Fundamental Forces: Truly unique forces that cannot be derived from any other forces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Total of </a:t>
            </a:r>
            <a:r>
              <a:rPr lang="en-US" dirty="0" smtClean="0">
                <a:latin typeface="Arial Narrow" charset="0"/>
                <a:ea typeface="ＭＳ Ｐゴシック" charset="0"/>
              </a:rPr>
              <a:t>four </a:t>
            </a:r>
            <a:r>
              <a:rPr lang="en-US" dirty="0">
                <a:latin typeface="Arial Narrow" charset="0"/>
                <a:ea typeface="ＭＳ Ｐゴシック" charset="0"/>
              </a:rPr>
              <a:t>fundamental forces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Gravitational Force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</a:rPr>
              <a:t>Electromagnetic Force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</a:rPr>
              <a:t>Weak Nuclear Force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Strong Nuclear Force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Non-fundamental forces: Forces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that are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derived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fundamental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forces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Friction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Tension in a rope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Normal or support forces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321DD2-D0B1-A343-96BE-DDCD343FABE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normal force is one component of the force that a surface exerts on an object with which it is in contact – namely,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force component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that is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</a:rPr>
              <a:t>perpendicular to the surface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pic>
        <p:nvPicPr>
          <p:cNvPr id="452615" name="Picture 7" descr="afg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9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Normal Force</a:t>
            </a:r>
          </a:p>
        </p:txBody>
      </p:sp>
    </p:spTree>
    <p:extLst>
      <p:ext uri="{BB962C8B-B14F-4D97-AF65-F5344CB8AC3E}">
        <p14:creationId xmlns:p14="http://schemas.microsoft.com/office/powerpoint/2010/main" val="55107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846A5-5044-1C41-AACA-EF599956AA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538163" y="1676400"/>
          <a:ext cx="32464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4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676400"/>
                        <a:ext cx="32464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4"/>
          <p:cNvGraphicFramePr>
            <a:graphicFrameLocks noChangeAspect="1"/>
          </p:cNvGraphicFramePr>
          <p:nvPr/>
        </p:nvGraphicFramePr>
        <p:xfrm>
          <a:off x="533400" y="4075113"/>
          <a:ext cx="3352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5"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75113"/>
                        <a:ext cx="3352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663" name="Picture 7" descr="afg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838200"/>
            <a:ext cx="31099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normal force exercises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60375" y="1066800"/>
            <a:ext cx="472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1: Hand pushing down on the book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389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2: Hand pulling up the book</a:t>
            </a:r>
          </a:p>
        </p:txBody>
      </p:sp>
      <p:graphicFrame>
        <p:nvGraphicFramePr>
          <p:cNvPr id="454667" name="Object 5"/>
          <p:cNvGraphicFramePr>
            <a:graphicFrameLocks noChangeAspect="1"/>
          </p:cNvGraphicFramePr>
          <p:nvPr/>
        </p:nvGraphicFramePr>
        <p:xfrm>
          <a:off x="3962400" y="1704975"/>
          <a:ext cx="360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6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04975"/>
                        <a:ext cx="3603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6"/>
          <p:cNvGraphicFramePr>
            <a:graphicFrameLocks noChangeAspect="1"/>
          </p:cNvGraphicFramePr>
          <p:nvPr/>
        </p:nvGraphicFramePr>
        <p:xfrm>
          <a:off x="566738" y="2398713"/>
          <a:ext cx="1947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7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398713"/>
                        <a:ext cx="19478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7"/>
          <p:cNvGraphicFramePr>
            <a:graphicFrameLocks noChangeAspect="1"/>
          </p:cNvGraphicFramePr>
          <p:nvPr/>
        </p:nvGraphicFramePr>
        <p:xfrm>
          <a:off x="3906838" y="4114800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8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114800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8"/>
          <p:cNvGraphicFramePr>
            <a:graphicFrameLocks noChangeAspect="1"/>
          </p:cNvGraphicFramePr>
          <p:nvPr/>
        </p:nvGraphicFramePr>
        <p:xfrm>
          <a:off x="555625" y="4760913"/>
          <a:ext cx="1730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9" name="Equation" r:id="rId15" imgW="609480" imgH="228600" progId="Equation.DSMT4">
                  <p:embed/>
                </p:oleObj>
              </mc:Choice>
              <mc:Fallback>
                <p:oleObj name="Equation" r:id="rId15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760913"/>
                        <a:ext cx="17303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63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 dirty="0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 dirty="0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 dirty="0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always perpendicular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to the surface.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19111</TotalTime>
  <Words>1704</Words>
  <Application>Microsoft Macintosh PowerPoint</Application>
  <PresentationFormat>On-screen Show (4:3)</PresentationFormat>
  <Paragraphs>236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1441 – Section 001 Lecture #9</vt:lpstr>
      <vt:lpstr>Announcements</vt:lpstr>
      <vt:lpstr>Announcements II</vt:lpstr>
      <vt:lpstr>Special Project #3</vt:lpstr>
      <vt:lpstr>Newton’s Three Laws Motion</vt:lpstr>
      <vt:lpstr>Categories of Forces</vt:lpstr>
      <vt:lpstr>The Normal Force</vt:lpstr>
      <vt:lpstr>Some normal force exercises</vt:lpstr>
      <vt:lpstr>Some Basic Information</vt:lpstr>
      <vt:lpstr>Solving a problem using Newton’s Laws</vt:lpstr>
      <vt:lpstr>PowerPoint Presentation</vt:lpstr>
      <vt:lpstr>Example w/o Friction</vt:lpstr>
      <vt:lpstr>Example for Using Newton’s Laws</vt:lpstr>
      <vt:lpstr>Force of Friction</vt:lpstr>
      <vt:lpstr>Example w/ Friction</vt:lpstr>
      <vt:lpstr>Definition of the Uniform Circular Motion</vt:lpstr>
      <vt:lpstr>Speed of a uniform circular motion?</vt:lpstr>
      <vt:lpstr>Ex. :  A Tire-Balancing Machine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585</cp:revision>
  <dcterms:created xsi:type="dcterms:W3CDTF">2012-06-05T17:02:23Z</dcterms:created>
  <dcterms:modified xsi:type="dcterms:W3CDTF">2015-06-24T18:26:46Z</dcterms:modified>
</cp:coreProperties>
</file>