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3.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4.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notesSlides/notesSlide5.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6.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7.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notesSlides/notesSlide8.xml" ContentType="application/vnd.openxmlformats-officedocument.presentationml.notesSlide+xml"/>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35" r:id="rId3"/>
    <p:sldId id="671" r:id="rId4"/>
    <p:sldId id="672" r:id="rId5"/>
    <p:sldId id="637" r:id="rId6"/>
    <p:sldId id="638" r:id="rId7"/>
    <p:sldId id="639" r:id="rId8"/>
    <p:sldId id="640" r:id="rId9"/>
    <p:sldId id="641" r:id="rId10"/>
    <p:sldId id="642" r:id="rId11"/>
    <p:sldId id="643" r:id="rId12"/>
    <p:sldId id="644" r:id="rId13"/>
    <p:sldId id="645" r:id="rId14"/>
    <p:sldId id="646" r:id="rId15"/>
    <p:sldId id="647" r:id="rId16"/>
    <p:sldId id="648" r:id="rId17"/>
    <p:sldId id="650" r:id="rId18"/>
    <p:sldId id="673"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9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1" Type="http://schemas.openxmlformats.org/officeDocument/2006/relationships/image" Target="../media/image70.wmf"/><Relationship Id="rId2" Type="http://schemas.openxmlformats.org/officeDocument/2006/relationships/image" Target="../media/image7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5" Type="http://schemas.openxmlformats.org/officeDocument/2006/relationships/image" Target="../media/image82.wmf"/><Relationship Id="rId6" Type="http://schemas.openxmlformats.org/officeDocument/2006/relationships/image" Target="../media/image83.wmf"/><Relationship Id="rId7" Type="http://schemas.openxmlformats.org/officeDocument/2006/relationships/image" Target="../media/image84.wmf"/><Relationship Id="rId8" Type="http://schemas.openxmlformats.org/officeDocument/2006/relationships/image" Target="../media/image85.wmf"/><Relationship Id="rId9" Type="http://schemas.openxmlformats.org/officeDocument/2006/relationships/image" Target="../media/image86.emf"/><Relationship Id="rId1" Type="http://schemas.openxmlformats.org/officeDocument/2006/relationships/image" Target="../media/image78.wmf"/><Relationship Id="rId2" Type="http://schemas.openxmlformats.org/officeDocument/2006/relationships/image" Target="../media/image7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90.wmf"/><Relationship Id="rId5" Type="http://schemas.openxmlformats.org/officeDocument/2006/relationships/image" Target="../media/image91.wmf"/><Relationship Id="rId6" Type="http://schemas.openxmlformats.org/officeDocument/2006/relationships/image" Target="../media/image92.wmf"/><Relationship Id="rId1" Type="http://schemas.openxmlformats.org/officeDocument/2006/relationships/image" Target="../media/image87.wmf"/><Relationship Id="rId2"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1" Type="http://schemas.openxmlformats.org/officeDocument/2006/relationships/image" Target="../media/image94.wmf"/><Relationship Id="rId2"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w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1" Type="http://schemas.openxmlformats.org/officeDocument/2006/relationships/image" Target="../media/image12.w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image" Target="../media/image30.wmf"/><Relationship Id="rId13" Type="http://schemas.openxmlformats.org/officeDocument/2006/relationships/image" Target="../media/image31.wmf"/><Relationship Id="rId14" Type="http://schemas.openxmlformats.org/officeDocument/2006/relationships/image" Target="../media/image32.e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12.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26.wmf"/><Relationship Id="rId9" Type="http://schemas.openxmlformats.org/officeDocument/2006/relationships/image" Target="../media/image27.wmf"/><Relationship Id="rId10"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8" Type="http://schemas.openxmlformats.org/officeDocument/2006/relationships/image" Target="../media/image43.wmf"/><Relationship Id="rId9" Type="http://schemas.openxmlformats.org/officeDocument/2006/relationships/image" Target="../media/image44.wmf"/><Relationship Id="rId10" Type="http://schemas.openxmlformats.org/officeDocument/2006/relationships/image" Target="../media/image45.wmf"/><Relationship Id="rId11" Type="http://schemas.openxmlformats.org/officeDocument/2006/relationships/image" Target="../media/image46.wmf"/><Relationship Id="rId1" Type="http://schemas.openxmlformats.org/officeDocument/2006/relationships/image" Target="../media/image36.wmf"/><Relationship Id="rId2"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8" Type="http://schemas.openxmlformats.org/officeDocument/2006/relationships/image" Target="../media/image54.wmf"/><Relationship Id="rId9" Type="http://schemas.openxmlformats.org/officeDocument/2006/relationships/image" Target="../media/image55.emf"/><Relationship Id="rId10" Type="http://schemas.openxmlformats.org/officeDocument/2006/relationships/image" Target="../media/image56.emf"/><Relationship Id="rId11" Type="http://schemas.openxmlformats.org/officeDocument/2006/relationships/image" Target="../media/image57.wmf"/><Relationship Id="rId1" Type="http://schemas.openxmlformats.org/officeDocument/2006/relationships/image" Target="../media/image47.emf"/><Relationship Id="rId2"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1" Type="http://schemas.openxmlformats.org/officeDocument/2006/relationships/image" Target="../media/image58.wmf"/><Relationship Id="rId2"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6" Type="http://schemas.openxmlformats.org/officeDocument/2006/relationships/image" Target="../media/image69.wmf"/><Relationship Id="rId1" Type="http://schemas.openxmlformats.org/officeDocument/2006/relationships/image" Target="../media/image64.emf"/><Relationship Id="rId2"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C1D8A8-F586-AA47-A139-99E1C7E33707}" type="slidenum">
              <a:rPr lang="en-US" sz="1200"/>
              <a:pPr eaLnBrk="1" hangingPunct="1"/>
              <a:t>8</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E62F4F-6BE6-3C44-9B69-E530B33C4758}" type="slidenum">
              <a:rPr lang="en-US" sz="1200"/>
              <a:pPr eaLnBrk="1" hangingPunct="1"/>
              <a:t>9</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B79979-F0FB-D54D-B728-B7A347EAC61C}" type="slidenum">
              <a:rPr lang="en-US" sz="1200"/>
              <a:pPr eaLnBrk="1" hangingPunct="1"/>
              <a:t>12</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3EF643C-E7E5-8840-8CC7-AC4CF77BD2BD}" type="slidenum">
              <a:rPr lang="en-US" sz="1200"/>
              <a:pPr eaLnBrk="1" hangingPunct="1"/>
              <a:t>13</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8A7CC0-4BB9-7144-8E14-F1A1D274D79C}" type="slidenum">
              <a:rPr lang="en-US" sz="1200"/>
              <a:pPr eaLnBrk="1" hangingPunct="1"/>
              <a:t>15</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9BC304-8A86-0741-BB53-911827E76FEA}" type="slidenum">
              <a:rPr lang="en-US" sz="1200"/>
              <a:pPr eaLnBrk="1" hangingPunct="1"/>
              <a:t>16</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1AA2CB-9A84-1941-B81E-FADF52C43E9B}" type="slidenum">
              <a:rPr lang="en-US" sz="1200"/>
              <a:pPr eaLnBrk="1" hangingPunct="1"/>
              <a:t>17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B05FF8-7AB1-504F-BF91-D4BE87516B90}" type="slidenum">
              <a:rPr lang="en-US" sz="1200"/>
              <a:pPr eaLnBrk="1" hangingPunct="1"/>
              <a:t>18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1864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June 29,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35.jpeg"/><Relationship Id="rId20" Type="http://schemas.openxmlformats.org/officeDocument/2006/relationships/oleObject" Target="../embeddings/oleObject38.bin"/><Relationship Id="rId21" Type="http://schemas.openxmlformats.org/officeDocument/2006/relationships/image" Target="../media/image44.wmf"/><Relationship Id="rId22" Type="http://schemas.openxmlformats.org/officeDocument/2006/relationships/oleObject" Target="../embeddings/oleObject39.bin"/><Relationship Id="rId23" Type="http://schemas.openxmlformats.org/officeDocument/2006/relationships/image" Target="../media/image45.wmf"/><Relationship Id="rId24" Type="http://schemas.openxmlformats.org/officeDocument/2006/relationships/oleObject" Target="../embeddings/oleObject40.bin"/><Relationship Id="rId25" Type="http://schemas.openxmlformats.org/officeDocument/2006/relationships/image" Target="../media/image46.wmf"/><Relationship Id="rId10" Type="http://schemas.openxmlformats.org/officeDocument/2006/relationships/oleObject" Target="../embeddings/oleObject33.bin"/><Relationship Id="rId11" Type="http://schemas.openxmlformats.org/officeDocument/2006/relationships/image" Target="../media/image39.wmf"/><Relationship Id="rId12" Type="http://schemas.openxmlformats.org/officeDocument/2006/relationships/oleObject" Target="../embeddings/oleObject34.bin"/><Relationship Id="rId13" Type="http://schemas.openxmlformats.org/officeDocument/2006/relationships/image" Target="../media/image40.wmf"/><Relationship Id="rId14" Type="http://schemas.openxmlformats.org/officeDocument/2006/relationships/oleObject" Target="../embeddings/oleObject35.bin"/><Relationship Id="rId15" Type="http://schemas.openxmlformats.org/officeDocument/2006/relationships/image" Target="../media/image41.wmf"/><Relationship Id="rId16" Type="http://schemas.openxmlformats.org/officeDocument/2006/relationships/oleObject" Target="../embeddings/oleObject36.bin"/><Relationship Id="rId17" Type="http://schemas.openxmlformats.org/officeDocument/2006/relationships/image" Target="../media/image42.wmf"/><Relationship Id="rId18" Type="http://schemas.openxmlformats.org/officeDocument/2006/relationships/oleObject" Target="../embeddings/oleObject37.bin"/><Relationship Id="rId19" Type="http://schemas.openxmlformats.org/officeDocument/2006/relationships/image" Target="../media/image43.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36.wmf"/><Relationship Id="rId5" Type="http://schemas.openxmlformats.org/officeDocument/2006/relationships/oleObject" Target="../embeddings/oleObject31.bin"/><Relationship Id="rId6" Type="http://schemas.openxmlformats.org/officeDocument/2006/relationships/image" Target="../media/image37.wmf"/><Relationship Id="rId7" Type="http://schemas.openxmlformats.org/officeDocument/2006/relationships/oleObject" Target="../embeddings/oleObject32.bin"/><Relationship Id="rId8" Type="http://schemas.openxmlformats.org/officeDocument/2006/relationships/image" Target="../media/image38.w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4.bin"/><Relationship Id="rId20" Type="http://schemas.openxmlformats.org/officeDocument/2006/relationships/image" Target="../media/image55.emf"/><Relationship Id="rId21" Type="http://schemas.openxmlformats.org/officeDocument/2006/relationships/oleObject" Target="../embeddings/oleObject50.bin"/><Relationship Id="rId22" Type="http://schemas.openxmlformats.org/officeDocument/2006/relationships/image" Target="../media/image56.emf"/><Relationship Id="rId23" Type="http://schemas.openxmlformats.org/officeDocument/2006/relationships/oleObject" Target="../embeddings/oleObject51.bin"/><Relationship Id="rId24" Type="http://schemas.openxmlformats.org/officeDocument/2006/relationships/image" Target="../media/image57.wmf"/><Relationship Id="rId10" Type="http://schemas.openxmlformats.org/officeDocument/2006/relationships/image" Target="../media/image50.wmf"/><Relationship Id="rId11" Type="http://schemas.openxmlformats.org/officeDocument/2006/relationships/oleObject" Target="../embeddings/oleObject45.bin"/><Relationship Id="rId12" Type="http://schemas.openxmlformats.org/officeDocument/2006/relationships/image" Target="../media/image51.wmf"/><Relationship Id="rId13" Type="http://schemas.openxmlformats.org/officeDocument/2006/relationships/oleObject" Target="../embeddings/oleObject46.bin"/><Relationship Id="rId14" Type="http://schemas.openxmlformats.org/officeDocument/2006/relationships/image" Target="../media/image52.wmf"/><Relationship Id="rId15" Type="http://schemas.openxmlformats.org/officeDocument/2006/relationships/oleObject" Target="../embeddings/oleObject47.bin"/><Relationship Id="rId16" Type="http://schemas.openxmlformats.org/officeDocument/2006/relationships/image" Target="../media/image53.wmf"/><Relationship Id="rId17" Type="http://schemas.openxmlformats.org/officeDocument/2006/relationships/oleObject" Target="../embeddings/oleObject48.bin"/><Relationship Id="rId18" Type="http://schemas.openxmlformats.org/officeDocument/2006/relationships/image" Target="../media/image54.wmf"/><Relationship Id="rId19" Type="http://schemas.openxmlformats.org/officeDocument/2006/relationships/oleObject" Target="../embeddings/oleObject49.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7.emf"/><Relationship Id="rId5" Type="http://schemas.openxmlformats.org/officeDocument/2006/relationships/oleObject" Target="../embeddings/oleObject42.bin"/><Relationship Id="rId6" Type="http://schemas.openxmlformats.org/officeDocument/2006/relationships/image" Target="../media/image48.emf"/><Relationship Id="rId7" Type="http://schemas.openxmlformats.org/officeDocument/2006/relationships/oleObject" Target="../embeddings/oleObject43.bin"/><Relationship Id="rId8" Type="http://schemas.openxmlformats.org/officeDocument/2006/relationships/image" Target="../media/image49.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61.wmf"/><Relationship Id="rId1" Type="http://schemas.openxmlformats.org/officeDocument/2006/relationships/vmlDrawing" Target="../drawings/vmlDrawing7.vml"/><Relationship Id="rId2" Type="http://schemas.openxmlformats.org/officeDocument/2006/relationships/slideLayout" Target="../slideLayouts/slideLayout4.xml"/><Relationship Id="rId3" Type="http://schemas.openxmlformats.org/officeDocument/2006/relationships/notesSlide" Target="../notesSlides/notesSlide3.xml"/><Relationship Id="rId4" Type="http://schemas.openxmlformats.org/officeDocument/2006/relationships/oleObject" Target="../embeddings/oleObject52.bin"/><Relationship Id="rId5" Type="http://schemas.openxmlformats.org/officeDocument/2006/relationships/image" Target="../media/image58.wmf"/><Relationship Id="rId6" Type="http://schemas.openxmlformats.org/officeDocument/2006/relationships/image" Target="../media/image62.jpeg"/><Relationship Id="rId7" Type="http://schemas.openxmlformats.org/officeDocument/2006/relationships/oleObject" Target="../embeddings/oleObject53.bin"/><Relationship Id="rId8" Type="http://schemas.openxmlformats.org/officeDocument/2006/relationships/image" Target="../media/image59.wmf"/><Relationship Id="rId9" Type="http://schemas.openxmlformats.org/officeDocument/2006/relationships/oleObject" Target="../embeddings/oleObject54.bin"/><Relationship Id="rId10" Type="http://schemas.openxmlformats.org/officeDocument/2006/relationships/image" Target="../media/image6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6.bin"/><Relationship Id="rId5" Type="http://schemas.openxmlformats.org/officeDocument/2006/relationships/image" Target="../media/image63.jpeg"/><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8.emf"/><Relationship Id="rId13" Type="http://schemas.openxmlformats.org/officeDocument/2006/relationships/oleObject" Target="../embeddings/oleObject62.bin"/><Relationship Id="rId14" Type="http://schemas.openxmlformats.org/officeDocument/2006/relationships/image" Target="../media/image69.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64.emf"/><Relationship Id="rId5" Type="http://schemas.openxmlformats.org/officeDocument/2006/relationships/oleObject" Target="../embeddings/oleObject58.bin"/><Relationship Id="rId6" Type="http://schemas.openxmlformats.org/officeDocument/2006/relationships/image" Target="../media/image65.wmf"/><Relationship Id="rId7" Type="http://schemas.openxmlformats.org/officeDocument/2006/relationships/oleObject" Target="../embeddings/oleObject59.bin"/><Relationship Id="rId8" Type="http://schemas.openxmlformats.org/officeDocument/2006/relationships/image" Target="../media/image66.emf"/><Relationship Id="rId9" Type="http://schemas.openxmlformats.org/officeDocument/2006/relationships/oleObject" Target="../embeddings/oleObject60.bin"/><Relationship Id="rId10" Type="http://schemas.openxmlformats.org/officeDocument/2006/relationships/image" Target="../media/image67.e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73.wmf"/><Relationship Id="rId13" Type="http://schemas.openxmlformats.org/officeDocument/2006/relationships/oleObject" Target="../embeddings/oleObject67.bin"/><Relationship Id="rId14" Type="http://schemas.openxmlformats.org/officeDocument/2006/relationships/image" Target="../media/image74.wmf"/><Relationship Id="rId15" Type="http://schemas.openxmlformats.org/officeDocument/2006/relationships/oleObject" Target="../embeddings/oleObject68.bin"/><Relationship Id="rId16" Type="http://schemas.openxmlformats.org/officeDocument/2006/relationships/oleObject" Target="../embeddings/oleObject69.bin"/><Relationship Id="rId17" Type="http://schemas.openxmlformats.org/officeDocument/2006/relationships/image" Target="../media/image75.wmf"/><Relationship Id="rId18" Type="http://schemas.openxmlformats.org/officeDocument/2006/relationships/oleObject" Target="../embeddings/oleObject70.bin"/><Relationship Id="rId19" Type="http://schemas.openxmlformats.org/officeDocument/2006/relationships/image" Target="../media/image76.wmf"/><Relationship Id="rId1" Type="http://schemas.openxmlformats.org/officeDocument/2006/relationships/vmlDrawing" Target="../drawings/vmlDrawing10.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oleObject" Target="../embeddings/oleObject63.bin"/><Relationship Id="rId5" Type="http://schemas.openxmlformats.org/officeDocument/2006/relationships/image" Target="../media/image70.wmf"/><Relationship Id="rId6" Type="http://schemas.openxmlformats.org/officeDocument/2006/relationships/oleObject" Target="../embeddings/oleObject64.bin"/><Relationship Id="rId7" Type="http://schemas.openxmlformats.org/officeDocument/2006/relationships/image" Target="../media/image71.wmf"/><Relationship Id="rId8" Type="http://schemas.openxmlformats.org/officeDocument/2006/relationships/oleObject" Target="../embeddings/oleObject65.bin"/><Relationship Id="rId9" Type="http://schemas.openxmlformats.org/officeDocument/2006/relationships/image" Target="../media/image72.wmf"/><Relationship Id="rId10" Type="http://schemas.openxmlformats.org/officeDocument/2006/relationships/image" Target="../media/image77.jpeg"/></Relationships>
</file>

<file path=ppt/slides/_rels/slide16.xml.rels><?xml version="1.0" encoding="UTF-8" standalone="yes"?>
<Relationships xmlns="http://schemas.openxmlformats.org/package/2006/relationships"><Relationship Id="rId9" Type="http://schemas.openxmlformats.org/officeDocument/2006/relationships/image" Target="../media/image80.wmf"/><Relationship Id="rId20" Type="http://schemas.openxmlformats.org/officeDocument/2006/relationships/oleObject" Target="../embeddings/oleObject79.bin"/><Relationship Id="rId21" Type="http://schemas.openxmlformats.org/officeDocument/2006/relationships/image" Target="../media/image86.emf"/><Relationship Id="rId10" Type="http://schemas.openxmlformats.org/officeDocument/2006/relationships/oleObject" Target="../embeddings/oleObject74.bin"/><Relationship Id="rId11" Type="http://schemas.openxmlformats.org/officeDocument/2006/relationships/image" Target="../media/image81.wmf"/><Relationship Id="rId12" Type="http://schemas.openxmlformats.org/officeDocument/2006/relationships/oleObject" Target="../embeddings/oleObject75.bin"/><Relationship Id="rId13" Type="http://schemas.openxmlformats.org/officeDocument/2006/relationships/image" Target="../media/image82.wmf"/><Relationship Id="rId14" Type="http://schemas.openxmlformats.org/officeDocument/2006/relationships/oleObject" Target="../embeddings/oleObject76.bin"/><Relationship Id="rId15" Type="http://schemas.openxmlformats.org/officeDocument/2006/relationships/image" Target="../media/image83.wmf"/><Relationship Id="rId16" Type="http://schemas.openxmlformats.org/officeDocument/2006/relationships/oleObject" Target="../embeddings/oleObject77.bin"/><Relationship Id="rId17" Type="http://schemas.openxmlformats.org/officeDocument/2006/relationships/image" Target="../media/image84.wmf"/><Relationship Id="rId18" Type="http://schemas.openxmlformats.org/officeDocument/2006/relationships/oleObject" Target="../embeddings/oleObject78.bin"/><Relationship Id="rId19" Type="http://schemas.openxmlformats.org/officeDocument/2006/relationships/image" Target="../media/image85.wmf"/><Relationship Id="rId1" Type="http://schemas.openxmlformats.org/officeDocument/2006/relationships/vmlDrawing" Target="../drawings/vmlDrawing11.vml"/><Relationship Id="rId2" Type="http://schemas.openxmlformats.org/officeDocument/2006/relationships/slideLayout" Target="../slideLayouts/slideLayout4.xml"/><Relationship Id="rId3" Type="http://schemas.openxmlformats.org/officeDocument/2006/relationships/notesSlide" Target="../notesSlides/notesSlide6.xml"/><Relationship Id="rId4" Type="http://schemas.openxmlformats.org/officeDocument/2006/relationships/oleObject" Target="../embeddings/oleObject71.bin"/><Relationship Id="rId5" Type="http://schemas.openxmlformats.org/officeDocument/2006/relationships/image" Target="../media/image78.wmf"/><Relationship Id="rId6" Type="http://schemas.openxmlformats.org/officeDocument/2006/relationships/oleObject" Target="../embeddings/oleObject72.bin"/><Relationship Id="rId7" Type="http://schemas.openxmlformats.org/officeDocument/2006/relationships/image" Target="../media/image79.emf"/><Relationship Id="rId8" Type="http://schemas.openxmlformats.org/officeDocument/2006/relationships/oleObject" Target="../embeddings/oleObject73.bin"/></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90.wmf"/><Relationship Id="rId13" Type="http://schemas.openxmlformats.org/officeDocument/2006/relationships/oleObject" Target="../embeddings/oleObject84.bin"/><Relationship Id="rId14" Type="http://schemas.openxmlformats.org/officeDocument/2006/relationships/image" Target="../media/image91.wmf"/><Relationship Id="rId15" Type="http://schemas.openxmlformats.org/officeDocument/2006/relationships/oleObject" Target="../embeddings/oleObject85.bin"/><Relationship Id="rId16" Type="http://schemas.openxmlformats.org/officeDocument/2006/relationships/image" Target="../media/image92.wmf"/><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notesSlide" Target="../notesSlides/notesSlide7.xml"/><Relationship Id="rId4" Type="http://schemas.openxmlformats.org/officeDocument/2006/relationships/image" Target="../media/image93.jpeg"/><Relationship Id="rId5" Type="http://schemas.openxmlformats.org/officeDocument/2006/relationships/oleObject" Target="../embeddings/oleObject80.bin"/><Relationship Id="rId6" Type="http://schemas.openxmlformats.org/officeDocument/2006/relationships/image" Target="../media/image87.wmf"/><Relationship Id="rId7" Type="http://schemas.openxmlformats.org/officeDocument/2006/relationships/oleObject" Target="../embeddings/oleObject81.bin"/><Relationship Id="rId8" Type="http://schemas.openxmlformats.org/officeDocument/2006/relationships/image" Target="../media/image88.wmf"/><Relationship Id="rId9" Type="http://schemas.openxmlformats.org/officeDocument/2006/relationships/oleObject" Target="../embeddings/oleObject82.bin"/><Relationship Id="rId10" Type="http://schemas.openxmlformats.org/officeDocument/2006/relationships/image" Target="../media/image89.wmf"/></Relationships>
</file>

<file path=ppt/slides/_rels/slide18.xml.rels><?xml version="1.0" encoding="UTF-8" standalone="yes"?>
<Relationships xmlns="http://schemas.openxmlformats.org/package/2006/relationships"><Relationship Id="rId11" Type="http://schemas.openxmlformats.org/officeDocument/2006/relationships/image" Target="../media/image97.wmf"/><Relationship Id="rId12" Type="http://schemas.openxmlformats.org/officeDocument/2006/relationships/oleObject" Target="../embeddings/oleObject90.bin"/><Relationship Id="rId13" Type="http://schemas.openxmlformats.org/officeDocument/2006/relationships/image" Target="../media/image98.wmf"/><Relationship Id="rId1" Type="http://schemas.openxmlformats.org/officeDocument/2006/relationships/vmlDrawing" Target="../drawings/vmlDrawing13.vml"/><Relationship Id="rId2" Type="http://schemas.openxmlformats.org/officeDocument/2006/relationships/slideLayout" Target="../slideLayouts/slideLayout13.xml"/><Relationship Id="rId3" Type="http://schemas.openxmlformats.org/officeDocument/2006/relationships/notesSlide" Target="../notesSlides/notesSlide8.xml"/><Relationship Id="rId4" Type="http://schemas.openxmlformats.org/officeDocument/2006/relationships/oleObject" Target="../embeddings/oleObject86.bin"/><Relationship Id="rId5" Type="http://schemas.openxmlformats.org/officeDocument/2006/relationships/image" Target="../media/image94.wmf"/><Relationship Id="rId6" Type="http://schemas.openxmlformats.org/officeDocument/2006/relationships/oleObject" Target="../embeddings/oleObject87.bin"/><Relationship Id="rId7" Type="http://schemas.openxmlformats.org/officeDocument/2006/relationships/image" Target="../media/image95.emf"/><Relationship Id="rId8" Type="http://schemas.openxmlformats.org/officeDocument/2006/relationships/oleObject" Target="../embeddings/oleObject88.bin"/><Relationship Id="rId9" Type="http://schemas.openxmlformats.org/officeDocument/2006/relationships/image" Target="../media/image96.wmf"/><Relationship Id="rId10" Type="http://schemas.openxmlformats.org/officeDocument/2006/relationships/oleObject" Target="../embeddings/oleObject8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7.wmf"/><Relationship Id="rId12" Type="http://schemas.openxmlformats.org/officeDocument/2006/relationships/oleObject" Target="../embeddings/oleObject7.bin"/><Relationship Id="rId13" Type="http://schemas.openxmlformats.org/officeDocument/2006/relationships/image" Target="../media/image8.emf"/><Relationship Id="rId14" Type="http://schemas.openxmlformats.org/officeDocument/2006/relationships/image" Target="../media/image11.jpeg"/><Relationship Id="rId15" Type="http://schemas.openxmlformats.org/officeDocument/2006/relationships/oleObject" Target="../embeddings/oleObject8.bin"/><Relationship Id="rId16"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0.jpeg"/><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oleObject" Target="../embeddings/oleObject4.bin"/><Relationship Id="rId7" Type="http://schemas.openxmlformats.org/officeDocument/2006/relationships/image" Target="../media/image5.emf"/><Relationship Id="rId8" Type="http://schemas.openxmlformats.org/officeDocument/2006/relationships/oleObject" Target="../embeddings/oleObject5.bin"/><Relationship Id="rId9" Type="http://schemas.openxmlformats.org/officeDocument/2006/relationships/image" Target="../media/image6.emf"/><Relationship Id="rId10"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3.bin"/><Relationship Id="rId13" Type="http://schemas.openxmlformats.org/officeDocument/2006/relationships/image" Target="../media/image16.emf"/><Relationship Id="rId14" Type="http://schemas.openxmlformats.org/officeDocument/2006/relationships/oleObject" Target="../embeddings/oleObject14.bin"/><Relationship Id="rId15" Type="http://schemas.openxmlformats.org/officeDocument/2006/relationships/image" Target="../media/image17.emf"/><Relationship Id="rId16" Type="http://schemas.openxmlformats.org/officeDocument/2006/relationships/oleObject" Target="../embeddings/oleObject15.bin"/><Relationship Id="rId17"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2.wmf"/><Relationship Id="rId5" Type="http://schemas.openxmlformats.org/officeDocument/2006/relationships/image" Target="../media/image19.jpeg"/><Relationship Id="rId6" Type="http://schemas.openxmlformats.org/officeDocument/2006/relationships/oleObject" Target="../embeddings/oleObject10.bin"/><Relationship Id="rId7" Type="http://schemas.openxmlformats.org/officeDocument/2006/relationships/image" Target="../media/image13.emf"/><Relationship Id="rId8" Type="http://schemas.openxmlformats.org/officeDocument/2006/relationships/oleObject" Target="../embeddings/oleObject11.bin"/><Relationship Id="rId9" Type="http://schemas.openxmlformats.org/officeDocument/2006/relationships/image" Target="../media/image14.emf"/><Relationship Id="rId10"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oleObject" Target="../embeddings/oleObject24.bin"/><Relationship Id="rId21" Type="http://schemas.openxmlformats.org/officeDocument/2006/relationships/image" Target="../media/image27.wmf"/><Relationship Id="rId22" Type="http://schemas.openxmlformats.org/officeDocument/2006/relationships/oleObject" Target="../embeddings/oleObject25.bin"/><Relationship Id="rId23" Type="http://schemas.openxmlformats.org/officeDocument/2006/relationships/image" Target="../media/image28.wmf"/><Relationship Id="rId24" Type="http://schemas.openxmlformats.org/officeDocument/2006/relationships/oleObject" Target="../embeddings/oleObject26.bin"/><Relationship Id="rId25" Type="http://schemas.openxmlformats.org/officeDocument/2006/relationships/image" Target="../media/image29.wmf"/><Relationship Id="rId26" Type="http://schemas.openxmlformats.org/officeDocument/2006/relationships/oleObject" Target="../embeddings/oleObject27.bin"/><Relationship Id="rId27" Type="http://schemas.openxmlformats.org/officeDocument/2006/relationships/image" Target="../media/image30.wmf"/><Relationship Id="rId28" Type="http://schemas.openxmlformats.org/officeDocument/2006/relationships/oleObject" Target="../embeddings/oleObject28.bin"/><Relationship Id="rId29" Type="http://schemas.openxmlformats.org/officeDocument/2006/relationships/image" Target="../media/image31.wmf"/><Relationship Id="rId30" Type="http://schemas.openxmlformats.org/officeDocument/2006/relationships/oleObject" Target="../embeddings/oleObject29.bin"/><Relationship Id="rId31" Type="http://schemas.openxmlformats.org/officeDocument/2006/relationships/image" Target="../media/image32.emf"/><Relationship Id="rId10" Type="http://schemas.openxmlformats.org/officeDocument/2006/relationships/image" Target="../media/image22.wmf"/><Relationship Id="rId11" Type="http://schemas.openxmlformats.org/officeDocument/2006/relationships/oleObject" Target="../embeddings/oleObject20.bin"/><Relationship Id="rId12" Type="http://schemas.openxmlformats.org/officeDocument/2006/relationships/image" Target="../media/image23.wmf"/><Relationship Id="rId13" Type="http://schemas.openxmlformats.org/officeDocument/2006/relationships/oleObject" Target="../embeddings/oleObject21.bin"/><Relationship Id="rId14" Type="http://schemas.openxmlformats.org/officeDocument/2006/relationships/image" Target="../media/image24.wmf"/><Relationship Id="rId15" Type="http://schemas.openxmlformats.org/officeDocument/2006/relationships/oleObject" Target="../embeddings/oleObject22.bin"/><Relationship Id="rId16" Type="http://schemas.openxmlformats.org/officeDocument/2006/relationships/image" Target="../media/image25.wmf"/><Relationship Id="rId17" Type="http://schemas.openxmlformats.org/officeDocument/2006/relationships/oleObject" Target="../embeddings/oleObject23.bin"/><Relationship Id="rId18" Type="http://schemas.openxmlformats.org/officeDocument/2006/relationships/image" Target="../media/image26.wmf"/><Relationship Id="rId19" Type="http://schemas.openxmlformats.org/officeDocument/2006/relationships/image" Target="../media/image33.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20.wmf"/><Relationship Id="rId5" Type="http://schemas.openxmlformats.org/officeDocument/2006/relationships/oleObject" Target="../embeddings/oleObject17.bin"/><Relationship Id="rId6" Type="http://schemas.openxmlformats.org/officeDocument/2006/relationships/image" Target="../media/image21.wmf"/><Relationship Id="rId7" Type="http://schemas.openxmlformats.org/officeDocument/2006/relationships/oleObject" Target="../embeddings/oleObject18.bin"/><Relationship Id="rId8"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29,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5921" y="1447800"/>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29, 2015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4000" dirty="0" smtClean="0">
                <a:solidFill>
                  <a:srgbClr val="0000FF"/>
                </a:solidFill>
                <a:latin typeface="Arial Narrow" charset="0"/>
              </a:rPr>
              <a:t>Centripetal </a:t>
            </a:r>
            <a:r>
              <a:rPr lang="en-US" sz="4000" dirty="0">
                <a:solidFill>
                  <a:srgbClr val="0000FF"/>
                </a:solidFill>
                <a:latin typeface="Arial Narrow" charset="0"/>
              </a:rPr>
              <a:t>Acceleration</a:t>
            </a:r>
          </a:p>
          <a:p>
            <a:pPr marL="609600" lvl="1" indent="-609600">
              <a:buFontTx/>
              <a:buChar char="•"/>
            </a:pPr>
            <a:r>
              <a:rPr lang="en-US" sz="4000" dirty="0">
                <a:solidFill>
                  <a:srgbClr val="0000FF"/>
                </a:solidFill>
                <a:latin typeface="Arial Narrow" charset="0"/>
              </a:rPr>
              <a:t>Unbanked and Banked highways</a:t>
            </a:r>
          </a:p>
          <a:p>
            <a:pPr marL="609600" lvl="1" indent="-609600">
              <a:buFontTx/>
              <a:buChar char="•"/>
            </a:pPr>
            <a:r>
              <a:rPr lang="en-US" sz="4000" dirty="0">
                <a:solidFill>
                  <a:srgbClr val="0000FF"/>
                </a:solidFill>
                <a:latin typeface="Arial Narrow" charset="0"/>
              </a:rPr>
              <a:t>Newton’s Law of Universal </a:t>
            </a:r>
            <a:r>
              <a:rPr lang="en-US" sz="4000" dirty="0" smtClean="0">
                <a:solidFill>
                  <a:srgbClr val="0000FF"/>
                </a:solidFill>
                <a:latin typeface="Arial Narrow" charset="0"/>
              </a:rPr>
              <a:t>Gravitation</a:t>
            </a:r>
          </a:p>
          <a:p>
            <a:pPr marL="609600" lvl="1" indent="-609600">
              <a:buFontTx/>
              <a:buChar char="•"/>
            </a:pPr>
            <a:r>
              <a:rPr lang="en-US" sz="4000" dirty="0" smtClean="0">
                <a:solidFill>
                  <a:srgbClr val="0000FF"/>
                </a:solidFill>
                <a:latin typeface="Arial Narrow" charset="0"/>
              </a:rPr>
              <a:t>Work </a:t>
            </a:r>
            <a:r>
              <a:rPr lang="en-US" sz="4000" smtClean="0">
                <a:solidFill>
                  <a:srgbClr val="0000FF"/>
                </a:solidFill>
                <a:latin typeface="Arial Narrow" charset="0"/>
              </a:rPr>
              <a:t>and Energy</a:t>
            </a:r>
            <a:endParaRPr lang="en-US" sz="40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quarter" idx="10"/>
          </p:nvPr>
        </p:nvSpPr>
        <p:spPr/>
        <p:txBody>
          <a:bodyPr/>
          <a:lstStyle/>
          <a:p>
            <a:pPr>
              <a:defRPr/>
            </a:pPr>
            <a:r>
              <a:rPr lang="en-US" smtClean="0"/>
              <a:t>Monday, June 29, 2015</a:t>
            </a:r>
            <a:endParaRPr lang="en-US"/>
          </a:p>
        </p:txBody>
      </p:sp>
      <p:sp>
        <p:nvSpPr>
          <p:cNvPr id="2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9711" name="Rectangle 3"/>
          <p:cNvSpPr>
            <a:spLocks noGrp="1" noChangeArrowheads="1"/>
          </p:cNvSpPr>
          <p:nvPr>
            <p:ph type="title"/>
          </p:nvPr>
        </p:nvSpPr>
        <p:spPr>
          <a:xfrm>
            <a:off x="685800" y="76200"/>
            <a:ext cx="7772400" cy="762000"/>
          </a:xfrm>
        </p:spPr>
        <p:txBody>
          <a:bodyPr/>
          <a:lstStyle/>
          <a:p>
            <a:r>
              <a:rPr lang="en-US" dirty="0" smtClean="0">
                <a:latin typeface="Arial Narrow" charset="0"/>
                <a:ea typeface="ＭＳ Ｐゴシック" charset="0"/>
                <a:cs typeface="ＭＳ Ｐゴシック" charset="0"/>
              </a:rPr>
              <a:t>Ex. </a:t>
            </a:r>
            <a:r>
              <a:rPr lang="en-US" dirty="0">
                <a:latin typeface="Arial Narrow" charset="0"/>
                <a:ea typeface="ＭＳ Ｐゴシック" charset="0"/>
                <a:cs typeface="ＭＳ Ｐゴシック" charset="0"/>
              </a:rPr>
              <a:t>The Daytona 500</a:t>
            </a:r>
          </a:p>
        </p:txBody>
      </p:sp>
      <p:sp>
        <p:nvSpPr>
          <p:cNvPr id="516100" name="Text Box 4"/>
          <p:cNvSpPr txBox="1">
            <a:spLocks noChangeArrowheads="1"/>
          </p:cNvSpPr>
          <p:nvPr/>
        </p:nvSpPr>
        <p:spPr bwMode="auto">
          <a:xfrm>
            <a:off x="609600" y="793750"/>
            <a:ext cx="8153400" cy="16446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Daytona 500 is the major event of the NASCAR season.  It is held at the Daytona International Speedway in Daytona, Florida.  The turns in this oval track have a maximum radius (at the top) of r=316m and are banked steeply, with  </a:t>
            </a:r>
            <a:r>
              <a:rPr lang="en-US" sz="2000" dirty="0" err="1">
                <a:solidFill>
                  <a:schemeClr val="accent2"/>
                </a:solidFill>
                <a:latin typeface="Arial Narrow" charset="0"/>
              </a:rPr>
              <a:t>θ</a:t>
            </a:r>
            <a:r>
              <a:rPr lang="en-US" sz="2000" dirty="0">
                <a:solidFill>
                  <a:schemeClr val="accent2"/>
                </a:solidFill>
                <a:latin typeface="Arial Narrow" charset="0"/>
              </a:rPr>
              <a:t>=31</a:t>
            </a:r>
            <a:r>
              <a:rPr lang="en-US" sz="2000" baseline="30000" dirty="0">
                <a:solidFill>
                  <a:schemeClr val="accent2"/>
                </a:solidFill>
                <a:latin typeface="Arial Narrow" charset="0"/>
              </a:rPr>
              <a:t>o</a:t>
            </a:r>
            <a:r>
              <a:rPr lang="en-US" sz="2000" dirty="0">
                <a:solidFill>
                  <a:schemeClr val="accent2"/>
                </a:solidFill>
                <a:latin typeface="Arial Narrow" charset="0"/>
              </a:rPr>
              <a:t>.  Suppose these maximum radius turns were frictionless.  At what speed would the cars have to travel around them?</a:t>
            </a:r>
            <a:endParaRPr lang="en-US" sz="2000" dirty="0"/>
          </a:p>
        </p:txBody>
      </p:sp>
      <p:graphicFrame>
        <p:nvGraphicFramePr>
          <p:cNvPr id="516101" name="Object 2"/>
          <p:cNvGraphicFramePr>
            <a:graphicFrameLocks noChangeAspect="1"/>
          </p:cNvGraphicFramePr>
          <p:nvPr/>
        </p:nvGraphicFramePr>
        <p:xfrm>
          <a:off x="5610225" y="3657600"/>
          <a:ext cx="1628775" cy="760413"/>
        </p:xfrm>
        <a:graphic>
          <a:graphicData uri="http://schemas.openxmlformats.org/presentationml/2006/ole">
            <mc:AlternateContent xmlns:mc="http://schemas.openxmlformats.org/markup-compatibility/2006">
              <mc:Choice xmlns:v="urn:schemas-microsoft-com:vml" Requires="v">
                <p:oleObj spid="_x0000_s189376" name="Equation" r:id="rId3" imgW="901440" imgH="444240" progId="Equation.DSMT4">
                  <p:embed/>
                </p:oleObj>
              </mc:Choice>
              <mc:Fallback>
                <p:oleObj name="Equation" r:id="rId3" imgW="9014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3657600"/>
                        <a:ext cx="1628775"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03" name="Object 3"/>
          <p:cNvGraphicFramePr>
            <a:graphicFrameLocks noChangeAspect="1"/>
          </p:cNvGraphicFramePr>
          <p:nvPr/>
        </p:nvGraphicFramePr>
        <p:xfrm>
          <a:off x="5427663" y="2590800"/>
          <a:ext cx="896937" cy="438150"/>
        </p:xfrm>
        <a:graphic>
          <a:graphicData uri="http://schemas.openxmlformats.org/presentationml/2006/ole">
            <mc:AlternateContent xmlns:mc="http://schemas.openxmlformats.org/markup-compatibility/2006">
              <mc:Choice xmlns:v="urn:schemas-microsoft-com:vml" Requires="v">
                <p:oleObj spid="_x0000_s189377" name="Equation" r:id="rId5" imgW="495000" imgH="253800" progId="Equation.DSMT4">
                  <p:embed/>
                </p:oleObj>
              </mc:Choice>
              <mc:Fallback>
                <p:oleObj name="Equation" r:id="rId5" imgW="495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663" y="25908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05" name="Text Box 9"/>
          <p:cNvSpPr txBox="1">
            <a:spLocks noChangeArrowheads="1"/>
          </p:cNvSpPr>
          <p:nvPr/>
        </p:nvSpPr>
        <p:spPr bwMode="auto">
          <a:xfrm>
            <a:off x="4311650" y="26527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graphicFrame>
        <p:nvGraphicFramePr>
          <p:cNvPr id="516113" name="Object 4"/>
          <p:cNvGraphicFramePr>
            <a:graphicFrameLocks noChangeAspect="1"/>
          </p:cNvGraphicFramePr>
          <p:nvPr/>
        </p:nvGraphicFramePr>
        <p:xfrm>
          <a:off x="6380163" y="2427288"/>
          <a:ext cx="2133600" cy="719137"/>
        </p:xfrm>
        <a:graphic>
          <a:graphicData uri="http://schemas.openxmlformats.org/presentationml/2006/ole">
            <mc:AlternateContent xmlns:mc="http://schemas.openxmlformats.org/markup-compatibility/2006">
              <mc:Choice xmlns:v="urn:schemas-microsoft-com:vml" Requires="v">
                <p:oleObj spid="_x0000_s189378" name="Equation" r:id="rId7" imgW="1180800" imgH="419040" progId="Equation.DSMT4">
                  <p:embed/>
                </p:oleObj>
              </mc:Choice>
              <mc:Fallback>
                <p:oleObj name="Equation" r:id="rId7" imgW="1180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2427288"/>
                        <a:ext cx="2133600" cy="719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6129" name="Picture 33" descr="afg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673475" y="3276600"/>
            <a:ext cx="1889125" cy="1371600"/>
            <a:chOff x="3312" y="1200"/>
            <a:chExt cx="1190" cy="864"/>
          </a:xfrm>
        </p:grpSpPr>
        <p:grpSp>
          <p:nvGrpSpPr>
            <p:cNvPr id="29720" name="Group 12"/>
            <p:cNvGrpSpPr>
              <a:grpSpLocks/>
            </p:cNvGrpSpPr>
            <p:nvPr/>
          </p:nvGrpSpPr>
          <p:grpSpPr bwMode="auto">
            <a:xfrm>
              <a:off x="3312" y="1344"/>
              <a:ext cx="1190" cy="720"/>
              <a:chOff x="2506" y="1344"/>
              <a:chExt cx="1190" cy="720"/>
            </a:xfrm>
          </p:grpSpPr>
          <p:sp>
            <p:nvSpPr>
              <p:cNvPr id="29722"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29721"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16130" name="Text Box 34"/>
          <p:cNvSpPr txBox="1">
            <a:spLocks noChangeArrowheads="1"/>
          </p:cNvSpPr>
          <p:nvPr/>
        </p:nvSpPr>
        <p:spPr bwMode="auto">
          <a:xfrm>
            <a:off x="4311650" y="31242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aphicFrame>
        <p:nvGraphicFramePr>
          <p:cNvPr id="516131" name="Object 5"/>
          <p:cNvGraphicFramePr>
            <a:graphicFrameLocks noChangeAspect="1"/>
          </p:cNvGraphicFramePr>
          <p:nvPr/>
        </p:nvGraphicFramePr>
        <p:xfrm>
          <a:off x="5480050" y="3124200"/>
          <a:ext cx="920750" cy="438150"/>
        </p:xfrm>
        <a:graphic>
          <a:graphicData uri="http://schemas.openxmlformats.org/presentationml/2006/ole">
            <mc:AlternateContent xmlns:mc="http://schemas.openxmlformats.org/markup-compatibility/2006">
              <mc:Choice xmlns:v="urn:schemas-microsoft-com:vml" Requires="v">
                <p:oleObj spid="_x0000_s189379"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0" y="3124200"/>
                        <a:ext cx="920750"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2" name="Object 6"/>
          <p:cNvGraphicFramePr>
            <a:graphicFrameLocks noChangeAspect="1"/>
          </p:cNvGraphicFramePr>
          <p:nvPr/>
        </p:nvGraphicFramePr>
        <p:xfrm>
          <a:off x="5868988" y="4637088"/>
          <a:ext cx="1446212" cy="392112"/>
        </p:xfrm>
        <a:graphic>
          <a:graphicData uri="http://schemas.openxmlformats.org/presentationml/2006/ole">
            <mc:AlternateContent xmlns:mc="http://schemas.openxmlformats.org/markup-compatibility/2006">
              <mc:Choice xmlns:v="urn:schemas-microsoft-com:vml" Requires="v">
                <p:oleObj spid="_x0000_s189380" name="Equation" r:id="rId12" imgW="799920" imgH="228600" progId="Equation.DSMT4">
                  <p:embed/>
                </p:oleObj>
              </mc:Choice>
              <mc:Fallback>
                <p:oleObj name="Equation" r:id="rId12" imgW="7999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988" y="4637088"/>
                        <a:ext cx="1446212" cy="392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3" name="Object 7"/>
          <p:cNvGraphicFramePr>
            <a:graphicFrameLocks noChangeAspect="1"/>
          </p:cNvGraphicFramePr>
          <p:nvPr/>
        </p:nvGraphicFramePr>
        <p:xfrm>
          <a:off x="5791200" y="5257800"/>
          <a:ext cx="436563" cy="239713"/>
        </p:xfrm>
        <a:graphic>
          <a:graphicData uri="http://schemas.openxmlformats.org/presentationml/2006/ole">
            <mc:AlternateContent xmlns:mc="http://schemas.openxmlformats.org/markup-compatibility/2006">
              <mc:Choice xmlns:v="urn:schemas-microsoft-com:vml" Requires="v">
                <p:oleObj spid="_x0000_s189381" name="Equation" r:id="rId14" imgW="241200" imgH="139680" progId="Equation.DSMT4">
                  <p:embed/>
                </p:oleObj>
              </mc:Choice>
              <mc:Fallback>
                <p:oleObj name="Equation" r:id="rId14" imgW="24120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257800"/>
                        <a:ext cx="436563" cy="23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4" name="Object 8"/>
          <p:cNvGraphicFramePr>
            <a:graphicFrameLocks noChangeAspect="1"/>
          </p:cNvGraphicFramePr>
          <p:nvPr/>
        </p:nvGraphicFramePr>
        <p:xfrm>
          <a:off x="6324600" y="5127625"/>
          <a:ext cx="1354138" cy="434975"/>
        </p:xfrm>
        <a:graphic>
          <a:graphicData uri="http://schemas.openxmlformats.org/presentationml/2006/ole">
            <mc:AlternateContent xmlns:mc="http://schemas.openxmlformats.org/markup-compatibility/2006">
              <mc:Choice xmlns:v="urn:schemas-microsoft-com:vml" Requires="v">
                <p:oleObj spid="_x0000_s189382" name="Equation" r:id="rId16" imgW="749160" imgH="253800" progId="Equation.DSMT4">
                  <p:embed/>
                </p:oleObj>
              </mc:Choice>
              <mc:Fallback>
                <p:oleObj name="Equation" r:id="rId16" imgW="7491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5127625"/>
                        <a:ext cx="1354138"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5" name="Object 9"/>
          <p:cNvGraphicFramePr>
            <a:graphicFrameLocks noChangeAspect="1"/>
          </p:cNvGraphicFramePr>
          <p:nvPr/>
        </p:nvGraphicFramePr>
        <p:xfrm>
          <a:off x="4648200" y="5683250"/>
          <a:ext cx="3349625" cy="565150"/>
        </p:xfrm>
        <a:graphic>
          <a:graphicData uri="http://schemas.openxmlformats.org/presentationml/2006/ole">
            <mc:AlternateContent xmlns:mc="http://schemas.openxmlformats.org/markup-compatibility/2006">
              <mc:Choice xmlns:v="urn:schemas-microsoft-com:vml" Requires="v">
                <p:oleObj spid="_x0000_s189383" name="Equation" r:id="rId18" imgW="1854000" imgH="330120" progId="Equation.DSMT4">
                  <p:embed/>
                </p:oleObj>
              </mc:Choice>
              <mc:Fallback>
                <p:oleObj name="Equation" r:id="rId18" imgW="1854000" imgH="33012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83250"/>
                        <a:ext cx="3349625"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6" name="Object 10"/>
          <p:cNvGraphicFramePr>
            <a:graphicFrameLocks noChangeAspect="1"/>
          </p:cNvGraphicFramePr>
          <p:nvPr/>
        </p:nvGraphicFramePr>
        <p:xfrm>
          <a:off x="8001000" y="5791200"/>
          <a:ext cx="1031875" cy="369888"/>
        </p:xfrm>
        <a:graphic>
          <a:graphicData uri="http://schemas.openxmlformats.org/presentationml/2006/ole">
            <mc:AlternateContent xmlns:mc="http://schemas.openxmlformats.org/markup-compatibility/2006">
              <mc:Choice xmlns:v="urn:schemas-microsoft-com:vml" Requires="v">
                <p:oleObj spid="_x0000_s189384" name="Equation" r:id="rId20" imgW="571320" imgH="215640" progId="Equation.DSMT4">
                  <p:embed/>
                </p:oleObj>
              </mc:Choice>
              <mc:Fallback>
                <p:oleObj name="Equation" r:id="rId20" imgW="571320" imgH="215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5791200"/>
                        <a:ext cx="10318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7" name="Object 11"/>
          <p:cNvGraphicFramePr>
            <a:graphicFrameLocks noChangeAspect="1"/>
          </p:cNvGraphicFramePr>
          <p:nvPr/>
        </p:nvGraphicFramePr>
        <p:xfrm>
          <a:off x="7239000" y="3657600"/>
          <a:ext cx="412750" cy="760413"/>
        </p:xfrm>
        <a:graphic>
          <a:graphicData uri="http://schemas.openxmlformats.org/presentationml/2006/ole">
            <mc:AlternateContent xmlns:mc="http://schemas.openxmlformats.org/markup-compatibility/2006">
              <mc:Choice xmlns:v="urn:schemas-microsoft-com:vml" Requires="v">
                <p:oleObj spid="_x0000_s189385" name="Equation" r:id="rId22" imgW="228600" imgH="444240" progId="Equation.DSMT4">
                  <p:embed/>
                </p:oleObj>
              </mc:Choice>
              <mc:Fallback>
                <p:oleObj name="Equation" r:id="rId22" imgW="2286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0" y="3657600"/>
                        <a:ext cx="412750"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8" name="Object 12"/>
          <p:cNvGraphicFramePr>
            <a:graphicFrameLocks noChangeAspect="1"/>
          </p:cNvGraphicFramePr>
          <p:nvPr/>
        </p:nvGraphicFramePr>
        <p:xfrm>
          <a:off x="6381750" y="3109913"/>
          <a:ext cx="2000250" cy="395287"/>
        </p:xfrm>
        <a:graphic>
          <a:graphicData uri="http://schemas.openxmlformats.org/presentationml/2006/ole">
            <mc:AlternateContent xmlns:mc="http://schemas.openxmlformats.org/markup-compatibility/2006">
              <mc:Choice xmlns:v="urn:schemas-microsoft-com:vml" Requires="v">
                <p:oleObj spid="_x0000_s189386" name="Equation" r:id="rId24" imgW="1104840" imgH="228600" progId="Equation.DSMT4">
                  <p:embed/>
                </p:oleObj>
              </mc:Choice>
              <mc:Fallback>
                <p:oleObj name="Equation" r:id="rId24" imgW="110484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81750" y="3109913"/>
                        <a:ext cx="200025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39" name="Line 43"/>
          <p:cNvSpPr>
            <a:spLocks noChangeShapeType="1"/>
          </p:cNvSpPr>
          <p:nvPr/>
        </p:nvSpPr>
        <p:spPr bwMode="auto">
          <a:xfrm rot="20837719" flipH="1">
            <a:off x="6477000" y="3733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40" name="Line 44"/>
          <p:cNvSpPr>
            <a:spLocks noChangeShapeType="1"/>
          </p:cNvSpPr>
          <p:nvPr/>
        </p:nvSpPr>
        <p:spPr bwMode="auto">
          <a:xfrm rot="20837719" flipH="1">
            <a:off x="6477000" y="4114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08332F-9407-8F43-947A-6C5D7F012989}"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141805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Date Placeholder 3"/>
          <p:cNvSpPr>
            <a:spLocks noGrp="1"/>
          </p:cNvSpPr>
          <p:nvPr>
            <p:ph type="dt" sz="quarter" idx="10"/>
          </p:nvPr>
        </p:nvSpPr>
        <p:spPr/>
        <p:txBody>
          <a:bodyPr/>
          <a:lstStyle/>
          <a:p>
            <a:pPr>
              <a:defRPr/>
            </a:pPr>
            <a:r>
              <a:rPr lang="en-US" smtClean="0"/>
              <a:t>Monday, June 29, 2015</a:t>
            </a:r>
            <a:endParaRPr lang="en-US"/>
          </a:p>
        </p:txBody>
      </p:sp>
      <p:sp>
        <p:nvSpPr>
          <p:cNvPr id="23"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1759" name="Rectangle 2"/>
          <p:cNvSpPr>
            <a:spLocks noGrp="1" noChangeArrowheads="1"/>
          </p:cNvSpPr>
          <p:nvPr>
            <p:ph type="title"/>
          </p:nvPr>
        </p:nvSpPr>
        <p:spPr>
          <a:xfrm>
            <a:off x="533400" y="76200"/>
            <a:ext cx="8153400" cy="6096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Law of Universal Gravitation</a:t>
            </a:r>
          </a:p>
        </p:txBody>
      </p:sp>
      <p:sp>
        <p:nvSpPr>
          <p:cNvPr id="435203" name="Text Box 3"/>
          <p:cNvSpPr txBox="1">
            <a:spLocks noChangeArrowheads="1"/>
          </p:cNvSpPr>
          <p:nvPr/>
        </p:nvSpPr>
        <p:spPr bwMode="auto">
          <a:xfrm>
            <a:off x="457200" y="609600"/>
            <a:ext cx="8229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People have been very curious about the stars in the sky, making observations for a </a:t>
            </a:r>
            <a:r>
              <a:rPr lang="en-US" dirty="0" smtClean="0">
                <a:solidFill>
                  <a:schemeClr val="accent2"/>
                </a:solidFill>
                <a:latin typeface="Arial Narrow" charset="0"/>
              </a:rPr>
              <a:t>long~ </a:t>
            </a:r>
            <a:r>
              <a:rPr lang="en-US" dirty="0">
                <a:solidFill>
                  <a:schemeClr val="accent2"/>
                </a:solidFill>
                <a:latin typeface="Arial Narrow" charset="0"/>
              </a:rPr>
              <a:t>time.  The data people collected, however, have not been explained until Newton has discovered the law of gravitation. </a:t>
            </a:r>
          </a:p>
        </p:txBody>
      </p:sp>
      <p:sp>
        <p:nvSpPr>
          <p:cNvPr id="435204" name="Text Box 4"/>
          <p:cNvSpPr txBox="1">
            <a:spLocks noChangeArrowheads="1"/>
          </p:cNvSpPr>
          <p:nvPr/>
        </p:nvSpPr>
        <p:spPr bwMode="auto">
          <a:xfrm>
            <a:off x="457200" y="1905000"/>
            <a:ext cx="8229600" cy="1200328"/>
          </a:xfrm>
          <a:prstGeom prst="rect">
            <a:avLst/>
          </a:prstGeom>
          <a:solidFill>
            <a:srgbClr val="FFFFCC"/>
          </a:solidFill>
          <a:ln w="38100" cmpd="sng">
            <a:solidFill>
              <a:srgbClr val="800000"/>
            </a:solid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Narrow" charset="0"/>
              </a:rPr>
              <a:t>Every </a:t>
            </a:r>
            <a:r>
              <a:rPr lang="en-US" dirty="0" smtClean="0">
                <a:solidFill>
                  <a:srgbClr val="FF0000"/>
                </a:solidFill>
                <a:latin typeface="Arial Narrow" charset="0"/>
              </a:rPr>
              <a:t>object </a:t>
            </a:r>
            <a:r>
              <a:rPr lang="en-US" dirty="0">
                <a:solidFill>
                  <a:srgbClr val="FF0000"/>
                </a:solidFill>
                <a:latin typeface="Arial Narrow" charset="0"/>
              </a:rPr>
              <a:t>in the Universe attracts every other </a:t>
            </a:r>
            <a:r>
              <a:rPr lang="en-US" dirty="0" smtClean="0">
                <a:solidFill>
                  <a:srgbClr val="FF0000"/>
                </a:solidFill>
                <a:latin typeface="Arial Narrow" charset="0"/>
              </a:rPr>
              <a:t>object </a:t>
            </a:r>
            <a:r>
              <a:rPr lang="en-US" dirty="0">
                <a:solidFill>
                  <a:srgbClr val="FF0000"/>
                </a:solidFill>
                <a:latin typeface="Arial Narrow" charset="0"/>
              </a:rPr>
              <a:t>with a force that is directly </a:t>
            </a:r>
            <a:r>
              <a:rPr lang="en-US" b="1" u="sng" dirty="0">
                <a:solidFill>
                  <a:srgbClr val="003300"/>
                </a:solidFill>
                <a:latin typeface="Arial Narrow" charset="0"/>
              </a:rPr>
              <a:t>proportional to the product of their masses</a:t>
            </a:r>
            <a:r>
              <a:rPr lang="en-US" dirty="0">
                <a:solidFill>
                  <a:srgbClr val="FF0000"/>
                </a:solidFill>
                <a:latin typeface="Arial Narrow" charset="0"/>
              </a:rPr>
              <a:t> and </a:t>
            </a:r>
            <a:r>
              <a:rPr lang="en-US" b="1" u="sng" dirty="0">
                <a:solidFill>
                  <a:srgbClr val="003300"/>
                </a:solidFill>
                <a:latin typeface="Arial Narrow" charset="0"/>
              </a:rPr>
              <a:t>inversely proportional to the square of the distance</a:t>
            </a:r>
            <a:r>
              <a:rPr lang="en-US" dirty="0">
                <a:solidFill>
                  <a:srgbClr val="FF0000"/>
                </a:solidFill>
                <a:latin typeface="Arial Narrow" charset="0"/>
              </a:rPr>
              <a:t> between them.</a:t>
            </a:r>
          </a:p>
        </p:txBody>
      </p:sp>
      <p:sp>
        <p:nvSpPr>
          <p:cNvPr id="435205" name="Text Box 5"/>
          <p:cNvSpPr txBox="1">
            <a:spLocks noChangeArrowheads="1"/>
          </p:cNvSpPr>
          <p:nvPr/>
        </p:nvSpPr>
        <p:spPr bwMode="auto">
          <a:xfrm>
            <a:off x="457200" y="3382963"/>
            <a:ext cx="25146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How would you write this law mathematically?</a:t>
            </a:r>
            <a:endParaRPr lang="en-US" sz="2000" dirty="0">
              <a:solidFill>
                <a:schemeClr val="accent2"/>
              </a:solidFill>
              <a:latin typeface="Symbol" charset="0"/>
            </a:endParaRPr>
          </a:p>
        </p:txBody>
      </p:sp>
      <p:graphicFrame>
        <p:nvGraphicFramePr>
          <p:cNvPr id="435206" name="Object 2"/>
          <p:cNvGraphicFramePr>
            <a:graphicFrameLocks noChangeAspect="1"/>
          </p:cNvGraphicFramePr>
          <p:nvPr>
            <p:extLst>
              <p:ext uri="{D42A27DB-BD31-4B8C-83A1-F6EECF244321}">
                <p14:modId xmlns:p14="http://schemas.microsoft.com/office/powerpoint/2010/main" val="3691492195"/>
              </p:ext>
            </p:extLst>
          </p:nvPr>
        </p:nvGraphicFramePr>
        <p:xfrm>
          <a:off x="3352800" y="3511550"/>
          <a:ext cx="360363" cy="512763"/>
        </p:xfrm>
        <a:graphic>
          <a:graphicData uri="http://schemas.openxmlformats.org/presentationml/2006/ole">
            <mc:AlternateContent xmlns:mc="http://schemas.openxmlformats.org/markup-compatibility/2006">
              <mc:Choice xmlns:v="urn:schemas-microsoft-com:vml" Requires="v">
                <p:oleObj spid="_x0000_s191314" name="Equation" r:id="rId3" imgW="190500" imgH="266700" progId="Equation.3">
                  <p:embed/>
                </p:oleObj>
              </mc:Choice>
              <mc:Fallback>
                <p:oleObj name="Equation" r:id="rId3" imgW="190500" imgH="266700" progId="Equation.3">
                  <p:embed/>
                  <p:pic>
                    <p:nvPicPr>
                      <p:cNvPr id="0" name=""/>
                      <p:cNvPicPr>
                        <a:picLocks noChangeAspect="1" noChangeArrowheads="1"/>
                      </p:cNvPicPr>
                      <p:nvPr/>
                    </p:nvPicPr>
                    <p:blipFill>
                      <a:blip r:embed="rId4"/>
                      <a:srcRect/>
                      <a:stretch>
                        <a:fillRect/>
                      </a:stretch>
                    </p:blipFill>
                    <p:spPr bwMode="auto">
                      <a:xfrm>
                        <a:off x="3352800" y="3511550"/>
                        <a:ext cx="360363" cy="512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07" name="Object 3"/>
          <p:cNvGraphicFramePr>
            <a:graphicFrameLocks noChangeAspect="1"/>
          </p:cNvGraphicFramePr>
          <p:nvPr>
            <p:extLst>
              <p:ext uri="{D42A27DB-BD31-4B8C-83A1-F6EECF244321}">
                <p14:modId xmlns:p14="http://schemas.microsoft.com/office/powerpoint/2010/main" val="3874364377"/>
              </p:ext>
            </p:extLst>
          </p:nvPr>
        </p:nvGraphicFramePr>
        <p:xfrm>
          <a:off x="3462338" y="4319588"/>
          <a:ext cx="2733675" cy="444500"/>
        </p:xfrm>
        <a:graphic>
          <a:graphicData uri="http://schemas.openxmlformats.org/presentationml/2006/ole">
            <mc:AlternateContent xmlns:mc="http://schemas.openxmlformats.org/markup-compatibility/2006">
              <mc:Choice xmlns:v="urn:schemas-microsoft-com:vml" Requires="v">
                <p:oleObj spid="_x0000_s191315" name="Equation" r:id="rId5" imgW="1066800" imgH="190500" progId="Equation.DSMT4">
                  <p:embed/>
                </p:oleObj>
              </mc:Choice>
              <mc:Fallback>
                <p:oleObj name="Equation" r:id="rId5" imgW="1066800" imgH="190500" progId="Equation.DSMT4">
                  <p:embed/>
                  <p:pic>
                    <p:nvPicPr>
                      <p:cNvPr id="0" name=""/>
                      <p:cNvPicPr>
                        <a:picLocks noChangeAspect="1" noChangeArrowheads="1"/>
                      </p:cNvPicPr>
                      <p:nvPr/>
                    </p:nvPicPr>
                    <p:blipFill>
                      <a:blip r:embed="rId6"/>
                      <a:srcRect/>
                      <a:stretch>
                        <a:fillRect/>
                      </a:stretch>
                    </p:blipFill>
                    <p:spPr bwMode="auto">
                      <a:xfrm>
                        <a:off x="3462338" y="4319588"/>
                        <a:ext cx="2733675"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08" name="Text Box 8"/>
          <p:cNvSpPr txBox="1">
            <a:spLocks noChangeArrowheads="1"/>
          </p:cNvSpPr>
          <p:nvPr/>
        </p:nvSpPr>
        <p:spPr bwMode="auto">
          <a:xfrm>
            <a:off x="379413" y="41910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G is the universal gravitational constant, and its value is</a:t>
            </a:r>
          </a:p>
        </p:txBody>
      </p:sp>
      <p:sp>
        <p:nvSpPr>
          <p:cNvPr id="435209" name="Text Box 9"/>
          <p:cNvSpPr txBox="1">
            <a:spLocks noChangeArrowheads="1"/>
          </p:cNvSpPr>
          <p:nvPr/>
        </p:nvSpPr>
        <p:spPr bwMode="auto">
          <a:xfrm>
            <a:off x="304800" y="4953000"/>
            <a:ext cx="85344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This constant is not given by the theory but must be measured by experiments.</a:t>
            </a:r>
          </a:p>
        </p:txBody>
      </p:sp>
      <p:sp>
        <p:nvSpPr>
          <p:cNvPr id="435210"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lstStyle/>
          <a:p>
            <a:pPr algn="ctr"/>
            <a:r>
              <a:rPr lang="en-US" sz="2000">
                <a:latin typeface="Arial Narrow" charset="0"/>
              </a:rPr>
              <a:t>With </a:t>
            </a:r>
            <a:r>
              <a:rPr lang="en-US" sz="2000">
                <a:solidFill>
                  <a:schemeClr val="accent2"/>
                </a:solidFill>
                <a:latin typeface="Arial Narrow" charset="0"/>
              </a:rPr>
              <a:t>G</a:t>
            </a:r>
          </a:p>
        </p:txBody>
      </p:sp>
      <p:graphicFrame>
        <p:nvGraphicFramePr>
          <p:cNvPr id="435211" name="Object 4"/>
          <p:cNvGraphicFramePr>
            <a:graphicFrameLocks noChangeAspect="1"/>
          </p:cNvGraphicFramePr>
          <p:nvPr/>
        </p:nvGraphicFramePr>
        <p:xfrm>
          <a:off x="6400800" y="3476625"/>
          <a:ext cx="733425" cy="506413"/>
        </p:xfrm>
        <a:graphic>
          <a:graphicData uri="http://schemas.openxmlformats.org/presentationml/2006/ole">
            <mc:AlternateContent xmlns:mc="http://schemas.openxmlformats.org/markup-compatibility/2006">
              <mc:Choice xmlns:v="urn:schemas-microsoft-com:vml" Requires="v">
                <p:oleObj spid="_x0000_s191316" name="Equation" r:id="rId7" imgW="330120" imgH="241200" progId="Equation.DSMT4">
                  <p:embed/>
                </p:oleObj>
              </mc:Choice>
              <mc:Fallback>
                <p:oleObj name="Equation" r:id="rId7" imgW="33012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76625"/>
                        <a:ext cx="733425" cy="506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12" name="Text Box 12"/>
          <p:cNvSpPr txBox="1">
            <a:spLocks noChangeArrowheads="1"/>
          </p:cNvSpPr>
          <p:nvPr/>
        </p:nvSpPr>
        <p:spPr bwMode="auto">
          <a:xfrm>
            <a:off x="6229350" y="4343400"/>
            <a:ext cx="6858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Unit?</a:t>
            </a:r>
          </a:p>
        </p:txBody>
      </p:sp>
      <p:graphicFrame>
        <p:nvGraphicFramePr>
          <p:cNvPr id="435213" name="Object 5"/>
          <p:cNvGraphicFramePr>
            <a:graphicFrameLocks noChangeAspect="1"/>
          </p:cNvGraphicFramePr>
          <p:nvPr/>
        </p:nvGraphicFramePr>
        <p:xfrm>
          <a:off x="6983413" y="4275138"/>
          <a:ext cx="1474787" cy="533400"/>
        </p:xfrm>
        <a:graphic>
          <a:graphicData uri="http://schemas.openxmlformats.org/presentationml/2006/ole">
            <mc:AlternateContent xmlns:mc="http://schemas.openxmlformats.org/markup-compatibility/2006">
              <mc:Choice xmlns:v="urn:schemas-microsoft-com:vml" Requires="v">
                <p:oleObj spid="_x0000_s191317" name="Equation" r:id="rId9" imgW="723600" imgH="228600" progId="Equation.3">
                  <p:embed/>
                </p:oleObj>
              </mc:Choice>
              <mc:Fallback>
                <p:oleObj name="Equation" r:id="rId9" imgW="723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4275138"/>
                        <a:ext cx="1474787" cy="533400"/>
                      </a:xfrm>
                      <a:prstGeom prst="rect">
                        <a:avLst/>
                      </a:prstGeom>
                      <a:solidFill>
                        <a:srgbClr val="FFFF99"/>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14" name="Text Box 14"/>
          <p:cNvSpPr txBox="1">
            <a:spLocks noChangeArrowheads="1"/>
          </p:cNvSpPr>
          <p:nvPr/>
        </p:nvSpPr>
        <p:spPr bwMode="auto">
          <a:xfrm>
            <a:off x="457200" y="54102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This form of forces is known as </a:t>
            </a:r>
            <a:r>
              <a:rPr lang="en-US" sz="2000" b="1" u="sng" dirty="0">
                <a:solidFill>
                  <a:srgbClr val="003300"/>
                </a:solidFill>
                <a:latin typeface="Arial Narrow" charset="0"/>
              </a:rPr>
              <a:t>the inverse-square law</a:t>
            </a:r>
            <a:r>
              <a:rPr lang="en-US" sz="2000" dirty="0">
                <a:solidFill>
                  <a:srgbClr val="FF0000"/>
                </a:solidFill>
                <a:latin typeface="Arial Narrow" charset="0"/>
              </a:rPr>
              <a:t>, because the magnitude of the force is inversely proportional to the square of the </a:t>
            </a:r>
            <a:r>
              <a:rPr lang="en-US" sz="2000" dirty="0" smtClean="0">
                <a:solidFill>
                  <a:srgbClr val="FF0000"/>
                </a:solidFill>
                <a:latin typeface="Arial Narrow" charset="0"/>
              </a:rPr>
              <a:t>distance </a:t>
            </a:r>
            <a:r>
              <a:rPr lang="en-US" sz="2000" dirty="0">
                <a:solidFill>
                  <a:srgbClr val="FF0000"/>
                </a:solidFill>
                <a:latin typeface="Arial Narrow" charset="0"/>
              </a:rPr>
              <a:t>between the objects.</a:t>
            </a:r>
          </a:p>
        </p:txBody>
      </p:sp>
      <p:graphicFrame>
        <p:nvGraphicFramePr>
          <p:cNvPr id="435215" name="Object 6"/>
          <p:cNvGraphicFramePr>
            <a:graphicFrameLocks noChangeAspect="1"/>
          </p:cNvGraphicFramePr>
          <p:nvPr/>
        </p:nvGraphicFramePr>
        <p:xfrm>
          <a:off x="3733800" y="3641725"/>
          <a:ext cx="288925" cy="244475"/>
        </p:xfrm>
        <a:graphic>
          <a:graphicData uri="http://schemas.openxmlformats.org/presentationml/2006/ole">
            <mc:AlternateContent xmlns:mc="http://schemas.openxmlformats.org/markup-compatibility/2006">
              <mc:Choice xmlns:v="urn:schemas-microsoft-com:vml" Requires="v">
                <p:oleObj spid="_x0000_s191318" name="Equation" r:id="rId11" imgW="152280" imgH="126720" progId="Equation.DSMT4">
                  <p:embed/>
                </p:oleObj>
              </mc:Choice>
              <mc:Fallback>
                <p:oleObj name="Equation" r:id="rId11" imgW="152280" imgH="126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641725"/>
                        <a:ext cx="288925"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6" name="Object 7"/>
          <p:cNvGraphicFramePr>
            <a:graphicFrameLocks noChangeAspect="1"/>
          </p:cNvGraphicFramePr>
          <p:nvPr/>
        </p:nvGraphicFramePr>
        <p:xfrm>
          <a:off x="4038600" y="3370263"/>
          <a:ext cx="360363" cy="439737"/>
        </p:xfrm>
        <a:graphic>
          <a:graphicData uri="http://schemas.openxmlformats.org/presentationml/2006/ole">
            <mc:AlternateContent xmlns:mc="http://schemas.openxmlformats.org/markup-compatibility/2006">
              <mc:Choice xmlns:v="urn:schemas-microsoft-com:vml" Requires="v">
                <p:oleObj spid="_x0000_s191319" name="Equation" r:id="rId13" imgW="190440" imgH="228600" progId="Equation.DSMT4">
                  <p:embed/>
                </p:oleObj>
              </mc:Choice>
              <mc:Fallback>
                <p:oleObj name="Equation" r:id="rId13" imgW="1904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3370263"/>
                        <a:ext cx="360363" cy="439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7" name="Object 8"/>
          <p:cNvGraphicFramePr>
            <a:graphicFrameLocks noChangeAspect="1"/>
          </p:cNvGraphicFramePr>
          <p:nvPr/>
        </p:nvGraphicFramePr>
        <p:xfrm>
          <a:off x="7459663" y="3276600"/>
          <a:ext cx="846137" cy="906463"/>
        </p:xfrm>
        <a:graphic>
          <a:graphicData uri="http://schemas.openxmlformats.org/presentationml/2006/ole">
            <mc:AlternateContent xmlns:mc="http://schemas.openxmlformats.org/markup-compatibility/2006">
              <mc:Choice xmlns:v="urn:schemas-microsoft-com:vml" Requires="v">
                <p:oleObj spid="_x0000_s191320" name="Equation" r:id="rId15" imgW="380880" imgH="431640" progId="Equation.DSMT4">
                  <p:embed/>
                </p:oleObj>
              </mc:Choice>
              <mc:Fallback>
                <p:oleObj name="Equation" r:id="rId15" imgW="3808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9663" y="3276600"/>
                        <a:ext cx="846137" cy="906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8" name="Object 9"/>
          <p:cNvGraphicFramePr>
            <a:graphicFrameLocks noChangeAspect="1"/>
          </p:cNvGraphicFramePr>
          <p:nvPr/>
        </p:nvGraphicFramePr>
        <p:xfrm>
          <a:off x="4341813" y="3352800"/>
          <a:ext cx="385762" cy="439738"/>
        </p:xfrm>
        <a:graphic>
          <a:graphicData uri="http://schemas.openxmlformats.org/presentationml/2006/ole">
            <mc:AlternateContent xmlns:mc="http://schemas.openxmlformats.org/markup-compatibility/2006">
              <mc:Choice xmlns:v="urn:schemas-microsoft-com:vml" Requires="v">
                <p:oleObj spid="_x0000_s191321" name="Equation" r:id="rId17" imgW="203040" imgH="228600" progId="Equation.DSMT4">
                  <p:embed/>
                </p:oleObj>
              </mc:Choice>
              <mc:Fallback>
                <p:oleObj name="Equation" r:id="rId17" imgW="20304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1813" y="3352800"/>
                        <a:ext cx="385762" cy="439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9" name="Object 10"/>
          <p:cNvGraphicFramePr>
            <a:graphicFrameLocks noChangeAspect="1"/>
          </p:cNvGraphicFramePr>
          <p:nvPr>
            <p:extLst>
              <p:ext uri="{D42A27DB-BD31-4B8C-83A1-F6EECF244321}">
                <p14:modId xmlns:p14="http://schemas.microsoft.com/office/powerpoint/2010/main" val="911772407"/>
              </p:ext>
            </p:extLst>
          </p:nvPr>
        </p:nvGraphicFramePr>
        <p:xfrm>
          <a:off x="4043363" y="3248025"/>
          <a:ext cx="722312" cy="973138"/>
        </p:xfrm>
        <a:graphic>
          <a:graphicData uri="http://schemas.openxmlformats.org/presentationml/2006/ole">
            <mc:AlternateContent xmlns:mc="http://schemas.openxmlformats.org/markup-compatibility/2006">
              <mc:Choice xmlns:v="urn:schemas-microsoft-com:vml" Requires="v">
                <p:oleObj spid="_x0000_s191322" name="Equation" r:id="rId19" imgW="381000" imgH="419100" progId="Equation.3">
                  <p:embed/>
                </p:oleObj>
              </mc:Choice>
              <mc:Fallback>
                <p:oleObj name="Equation" r:id="rId19" imgW="381000" imgH="419100" progId="Equation.3">
                  <p:embed/>
                  <p:pic>
                    <p:nvPicPr>
                      <p:cNvPr id="0" name=""/>
                      <p:cNvPicPr>
                        <a:picLocks noChangeAspect="1" noChangeArrowheads="1"/>
                      </p:cNvPicPr>
                      <p:nvPr/>
                    </p:nvPicPr>
                    <p:blipFill>
                      <a:blip r:embed="rId20"/>
                      <a:srcRect/>
                      <a:stretch>
                        <a:fillRect/>
                      </a:stretch>
                    </p:blipFill>
                    <p:spPr bwMode="auto">
                      <a:xfrm>
                        <a:off x="4043363" y="3248025"/>
                        <a:ext cx="722312" cy="973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20" name="Object 11"/>
          <p:cNvGraphicFramePr>
            <a:graphicFrameLocks noChangeAspect="1"/>
          </p:cNvGraphicFramePr>
          <p:nvPr>
            <p:extLst>
              <p:ext uri="{D42A27DB-BD31-4B8C-83A1-F6EECF244321}">
                <p14:modId xmlns:p14="http://schemas.microsoft.com/office/powerpoint/2010/main" val="1202163154"/>
              </p:ext>
            </p:extLst>
          </p:nvPr>
        </p:nvGraphicFramePr>
        <p:xfrm>
          <a:off x="4191000" y="3722688"/>
          <a:ext cx="338138" cy="487362"/>
        </p:xfrm>
        <a:graphic>
          <a:graphicData uri="http://schemas.openxmlformats.org/presentationml/2006/ole">
            <mc:AlternateContent xmlns:mc="http://schemas.openxmlformats.org/markup-compatibility/2006">
              <mc:Choice xmlns:v="urn:schemas-microsoft-com:vml" Requires="v">
                <p:oleObj spid="_x0000_s191323" name="Equation" r:id="rId21" imgW="177800" imgH="254000" progId="Equation.3">
                  <p:embed/>
                </p:oleObj>
              </mc:Choice>
              <mc:Fallback>
                <p:oleObj name="Equation" r:id="rId21" imgW="177800" imgH="254000" progId="Equation.3">
                  <p:embed/>
                  <p:pic>
                    <p:nvPicPr>
                      <p:cNvPr id="0" name=""/>
                      <p:cNvPicPr>
                        <a:picLocks noChangeAspect="1" noChangeArrowheads="1"/>
                      </p:cNvPicPr>
                      <p:nvPr/>
                    </p:nvPicPr>
                    <p:blipFill>
                      <a:blip r:embed="rId22"/>
                      <a:srcRect/>
                      <a:stretch>
                        <a:fillRect/>
                      </a:stretch>
                    </p:blipFill>
                    <p:spPr bwMode="auto">
                      <a:xfrm>
                        <a:off x="4191000" y="3722688"/>
                        <a:ext cx="338138"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21" name="Object 12"/>
          <p:cNvGraphicFramePr>
            <a:graphicFrameLocks noChangeAspect="1"/>
          </p:cNvGraphicFramePr>
          <p:nvPr/>
        </p:nvGraphicFramePr>
        <p:xfrm>
          <a:off x="7086600" y="3505200"/>
          <a:ext cx="366713" cy="374650"/>
        </p:xfrm>
        <a:graphic>
          <a:graphicData uri="http://schemas.openxmlformats.org/presentationml/2006/ole">
            <mc:AlternateContent xmlns:mc="http://schemas.openxmlformats.org/markup-compatibility/2006">
              <mc:Choice xmlns:v="urn:schemas-microsoft-com:vml" Requires="v">
                <p:oleObj spid="_x0000_s191324" name="Equation" r:id="rId23" imgW="164880" imgH="177480" progId="Equation.DSMT4">
                  <p:embed/>
                </p:oleObj>
              </mc:Choice>
              <mc:Fallback>
                <p:oleObj name="Equation" r:id="rId23" imgW="164880" imgH="177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505200"/>
                        <a:ext cx="366713"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768"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D27931-A57B-A64A-9483-1842D7F3F6C8}"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Tree>
    <p:extLst>
      <p:ext uri="{BB962C8B-B14F-4D97-AF65-F5344CB8AC3E}">
        <p14:creationId xmlns:p14="http://schemas.microsoft.com/office/powerpoint/2010/main" val="3539893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quarter" idx="10"/>
          </p:nvPr>
        </p:nvSpPr>
        <p:spPr/>
        <p:txBody>
          <a:bodyPr/>
          <a:lstStyle/>
          <a:p>
            <a:pPr>
              <a:defRPr/>
            </a:pPr>
            <a:r>
              <a:rPr lang="en-US" smtClean="0"/>
              <a:t>Monday, June 29, 2015</a:t>
            </a:r>
            <a:endParaRPr lang="en-US"/>
          </a:p>
        </p:txBody>
      </p:sp>
      <p:sp>
        <p:nvSpPr>
          <p:cNvPr id="12" name="Footer Placeholder 5"/>
          <p:cNvSpPr>
            <a:spLocks noGrp="1"/>
          </p:cNvSpPr>
          <p:nvPr>
            <p:ph type="ftr" sz="quarter" idx="11"/>
          </p:nvPr>
        </p:nvSpPr>
        <p:spPr/>
        <p:txBody>
          <a:bodyPr/>
          <a:lstStyle/>
          <a:p>
            <a:pPr>
              <a:defRPr/>
            </a:pPr>
            <a:r>
              <a:rPr lang="nl-NL" smtClean="0"/>
              <a:t>PHYS 1441-001, Summer 2014             Dr. Jaehoon Yu</a:t>
            </a:r>
            <a:endParaRPr lang="en-US"/>
          </a:p>
        </p:txBody>
      </p:sp>
      <p:sp>
        <p:nvSpPr>
          <p:cNvPr id="32777"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graphicFrame>
        <p:nvGraphicFramePr>
          <p:cNvPr id="439301" name="Object 3"/>
          <p:cNvGraphicFramePr>
            <a:graphicFrameLocks noChangeAspect="1"/>
          </p:cNvGraphicFramePr>
          <p:nvPr/>
        </p:nvGraphicFramePr>
        <p:xfrm>
          <a:off x="792163" y="3073400"/>
          <a:ext cx="808037" cy="476250"/>
        </p:xfrm>
        <a:graphic>
          <a:graphicData uri="http://schemas.openxmlformats.org/presentationml/2006/ole">
            <mc:AlternateContent xmlns:mc="http://schemas.openxmlformats.org/markup-compatibility/2006">
              <mc:Choice xmlns:v="urn:schemas-microsoft-com:vml" Requires="v">
                <p:oleObj spid="_x0000_s191799" name="Equation" r:id="rId4" imgW="279360" imgH="164880" progId="Equation.DSMT4">
                  <p:embed/>
                </p:oleObj>
              </mc:Choice>
              <mc:Fallback>
                <p:oleObj name="Equation" r:id="rId4" imgW="27936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3073400"/>
                        <a:ext cx="8080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39302" name="Picture 6" descr="afg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95400"/>
            <a:ext cx="434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7"/>
          <p:cNvSpPr>
            <a:spLocks noGrp="1" noChangeArrowheads="1"/>
          </p:cNvSpPr>
          <p:nvPr>
            <p:ph type="title"/>
          </p:nvPr>
        </p:nvSpPr>
        <p:spPr>
          <a:xfrm>
            <a:off x="685800" y="76200"/>
            <a:ext cx="7772400" cy="914400"/>
          </a:xfrm>
        </p:spPr>
        <p:txBody>
          <a:bodyPr/>
          <a:lstStyle/>
          <a:p>
            <a:r>
              <a:rPr lang="en-US">
                <a:latin typeface="Arial Narrow" charset="0"/>
                <a:ea typeface="ＭＳ Ｐゴシック" charset="0"/>
                <a:cs typeface="ＭＳ Ｐゴシック" charset="0"/>
              </a:rPr>
              <a:t>Ex. Gravitational Attraction</a:t>
            </a:r>
          </a:p>
        </p:txBody>
      </p:sp>
      <p:sp>
        <p:nvSpPr>
          <p:cNvPr id="439304" name="Text Box 8"/>
          <p:cNvSpPr txBox="1">
            <a:spLocks noChangeArrowheads="1"/>
          </p:cNvSpPr>
          <p:nvPr/>
        </p:nvSpPr>
        <p:spPr bwMode="auto">
          <a:xfrm>
            <a:off x="152400" y="10668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What is the magnitude of the gravitational force that acts on each particle in the figure, assuming m</a:t>
            </a:r>
            <a:r>
              <a:rPr lang="en-US" baseline="-25000" dirty="0">
                <a:solidFill>
                  <a:schemeClr val="accent2"/>
                </a:solidFill>
                <a:latin typeface="Arial Narrow" charset="0"/>
              </a:rPr>
              <a:t>1</a:t>
            </a:r>
            <a:r>
              <a:rPr lang="en-US" dirty="0">
                <a:solidFill>
                  <a:schemeClr val="accent2"/>
                </a:solidFill>
                <a:latin typeface="Arial Narrow" charset="0"/>
              </a:rPr>
              <a:t>=12kg, m</a:t>
            </a:r>
            <a:r>
              <a:rPr lang="en-US" baseline="-25000" dirty="0">
                <a:solidFill>
                  <a:schemeClr val="accent2"/>
                </a:solidFill>
                <a:latin typeface="Arial Narrow" charset="0"/>
              </a:rPr>
              <a:t>2</a:t>
            </a:r>
            <a:r>
              <a:rPr lang="en-US" dirty="0">
                <a:solidFill>
                  <a:schemeClr val="accent2"/>
                </a:solidFill>
                <a:latin typeface="Arial Narrow" charset="0"/>
              </a:rPr>
              <a:t>=25kg, and r=1.2m?</a:t>
            </a:r>
          </a:p>
        </p:txBody>
      </p:sp>
      <p:graphicFrame>
        <p:nvGraphicFramePr>
          <p:cNvPr id="439305" name="Object 4"/>
          <p:cNvGraphicFramePr>
            <a:graphicFrameLocks noChangeAspect="1"/>
          </p:cNvGraphicFramePr>
          <p:nvPr/>
        </p:nvGraphicFramePr>
        <p:xfrm>
          <a:off x="969963" y="3810000"/>
          <a:ext cx="7564437" cy="1433513"/>
        </p:xfrm>
        <a:graphic>
          <a:graphicData uri="http://schemas.openxmlformats.org/presentationml/2006/ole">
            <mc:AlternateContent xmlns:mc="http://schemas.openxmlformats.org/markup-compatibility/2006">
              <mc:Choice xmlns:v="urn:schemas-microsoft-com:vml" Requires="v">
                <p:oleObj spid="_x0000_s191800" name="Equation" r:id="rId7" imgW="2616120" imgH="495000" progId="Equation.DSMT4">
                  <p:embed/>
                </p:oleObj>
              </mc:Choice>
              <mc:Fallback>
                <p:oleObj name="Equation" r:id="rId7" imgW="2616120" imgH="495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3" y="3810000"/>
                        <a:ext cx="7564437"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9306" name="Object 5"/>
          <p:cNvGraphicFramePr>
            <a:graphicFrameLocks noChangeAspect="1"/>
          </p:cNvGraphicFramePr>
          <p:nvPr/>
        </p:nvGraphicFramePr>
        <p:xfrm>
          <a:off x="931863" y="5181600"/>
          <a:ext cx="2497137" cy="587375"/>
        </p:xfrm>
        <a:graphic>
          <a:graphicData uri="http://schemas.openxmlformats.org/presentationml/2006/ole">
            <mc:AlternateContent xmlns:mc="http://schemas.openxmlformats.org/markup-compatibility/2006">
              <mc:Choice xmlns:v="urn:schemas-microsoft-com:vml" Requires="v">
                <p:oleObj spid="_x0000_s191801" name="Equation" r:id="rId9" imgW="863280" imgH="203040" progId="Equation.DSMT4">
                  <p:embed/>
                </p:oleObj>
              </mc:Choice>
              <mc:Fallback>
                <p:oleObj name="Equation" r:id="rId9" imgW="863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1863" y="5181600"/>
                        <a:ext cx="2497137"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9307" name="Object 6"/>
          <p:cNvGraphicFramePr>
            <a:graphicFrameLocks noChangeAspect="1"/>
          </p:cNvGraphicFramePr>
          <p:nvPr/>
        </p:nvGraphicFramePr>
        <p:xfrm>
          <a:off x="1655763" y="2819400"/>
          <a:ext cx="1468437" cy="1138238"/>
        </p:xfrm>
        <a:graphic>
          <a:graphicData uri="http://schemas.openxmlformats.org/presentationml/2006/ole">
            <mc:AlternateContent xmlns:mc="http://schemas.openxmlformats.org/markup-compatibility/2006">
              <mc:Choice xmlns:v="urn:schemas-microsoft-com:vml" Requires="v">
                <p:oleObj spid="_x0000_s191802" name="Equation" r:id="rId11" imgW="507960" imgH="393480" progId="Equation.DSMT4">
                  <p:embed/>
                </p:oleObj>
              </mc:Choice>
              <mc:Fallback>
                <p:oleObj name="Equation" r:id="rId11" imgW="5079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5763" y="2819400"/>
                        <a:ext cx="1468437"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1"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E5680F-9330-C047-B17B-BB3C78E8F097}"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Tree>
    <p:extLst>
      <p:ext uri="{BB962C8B-B14F-4D97-AF65-F5344CB8AC3E}">
        <p14:creationId xmlns:p14="http://schemas.microsoft.com/office/powerpoint/2010/main" val="2034205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Monday, June 29, 2015</a:t>
            </a:r>
            <a:endParaRPr lang="en-US"/>
          </a:p>
        </p:txBody>
      </p:sp>
      <p:sp>
        <p:nvSpPr>
          <p:cNvPr id="7" name="Footer Placeholder 5"/>
          <p:cNvSpPr>
            <a:spLocks noGrp="1"/>
          </p:cNvSpPr>
          <p:nvPr>
            <p:ph type="ftr" sz="quarter" idx="11"/>
          </p:nvPr>
        </p:nvSpPr>
        <p:spPr/>
        <p:txBody>
          <a:bodyPr/>
          <a:lstStyle/>
          <a:p>
            <a:pPr>
              <a:defRPr/>
            </a:pPr>
            <a:r>
              <a:rPr lang="nl-NL" smtClean="0"/>
              <a:t>PHYS 1441-001, Summer 2014             Dr. Jaehoon Yu</a:t>
            </a:r>
            <a:endParaRPr lang="en-US"/>
          </a:p>
        </p:txBody>
      </p:sp>
      <p:sp>
        <p:nvSpPr>
          <p:cNvPr id="34821"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graphicFrame>
        <p:nvGraphicFramePr>
          <p:cNvPr id="34818"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192592" name="Equation" r:id="rId4" imgW="0" imgH="0" progId="Equation.DSMT4">
                  <p:embed/>
                </p:oleObj>
              </mc:Choice>
              <mc:Fallback>
                <p:oleObj name="Equation" r:id="rId4" imgW="0" imgH="0" progId="Equation.DSMT4">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441349" name="Picture 5" descr="afg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41388"/>
            <a:ext cx="73152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6"/>
          <p:cNvSpPr>
            <a:spLocks noGrp="1" noChangeArrowheads="1"/>
          </p:cNvSpPr>
          <p:nvPr>
            <p:ph type="title"/>
          </p:nvPr>
        </p:nvSpPr>
        <p:spPr>
          <a:xfrm>
            <a:off x="685800" y="-76200"/>
            <a:ext cx="7772400" cy="1143000"/>
          </a:xfrm>
        </p:spPr>
        <p:txBody>
          <a:bodyPr/>
          <a:lstStyle/>
          <a:p>
            <a:r>
              <a:rPr lang="en-US" dirty="0">
                <a:latin typeface="Arial Narrow" charset="0"/>
                <a:ea typeface="ＭＳ Ｐゴシック" charset="0"/>
                <a:cs typeface="ＭＳ Ｐゴシック" charset="0"/>
              </a:rPr>
              <a:t>Why does the Moon orbit the Earth?</a:t>
            </a:r>
          </a:p>
        </p:txBody>
      </p:sp>
      <p:sp>
        <p:nvSpPr>
          <p:cNvPr id="3482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012E79-7A09-3C4B-AED0-B5498C24E490}"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Tree>
    <p:extLst>
      <p:ext uri="{BB962C8B-B14F-4D97-AF65-F5344CB8AC3E}">
        <p14:creationId xmlns:p14="http://schemas.microsoft.com/office/powerpoint/2010/main" val="35440940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r>
              <a:rPr lang="en-US" smtClean="0"/>
              <a:t>Monday, June 29, 2015</a:t>
            </a:r>
            <a:endParaRPr lang="en-US"/>
          </a:p>
        </p:txBody>
      </p:sp>
      <p:sp>
        <p:nvSpPr>
          <p:cNvPr id="1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6874"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Gravitational Force and Weight</a:t>
            </a:r>
          </a:p>
        </p:txBody>
      </p:sp>
      <p:sp>
        <p:nvSpPr>
          <p:cNvPr id="449539" name="Text Box 3"/>
          <p:cNvSpPr txBox="1">
            <a:spLocks noChangeArrowheads="1"/>
          </p:cNvSpPr>
          <p:nvPr/>
        </p:nvSpPr>
        <p:spPr bwMode="auto">
          <a:xfrm>
            <a:off x="533400" y="4159250"/>
            <a:ext cx="7751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Since weight depends on the magnitude of gravitational acceleration, </a:t>
            </a:r>
            <a:r>
              <a:rPr lang="en-US" sz="2800" b="1">
                <a:solidFill>
                  <a:schemeClr val="accent2"/>
                </a:solidFill>
                <a:latin typeface="Monotype Corsiva" charset="0"/>
              </a:rPr>
              <a:t>g</a:t>
            </a:r>
            <a:r>
              <a:rPr lang="en-US" sz="2800">
                <a:solidFill>
                  <a:schemeClr val="accent2"/>
                </a:solidFill>
                <a:latin typeface="Arial Narrow" charset="0"/>
              </a:rPr>
              <a:t>, </a:t>
            </a:r>
            <a:r>
              <a:rPr lang="en-US" sz="2800">
                <a:solidFill>
                  <a:schemeClr val="accent2"/>
                </a:solidFill>
                <a:latin typeface="Monotype Corsiva" charset="0"/>
              </a:rPr>
              <a:t>it varies depending on geographical location.</a:t>
            </a:r>
          </a:p>
        </p:txBody>
      </p:sp>
      <p:sp>
        <p:nvSpPr>
          <p:cNvPr id="449540" name="Text Box 4"/>
          <p:cNvSpPr txBox="1">
            <a:spLocks noChangeArrowheads="1"/>
          </p:cNvSpPr>
          <p:nvPr/>
        </p:nvSpPr>
        <p:spPr bwMode="auto">
          <a:xfrm>
            <a:off x="3962400" y="838200"/>
            <a:ext cx="396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Monotype Corsiva" charset="0"/>
              </a:rPr>
              <a:t>The attractive force exerted on an object by the Earth </a:t>
            </a:r>
          </a:p>
        </p:txBody>
      </p:sp>
      <p:sp>
        <p:nvSpPr>
          <p:cNvPr id="449541"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449542" name="Object 2"/>
          <p:cNvGraphicFramePr>
            <a:graphicFrameLocks noChangeAspect="1"/>
          </p:cNvGraphicFramePr>
          <p:nvPr>
            <p:extLst>
              <p:ext uri="{D42A27DB-BD31-4B8C-83A1-F6EECF244321}">
                <p14:modId xmlns:p14="http://schemas.microsoft.com/office/powerpoint/2010/main" val="631482419"/>
              </p:ext>
            </p:extLst>
          </p:nvPr>
        </p:nvGraphicFramePr>
        <p:xfrm>
          <a:off x="3429000" y="1870075"/>
          <a:ext cx="1754188" cy="623888"/>
        </p:xfrm>
        <a:graphic>
          <a:graphicData uri="http://schemas.openxmlformats.org/presentationml/2006/ole">
            <mc:AlternateContent xmlns:mc="http://schemas.openxmlformats.org/markup-compatibility/2006">
              <mc:Choice xmlns:v="urn:schemas-microsoft-com:vml" Requires="v">
                <p:oleObj spid="_x0000_s194001" name="Equation" r:id="rId3" imgW="711200" imgH="241300" progId="Equation.3">
                  <p:embed/>
                </p:oleObj>
              </mc:Choice>
              <mc:Fallback>
                <p:oleObj name="Equation" r:id="rId3" imgW="711200" imgH="241300" progId="Equation.3">
                  <p:embed/>
                  <p:pic>
                    <p:nvPicPr>
                      <p:cNvPr id="0" name=""/>
                      <p:cNvPicPr>
                        <a:picLocks noChangeAspect="1" noChangeArrowheads="1"/>
                      </p:cNvPicPr>
                      <p:nvPr/>
                    </p:nvPicPr>
                    <p:blipFill>
                      <a:blip r:embed="rId4"/>
                      <a:srcRect/>
                      <a:stretch>
                        <a:fillRect/>
                      </a:stretch>
                    </p:blipFill>
                    <p:spPr bwMode="auto">
                      <a:xfrm>
                        <a:off x="3429000" y="1870075"/>
                        <a:ext cx="1754188" cy="6238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9543"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Weight of an object with mass M is</a:t>
            </a:r>
          </a:p>
        </p:txBody>
      </p:sp>
      <p:graphicFrame>
        <p:nvGraphicFramePr>
          <p:cNvPr id="449544" name="Object 3"/>
          <p:cNvGraphicFramePr>
            <a:graphicFrameLocks noChangeAspect="1"/>
          </p:cNvGraphicFramePr>
          <p:nvPr/>
        </p:nvGraphicFramePr>
        <p:xfrm>
          <a:off x="5410200" y="2874963"/>
          <a:ext cx="600075" cy="369887"/>
        </p:xfrm>
        <a:graphic>
          <a:graphicData uri="http://schemas.openxmlformats.org/presentationml/2006/ole">
            <mc:AlternateContent xmlns:mc="http://schemas.openxmlformats.org/markup-compatibility/2006">
              <mc:Choice xmlns:v="urn:schemas-microsoft-com:vml" Requires="v">
                <p:oleObj spid="_x0000_s194002"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874963"/>
                        <a:ext cx="600075" cy="369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9545" name="Text Box 9"/>
          <p:cNvSpPr txBox="1">
            <a:spLocks noChangeArrowheads="1"/>
          </p:cNvSpPr>
          <p:nvPr/>
        </p:nvSpPr>
        <p:spPr bwMode="auto">
          <a:xfrm>
            <a:off x="533400" y="518160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By measuring the forces one can determine masses.  This is why you can measure mass using the spring scale.</a:t>
            </a:r>
          </a:p>
        </p:txBody>
      </p:sp>
      <p:graphicFrame>
        <p:nvGraphicFramePr>
          <p:cNvPr id="449546" name="Object 4"/>
          <p:cNvGraphicFramePr>
            <a:graphicFrameLocks noChangeAspect="1"/>
          </p:cNvGraphicFramePr>
          <p:nvPr>
            <p:extLst>
              <p:ext uri="{D42A27DB-BD31-4B8C-83A1-F6EECF244321}">
                <p14:modId xmlns:p14="http://schemas.microsoft.com/office/powerpoint/2010/main" val="3050832420"/>
              </p:ext>
            </p:extLst>
          </p:nvPr>
        </p:nvGraphicFramePr>
        <p:xfrm>
          <a:off x="5241925" y="1889125"/>
          <a:ext cx="625475" cy="690563"/>
        </p:xfrm>
        <a:graphic>
          <a:graphicData uri="http://schemas.openxmlformats.org/presentationml/2006/ole">
            <mc:AlternateContent xmlns:mc="http://schemas.openxmlformats.org/markup-compatibility/2006">
              <mc:Choice xmlns:v="urn:schemas-microsoft-com:vml" Requires="v">
                <p:oleObj spid="_x0000_s194003" name="Equation" r:id="rId7" imgW="254000" imgH="266700" progId="Equation.3">
                  <p:embed/>
                </p:oleObj>
              </mc:Choice>
              <mc:Fallback>
                <p:oleObj name="Equation" r:id="rId7" imgW="254000" imgH="266700" progId="Equation.3">
                  <p:embed/>
                  <p:pic>
                    <p:nvPicPr>
                      <p:cNvPr id="0" name=""/>
                      <p:cNvPicPr>
                        <a:picLocks noChangeAspect="1" noChangeArrowheads="1"/>
                      </p:cNvPicPr>
                      <p:nvPr/>
                    </p:nvPicPr>
                    <p:blipFill>
                      <a:blip r:embed="rId8"/>
                      <a:srcRect/>
                      <a:stretch>
                        <a:fillRect/>
                      </a:stretch>
                    </p:blipFill>
                    <p:spPr bwMode="auto">
                      <a:xfrm>
                        <a:off x="5241925" y="1889125"/>
                        <a:ext cx="625475" cy="6905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9547" name="Object 5"/>
          <p:cNvGraphicFramePr>
            <a:graphicFrameLocks noChangeAspect="1"/>
          </p:cNvGraphicFramePr>
          <p:nvPr>
            <p:extLst>
              <p:ext uri="{D42A27DB-BD31-4B8C-83A1-F6EECF244321}">
                <p14:modId xmlns:p14="http://schemas.microsoft.com/office/powerpoint/2010/main" val="1675531079"/>
              </p:ext>
            </p:extLst>
          </p:nvPr>
        </p:nvGraphicFramePr>
        <p:xfrm>
          <a:off x="5967413" y="2692400"/>
          <a:ext cx="801687" cy="736600"/>
        </p:xfrm>
        <a:graphic>
          <a:graphicData uri="http://schemas.openxmlformats.org/presentationml/2006/ole">
            <mc:AlternateContent xmlns:mc="http://schemas.openxmlformats.org/markup-compatibility/2006">
              <mc:Choice xmlns:v="urn:schemas-microsoft-com:vml" Requires="v">
                <p:oleObj spid="_x0000_s194004" name="Equation" r:id="rId9" imgW="406400" imgH="355600" progId="Equation.3">
                  <p:embed/>
                </p:oleObj>
              </mc:Choice>
              <mc:Fallback>
                <p:oleObj name="Equation" r:id="rId9" imgW="406400" imgH="355600" progId="Equation.3">
                  <p:embed/>
                  <p:pic>
                    <p:nvPicPr>
                      <p:cNvPr id="0" name=""/>
                      <p:cNvPicPr>
                        <a:picLocks noChangeAspect="1" noChangeArrowheads="1"/>
                      </p:cNvPicPr>
                      <p:nvPr/>
                    </p:nvPicPr>
                    <p:blipFill>
                      <a:blip r:embed="rId10"/>
                      <a:srcRect/>
                      <a:stretch>
                        <a:fillRect/>
                      </a:stretch>
                    </p:blipFill>
                    <p:spPr bwMode="auto">
                      <a:xfrm>
                        <a:off x="5967413" y="2692400"/>
                        <a:ext cx="801687" cy="736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9548" name="Object 6"/>
          <p:cNvGraphicFramePr>
            <a:graphicFrameLocks noChangeAspect="1"/>
          </p:cNvGraphicFramePr>
          <p:nvPr>
            <p:extLst>
              <p:ext uri="{D42A27DB-BD31-4B8C-83A1-F6EECF244321}">
                <p14:modId xmlns:p14="http://schemas.microsoft.com/office/powerpoint/2010/main" val="758456668"/>
              </p:ext>
            </p:extLst>
          </p:nvPr>
        </p:nvGraphicFramePr>
        <p:xfrm>
          <a:off x="6759575" y="2690813"/>
          <a:ext cx="923925" cy="738187"/>
        </p:xfrm>
        <a:graphic>
          <a:graphicData uri="http://schemas.openxmlformats.org/presentationml/2006/ole">
            <mc:AlternateContent xmlns:mc="http://schemas.openxmlformats.org/markup-compatibility/2006">
              <mc:Choice xmlns:v="urn:schemas-microsoft-com:vml" Requires="v">
                <p:oleObj spid="_x0000_s194005" name="Equation" r:id="rId11" imgW="469900" imgH="355600" progId="Equation.3">
                  <p:embed/>
                </p:oleObj>
              </mc:Choice>
              <mc:Fallback>
                <p:oleObj name="Equation" r:id="rId11" imgW="469900" imgH="355600" progId="Equation.3">
                  <p:embed/>
                  <p:pic>
                    <p:nvPicPr>
                      <p:cNvPr id="0" name=""/>
                      <p:cNvPicPr>
                        <a:picLocks noChangeAspect="1" noChangeArrowheads="1"/>
                      </p:cNvPicPr>
                      <p:nvPr/>
                    </p:nvPicPr>
                    <p:blipFill>
                      <a:blip r:embed="rId12"/>
                      <a:srcRect/>
                      <a:stretch>
                        <a:fillRect/>
                      </a:stretch>
                    </p:blipFill>
                    <p:spPr bwMode="auto">
                      <a:xfrm>
                        <a:off x="6759575" y="2690813"/>
                        <a:ext cx="923925" cy="7381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9549" name="Object 7"/>
          <p:cNvGraphicFramePr>
            <a:graphicFrameLocks noChangeAspect="1"/>
          </p:cNvGraphicFramePr>
          <p:nvPr/>
        </p:nvGraphicFramePr>
        <p:xfrm>
          <a:off x="7629525" y="2849563"/>
          <a:ext cx="523875" cy="420687"/>
        </p:xfrm>
        <a:graphic>
          <a:graphicData uri="http://schemas.openxmlformats.org/presentationml/2006/ole">
            <mc:AlternateContent xmlns:mc="http://schemas.openxmlformats.org/markup-compatibility/2006">
              <mc:Choice xmlns:v="urn:schemas-microsoft-com:vml" Requires="v">
                <p:oleObj spid="_x0000_s194006" name="Equation" r:id="rId13" imgW="266400" imgH="203040" progId="Equation.DSMT4">
                  <p:embed/>
                </p:oleObj>
              </mc:Choice>
              <mc:Fallback>
                <p:oleObj name="Equation" r:id="rId13" imgW="266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9525" y="2849563"/>
                        <a:ext cx="523875" cy="4206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9550" name="Text Box 14"/>
          <p:cNvSpPr txBox="1">
            <a:spLocks noChangeArrowheads="1"/>
          </p:cNvSpPr>
          <p:nvPr/>
        </p:nvSpPr>
        <p:spPr bwMode="auto">
          <a:xfrm>
            <a:off x="609600" y="3581400"/>
            <a:ext cx="34353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What is the SI unit of weight?</a:t>
            </a:r>
          </a:p>
        </p:txBody>
      </p:sp>
      <p:sp>
        <p:nvSpPr>
          <p:cNvPr id="449551" name="Text Box 15"/>
          <p:cNvSpPr txBox="1">
            <a:spLocks noChangeArrowheads="1"/>
          </p:cNvSpPr>
          <p:nvPr/>
        </p:nvSpPr>
        <p:spPr bwMode="auto">
          <a:xfrm>
            <a:off x="4343400" y="3546475"/>
            <a:ext cx="442913" cy="495300"/>
          </a:xfrm>
          <a:prstGeom prst="rect">
            <a:avLst/>
          </a:prstGeom>
          <a:solidFill>
            <a:srgbClr val="FFFFCC"/>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rPr>
              <a:t>N</a:t>
            </a:r>
          </a:p>
        </p:txBody>
      </p:sp>
      <p:sp>
        <p:nvSpPr>
          <p:cNvPr id="36882"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C7FC29-0E18-234B-B3FC-303542AD910A}"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Tree>
    <p:extLst>
      <p:ext uri="{BB962C8B-B14F-4D97-AF65-F5344CB8AC3E}">
        <p14:creationId xmlns:p14="http://schemas.microsoft.com/office/powerpoint/2010/main" val="36505387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4"/>
          <p:cNvSpPr>
            <a:spLocks noGrp="1"/>
          </p:cNvSpPr>
          <p:nvPr>
            <p:ph type="dt" sz="quarter" idx="10"/>
          </p:nvPr>
        </p:nvSpPr>
        <p:spPr/>
        <p:txBody>
          <a:bodyPr/>
          <a:lstStyle/>
          <a:p>
            <a:pPr>
              <a:defRPr/>
            </a:pPr>
            <a:r>
              <a:rPr lang="en-US" smtClean="0"/>
              <a:t>Monday, June 29, 2015</a:t>
            </a:r>
            <a:endParaRPr lang="en-US"/>
          </a:p>
        </p:txBody>
      </p:sp>
      <p:sp>
        <p:nvSpPr>
          <p:cNvPr id="19" name="Footer Placeholder 5"/>
          <p:cNvSpPr>
            <a:spLocks noGrp="1"/>
          </p:cNvSpPr>
          <p:nvPr>
            <p:ph type="ftr" sz="quarter" idx="11"/>
          </p:nvPr>
        </p:nvSpPr>
        <p:spPr/>
        <p:txBody>
          <a:bodyPr/>
          <a:lstStyle/>
          <a:p>
            <a:pPr>
              <a:defRPr/>
            </a:pPr>
            <a:r>
              <a:rPr lang="nl-NL" smtClean="0"/>
              <a:t>PHYS 1441-001, Summer 2014             Dr. Jaehoon Yu</a:t>
            </a:r>
            <a:endParaRPr lang="en-US"/>
          </a:p>
        </p:txBody>
      </p:sp>
      <p:graphicFrame>
        <p:nvGraphicFramePr>
          <p:cNvPr id="450566" name="Object 3"/>
          <p:cNvGraphicFramePr>
            <a:graphicFrameLocks noChangeAspect="1"/>
          </p:cNvGraphicFramePr>
          <p:nvPr/>
        </p:nvGraphicFramePr>
        <p:xfrm>
          <a:off x="914400" y="1414463"/>
          <a:ext cx="930275" cy="541337"/>
        </p:xfrm>
        <a:graphic>
          <a:graphicData uri="http://schemas.openxmlformats.org/presentationml/2006/ole">
            <mc:AlternateContent xmlns:mc="http://schemas.openxmlformats.org/markup-compatibility/2006">
              <mc:Choice xmlns:v="urn:schemas-microsoft-com:vml" Requires="v">
                <p:oleObj spid="_x0000_s195179" name="Equation" r:id="rId4" imgW="304560" imgH="177480" progId="Equation.DSMT4">
                  <p:embed/>
                </p:oleObj>
              </mc:Choice>
              <mc:Fallback>
                <p:oleObj name="Equation" r:id="rId4" imgW="30456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14463"/>
                        <a:ext cx="93027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67" name="Object 4"/>
          <p:cNvGraphicFramePr>
            <a:graphicFrameLocks noChangeAspect="1"/>
          </p:cNvGraphicFramePr>
          <p:nvPr/>
        </p:nvGraphicFramePr>
        <p:xfrm>
          <a:off x="914400" y="2438400"/>
          <a:ext cx="887413" cy="517525"/>
        </p:xfrm>
        <a:graphic>
          <a:graphicData uri="http://schemas.openxmlformats.org/presentationml/2006/ole">
            <mc:AlternateContent xmlns:mc="http://schemas.openxmlformats.org/markup-compatibility/2006">
              <mc:Choice xmlns:v="urn:schemas-microsoft-com:vml" Requires="v">
                <p:oleObj spid="_x0000_s195180" name="Equation" r:id="rId6" imgW="304560" imgH="177480" progId="Equation.DSMT4">
                  <p:embed/>
                </p:oleObj>
              </mc:Choice>
              <mc:Fallback>
                <p:oleObj name="Equation" r:id="rId6" imgW="30456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438400"/>
                        <a:ext cx="88741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68" name="Object 5"/>
          <p:cNvGraphicFramePr>
            <a:graphicFrameLocks noChangeAspect="1"/>
          </p:cNvGraphicFramePr>
          <p:nvPr/>
        </p:nvGraphicFramePr>
        <p:xfrm>
          <a:off x="914400" y="4802188"/>
          <a:ext cx="717550" cy="444500"/>
        </p:xfrm>
        <a:graphic>
          <a:graphicData uri="http://schemas.openxmlformats.org/presentationml/2006/ole">
            <mc:AlternateContent xmlns:mc="http://schemas.openxmlformats.org/markup-compatibility/2006">
              <mc:Choice xmlns:v="urn:schemas-microsoft-com:vml" Requires="v">
                <p:oleObj spid="_x0000_s195181" name="Equation" r:id="rId8" imgW="266400" imgH="164880" progId="Equation.DSMT4">
                  <p:embed/>
                </p:oleObj>
              </mc:Choice>
              <mc:Fallback>
                <p:oleObj name="Equation" r:id="rId8" imgW="2664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802188"/>
                        <a:ext cx="7175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0569" name="Picture 9" descr="afg0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1066800"/>
            <a:ext cx="2895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Rectangle 10"/>
          <p:cNvSpPr>
            <a:spLocks noGrp="1" noChangeArrowheads="1"/>
          </p:cNvSpPr>
          <p:nvPr>
            <p:ph type="title"/>
          </p:nvPr>
        </p:nvSpPr>
        <p:spPr>
          <a:xfrm>
            <a:off x="685800" y="0"/>
            <a:ext cx="7772400" cy="1143000"/>
          </a:xfrm>
        </p:spPr>
        <p:txBody>
          <a:bodyPr/>
          <a:lstStyle/>
          <a:p>
            <a:r>
              <a:rPr lang="en-US">
                <a:latin typeface="Arial Narrow" charset="0"/>
                <a:ea typeface="ＭＳ Ｐゴシック" charset="0"/>
                <a:cs typeface="ＭＳ Ｐゴシック" charset="0"/>
              </a:rPr>
              <a:t>Gravitational Acceleration</a:t>
            </a:r>
          </a:p>
        </p:txBody>
      </p:sp>
      <p:graphicFrame>
        <p:nvGraphicFramePr>
          <p:cNvPr id="450571" name="Object 6"/>
          <p:cNvGraphicFramePr>
            <a:graphicFrameLocks noChangeAspect="1"/>
          </p:cNvGraphicFramePr>
          <p:nvPr/>
        </p:nvGraphicFramePr>
        <p:xfrm>
          <a:off x="1801813" y="1066800"/>
          <a:ext cx="1627187" cy="1200150"/>
        </p:xfrm>
        <a:graphic>
          <a:graphicData uri="http://schemas.openxmlformats.org/presentationml/2006/ole">
            <mc:AlternateContent xmlns:mc="http://schemas.openxmlformats.org/markup-compatibility/2006">
              <mc:Choice xmlns:v="urn:schemas-microsoft-com:vml" Requires="v">
                <p:oleObj spid="_x0000_s195182" name="Equation" r:id="rId11" imgW="533160" imgH="393480" progId="Equation.DSMT4">
                  <p:embed/>
                </p:oleObj>
              </mc:Choice>
              <mc:Fallback>
                <p:oleObj name="Equation" r:id="rId11" imgW="5331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1813" y="1066800"/>
                        <a:ext cx="1627187"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72" name="Object 7"/>
          <p:cNvGraphicFramePr>
            <a:graphicFrameLocks noChangeAspect="1"/>
          </p:cNvGraphicFramePr>
          <p:nvPr/>
        </p:nvGraphicFramePr>
        <p:xfrm>
          <a:off x="1811338" y="2514600"/>
          <a:ext cx="703262" cy="479425"/>
        </p:xfrm>
        <a:graphic>
          <a:graphicData uri="http://schemas.openxmlformats.org/presentationml/2006/ole">
            <mc:AlternateContent xmlns:mc="http://schemas.openxmlformats.org/markup-compatibility/2006">
              <mc:Choice xmlns:v="urn:schemas-microsoft-com:vml" Requires="v">
                <p:oleObj spid="_x0000_s195183" name="Equation" r:id="rId13" imgW="241200" imgH="164880" progId="Equation.DSMT4">
                  <p:embed/>
                </p:oleObj>
              </mc:Choice>
              <mc:Fallback>
                <p:oleObj name="Equation" r:id="rId13" imgW="24120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1338" y="2514600"/>
                        <a:ext cx="703262"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73" name="Object 8"/>
          <p:cNvGraphicFramePr>
            <a:graphicFrameLocks noChangeAspect="1"/>
          </p:cNvGraphicFramePr>
          <p:nvPr/>
        </p:nvGraphicFramePr>
        <p:xfrm>
          <a:off x="2030413" y="3200400"/>
          <a:ext cx="1627187" cy="1200150"/>
        </p:xfrm>
        <a:graphic>
          <a:graphicData uri="http://schemas.openxmlformats.org/presentationml/2006/ole">
            <mc:AlternateContent xmlns:mc="http://schemas.openxmlformats.org/markup-compatibility/2006">
              <mc:Choice xmlns:v="urn:schemas-microsoft-com:vml" Requires="v">
                <p:oleObj spid="_x0000_s195184" name="Equation" r:id="rId15" imgW="533160" imgH="393480" progId="Equation.DSMT4">
                  <p:embed/>
                </p:oleObj>
              </mc:Choice>
              <mc:Fallback>
                <p:oleObj name="Equation" r:id="rId15" imgW="5331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0413" y="3200400"/>
                        <a:ext cx="1627187"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74" name="Object 9"/>
          <p:cNvGraphicFramePr>
            <a:graphicFrameLocks noChangeAspect="1"/>
          </p:cNvGraphicFramePr>
          <p:nvPr/>
        </p:nvGraphicFramePr>
        <p:xfrm>
          <a:off x="908050" y="3581400"/>
          <a:ext cx="1073150" cy="479425"/>
        </p:xfrm>
        <a:graphic>
          <a:graphicData uri="http://schemas.openxmlformats.org/presentationml/2006/ole">
            <mc:AlternateContent xmlns:mc="http://schemas.openxmlformats.org/markup-compatibility/2006">
              <mc:Choice xmlns:v="urn:schemas-microsoft-com:vml" Requires="v">
                <p:oleObj spid="_x0000_s195185"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050" y="3581400"/>
                        <a:ext cx="10731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575" name="Line 15"/>
          <p:cNvSpPr>
            <a:spLocks noChangeShapeType="1"/>
          </p:cNvSpPr>
          <p:nvPr/>
        </p:nvSpPr>
        <p:spPr bwMode="auto">
          <a:xfrm flipH="1">
            <a:off x="990600" y="34290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450576" name="Line 16"/>
          <p:cNvSpPr>
            <a:spLocks noChangeShapeType="1"/>
          </p:cNvSpPr>
          <p:nvPr/>
        </p:nvSpPr>
        <p:spPr bwMode="auto">
          <a:xfrm flipH="1">
            <a:off x="3200400" y="32004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450577" name="Object 10"/>
          <p:cNvGraphicFramePr>
            <a:graphicFrameLocks noChangeAspect="1"/>
          </p:cNvGraphicFramePr>
          <p:nvPr/>
        </p:nvGraphicFramePr>
        <p:xfrm>
          <a:off x="1657350" y="4495800"/>
          <a:ext cx="1162050" cy="1058863"/>
        </p:xfrm>
        <a:graphic>
          <a:graphicData uri="http://schemas.openxmlformats.org/presentationml/2006/ole">
            <mc:AlternateContent xmlns:mc="http://schemas.openxmlformats.org/markup-compatibility/2006">
              <mc:Choice xmlns:v="urn:schemas-microsoft-com:vml" Requires="v">
                <p:oleObj spid="_x0000_s195186" name="Equation" r:id="rId18" imgW="431640" imgH="393480" progId="Equation.DSMT4">
                  <p:embed/>
                </p:oleObj>
              </mc:Choice>
              <mc:Fallback>
                <p:oleObj name="Equation" r:id="rId18" imgW="43164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57350" y="4495800"/>
                        <a:ext cx="11620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578" name="Text Box 18"/>
          <p:cNvSpPr txBox="1">
            <a:spLocks noChangeArrowheads="1"/>
          </p:cNvSpPr>
          <p:nvPr/>
        </p:nvSpPr>
        <p:spPr bwMode="auto">
          <a:xfrm>
            <a:off x="762000" y="5738813"/>
            <a:ext cx="284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What is the SI unit of g?</a:t>
            </a:r>
          </a:p>
        </p:txBody>
      </p:sp>
      <p:sp>
        <p:nvSpPr>
          <p:cNvPr id="450579" name="Text Box 19"/>
          <p:cNvSpPr txBox="1">
            <a:spLocks noChangeArrowheads="1"/>
          </p:cNvSpPr>
          <p:nvPr/>
        </p:nvSpPr>
        <p:spPr bwMode="auto">
          <a:xfrm>
            <a:off x="3733800" y="5715000"/>
            <a:ext cx="754063" cy="485775"/>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rPr>
              <a:t>m/s</a:t>
            </a:r>
            <a:r>
              <a:rPr lang="en-US" baseline="30000">
                <a:solidFill>
                  <a:srgbClr val="A50021"/>
                </a:solidFill>
              </a:rPr>
              <a:t>2</a:t>
            </a:r>
          </a:p>
        </p:txBody>
      </p:sp>
      <p:sp>
        <p:nvSpPr>
          <p:cNvPr id="450580" name="Text Box 20"/>
          <p:cNvSpPr txBox="1">
            <a:spLocks noChangeArrowheads="1"/>
          </p:cNvSpPr>
          <p:nvPr/>
        </p:nvSpPr>
        <p:spPr bwMode="auto">
          <a:xfrm>
            <a:off x="2971800" y="4570413"/>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A50021"/>
                </a:solidFill>
                <a:latin typeface="Arial Narrow" charset="0"/>
              </a:rPr>
              <a:t>Gravitational acceleration at distance r from the center of the earth!</a:t>
            </a:r>
          </a:p>
        </p:txBody>
      </p:sp>
      <p:sp>
        <p:nvSpPr>
          <p:cNvPr id="3790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039571-DFA1-E84E-AA2F-DB78C269B47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Tree>
    <p:extLst>
      <p:ext uri="{BB962C8B-B14F-4D97-AF65-F5344CB8AC3E}">
        <p14:creationId xmlns:p14="http://schemas.microsoft.com/office/powerpoint/2010/main" val="29529254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4"/>
          <p:cNvSpPr>
            <a:spLocks noGrp="1"/>
          </p:cNvSpPr>
          <p:nvPr>
            <p:ph type="dt" sz="quarter" idx="10"/>
          </p:nvPr>
        </p:nvSpPr>
        <p:spPr/>
        <p:txBody>
          <a:bodyPr/>
          <a:lstStyle/>
          <a:p>
            <a:pPr>
              <a:defRPr/>
            </a:pPr>
            <a:r>
              <a:rPr lang="en-US" smtClean="0"/>
              <a:t>Monday, June 29, 2015</a:t>
            </a:r>
            <a:endParaRPr lang="en-US"/>
          </a:p>
        </p:txBody>
      </p:sp>
      <p:sp>
        <p:nvSpPr>
          <p:cNvPr id="17" name="Footer Placeholder 5"/>
          <p:cNvSpPr>
            <a:spLocks noGrp="1"/>
          </p:cNvSpPr>
          <p:nvPr>
            <p:ph type="ftr" sz="quarter" idx="11"/>
          </p:nvPr>
        </p:nvSpPr>
        <p:spPr/>
        <p:txBody>
          <a:bodyPr/>
          <a:lstStyle/>
          <a:p>
            <a:pPr>
              <a:defRPr/>
            </a:pPr>
            <a:r>
              <a:rPr lang="nl-NL" smtClean="0"/>
              <a:t>PHYS 1441-001, Summer 2014             Dr. Jaehoon Yu</a:t>
            </a:r>
            <a:endParaRPr lang="en-US"/>
          </a:p>
        </p:txBody>
      </p:sp>
      <p:sp>
        <p:nvSpPr>
          <p:cNvPr id="447494" name="Text Box 6"/>
          <p:cNvSpPr txBox="1">
            <a:spLocks noChangeArrowheads="1"/>
          </p:cNvSpPr>
          <p:nvPr/>
        </p:nvSpPr>
        <p:spPr bwMode="auto">
          <a:xfrm>
            <a:off x="533400" y="1600200"/>
            <a:ext cx="342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Gravitational force on the surface of the earth:</a:t>
            </a:r>
          </a:p>
        </p:txBody>
      </p:sp>
      <p:sp>
        <p:nvSpPr>
          <p:cNvPr id="39951" name="Rectangle 7"/>
          <p:cNvSpPr>
            <a:spLocks noGrp="1" noChangeArrowheads="1"/>
          </p:cNvSpPr>
          <p:nvPr>
            <p:ph type="title"/>
          </p:nvPr>
        </p:nvSpPr>
        <p:spPr>
          <a:xfrm>
            <a:off x="457200" y="152400"/>
            <a:ext cx="8229600" cy="1066800"/>
          </a:xfrm>
        </p:spPr>
        <p:txBody>
          <a:bodyPr/>
          <a:lstStyle/>
          <a:p>
            <a:r>
              <a:rPr lang="en-US" sz="4000">
                <a:latin typeface="Arial Narrow" charset="0"/>
                <a:ea typeface="ＭＳ Ｐゴシック" charset="0"/>
                <a:cs typeface="ＭＳ Ｐゴシック" charset="0"/>
              </a:rPr>
              <a:t>Magnitude of the gravitational acceleration on the surface of the Earth</a:t>
            </a:r>
          </a:p>
        </p:txBody>
      </p:sp>
      <p:graphicFrame>
        <p:nvGraphicFramePr>
          <p:cNvPr id="447496" name="Object 3"/>
          <p:cNvGraphicFramePr>
            <a:graphicFrameLocks noChangeAspect="1"/>
          </p:cNvGraphicFramePr>
          <p:nvPr/>
        </p:nvGraphicFramePr>
        <p:xfrm>
          <a:off x="457200" y="3268663"/>
          <a:ext cx="873125" cy="541337"/>
        </p:xfrm>
        <a:graphic>
          <a:graphicData uri="http://schemas.openxmlformats.org/presentationml/2006/ole">
            <mc:AlternateContent xmlns:mc="http://schemas.openxmlformats.org/markup-compatibility/2006">
              <mc:Choice xmlns:v="urn:schemas-microsoft-com:vml" Requires="v">
                <p:oleObj spid="_x0000_s196280"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68663"/>
                        <a:ext cx="8731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497" name="Object 4"/>
          <p:cNvGraphicFramePr>
            <a:graphicFrameLocks noChangeAspect="1"/>
          </p:cNvGraphicFramePr>
          <p:nvPr>
            <p:extLst>
              <p:ext uri="{D42A27DB-BD31-4B8C-83A1-F6EECF244321}">
                <p14:modId xmlns:p14="http://schemas.microsoft.com/office/powerpoint/2010/main" val="1927655229"/>
              </p:ext>
            </p:extLst>
          </p:nvPr>
        </p:nvGraphicFramePr>
        <p:xfrm>
          <a:off x="436563" y="3879850"/>
          <a:ext cx="8605837" cy="1952625"/>
        </p:xfrm>
        <a:graphic>
          <a:graphicData uri="http://schemas.openxmlformats.org/presentationml/2006/ole">
            <mc:AlternateContent xmlns:mc="http://schemas.openxmlformats.org/markup-compatibility/2006">
              <mc:Choice xmlns:v="urn:schemas-microsoft-com:vml" Requires="v">
                <p:oleObj spid="_x0000_s196281" name="Equation" r:id="rId6" imgW="2628900" imgH="596900" progId="Equation.3">
                  <p:embed/>
                </p:oleObj>
              </mc:Choice>
              <mc:Fallback>
                <p:oleObj name="Equation" r:id="rId6" imgW="2628900" imgH="596900" progId="Equation.3">
                  <p:embed/>
                  <p:pic>
                    <p:nvPicPr>
                      <p:cNvPr id="0" name=""/>
                      <p:cNvPicPr>
                        <a:picLocks noChangeAspect="1" noChangeArrowheads="1"/>
                      </p:cNvPicPr>
                      <p:nvPr/>
                    </p:nvPicPr>
                    <p:blipFill>
                      <a:blip r:embed="rId7"/>
                      <a:srcRect/>
                      <a:stretch>
                        <a:fillRect/>
                      </a:stretch>
                    </p:blipFill>
                    <p:spPr bwMode="auto">
                      <a:xfrm>
                        <a:off x="436563" y="3879850"/>
                        <a:ext cx="8605837"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498" name="Object 5"/>
          <p:cNvGraphicFramePr>
            <a:graphicFrameLocks noChangeAspect="1"/>
          </p:cNvGraphicFramePr>
          <p:nvPr/>
        </p:nvGraphicFramePr>
        <p:xfrm>
          <a:off x="504825" y="5334000"/>
          <a:ext cx="2619375" cy="747713"/>
        </p:xfrm>
        <a:graphic>
          <a:graphicData uri="http://schemas.openxmlformats.org/presentationml/2006/ole">
            <mc:AlternateContent xmlns:mc="http://schemas.openxmlformats.org/markup-compatibility/2006">
              <mc:Choice xmlns:v="urn:schemas-microsoft-com:vml" Requires="v">
                <p:oleObj spid="_x0000_s196282" name="Equation" r:id="rId8" imgW="799920" imgH="228600" progId="Equation.DSMT4">
                  <p:embed/>
                </p:oleObj>
              </mc:Choice>
              <mc:Fallback>
                <p:oleObj name="Equation" r:id="rId8" imgW="7999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825" y="5334000"/>
                        <a:ext cx="2619375"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1" name="Object 6"/>
          <p:cNvGraphicFramePr>
            <a:graphicFrameLocks noChangeAspect="1"/>
          </p:cNvGraphicFramePr>
          <p:nvPr/>
        </p:nvGraphicFramePr>
        <p:xfrm>
          <a:off x="4173538" y="1662113"/>
          <a:ext cx="1008062" cy="695325"/>
        </p:xfrm>
        <a:graphic>
          <a:graphicData uri="http://schemas.openxmlformats.org/presentationml/2006/ole">
            <mc:AlternateContent xmlns:mc="http://schemas.openxmlformats.org/markup-compatibility/2006">
              <mc:Choice xmlns:v="urn:schemas-microsoft-com:vml" Requires="v">
                <p:oleObj spid="_x0000_s196283"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3538" y="1662113"/>
                        <a:ext cx="100806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2" name="Object 7"/>
          <p:cNvGraphicFramePr>
            <a:graphicFrameLocks noChangeAspect="1"/>
          </p:cNvGraphicFramePr>
          <p:nvPr/>
        </p:nvGraphicFramePr>
        <p:xfrm>
          <a:off x="5181600" y="1390650"/>
          <a:ext cx="1976438" cy="1200150"/>
        </p:xfrm>
        <a:graphic>
          <a:graphicData uri="http://schemas.openxmlformats.org/presentationml/2006/ole">
            <mc:AlternateContent xmlns:mc="http://schemas.openxmlformats.org/markup-compatibility/2006">
              <mc:Choice xmlns:v="urn:schemas-microsoft-com:vml" Requires="v">
                <p:oleObj spid="_x0000_s196284" name="Equation" r:id="rId12" imgW="647640" imgH="393480" progId="Equation.DSMT4">
                  <p:embed/>
                </p:oleObj>
              </mc:Choice>
              <mc:Fallback>
                <p:oleObj name="Equation" r:id="rId12" imgW="64764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1390650"/>
                        <a:ext cx="1976438"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3" name="Object 8"/>
          <p:cNvGraphicFramePr>
            <a:graphicFrameLocks noChangeAspect="1"/>
          </p:cNvGraphicFramePr>
          <p:nvPr/>
        </p:nvGraphicFramePr>
        <p:xfrm>
          <a:off x="7086600" y="1427163"/>
          <a:ext cx="1627188" cy="1316037"/>
        </p:xfrm>
        <a:graphic>
          <a:graphicData uri="http://schemas.openxmlformats.org/presentationml/2006/ole">
            <mc:AlternateContent xmlns:mc="http://schemas.openxmlformats.org/markup-compatibility/2006">
              <mc:Choice xmlns:v="urn:schemas-microsoft-com:vml" Requires="v">
                <p:oleObj spid="_x0000_s196285" name="Equation" r:id="rId14" imgW="533160" imgH="431640" progId="Equation.DSMT4">
                  <p:embed/>
                </p:oleObj>
              </mc:Choice>
              <mc:Fallback>
                <p:oleObj name="Equation" r:id="rId14" imgW="53316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1427163"/>
                        <a:ext cx="162718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4" name="Object 9"/>
          <p:cNvGraphicFramePr>
            <a:graphicFrameLocks noChangeAspect="1"/>
          </p:cNvGraphicFramePr>
          <p:nvPr/>
        </p:nvGraphicFramePr>
        <p:xfrm>
          <a:off x="4889500" y="2432050"/>
          <a:ext cx="1206500" cy="539750"/>
        </p:xfrm>
        <a:graphic>
          <a:graphicData uri="http://schemas.openxmlformats.org/presentationml/2006/ole">
            <mc:AlternateContent xmlns:mc="http://schemas.openxmlformats.org/markup-compatibility/2006">
              <mc:Choice xmlns:v="urn:schemas-microsoft-com:vml" Requires="v">
                <p:oleObj spid="_x0000_s196286"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9500" y="2432050"/>
                        <a:ext cx="12065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7505" name="Line 17"/>
          <p:cNvSpPr>
            <a:spLocks noChangeShapeType="1"/>
          </p:cNvSpPr>
          <p:nvPr/>
        </p:nvSpPr>
        <p:spPr bwMode="auto">
          <a:xfrm flipH="1">
            <a:off x="5334000" y="23622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447506" name="Line 18"/>
          <p:cNvSpPr>
            <a:spLocks noChangeShapeType="1"/>
          </p:cNvSpPr>
          <p:nvPr/>
        </p:nvSpPr>
        <p:spPr bwMode="auto">
          <a:xfrm flipH="1">
            <a:off x="8229600" y="14478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447507" name="Object 10"/>
          <p:cNvGraphicFramePr>
            <a:graphicFrameLocks noChangeAspect="1"/>
          </p:cNvGraphicFramePr>
          <p:nvPr/>
        </p:nvGraphicFramePr>
        <p:xfrm>
          <a:off x="1295400" y="2854325"/>
          <a:ext cx="1412875" cy="1412875"/>
        </p:xfrm>
        <a:graphic>
          <a:graphicData uri="http://schemas.openxmlformats.org/presentationml/2006/ole">
            <mc:AlternateContent xmlns:mc="http://schemas.openxmlformats.org/markup-compatibility/2006">
              <mc:Choice xmlns:v="urn:schemas-microsoft-com:vml" Requires="v">
                <p:oleObj spid="_x0000_s196287" name="Equation" r:id="rId18" imgW="431640" imgH="431640" progId="Equation.DSMT4">
                  <p:embed/>
                </p:oleObj>
              </mc:Choice>
              <mc:Fallback>
                <p:oleObj name="Equation" r:id="rId18" imgW="43164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2854325"/>
                        <a:ext cx="1412875"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8" name="Object 11"/>
          <p:cNvGraphicFramePr>
            <a:graphicFrameLocks noChangeAspect="1"/>
          </p:cNvGraphicFramePr>
          <p:nvPr>
            <p:extLst>
              <p:ext uri="{D42A27DB-BD31-4B8C-83A1-F6EECF244321}">
                <p14:modId xmlns:p14="http://schemas.microsoft.com/office/powerpoint/2010/main" val="1790822623"/>
              </p:ext>
            </p:extLst>
          </p:nvPr>
        </p:nvGraphicFramePr>
        <p:xfrm>
          <a:off x="3144838" y="3076575"/>
          <a:ext cx="4510087" cy="898525"/>
        </p:xfrm>
        <a:graphic>
          <a:graphicData uri="http://schemas.openxmlformats.org/presentationml/2006/ole">
            <mc:AlternateContent xmlns:mc="http://schemas.openxmlformats.org/markup-compatibility/2006">
              <mc:Choice xmlns:v="urn:schemas-microsoft-com:vml" Requires="v">
                <p:oleObj spid="_x0000_s196288" name="Equation" r:id="rId20" imgW="2489200" imgH="495300" progId="Equation.DSMT4">
                  <p:embed/>
                </p:oleObj>
              </mc:Choice>
              <mc:Fallback>
                <p:oleObj name="Equation" r:id="rId20" imgW="2489200" imgH="495300" progId="Equation.DSMT4">
                  <p:embed/>
                  <p:pic>
                    <p:nvPicPr>
                      <p:cNvPr id="0" name=""/>
                      <p:cNvPicPr>
                        <a:picLocks noChangeAspect="1" noChangeArrowheads="1"/>
                      </p:cNvPicPr>
                      <p:nvPr/>
                    </p:nvPicPr>
                    <p:blipFill>
                      <a:blip r:embed="rId21"/>
                      <a:srcRect/>
                      <a:stretch>
                        <a:fillRect/>
                      </a:stretch>
                    </p:blipFill>
                    <p:spPr bwMode="auto">
                      <a:xfrm>
                        <a:off x="3144838" y="3076575"/>
                        <a:ext cx="4510087" cy="8985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54"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C43E40-C1B7-4A4E-A604-76D979DDF29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Tree>
    <p:extLst>
      <p:ext uri="{BB962C8B-B14F-4D97-AF65-F5344CB8AC3E}">
        <p14:creationId xmlns:p14="http://schemas.microsoft.com/office/powerpoint/2010/main" val="12752197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5"/>
          <p:cNvSpPr>
            <a:spLocks noGrp="1"/>
          </p:cNvSpPr>
          <p:nvPr>
            <p:ph type="dt" sz="quarter" idx="10"/>
          </p:nvPr>
        </p:nvSpPr>
        <p:spPr/>
        <p:txBody>
          <a:bodyPr/>
          <a:lstStyle/>
          <a:p>
            <a:pPr>
              <a:defRPr/>
            </a:pPr>
            <a:r>
              <a:rPr lang="en-US" smtClean="0"/>
              <a:t>Monday, June 29, 2015</a:t>
            </a:r>
            <a:endParaRPr lang="en-US"/>
          </a:p>
        </p:txBody>
      </p:sp>
      <p:sp>
        <p:nvSpPr>
          <p:cNvPr id="15"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36592" name="Rectangle 16"/>
          <p:cNvSpPr>
            <a:spLocks noChangeArrowheads="1"/>
          </p:cNvSpPr>
          <p:nvPr/>
        </p:nvSpPr>
        <p:spPr bwMode="auto">
          <a:xfrm>
            <a:off x="5715000" y="5257800"/>
            <a:ext cx="2133600" cy="12954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36579" name="Picture 3" descr="F0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47244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80" name="Text Box 4"/>
          <p:cNvSpPr txBox="1">
            <a:spLocks noChangeArrowheads="1"/>
          </p:cNvSpPr>
          <p:nvPr/>
        </p:nvSpPr>
        <p:spPr bwMode="auto">
          <a:xfrm>
            <a:off x="457200" y="685800"/>
            <a:ext cx="8475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There is only one speed that a satellite can have if the satellite is to remain in an orbit with a fixed radius.</a:t>
            </a:r>
          </a:p>
        </p:txBody>
      </p:sp>
      <p:sp>
        <p:nvSpPr>
          <p:cNvPr id="43021" name="Rectangle 5"/>
          <p:cNvSpPr>
            <a:spLocks noGrp="1" noChangeArrowheads="1"/>
          </p:cNvSpPr>
          <p:nvPr>
            <p:ph type="title"/>
          </p:nvPr>
        </p:nvSpPr>
        <p:spPr>
          <a:xfrm>
            <a:off x="685800" y="-76200"/>
            <a:ext cx="7772400" cy="838200"/>
          </a:xfrm>
        </p:spPr>
        <p:txBody>
          <a:bodyPr/>
          <a:lstStyle/>
          <a:p>
            <a:r>
              <a:rPr lang="en-US" dirty="0">
                <a:latin typeface="Arial Narrow" charset="0"/>
                <a:ea typeface="ＭＳ Ｐゴシック" charset="0"/>
                <a:cs typeface="ＭＳ Ｐゴシック" charset="0"/>
              </a:rPr>
              <a:t>Satellite in Circular Orbits</a:t>
            </a:r>
          </a:p>
        </p:txBody>
      </p:sp>
      <p:graphicFrame>
        <p:nvGraphicFramePr>
          <p:cNvPr id="536582" name="Object 2"/>
          <p:cNvGraphicFramePr>
            <a:graphicFrameLocks noChangeAspect="1"/>
          </p:cNvGraphicFramePr>
          <p:nvPr/>
        </p:nvGraphicFramePr>
        <p:xfrm>
          <a:off x="5075238" y="3386138"/>
          <a:ext cx="868362" cy="652462"/>
        </p:xfrm>
        <a:graphic>
          <a:graphicData uri="http://schemas.openxmlformats.org/presentationml/2006/ole">
            <mc:AlternateContent xmlns:mc="http://schemas.openxmlformats.org/markup-compatibility/2006">
              <mc:Choice xmlns:v="urn:schemas-microsoft-com:vml" Requires="v">
                <p:oleObj spid="_x0000_s198097" name="Equation" r:id="rId5" imgW="304560" imgH="228600" progId="Equation.DSMT4">
                  <p:embed/>
                </p:oleObj>
              </mc:Choice>
              <mc:Fallback>
                <p:oleObj name="Equation" r:id="rId5" imgW="3045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238" y="3386138"/>
                        <a:ext cx="8683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84" name="Object 3"/>
          <p:cNvGraphicFramePr>
            <a:graphicFrameLocks noChangeAspect="1"/>
          </p:cNvGraphicFramePr>
          <p:nvPr/>
        </p:nvGraphicFramePr>
        <p:xfrm>
          <a:off x="6324600" y="5283200"/>
          <a:ext cx="1449388" cy="1270000"/>
        </p:xfrm>
        <a:graphic>
          <a:graphicData uri="http://schemas.openxmlformats.org/presentationml/2006/ole">
            <mc:AlternateContent xmlns:mc="http://schemas.openxmlformats.org/markup-compatibility/2006">
              <mc:Choice xmlns:v="urn:schemas-microsoft-com:vml" Requires="v">
                <p:oleObj spid="_x0000_s198098" name="Equation" r:id="rId7" imgW="507960" imgH="444240" progId="Equation.DSMT4">
                  <p:embed/>
                </p:oleObj>
              </mc:Choice>
              <mc:Fallback>
                <p:oleObj name="Equation" r:id="rId7" imgW="507960" imgH="444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283200"/>
                        <a:ext cx="1449388"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6586" name="Text Box 10"/>
          <p:cNvSpPr txBox="1">
            <a:spLocks noChangeArrowheads="1"/>
          </p:cNvSpPr>
          <p:nvPr/>
        </p:nvSpPr>
        <p:spPr bwMode="auto">
          <a:xfrm>
            <a:off x="4800600" y="1752600"/>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What </a:t>
            </a:r>
            <a:r>
              <a:rPr lang="en-US" dirty="0" smtClean="0">
                <a:solidFill>
                  <a:srgbClr val="333399"/>
                </a:solidFill>
                <a:latin typeface="Arial Narrow" charset="0"/>
              </a:rPr>
              <a:t>acts as </a:t>
            </a:r>
            <a:r>
              <a:rPr lang="en-US" dirty="0">
                <a:solidFill>
                  <a:srgbClr val="333399"/>
                </a:solidFill>
                <a:latin typeface="Arial Narrow" charset="0"/>
              </a:rPr>
              <a:t>the centripetal force?</a:t>
            </a:r>
          </a:p>
        </p:txBody>
      </p:sp>
      <p:sp>
        <p:nvSpPr>
          <p:cNvPr id="536587" name="Text Box 11"/>
          <p:cNvSpPr txBox="1">
            <a:spLocks noChangeArrowheads="1"/>
          </p:cNvSpPr>
          <p:nvPr/>
        </p:nvSpPr>
        <p:spPr bwMode="auto">
          <a:xfrm>
            <a:off x="4800600" y="21336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gravitational force of the earth pulling the satellite!</a:t>
            </a:r>
          </a:p>
        </p:txBody>
      </p:sp>
      <p:graphicFrame>
        <p:nvGraphicFramePr>
          <p:cNvPr id="536588" name="Object 4"/>
          <p:cNvGraphicFramePr>
            <a:graphicFrameLocks noChangeAspect="1"/>
          </p:cNvGraphicFramePr>
          <p:nvPr/>
        </p:nvGraphicFramePr>
        <p:xfrm>
          <a:off x="5924550" y="3143250"/>
          <a:ext cx="1847850" cy="1123950"/>
        </p:xfrm>
        <a:graphic>
          <a:graphicData uri="http://schemas.openxmlformats.org/presentationml/2006/ole">
            <mc:AlternateContent xmlns:mc="http://schemas.openxmlformats.org/markup-compatibility/2006">
              <mc:Choice xmlns:v="urn:schemas-microsoft-com:vml" Requires="v">
                <p:oleObj spid="_x0000_s198099" name="Equation" r:id="rId9" imgW="647640" imgH="393480" progId="Equation.DSMT4">
                  <p:embed/>
                </p:oleObj>
              </mc:Choice>
              <mc:Fallback>
                <p:oleObj name="Equation" r:id="rId9" imgW="6476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4550" y="3143250"/>
                        <a:ext cx="184785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89" name="Object 5"/>
          <p:cNvGraphicFramePr>
            <a:graphicFrameLocks noChangeAspect="1"/>
          </p:cNvGraphicFramePr>
          <p:nvPr/>
        </p:nvGraphicFramePr>
        <p:xfrm>
          <a:off x="7743825" y="3048000"/>
          <a:ext cx="942975" cy="1196975"/>
        </p:xfrm>
        <a:graphic>
          <a:graphicData uri="http://schemas.openxmlformats.org/presentationml/2006/ole">
            <mc:AlternateContent xmlns:mc="http://schemas.openxmlformats.org/markup-compatibility/2006">
              <mc:Choice xmlns:v="urn:schemas-microsoft-com:vml" Requires="v">
                <p:oleObj spid="_x0000_s198100" name="Equation" r:id="rId11" imgW="330120" imgH="419040" progId="Equation.DSMT4">
                  <p:embed/>
                </p:oleObj>
              </mc:Choice>
              <mc:Fallback>
                <p:oleObj name="Equation" r:id="rId11" imgW="330120" imgH="419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3825" y="3048000"/>
                        <a:ext cx="942975"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90" name="Object 6"/>
          <p:cNvGraphicFramePr>
            <a:graphicFrameLocks noChangeAspect="1"/>
          </p:cNvGraphicFramePr>
          <p:nvPr/>
        </p:nvGraphicFramePr>
        <p:xfrm>
          <a:off x="5713413" y="5715000"/>
          <a:ext cx="687387" cy="398463"/>
        </p:xfrm>
        <a:graphic>
          <a:graphicData uri="http://schemas.openxmlformats.org/presentationml/2006/ole">
            <mc:AlternateContent xmlns:mc="http://schemas.openxmlformats.org/markup-compatibility/2006">
              <mc:Choice xmlns:v="urn:schemas-microsoft-com:vml" Requires="v">
                <p:oleObj spid="_x0000_s198101" name="Equation" r:id="rId13" imgW="241200" imgH="139680" progId="Equation.DSMT4">
                  <p:embed/>
                </p:oleObj>
              </mc:Choice>
              <mc:Fallback>
                <p:oleObj name="Equation" r:id="rId13" imgW="24120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3413" y="5715000"/>
                        <a:ext cx="68738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91" name="Object 7"/>
          <p:cNvGraphicFramePr>
            <a:graphicFrameLocks noChangeAspect="1"/>
          </p:cNvGraphicFramePr>
          <p:nvPr/>
        </p:nvGraphicFramePr>
        <p:xfrm>
          <a:off x="5791200" y="4294188"/>
          <a:ext cx="1676400" cy="963612"/>
        </p:xfrm>
        <a:graphic>
          <a:graphicData uri="http://schemas.openxmlformats.org/presentationml/2006/ole">
            <mc:AlternateContent xmlns:mc="http://schemas.openxmlformats.org/markup-compatibility/2006">
              <mc:Choice xmlns:v="urn:schemas-microsoft-com:vml" Requires="v">
                <p:oleObj spid="_x0000_s198102"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4294188"/>
                        <a:ext cx="1676400"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024"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3E15E5-B7DB-1143-9B72-42D2252E0CB7}"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Tree>
    <p:extLst>
      <p:ext uri="{BB962C8B-B14F-4D97-AF65-F5344CB8AC3E}">
        <p14:creationId xmlns:p14="http://schemas.microsoft.com/office/powerpoint/2010/main" val="32394086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5"/>
          <p:cNvSpPr>
            <a:spLocks noGrp="1"/>
          </p:cNvSpPr>
          <p:nvPr>
            <p:ph type="dt" sz="quarter" idx="10"/>
          </p:nvPr>
        </p:nvSpPr>
        <p:spPr/>
        <p:txBody>
          <a:bodyPr/>
          <a:lstStyle/>
          <a:p>
            <a:pPr>
              <a:defRPr/>
            </a:pPr>
            <a:r>
              <a:rPr lang="en-US" smtClean="0"/>
              <a:t>Monday, June 29, 2015</a:t>
            </a:r>
            <a:endParaRPr lang="en-US"/>
          </a:p>
        </p:txBody>
      </p:sp>
      <p:sp>
        <p:nvSpPr>
          <p:cNvPr id="10"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40675" name="Text Box 3"/>
          <p:cNvSpPr txBox="1">
            <a:spLocks noChangeArrowheads="1"/>
          </p:cNvSpPr>
          <p:nvPr/>
        </p:nvSpPr>
        <p:spPr bwMode="auto">
          <a:xfrm>
            <a:off x="381000" y="762000"/>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Determine the speed of the Hubble Space Telescope orbiting at a height of 598 km above the </a:t>
            </a:r>
            <a:r>
              <a:rPr lang="en-US" sz="3200" dirty="0" smtClean="0">
                <a:solidFill>
                  <a:srgbClr val="333399"/>
                </a:solidFill>
                <a:latin typeface="Arial Narrow" charset="0"/>
              </a:rPr>
              <a:t>earth’s </a:t>
            </a:r>
            <a:r>
              <a:rPr lang="en-US" sz="3200" dirty="0">
                <a:solidFill>
                  <a:srgbClr val="333399"/>
                </a:solidFill>
                <a:latin typeface="Arial Narrow" charset="0"/>
              </a:rPr>
              <a:t>surface.</a:t>
            </a:r>
          </a:p>
        </p:txBody>
      </p:sp>
      <p:graphicFrame>
        <p:nvGraphicFramePr>
          <p:cNvPr id="540676" name="Object 2"/>
          <p:cNvGraphicFramePr>
            <a:graphicFrameLocks noChangeAspect="1"/>
          </p:cNvGraphicFramePr>
          <p:nvPr/>
        </p:nvGraphicFramePr>
        <p:xfrm>
          <a:off x="1608138" y="3505200"/>
          <a:ext cx="6697662" cy="1473200"/>
        </p:xfrm>
        <a:graphic>
          <a:graphicData uri="http://schemas.openxmlformats.org/presentationml/2006/ole">
            <mc:AlternateContent xmlns:mc="http://schemas.openxmlformats.org/markup-compatibility/2006">
              <mc:Choice xmlns:v="urn:schemas-microsoft-com:vml" Requires="v">
                <p:oleObj spid="_x0000_s251905" name="Equation" r:id="rId4" imgW="2692080" imgH="507960" progId="Equation.DSMT4">
                  <p:embed/>
                </p:oleObj>
              </mc:Choice>
              <mc:Fallback>
                <p:oleObj name="Equation" r:id="rId4" imgW="2692080" imgH="507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3505200"/>
                        <a:ext cx="6697662"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6" name="Rectangle 5"/>
          <p:cNvSpPr>
            <a:spLocks noGrp="1" noChangeArrowheads="1"/>
          </p:cNvSpPr>
          <p:nvPr>
            <p:ph type="title"/>
          </p:nvPr>
        </p:nvSpPr>
        <p:spPr>
          <a:xfrm>
            <a:off x="0" y="0"/>
            <a:ext cx="9144000" cy="990600"/>
          </a:xfrm>
        </p:spPr>
        <p:txBody>
          <a:bodyPr/>
          <a:lstStyle/>
          <a:p>
            <a:r>
              <a:rPr lang="en-US" sz="3600">
                <a:latin typeface="Arial Narrow" charset="0"/>
                <a:ea typeface="ＭＳ Ｐゴシック" charset="0"/>
                <a:cs typeface="ＭＳ Ｐゴシック" charset="0"/>
              </a:rPr>
              <a:t>Ex.  Orbital Speed of the Hubble Space Telescope</a:t>
            </a:r>
          </a:p>
        </p:txBody>
      </p:sp>
      <p:graphicFrame>
        <p:nvGraphicFramePr>
          <p:cNvPr id="540679" name="Object 3"/>
          <p:cNvGraphicFramePr>
            <a:graphicFrameLocks noChangeAspect="1"/>
          </p:cNvGraphicFramePr>
          <p:nvPr>
            <p:extLst>
              <p:ext uri="{D42A27DB-BD31-4B8C-83A1-F6EECF244321}">
                <p14:modId xmlns:p14="http://schemas.microsoft.com/office/powerpoint/2010/main" val="1891851894"/>
              </p:ext>
            </p:extLst>
          </p:nvPr>
        </p:nvGraphicFramePr>
        <p:xfrm>
          <a:off x="2439988" y="1884363"/>
          <a:ext cx="1827212" cy="1693862"/>
        </p:xfrm>
        <a:graphic>
          <a:graphicData uri="http://schemas.openxmlformats.org/presentationml/2006/ole">
            <mc:AlternateContent xmlns:mc="http://schemas.openxmlformats.org/markup-compatibility/2006">
              <mc:Choice xmlns:v="urn:schemas-microsoft-com:vml" Requires="v">
                <p:oleObj spid="_x0000_s251906" name="Equation" r:id="rId6" imgW="508000" imgH="469900" progId="Equation.3">
                  <p:embed/>
                </p:oleObj>
              </mc:Choice>
              <mc:Fallback>
                <p:oleObj name="Equation" r:id="rId6" imgW="508000" imgH="469900" progId="Equation.3">
                  <p:embed/>
                  <p:pic>
                    <p:nvPicPr>
                      <p:cNvPr id="0" name=""/>
                      <p:cNvPicPr>
                        <a:picLocks noChangeAspect="1" noChangeArrowheads="1"/>
                      </p:cNvPicPr>
                      <p:nvPr/>
                    </p:nvPicPr>
                    <p:blipFill>
                      <a:blip r:embed="rId7"/>
                      <a:srcRect/>
                      <a:stretch>
                        <a:fillRect/>
                      </a:stretch>
                    </p:blipFill>
                    <p:spPr bwMode="auto">
                      <a:xfrm>
                        <a:off x="2439988" y="1884363"/>
                        <a:ext cx="1827212"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0680" name="Object 4"/>
          <p:cNvGraphicFramePr>
            <a:graphicFrameLocks noChangeAspect="1"/>
          </p:cNvGraphicFramePr>
          <p:nvPr/>
        </p:nvGraphicFramePr>
        <p:xfrm>
          <a:off x="1600200" y="2362200"/>
          <a:ext cx="866775" cy="503238"/>
        </p:xfrm>
        <a:graphic>
          <a:graphicData uri="http://schemas.openxmlformats.org/presentationml/2006/ole">
            <mc:AlternateContent xmlns:mc="http://schemas.openxmlformats.org/markup-compatibility/2006">
              <mc:Choice xmlns:v="urn:schemas-microsoft-com:vml" Requires="v">
                <p:oleObj spid="_x0000_s251907"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362200"/>
                        <a:ext cx="8667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0681" name="Object 5"/>
          <p:cNvGraphicFramePr>
            <a:graphicFrameLocks noChangeAspect="1"/>
          </p:cNvGraphicFramePr>
          <p:nvPr/>
        </p:nvGraphicFramePr>
        <p:xfrm>
          <a:off x="1676400" y="5105400"/>
          <a:ext cx="2497138" cy="661988"/>
        </p:xfrm>
        <a:graphic>
          <a:graphicData uri="http://schemas.openxmlformats.org/presentationml/2006/ole">
            <mc:AlternateContent xmlns:mc="http://schemas.openxmlformats.org/markup-compatibility/2006">
              <mc:Choice xmlns:v="urn:schemas-microsoft-com:vml" Requires="v">
                <p:oleObj spid="_x0000_s251908" name="Equation" r:id="rId10" imgW="1002960" imgH="228600" progId="Equation.DSMT4">
                  <p:embed/>
                </p:oleObj>
              </mc:Choice>
              <mc:Fallback>
                <p:oleObj name="Equation" r:id="rId10" imgW="100296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5105400"/>
                        <a:ext cx="2497138"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0682" name="Object 6"/>
          <p:cNvGraphicFramePr>
            <a:graphicFrameLocks noChangeAspect="1"/>
          </p:cNvGraphicFramePr>
          <p:nvPr/>
        </p:nvGraphicFramePr>
        <p:xfrm>
          <a:off x="4589463" y="5105400"/>
          <a:ext cx="2116137" cy="736600"/>
        </p:xfrm>
        <a:graphic>
          <a:graphicData uri="http://schemas.openxmlformats.org/presentationml/2006/ole">
            <mc:AlternateContent xmlns:mc="http://schemas.openxmlformats.org/markup-compatibility/2006">
              <mc:Choice xmlns:v="urn:schemas-microsoft-com:vml" Requires="v">
                <p:oleObj spid="_x0000_s251909" name="Equation" r:id="rId12" imgW="850680" imgH="253800" progId="Equation.DSMT4">
                  <p:embed/>
                </p:oleObj>
              </mc:Choice>
              <mc:Fallback>
                <p:oleObj name="Equation" r:id="rId12" imgW="85068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9463" y="5105400"/>
                        <a:ext cx="2116137"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7"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72FCBD-1648-3F46-927A-9D8AA65C7C53}"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Tree>
    <p:extLst>
      <p:ext uri="{BB962C8B-B14F-4D97-AF65-F5344CB8AC3E}">
        <p14:creationId xmlns:p14="http://schemas.microsoft.com/office/powerpoint/2010/main" val="1258192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1524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685800"/>
            <a:ext cx="7924800" cy="5410200"/>
          </a:xfrm>
        </p:spPr>
        <p:txBody>
          <a:bodyPr/>
          <a:lstStyle/>
          <a:p>
            <a:pPr eaLnBrk="1" hangingPunct="1">
              <a:spcBef>
                <a:spcPts val="72"/>
              </a:spcBef>
            </a:pPr>
            <a:r>
              <a:rPr lang="en-US" sz="2800" dirty="0" smtClean="0"/>
              <a:t>Reading Assignments: CH5.4 and 5.9</a:t>
            </a:r>
          </a:p>
          <a:p>
            <a:pPr eaLnBrk="1" hangingPunct="1">
              <a:spcBef>
                <a:spcPts val="72"/>
              </a:spcBef>
            </a:pPr>
            <a:r>
              <a:rPr lang="en-US" sz="2800" dirty="0"/>
              <a:t>Quiz 3</a:t>
            </a:r>
          </a:p>
          <a:p>
            <a:pPr lvl="1" eaLnBrk="1" hangingPunct="1">
              <a:spcBef>
                <a:spcPts val="72"/>
              </a:spcBef>
            </a:pPr>
            <a:r>
              <a:rPr lang="en-US" sz="2000" dirty="0"/>
              <a:t>Beginning of the class </a:t>
            </a:r>
            <a:r>
              <a:rPr lang="en-US" sz="2000" dirty="0" smtClean="0"/>
              <a:t>tomorrow, Tuesday</a:t>
            </a:r>
            <a:r>
              <a:rPr lang="en-US" sz="2000" dirty="0"/>
              <a:t>, June 30</a:t>
            </a:r>
          </a:p>
          <a:p>
            <a:pPr lvl="1" eaLnBrk="1" hangingPunct="1">
              <a:spcBef>
                <a:spcPts val="72"/>
              </a:spcBef>
            </a:pPr>
            <a:r>
              <a:rPr lang="en-US" sz="2000" dirty="0"/>
              <a:t>Covers CH4.6 through what we finish </a:t>
            </a:r>
            <a:r>
              <a:rPr lang="en-US" sz="2000" dirty="0" smtClean="0"/>
              <a:t>today</a:t>
            </a:r>
            <a:endParaRPr lang="en-US" sz="2000" dirty="0"/>
          </a:p>
          <a:p>
            <a:pPr lvl="1" eaLnBrk="1" hangingPunct="1">
              <a:spcBef>
                <a:spcPts val="72"/>
              </a:spcBef>
            </a:pPr>
            <a:r>
              <a:rPr lang="en-US" sz="2000" dirty="0"/>
              <a:t>Bring 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word definitions or key methods for solutions</a:t>
            </a:r>
            <a:endParaRPr lang="en-US" sz="2000" dirty="0"/>
          </a:p>
          <a:p>
            <a:pPr lvl="2" eaLnBrk="1" hangingPunct="1">
              <a:spcBef>
                <a:spcPts val="72"/>
              </a:spcBef>
            </a:pPr>
            <a:r>
              <a:rPr lang="en-US" sz="1800" dirty="0"/>
              <a:t>No additional formulae or values of constants will be provided!</a:t>
            </a:r>
          </a:p>
          <a:p>
            <a:r>
              <a:rPr lang="en-US" sz="2800" dirty="0" smtClean="0">
                <a:latin typeface="Arial Narrow" charset="0"/>
                <a:ea typeface="ＭＳ Ｐゴシック" charset="0"/>
                <a:cs typeface="ＭＳ Ｐゴシック" charset="0"/>
                <a:sym typeface="Wingdings"/>
              </a:rPr>
              <a:t>Term exam #2</a:t>
            </a:r>
          </a:p>
          <a:p>
            <a:pPr lvl="1"/>
            <a:r>
              <a:rPr lang="en-US" sz="2000" dirty="0" smtClean="0">
                <a:latin typeface="Arial Narrow" charset="0"/>
                <a:ea typeface="ＭＳ Ｐゴシック" charset="0"/>
                <a:cs typeface="ＭＳ Ｐゴシック" charset="0"/>
                <a:sym typeface="Wingdings"/>
              </a:rPr>
              <a:t>In </a:t>
            </a:r>
            <a:r>
              <a:rPr lang="en-US" sz="2000" dirty="0">
                <a:latin typeface="Arial Narrow" charset="0"/>
                <a:ea typeface="ＭＳ Ｐゴシック" charset="0"/>
                <a:cs typeface="ＭＳ Ｐゴシック" charset="0"/>
                <a:sym typeface="Wingdings"/>
              </a:rPr>
              <a:t>class </a:t>
            </a:r>
            <a:r>
              <a:rPr lang="en-US" sz="2000" dirty="0" smtClean="0">
                <a:latin typeface="Arial Narrow" charset="0"/>
                <a:ea typeface="ＭＳ Ｐゴシック" charset="0"/>
                <a:cs typeface="ＭＳ Ｐゴシック" charset="0"/>
                <a:sym typeface="Wingdings"/>
              </a:rPr>
              <a:t>this Thursday</a:t>
            </a:r>
            <a:r>
              <a:rPr lang="en-US" sz="2000" dirty="0">
                <a:latin typeface="Arial Narrow" charset="0"/>
                <a:ea typeface="ＭＳ Ｐゴシック" charset="0"/>
                <a:cs typeface="ＭＳ Ｐゴシック" charset="0"/>
                <a:sym typeface="Wingdings"/>
              </a:rPr>
              <a:t>, </a:t>
            </a:r>
            <a:r>
              <a:rPr lang="en-US" sz="2000" dirty="0" smtClean="0">
                <a:latin typeface="Arial Narrow" charset="0"/>
                <a:ea typeface="ＭＳ Ｐゴシック" charset="0"/>
                <a:cs typeface="ＭＳ Ｐゴシック" charset="0"/>
                <a:sym typeface="Wingdings"/>
              </a:rPr>
              <a:t>July 2</a:t>
            </a:r>
            <a:endParaRPr lang="en-US" sz="2000" dirty="0">
              <a:latin typeface="Arial Narrow" charset="0"/>
              <a:ea typeface="ＭＳ Ｐゴシック" charset="0"/>
              <a:cs typeface="ＭＳ Ｐゴシック" charset="0"/>
              <a:sym typeface="Wingdings"/>
            </a:endParaRPr>
          </a:p>
          <a:p>
            <a:pPr lvl="1"/>
            <a:r>
              <a:rPr lang="en-US" sz="2000" dirty="0">
                <a:latin typeface="Arial Narrow" charset="0"/>
                <a:ea typeface="ＭＳ Ｐゴシック" charset="0"/>
                <a:cs typeface="ＭＳ Ｐゴシック" charset="0"/>
                <a:sym typeface="Wingdings"/>
              </a:rPr>
              <a:t>Non-comprehensive exam</a:t>
            </a:r>
          </a:p>
          <a:p>
            <a:pPr lvl="1"/>
            <a:r>
              <a:rPr lang="en-US" sz="2000" dirty="0">
                <a:latin typeface="Arial Narrow" charset="0"/>
                <a:ea typeface="ＭＳ Ｐゴシック" charset="0"/>
                <a:cs typeface="ＭＳ Ｐゴシック" charset="0"/>
                <a:sym typeface="Wingdings"/>
              </a:rPr>
              <a:t>Covers CH </a:t>
            </a:r>
            <a:r>
              <a:rPr lang="en-US" sz="2000" dirty="0" smtClean="0">
                <a:latin typeface="Arial Narrow" charset="0"/>
                <a:ea typeface="ＭＳ Ｐゴシック" charset="0"/>
                <a:cs typeface="ＭＳ Ｐゴシック" charset="0"/>
                <a:sym typeface="Wingdings"/>
              </a:rPr>
              <a:t>4.6 </a:t>
            </a:r>
            <a:r>
              <a:rPr lang="en-US" sz="2000" dirty="0">
                <a:latin typeface="Arial Narrow" charset="0"/>
                <a:ea typeface="ＭＳ Ｐゴシック" charset="0"/>
                <a:cs typeface="ＭＳ Ｐゴシック" charset="0"/>
                <a:sym typeface="Wingdings"/>
              </a:rPr>
              <a:t>to what we finish </a:t>
            </a:r>
            <a:r>
              <a:rPr lang="en-US" sz="2000" dirty="0" smtClean="0">
                <a:latin typeface="Arial Narrow" charset="0"/>
                <a:ea typeface="ＭＳ Ｐゴシック" charset="0"/>
                <a:cs typeface="ＭＳ Ｐゴシック" charset="0"/>
                <a:sym typeface="Wingdings"/>
              </a:rPr>
              <a:t>this Wednesday</a:t>
            </a:r>
            <a:r>
              <a:rPr lang="en-US" sz="2000" dirty="0">
                <a:latin typeface="Arial Narrow" charset="0"/>
                <a:ea typeface="ＭＳ Ｐゴシック" charset="0"/>
                <a:cs typeface="ＭＳ Ｐゴシック" charset="0"/>
                <a:sym typeface="Wingdings"/>
              </a:rPr>
              <a:t>, </a:t>
            </a:r>
            <a:r>
              <a:rPr lang="en-US" sz="2000" dirty="0" smtClean="0">
                <a:latin typeface="Arial Narrow" charset="0"/>
                <a:ea typeface="ＭＳ Ｐゴシック" charset="0"/>
                <a:cs typeface="ＭＳ Ｐゴシック" charset="0"/>
                <a:sym typeface="Wingdings"/>
              </a:rPr>
              <a:t>July 1</a:t>
            </a:r>
          </a:p>
          <a:p>
            <a:pPr lvl="1"/>
            <a:r>
              <a:rPr lang="en-US" sz="2000" dirty="0" smtClean="0">
                <a:latin typeface="Arial Narrow" charset="0"/>
                <a:ea typeface="ＭＳ Ｐゴシック" charset="0"/>
                <a:cs typeface="ＭＳ Ｐゴシック" charset="0"/>
                <a:sym typeface="Wingdings"/>
              </a:rPr>
              <a:t>BYOF</a:t>
            </a:r>
            <a:endParaRPr lang="en-US" sz="2000" dirty="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Monday, June 29,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29, 2015</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6" name="Rectangle 2"/>
          <p:cNvSpPr>
            <a:spLocks noGrp="1" noChangeArrowheads="1"/>
          </p:cNvSpPr>
          <p:nvPr>
            <p:ph type="title"/>
          </p:nvPr>
        </p:nvSpPr>
        <p:spPr>
          <a:xfrm>
            <a:off x="685800" y="0"/>
            <a:ext cx="7772400" cy="914400"/>
          </a:xfrm>
        </p:spPr>
        <p:txBody>
          <a:bodyPr/>
          <a:lstStyle/>
          <a:p>
            <a:r>
              <a:rPr lang="en-US" dirty="0" smtClean="0">
                <a:latin typeface="Arial Narrow" charset="0"/>
                <a:ea typeface="ＭＳ Ｐゴシック" charset="0"/>
                <a:cs typeface="ＭＳ Ｐゴシック" charset="0"/>
              </a:rPr>
              <a:t>Reminder: Special Project #3</a:t>
            </a:r>
            <a:endParaRPr lang="en-US" dirty="0">
              <a:latin typeface="Arial Narrow" charset="0"/>
              <a:ea typeface="ＭＳ Ｐゴシック" charset="0"/>
              <a:cs typeface="ＭＳ Ｐゴシック" charset="0"/>
            </a:endParaRPr>
          </a:p>
        </p:txBody>
      </p:sp>
      <p:sp>
        <p:nvSpPr>
          <p:cNvPr id="482307" name="Rectangle 3"/>
          <p:cNvSpPr>
            <a:spLocks noGrp="1" noChangeArrowheads="1"/>
          </p:cNvSpPr>
          <p:nvPr>
            <p:ph type="body" idx="1"/>
          </p:nvPr>
        </p:nvSpPr>
        <p:spPr>
          <a:xfrm>
            <a:off x="685800" y="762000"/>
            <a:ext cx="7772400" cy="5334000"/>
          </a:xfrm>
        </p:spPr>
        <p:txBody>
          <a:bodyPr/>
          <a:lstStyle/>
          <a:p>
            <a:r>
              <a:rPr lang="en-US" dirty="0">
                <a:latin typeface="Arial Narrow" charset="0"/>
                <a:ea typeface="ＭＳ Ｐゴシック" charset="0"/>
                <a:cs typeface="ＭＳ Ｐゴシック" charset="0"/>
              </a:rPr>
              <a:t>Using the fact that g=9.80m/s</a:t>
            </a:r>
            <a:r>
              <a:rPr lang="en-US" baseline="30000" dirty="0">
                <a:latin typeface="Arial Narrow" charset="0"/>
                <a:ea typeface="ＭＳ Ｐゴシック" charset="0"/>
                <a:cs typeface="ＭＳ Ｐゴシック" charset="0"/>
              </a:rPr>
              <a:t>2</a:t>
            </a:r>
            <a:r>
              <a:rPr lang="en-US" dirty="0">
                <a:latin typeface="Arial Narrow" charset="0"/>
                <a:ea typeface="ＭＳ Ｐゴシック" charset="0"/>
                <a:cs typeface="ＭＳ Ｐゴシック" charset="0"/>
              </a:rPr>
              <a:t> on the </a:t>
            </a:r>
            <a:r>
              <a:rPr lang="en-US" dirty="0" smtClean="0">
                <a:latin typeface="Arial Narrow" charset="0"/>
                <a:ea typeface="ＭＳ Ｐゴシック" charset="0"/>
                <a:cs typeface="ＭＳ Ｐゴシック" charset="0"/>
              </a:rPr>
              <a:t>Earth’s </a:t>
            </a:r>
            <a:r>
              <a:rPr lang="en-US" dirty="0">
                <a:latin typeface="Arial Narrow" charset="0"/>
                <a:ea typeface="ＭＳ Ｐゴシック" charset="0"/>
                <a:cs typeface="ＭＳ Ｐゴシック" charset="0"/>
              </a:rPr>
              <a:t>surface, find the average density of the Earth.</a:t>
            </a:r>
          </a:p>
          <a:p>
            <a:pPr lvl="1"/>
            <a:r>
              <a:rPr lang="en-US" dirty="0" smtClean="0">
                <a:latin typeface="Arial Narrow" charset="0"/>
                <a:ea typeface="ＭＳ Ｐゴシック" charset="0"/>
              </a:rPr>
              <a:t>Use ONLY </a:t>
            </a:r>
            <a:r>
              <a:rPr lang="en-US" dirty="0">
                <a:latin typeface="Arial Narrow" charset="0"/>
                <a:ea typeface="ＭＳ Ｐゴシック" charset="0"/>
              </a:rPr>
              <a:t>the following </a:t>
            </a:r>
            <a:r>
              <a:rPr lang="en-US" dirty="0" smtClean="0">
                <a:latin typeface="Arial Narrow" charset="0"/>
                <a:ea typeface="ＭＳ Ｐゴシック" charset="0"/>
              </a:rPr>
              <a:t>information but without computing the value of the volume explicitly</a:t>
            </a:r>
            <a:endParaRPr lang="en-US" dirty="0">
              <a:latin typeface="Arial Narrow" charset="0"/>
              <a:ea typeface="ＭＳ Ｐゴシック" charset="0"/>
            </a:endParaRPr>
          </a:p>
          <a:p>
            <a:pPr lvl="2"/>
            <a:r>
              <a:rPr lang="en-US" dirty="0">
                <a:latin typeface="Arial Narrow" charset="0"/>
                <a:ea typeface="ＭＳ Ｐゴシック" charset="0"/>
              </a:rPr>
              <a:t>The gravitational constant </a:t>
            </a:r>
          </a:p>
          <a:p>
            <a:pPr lvl="2"/>
            <a:r>
              <a:rPr lang="en-US" dirty="0">
                <a:latin typeface="Arial Narrow" charset="0"/>
                <a:ea typeface="ＭＳ Ｐゴシック" charset="0"/>
              </a:rPr>
              <a:t>The radius of the Earth</a:t>
            </a:r>
          </a:p>
          <a:p>
            <a:r>
              <a:rPr lang="en-US" dirty="0">
                <a:latin typeface="Arial Narrow" charset="0"/>
                <a:ea typeface="ＭＳ Ｐゴシック" charset="0"/>
                <a:cs typeface="ＭＳ Ｐゴシック" charset="0"/>
              </a:rPr>
              <a:t>20 point extra credit</a:t>
            </a:r>
          </a:p>
          <a:p>
            <a:r>
              <a:rPr lang="en-US" dirty="0">
                <a:latin typeface="Arial Narrow" charset="0"/>
                <a:ea typeface="ＭＳ Ｐゴシック" charset="0"/>
                <a:cs typeface="ＭＳ Ｐゴシック" charset="0"/>
              </a:rPr>
              <a:t>Due:  </a:t>
            </a:r>
            <a:r>
              <a:rPr lang="en-US" dirty="0" smtClean="0">
                <a:latin typeface="Arial Narrow" charset="0"/>
                <a:ea typeface="ＭＳ Ｐゴシック" charset="0"/>
                <a:cs typeface="ＭＳ Ｐゴシック" charset="0"/>
              </a:rPr>
              <a:t>Tomorrow, Tuesday</a:t>
            </a:r>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June 30</a:t>
            </a:r>
            <a:endParaRPr lang="en-US" dirty="0">
              <a:latin typeface="Arial Narrow" charset="0"/>
              <a:ea typeface="ＭＳ Ｐゴシック" charset="0"/>
              <a:cs typeface="ＭＳ Ｐゴシック" charset="0"/>
            </a:endParaRPr>
          </a:p>
          <a:p>
            <a:r>
              <a:rPr lang="en-US" dirty="0">
                <a:latin typeface="Arial Narrow" charset="0"/>
                <a:ea typeface="ＭＳ Ｐゴシック" charset="0"/>
                <a:cs typeface="ＭＳ Ｐゴシック" charset="0"/>
              </a:rPr>
              <a:t>You must show your OWN, detailed work to obtain any credit!!  </a:t>
            </a:r>
          </a:p>
        </p:txBody>
      </p:sp>
      <p:graphicFrame>
        <p:nvGraphicFramePr>
          <p:cNvPr id="77835" name="Object 6"/>
          <p:cNvGraphicFramePr>
            <a:graphicFrameLocks noChangeAspect="1"/>
          </p:cNvGraphicFramePr>
          <p:nvPr>
            <p:extLst>
              <p:ext uri="{D42A27DB-BD31-4B8C-83A1-F6EECF244321}">
                <p14:modId xmlns:p14="http://schemas.microsoft.com/office/powerpoint/2010/main" val="2369024287"/>
              </p:ext>
            </p:extLst>
          </p:nvPr>
        </p:nvGraphicFramePr>
        <p:xfrm>
          <a:off x="4953000" y="2706687"/>
          <a:ext cx="3852863" cy="493713"/>
        </p:xfrm>
        <a:graphic>
          <a:graphicData uri="http://schemas.openxmlformats.org/presentationml/2006/ole">
            <mc:AlternateContent xmlns:mc="http://schemas.openxmlformats.org/markup-compatibility/2006">
              <mc:Choice xmlns:v="urn:schemas-microsoft-com:vml" Requires="v">
                <p:oleObj spid="_x0000_s1071" name="Equation" r:id="rId3" imgW="1714500" imgH="241300" progId="Equation.DSMT4">
                  <p:embed/>
                </p:oleObj>
              </mc:Choice>
              <mc:Fallback>
                <p:oleObj name="Equation" r:id="rId3" imgW="1714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06687"/>
                        <a:ext cx="3852863"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1117770060"/>
              </p:ext>
            </p:extLst>
          </p:nvPr>
        </p:nvGraphicFramePr>
        <p:xfrm>
          <a:off x="4918075" y="3214687"/>
          <a:ext cx="2625725" cy="519113"/>
        </p:xfrm>
        <a:graphic>
          <a:graphicData uri="http://schemas.openxmlformats.org/presentationml/2006/ole">
            <mc:AlternateContent xmlns:mc="http://schemas.openxmlformats.org/markup-compatibility/2006">
              <mc:Choice xmlns:v="urn:schemas-microsoft-com:vml" Requires="v">
                <p:oleObj spid="_x0000_s1072" name="Equation" r:id="rId5" imgW="1168400" imgH="254000" progId="Equation.DSMT4">
                  <p:embed/>
                </p:oleObj>
              </mc:Choice>
              <mc:Fallback>
                <p:oleObj name="Equation" r:id="rId5" imgW="11684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75" y="3214687"/>
                        <a:ext cx="2625725"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48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A111BA-02FD-8D43-859D-3F83D255584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2275947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28,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2015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a:t>
            </a:r>
            <a:r>
              <a:rPr lang="en-US" dirty="0" smtClean="0">
                <a:ea typeface="ＭＳ Ｐゴシック" pitchFamily="-84" charset="-128"/>
                <a:cs typeface="ＭＳ Ｐゴシック" pitchFamily="-84" charset="-128"/>
              </a:rPr>
              <a:t>Project #4</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gravitational force </a:t>
            </a:r>
            <a:r>
              <a:rPr lang="en-US" sz="2400" dirty="0" smtClean="0">
                <a:ea typeface="ＭＳ Ｐゴシック" pitchFamily="-84" charset="-128"/>
                <a:cs typeface="ＭＳ Ｐゴシック" pitchFamily="-84" charset="-128"/>
              </a:rPr>
              <a:t>between </a:t>
            </a:r>
            <a:r>
              <a:rPr lang="en-US" sz="2400" dirty="0">
                <a:ea typeface="ＭＳ Ｐゴシック" pitchFamily="-84" charset="-128"/>
                <a:cs typeface="ＭＳ Ｐゴシック" pitchFamily="-84" charset="-128"/>
              </a:rPr>
              <a:t>two protons </a:t>
            </a:r>
            <a:r>
              <a:rPr lang="en-US" sz="2400" dirty="0" smtClean="0">
                <a:ea typeface="ＭＳ Ｐゴシック" pitchFamily="-84" charset="-128"/>
                <a:cs typeface="ＭＳ Ｐゴシック" pitchFamily="-84" charset="-128"/>
              </a:rPr>
              <a:t>separates by 1m. </a:t>
            </a:r>
            <a:r>
              <a:rPr lang="en-US" sz="2400" dirty="0">
                <a:ea typeface="ＭＳ Ｐゴシック" pitchFamily="-84" charset="-128"/>
                <a:cs typeface="ＭＳ Ｐゴシック" pitchFamily="-84" charset="-128"/>
              </a:rPr>
              <a:t>(10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separated by 1m.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#2 above in terms of the gravitational force in #1. (5 points)</a:t>
            </a:r>
          </a:p>
          <a:p>
            <a:pPr eaLnBrk="1" hangingPunct="1"/>
            <a:r>
              <a:rPr lang="en-US" sz="2400" dirty="0" smtClean="0">
                <a:ea typeface="ＭＳ Ｐゴシック" pitchFamily="-84" charset="-128"/>
                <a:cs typeface="ＭＳ Ｐゴシック" pitchFamily="-84" charset="-128"/>
              </a:rPr>
              <a:t>You must look up the mass of the proton, the electrical charge of the proton in coulombs, electrical force constant, electric force formula, </a:t>
            </a:r>
            <a:r>
              <a:rPr lang="en-US" sz="2400" dirty="0" err="1" smtClean="0">
                <a:ea typeface="ＭＳ Ｐゴシック" pitchFamily="-84" charset="-128"/>
                <a:cs typeface="ＭＳ Ｐゴシック" pitchFamily="-84" charset="-128"/>
              </a:rPr>
              <a:t>etc</a:t>
            </a:r>
            <a:r>
              <a:rPr lang="en-US" sz="2400" dirty="0" smtClean="0">
                <a:ea typeface="ＭＳ Ｐゴシック" pitchFamily="-84" charset="-128"/>
                <a:cs typeface="ＭＳ Ｐゴシック" pitchFamily="-84" charset="-128"/>
              </a:rPr>
              <a:t>,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July 6!</a:t>
            </a:r>
          </a:p>
          <a:p>
            <a:pPr eaLnBrk="1" hangingPunct="1"/>
            <a:endParaRPr lang="en-US" sz="2400" dirty="0" smtClean="0"/>
          </a:p>
        </p:txBody>
      </p:sp>
    </p:spTree>
    <p:extLst>
      <p:ext uri="{BB962C8B-B14F-4D97-AF65-F5344CB8AC3E}">
        <p14:creationId xmlns:p14="http://schemas.microsoft.com/office/powerpoint/2010/main" val="40174430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Monday, June 29, 2015</a:t>
            </a:r>
            <a:endParaRPr lang="en-US"/>
          </a:p>
        </p:txBody>
      </p:sp>
      <p:sp>
        <p:nvSpPr>
          <p:cNvPr id="19"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514050" name="Rectangle 2"/>
          <p:cNvSpPr>
            <a:spLocks noChangeArrowheads="1"/>
          </p:cNvSpPr>
          <p:nvPr/>
        </p:nvSpPr>
        <p:spPr bwMode="auto">
          <a:xfrm>
            <a:off x="3581400" y="4038600"/>
            <a:ext cx="1828800" cy="3810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1405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14052" name="Picture 4"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6113"/>
            <a:ext cx="3429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5"/>
          <p:cNvSpPr>
            <a:spLocks noGrp="1" noChangeArrowheads="1"/>
          </p:cNvSpPr>
          <p:nvPr>
            <p:ph type="title"/>
          </p:nvPr>
        </p:nvSpPr>
        <p:spPr>
          <a:xfrm>
            <a:off x="381000" y="76200"/>
            <a:ext cx="8382000" cy="4572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Second Law &amp; </a:t>
            </a:r>
            <a:r>
              <a:rPr lang="en-US" sz="3600" dirty="0" smtClean="0">
                <a:latin typeface="Arial Narrow" charset="0"/>
                <a:ea typeface="ＭＳ Ｐゴシック" charset="0"/>
                <a:cs typeface="ＭＳ Ｐゴシック" charset="0"/>
              </a:rPr>
              <a:t>Centripetal Force</a:t>
            </a:r>
            <a:endParaRPr lang="en-US" sz="3600" dirty="0">
              <a:latin typeface="Arial Narrow" charset="0"/>
              <a:ea typeface="ＭＳ Ｐゴシック" charset="0"/>
              <a:cs typeface="ＭＳ Ｐゴシック" charset="0"/>
            </a:endParaRPr>
          </a:p>
        </p:txBody>
      </p:sp>
      <p:graphicFrame>
        <p:nvGraphicFramePr>
          <p:cNvPr id="514054" name="Object 2"/>
          <p:cNvGraphicFramePr>
            <a:graphicFrameLocks noChangeAspect="1"/>
          </p:cNvGraphicFramePr>
          <p:nvPr>
            <p:extLst>
              <p:ext uri="{D42A27DB-BD31-4B8C-83A1-F6EECF244321}">
                <p14:modId xmlns:p14="http://schemas.microsoft.com/office/powerpoint/2010/main" val="82512911"/>
              </p:ext>
            </p:extLst>
          </p:nvPr>
        </p:nvGraphicFramePr>
        <p:xfrm>
          <a:off x="5314950" y="1735138"/>
          <a:ext cx="901700" cy="644525"/>
        </p:xfrm>
        <a:graphic>
          <a:graphicData uri="http://schemas.openxmlformats.org/presentationml/2006/ole">
            <mc:AlternateContent xmlns:mc="http://schemas.openxmlformats.org/markup-compatibility/2006">
              <mc:Choice xmlns:v="urn:schemas-microsoft-com:vml" Requires="v">
                <p:oleObj spid="_x0000_s185869" name="Equation" r:id="rId4" imgW="304800" imgH="241300" progId="Equation.3">
                  <p:embed/>
                </p:oleObj>
              </mc:Choice>
              <mc:Fallback>
                <p:oleObj name="Equation" r:id="rId4" imgW="304800" imgH="241300" progId="Equation.3">
                  <p:embed/>
                  <p:pic>
                    <p:nvPicPr>
                      <p:cNvPr id="0" name=""/>
                      <p:cNvPicPr>
                        <a:picLocks noChangeAspect="1" noChangeArrowheads="1"/>
                      </p:cNvPicPr>
                      <p:nvPr/>
                    </p:nvPicPr>
                    <p:blipFill>
                      <a:blip r:embed="rId5"/>
                      <a:srcRect/>
                      <a:stretch>
                        <a:fillRect/>
                      </a:stretch>
                    </p:blipFill>
                    <p:spPr bwMode="auto">
                      <a:xfrm>
                        <a:off x="5314950" y="1735138"/>
                        <a:ext cx="901700" cy="644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5" name="Text Box 7"/>
          <p:cNvSpPr txBox="1">
            <a:spLocks noChangeArrowheads="1"/>
          </p:cNvSpPr>
          <p:nvPr/>
        </p:nvSpPr>
        <p:spPr bwMode="auto">
          <a:xfrm>
            <a:off x="3352800" y="609600"/>
            <a:ext cx="556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a:t>
            </a:r>
            <a:r>
              <a:rPr lang="en-US" sz="2000" b="1" u="sng">
                <a:solidFill>
                  <a:srgbClr val="A50021"/>
                </a:solidFill>
                <a:latin typeface="Monotype Corsiva" charset="0"/>
              </a:rPr>
              <a:t>centripetal *</a:t>
            </a:r>
            <a:r>
              <a:rPr lang="en-US" sz="2000">
                <a:solidFill>
                  <a:schemeClr val="accent2"/>
                </a:solidFill>
                <a:latin typeface="Monotype Corsiva" charset="0"/>
              </a:rPr>
              <a:t> acceleration is always perpendicular to the velocity vector, </a:t>
            </a:r>
            <a:r>
              <a:rPr lang="en-US" sz="2000" b="1">
                <a:solidFill>
                  <a:schemeClr val="accent2"/>
                </a:solidFill>
                <a:latin typeface="Monotype Corsiva" charset="0"/>
              </a:rPr>
              <a:t>v</a:t>
            </a:r>
            <a:r>
              <a:rPr lang="en-US" sz="2000">
                <a:solidFill>
                  <a:schemeClr val="accent2"/>
                </a:solidFill>
                <a:latin typeface="Monotype Corsiva" charset="0"/>
              </a:rPr>
              <a:t>, and points to the center of the axis (radial direction) in a uniform circular motion. </a:t>
            </a:r>
          </a:p>
        </p:txBody>
      </p:sp>
      <p:sp>
        <p:nvSpPr>
          <p:cNvPr id="514056" name="Text Box 8"/>
          <p:cNvSpPr txBox="1">
            <a:spLocks noChangeArrowheads="1"/>
          </p:cNvSpPr>
          <p:nvPr/>
        </p:nvSpPr>
        <p:spPr bwMode="auto">
          <a:xfrm>
            <a:off x="304800" y="2971800"/>
            <a:ext cx="525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charset="0"/>
              </a:rPr>
              <a:t>centripetal force.</a:t>
            </a:r>
          </a:p>
        </p:txBody>
      </p:sp>
      <p:sp>
        <p:nvSpPr>
          <p:cNvPr id="514057" name="Text Box 9"/>
          <p:cNvSpPr txBox="1">
            <a:spLocks noChangeArrowheads="1"/>
          </p:cNvSpPr>
          <p:nvPr/>
        </p:nvSpPr>
        <p:spPr bwMode="auto">
          <a:xfrm>
            <a:off x="2971800" y="251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3399"/>
                </a:solidFill>
                <a:latin typeface="Monotype Corsiva" charset="0"/>
              </a:rPr>
              <a:t>Are there forces in this motion?  If so, what do they do?</a:t>
            </a:r>
          </a:p>
        </p:txBody>
      </p:sp>
      <p:graphicFrame>
        <p:nvGraphicFramePr>
          <p:cNvPr id="514058" name="Object 3"/>
          <p:cNvGraphicFramePr>
            <a:graphicFrameLocks noChangeAspect="1"/>
          </p:cNvGraphicFramePr>
          <p:nvPr>
            <p:extLst>
              <p:ext uri="{D42A27DB-BD31-4B8C-83A1-F6EECF244321}">
                <p14:modId xmlns:p14="http://schemas.microsoft.com/office/powerpoint/2010/main" val="2041301390"/>
              </p:ext>
            </p:extLst>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185870" name="Equation" r:id="rId6" imgW="495300" imgH="254000" progId="Equation.3">
                  <p:embed/>
                </p:oleObj>
              </mc:Choice>
              <mc:Fallback>
                <p:oleObj name="Equation" r:id="rId6" imgW="495300" imgH="254000" progId="Equation.3">
                  <p:embed/>
                  <p:pic>
                    <p:nvPicPr>
                      <p:cNvPr id="0" name=""/>
                      <p:cNvPicPr>
                        <a:picLocks noChangeAspect="1" noChangeArrowheads="1"/>
                      </p:cNvPicPr>
                      <p:nvPr/>
                    </p:nvPicPr>
                    <p:blipFill>
                      <a:blip r:embed="rId7"/>
                      <a:srcRect/>
                      <a:stretch>
                        <a:fillRect/>
                      </a:stretch>
                    </p:blipFill>
                    <p:spPr bwMode="auto">
                      <a:xfrm>
                        <a:off x="5638800" y="3403600"/>
                        <a:ext cx="1322388"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9" name="Text Box 11"/>
          <p:cNvSpPr txBox="1">
            <a:spLocks noChangeArrowheads="1"/>
          </p:cNvSpPr>
          <p:nvPr/>
        </p:nvSpPr>
        <p:spPr bwMode="auto">
          <a:xfrm>
            <a:off x="381000" y="43434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3399"/>
                </a:solidFill>
                <a:latin typeface="Arial Narrow" charset="0"/>
              </a:rPr>
              <a:t>What do you think will happen to the ball if the string that holds the ball breaks? </a:t>
            </a:r>
          </a:p>
        </p:txBody>
      </p:sp>
      <p:sp>
        <p:nvSpPr>
          <p:cNvPr id="514060" name="Text Box 12"/>
          <p:cNvSpPr txBox="1">
            <a:spLocks noChangeArrowheads="1"/>
          </p:cNvSpPr>
          <p:nvPr/>
        </p:nvSpPr>
        <p:spPr bwMode="auto">
          <a:xfrm>
            <a:off x="381000" y="50292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990000"/>
                </a:solidFill>
                <a:latin typeface="Arial Narrow" charset="0"/>
              </a:rPr>
              <a:t>The external force no longer exist. Therefore, based on </a:t>
            </a:r>
            <a:r>
              <a:rPr lang="en-US" sz="2000" dirty="0" smtClean="0">
                <a:solidFill>
                  <a:srgbClr val="990000"/>
                </a:solidFill>
                <a:latin typeface="Arial Narrow" charset="0"/>
              </a:rPr>
              <a:t>Newton’s </a:t>
            </a:r>
            <a:r>
              <a:rPr lang="en-US" sz="2000" dirty="0">
                <a:solidFill>
                  <a:srgbClr val="990000"/>
                </a:solidFill>
                <a:latin typeface="Arial Narrow" charset="0"/>
              </a:rPr>
              <a:t>1st law,</a:t>
            </a:r>
            <a:r>
              <a:rPr lang="en-US" sz="2000" dirty="0"/>
              <a:t> </a:t>
            </a:r>
            <a:r>
              <a:rPr lang="en-US" sz="2000" dirty="0">
                <a:solidFill>
                  <a:srgbClr val="990000"/>
                </a:solidFill>
                <a:latin typeface="Arial Narrow" charset="0"/>
              </a:rPr>
              <a:t>the ball will continue its motion without changing its velocity and will fly away following the tangential direction to the circle.</a:t>
            </a:r>
          </a:p>
        </p:txBody>
      </p:sp>
      <p:graphicFrame>
        <p:nvGraphicFramePr>
          <p:cNvPr id="514061" name="Object 4"/>
          <p:cNvGraphicFramePr>
            <a:graphicFrameLocks noChangeAspect="1"/>
          </p:cNvGraphicFramePr>
          <p:nvPr>
            <p:extLst>
              <p:ext uri="{D42A27DB-BD31-4B8C-83A1-F6EECF244321}">
                <p14:modId xmlns:p14="http://schemas.microsoft.com/office/powerpoint/2010/main" val="3873662471"/>
              </p:ext>
            </p:extLst>
          </p:nvPr>
        </p:nvGraphicFramePr>
        <p:xfrm>
          <a:off x="7010400" y="3421063"/>
          <a:ext cx="1084263" cy="676275"/>
        </p:xfrm>
        <a:graphic>
          <a:graphicData uri="http://schemas.openxmlformats.org/presentationml/2006/ole">
            <mc:AlternateContent xmlns:mc="http://schemas.openxmlformats.org/markup-compatibility/2006">
              <mc:Choice xmlns:v="urn:schemas-microsoft-com:vml" Requires="v">
                <p:oleObj spid="_x0000_s185871" name="Equation" r:id="rId8" imgW="406400" imgH="241300" progId="Equation.3">
                  <p:embed/>
                </p:oleObj>
              </mc:Choice>
              <mc:Fallback>
                <p:oleObj name="Equation" r:id="rId8" imgW="406400" imgH="241300" progId="Equation.3">
                  <p:embed/>
                  <p:pic>
                    <p:nvPicPr>
                      <p:cNvPr id="0" name=""/>
                      <p:cNvPicPr>
                        <a:picLocks noChangeAspect="1" noChangeArrowheads="1"/>
                      </p:cNvPicPr>
                      <p:nvPr/>
                    </p:nvPicPr>
                    <p:blipFill>
                      <a:blip r:embed="rId9"/>
                      <a:srcRect/>
                      <a:stretch>
                        <a:fillRect/>
                      </a:stretch>
                    </p:blipFill>
                    <p:spPr bwMode="auto">
                      <a:xfrm>
                        <a:off x="7010400" y="3421063"/>
                        <a:ext cx="1084263"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3" name="Object 6"/>
          <p:cNvGraphicFramePr>
            <a:graphicFrameLocks noChangeAspect="1"/>
          </p:cNvGraphicFramePr>
          <p:nvPr/>
        </p:nvGraphicFramePr>
        <p:xfrm>
          <a:off x="6311900" y="2174875"/>
          <a:ext cx="338138" cy="339725"/>
        </p:xfrm>
        <a:graphic>
          <a:graphicData uri="http://schemas.openxmlformats.org/presentationml/2006/ole">
            <mc:AlternateContent xmlns:mc="http://schemas.openxmlformats.org/markup-compatibility/2006">
              <mc:Choice xmlns:v="urn:schemas-microsoft-com:vml" Requires="v">
                <p:oleObj spid="_x0000_s185872" name="Equation" r:id="rId10" imgW="114120" imgH="126720" progId="Equation.DSMT4">
                  <p:embed/>
                </p:oleObj>
              </mc:Choice>
              <mc:Fallback>
                <p:oleObj name="Equation" r:id="rId10" imgW="114120" imgH="1267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900" y="2174875"/>
                        <a:ext cx="338138"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4" name="Object 7"/>
          <p:cNvGraphicFramePr>
            <a:graphicFrameLocks noChangeAspect="1"/>
          </p:cNvGraphicFramePr>
          <p:nvPr>
            <p:extLst>
              <p:ext uri="{D42A27DB-BD31-4B8C-83A1-F6EECF244321}">
                <p14:modId xmlns:p14="http://schemas.microsoft.com/office/powerpoint/2010/main" val="1986324630"/>
              </p:ext>
            </p:extLst>
          </p:nvPr>
        </p:nvGraphicFramePr>
        <p:xfrm>
          <a:off x="6248400" y="1585913"/>
          <a:ext cx="533400" cy="1019175"/>
        </p:xfrm>
        <a:graphic>
          <a:graphicData uri="http://schemas.openxmlformats.org/presentationml/2006/ole">
            <mc:AlternateContent xmlns:mc="http://schemas.openxmlformats.org/markup-compatibility/2006">
              <mc:Choice xmlns:v="urn:schemas-microsoft-com:vml" Requires="v">
                <p:oleObj spid="_x0000_s185873" name="Equation" r:id="rId12" imgW="203200" imgH="431800" progId="Equation.DSMT4">
                  <p:embed/>
                </p:oleObj>
              </mc:Choice>
              <mc:Fallback>
                <p:oleObj name="Equation" r:id="rId12" imgW="203200" imgH="431800" progId="Equation.DSMT4">
                  <p:embed/>
                  <p:pic>
                    <p:nvPicPr>
                      <p:cNvPr id="0" name=""/>
                      <p:cNvPicPr>
                        <a:picLocks noChangeAspect="1" noChangeArrowheads="1"/>
                      </p:cNvPicPr>
                      <p:nvPr/>
                    </p:nvPicPr>
                    <p:blipFill>
                      <a:blip r:embed="rId13"/>
                      <a:srcRect/>
                      <a:stretch>
                        <a:fillRect/>
                      </a:stretch>
                    </p:blipFill>
                    <p:spPr bwMode="auto">
                      <a:xfrm>
                        <a:off x="6248400" y="1585913"/>
                        <a:ext cx="533400" cy="101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65" name="Rectangle 17"/>
          <p:cNvSpPr>
            <a:spLocks noChangeArrowheads="1"/>
          </p:cNvSpPr>
          <p:nvPr/>
        </p:nvSpPr>
        <p:spPr bwMode="auto">
          <a:xfrm>
            <a:off x="1069975" y="6094512"/>
            <a:ext cx="5839998"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dirty="0">
                <a:solidFill>
                  <a:srgbClr val="FF0066"/>
                </a:solidFill>
                <a:latin typeface="Arial Narrow" charset="0"/>
              </a:rPr>
              <a:t>*</a:t>
            </a:r>
            <a:r>
              <a:rPr lang="en-US" sz="1400" b="1" dirty="0" err="1">
                <a:solidFill>
                  <a:srgbClr val="FF0066"/>
                </a:solidFill>
                <a:latin typeface="Arial Narrow" charset="0"/>
              </a:rPr>
              <a:t>Mirriam</a:t>
            </a:r>
            <a:r>
              <a:rPr lang="en-US" sz="1400" b="1" dirty="0">
                <a:solidFill>
                  <a:srgbClr val="FF0066"/>
                </a:solidFill>
                <a:latin typeface="Arial Narrow" charset="0"/>
              </a:rPr>
              <a:t> Webster: Proceeding or acting in </a:t>
            </a:r>
            <a:r>
              <a:rPr lang="en-US" sz="1400" b="1" dirty="0" smtClean="0">
                <a:solidFill>
                  <a:srgbClr val="FF0066"/>
                </a:solidFill>
                <a:latin typeface="Arial Narrow" charset="0"/>
              </a:rPr>
              <a:t>the </a:t>
            </a:r>
            <a:r>
              <a:rPr lang="en-US" sz="1400" b="1" dirty="0">
                <a:solidFill>
                  <a:srgbClr val="FF0066"/>
                </a:solidFill>
                <a:latin typeface="Arial Narrow" charset="0"/>
              </a:rPr>
              <a:t>direction toward </a:t>
            </a:r>
            <a:r>
              <a:rPr lang="en-US" sz="1400" b="1" dirty="0" smtClean="0">
                <a:solidFill>
                  <a:srgbClr val="FF0066"/>
                </a:solidFill>
                <a:latin typeface="Arial Narrow" charset="0"/>
              </a:rPr>
              <a:t>the </a:t>
            </a:r>
            <a:r>
              <a:rPr lang="en-US" sz="1400" b="1" dirty="0">
                <a:solidFill>
                  <a:srgbClr val="FF0066"/>
                </a:solidFill>
                <a:latin typeface="Arial Narrow" charset="0"/>
              </a:rPr>
              <a:t>center or axis </a:t>
            </a:r>
          </a:p>
        </p:txBody>
      </p:sp>
      <p:sp>
        <p:nvSpPr>
          <p:cNvPr id="2254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FDB400-A737-824E-A3F7-CF49AECB8B0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21" name="Picture 3" descr="Figure_05_16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4143697"/>
            <a:ext cx="2187575" cy="25647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4062" name="Object 5"/>
          <p:cNvGraphicFramePr>
            <a:graphicFrameLocks noChangeAspect="1"/>
          </p:cNvGraphicFramePr>
          <p:nvPr>
            <p:extLst>
              <p:ext uri="{D42A27DB-BD31-4B8C-83A1-F6EECF244321}">
                <p14:modId xmlns:p14="http://schemas.microsoft.com/office/powerpoint/2010/main" val="858928108"/>
              </p:ext>
            </p:extLst>
          </p:nvPr>
        </p:nvGraphicFramePr>
        <p:xfrm>
          <a:off x="8094663" y="3106738"/>
          <a:ext cx="879475" cy="1208087"/>
        </p:xfrm>
        <a:graphic>
          <a:graphicData uri="http://schemas.openxmlformats.org/presentationml/2006/ole">
            <mc:AlternateContent xmlns:mc="http://schemas.openxmlformats.org/markup-compatibility/2006">
              <mc:Choice xmlns:v="urn:schemas-microsoft-com:vml" Requires="v">
                <p:oleObj spid="_x0000_s185874" name="Equation" r:id="rId15" imgW="330200" imgH="431800" progId="Equation.3">
                  <p:embed/>
                </p:oleObj>
              </mc:Choice>
              <mc:Fallback>
                <p:oleObj name="Equation" r:id="rId15" imgW="330200" imgH="431800" progId="Equation.3">
                  <p:embed/>
                  <p:pic>
                    <p:nvPicPr>
                      <p:cNvPr id="0" name=""/>
                      <p:cNvPicPr>
                        <a:picLocks noChangeAspect="1" noChangeArrowheads="1"/>
                      </p:cNvPicPr>
                      <p:nvPr/>
                    </p:nvPicPr>
                    <p:blipFill>
                      <a:blip r:embed="rId16"/>
                      <a:srcRect/>
                      <a:stretch>
                        <a:fillRect/>
                      </a:stretch>
                    </p:blipFill>
                    <p:spPr bwMode="auto">
                      <a:xfrm>
                        <a:off x="8094663" y="3106738"/>
                        <a:ext cx="879475" cy="1208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511664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Monday, June 29, 2015</a:t>
            </a:r>
            <a:endParaRPr lang="en-US"/>
          </a:p>
        </p:txBody>
      </p:sp>
      <p:sp>
        <p:nvSpPr>
          <p:cNvPr id="16"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3563" name="Rectangle 2"/>
          <p:cNvSpPr>
            <a:spLocks noGrp="1" noChangeArrowheads="1"/>
          </p:cNvSpPr>
          <p:nvPr>
            <p:ph type="title"/>
          </p:nvPr>
        </p:nvSpPr>
        <p:spPr>
          <a:xfrm>
            <a:off x="381000" y="76200"/>
            <a:ext cx="8458200" cy="609600"/>
          </a:xfrm>
        </p:spPr>
        <p:txBody>
          <a:bodyPr/>
          <a:lstStyle/>
          <a:p>
            <a:r>
              <a:rPr lang="en-US" sz="3600">
                <a:latin typeface="Arial Narrow" charset="0"/>
                <a:ea typeface="ＭＳ Ｐゴシック" charset="0"/>
                <a:cs typeface="ＭＳ Ｐゴシック" charset="0"/>
              </a:rPr>
              <a:t>Ex. Effect of Radius on Centripetal Acceleration</a:t>
            </a:r>
          </a:p>
        </p:txBody>
      </p:sp>
      <p:sp>
        <p:nvSpPr>
          <p:cNvPr id="575491" name="Text Box 3"/>
          <p:cNvSpPr txBox="1">
            <a:spLocks noChangeArrowheads="1"/>
          </p:cNvSpPr>
          <p:nvPr/>
        </p:nvSpPr>
        <p:spPr bwMode="auto">
          <a:xfrm>
            <a:off x="609600" y="762000"/>
            <a:ext cx="8077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bobsled track at the 1994 Olympics in Lillehammer, Norway, contain turns with radii of 33m and 23m.  Find the centripetal acceleration at each turn for a speed of 34m/s, a speed that was achieved in the </a:t>
            </a:r>
            <a:r>
              <a:rPr lang="en-US" sz="2000" dirty="0" smtClean="0">
                <a:solidFill>
                  <a:schemeClr val="accent2"/>
                </a:solidFill>
                <a:latin typeface="Arial Narrow" charset="0"/>
              </a:rPr>
              <a:t>two–</a:t>
            </a:r>
            <a:r>
              <a:rPr lang="en-US" sz="2000" dirty="0">
                <a:solidFill>
                  <a:schemeClr val="accent2"/>
                </a:solidFill>
                <a:latin typeface="Arial Narrow" charset="0"/>
              </a:rPr>
              <a:t>man event.  Express answers as multiples of g=9.8m/s</a:t>
            </a:r>
            <a:r>
              <a:rPr lang="en-US" sz="2000" baseline="30000" dirty="0">
                <a:solidFill>
                  <a:schemeClr val="accent2"/>
                </a:solidFill>
                <a:latin typeface="Arial Narrow" charset="0"/>
              </a:rPr>
              <a:t>2</a:t>
            </a:r>
            <a:r>
              <a:rPr lang="en-US" sz="2000" dirty="0">
                <a:solidFill>
                  <a:schemeClr val="accent2"/>
                </a:solidFill>
                <a:latin typeface="Arial Narrow" charset="0"/>
              </a:rPr>
              <a:t>.</a:t>
            </a:r>
          </a:p>
        </p:txBody>
      </p:sp>
      <p:sp>
        <p:nvSpPr>
          <p:cNvPr id="575493" name="Text Box 5"/>
          <p:cNvSpPr txBox="1">
            <a:spLocks noChangeArrowheads="1"/>
          </p:cNvSpPr>
          <p:nvPr/>
        </p:nvSpPr>
        <p:spPr bwMode="auto">
          <a:xfrm>
            <a:off x="3276600" y="21971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sp>
        <p:nvSpPr>
          <p:cNvPr id="575495" name="Text Box 7"/>
          <p:cNvSpPr txBox="1">
            <a:spLocks noChangeArrowheads="1"/>
          </p:cNvSpPr>
          <p:nvPr/>
        </p:nvSpPr>
        <p:spPr bwMode="auto">
          <a:xfrm>
            <a:off x="3429000" y="3581400"/>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R=33m</a:t>
            </a:r>
            <a:endParaRPr lang="en-US" sz="2000" b="1">
              <a:solidFill>
                <a:srgbClr val="990000"/>
              </a:solidFill>
              <a:latin typeface="Monotype Corsiva" charset="0"/>
            </a:endParaRPr>
          </a:p>
        </p:txBody>
      </p:sp>
      <p:graphicFrame>
        <p:nvGraphicFramePr>
          <p:cNvPr id="575497" name="Object 2"/>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186980" name="Equation" r:id="rId3" imgW="457200" imgH="419040" progId="Equation.DSMT4">
                  <p:embed/>
                </p:oleObj>
              </mc:Choice>
              <mc:Fallback>
                <p:oleObj name="Equation" r:id="rId3" imgW="4572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75512" name="Picture 24" descr="cutnell7e_ch05_fig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747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5513" name="Object 3"/>
          <p:cNvGraphicFramePr>
            <a:graphicFrameLocks noChangeAspect="1"/>
          </p:cNvGraphicFramePr>
          <p:nvPr>
            <p:extLst>
              <p:ext uri="{D42A27DB-BD31-4B8C-83A1-F6EECF244321}">
                <p14:modId xmlns:p14="http://schemas.microsoft.com/office/powerpoint/2010/main" val="3784360059"/>
              </p:ext>
            </p:extLst>
          </p:nvPr>
        </p:nvGraphicFramePr>
        <p:xfrm>
          <a:off x="4953000" y="2943225"/>
          <a:ext cx="808038" cy="577850"/>
        </p:xfrm>
        <a:graphic>
          <a:graphicData uri="http://schemas.openxmlformats.org/presentationml/2006/ole">
            <mc:AlternateContent xmlns:mc="http://schemas.openxmlformats.org/markup-compatibility/2006">
              <mc:Choice xmlns:v="urn:schemas-microsoft-com:vml" Requires="v">
                <p:oleObj spid="_x0000_s186981" name="Equation" r:id="rId6" imgW="304800" imgH="241300" progId="Equation.DSMT4">
                  <p:embed/>
                </p:oleObj>
              </mc:Choice>
              <mc:Fallback>
                <p:oleObj name="Equation" r:id="rId6" imgW="304800" imgH="241300" progId="Equation.DSMT4">
                  <p:embed/>
                  <p:pic>
                    <p:nvPicPr>
                      <p:cNvPr id="0" name=""/>
                      <p:cNvPicPr>
                        <a:picLocks noChangeAspect="1" noChangeArrowheads="1"/>
                      </p:cNvPicPr>
                      <p:nvPr/>
                    </p:nvPicPr>
                    <p:blipFill>
                      <a:blip r:embed="rId7"/>
                      <a:srcRect/>
                      <a:stretch>
                        <a:fillRect/>
                      </a:stretch>
                    </p:blipFill>
                    <p:spPr bwMode="auto">
                      <a:xfrm>
                        <a:off x="4953000" y="2943225"/>
                        <a:ext cx="80803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4" name="Object 4"/>
          <p:cNvGraphicFramePr>
            <a:graphicFrameLocks noChangeAspect="1"/>
          </p:cNvGraphicFramePr>
          <p:nvPr>
            <p:extLst>
              <p:ext uri="{D42A27DB-BD31-4B8C-83A1-F6EECF244321}">
                <p14:modId xmlns:p14="http://schemas.microsoft.com/office/powerpoint/2010/main" val="1377001561"/>
              </p:ext>
            </p:extLst>
          </p:nvPr>
        </p:nvGraphicFramePr>
        <p:xfrm>
          <a:off x="5710238" y="2667000"/>
          <a:ext cx="538162" cy="1003300"/>
        </p:xfrm>
        <a:graphic>
          <a:graphicData uri="http://schemas.openxmlformats.org/presentationml/2006/ole">
            <mc:AlternateContent xmlns:mc="http://schemas.openxmlformats.org/markup-compatibility/2006">
              <mc:Choice xmlns:v="urn:schemas-microsoft-com:vml" Requires="v">
                <p:oleObj spid="_x0000_s186982" name="Equation" r:id="rId8" imgW="203200" imgH="419100" progId="Equation.DSMT4">
                  <p:embed/>
                </p:oleObj>
              </mc:Choice>
              <mc:Fallback>
                <p:oleObj name="Equation" r:id="rId8" imgW="203200" imgH="419100" progId="Equation.DSMT4">
                  <p:embed/>
                  <p:pic>
                    <p:nvPicPr>
                      <p:cNvPr id="0" name=""/>
                      <p:cNvPicPr>
                        <a:picLocks noChangeAspect="1" noChangeArrowheads="1"/>
                      </p:cNvPicPr>
                      <p:nvPr/>
                    </p:nvPicPr>
                    <p:blipFill>
                      <a:blip r:embed="rId9"/>
                      <a:srcRect/>
                      <a:stretch>
                        <a:fillRect/>
                      </a:stretch>
                    </p:blipFill>
                    <p:spPr bwMode="auto">
                      <a:xfrm>
                        <a:off x="5710238" y="26670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5" name="Object 5"/>
          <p:cNvGraphicFramePr>
            <a:graphicFrameLocks noChangeAspect="1"/>
          </p:cNvGraphicFramePr>
          <p:nvPr>
            <p:extLst>
              <p:ext uri="{D42A27DB-BD31-4B8C-83A1-F6EECF244321}">
                <p14:modId xmlns:p14="http://schemas.microsoft.com/office/powerpoint/2010/main" val="2274727276"/>
              </p:ext>
            </p:extLst>
          </p:nvPr>
        </p:nvGraphicFramePr>
        <p:xfrm>
          <a:off x="3462338" y="4008438"/>
          <a:ext cx="3973512" cy="762000"/>
        </p:xfrm>
        <a:graphic>
          <a:graphicData uri="http://schemas.openxmlformats.org/presentationml/2006/ole">
            <mc:AlternateContent xmlns:mc="http://schemas.openxmlformats.org/markup-compatibility/2006">
              <mc:Choice xmlns:v="urn:schemas-microsoft-com:vml" Requires="v">
                <p:oleObj spid="_x0000_s186983" name="Equation" r:id="rId10" imgW="1498600" imgH="317500" progId="Equation.3">
                  <p:embed/>
                </p:oleObj>
              </mc:Choice>
              <mc:Fallback>
                <p:oleObj name="Equation" r:id="rId10" imgW="1498600" imgH="317500" progId="Equation.3">
                  <p:embed/>
                  <p:pic>
                    <p:nvPicPr>
                      <p:cNvPr id="0" name=""/>
                      <p:cNvPicPr>
                        <a:picLocks noChangeAspect="1" noChangeArrowheads="1"/>
                      </p:cNvPicPr>
                      <p:nvPr/>
                    </p:nvPicPr>
                    <p:blipFill>
                      <a:blip r:embed="rId11"/>
                      <a:srcRect/>
                      <a:stretch>
                        <a:fillRect/>
                      </a:stretch>
                    </p:blipFill>
                    <p:spPr bwMode="auto">
                      <a:xfrm>
                        <a:off x="3462338" y="4008438"/>
                        <a:ext cx="3973512"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7" name="Object 6"/>
          <p:cNvGraphicFramePr>
            <a:graphicFrameLocks noChangeAspect="1"/>
          </p:cNvGraphicFramePr>
          <p:nvPr>
            <p:extLst>
              <p:ext uri="{D42A27DB-BD31-4B8C-83A1-F6EECF244321}">
                <p14:modId xmlns:p14="http://schemas.microsoft.com/office/powerpoint/2010/main" val="411494589"/>
              </p:ext>
            </p:extLst>
          </p:nvPr>
        </p:nvGraphicFramePr>
        <p:xfrm>
          <a:off x="3522663" y="5303838"/>
          <a:ext cx="4003675" cy="762000"/>
        </p:xfrm>
        <a:graphic>
          <a:graphicData uri="http://schemas.openxmlformats.org/presentationml/2006/ole">
            <mc:AlternateContent xmlns:mc="http://schemas.openxmlformats.org/markup-compatibility/2006">
              <mc:Choice xmlns:v="urn:schemas-microsoft-com:vml" Requires="v">
                <p:oleObj spid="_x0000_s186984" name="Equation" r:id="rId12" imgW="1511300" imgH="317500" progId="Equation.3">
                  <p:embed/>
                </p:oleObj>
              </mc:Choice>
              <mc:Fallback>
                <p:oleObj name="Equation" r:id="rId12" imgW="1511300" imgH="317500" progId="Equation.3">
                  <p:embed/>
                  <p:pic>
                    <p:nvPicPr>
                      <p:cNvPr id="0" name=""/>
                      <p:cNvPicPr>
                        <a:picLocks noChangeAspect="1" noChangeArrowheads="1"/>
                      </p:cNvPicPr>
                      <p:nvPr/>
                    </p:nvPicPr>
                    <p:blipFill>
                      <a:blip r:embed="rId13"/>
                      <a:srcRect/>
                      <a:stretch>
                        <a:fillRect/>
                      </a:stretch>
                    </p:blipFill>
                    <p:spPr bwMode="auto">
                      <a:xfrm>
                        <a:off x="3522663" y="5303838"/>
                        <a:ext cx="4003675"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5518" name="Text Box 30"/>
          <p:cNvSpPr txBox="1">
            <a:spLocks noChangeArrowheads="1"/>
          </p:cNvSpPr>
          <p:nvPr/>
        </p:nvSpPr>
        <p:spPr bwMode="auto">
          <a:xfrm>
            <a:off x="3505200" y="5013325"/>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R=24m</a:t>
            </a:r>
            <a:endParaRPr lang="en-US" sz="2000" b="1">
              <a:solidFill>
                <a:srgbClr val="990000"/>
              </a:solidFill>
              <a:latin typeface="Monotype Corsiva" charset="0"/>
            </a:endParaRPr>
          </a:p>
        </p:txBody>
      </p:sp>
      <p:graphicFrame>
        <p:nvGraphicFramePr>
          <p:cNvPr id="575519" name="Object 7"/>
          <p:cNvGraphicFramePr>
            <a:graphicFrameLocks noChangeAspect="1"/>
          </p:cNvGraphicFramePr>
          <p:nvPr>
            <p:extLst>
              <p:ext uri="{D42A27DB-BD31-4B8C-83A1-F6EECF244321}">
                <p14:modId xmlns:p14="http://schemas.microsoft.com/office/powerpoint/2010/main" val="3439170029"/>
              </p:ext>
            </p:extLst>
          </p:nvPr>
        </p:nvGraphicFramePr>
        <p:xfrm>
          <a:off x="7429500" y="4238625"/>
          <a:ext cx="876300" cy="485775"/>
        </p:xfrm>
        <a:graphic>
          <a:graphicData uri="http://schemas.openxmlformats.org/presentationml/2006/ole">
            <mc:AlternateContent xmlns:mc="http://schemas.openxmlformats.org/markup-compatibility/2006">
              <mc:Choice xmlns:v="urn:schemas-microsoft-com:vml" Requires="v">
                <p:oleObj spid="_x0000_s186985" name="Equation" r:id="rId14" imgW="330200" imgH="203200" progId="Equation.3">
                  <p:embed/>
                </p:oleObj>
              </mc:Choice>
              <mc:Fallback>
                <p:oleObj name="Equation" r:id="rId14" imgW="330200" imgH="203200" progId="Equation.3">
                  <p:embed/>
                  <p:pic>
                    <p:nvPicPr>
                      <p:cNvPr id="0" name=""/>
                      <p:cNvPicPr>
                        <a:picLocks noChangeAspect="1" noChangeArrowheads="1"/>
                      </p:cNvPicPr>
                      <p:nvPr/>
                    </p:nvPicPr>
                    <p:blipFill>
                      <a:blip r:embed="rId15"/>
                      <a:srcRect/>
                      <a:stretch>
                        <a:fillRect/>
                      </a:stretch>
                    </p:blipFill>
                    <p:spPr bwMode="auto">
                      <a:xfrm>
                        <a:off x="7429500" y="4238625"/>
                        <a:ext cx="87630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20" name="Object 8"/>
          <p:cNvGraphicFramePr>
            <a:graphicFrameLocks noChangeAspect="1"/>
          </p:cNvGraphicFramePr>
          <p:nvPr>
            <p:extLst>
              <p:ext uri="{D42A27DB-BD31-4B8C-83A1-F6EECF244321}">
                <p14:modId xmlns:p14="http://schemas.microsoft.com/office/powerpoint/2010/main" val="56552065"/>
              </p:ext>
            </p:extLst>
          </p:nvPr>
        </p:nvGraphicFramePr>
        <p:xfrm>
          <a:off x="7505700" y="5546725"/>
          <a:ext cx="876300" cy="457200"/>
        </p:xfrm>
        <a:graphic>
          <a:graphicData uri="http://schemas.openxmlformats.org/presentationml/2006/ole">
            <mc:AlternateContent xmlns:mc="http://schemas.openxmlformats.org/markup-compatibility/2006">
              <mc:Choice xmlns:v="urn:schemas-microsoft-com:vml" Requires="v">
                <p:oleObj spid="_x0000_s186986" name="Equation" r:id="rId16" imgW="330200" imgH="190500" progId="Equation.DSMT4">
                  <p:embed/>
                </p:oleObj>
              </mc:Choice>
              <mc:Fallback>
                <p:oleObj name="Equation" r:id="rId16" imgW="330200" imgH="190500" progId="Equation.DSMT4">
                  <p:embed/>
                  <p:pic>
                    <p:nvPicPr>
                      <p:cNvPr id="0" name=""/>
                      <p:cNvPicPr>
                        <a:picLocks noChangeAspect="1" noChangeArrowheads="1"/>
                      </p:cNvPicPr>
                      <p:nvPr/>
                    </p:nvPicPr>
                    <p:blipFill>
                      <a:blip r:embed="rId17"/>
                      <a:srcRect/>
                      <a:stretch>
                        <a:fillRect/>
                      </a:stretch>
                    </p:blipFill>
                    <p:spPr bwMode="auto">
                      <a:xfrm>
                        <a:off x="7505700" y="5546725"/>
                        <a:ext cx="876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BF878A-285C-5D42-82E7-78D99AD833DA}"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Tree>
    <p:extLst>
      <p:ext uri="{BB962C8B-B14F-4D97-AF65-F5344CB8AC3E}">
        <p14:creationId xmlns:p14="http://schemas.microsoft.com/office/powerpoint/2010/main" val="30138198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Monday, June 29, 2015</a:t>
            </a:r>
            <a:endParaRPr lang="en-US"/>
          </a:p>
        </p:txBody>
      </p:sp>
      <p:sp>
        <p:nvSpPr>
          <p:cNvPr id="24"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4594" name="Rectangle 2"/>
          <p:cNvSpPr>
            <a:spLocks noGrp="1" noChangeArrowheads="1"/>
          </p:cNvSpPr>
          <p:nvPr>
            <p:ph type="title"/>
          </p:nvPr>
        </p:nvSpPr>
        <p:spPr>
          <a:xfrm>
            <a:off x="533400" y="76200"/>
            <a:ext cx="8077200" cy="609600"/>
          </a:xfrm>
        </p:spPr>
        <p:txBody>
          <a:bodyPr/>
          <a:lstStyle/>
          <a:p>
            <a:r>
              <a:rPr lang="en-US" dirty="0" smtClean="0">
                <a:latin typeface="Arial Narrow" charset="0"/>
                <a:ea typeface="ＭＳ Ｐゴシック" charset="0"/>
                <a:cs typeface="ＭＳ Ｐゴシック" charset="0"/>
              </a:rPr>
              <a:t>Example 5.3: Uniform </a:t>
            </a:r>
            <a:r>
              <a:rPr lang="en-US" dirty="0">
                <a:latin typeface="Arial Narrow" charset="0"/>
                <a:ea typeface="ＭＳ Ｐゴシック" charset="0"/>
                <a:cs typeface="ＭＳ Ｐゴシック" charset="0"/>
              </a:rPr>
              <a:t>Circular Motion</a:t>
            </a:r>
          </a:p>
        </p:txBody>
      </p:sp>
      <p:sp>
        <p:nvSpPr>
          <p:cNvPr id="515075" name="Text Box 3"/>
          <p:cNvSpPr txBox="1">
            <a:spLocks noChangeArrowheads="1"/>
          </p:cNvSpPr>
          <p:nvPr/>
        </p:nvSpPr>
        <p:spPr bwMode="auto">
          <a:xfrm>
            <a:off x="609600" y="762000"/>
            <a:ext cx="80772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ball of mass 0.500kg is attached to the end of a 1.50m long cord.  The ball is moving in a horizontal circle.   If the string can withstand maximum tension of 50.0 N, what is the maximum speed the ball can attain before the cord breaks? </a:t>
            </a:r>
          </a:p>
        </p:txBody>
      </p:sp>
      <p:graphicFrame>
        <p:nvGraphicFramePr>
          <p:cNvPr id="51507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227525"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7" name="Text Box 5"/>
          <p:cNvSpPr txBox="1">
            <a:spLocks noChangeArrowheads="1"/>
          </p:cNvSpPr>
          <p:nvPr/>
        </p:nvSpPr>
        <p:spPr bwMode="auto">
          <a:xfrm>
            <a:off x="3200400" y="1981200"/>
            <a:ext cx="1371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graphicFrame>
        <p:nvGraphicFramePr>
          <p:cNvPr id="51507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227526"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9" name="Text Box 7"/>
          <p:cNvSpPr txBox="1">
            <a:spLocks noChangeArrowheads="1"/>
          </p:cNvSpPr>
          <p:nvPr/>
        </p:nvSpPr>
        <p:spPr bwMode="auto">
          <a:xfrm>
            <a:off x="2819400" y="2879725"/>
            <a:ext cx="1752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does the string break?</a:t>
            </a:r>
            <a:endParaRPr lang="en-US" sz="2000" b="1">
              <a:solidFill>
                <a:srgbClr val="990000"/>
              </a:solidFill>
              <a:latin typeface="Monotype Corsiva" charset="0"/>
            </a:endParaRPr>
          </a:p>
        </p:txBody>
      </p:sp>
      <p:sp>
        <p:nvSpPr>
          <p:cNvPr id="515080" name="Text Box 8"/>
          <p:cNvSpPr txBox="1">
            <a:spLocks noChangeArrowheads="1"/>
          </p:cNvSpPr>
          <p:nvPr/>
        </p:nvSpPr>
        <p:spPr bwMode="auto">
          <a:xfrm>
            <a:off x="1981200" y="3810000"/>
            <a:ext cx="6781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the required centripetal force is greater than the sustainable tension.</a:t>
            </a:r>
            <a:endParaRPr lang="en-US" sz="2000" b="1">
              <a:solidFill>
                <a:srgbClr val="990000"/>
              </a:solidFill>
              <a:latin typeface="Monotype Corsiva" charset="0"/>
            </a:endParaRPr>
          </a:p>
        </p:txBody>
      </p:sp>
      <p:graphicFrame>
        <p:nvGraphicFramePr>
          <p:cNvPr id="51508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227527"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82" name="Text Box 10"/>
          <p:cNvSpPr txBox="1">
            <a:spLocks noChangeArrowheads="1"/>
          </p:cNvSpPr>
          <p:nvPr/>
        </p:nvSpPr>
        <p:spPr bwMode="auto">
          <a:xfrm>
            <a:off x="685800" y="5181600"/>
            <a:ext cx="3429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chemeClr val="accent2"/>
                </a:solidFill>
                <a:latin typeface="Arial Narrow" charset="0"/>
              </a:rPr>
              <a:t>Calculate the tension of the cord when speed of the ball is 5.00m/s.</a:t>
            </a:r>
            <a:endParaRPr lang="en-US" sz="2000"/>
          </a:p>
        </p:txBody>
      </p:sp>
      <p:graphicFrame>
        <p:nvGraphicFramePr>
          <p:cNvPr id="51508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227528"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227529"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227530"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227531"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227532"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5088" name="Picture 16" descr="FG05_0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905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508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227533"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227534"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227535"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227536"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227537"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4" name="Object 15"/>
          <p:cNvGraphicFramePr>
            <a:graphicFrameLocks noChangeAspect="1"/>
          </p:cNvGraphicFramePr>
          <p:nvPr>
            <p:extLst>
              <p:ext uri="{D42A27DB-BD31-4B8C-83A1-F6EECF244321}">
                <p14:modId xmlns:p14="http://schemas.microsoft.com/office/powerpoint/2010/main" val="531874917"/>
              </p:ext>
            </p:extLst>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227538" name="Equation" r:id="rId30" imgW="203200" imgH="419100" progId="Equation.DSMT4">
                  <p:embed/>
                </p:oleObj>
              </mc:Choice>
              <mc:Fallback>
                <p:oleObj name="Equation" r:id="rId30" imgW="203200" imgH="419100" progId="Equation.DSMT4">
                  <p:embed/>
                  <p:pic>
                    <p:nvPicPr>
                      <p:cNvPr id="0" name=""/>
                      <p:cNvPicPr>
                        <a:picLocks noChangeAspect="1" noChangeArrowheads="1"/>
                      </p:cNvPicPr>
                      <p:nvPr/>
                    </p:nvPicPr>
                    <p:blipFill>
                      <a:blip r:embed="rId31"/>
                      <a:srcRect/>
                      <a:stretch>
                        <a:fillRect/>
                      </a:stretch>
                    </p:blipFill>
                    <p:spPr bwMode="auto">
                      <a:xfrm>
                        <a:off x="5634038" y="17526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601"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7B67F-5DC6-A343-A1C6-A44A4BAB07C3}"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Tree>
    <p:extLst>
      <p:ext uri="{BB962C8B-B14F-4D97-AF65-F5344CB8AC3E}">
        <p14:creationId xmlns:p14="http://schemas.microsoft.com/office/powerpoint/2010/main" val="1094730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Monday, June 29, 2015</a:t>
            </a:r>
            <a:endParaRPr lang="en-US"/>
          </a:p>
        </p:txBody>
      </p:sp>
      <p:sp>
        <p:nvSpPr>
          <p:cNvPr id="6" name="Footer Placeholder 6"/>
          <p:cNvSpPr>
            <a:spLocks noGrp="1"/>
          </p:cNvSpPr>
          <p:nvPr>
            <p:ph type="ftr" sz="quarter" idx="11"/>
          </p:nvPr>
        </p:nvSpPr>
        <p:spPr/>
        <p:txBody>
          <a:bodyPr/>
          <a:lstStyle/>
          <a:p>
            <a:pPr>
              <a:defRPr/>
            </a:pPr>
            <a:r>
              <a:rPr lang="nl-NL" smtClean="0"/>
              <a:t>PHYS 1441-001, Summer 2014             Dr. Jaehoon Yu</a:t>
            </a:r>
            <a:endParaRPr lang="en-US"/>
          </a:p>
        </p:txBody>
      </p:sp>
      <p:pic>
        <p:nvPicPr>
          <p:cNvPr id="532483" name="Picture 3" descr="F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640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4" name="Text Box 4"/>
          <p:cNvSpPr txBox="1">
            <a:spLocks noChangeArrowheads="1"/>
          </p:cNvSpPr>
          <p:nvPr/>
        </p:nvSpPr>
        <p:spPr bwMode="auto">
          <a:xfrm>
            <a:off x="228600" y="8382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On an unbanked curve, the static frictional force provides the centripetal force.</a:t>
            </a:r>
          </a:p>
        </p:txBody>
      </p:sp>
      <p:sp>
        <p:nvSpPr>
          <p:cNvPr id="25606" name="Rectangle 5"/>
          <p:cNvSpPr>
            <a:spLocks noGrp="1" noChangeArrowheads="1"/>
          </p:cNvSpPr>
          <p:nvPr>
            <p:ph type="title"/>
          </p:nvPr>
        </p:nvSpPr>
        <p:spPr>
          <a:xfrm>
            <a:off x="609600" y="76200"/>
            <a:ext cx="8077200" cy="914400"/>
          </a:xfrm>
        </p:spPr>
        <p:txBody>
          <a:bodyPr/>
          <a:lstStyle/>
          <a:p>
            <a:r>
              <a:rPr lang="en-US" sz="4000">
                <a:latin typeface="Arial Narrow" charset="0"/>
                <a:ea typeface="ＭＳ Ｐゴシック" charset="0"/>
                <a:cs typeface="ＭＳ Ｐゴシック" charset="0"/>
              </a:rPr>
              <a:t>Unbanked Curve and Centripetal Force</a:t>
            </a:r>
          </a:p>
        </p:txBody>
      </p:sp>
      <p:sp>
        <p:nvSpPr>
          <p:cNvPr id="256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1C4D4F-5AEB-A34F-B3C0-3C4DE1C90952}"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Tree>
    <p:extLst>
      <p:ext uri="{BB962C8B-B14F-4D97-AF65-F5344CB8AC3E}">
        <p14:creationId xmlns:p14="http://schemas.microsoft.com/office/powerpoint/2010/main" val="1512859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Monday, June 29, 2015</a:t>
            </a:r>
            <a:endParaRPr lang="en-US"/>
          </a:p>
        </p:txBody>
      </p:sp>
      <p:sp>
        <p:nvSpPr>
          <p:cNvPr id="7"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34531" name="Text Box 3"/>
          <p:cNvSpPr txBox="1">
            <a:spLocks noChangeArrowheads="1"/>
          </p:cNvSpPr>
          <p:nvPr/>
        </p:nvSpPr>
        <p:spPr bwMode="auto">
          <a:xfrm>
            <a:off x="228600" y="844550"/>
            <a:ext cx="8753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dirty="0">
                <a:solidFill>
                  <a:srgbClr val="333399"/>
                </a:solidFill>
                <a:latin typeface="Arial Narrow" charset="0"/>
              </a:rPr>
              <a:t>On a frictionless banked curve, the centripetal force is the </a:t>
            </a:r>
          </a:p>
          <a:p>
            <a:pPr algn="just" eaLnBrk="1" hangingPunct="1"/>
            <a:r>
              <a:rPr lang="en-US" sz="3200" dirty="0">
                <a:solidFill>
                  <a:srgbClr val="333399"/>
                </a:solidFill>
                <a:latin typeface="Arial Narrow" charset="0"/>
              </a:rPr>
              <a:t>horizontal component of the normal force.  The vertical </a:t>
            </a:r>
          </a:p>
          <a:p>
            <a:pPr algn="just" eaLnBrk="1" hangingPunct="1"/>
            <a:r>
              <a:rPr lang="en-US" sz="3200" dirty="0">
                <a:solidFill>
                  <a:srgbClr val="333399"/>
                </a:solidFill>
                <a:latin typeface="Arial Narrow" charset="0"/>
              </a:rPr>
              <a:t>component of the normal force balances the </a:t>
            </a:r>
            <a:r>
              <a:rPr lang="en-US" sz="3200" dirty="0" smtClean="0">
                <a:solidFill>
                  <a:srgbClr val="333399"/>
                </a:solidFill>
                <a:latin typeface="Arial Narrow" charset="0"/>
              </a:rPr>
              <a:t>car’s </a:t>
            </a:r>
            <a:r>
              <a:rPr lang="en-US" sz="3200" dirty="0">
                <a:solidFill>
                  <a:srgbClr val="333399"/>
                </a:solidFill>
                <a:latin typeface="Arial Narrow" charset="0"/>
              </a:rPr>
              <a:t>weight.</a:t>
            </a:r>
          </a:p>
        </p:txBody>
      </p:sp>
      <p:pic>
        <p:nvPicPr>
          <p:cNvPr id="534532" name="Picture 4" descr="afg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5344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Banked Curves</a:t>
            </a:r>
          </a:p>
        </p:txBody>
      </p:sp>
      <p:sp>
        <p:nvSpPr>
          <p:cNvPr id="276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ED7019-98D1-D84B-9817-7161E2D86F5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3762198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20317</TotalTime>
  <Words>1550</Words>
  <Application>Microsoft Macintosh PowerPoint</Application>
  <PresentationFormat>On-screen Show (4:3)</PresentationFormat>
  <Paragraphs>160</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phys1443-spring02</vt:lpstr>
      <vt:lpstr>Equation</vt:lpstr>
      <vt:lpstr>MathType 6.0 Equation</vt:lpstr>
      <vt:lpstr>PHYS 1441 – Section 001 Lecture #10</vt:lpstr>
      <vt:lpstr>Announcements</vt:lpstr>
      <vt:lpstr>Reminder: Special Project #3</vt:lpstr>
      <vt:lpstr>Special Project #4</vt:lpstr>
      <vt:lpstr>Newton’s Second Law &amp; Centripetal Force</vt:lpstr>
      <vt:lpstr>Ex. Effect of Radius on Centripetal Acceleration</vt:lpstr>
      <vt:lpstr>Example 5.3: Uniform Circular Motion</vt:lpstr>
      <vt:lpstr>Unbanked Curve and Centripetal Force</vt:lpstr>
      <vt:lpstr>Banked Curves</vt:lpstr>
      <vt:lpstr>Ex. The Daytona 500</vt:lpstr>
      <vt:lpstr>Newton’s Law of Universal Gravitation</vt:lpstr>
      <vt:lpstr>Ex. Gravitational Attraction</vt:lpstr>
      <vt:lpstr>Why does the Moon orbit the Earth?</vt:lpstr>
      <vt:lpstr>Gravitational Force and Weight</vt:lpstr>
      <vt:lpstr>Gravitational Acceleration</vt:lpstr>
      <vt:lpstr>Magnitude of the gravitational acceleration on the surface of the Earth</vt:lpstr>
      <vt:lpstr>Satellite in Circular Orbits</vt:lpstr>
      <vt:lpstr>Ex.  Orbital Speed of the Hubble Space Telescope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606</cp:revision>
  <dcterms:created xsi:type="dcterms:W3CDTF">2012-06-05T17:02:23Z</dcterms:created>
  <dcterms:modified xsi:type="dcterms:W3CDTF">2015-06-29T18:41:06Z</dcterms:modified>
</cp:coreProperties>
</file>