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notesSlides/notesSlide3.xml" ContentType="application/vnd.openxmlformats-officedocument.presentationml.notesSlide+xml"/>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notesSlides/notesSlide4.xml" ContentType="application/vnd.openxmlformats-officedocument.presentationml.notesSlide+xml"/>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notesSlides/notesSlide5.xml" ContentType="application/vnd.openxmlformats-officedocument.presentationml.notesSlide+xml"/>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notesSlides/notesSlide6.xml" ContentType="application/vnd.openxmlformats-officedocument.presentationml.notesSlide+xml"/>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notesSlides/notesSlide7.xml" ContentType="application/vnd.openxmlformats-officedocument.presentationml.notesSlide+xml"/>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notesSlides/notesSlide8.xml" ContentType="application/vnd.openxmlformats-officedocument.presentationml.notesSlide+xml"/>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35" r:id="rId3"/>
    <p:sldId id="671" r:id="rId4"/>
    <p:sldId id="672" r:id="rId5"/>
    <p:sldId id="637" r:id="rId6"/>
    <p:sldId id="638" r:id="rId7"/>
    <p:sldId id="639" r:id="rId8"/>
    <p:sldId id="640" r:id="rId9"/>
    <p:sldId id="641" r:id="rId10"/>
    <p:sldId id="642" r:id="rId11"/>
    <p:sldId id="643" r:id="rId12"/>
    <p:sldId id="644" r:id="rId13"/>
    <p:sldId id="645" r:id="rId14"/>
    <p:sldId id="646" r:id="rId15"/>
    <p:sldId id="647" r:id="rId16"/>
    <p:sldId id="648" r:id="rId17"/>
    <p:sldId id="650" r:id="rId18"/>
    <p:sldId id="673"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E4FD"/>
    <a:srgbClr val="A5E0EB"/>
    <a:srgbClr val="89B9C3"/>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8" d="100"/>
          <a:sy n="88" d="100"/>
        </p:scale>
        <p:origin x="-96"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2.wmf"/><Relationship Id="rId4" Type="http://schemas.openxmlformats.org/officeDocument/2006/relationships/image" Target="../media/image73.wmf"/><Relationship Id="rId5" Type="http://schemas.openxmlformats.org/officeDocument/2006/relationships/image" Target="../media/image74.wmf"/><Relationship Id="rId6" Type="http://schemas.openxmlformats.org/officeDocument/2006/relationships/image" Target="../media/image75.wmf"/><Relationship Id="rId7" Type="http://schemas.openxmlformats.org/officeDocument/2006/relationships/image" Target="../media/image76.wmf"/><Relationship Id="rId1" Type="http://schemas.openxmlformats.org/officeDocument/2006/relationships/image" Target="../media/image70.wmf"/><Relationship Id="rId2" Type="http://schemas.openxmlformats.org/officeDocument/2006/relationships/image" Target="../media/image7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0.wmf"/><Relationship Id="rId4" Type="http://schemas.openxmlformats.org/officeDocument/2006/relationships/image" Target="../media/image81.wmf"/><Relationship Id="rId5" Type="http://schemas.openxmlformats.org/officeDocument/2006/relationships/image" Target="../media/image82.wmf"/><Relationship Id="rId6" Type="http://schemas.openxmlformats.org/officeDocument/2006/relationships/image" Target="../media/image83.wmf"/><Relationship Id="rId7" Type="http://schemas.openxmlformats.org/officeDocument/2006/relationships/image" Target="../media/image84.wmf"/><Relationship Id="rId8" Type="http://schemas.openxmlformats.org/officeDocument/2006/relationships/image" Target="../media/image85.wmf"/><Relationship Id="rId9" Type="http://schemas.openxmlformats.org/officeDocument/2006/relationships/image" Target="../media/image86.emf"/><Relationship Id="rId1" Type="http://schemas.openxmlformats.org/officeDocument/2006/relationships/image" Target="../media/image78.wmf"/><Relationship Id="rId2" Type="http://schemas.openxmlformats.org/officeDocument/2006/relationships/image" Target="../media/image7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9.wmf"/><Relationship Id="rId4" Type="http://schemas.openxmlformats.org/officeDocument/2006/relationships/image" Target="../media/image90.wmf"/><Relationship Id="rId5" Type="http://schemas.openxmlformats.org/officeDocument/2006/relationships/image" Target="../media/image91.wmf"/><Relationship Id="rId6" Type="http://schemas.openxmlformats.org/officeDocument/2006/relationships/image" Target="../media/image92.wmf"/><Relationship Id="rId1" Type="http://schemas.openxmlformats.org/officeDocument/2006/relationships/image" Target="../media/image87.wmf"/><Relationship Id="rId2" Type="http://schemas.openxmlformats.org/officeDocument/2006/relationships/image" Target="../media/image8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6.wmf"/><Relationship Id="rId4" Type="http://schemas.openxmlformats.org/officeDocument/2006/relationships/image" Target="../media/image97.wmf"/><Relationship Id="rId5" Type="http://schemas.openxmlformats.org/officeDocument/2006/relationships/image" Target="../media/image98.wmf"/><Relationship Id="rId1" Type="http://schemas.openxmlformats.org/officeDocument/2006/relationships/image" Target="../media/image94.wmf"/><Relationship Id="rId2" Type="http://schemas.openxmlformats.org/officeDocument/2006/relationships/image" Target="../media/image9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w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image" Target="../media/image4.emf"/><Relationship Id="rId2"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emf"/><Relationship Id="rId1" Type="http://schemas.openxmlformats.org/officeDocument/2006/relationships/image" Target="../media/image12.wmf"/><Relationship Id="rId2"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29.wmf"/><Relationship Id="rId12" Type="http://schemas.openxmlformats.org/officeDocument/2006/relationships/image" Target="../media/image30.wmf"/><Relationship Id="rId13" Type="http://schemas.openxmlformats.org/officeDocument/2006/relationships/image" Target="../media/image31.wmf"/><Relationship Id="rId14" Type="http://schemas.openxmlformats.org/officeDocument/2006/relationships/image" Target="../media/image32.emf"/><Relationship Id="rId1" Type="http://schemas.openxmlformats.org/officeDocument/2006/relationships/image" Target="../media/image20.wmf"/><Relationship Id="rId2" Type="http://schemas.openxmlformats.org/officeDocument/2006/relationships/image" Target="../media/image21.wmf"/><Relationship Id="rId3" Type="http://schemas.openxmlformats.org/officeDocument/2006/relationships/image" Target="../media/image12.wmf"/><Relationship Id="rId4" Type="http://schemas.openxmlformats.org/officeDocument/2006/relationships/image" Target="../media/image22.wmf"/><Relationship Id="rId5" Type="http://schemas.openxmlformats.org/officeDocument/2006/relationships/image" Target="../media/image23.wmf"/><Relationship Id="rId6" Type="http://schemas.openxmlformats.org/officeDocument/2006/relationships/image" Target="../media/image24.wmf"/><Relationship Id="rId7" Type="http://schemas.openxmlformats.org/officeDocument/2006/relationships/image" Target="../media/image25.wmf"/><Relationship Id="rId8" Type="http://schemas.openxmlformats.org/officeDocument/2006/relationships/image" Target="../media/image26.wmf"/><Relationship Id="rId9" Type="http://schemas.openxmlformats.org/officeDocument/2006/relationships/image" Target="../media/image27.wmf"/><Relationship Id="rId10"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wmf"/><Relationship Id="rId5" Type="http://schemas.openxmlformats.org/officeDocument/2006/relationships/image" Target="../media/image40.wmf"/><Relationship Id="rId6" Type="http://schemas.openxmlformats.org/officeDocument/2006/relationships/image" Target="../media/image41.wmf"/><Relationship Id="rId7" Type="http://schemas.openxmlformats.org/officeDocument/2006/relationships/image" Target="../media/image42.wmf"/><Relationship Id="rId8" Type="http://schemas.openxmlformats.org/officeDocument/2006/relationships/image" Target="../media/image43.wmf"/><Relationship Id="rId9" Type="http://schemas.openxmlformats.org/officeDocument/2006/relationships/image" Target="../media/image44.wmf"/><Relationship Id="rId10" Type="http://schemas.openxmlformats.org/officeDocument/2006/relationships/image" Target="../media/image45.wmf"/><Relationship Id="rId11" Type="http://schemas.openxmlformats.org/officeDocument/2006/relationships/image" Target="../media/image46.wmf"/><Relationship Id="rId1" Type="http://schemas.openxmlformats.org/officeDocument/2006/relationships/image" Target="../media/image36.wmf"/><Relationship Id="rId2"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5" Type="http://schemas.openxmlformats.org/officeDocument/2006/relationships/image" Target="../media/image51.wmf"/><Relationship Id="rId6" Type="http://schemas.openxmlformats.org/officeDocument/2006/relationships/image" Target="../media/image52.wmf"/><Relationship Id="rId7" Type="http://schemas.openxmlformats.org/officeDocument/2006/relationships/image" Target="../media/image53.wmf"/><Relationship Id="rId8" Type="http://schemas.openxmlformats.org/officeDocument/2006/relationships/image" Target="../media/image54.wmf"/><Relationship Id="rId9" Type="http://schemas.openxmlformats.org/officeDocument/2006/relationships/image" Target="../media/image55.emf"/><Relationship Id="rId10" Type="http://schemas.openxmlformats.org/officeDocument/2006/relationships/image" Target="../media/image56.emf"/><Relationship Id="rId11" Type="http://schemas.openxmlformats.org/officeDocument/2006/relationships/image" Target="../media/image57.wmf"/><Relationship Id="rId1" Type="http://schemas.openxmlformats.org/officeDocument/2006/relationships/image" Target="../media/image47.emf"/><Relationship Id="rId2"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0.wmf"/><Relationship Id="rId4" Type="http://schemas.openxmlformats.org/officeDocument/2006/relationships/image" Target="../media/image61.wmf"/><Relationship Id="rId1" Type="http://schemas.openxmlformats.org/officeDocument/2006/relationships/image" Target="../media/image58.wmf"/><Relationship Id="rId2"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5" Type="http://schemas.openxmlformats.org/officeDocument/2006/relationships/image" Target="../media/image68.emf"/><Relationship Id="rId6" Type="http://schemas.openxmlformats.org/officeDocument/2006/relationships/image" Target="../media/image69.wmf"/><Relationship Id="rId1" Type="http://schemas.openxmlformats.org/officeDocument/2006/relationships/image" Target="../media/image64.emf"/><Relationship Id="rId2" Type="http://schemas.openxmlformats.org/officeDocument/2006/relationships/image" Target="../media/image6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C1D8A8-F586-AA47-A139-99E1C7E33707}" type="slidenum">
              <a:rPr lang="en-US" sz="1200"/>
              <a:pPr eaLnBrk="1" hangingPunct="1"/>
              <a:t>8</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E62F4F-6BE6-3C44-9B69-E530B33C4758}" type="slidenum">
              <a:rPr lang="en-US" sz="1200"/>
              <a:pPr eaLnBrk="1" hangingPunct="1"/>
              <a:t>9</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DB79979-F0FB-D54D-B728-B7A347EAC61C}" type="slidenum">
              <a:rPr lang="en-US" sz="1200"/>
              <a:pPr eaLnBrk="1" hangingPunct="1"/>
              <a:t>12</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3EF643C-E7E5-8840-8CC7-AC4CF77BD2BD}" type="slidenum">
              <a:rPr lang="en-US" sz="1200"/>
              <a:pPr eaLnBrk="1" hangingPunct="1"/>
              <a:t>13</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78A7CC0-4BB9-7144-8E14-F1A1D274D79C}" type="slidenum">
              <a:rPr lang="en-US" sz="1200"/>
              <a:pPr eaLnBrk="1" hangingPunct="1"/>
              <a:t>15</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09BC304-8A86-0741-BB53-911827E76FEA}" type="slidenum">
              <a:rPr lang="en-US" sz="1200"/>
              <a:pPr eaLnBrk="1" hangingPunct="1"/>
              <a:t>16</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81AA2CB-9A84-1941-B81E-FADF52C43E9B}" type="slidenum">
              <a:rPr lang="en-US" sz="1200"/>
              <a:pPr eaLnBrk="1" hangingPunct="1"/>
              <a:t>17</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0B05FF8-7AB1-504F-BF91-D4BE87516B90}" type="slidenum">
              <a:rPr lang="en-US" sz="1200"/>
              <a:pPr eaLnBrk="1" hangingPunct="1"/>
              <a:t>18</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June 29,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0CEEE533-35E9-CD43-915B-A174B89EDCA5}" type="slidenum">
              <a:rPr lang="en-US"/>
              <a:pPr/>
              <a:t>‹#›</a:t>
            </a:fld>
            <a:endParaRPr lang="en-US"/>
          </a:p>
        </p:txBody>
      </p:sp>
    </p:spTree>
    <p:extLst>
      <p:ext uri="{BB962C8B-B14F-4D97-AF65-F5344CB8AC3E}">
        <p14:creationId xmlns:p14="http://schemas.microsoft.com/office/powerpoint/2010/main" val="218645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June 29,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June 29,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35.jpeg"/><Relationship Id="rId20" Type="http://schemas.openxmlformats.org/officeDocument/2006/relationships/oleObject" Target="../embeddings/oleObject38.bin"/><Relationship Id="rId21" Type="http://schemas.openxmlformats.org/officeDocument/2006/relationships/image" Target="../media/image44.wmf"/><Relationship Id="rId22" Type="http://schemas.openxmlformats.org/officeDocument/2006/relationships/oleObject" Target="../embeddings/oleObject39.bin"/><Relationship Id="rId23" Type="http://schemas.openxmlformats.org/officeDocument/2006/relationships/image" Target="../media/image45.wmf"/><Relationship Id="rId24" Type="http://schemas.openxmlformats.org/officeDocument/2006/relationships/oleObject" Target="../embeddings/oleObject40.bin"/><Relationship Id="rId25" Type="http://schemas.openxmlformats.org/officeDocument/2006/relationships/image" Target="../media/image46.wmf"/><Relationship Id="rId10" Type="http://schemas.openxmlformats.org/officeDocument/2006/relationships/oleObject" Target="../embeddings/oleObject33.bin"/><Relationship Id="rId11" Type="http://schemas.openxmlformats.org/officeDocument/2006/relationships/image" Target="../media/image39.wmf"/><Relationship Id="rId12" Type="http://schemas.openxmlformats.org/officeDocument/2006/relationships/oleObject" Target="../embeddings/oleObject34.bin"/><Relationship Id="rId13" Type="http://schemas.openxmlformats.org/officeDocument/2006/relationships/image" Target="../media/image40.wmf"/><Relationship Id="rId14" Type="http://schemas.openxmlformats.org/officeDocument/2006/relationships/oleObject" Target="../embeddings/oleObject35.bin"/><Relationship Id="rId15" Type="http://schemas.openxmlformats.org/officeDocument/2006/relationships/image" Target="../media/image41.wmf"/><Relationship Id="rId16" Type="http://schemas.openxmlformats.org/officeDocument/2006/relationships/oleObject" Target="../embeddings/oleObject36.bin"/><Relationship Id="rId17" Type="http://schemas.openxmlformats.org/officeDocument/2006/relationships/image" Target="../media/image42.wmf"/><Relationship Id="rId18" Type="http://schemas.openxmlformats.org/officeDocument/2006/relationships/oleObject" Target="../embeddings/oleObject37.bin"/><Relationship Id="rId19" Type="http://schemas.openxmlformats.org/officeDocument/2006/relationships/image" Target="../media/image43.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30.bin"/><Relationship Id="rId4" Type="http://schemas.openxmlformats.org/officeDocument/2006/relationships/image" Target="../media/image36.wmf"/><Relationship Id="rId5" Type="http://schemas.openxmlformats.org/officeDocument/2006/relationships/oleObject" Target="../embeddings/oleObject31.bin"/><Relationship Id="rId6" Type="http://schemas.openxmlformats.org/officeDocument/2006/relationships/image" Target="../media/image37.wmf"/><Relationship Id="rId7" Type="http://schemas.openxmlformats.org/officeDocument/2006/relationships/oleObject" Target="../embeddings/oleObject32.bin"/><Relationship Id="rId8" Type="http://schemas.openxmlformats.org/officeDocument/2006/relationships/image" Target="../media/image38.w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44.bin"/><Relationship Id="rId20" Type="http://schemas.openxmlformats.org/officeDocument/2006/relationships/image" Target="../media/image55.emf"/><Relationship Id="rId21" Type="http://schemas.openxmlformats.org/officeDocument/2006/relationships/oleObject" Target="../embeddings/oleObject50.bin"/><Relationship Id="rId22" Type="http://schemas.openxmlformats.org/officeDocument/2006/relationships/image" Target="../media/image56.emf"/><Relationship Id="rId23" Type="http://schemas.openxmlformats.org/officeDocument/2006/relationships/oleObject" Target="../embeddings/oleObject51.bin"/><Relationship Id="rId24" Type="http://schemas.openxmlformats.org/officeDocument/2006/relationships/image" Target="../media/image57.wmf"/><Relationship Id="rId10" Type="http://schemas.openxmlformats.org/officeDocument/2006/relationships/image" Target="../media/image50.wmf"/><Relationship Id="rId11" Type="http://schemas.openxmlformats.org/officeDocument/2006/relationships/oleObject" Target="../embeddings/oleObject45.bin"/><Relationship Id="rId12" Type="http://schemas.openxmlformats.org/officeDocument/2006/relationships/image" Target="../media/image51.wmf"/><Relationship Id="rId13" Type="http://schemas.openxmlformats.org/officeDocument/2006/relationships/oleObject" Target="../embeddings/oleObject46.bin"/><Relationship Id="rId14" Type="http://schemas.openxmlformats.org/officeDocument/2006/relationships/image" Target="../media/image52.wmf"/><Relationship Id="rId15" Type="http://schemas.openxmlformats.org/officeDocument/2006/relationships/oleObject" Target="../embeddings/oleObject47.bin"/><Relationship Id="rId16" Type="http://schemas.openxmlformats.org/officeDocument/2006/relationships/image" Target="../media/image53.wmf"/><Relationship Id="rId17" Type="http://schemas.openxmlformats.org/officeDocument/2006/relationships/oleObject" Target="../embeddings/oleObject48.bin"/><Relationship Id="rId18" Type="http://schemas.openxmlformats.org/officeDocument/2006/relationships/image" Target="../media/image54.wmf"/><Relationship Id="rId19" Type="http://schemas.openxmlformats.org/officeDocument/2006/relationships/oleObject" Target="../embeddings/oleObject49.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41.bin"/><Relationship Id="rId4" Type="http://schemas.openxmlformats.org/officeDocument/2006/relationships/image" Target="../media/image47.emf"/><Relationship Id="rId5" Type="http://schemas.openxmlformats.org/officeDocument/2006/relationships/oleObject" Target="../embeddings/oleObject42.bin"/><Relationship Id="rId6" Type="http://schemas.openxmlformats.org/officeDocument/2006/relationships/image" Target="../media/image48.emf"/><Relationship Id="rId7" Type="http://schemas.openxmlformats.org/officeDocument/2006/relationships/oleObject" Target="../embeddings/oleObject43.bin"/><Relationship Id="rId8" Type="http://schemas.openxmlformats.org/officeDocument/2006/relationships/image" Target="../media/image49.w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55.bin"/><Relationship Id="rId12" Type="http://schemas.openxmlformats.org/officeDocument/2006/relationships/image" Target="../media/image61.wmf"/><Relationship Id="rId1" Type="http://schemas.openxmlformats.org/officeDocument/2006/relationships/vmlDrawing" Target="../drawings/vmlDrawing7.vml"/><Relationship Id="rId2" Type="http://schemas.openxmlformats.org/officeDocument/2006/relationships/slideLayout" Target="../slideLayouts/slideLayout4.xml"/><Relationship Id="rId3" Type="http://schemas.openxmlformats.org/officeDocument/2006/relationships/notesSlide" Target="../notesSlides/notesSlide3.xml"/><Relationship Id="rId4" Type="http://schemas.openxmlformats.org/officeDocument/2006/relationships/oleObject" Target="../embeddings/oleObject52.bin"/><Relationship Id="rId5" Type="http://schemas.openxmlformats.org/officeDocument/2006/relationships/image" Target="../media/image58.wmf"/><Relationship Id="rId6" Type="http://schemas.openxmlformats.org/officeDocument/2006/relationships/image" Target="../media/image62.jpeg"/><Relationship Id="rId7" Type="http://schemas.openxmlformats.org/officeDocument/2006/relationships/oleObject" Target="../embeddings/oleObject53.bin"/><Relationship Id="rId8" Type="http://schemas.openxmlformats.org/officeDocument/2006/relationships/image" Target="../media/image59.wmf"/><Relationship Id="rId9" Type="http://schemas.openxmlformats.org/officeDocument/2006/relationships/oleObject" Target="../embeddings/oleObject54.bin"/><Relationship Id="rId10" Type="http://schemas.openxmlformats.org/officeDocument/2006/relationships/image" Target="../media/image60.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56.bin"/><Relationship Id="rId5" Type="http://schemas.openxmlformats.org/officeDocument/2006/relationships/image" Target="../media/image63.jpeg"/><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61.bin"/><Relationship Id="rId12" Type="http://schemas.openxmlformats.org/officeDocument/2006/relationships/image" Target="../media/image68.emf"/><Relationship Id="rId13" Type="http://schemas.openxmlformats.org/officeDocument/2006/relationships/oleObject" Target="../embeddings/oleObject62.bin"/><Relationship Id="rId14" Type="http://schemas.openxmlformats.org/officeDocument/2006/relationships/image" Target="../media/image69.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57.bin"/><Relationship Id="rId4" Type="http://schemas.openxmlformats.org/officeDocument/2006/relationships/image" Target="../media/image64.emf"/><Relationship Id="rId5" Type="http://schemas.openxmlformats.org/officeDocument/2006/relationships/oleObject" Target="../embeddings/oleObject58.bin"/><Relationship Id="rId6" Type="http://schemas.openxmlformats.org/officeDocument/2006/relationships/image" Target="../media/image65.wmf"/><Relationship Id="rId7" Type="http://schemas.openxmlformats.org/officeDocument/2006/relationships/oleObject" Target="../embeddings/oleObject59.bin"/><Relationship Id="rId8" Type="http://schemas.openxmlformats.org/officeDocument/2006/relationships/image" Target="../media/image66.emf"/><Relationship Id="rId9" Type="http://schemas.openxmlformats.org/officeDocument/2006/relationships/oleObject" Target="../embeddings/oleObject60.bin"/><Relationship Id="rId10" Type="http://schemas.openxmlformats.org/officeDocument/2006/relationships/image" Target="../media/image67.emf"/></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66.bin"/><Relationship Id="rId12" Type="http://schemas.openxmlformats.org/officeDocument/2006/relationships/image" Target="../media/image73.wmf"/><Relationship Id="rId13" Type="http://schemas.openxmlformats.org/officeDocument/2006/relationships/oleObject" Target="../embeddings/oleObject67.bin"/><Relationship Id="rId14" Type="http://schemas.openxmlformats.org/officeDocument/2006/relationships/image" Target="../media/image74.wmf"/><Relationship Id="rId15" Type="http://schemas.openxmlformats.org/officeDocument/2006/relationships/oleObject" Target="../embeddings/oleObject68.bin"/><Relationship Id="rId16" Type="http://schemas.openxmlformats.org/officeDocument/2006/relationships/oleObject" Target="../embeddings/oleObject69.bin"/><Relationship Id="rId17" Type="http://schemas.openxmlformats.org/officeDocument/2006/relationships/image" Target="../media/image75.wmf"/><Relationship Id="rId18" Type="http://schemas.openxmlformats.org/officeDocument/2006/relationships/oleObject" Target="../embeddings/oleObject70.bin"/><Relationship Id="rId19" Type="http://schemas.openxmlformats.org/officeDocument/2006/relationships/image" Target="../media/image76.wmf"/><Relationship Id="rId1" Type="http://schemas.openxmlformats.org/officeDocument/2006/relationships/vmlDrawing" Target="../drawings/vmlDrawing10.vml"/><Relationship Id="rId2" Type="http://schemas.openxmlformats.org/officeDocument/2006/relationships/slideLayout" Target="../slideLayouts/slideLayout4.xml"/><Relationship Id="rId3" Type="http://schemas.openxmlformats.org/officeDocument/2006/relationships/notesSlide" Target="../notesSlides/notesSlide5.xml"/><Relationship Id="rId4" Type="http://schemas.openxmlformats.org/officeDocument/2006/relationships/oleObject" Target="../embeddings/oleObject63.bin"/><Relationship Id="rId5" Type="http://schemas.openxmlformats.org/officeDocument/2006/relationships/image" Target="../media/image70.wmf"/><Relationship Id="rId6" Type="http://schemas.openxmlformats.org/officeDocument/2006/relationships/oleObject" Target="../embeddings/oleObject64.bin"/><Relationship Id="rId7" Type="http://schemas.openxmlformats.org/officeDocument/2006/relationships/image" Target="../media/image71.wmf"/><Relationship Id="rId8" Type="http://schemas.openxmlformats.org/officeDocument/2006/relationships/oleObject" Target="../embeddings/oleObject65.bin"/><Relationship Id="rId9" Type="http://schemas.openxmlformats.org/officeDocument/2006/relationships/image" Target="../media/image72.wmf"/><Relationship Id="rId10" Type="http://schemas.openxmlformats.org/officeDocument/2006/relationships/image" Target="../media/image77.jpeg"/></Relationships>
</file>

<file path=ppt/slides/_rels/slide16.xml.rels><?xml version="1.0" encoding="UTF-8" standalone="yes"?>
<Relationships xmlns="http://schemas.openxmlformats.org/package/2006/relationships"><Relationship Id="rId9" Type="http://schemas.openxmlformats.org/officeDocument/2006/relationships/image" Target="../media/image80.wmf"/><Relationship Id="rId20" Type="http://schemas.openxmlformats.org/officeDocument/2006/relationships/oleObject" Target="../embeddings/oleObject79.bin"/><Relationship Id="rId21" Type="http://schemas.openxmlformats.org/officeDocument/2006/relationships/image" Target="../media/image86.emf"/><Relationship Id="rId10" Type="http://schemas.openxmlformats.org/officeDocument/2006/relationships/oleObject" Target="../embeddings/oleObject74.bin"/><Relationship Id="rId11" Type="http://schemas.openxmlformats.org/officeDocument/2006/relationships/image" Target="../media/image81.wmf"/><Relationship Id="rId12" Type="http://schemas.openxmlformats.org/officeDocument/2006/relationships/oleObject" Target="../embeddings/oleObject75.bin"/><Relationship Id="rId13" Type="http://schemas.openxmlformats.org/officeDocument/2006/relationships/image" Target="../media/image82.wmf"/><Relationship Id="rId14" Type="http://schemas.openxmlformats.org/officeDocument/2006/relationships/oleObject" Target="../embeddings/oleObject76.bin"/><Relationship Id="rId15" Type="http://schemas.openxmlformats.org/officeDocument/2006/relationships/image" Target="../media/image83.wmf"/><Relationship Id="rId16" Type="http://schemas.openxmlformats.org/officeDocument/2006/relationships/oleObject" Target="../embeddings/oleObject77.bin"/><Relationship Id="rId17" Type="http://schemas.openxmlformats.org/officeDocument/2006/relationships/image" Target="../media/image84.wmf"/><Relationship Id="rId18" Type="http://schemas.openxmlformats.org/officeDocument/2006/relationships/oleObject" Target="../embeddings/oleObject78.bin"/><Relationship Id="rId19" Type="http://schemas.openxmlformats.org/officeDocument/2006/relationships/image" Target="../media/image85.wmf"/><Relationship Id="rId1" Type="http://schemas.openxmlformats.org/officeDocument/2006/relationships/vmlDrawing" Target="../drawings/vmlDrawing11.vml"/><Relationship Id="rId2" Type="http://schemas.openxmlformats.org/officeDocument/2006/relationships/slideLayout" Target="../slideLayouts/slideLayout4.xml"/><Relationship Id="rId3" Type="http://schemas.openxmlformats.org/officeDocument/2006/relationships/notesSlide" Target="../notesSlides/notesSlide6.xml"/><Relationship Id="rId4" Type="http://schemas.openxmlformats.org/officeDocument/2006/relationships/oleObject" Target="../embeddings/oleObject71.bin"/><Relationship Id="rId5" Type="http://schemas.openxmlformats.org/officeDocument/2006/relationships/image" Target="../media/image78.wmf"/><Relationship Id="rId6" Type="http://schemas.openxmlformats.org/officeDocument/2006/relationships/oleObject" Target="../embeddings/oleObject72.bin"/><Relationship Id="rId7" Type="http://schemas.openxmlformats.org/officeDocument/2006/relationships/image" Target="../media/image79.emf"/><Relationship Id="rId8" Type="http://schemas.openxmlformats.org/officeDocument/2006/relationships/oleObject" Target="../embeddings/oleObject73.bin"/></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83.bin"/><Relationship Id="rId12" Type="http://schemas.openxmlformats.org/officeDocument/2006/relationships/image" Target="../media/image90.wmf"/><Relationship Id="rId13" Type="http://schemas.openxmlformats.org/officeDocument/2006/relationships/oleObject" Target="../embeddings/oleObject84.bin"/><Relationship Id="rId14" Type="http://schemas.openxmlformats.org/officeDocument/2006/relationships/image" Target="../media/image91.wmf"/><Relationship Id="rId15" Type="http://schemas.openxmlformats.org/officeDocument/2006/relationships/oleObject" Target="../embeddings/oleObject85.bin"/><Relationship Id="rId16" Type="http://schemas.openxmlformats.org/officeDocument/2006/relationships/image" Target="../media/image92.wmf"/><Relationship Id="rId1" Type="http://schemas.openxmlformats.org/officeDocument/2006/relationships/vmlDrawing" Target="../drawings/vmlDrawing12.vml"/><Relationship Id="rId2" Type="http://schemas.openxmlformats.org/officeDocument/2006/relationships/slideLayout" Target="../slideLayouts/slideLayout13.xml"/><Relationship Id="rId3" Type="http://schemas.openxmlformats.org/officeDocument/2006/relationships/notesSlide" Target="../notesSlides/notesSlide7.xml"/><Relationship Id="rId4" Type="http://schemas.openxmlformats.org/officeDocument/2006/relationships/image" Target="../media/image93.jpeg"/><Relationship Id="rId5" Type="http://schemas.openxmlformats.org/officeDocument/2006/relationships/oleObject" Target="../embeddings/oleObject80.bin"/><Relationship Id="rId6" Type="http://schemas.openxmlformats.org/officeDocument/2006/relationships/image" Target="../media/image87.wmf"/><Relationship Id="rId7" Type="http://schemas.openxmlformats.org/officeDocument/2006/relationships/oleObject" Target="../embeddings/oleObject81.bin"/><Relationship Id="rId8" Type="http://schemas.openxmlformats.org/officeDocument/2006/relationships/image" Target="../media/image88.wmf"/><Relationship Id="rId9" Type="http://schemas.openxmlformats.org/officeDocument/2006/relationships/oleObject" Target="../embeddings/oleObject82.bin"/><Relationship Id="rId10" Type="http://schemas.openxmlformats.org/officeDocument/2006/relationships/image" Target="../media/image89.wmf"/></Relationships>
</file>

<file path=ppt/slides/_rels/slide18.xml.rels><?xml version="1.0" encoding="UTF-8" standalone="yes"?>
<Relationships xmlns="http://schemas.openxmlformats.org/package/2006/relationships"><Relationship Id="rId11" Type="http://schemas.openxmlformats.org/officeDocument/2006/relationships/image" Target="../media/image97.wmf"/><Relationship Id="rId12" Type="http://schemas.openxmlformats.org/officeDocument/2006/relationships/oleObject" Target="../embeddings/oleObject90.bin"/><Relationship Id="rId13" Type="http://schemas.openxmlformats.org/officeDocument/2006/relationships/image" Target="../media/image98.wmf"/><Relationship Id="rId1" Type="http://schemas.openxmlformats.org/officeDocument/2006/relationships/vmlDrawing" Target="../drawings/vmlDrawing13.vml"/><Relationship Id="rId2" Type="http://schemas.openxmlformats.org/officeDocument/2006/relationships/slideLayout" Target="../slideLayouts/slideLayout13.xml"/><Relationship Id="rId3" Type="http://schemas.openxmlformats.org/officeDocument/2006/relationships/notesSlide" Target="../notesSlides/notesSlide8.xml"/><Relationship Id="rId4" Type="http://schemas.openxmlformats.org/officeDocument/2006/relationships/oleObject" Target="../embeddings/oleObject86.bin"/><Relationship Id="rId5" Type="http://schemas.openxmlformats.org/officeDocument/2006/relationships/image" Target="../media/image94.wmf"/><Relationship Id="rId6" Type="http://schemas.openxmlformats.org/officeDocument/2006/relationships/oleObject" Target="../embeddings/oleObject87.bin"/><Relationship Id="rId7" Type="http://schemas.openxmlformats.org/officeDocument/2006/relationships/image" Target="../media/image95.emf"/><Relationship Id="rId8" Type="http://schemas.openxmlformats.org/officeDocument/2006/relationships/oleObject" Target="../embeddings/oleObject88.bin"/><Relationship Id="rId9" Type="http://schemas.openxmlformats.org/officeDocument/2006/relationships/image" Target="../media/image96.wmf"/><Relationship Id="rId10" Type="http://schemas.openxmlformats.org/officeDocument/2006/relationships/oleObject" Target="../embeddings/oleObject8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7.wmf"/><Relationship Id="rId12" Type="http://schemas.openxmlformats.org/officeDocument/2006/relationships/oleObject" Target="../embeddings/oleObject7.bin"/><Relationship Id="rId13" Type="http://schemas.openxmlformats.org/officeDocument/2006/relationships/image" Target="../media/image8.emf"/><Relationship Id="rId14" Type="http://schemas.openxmlformats.org/officeDocument/2006/relationships/image" Target="../media/image11.jpeg"/><Relationship Id="rId15" Type="http://schemas.openxmlformats.org/officeDocument/2006/relationships/oleObject" Target="../embeddings/oleObject8.bin"/><Relationship Id="rId16"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0.jpeg"/><Relationship Id="rId4" Type="http://schemas.openxmlformats.org/officeDocument/2006/relationships/oleObject" Target="../embeddings/oleObject3.bin"/><Relationship Id="rId5" Type="http://schemas.openxmlformats.org/officeDocument/2006/relationships/image" Target="../media/image4.emf"/><Relationship Id="rId6" Type="http://schemas.openxmlformats.org/officeDocument/2006/relationships/oleObject" Target="../embeddings/oleObject4.bin"/><Relationship Id="rId7" Type="http://schemas.openxmlformats.org/officeDocument/2006/relationships/image" Target="../media/image5.emf"/><Relationship Id="rId8" Type="http://schemas.openxmlformats.org/officeDocument/2006/relationships/oleObject" Target="../embeddings/oleObject5.bin"/><Relationship Id="rId9" Type="http://schemas.openxmlformats.org/officeDocument/2006/relationships/image" Target="../media/image6.emf"/><Relationship Id="rId10"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11" Type="http://schemas.openxmlformats.org/officeDocument/2006/relationships/image" Target="../media/image15.emf"/><Relationship Id="rId12" Type="http://schemas.openxmlformats.org/officeDocument/2006/relationships/oleObject" Target="../embeddings/oleObject13.bin"/><Relationship Id="rId13" Type="http://schemas.openxmlformats.org/officeDocument/2006/relationships/image" Target="../media/image16.emf"/><Relationship Id="rId14" Type="http://schemas.openxmlformats.org/officeDocument/2006/relationships/oleObject" Target="../embeddings/oleObject14.bin"/><Relationship Id="rId15" Type="http://schemas.openxmlformats.org/officeDocument/2006/relationships/image" Target="../media/image17.emf"/><Relationship Id="rId16" Type="http://schemas.openxmlformats.org/officeDocument/2006/relationships/oleObject" Target="../embeddings/oleObject15.bin"/><Relationship Id="rId17"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9.bin"/><Relationship Id="rId4" Type="http://schemas.openxmlformats.org/officeDocument/2006/relationships/image" Target="../media/image12.wmf"/><Relationship Id="rId5" Type="http://schemas.openxmlformats.org/officeDocument/2006/relationships/image" Target="../media/image19.jpeg"/><Relationship Id="rId6" Type="http://schemas.openxmlformats.org/officeDocument/2006/relationships/oleObject" Target="../embeddings/oleObject10.bin"/><Relationship Id="rId7" Type="http://schemas.openxmlformats.org/officeDocument/2006/relationships/image" Target="../media/image13.emf"/><Relationship Id="rId8" Type="http://schemas.openxmlformats.org/officeDocument/2006/relationships/oleObject" Target="../embeddings/oleObject11.bin"/><Relationship Id="rId9" Type="http://schemas.openxmlformats.org/officeDocument/2006/relationships/image" Target="../media/image14.emf"/><Relationship Id="rId10"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9.bin"/><Relationship Id="rId20" Type="http://schemas.openxmlformats.org/officeDocument/2006/relationships/oleObject" Target="../embeddings/oleObject24.bin"/><Relationship Id="rId21" Type="http://schemas.openxmlformats.org/officeDocument/2006/relationships/image" Target="../media/image27.wmf"/><Relationship Id="rId22" Type="http://schemas.openxmlformats.org/officeDocument/2006/relationships/oleObject" Target="../embeddings/oleObject25.bin"/><Relationship Id="rId23" Type="http://schemas.openxmlformats.org/officeDocument/2006/relationships/image" Target="../media/image28.wmf"/><Relationship Id="rId24" Type="http://schemas.openxmlformats.org/officeDocument/2006/relationships/oleObject" Target="../embeddings/oleObject26.bin"/><Relationship Id="rId25" Type="http://schemas.openxmlformats.org/officeDocument/2006/relationships/image" Target="../media/image29.wmf"/><Relationship Id="rId26" Type="http://schemas.openxmlformats.org/officeDocument/2006/relationships/oleObject" Target="../embeddings/oleObject27.bin"/><Relationship Id="rId27" Type="http://schemas.openxmlformats.org/officeDocument/2006/relationships/image" Target="../media/image30.wmf"/><Relationship Id="rId28" Type="http://schemas.openxmlformats.org/officeDocument/2006/relationships/oleObject" Target="../embeddings/oleObject28.bin"/><Relationship Id="rId29" Type="http://schemas.openxmlformats.org/officeDocument/2006/relationships/image" Target="../media/image31.wmf"/><Relationship Id="rId30" Type="http://schemas.openxmlformats.org/officeDocument/2006/relationships/oleObject" Target="../embeddings/oleObject29.bin"/><Relationship Id="rId31" Type="http://schemas.openxmlformats.org/officeDocument/2006/relationships/image" Target="../media/image32.emf"/><Relationship Id="rId10" Type="http://schemas.openxmlformats.org/officeDocument/2006/relationships/image" Target="../media/image22.wmf"/><Relationship Id="rId11" Type="http://schemas.openxmlformats.org/officeDocument/2006/relationships/oleObject" Target="../embeddings/oleObject20.bin"/><Relationship Id="rId12" Type="http://schemas.openxmlformats.org/officeDocument/2006/relationships/image" Target="../media/image23.wmf"/><Relationship Id="rId13" Type="http://schemas.openxmlformats.org/officeDocument/2006/relationships/oleObject" Target="../embeddings/oleObject21.bin"/><Relationship Id="rId14" Type="http://schemas.openxmlformats.org/officeDocument/2006/relationships/image" Target="../media/image24.wmf"/><Relationship Id="rId15" Type="http://schemas.openxmlformats.org/officeDocument/2006/relationships/oleObject" Target="../embeddings/oleObject22.bin"/><Relationship Id="rId16" Type="http://schemas.openxmlformats.org/officeDocument/2006/relationships/image" Target="../media/image25.wmf"/><Relationship Id="rId17" Type="http://schemas.openxmlformats.org/officeDocument/2006/relationships/oleObject" Target="../embeddings/oleObject23.bin"/><Relationship Id="rId18" Type="http://schemas.openxmlformats.org/officeDocument/2006/relationships/image" Target="../media/image26.wmf"/><Relationship Id="rId19" Type="http://schemas.openxmlformats.org/officeDocument/2006/relationships/image" Target="../media/image33.jpe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6.bin"/><Relationship Id="rId4" Type="http://schemas.openxmlformats.org/officeDocument/2006/relationships/image" Target="../media/image20.wmf"/><Relationship Id="rId5" Type="http://schemas.openxmlformats.org/officeDocument/2006/relationships/oleObject" Target="../embeddings/oleObject17.bin"/><Relationship Id="rId6" Type="http://schemas.openxmlformats.org/officeDocument/2006/relationships/image" Target="../media/image21.wmf"/><Relationship Id="rId7" Type="http://schemas.openxmlformats.org/officeDocument/2006/relationships/oleObject" Target="../embeddings/oleObject18.bin"/><Relationship Id="rId8" Type="http://schemas.openxmlformats.org/officeDocument/2006/relationships/image" Target="../media/image1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June 29, 2015</a:t>
            </a:r>
            <a:endParaRPr lang="en-US"/>
          </a:p>
        </p:txBody>
      </p:sp>
      <p:sp>
        <p:nvSpPr>
          <p:cNvPr id="7" name="Rectangle 5"/>
          <p:cNvSpPr>
            <a:spLocks noGrp="1" noChangeArrowheads="1"/>
          </p:cNvSpPr>
          <p:nvPr>
            <p:ph type="ftr" sz="quarter" idx="11"/>
          </p:nvPr>
        </p:nvSpPr>
        <p:spPr/>
        <p:txBody>
          <a:bodyPr/>
          <a:lstStyle/>
          <a:p>
            <a:pPr>
              <a:defRPr/>
            </a:pPr>
            <a:r>
              <a:rPr lang="nl-NL" smtClean="0"/>
              <a:t>PHYS 1441-001, Summer 2014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95921" y="1447800"/>
            <a:ext cx="2844182"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29, 2015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286000"/>
            <a:ext cx="7010400" cy="3429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4000" dirty="0" smtClean="0">
                <a:solidFill>
                  <a:srgbClr val="0000FF"/>
                </a:solidFill>
                <a:latin typeface="Arial Narrow" charset="0"/>
              </a:rPr>
              <a:t>Centripetal </a:t>
            </a:r>
            <a:r>
              <a:rPr lang="en-US" sz="4000" dirty="0">
                <a:solidFill>
                  <a:srgbClr val="0000FF"/>
                </a:solidFill>
                <a:latin typeface="Arial Narrow" charset="0"/>
              </a:rPr>
              <a:t>Acceleration</a:t>
            </a:r>
          </a:p>
          <a:p>
            <a:pPr marL="609600" lvl="1" indent="-609600">
              <a:buFontTx/>
              <a:buChar char="•"/>
            </a:pPr>
            <a:r>
              <a:rPr lang="en-US" sz="4000" dirty="0">
                <a:solidFill>
                  <a:srgbClr val="0000FF"/>
                </a:solidFill>
                <a:latin typeface="Arial Narrow" charset="0"/>
              </a:rPr>
              <a:t>Unbanked and Banked highways</a:t>
            </a:r>
          </a:p>
          <a:p>
            <a:pPr marL="609600" lvl="1" indent="-609600">
              <a:buFontTx/>
              <a:buChar char="•"/>
            </a:pPr>
            <a:r>
              <a:rPr lang="en-US" sz="4000" dirty="0">
                <a:solidFill>
                  <a:srgbClr val="0000FF"/>
                </a:solidFill>
                <a:latin typeface="Arial Narrow" charset="0"/>
              </a:rPr>
              <a:t>Newton’s Law of Universal </a:t>
            </a:r>
            <a:r>
              <a:rPr lang="en-US" sz="4000" dirty="0" smtClean="0">
                <a:solidFill>
                  <a:srgbClr val="0000FF"/>
                </a:solidFill>
                <a:latin typeface="Arial Narrow" charset="0"/>
              </a:rPr>
              <a:t>Gravitation</a:t>
            </a:r>
          </a:p>
          <a:p>
            <a:pPr marL="609600" lvl="1" indent="-609600">
              <a:buFontTx/>
              <a:buChar char="•"/>
            </a:pPr>
            <a:r>
              <a:rPr lang="en-US" sz="4000" dirty="0" smtClean="0">
                <a:solidFill>
                  <a:srgbClr val="0000FF"/>
                </a:solidFill>
                <a:latin typeface="Arial Narrow" charset="0"/>
              </a:rPr>
              <a:t>Work </a:t>
            </a:r>
            <a:r>
              <a:rPr lang="en-US" sz="4000" smtClean="0">
                <a:solidFill>
                  <a:srgbClr val="0000FF"/>
                </a:solidFill>
                <a:latin typeface="Arial Narrow" charset="0"/>
              </a:rPr>
              <a:t>and Energy</a:t>
            </a:r>
            <a:endParaRPr lang="en-US" sz="4000" dirty="0">
              <a:solidFill>
                <a:srgbClr val="0000FF"/>
              </a:solidFill>
              <a:latin typeface="Arial Narrow"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58">
                                            <p:txEl>
                                              <p:pRg st="1" end="1"/>
                                            </p:txEl>
                                          </p:spTgt>
                                        </p:tgtEl>
                                        <p:attrNameLst>
                                          <p:attrName>style.visibility</p:attrName>
                                        </p:attrNameLst>
                                      </p:cBhvr>
                                      <p:to>
                                        <p:strVal val="visible"/>
                                      </p:to>
                                    </p:set>
                                    <p:animEffect transition="in" filter="wipe(left)">
                                      <p:cBhvr>
                                        <p:cTn id="10" dur="500"/>
                                        <p:tgtEl>
                                          <p:spTgt spid="205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58">
                                            <p:txEl>
                                              <p:pRg st="2" end="2"/>
                                            </p:txEl>
                                          </p:spTgt>
                                        </p:tgtEl>
                                        <p:attrNameLst>
                                          <p:attrName>style.visibility</p:attrName>
                                        </p:attrNameLst>
                                      </p:cBhvr>
                                      <p:to>
                                        <p:strVal val="visible"/>
                                      </p:to>
                                    </p:set>
                                    <p:animEffect transition="in" filter="wipe(left)">
                                      <p:cBhvr>
                                        <p:cTn id="13" dur="500"/>
                                        <p:tgtEl>
                                          <p:spTgt spid="2058">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58">
                                            <p:txEl>
                                              <p:pRg st="3" end="3"/>
                                            </p:txEl>
                                          </p:spTgt>
                                        </p:tgtEl>
                                        <p:attrNameLst>
                                          <p:attrName>style.visibility</p:attrName>
                                        </p:attrNameLst>
                                      </p:cBhvr>
                                      <p:to>
                                        <p:strVal val="visible"/>
                                      </p:to>
                                    </p:set>
                                    <p:animEffect transition="in" filter="wipe(left)">
                                      <p:cBhvr>
                                        <p:cTn id="16" dur="500"/>
                                        <p:tgtEl>
                                          <p:spTgt spid="20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quarter" idx="10"/>
          </p:nvPr>
        </p:nvSpPr>
        <p:spPr/>
        <p:txBody>
          <a:bodyPr/>
          <a:lstStyle/>
          <a:p>
            <a:pPr>
              <a:defRPr/>
            </a:pPr>
            <a:r>
              <a:rPr lang="en-US" smtClean="0"/>
              <a:t>Monday, June 29, 2015</a:t>
            </a:r>
            <a:endParaRPr lang="en-US"/>
          </a:p>
        </p:txBody>
      </p:sp>
      <p:sp>
        <p:nvSpPr>
          <p:cNvPr id="27"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9711" name="Rectangle 3"/>
          <p:cNvSpPr>
            <a:spLocks noGrp="1" noChangeArrowheads="1"/>
          </p:cNvSpPr>
          <p:nvPr>
            <p:ph type="title"/>
          </p:nvPr>
        </p:nvSpPr>
        <p:spPr>
          <a:xfrm>
            <a:off x="685800" y="76200"/>
            <a:ext cx="7772400" cy="762000"/>
          </a:xfrm>
        </p:spPr>
        <p:txBody>
          <a:bodyPr/>
          <a:lstStyle/>
          <a:p>
            <a:r>
              <a:rPr lang="en-US" dirty="0" smtClean="0">
                <a:latin typeface="Arial Narrow" charset="0"/>
                <a:ea typeface="ＭＳ Ｐゴシック" charset="0"/>
                <a:cs typeface="ＭＳ Ｐゴシック" charset="0"/>
              </a:rPr>
              <a:t>Ex. </a:t>
            </a:r>
            <a:r>
              <a:rPr lang="en-US" dirty="0">
                <a:latin typeface="Arial Narrow" charset="0"/>
                <a:ea typeface="ＭＳ Ｐゴシック" charset="0"/>
                <a:cs typeface="ＭＳ Ｐゴシック" charset="0"/>
              </a:rPr>
              <a:t>The Daytona 500</a:t>
            </a:r>
          </a:p>
        </p:txBody>
      </p:sp>
      <p:sp>
        <p:nvSpPr>
          <p:cNvPr id="516100" name="Text Box 4"/>
          <p:cNvSpPr txBox="1">
            <a:spLocks noChangeArrowheads="1"/>
          </p:cNvSpPr>
          <p:nvPr/>
        </p:nvSpPr>
        <p:spPr bwMode="auto">
          <a:xfrm>
            <a:off x="609600" y="793750"/>
            <a:ext cx="8153400" cy="16446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The Daytona 500 is the major event of the NASCAR season.  It is held at the Daytona International Speedway in Daytona, Florida.  The turns in this oval track have a maximum radius (at the top) of r=316m and are banked steeply, with  </a:t>
            </a:r>
            <a:r>
              <a:rPr lang="en-US" sz="2000" dirty="0" err="1">
                <a:solidFill>
                  <a:schemeClr val="accent2"/>
                </a:solidFill>
                <a:latin typeface="Arial Narrow" charset="0"/>
              </a:rPr>
              <a:t>θ</a:t>
            </a:r>
            <a:r>
              <a:rPr lang="en-US" sz="2000" dirty="0">
                <a:solidFill>
                  <a:schemeClr val="accent2"/>
                </a:solidFill>
                <a:latin typeface="Arial Narrow" charset="0"/>
              </a:rPr>
              <a:t>=31</a:t>
            </a:r>
            <a:r>
              <a:rPr lang="en-US" sz="2000" baseline="30000" dirty="0">
                <a:solidFill>
                  <a:schemeClr val="accent2"/>
                </a:solidFill>
                <a:latin typeface="Arial Narrow" charset="0"/>
              </a:rPr>
              <a:t>o</a:t>
            </a:r>
            <a:r>
              <a:rPr lang="en-US" sz="2000" dirty="0">
                <a:solidFill>
                  <a:schemeClr val="accent2"/>
                </a:solidFill>
                <a:latin typeface="Arial Narrow" charset="0"/>
              </a:rPr>
              <a:t>.  Suppose these maximum radius turns were frictionless.  At what speed would the cars have to travel around them?</a:t>
            </a:r>
            <a:endParaRPr lang="en-US" sz="2000" dirty="0"/>
          </a:p>
        </p:txBody>
      </p:sp>
      <p:graphicFrame>
        <p:nvGraphicFramePr>
          <p:cNvPr id="516101" name="Object 2"/>
          <p:cNvGraphicFramePr>
            <a:graphicFrameLocks noChangeAspect="1"/>
          </p:cNvGraphicFramePr>
          <p:nvPr/>
        </p:nvGraphicFramePr>
        <p:xfrm>
          <a:off x="5610225" y="3657600"/>
          <a:ext cx="1628775" cy="760413"/>
        </p:xfrm>
        <a:graphic>
          <a:graphicData uri="http://schemas.openxmlformats.org/presentationml/2006/ole">
            <mc:AlternateContent xmlns:mc="http://schemas.openxmlformats.org/markup-compatibility/2006">
              <mc:Choice xmlns:v="urn:schemas-microsoft-com:vml" Requires="v">
                <p:oleObj spid="_x0000_s189344" name="Equation" r:id="rId3" imgW="901440" imgH="444240" progId="Equation.DSMT4">
                  <p:embed/>
                </p:oleObj>
              </mc:Choice>
              <mc:Fallback>
                <p:oleObj name="Equation" r:id="rId3" imgW="90144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25" y="3657600"/>
                        <a:ext cx="1628775" cy="760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03" name="Object 3"/>
          <p:cNvGraphicFramePr>
            <a:graphicFrameLocks noChangeAspect="1"/>
          </p:cNvGraphicFramePr>
          <p:nvPr/>
        </p:nvGraphicFramePr>
        <p:xfrm>
          <a:off x="5427663" y="2590800"/>
          <a:ext cx="896937" cy="438150"/>
        </p:xfrm>
        <a:graphic>
          <a:graphicData uri="http://schemas.openxmlformats.org/presentationml/2006/ole">
            <mc:AlternateContent xmlns:mc="http://schemas.openxmlformats.org/markup-compatibility/2006">
              <mc:Choice xmlns:v="urn:schemas-microsoft-com:vml" Requires="v">
                <p:oleObj spid="_x0000_s189345" name="Equation" r:id="rId5" imgW="495000" imgH="253800" progId="Equation.DSMT4">
                  <p:embed/>
                </p:oleObj>
              </mc:Choice>
              <mc:Fallback>
                <p:oleObj name="Equation" r:id="rId5" imgW="49500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7663" y="2590800"/>
                        <a:ext cx="896937"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6105" name="Text Box 9"/>
          <p:cNvSpPr txBox="1">
            <a:spLocks noChangeArrowheads="1"/>
          </p:cNvSpPr>
          <p:nvPr/>
        </p:nvSpPr>
        <p:spPr bwMode="auto">
          <a:xfrm>
            <a:off x="4311650" y="2652713"/>
            <a:ext cx="869950" cy="395287"/>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x comp.</a:t>
            </a:r>
          </a:p>
        </p:txBody>
      </p:sp>
      <p:graphicFrame>
        <p:nvGraphicFramePr>
          <p:cNvPr id="516113" name="Object 4"/>
          <p:cNvGraphicFramePr>
            <a:graphicFrameLocks noChangeAspect="1"/>
          </p:cNvGraphicFramePr>
          <p:nvPr/>
        </p:nvGraphicFramePr>
        <p:xfrm>
          <a:off x="6380163" y="2427288"/>
          <a:ext cx="2133600" cy="719137"/>
        </p:xfrm>
        <a:graphic>
          <a:graphicData uri="http://schemas.openxmlformats.org/presentationml/2006/ole">
            <mc:AlternateContent xmlns:mc="http://schemas.openxmlformats.org/markup-compatibility/2006">
              <mc:Choice xmlns:v="urn:schemas-microsoft-com:vml" Requires="v">
                <p:oleObj spid="_x0000_s189346" name="Equation" r:id="rId7" imgW="1180800" imgH="419040" progId="Equation.DSMT4">
                  <p:embed/>
                </p:oleObj>
              </mc:Choice>
              <mc:Fallback>
                <p:oleObj name="Equation" r:id="rId7" imgW="11808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0163" y="2427288"/>
                        <a:ext cx="2133600" cy="719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16129" name="Picture 33" descr="afg0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429000"/>
            <a:ext cx="5105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3673475" y="3276600"/>
            <a:ext cx="1889125" cy="1371600"/>
            <a:chOff x="3312" y="1200"/>
            <a:chExt cx="1190" cy="864"/>
          </a:xfrm>
        </p:grpSpPr>
        <p:grpSp>
          <p:nvGrpSpPr>
            <p:cNvPr id="29720" name="Group 12"/>
            <p:cNvGrpSpPr>
              <a:grpSpLocks/>
            </p:cNvGrpSpPr>
            <p:nvPr/>
          </p:nvGrpSpPr>
          <p:grpSpPr bwMode="auto">
            <a:xfrm>
              <a:off x="3312" y="1344"/>
              <a:ext cx="1190" cy="720"/>
              <a:chOff x="2506" y="1344"/>
              <a:chExt cx="1190" cy="720"/>
            </a:xfrm>
          </p:grpSpPr>
          <p:sp>
            <p:nvSpPr>
              <p:cNvPr id="29722" name="Line 13"/>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14"/>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Text Box 15"/>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29721" name="Text Box 16"/>
            <p:cNvSpPr txBox="1">
              <a:spLocks noChangeArrowheads="1"/>
            </p:cNvSpPr>
            <p:nvPr/>
          </p:nvSpPr>
          <p:spPr bwMode="auto">
            <a:xfrm>
              <a:off x="3840" y="1200"/>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sp>
        <p:nvSpPr>
          <p:cNvPr id="516130" name="Text Box 34"/>
          <p:cNvSpPr txBox="1">
            <a:spLocks noChangeArrowheads="1"/>
          </p:cNvSpPr>
          <p:nvPr/>
        </p:nvSpPr>
        <p:spPr bwMode="auto">
          <a:xfrm>
            <a:off x="4311650" y="3124200"/>
            <a:ext cx="869950" cy="395288"/>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y comp.</a:t>
            </a:r>
          </a:p>
        </p:txBody>
      </p:sp>
      <p:graphicFrame>
        <p:nvGraphicFramePr>
          <p:cNvPr id="516131" name="Object 5"/>
          <p:cNvGraphicFramePr>
            <a:graphicFrameLocks noChangeAspect="1"/>
          </p:cNvGraphicFramePr>
          <p:nvPr/>
        </p:nvGraphicFramePr>
        <p:xfrm>
          <a:off x="5480050" y="3124200"/>
          <a:ext cx="920750" cy="438150"/>
        </p:xfrm>
        <a:graphic>
          <a:graphicData uri="http://schemas.openxmlformats.org/presentationml/2006/ole">
            <mc:AlternateContent xmlns:mc="http://schemas.openxmlformats.org/markup-compatibility/2006">
              <mc:Choice xmlns:v="urn:schemas-microsoft-com:vml" Requires="v">
                <p:oleObj spid="_x0000_s189347" name="Equation" r:id="rId10" imgW="507960" imgH="253800" progId="Equation.DSMT4">
                  <p:embed/>
                </p:oleObj>
              </mc:Choice>
              <mc:Fallback>
                <p:oleObj name="Equation" r:id="rId10" imgW="507960" imgH="253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0050" y="3124200"/>
                        <a:ext cx="920750"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2" name="Object 6"/>
          <p:cNvGraphicFramePr>
            <a:graphicFrameLocks noChangeAspect="1"/>
          </p:cNvGraphicFramePr>
          <p:nvPr/>
        </p:nvGraphicFramePr>
        <p:xfrm>
          <a:off x="5868988" y="4637088"/>
          <a:ext cx="1446212" cy="392112"/>
        </p:xfrm>
        <a:graphic>
          <a:graphicData uri="http://schemas.openxmlformats.org/presentationml/2006/ole">
            <mc:AlternateContent xmlns:mc="http://schemas.openxmlformats.org/markup-compatibility/2006">
              <mc:Choice xmlns:v="urn:schemas-microsoft-com:vml" Requires="v">
                <p:oleObj spid="_x0000_s189348" name="Equation" r:id="rId12" imgW="799920" imgH="228600" progId="Equation.DSMT4">
                  <p:embed/>
                </p:oleObj>
              </mc:Choice>
              <mc:Fallback>
                <p:oleObj name="Equation" r:id="rId12" imgW="79992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8988" y="4637088"/>
                        <a:ext cx="1446212" cy="392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3" name="Object 7"/>
          <p:cNvGraphicFramePr>
            <a:graphicFrameLocks noChangeAspect="1"/>
          </p:cNvGraphicFramePr>
          <p:nvPr/>
        </p:nvGraphicFramePr>
        <p:xfrm>
          <a:off x="5791200" y="5257800"/>
          <a:ext cx="436563" cy="239713"/>
        </p:xfrm>
        <a:graphic>
          <a:graphicData uri="http://schemas.openxmlformats.org/presentationml/2006/ole">
            <mc:AlternateContent xmlns:mc="http://schemas.openxmlformats.org/markup-compatibility/2006">
              <mc:Choice xmlns:v="urn:schemas-microsoft-com:vml" Requires="v">
                <p:oleObj spid="_x0000_s189349" name="Equation" r:id="rId14" imgW="241200" imgH="139680" progId="Equation.DSMT4">
                  <p:embed/>
                </p:oleObj>
              </mc:Choice>
              <mc:Fallback>
                <p:oleObj name="Equation" r:id="rId14" imgW="241200" imgH="1396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5257800"/>
                        <a:ext cx="436563" cy="239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4" name="Object 8"/>
          <p:cNvGraphicFramePr>
            <a:graphicFrameLocks noChangeAspect="1"/>
          </p:cNvGraphicFramePr>
          <p:nvPr/>
        </p:nvGraphicFramePr>
        <p:xfrm>
          <a:off x="6324600" y="5127625"/>
          <a:ext cx="1354138" cy="434975"/>
        </p:xfrm>
        <a:graphic>
          <a:graphicData uri="http://schemas.openxmlformats.org/presentationml/2006/ole">
            <mc:AlternateContent xmlns:mc="http://schemas.openxmlformats.org/markup-compatibility/2006">
              <mc:Choice xmlns:v="urn:schemas-microsoft-com:vml" Requires="v">
                <p:oleObj spid="_x0000_s189350" name="Equation" r:id="rId16" imgW="749160" imgH="253800" progId="Equation.DSMT4">
                  <p:embed/>
                </p:oleObj>
              </mc:Choice>
              <mc:Fallback>
                <p:oleObj name="Equation" r:id="rId16" imgW="749160" imgH="253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24600" y="5127625"/>
                        <a:ext cx="1354138"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5" name="Object 9"/>
          <p:cNvGraphicFramePr>
            <a:graphicFrameLocks noChangeAspect="1"/>
          </p:cNvGraphicFramePr>
          <p:nvPr/>
        </p:nvGraphicFramePr>
        <p:xfrm>
          <a:off x="4648200" y="5683250"/>
          <a:ext cx="3349625" cy="565150"/>
        </p:xfrm>
        <a:graphic>
          <a:graphicData uri="http://schemas.openxmlformats.org/presentationml/2006/ole">
            <mc:AlternateContent xmlns:mc="http://schemas.openxmlformats.org/markup-compatibility/2006">
              <mc:Choice xmlns:v="urn:schemas-microsoft-com:vml" Requires="v">
                <p:oleObj spid="_x0000_s189351" name="Equation" r:id="rId18" imgW="1854000" imgH="330120" progId="Equation.DSMT4">
                  <p:embed/>
                </p:oleObj>
              </mc:Choice>
              <mc:Fallback>
                <p:oleObj name="Equation" r:id="rId18" imgW="1854000" imgH="33012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48200" y="5683250"/>
                        <a:ext cx="3349625" cy="565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6" name="Object 10"/>
          <p:cNvGraphicFramePr>
            <a:graphicFrameLocks noChangeAspect="1"/>
          </p:cNvGraphicFramePr>
          <p:nvPr/>
        </p:nvGraphicFramePr>
        <p:xfrm>
          <a:off x="8001000" y="5791200"/>
          <a:ext cx="1031875" cy="369888"/>
        </p:xfrm>
        <a:graphic>
          <a:graphicData uri="http://schemas.openxmlformats.org/presentationml/2006/ole">
            <mc:AlternateContent xmlns:mc="http://schemas.openxmlformats.org/markup-compatibility/2006">
              <mc:Choice xmlns:v="urn:schemas-microsoft-com:vml" Requires="v">
                <p:oleObj spid="_x0000_s189352" name="Equation" r:id="rId20" imgW="571320" imgH="215640" progId="Equation.DSMT4">
                  <p:embed/>
                </p:oleObj>
              </mc:Choice>
              <mc:Fallback>
                <p:oleObj name="Equation" r:id="rId20" imgW="571320" imgH="2156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01000" y="5791200"/>
                        <a:ext cx="1031875"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7" name="Object 11"/>
          <p:cNvGraphicFramePr>
            <a:graphicFrameLocks noChangeAspect="1"/>
          </p:cNvGraphicFramePr>
          <p:nvPr/>
        </p:nvGraphicFramePr>
        <p:xfrm>
          <a:off x="7239000" y="3657600"/>
          <a:ext cx="412750" cy="760413"/>
        </p:xfrm>
        <a:graphic>
          <a:graphicData uri="http://schemas.openxmlformats.org/presentationml/2006/ole">
            <mc:AlternateContent xmlns:mc="http://schemas.openxmlformats.org/markup-compatibility/2006">
              <mc:Choice xmlns:v="urn:schemas-microsoft-com:vml" Requires="v">
                <p:oleObj spid="_x0000_s189353" name="Equation" r:id="rId22" imgW="228600" imgH="444240" progId="Equation.DSMT4">
                  <p:embed/>
                </p:oleObj>
              </mc:Choice>
              <mc:Fallback>
                <p:oleObj name="Equation" r:id="rId22" imgW="22860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39000" y="3657600"/>
                        <a:ext cx="412750" cy="760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8" name="Object 12"/>
          <p:cNvGraphicFramePr>
            <a:graphicFrameLocks noChangeAspect="1"/>
          </p:cNvGraphicFramePr>
          <p:nvPr/>
        </p:nvGraphicFramePr>
        <p:xfrm>
          <a:off x="6381750" y="3109913"/>
          <a:ext cx="2000250" cy="395287"/>
        </p:xfrm>
        <a:graphic>
          <a:graphicData uri="http://schemas.openxmlformats.org/presentationml/2006/ole">
            <mc:AlternateContent xmlns:mc="http://schemas.openxmlformats.org/markup-compatibility/2006">
              <mc:Choice xmlns:v="urn:schemas-microsoft-com:vml" Requires="v">
                <p:oleObj spid="_x0000_s189354" name="Equation" r:id="rId24" imgW="1104840" imgH="228600" progId="Equation.DSMT4">
                  <p:embed/>
                </p:oleObj>
              </mc:Choice>
              <mc:Fallback>
                <p:oleObj name="Equation" r:id="rId24" imgW="1104840" imgH="228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81750" y="3109913"/>
                        <a:ext cx="2000250" cy="395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6139" name="Line 43"/>
          <p:cNvSpPr>
            <a:spLocks noChangeShapeType="1"/>
          </p:cNvSpPr>
          <p:nvPr/>
        </p:nvSpPr>
        <p:spPr bwMode="auto">
          <a:xfrm rot="20837719" flipH="1">
            <a:off x="6477000" y="3733800"/>
            <a:ext cx="228600" cy="2286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140" name="Line 44"/>
          <p:cNvSpPr>
            <a:spLocks noChangeShapeType="1"/>
          </p:cNvSpPr>
          <p:nvPr/>
        </p:nvSpPr>
        <p:spPr bwMode="auto">
          <a:xfrm rot="20837719" flipH="1">
            <a:off x="6477000" y="4114800"/>
            <a:ext cx="228600" cy="2286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9719" name="Slide Number Placeholder 2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08332F-9407-8F43-947A-6C5D7F012989}"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Tree>
    <p:extLst>
      <p:ext uri="{BB962C8B-B14F-4D97-AF65-F5344CB8AC3E}">
        <p14:creationId xmlns:p14="http://schemas.microsoft.com/office/powerpoint/2010/main" val="141805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6100"/>
                                        </p:tgtEl>
                                        <p:attrNameLst>
                                          <p:attrName>style.visibility</p:attrName>
                                        </p:attrNameLst>
                                      </p:cBhvr>
                                      <p:to>
                                        <p:strVal val="visible"/>
                                      </p:to>
                                    </p:set>
                                    <p:animEffect transition="in" filter="wipe(left)">
                                      <p:cBhvr>
                                        <p:cTn id="7" dur="500"/>
                                        <p:tgtEl>
                                          <p:spTgt spid="516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16129"/>
                                        </p:tgtEl>
                                        <p:attrNameLst>
                                          <p:attrName>style.visibility</p:attrName>
                                        </p:attrNameLst>
                                      </p:cBhvr>
                                      <p:to>
                                        <p:strVal val="visible"/>
                                      </p:to>
                                    </p:set>
                                    <p:animEffect transition="in" filter="wipe(right)">
                                      <p:cBhvr>
                                        <p:cTn id="12" dur="500"/>
                                        <p:tgtEl>
                                          <p:spTgt spid="5161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516105"/>
                                        </p:tgtEl>
                                        <p:attrNameLst>
                                          <p:attrName>style.visibility</p:attrName>
                                        </p:attrNameLst>
                                      </p:cBhvr>
                                      <p:to>
                                        <p:strVal val="visible"/>
                                      </p:to>
                                    </p:set>
                                    <p:animEffect transition="in" filter="wipe(left)">
                                      <p:cBhvr>
                                        <p:cTn id="24" dur="500"/>
                                        <p:tgtEl>
                                          <p:spTgt spid="5161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516103"/>
                                        </p:tgtEl>
                                        <p:attrNameLst>
                                          <p:attrName>style.visibility</p:attrName>
                                        </p:attrNameLst>
                                      </p:cBhvr>
                                      <p:to>
                                        <p:strVal val="visible"/>
                                      </p:to>
                                    </p:set>
                                    <p:animEffect transition="in" filter="wipe(left)">
                                      <p:cBhvr>
                                        <p:cTn id="29" dur="500"/>
                                        <p:tgtEl>
                                          <p:spTgt spid="51610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516113"/>
                                        </p:tgtEl>
                                        <p:attrNameLst>
                                          <p:attrName>style.visibility</p:attrName>
                                        </p:attrNameLst>
                                      </p:cBhvr>
                                      <p:to>
                                        <p:strVal val="visible"/>
                                      </p:to>
                                    </p:set>
                                    <p:animEffect transition="in" filter="wipe(left)">
                                      <p:cBhvr>
                                        <p:cTn id="34" dur="500"/>
                                        <p:tgtEl>
                                          <p:spTgt spid="5161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516130"/>
                                        </p:tgtEl>
                                        <p:attrNameLst>
                                          <p:attrName>style.visibility</p:attrName>
                                        </p:attrNameLst>
                                      </p:cBhvr>
                                      <p:to>
                                        <p:strVal val="visible"/>
                                      </p:to>
                                    </p:set>
                                    <p:animEffect transition="in" filter="wipe(left)">
                                      <p:cBhvr>
                                        <p:cTn id="39" dur="500"/>
                                        <p:tgtEl>
                                          <p:spTgt spid="51613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516131"/>
                                        </p:tgtEl>
                                        <p:attrNameLst>
                                          <p:attrName>style.visibility</p:attrName>
                                        </p:attrNameLst>
                                      </p:cBhvr>
                                      <p:to>
                                        <p:strVal val="visible"/>
                                      </p:to>
                                    </p:set>
                                    <p:animEffect transition="in" filter="wipe(left)">
                                      <p:cBhvr>
                                        <p:cTn id="44" dur="500"/>
                                        <p:tgtEl>
                                          <p:spTgt spid="51613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516138"/>
                                        </p:tgtEl>
                                        <p:attrNameLst>
                                          <p:attrName>style.visibility</p:attrName>
                                        </p:attrNameLst>
                                      </p:cBhvr>
                                      <p:to>
                                        <p:strVal val="visible"/>
                                      </p:to>
                                    </p:set>
                                    <p:animEffect transition="in" filter="wipe(left)">
                                      <p:cBhvr>
                                        <p:cTn id="49" dur="500"/>
                                        <p:tgtEl>
                                          <p:spTgt spid="51613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516101"/>
                                        </p:tgtEl>
                                        <p:attrNameLst>
                                          <p:attrName>style.visibility</p:attrName>
                                        </p:attrNameLst>
                                      </p:cBhvr>
                                      <p:to>
                                        <p:strVal val="visible"/>
                                      </p:to>
                                    </p:set>
                                    <p:animEffect transition="in" filter="wipe(left)">
                                      <p:cBhvr>
                                        <p:cTn id="54" dur="500"/>
                                        <p:tgtEl>
                                          <p:spTgt spid="51610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516139"/>
                                        </p:tgtEl>
                                        <p:attrNameLst>
                                          <p:attrName>style.visibility</p:attrName>
                                        </p:attrNameLst>
                                      </p:cBhvr>
                                      <p:to>
                                        <p:strVal val="visible"/>
                                      </p:to>
                                    </p:set>
                                    <p:animEffect transition="in" filter="wipe(up)">
                                      <p:cBhvr>
                                        <p:cTn id="59" dur="500"/>
                                        <p:tgtEl>
                                          <p:spTgt spid="516139"/>
                                        </p:tgtEl>
                                      </p:cBhvr>
                                    </p:animEffect>
                                  </p:childTnLst>
                                </p:cTn>
                              </p:par>
                            </p:childTnLst>
                          </p:cTn>
                        </p:par>
                        <p:par>
                          <p:cTn id="60" fill="hold" nodeType="afterGroup">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516140"/>
                                        </p:tgtEl>
                                        <p:attrNameLst>
                                          <p:attrName>style.visibility</p:attrName>
                                        </p:attrNameLst>
                                      </p:cBhvr>
                                      <p:to>
                                        <p:strVal val="visible"/>
                                      </p:to>
                                    </p:set>
                                    <p:animEffect transition="in" filter="wipe(up)">
                                      <p:cBhvr>
                                        <p:cTn id="63" dur="500"/>
                                        <p:tgtEl>
                                          <p:spTgt spid="51614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516137"/>
                                        </p:tgtEl>
                                        <p:attrNameLst>
                                          <p:attrName>style.visibility</p:attrName>
                                        </p:attrNameLst>
                                      </p:cBhvr>
                                      <p:to>
                                        <p:strVal val="visible"/>
                                      </p:to>
                                    </p:set>
                                    <p:animEffect transition="in" filter="wipe(left)">
                                      <p:cBhvr>
                                        <p:cTn id="68" dur="500"/>
                                        <p:tgtEl>
                                          <p:spTgt spid="51613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516132"/>
                                        </p:tgtEl>
                                        <p:attrNameLst>
                                          <p:attrName>style.visibility</p:attrName>
                                        </p:attrNameLst>
                                      </p:cBhvr>
                                      <p:to>
                                        <p:strVal val="visible"/>
                                      </p:to>
                                    </p:set>
                                    <p:animEffect transition="in" filter="wipe(left)">
                                      <p:cBhvr>
                                        <p:cTn id="73" dur="500"/>
                                        <p:tgtEl>
                                          <p:spTgt spid="51613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516133"/>
                                        </p:tgtEl>
                                        <p:attrNameLst>
                                          <p:attrName>style.visibility</p:attrName>
                                        </p:attrNameLst>
                                      </p:cBhvr>
                                      <p:to>
                                        <p:strVal val="visible"/>
                                      </p:to>
                                    </p:set>
                                    <p:animEffect transition="in" filter="wipe(left)">
                                      <p:cBhvr>
                                        <p:cTn id="78" dur="500"/>
                                        <p:tgtEl>
                                          <p:spTgt spid="51613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516134"/>
                                        </p:tgtEl>
                                        <p:attrNameLst>
                                          <p:attrName>style.visibility</p:attrName>
                                        </p:attrNameLst>
                                      </p:cBhvr>
                                      <p:to>
                                        <p:strVal val="visible"/>
                                      </p:to>
                                    </p:set>
                                    <p:animEffect transition="in" filter="wipe(left)">
                                      <p:cBhvr>
                                        <p:cTn id="83" dur="500"/>
                                        <p:tgtEl>
                                          <p:spTgt spid="51613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516135"/>
                                        </p:tgtEl>
                                        <p:attrNameLst>
                                          <p:attrName>style.visibility</p:attrName>
                                        </p:attrNameLst>
                                      </p:cBhvr>
                                      <p:to>
                                        <p:strVal val="visible"/>
                                      </p:to>
                                    </p:set>
                                    <p:animEffect transition="in" filter="wipe(left)">
                                      <p:cBhvr>
                                        <p:cTn id="88" dur="500"/>
                                        <p:tgtEl>
                                          <p:spTgt spid="51613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516136"/>
                                        </p:tgtEl>
                                        <p:attrNameLst>
                                          <p:attrName>style.visibility</p:attrName>
                                        </p:attrNameLst>
                                      </p:cBhvr>
                                      <p:to>
                                        <p:strVal val="visible"/>
                                      </p:to>
                                    </p:set>
                                    <p:animEffect transition="in" filter="wipe(left)">
                                      <p:cBhvr>
                                        <p:cTn id="93" dur="500"/>
                                        <p:tgtEl>
                                          <p:spTgt spid="516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0" grpId="0" animBg="1" autoUpdateAnimBg="0"/>
      <p:bldP spid="516105" grpId="0" animBg="1" autoUpdateAnimBg="0"/>
      <p:bldP spid="516130" grpId="0" animBg="1" autoUpdateAnimBg="0"/>
      <p:bldP spid="516139" grpId="0" animBg="1"/>
      <p:bldP spid="51614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Date Placeholder 3"/>
          <p:cNvSpPr>
            <a:spLocks noGrp="1"/>
          </p:cNvSpPr>
          <p:nvPr>
            <p:ph type="dt" sz="quarter" idx="10"/>
          </p:nvPr>
        </p:nvSpPr>
        <p:spPr/>
        <p:txBody>
          <a:bodyPr/>
          <a:lstStyle/>
          <a:p>
            <a:pPr>
              <a:defRPr/>
            </a:pPr>
            <a:r>
              <a:rPr lang="en-US" smtClean="0"/>
              <a:t>Monday, June 29, 2015</a:t>
            </a:r>
            <a:endParaRPr lang="en-US"/>
          </a:p>
        </p:txBody>
      </p:sp>
      <p:sp>
        <p:nvSpPr>
          <p:cNvPr id="23"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31759" name="Rectangle 2"/>
          <p:cNvSpPr>
            <a:spLocks noGrp="1" noChangeArrowheads="1"/>
          </p:cNvSpPr>
          <p:nvPr>
            <p:ph type="title"/>
          </p:nvPr>
        </p:nvSpPr>
        <p:spPr>
          <a:xfrm>
            <a:off x="533400" y="76200"/>
            <a:ext cx="8153400" cy="609600"/>
          </a:xfrm>
        </p:spPr>
        <p:txBody>
          <a:bodyPr/>
          <a:lstStyle/>
          <a:p>
            <a:r>
              <a:rPr lang="en-US" sz="3600" dirty="0" smtClean="0">
                <a:latin typeface="Arial Narrow" charset="0"/>
                <a:ea typeface="ＭＳ Ｐゴシック" charset="0"/>
                <a:cs typeface="ＭＳ Ｐゴシック" charset="0"/>
              </a:rPr>
              <a:t>Newton’s </a:t>
            </a:r>
            <a:r>
              <a:rPr lang="en-US" sz="3600" dirty="0">
                <a:latin typeface="Arial Narrow" charset="0"/>
                <a:ea typeface="ＭＳ Ｐゴシック" charset="0"/>
                <a:cs typeface="ＭＳ Ｐゴシック" charset="0"/>
              </a:rPr>
              <a:t>Law of Universal Gravitation</a:t>
            </a:r>
          </a:p>
        </p:txBody>
      </p:sp>
      <p:sp>
        <p:nvSpPr>
          <p:cNvPr id="435203" name="Text Box 3"/>
          <p:cNvSpPr txBox="1">
            <a:spLocks noChangeArrowheads="1"/>
          </p:cNvSpPr>
          <p:nvPr/>
        </p:nvSpPr>
        <p:spPr bwMode="auto">
          <a:xfrm>
            <a:off x="457200" y="609600"/>
            <a:ext cx="82296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People have been very curious about the stars in the sky, making observations for a </a:t>
            </a:r>
            <a:r>
              <a:rPr lang="en-US" dirty="0" smtClean="0">
                <a:solidFill>
                  <a:schemeClr val="accent2"/>
                </a:solidFill>
                <a:latin typeface="Arial Narrow" charset="0"/>
              </a:rPr>
              <a:t>long~ </a:t>
            </a:r>
            <a:r>
              <a:rPr lang="en-US" dirty="0">
                <a:solidFill>
                  <a:schemeClr val="accent2"/>
                </a:solidFill>
                <a:latin typeface="Arial Narrow" charset="0"/>
              </a:rPr>
              <a:t>time.  The data people collected, however, have not been explained until Newton has discovered the law of gravitation. </a:t>
            </a:r>
          </a:p>
        </p:txBody>
      </p:sp>
      <p:sp>
        <p:nvSpPr>
          <p:cNvPr id="435204" name="Text Box 4"/>
          <p:cNvSpPr txBox="1">
            <a:spLocks noChangeArrowheads="1"/>
          </p:cNvSpPr>
          <p:nvPr/>
        </p:nvSpPr>
        <p:spPr bwMode="auto">
          <a:xfrm>
            <a:off x="457200" y="1905000"/>
            <a:ext cx="8229600" cy="1200328"/>
          </a:xfrm>
          <a:prstGeom prst="rect">
            <a:avLst/>
          </a:prstGeom>
          <a:solidFill>
            <a:srgbClr val="FFFFCC"/>
          </a:solidFill>
          <a:ln w="38100" cmpd="sng">
            <a:solidFill>
              <a:srgbClr val="800000"/>
            </a:solidFill>
          </a:ln>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FF0000"/>
                </a:solidFill>
                <a:latin typeface="Arial Narrow" charset="0"/>
              </a:rPr>
              <a:t>Every </a:t>
            </a:r>
            <a:r>
              <a:rPr lang="en-US" dirty="0" smtClean="0">
                <a:solidFill>
                  <a:srgbClr val="FF0000"/>
                </a:solidFill>
                <a:latin typeface="Arial Narrow" charset="0"/>
              </a:rPr>
              <a:t>object </a:t>
            </a:r>
            <a:r>
              <a:rPr lang="en-US" dirty="0">
                <a:solidFill>
                  <a:srgbClr val="FF0000"/>
                </a:solidFill>
                <a:latin typeface="Arial Narrow" charset="0"/>
              </a:rPr>
              <a:t>in the Universe attracts every other </a:t>
            </a:r>
            <a:r>
              <a:rPr lang="en-US" dirty="0" smtClean="0">
                <a:solidFill>
                  <a:srgbClr val="FF0000"/>
                </a:solidFill>
                <a:latin typeface="Arial Narrow" charset="0"/>
              </a:rPr>
              <a:t>object </a:t>
            </a:r>
            <a:r>
              <a:rPr lang="en-US" dirty="0">
                <a:solidFill>
                  <a:srgbClr val="FF0000"/>
                </a:solidFill>
                <a:latin typeface="Arial Narrow" charset="0"/>
              </a:rPr>
              <a:t>with a force that is directly </a:t>
            </a:r>
            <a:r>
              <a:rPr lang="en-US" b="1" u="sng" dirty="0">
                <a:solidFill>
                  <a:srgbClr val="003300"/>
                </a:solidFill>
                <a:latin typeface="Arial Narrow" charset="0"/>
              </a:rPr>
              <a:t>proportional to the product of their masses</a:t>
            </a:r>
            <a:r>
              <a:rPr lang="en-US" dirty="0">
                <a:solidFill>
                  <a:srgbClr val="FF0000"/>
                </a:solidFill>
                <a:latin typeface="Arial Narrow" charset="0"/>
              </a:rPr>
              <a:t> and </a:t>
            </a:r>
            <a:r>
              <a:rPr lang="en-US" b="1" u="sng" dirty="0">
                <a:solidFill>
                  <a:srgbClr val="003300"/>
                </a:solidFill>
                <a:latin typeface="Arial Narrow" charset="0"/>
              </a:rPr>
              <a:t>inversely proportional to the square of the distance</a:t>
            </a:r>
            <a:r>
              <a:rPr lang="en-US" dirty="0">
                <a:solidFill>
                  <a:srgbClr val="FF0000"/>
                </a:solidFill>
                <a:latin typeface="Arial Narrow" charset="0"/>
              </a:rPr>
              <a:t> between them.</a:t>
            </a:r>
          </a:p>
        </p:txBody>
      </p:sp>
      <p:sp>
        <p:nvSpPr>
          <p:cNvPr id="435205" name="Text Box 5"/>
          <p:cNvSpPr txBox="1">
            <a:spLocks noChangeArrowheads="1"/>
          </p:cNvSpPr>
          <p:nvPr/>
        </p:nvSpPr>
        <p:spPr bwMode="auto">
          <a:xfrm>
            <a:off x="457200" y="3382963"/>
            <a:ext cx="2514600" cy="7016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How would you write this law mathematically?</a:t>
            </a:r>
            <a:endParaRPr lang="en-US" sz="2000" dirty="0">
              <a:solidFill>
                <a:schemeClr val="accent2"/>
              </a:solidFill>
              <a:latin typeface="Symbol" charset="0"/>
            </a:endParaRPr>
          </a:p>
        </p:txBody>
      </p:sp>
      <p:graphicFrame>
        <p:nvGraphicFramePr>
          <p:cNvPr id="435206" name="Object 2"/>
          <p:cNvGraphicFramePr>
            <a:graphicFrameLocks noChangeAspect="1"/>
          </p:cNvGraphicFramePr>
          <p:nvPr>
            <p:extLst>
              <p:ext uri="{D42A27DB-BD31-4B8C-83A1-F6EECF244321}">
                <p14:modId xmlns:p14="http://schemas.microsoft.com/office/powerpoint/2010/main" val="3691492195"/>
              </p:ext>
            </p:extLst>
          </p:nvPr>
        </p:nvGraphicFramePr>
        <p:xfrm>
          <a:off x="3352800" y="3511550"/>
          <a:ext cx="360363" cy="512763"/>
        </p:xfrm>
        <a:graphic>
          <a:graphicData uri="http://schemas.openxmlformats.org/presentationml/2006/ole">
            <mc:AlternateContent xmlns:mc="http://schemas.openxmlformats.org/markup-compatibility/2006">
              <mc:Choice xmlns:v="urn:schemas-microsoft-com:vml" Requires="v">
                <p:oleObj spid="_x0000_s191282" name="Equation" r:id="rId3" imgW="190500" imgH="266700" progId="Equation.3">
                  <p:embed/>
                </p:oleObj>
              </mc:Choice>
              <mc:Fallback>
                <p:oleObj name="Equation" r:id="rId3" imgW="190500" imgH="266700" progId="Equation.3">
                  <p:embed/>
                  <p:pic>
                    <p:nvPicPr>
                      <p:cNvPr id="0" name=""/>
                      <p:cNvPicPr>
                        <a:picLocks noChangeAspect="1" noChangeArrowheads="1"/>
                      </p:cNvPicPr>
                      <p:nvPr/>
                    </p:nvPicPr>
                    <p:blipFill>
                      <a:blip r:embed="rId4"/>
                      <a:srcRect/>
                      <a:stretch>
                        <a:fillRect/>
                      </a:stretch>
                    </p:blipFill>
                    <p:spPr bwMode="auto">
                      <a:xfrm>
                        <a:off x="3352800" y="3511550"/>
                        <a:ext cx="360363" cy="512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5207" name="Object 3"/>
          <p:cNvGraphicFramePr>
            <a:graphicFrameLocks noChangeAspect="1"/>
          </p:cNvGraphicFramePr>
          <p:nvPr>
            <p:extLst>
              <p:ext uri="{D42A27DB-BD31-4B8C-83A1-F6EECF244321}">
                <p14:modId xmlns:p14="http://schemas.microsoft.com/office/powerpoint/2010/main" val="3874364377"/>
              </p:ext>
            </p:extLst>
          </p:nvPr>
        </p:nvGraphicFramePr>
        <p:xfrm>
          <a:off x="3462338" y="4319588"/>
          <a:ext cx="2733675" cy="444500"/>
        </p:xfrm>
        <a:graphic>
          <a:graphicData uri="http://schemas.openxmlformats.org/presentationml/2006/ole">
            <mc:AlternateContent xmlns:mc="http://schemas.openxmlformats.org/markup-compatibility/2006">
              <mc:Choice xmlns:v="urn:schemas-microsoft-com:vml" Requires="v">
                <p:oleObj spid="_x0000_s191283" name="Equation" r:id="rId5" imgW="1066800" imgH="190500" progId="Equation.DSMT4">
                  <p:embed/>
                </p:oleObj>
              </mc:Choice>
              <mc:Fallback>
                <p:oleObj name="Equation" r:id="rId5" imgW="1066800" imgH="190500" progId="Equation.DSMT4">
                  <p:embed/>
                  <p:pic>
                    <p:nvPicPr>
                      <p:cNvPr id="0" name=""/>
                      <p:cNvPicPr>
                        <a:picLocks noChangeAspect="1" noChangeArrowheads="1"/>
                      </p:cNvPicPr>
                      <p:nvPr/>
                    </p:nvPicPr>
                    <p:blipFill>
                      <a:blip r:embed="rId6"/>
                      <a:srcRect/>
                      <a:stretch>
                        <a:fillRect/>
                      </a:stretch>
                    </p:blipFill>
                    <p:spPr bwMode="auto">
                      <a:xfrm>
                        <a:off x="3462338" y="4319588"/>
                        <a:ext cx="2733675" cy="444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35208" name="Text Box 8"/>
          <p:cNvSpPr txBox="1">
            <a:spLocks noChangeArrowheads="1"/>
          </p:cNvSpPr>
          <p:nvPr/>
        </p:nvSpPr>
        <p:spPr bwMode="auto">
          <a:xfrm>
            <a:off x="379413" y="41910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G is the universal gravitational constant, and its value is</a:t>
            </a:r>
          </a:p>
        </p:txBody>
      </p:sp>
      <p:sp>
        <p:nvSpPr>
          <p:cNvPr id="435209" name="Text Box 9"/>
          <p:cNvSpPr txBox="1">
            <a:spLocks noChangeArrowheads="1"/>
          </p:cNvSpPr>
          <p:nvPr/>
        </p:nvSpPr>
        <p:spPr bwMode="auto">
          <a:xfrm>
            <a:off x="304800" y="4953000"/>
            <a:ext cx="85344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This constant is not given by the theory but must be measured by experiments.</a:t>
            </a:r>
          </a:p>
        </p:txBody>
      </p:sp>
      <p:sp>
        <p:nvSpPr>
          <p:cNvPr id="435210" name="AutoShape 10"/>
          <p:cNvSpPr>
            <a:spLocks noChangeArrowheads="1"/>
          </p:cNvSpPr>
          <p:nvPr/>
        </p:nvSpPr>
        <p:spPr bwMode="auto">
          <a:xfrm>
            <a:off x="4930775" y="3276600"/>
            <a:ext cx="1219200" cy="914400"/>
          </a:xfrm>
          <a:prstGeom prst="rightArrow">
            <a:avLst>
              <a:gd name="adj1" fmla="val 50000"/>
              <a:gd name="adj2" fmla="val 33333"/>
            </a:avLst>
          </a:prstGeom>
          <a:solidFill>
            <a:srgbClr val="FFFF99"/>
          </a:solidFill>
          <a:ln w="38100">
            <a:solidFill>
              <a:srgbClr val="FF0000"/>
            </a:solidFill>
            <a:miter lim="800000"/>
            <a:headEnd/>
            <a:tailEnd/>
          </a:ln>
        </p:spPr>
        <p:txBody>
          <a:bodyPr wrap="none" anchor="ctr"/>
          <a:lstStyle/>
          <a:p>
            <a:pPr algn="ctr"/>
            <a:r>
              <a:rPr lang="en-US" sz="2000">
                <a:latin typeface="Arial Narrow" charset="0"/>
              </a:rPr>
              <a:t>With </a:t>
            </a:r>
            <a:r>
              <a:rPr lang="en-US" sz="2000">
                <a:solidFill>
                  <a:schemeClr val="accent2"/>
                </a:solidFill>
                <a:latin typeface="Arial Narrow" charset="0"/>
              </a:rPr>
              <a:t>G</a:t>
            </a:r>
          </a:p>
        </p:txBody>
      </p:sp>
      <p:graphicFrame>
        <p:nvGraphicFramePr>
          <p:cNvPr id="435211" name="Object 4"/>
          <p:cNvGraphicFramePr>
            <a:graphicFrameLocks noChangeAspect="1"/>
          </p:cNvGraphicFramePr>
          <p:nvPr/>
        </p:nvGraphicFramePr>
        <p:xfrm>
          <a:off x="6400800" y="3476625"/>
          <a:ext cx="733425" cy="506413"/>
        </p:xfrm>
        <a:graphic>
          <a:graphicData uri="http://schemas.openxmlformats.org/presentationml/2006/ole">
            <mc:AlternateContent xmlns:mc="http://schemas.openxmlformats.org/markup-compatibility/2006">
              <mc:Choice xmlns:v="urn:schemas-microsoft-com:vml" Requires="v">
                <p:oleObj spid="_x0000_s191284" name="Equation" r:id="rId7" imgW="330120" imgH="241200" progId="Equation.DSMT4">
                  <p:embed/>
                </p:oleObj>
              </mc:Choice>
              <mc:Fallback>
                <p:oleObj name="Equation" r:id="rId7" imgW="33012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3476625"/>
                        <a:ext cx="733425" cy="506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35212" name="Text Box 12"/>
          <p:cNvSpPr txBox="1">
            <a:spLocks noChangeArrowheads="1"/>
          </p:cNvSpPr>
          <p:nvPr/>
        </p:nvSpPr>
        <p:spPr bwMode="auto">
          <a:xfrm>
            <a:off x="6229350" y="4343400"/>
            <a:ext cx="6858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Unit?</a:t>
            </a:r>
          </a:p>
        </p:txBody>
      </p:sp>
      <p:graphicFrame>
        <p:nvGraphicFramePr>
          <p:cNvPr id="435213" name="Object 5"/>
          <p:cNvGraphicFramePr>
            <a:graphicFrameLocks noChangeAspect="1"/>
          </p:cNvGraphicFramePr>
          <p:nvPr/>
        </p:nvGraphicFramePr>
        <p:xfrm>
          <a:off x="6983413" y="4275138"/>
          <a:ext cx="1474787" cy="533400"/>
        </p:xfrm>
        <a:graphic>
          <a:graphicData uri="http://schemas.openxmlformats.org/presentationml/2006/ole">
            <mc:AlternateContent xmlns:mc="http://schemas.openxmlformats.org/markup-compatibility/2006">
              <mc:Choice xmlns:v="urn:schemas-microsoft-com:vml" Requires="v">
                <p:oleObj spid="_x0000_s191285" name="Equation" r:id="rId9" imgW="723600" imgH="228600" progId="Equation.3">
                  <p:embed/>
                </p:oleObj>
              </mc:Choice>
              <mc:Fallback>
                <p:oleObj name="Equation" r:id="rId9" imgW="7236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3413" y="4275138"/>
                        <a:ext cx="1474787" cy="533400"/>
                      </a:xfrm>
                      <a:prstGeom prst="rect">
                        <a:avLst/>
                      </a:prstGeom>
                      <a:solidFill>
                        <a:srgbClr val="FFFF99"/>
                      </a:soli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35214" name="Text Box 14"/>
          <p:cNvSpPr txBox="1">
            <a:spLocks noChangeArrowheads="1"/>
          </p:cNvSpPr>
          <p:nvPr/>
        </p:nvSpPr>
        <p:spPr bwMode="auto">
          <a:xfrm>
            <a:off x="457200" y="54102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This form of forces is known as </a:t>
            </a:r>
            <a:r>
              <a:rPr lang="en-US" sz="2000" b="1" u="sng" dirty="0">
                <a:solidFill>
                  <a:srgbClr val="003300"/>
                </a:solidFill>
                <a:latin typeface="Arial Narrow" charset="0"/>
              </a:rPr>
              <a:t>the inverse-square law</a:t>
            </a:r>
            <a:r>
              <a:rPr lang="en-US" sz="2000" dirty="0">
                <a:solidFill>
                  <a:srgbClr val="FF0000"/>
                </a:solidFill>
                <a:latin typeface="Arial Narrow" charset="0"/>
              </a:rPr>
              <a:t>, because the magnitude of the force is inversely proportional to the square of the </a:t>
            </a:r>
            <a:r>
              <a:rPr lang="en-US" sz="2000" dirty="0" smtClean="0">
                <a:solidFill>
                  <a:srgbClr val="FF0000"/>
                </a:solidFill>
                <a:latin typeface="Arial Narrow" charset="0"/>
              </a:rPr>
              <a:t>distance </a:t>
            </a:r>
            <a:r>
              <a:rPr lang="en-US" sz="2000" dirty="0">
                <a:solidFill>
                  <a:srgbClr val="FF0000"/>
                </a:solidFill>
                <a:latin typeface="Arial Narrow" charset="0"/>
              </a:rPr>
              <a:t>between the objects.</a:t>
            </a:r>
          </a:p>
        </p:txBody>
      </p:sp>
      <p:graphicFrame>
        <p:nvGraphicFramePr>
          <p:cNvPr id="435215" name="Object 6"/>
          <p:cNvGraphicFramePr>
            <a:graphicFrameLocks noChangeAspect="1"/>
          </p:cNvGraphicFramePr>
          <p:nvPr/>
        </p:nvGraphicFramePr>
        <p:xfrm>
          <a:off x="3733800" y="3641725"/>
          <a:ext cx="288925" cy="244475"/>
        </p:xfrm>
        <a:graphic>
          <a:graphicData uri="http://schemas.openxmlformats.org/presentationml/2006/ole">
            <mc:AlternateContent xmlns:mc="http://schemas.openxmlformats.org/markup-compatibility/2006">
              <mc:Choice xmlns:v="urn:schemas-microsoft-com:vml" Requires="v">
                <p:oleObj spid="_x0000_s191286" name="Equation" r:id="rId11" imgW="152280" imgH="126720" progId="Equation.DSMT4">
                  <p:embed/>
                </p:oleObj>
              </mc:Choice>
              <mc:Fallback>
                <p:oleObj name="Equation" r:id="rId11" imgW="152280" imgH="1267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3641725"/>
                        <a:ext cx="288925" cy="244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5216" name="Object 7"/>
          <p:cNvGraphicFramePr>
            <a:graphicFrameLocks noChangeAspect="1"/>
          </p:cNvGraphicFramePr>
          <p:nvPr/>
        </p:nvGraphicFramePr>
        <p:xfrm>
          <a:off x="4038600" y="3370263"/>
          <a:ext cx="360363" cy="439737"/>
        </p:xfrm>
        <a:graphic>
          <a:graphicData uri="http://schemas.openxmlformats.org/presentationml/2006/ole">
            <mc:AlternateContent xmlns:mc="http://schemas.openxmlformats.org/markup-compatibility/2006">
              <mc:Choice xmlns:v="urn:schemas-microsoft-com:vml" Requires="v">
                <p:oleObj spid="_x0000_s191287" name="Equation" r:id="rId13" imgW="190440" imgH="228600" progId="Equation.DSMT4">
                  <p:embed/>
                </p:oleObj>
              </mc:Choice>
              <mc:Fallback>
                <p:oleObj name="Equation" r:id="rId13" imgW="19044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8600" y="3370263"/>
                        <a:ext cx="360363" cy="4397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5217" name="Object 8"/>
          <p:cNvGraphicFramePr>
            <a:graphicFrameLocks noChangeAspect="1"/>
          </p:cNvGraphicFramePr>
          <p:nvPr/>
        </p:nvGraphicFramePr>
        <p:xfrm>
          <a:off x="7459663" y="3276600"/>
          <a:ext cx="846137" cy="906463"/>
        </p:xfrm>
        <a:graphic>
          <a:graphicData uri="http://schemas.openxmlformats.org/presentationml/2006/ole">
            <mc:AlternateContent xmlns:mc="http://schemas.openxmlformats.org/markup-compatibility/2006">
              <mc:Choice xmlns:v="urn:schemas-microsoft-com:vml" Requires="v">
                <p:oleObj spid="_x0000_s191288" name="Equation" r:id="rId15" imgW="380880" imgH="431640" progId="Equation.DSMT4">
                  <p:embed/>
                </p:oleObj>
              </mc:Choice>
              <mc:Fallback>
                <p:oleObj name="Equation" r:id="rId15" imgW="38088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59663" y="3276600"/>
                        <a:ext cx="846137" cy="906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5218" name="Object 9"/>
          <p:cNvGraphicFramePr>
            <a:graphicFrameLocks noChangeAspect="1"/>
          </p:cNvGraphicFramePr>
          <p:nvPr/>
        </p:nvGraphicFramePr>
        <p:xfrm>
          <a:off x="4341813" y="3352800"/>
          <a:ext cx="385762" cy="439738"/>
        </p:xfrm>
        <a:graphic>
          <a:graphicData uri="http://schemas.openxmlformats.org/presentationml/2006/ole">
            <mc:AlternateContent xmlns:mc="http://schemas.openxmlformats.org/markup-compatibility/2006">
              <mc:Choice xmlns:v="urn:schemas-microsoft-com:vml" Requires="v">
                <p:oleObj spid="_x0000_s191289" name="Equation" r:id="rId17" imgW="203040" imgH="228600" progId="Equation.DSMT4">
                  <p:embed/>
                </p:oleObj>
              </mc:Choice>
              <mc:Fallback>
                <p:oleObj name="Equation" r:id="rId17" imgW="20304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1813" y="3352800"/>
                        <a:ext cx="385762" cy="439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5219" name="Object 10"/>
          <p:cNvGraphicFramePr>
            <a:graphicFrameLocks noChangeAspect="1"/>
          </p:cNvGraphicFramePr>
          <p:nvPr>
            <p:extLst>
              <p:ext uri="{D42A27DB-BD31-4B8C-83A1-F6EECF244321}">
                <p14:modId xmlns:p14="http://schemas.microsoft.com/office/powerpoint/2010/main" val="911772407"/>
              </p:ext>
            </p:extLst>
          </p:nvPr>
        </p:nvGraphicFramePr>
        <p:xfrm>
          <a:off x="4043363" y="3248025"/>
          <a:ext cx="722312" cy="973138"/>
        </p:xfrm>
        <a:graphic>
          <a:graphicData uri="http://schemas.openxmlformats.org/presentationml/2006/ole">
            <mc:AlternateContent xmlns:mc="http://schemas.openxmlformats.org/markup-compatibility/2006">
              <mc:Choice xmlns:v="urn:schemas-microsoft-com:vml" Requires="v">
                <p:oleObj spid="_x0000_s191290" name="Equation" r:id="rId19" imgW="381000" imgH="419100" progId="Equation.3">
                  <p:embed/>
                </p:oleObj>
              </mc:Choice>
              <mc:Fallback>
                <p:oleObj name="Equation" r:id="rId19" imgW="381000" imgH="419100" progId="Equation.3">
                  <p:embed/>
                  <p:pic>
                    <p:nvPicPr>
                      <p:cNvPr id="0" name=""/>
                      <p:cNvPicPr>
                        <a:picLocks noChangeAspect="1" noChangeArrowheads="1"/>
                      </p:cNvPicPr>
                      <p:nvPr/>
                    </p:nvPicPr>
                    <p:blipFill>
                      <a:blip r:embed="rId20"/>
                      <a:srcRect/>
                      <a:stretch>
                        <a:fillRect/>
                      </a:stretch>
                    </p:blipFill>
                    <p:spPr bwMode="auto">
                      <a:xfrm>
                        <a:off x="4043363" y="3248025"/>
                        <a:ext cx="722312" cy="9731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5220" name="Object 11"/>
          <p:cNvGraphicFramePr>
            <a:graphicFrameLocks noChangeAspect="1"/>
          </p:cNvGraphicFramePr>
          <p:nvPr>
            <p:extLst>
              <p:ext uri="{D42A27DB-BD31-4B8C-83A1-F6EECF244321}">
                <p14:modId xmlns:p14="http://schemas.microsoft.com/office/powerpoint/2010/main" val="1202163154"/>
              </p:ext>
            </p:extLst>
          </p:nvPr>
        </p:nvGraphicFramePr>
        <p:xfrm>
          <a:off x="4191000" y="3722688"/>
          <a:ext cx="338138" cy="487362"/>
        </p:xfrm>
        <a:graphic>
          <a:graphicData uri="http://schemas.openxmlformats.org/presentationml/2006/ole">
            <mc:AlternateContent xmlns:mc="http://schemas.openxmlformats.org/markup-compatibility/2006">
              <mc:Choice xmlns:v="urn:schemas-microsoft-com:vml" Requires="v">
                <p:oleObj spid="_x0000_s191291" name="Equation" r:id="rId21" imgW="177800" imgH="254000" progId="Equation.3">
                  <p:embed/>
                </p:oleObj>
              </mc:Choice>
              <mc:Fallback>
                <p:oleObj name="Equation" r:id="rId21" imgW="177800" imgH="254000" progId="Equation.3">
                  <p:embed/>
                  <p:pic>
                    <p:nvPicPr>
                      <p:cNvPr id="0" name=""/>
                      <p:cNvPicPr>
                        <a:picLocks noChangeAspect="1" noChangeArrowheads="1"/>
                      </p:cNvPicPr>
                      <p:nvPr/>
                    </p:nvPicPr>
                    <p:blipFill>
                      <a:blip r:embed="rId22"/>
                      <a:srcRect/>
                      <a:stretch>
                        <a:fillRect/>
                      </a:stretch>
                    </p:blipFill>
                    <p:spPr bwMode="auto">
                      <a:xfrm>
                        <a:off x="4191000" y="3722688"/>
                        <a:ext cx="338138" cy="487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5221" name="Object 12"/>
          <p:cNvGraphicFramePr>
            <a:graphicFrameLocks noChangeAspect="1"/>
          </p:cNvGraphicFramePr>
          <p:nvPr/>
        </p:nvGraphicFramePr>
        <p:xfrm>
          <a:off x="7086600" y="3505200"/>
          <a:ext cx="366713" cy="374650"/>
        </p:xfrm>
        <a:graphic>
          <a:graphicData uri="http://schemas.openxmlformats.org/presentationml/2006/ole">
            <mc:AlternateContent xmlns:mc="http://schemas.openxmlformats.org/markup-compatibility/2006">
              <mc:Choice xmlns:v="urn:schemas-microsoft-com:vml" Requires="v">
                <p:oleObj spid="_x0000_s191292" name="Equation" r:id="rId23" imgW="164880" imgH="177480" progId="Equation.DSMT4">
                  <p:embed/>
                </p:oleObj>
              </mc:Choice>
              <mc:Fallback>
                <p:oleObj name="Equation" r:id="rId23" imgW="164880" imgH="177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86600" y="3505200"/>
                        <a:ext cx="366713" cy="374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768" name="Slide Number Placeholder 2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5D27931-A57B-A64A-9483-1842D7F3F6C8}"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Tree>
    <p:extLst>
      <p:ext uri="{BB962C8B-B14F-4D97-AF65-F5344CB8AC3E}">
        <p14:creationId xmlns:p14="http://schemas.microsoft.com/office/powerpoint/2010/main" val="3539893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35203"/>
                                        </p:tgtEl>
                                        <p:attrNameLst>
                                          <p:attrName>style.visibility</p:attrName>
                                        </p:attrNameLst>
                                      </p:cBhvr>
                                      <p:to>
                                        <p:strVal val="visible"/>
                                      </p:to>
                                    </p:set>
                                    <p:animEffect transition="in" filter="wipe(left)">
                                      <p:cBhvr>
                                        <p:cTn id="7" dur="500"/>
                                        <p:tgtEl>
                                          <p:spTgt spid="435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35204"/>
                                        </p:tgtEl>
                                        <p:attrNameLst>
                                          <p:attrName>style.visibility</p:attrName>
                                        </p:attrNameLst>
                                      </p:cBhvr>
                                      <p:to>
                                        <p:strVal val="visible"/>
                                      </p:to>
                                    </p:set>
                                    <p:animEffect transition="in" filter="wipe(left)">
                                      <p:cBhvr>
                                        <p:cTn id="12" dur="500"/>
                                        <p:tgtEl>
                                          <p:spTgt spid="435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35205"/>
                                        </p:tgtEl>
                                        <p:attrNameLst>
                                          <p:attrName>style.visibility</p:attrName>
                                        </p:attrNameLst>
                                      </p:cBhvr>
                                      <p:to>
                                        <p:strVal val="visible"/>
                                      </p:to>
                                    </p:set>
                                    <p:animEffect transition="in" filter="wipe(left)">
                                      <p:cBhvr>
                                        <p:cTn id="17" dur="500"/>
                                        <p:tgtEl>
                                          <p:spTgt spid="435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35206"/>
                                        </p:tgtEl>
                                        <p:attrNameLst>
                                          <p:attrName>style.visibility</p:attrName>
                                        </p:attrNameLst>
                                      </p:cBhvr>
                                      <p:to>
                                        <p:strVal val="visible"/>
                                      </p:to>
                                    </p:set>
                                    <p:animEffect transition="in" filter="wipe(left)">
                                      <p:cBhvr>
                                        <p:cTn id="22" dur="500"/>
                                        <p:tgtEl>
                                          <p:spTgt spid="4352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35215"/>
                                        </p:tgtEl>
                                        <p:attrNameLst>
                                          <p:attrName>style.visibility</p:attrName>
                                        </p:attrNameLst>
                                      </p:cBhvr>
                                      <p:to>
                                        <p:strVal val="visible"/>
                                      </p:to>
                                    </p:set>
                                    <p:animEffect transition="in" filter="wipe(left)">
                                      <p:cBhvr>
                                        <p:cTn id="27" dur="500"/>
                                        <p:tgtEl>
                                          <p:spTgt spid="4352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35216"/>
                                        </p:tgtEl>
                                        <p:attrNameLst>
                                          <p:attrName>style.visibility</p:attrName>
                                        </p:attrNameLst>
                                      </p:cBhvr>
                                      <p:to>
                                        <p:strVal val="visible"/>
                                      </p:to>
                                    </p:set>
                                    <p:animEffect transition="in" filter="wipe(left)">
                                      <p:cBhvr>
                                        <p:cTn id="32" dur="500"/>
                                        <p:tgtEl>
                                          <p:spTgt spid="4352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35218"/>
                                        </p:tgtEl>
                                        <p:attrNameLst>
                                          <p:attrName>style.visibility</p:attrName>
                                        </p:attrNameLst>
                                      </p:cBhvr>
                                      <p:to>
                                        <p:strVal val="visible"/>
                                      </p:to>
                                    </p:set>
                                    <p:animEffect transition="in" filter="wipe(left)">
                                      <p:cBhvr>
                                        <p:cTn id="37" dur="500"/>
                                        <p:tgtEl>
                                          <p:spTgt spid="4352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35219"/>
                                        </p:tgtEl>
                                        <p:attrNameLst>
                                          <p:attrName>style.visibility</p:attrName>
                                        </p:attrNameLst>
                                      </p:cBhvr>
                                      <p:to>
                                        <p:strVal val="visible"/>
                                      </p:to>
                                    </p:set>
                                    <p:animEffect transition="in" filter="wipe(left)">
                                      <p:cBhvr>
                                        <p:cTn id="42" dur="500"/>
                                        <p:tgtEl>
                                          <p:spTgt spid="4352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35220"/>
                                        </p:tgtEl>
                                        <p:attrNameLst>
                                          <p:attrName>style.visibility</p:attrName>
                                        </p:attrNameLst>
                                      </p:cBhvr>
                                      <p:to>
                                        <p:strVal val="visible"/>
                                      </p:to>
                                    </p:set>
                                    <p:animEffect transition="in" filter="wipe(left)">
                                      <p:cBhvr>
                                        <p:cTn id="47" dur="500"/>
                                        <p:tgtEl>
                                          <p:spTgt spid="4352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35210"/>
                                        </p:tgtEl>
                                        <p:attrNameLst>
                                          <p:attrName>style.visibility</p:attrName>
                                        </p:attrNameLst>
                                      </p:cBhvr>
                                      <p:to>
                                        <p:strVal val="visible"/>
                                      </p:to>
                                    </p:set>
                                    <p:animEffect transition="in" filter="wipe(left)">
                                      <p:cBhvr>
                                        <p:cTn id="52" dur="500"/>
                                        <p:tgtEl>
                                          <p:spTgt spid="4352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35211"/>
                                        </p:tgtEl>
                                        <p:attrNameLst>
                                          <p:attrName>style.visibility</p:attrName>
                                        </p:attrNameLst>
                                      </p:cBhvr>
                                      <p:to>
                                        <p:strVal val="visible"/>
                                      </p:to>
                                    </p:set>
                                    <p:animEffect transition="in" filter="wipe(left)">
                                      <p:cBhvr>
                                        <p:cTn id="57" dur="500"/>
                                        <p:tgtEl>
                                          <p:spTgt spid="43521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35217"/>
                                        </p:tgtEl>
                                        <p:attrNameLst>
                                          <p:attrName>style.visibility</p:attrName>
                                        </p:attrNameLst>
                                      </p:cBhvr>
                                      <p:to>
                                        <p:strVal val="visible"/>
                                      </p:to>
                                    </p:set>
                                    <p:animEffect transition="in" filter="wipe(left)">
                                      <p:cBhvr>
                                        <p:cTn id="62" dur="500"/>
                                        <p:tgtEl>
                                          <p:spTgt spid="4352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35221"/>
                                        </p:tgtEl>
                                        <p:attrNameLst>
                                          <p:attrName>style.visibility</p:attrName>
                                        </p:attrNameLst>
                                      </p:cBhvr>
                                      <p:to>
                                        <p:strVal val="visible"/>
                                      </p:to>
                                    </p:set>
                                    <p:animEffect transition="in" filter="wipe(left)">
                                      <p:cBhvr>
                                        <p:cTn id="67" dur="500"/>
                                        <p:tgtEl>
                                          <p:spTgt spid="4352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435208">
                                            <p:txEl>
                                              <p:pRg st="0" end="0"/>
                                            </p:txEl>
                                          </p:spTgt>
                                        </p:tgtEl>
                                        <p:attrNameLst>
                                          <p:attrName>style.visibility</p:attrName>
                                        </p:attrNameLst>
                                      </p:cBhvr>
                                      <p:to>
                                        <p:strVal val="visible"/>
                                      </p:to>
                                    </p:set>
                                    <p:animEffect transition="in" filter="wipe(left)">
                                      <p:cBhvr>
                                        <p:cTn id="72" dur="500"/>
                                        <p:tgtEl>
                                          <p:spTgt spid="435208">
                                            <p:txEl>
                                              <p:pRg st="0" end="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35207"/>
                                        </p:tgtEl>
                                        <p:attrNameLst>
                                          <p:attrName>style.visibility</p:attrName>
                                        </p:attrNameLst>
                                      </p:cBhvr>
                                      <p:to>
                                        <p:strVal val="visible"/>
                                      </p:to>
                                    </p:set>
                                    <p:animEffect transition="in" filter="wipe(left)">
                                      <p:cBhvr>
                                        <p:cTn id="77" dur="500"/>
                                        <p:tgtEl>
                                          <p:spTgt spid="43520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435212"/>
                                        </p:tgtEl>
                                        <p:attrNameLst>
                                          <p:attrName>style.visibility</p:attrName>
                                        </p:attrNameLst>
                                      </p:cBhvr>
                                      <p:to>
                                        <p:strVal val="visible"/>
                                      </p:to>
                                    </p:set>
                                    <p:animEffect transition="in" filter="wipe(left)">
                                      <p:cBhvr>
                                        <p:cTn id="82" dur="500"/>
                                        <p:tgtEl>
                                          <p:spTgt spid="43521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435213"/>
                                        </p:tgtEl>
                                        <p:attrNameLst>
                                          <p:attrName>style.visibility</p:attrName>
                                        </p:attrNameLst>
                                      </p:cBhvr>
                                      <p:to>
                                        <p:strVal val="visible"/>
                                      </p:to>
                                    </p:set>
                                    <p:animEffect transition="in" filter="wipe(left)">
                                      <p:cBhvr>
                                        <p:cTn id="87" dur="500"/>
                                        <p:tgtEl>
                                          <p:spTgt spid="43521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435209"/>
                                        </p:tgtEl>
                                        <p:attrNameLst>
                                          <p:attrName>style.visibility</p:attrName>
                                        </p:attrNameLst>
                                      </p:cBhvr>
                                      <p:to>
                                        <p:strVal val="visible"/>
                                      </p:to>
                                    </p:set>
                                    <p:animEffect transition="in" filter="wipe(left)">
                                      <p:cBhvr>
                                        <p:cTn id="92" dur="500"/>
                                        <p:tgtEl>
                                          <p:spTgt spid="43520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435214">
                                            <p:txEl>
                                              <p:pRg st="0" end="0"/>
                                            </p:txEl>
                                          </p:spTgt>
                                        </p:tgtEl>
                                        <p:attrNameLst>
                                          <p:attrName>style.visibility</p:attrName>
                                        </p:attrNameLst>
                                      </p:cBhvr>
                                      <p:to>
                                        <p:strVal val="visible"/>
                                      </p:to>
                                    </p:set>
                                    <p:animEffect transition="in" filter="wipe(left)">
                                      <p:cBhvr>
                                        <p:cTn id="97" dur="500"/>
                                        <p:tgtEl>
                                          <p:spTgt spid="4352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p:bldP spid="435204" grpId="0" animBg="1"/>
      <p:bldP spid="435205" grpId="0" animBg="1" autoUpdateAnimBg="0"/>
      <p:bldP spid="435208" grpId="0" build="p" autoUpdateAnimBg="0"/>
      <p:bldP spid="435209" grpId="0" animBg="1" autoUpdateAnimBg="0"/>
      <p:bldP spid="435210" grpId="0" animBg="1" autoUpdateAnimBg="0"/>
      <p:bldP spid="435212" grpId="0" animBg="1" autoUpdateAnimBg="0"/>
      <p:bldP spid="43521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4"/>
          <p:cNvSpPr>
            <a:spLocks noGrp="1"/>
          </p:cNvSpPr>
          <p:nvPr>
            <p:ph type="dt" sz="quarter" idx="10"/>
          </p:nvPr>
        </p:nvSpPr>
        <p:spPr/>
        <p:txBody>
          <a:bodyPr/>
          <a:lstStyle/>
          <a:p>
            <a:pPr>
              <a:defRPr/>
            </a:pPr>
            <a:r>
              <a:rPr lang="en-US" smtClean="0"/>
              <a:t>Monday, June 29, 2015</a:t>
            </a:r>
            <a:endParaRPr lang="en-US"/>
          </a:p>
        </p:txBody>
      </p:sp>
      <p:sp>
        <p:nvSpPr>
          <p:cNvPr id="12" name="Footer Placeholder 5"/>
          <p:cNvSpPr>
            <a:spLocks noGrp="1"/>
          </p:cNvSpPr>
          <p:nvPr>
            <p:ph type="ftr" sz="quarter" idx="11"/>
          </p:nvPr>
        </p:nvSpPr>
        <p:spPr/>
        <p:txBody>
          <a:bodyPr/>
          <a:lstStyle/>
          <a:p>
            <a:pPr>
              <a:defRPr/>
            </a:pPr>
            <a:r>
              <a:rPr lang="nl-NL" smtClean="0"/>
              <a:t>PHYS 1441-001, Summer 2014             Dr. Jaehoon Yu</a:t>
            </a:r>
            <a:endParaRPr lang="en-US"/>
          </a:p>
        </p:txBody>
      </p:sp>
      <p:sp>
        <p:nvSpPr>
          <p:cNvPr id="32777" name="Text Box 3"/>
          <p:cNvSpPr txBox="1">
            <a:spLocks noChangeArrowheads="1"/>
          </p:cNvSpPr>
          <p:nvPr/>
        </p:nvSpPr>
        <p:spPr bwMode="auto">
          <a:xfrm>
            <a:off x="4251325" y="277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1800">
              <a:latin typeface="Arial" charset="0"/>
            </a:endParaRPr>
          </a:p>
        </p:txBody>
      </p:sp>
      <p:graphicFrame>
        <p:nvGraphicFramePr>
          <p:cNvPr id="439301" name="Object 3"/>
          <p:cNvGraphicFramePr>
            <a:graphicFrameLocks noChangeAspect="1"/>
          </p:cNvGraphicFramePr>
          <p:nvPr/>
        </p:nvGraphicFramePr>
        <p:xfrm>
          <a:off x="792163" y="3073400"/>
          <a:ext cx="808037" cy="476250"/>
        </p:xfrm>
        <a:graphic>
          <a:graphicData uri="http://schemas.openxmlformats.org/presentationml/2006/ole">
            <mc:AlternateContent xmlns:mc="http://schemas.openxmlformats.org/markup-compatibility/2006">
              <mc:Choice xmlns:v="urn:schemas-microsoft-com:vml" Requires="v">
                <p:oleObj spid="_x0000_s191788" name="Equation" r:id="rId4" imgW="279360" imgH="164880" progId="Equation.DSMT4">
                  <p:embed/>
                </p:oleObj>
              </mc:Choice>
              <mc:Fallback>
                <p:oleObj name="Equation" r:id="rId4" imgW="27936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63" y="3073400"/>
                        <a:ext cx="80803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39302" name="Picture 6" descr="afg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295400"/>
            <a:ext cx="4343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Rectangle 7"/>
          <p:cNvSpPr>
            <a:spLocks noGrp="1" noChangeArrowheads="1"/>
          </p:cNvSpPr>
          <p:nvPr>
            <p:ph type="title"/>
          </p:nvPr>
        </p:nvSpPr>
        <p:spPr>
          <a:xfrm>
            <a:off x="685800" y="76200"/>
            <a:ext cx="7772400" cy="914400"/>
          </a:xfrm>
        </p:spPr>
        <p:txBody>
          <a:bodyPr/>
          <a:lstStyle/>
          <a:p>
            <a:r>
              <a:rPr lang="en-US">
                <a:latin typeface="Arial Narrow" charset="0"/>
                <a:ea typeface="ＭＳ Ｐゴシック" charset="0"/>
                <a:cs typeface="ＭＳ Ｐゴシック" charset="0"/>
              </a:rPr>
              <a:t>Ex. Gravitational Attraction</a:t>
            </a:r>
          </a:p>
        </p:txBody>
      </p:sp>
      <p:sp>
        <p:nvSpPr>
          <p:cNvPr id="439304" name="Text Box 8"/>
          <p:cNvSpPr txBox="1">
            <a:spLocks noChangeArrowheads="1"/>
          </p:cNvSpPr>
          <p:nvPr/>
        </p:nvSpPr>
        <p:spPr bwMode="auto">
          <a:xfrm>
            <a:off x="152400" y="1066800"/>
            <a:ext cx="419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What is the magnitude of the gravitational force that acts on each particle in the figure, assuming m</a:t>
            </a:r>
            <a:r>
              <a:rPr lang="en-US" baseline="-25000" dirty="0">
                <a:solidFill>
                  <a:schemeClr val="accent2"/>
                </a:solidFill>
                <a:latin typeface="Arial Narrow" charset="0"/>
              </a:rPr>
              <a:t>1</a:t>
            </a:r>
            <a:r>
              <a:rPr lang="en-US" dirty="0">
                <a:solidFill>
                  <a:schemeClr val="accent2"/>
                </a:solidFill>
                <a:latin typeface="Arial Narrow" charset="0"/>
              </a:rPr>
              <a:t>=12kg, m</a:t>
            </a:r>
            <a:r>
              <a:rPr lang="en-US" baseline="-25000" dirty="0">
                <a:solidFill>
                  <a:schemeClr val="accent2"/>
                </a:solidFill>
                <a:latin typeface="Arial Narrow" charset="0"/>
              </a:rPr>
              <a:t>2</a:t>
            </a:r>
            <a:r>
              <a:rPr lang="en-US" dirty="0">
                <a:solidFill>
                  <a:schemeClr val="accent2"/>
                </a:solidFill>
                <a:latin typeface="Arial Narrow" charset="0"/>
              </a:rPr>
              <a:t>=25kg, and r=1.2m?</a:t>
            </a:r>
          </a:p>
        </p:txBody>
      </p:sp>
      <p:graphicFrame>
        <p:nvGraphicFramePr>
          <p:cNvPr id="439305" name="Object 4"/>
          <p:cNvGraphicFramePr>
            <a:graphicFrameLocks noChangeAspect="1"/>
          </p:cNvGraphicFramePr>
          <p:nvPr/>
        </p:nvGraphicFramePr>
        <p:xfrm>
          <a:off x="969963" y="3810000"/>
          <a:ext cx="7564437" cy="1433513"/>
        </p:xfrm>
        <a:graphic>
          <a:graphicData uri="http://schemas.openxmlformats.org/presentationml/2006/ole">
            <mc:AlternateContent xmlns:mc="http://schemas.openxmlformats.org/markup-compatibility/2006">
              <mc:Choice xmlns:v="urn:schemas-microsoft-com:vml" Requires="v">
                <p:oleObj spid="_x0000_s191789" name="Equation" r:id="rId7" imgW="2616120" imgH="495000" progId="Equation.DSMT4">
                  <p:embed/>
                </p:oleObj>
              </mc:Choice>
              <mc:Fallback>
                <p:oleObj name="Equation" r:id="rId7" imgW="2616120" imgH="495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963" y="3810000"/>
                        <a:ext cx="7564437"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9306" name="Object 5"/>
          <p:cNvGraphicFramePr>
            <a:graphicFrameLocks noChangeAspect="1"/>
          </p:cNvGraphicFramePr>
          <p:nvPr/>
        </p:nvGraphicFramePr>
        <p:xfrm>
          <a:off x="931863" y="5181600"/>
          <a:ext cx="2497137" cy="587375"/>
        </p:xfrm>
        <a:graphic>
          <a:graphicData uri="http://schemas.openxmlformats.org/presentationml/2006/ole">
            <mc:AlternateContent xmlns:mc="http://schemas.openxmlformats.org/markup-compatibility/2006">
              <mc:Choice xmlns:v="urn:schemas-microsoft-com:vml" Requires="v">
                <p:oleObj spid="_x0000_s191790" name="Equation" r:id="rId9" imgW="863280" imgH="203040" progId="Equation.DSMT4">
                  <p:embed/>
                </p:oleObj>
              </mc:Choice>
              <mc:Fallback>
                <p:oleObj name="Equation" r:id="rId9" imgW="8632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1863" y="5181600"/>
                        <a:ext cx="2497137"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9307" name="Object 6"/>
          <p:cNvGraphicFramePr>
            <a:graphicFrameLocks noChangeAspect="1"/>
          </p:cNvGraphicFramePr>
          <p:nvPr/>
        </p:nvGraphicFramePr>
        <p:xfrm>
          <a:off x="1655763" y="2819400"/>
          <a:ext cx="1468437" cy="1138238"/>
        </p:xfrm>
        <a:graphic>
          <a:graphicData uri="http://schemas.openxmlformats.org/presentationml/2006/ole">
            <mc:AlternateContent xmlns:mc="http://schemas.openxmlformats.org/markup-compatibility/2006">
              <mc:Choice xmlns:v="urn:schemas-microsoft-com:vml" Requires="v">
                <p:oleObj spid="_x0000_s191791" name="Equation" r:id="rId11" imgW="507960" imgH="393480" progId="Equation.DSMT4">
                  <p:embed/>
                </p:oleObj>
              </mc:Choice>
              <mc:Fallback>
                <p:oleObj name="Equation" r:id="rId11" imgW="5079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5763" y="2819400"/>
                        <a:ext cx="1468437"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2781"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7E5680F-9330-C047-B17B-BB3C78E8F097}"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Tree>
    <p:extLst>
      <p:ext uri="{BB962C8B-B14F-4D97-AF65-F5344CB8AC3E}">
        <p14:creationId xmlns:p14="http://schemas.microsoft.com/office/powerpoint/2010/main" val="2034205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39304"/>
                                        </p:tgtEl>
                                        <p:attrNameLst>
                                          <p:attrName>style.visibility</p:attrName>
                                        </p:attrNameLst>
                                      </p:cBhvr>
                                      <p:to>
                                        <p:strVal val="visible"/>
                                      </p:to>
                                    </p:set>
                                    <p:animEffect transition="in" filter="wipe(left)">
                                      <p:cBhvr>
                                        <p:cTn id="7" dur="500"/>
                                        <p:tgtEl>
                                          <p:spTgt spid="4393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39302"/>
                                        </p:tgtEl>
                                        <p:attrNameLst>
                                          <p:attrName>style.visibility</p:attrName>
                                        </p:attrNameLst>
                                      </p:cBhvr>
                                      <p:to>
                                        <p:strVal val="visible"/>
                                      </p:to>
                                    </p:set>
                                    <p:animEffect transition="in" filter="barn(inVertical)">
                                      <p:cBhvr>
                                        <p:cTn id="12" dur="500"/>
                                        <p:tgtEl>
                                          <p:spTgt spid="439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39301"/>
                                        </p:tgtEl>
                                        <p:attrNameLst>
                                          <p:attrName>style.visibility</p:attrName>
                                        </p:attrNameLst>
                                      </p:cBhvr>
                                      <p:to>
                                        <p:strVal val="visible"/>
                                      </p:to>
                                    </p:set>
                                    <p:animEffect transition="in" filter="wipe(left)">
                                      <p:cBhvr>
                                        <p:cTn id="17" dur="500"/>
                                        <p:tgtEl>
                                          <p:spTgt spid="4393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39307"/>
                                        </p:tgtEl>
                                        <p:attrNameLst>
                                          <p:attrName>style.visibility</p:attrName>
                                        </p:attrNameLst>
                                      </p:cBhvr>
                                      <p:to>
                                        <p:strVal val="visible"/>
                                      </p:to>
                                    </p:set>
                                    <p:animEffect transition="in" filter="wipe(left)">
                                      <p:cBhvr>
                                        <p:cTn id="22" dur="500"/>
                                        <p:tgtEl>
                                          <p:spTgt spid="4393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39305"/>
                                        </p:tgtEl>
                                        <p:attrNameLst>
                                          <p:attrName>style.visibility</p:attrName>
                                        </p:attrNameLst>
                                      </p:cBhvr>
                                      <p:to>
                                        <p:strVal val="visible"/>
                                      </p:to>
                                    </p:set>
                                    <p:animEffect transition="in" filter="wipe(left)">
                                      <p:cBhvr>
                                        <p:cTn id="27" dur="500"/>
                                        <p:tgtEl>
                                          <p:spTgt spid="4393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39306"/>
                                        </p:tgtEl>
                                        <p:attrNameLst>
                                          <p:attrName>style.visibility</p:attrName>
                                        </p:attrNameLst>
                                      </p:cBhvr>
                                      <p:to>
                                        <p:strVal val="visible"/>
                                      </p:to>
                                    </p:set>
                                    <p:animEffect transition="in" filter="wipe(left)">
                                      <p:cBhvr>
                                        <p:cTn id="32" dur="500"/>
                                        <p:tgtEl>
                                          <p:spTgt spid="439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r>
              <a:rPr lang="en-US" smtClean="0"/>
              <a:t>Monday, June 29, 2015</a:t>
            </a:r>
            <a:endParaRPr lang="en-US"/>
          </a:p>
        </p:txBody>
      </p:sp>
      <p:sp>
        <p:nvSpPr>
          <p:cNvPr id="7" name="Footer Placeholder 5"/>
          <p:cNvSpPr>
            <a:spLocks noGrp="1"/>
          </p:cNvSpPr>
          <p:nvPr>
            <p:ph type="ftr" sz="quarter" idx="11"/>
          </p:nvPr>
        </p:nvSpPr>
        <p:spPr/>
        <p:txBody>
          <a:bodyPr/>
          <a:lstStyle/>
          <a:p>
            <a:pPr>
              <a:defRPr/>
            </a:pPr>
            <a:r>
              <a:rPr lang="nl-NL" smtClean="0"/>
              <a:t>PHYS 1441-001, Summer 2014             Dr. Jaehoon Yu</a:t>
            </a:r>
            <a:endParaRPr lang="en-US"/>
          </a:p>
        </p:txBody>
      </p:sp>
      <p:sp>
        <p:nvSpPr>
          <p:cNvPr id="34821" name="Text Box 3"/>
          <p:cNvSpPr txBox="1">
            <a:spLocks noChangeArrowheads="1"/>
          </p:cNvSpPr>
          <p:nvPr/>
        </p:nvSpPr>
        <p:spPr bwMode="auto">
          <a:xfrm>
            <a:off x="4251325" y="277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1800">
              <a:latin typeface="Arial" charset="0"/>
            </a:endParaRPr>
          </a:p>
        </p:txBody>
      </p:sp>
      <p:graphicFrame>
        <p:nvGraphicFramePr>
          <p:cNvPr id="34818" name="Rectangle 2"/>
          <p:cNvGraphicFramePr>
            <a:graphicFrameLocks noGrp="1"/>
          </p:cNvGraphicFramePr>
          <p:nvPr>
            <p:ph sz="half" idx="2"/>
          </p:nvPr>
        </p:nvGraphicFramePr>
        <p:xfrm>
          <a:off x="4643438" y="2814638"/>
          <a:ext cx="3814762" cy="2447925"/>
        </p:xfrm>
        <a:graphic>
          <a:graphicData uri="http://schemas.openxmlformats.org/presentationml/2006/ole">
            <mc:AlternateContent xmlns:mc="http://schemas.openxmlformats.org/markup-compatibility/2006">
              <mc:Choice xmlns:v="urn:schemas-microsoft-com:vml" Requires="v">
                <p:oleObj spid="_x0000_s192590" name="Equation" r:id="rId4" imgW="0" imgH="0" progId="Equation.DSMT4">
                  <p:embed/>
                </p:oleObj>
              </mc:Choice>
              <mc:Fallback>
                <p:oleObj name="Equation" r:id="rId4" imgW="0" imgH="0" progId="Equation.DSMT4">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43438" y="2814638"/>
                        <a:ext cx="3814762"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pic>
        <p:nvPicPr>
          <p:cNvPr id="441349" name="Picture 5" descr="afg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41388"/>
            <a:ext cx="731520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6"/>
          <p:cNvSpPr>
            <a:spLocks noGrp="1" noChangeArrowheads="1"/>
          </p:cNvSpPr>
          <p:nvPr>
            <p:ph type="title"/>
          </p:nvPr>
        </p:nvSpPr>
        <p:spPr>
          <a:xfrm>
            <a:off x="685800" y="-76200"/>
            <a:ext cx="7772400" cy="1143000"/>
          </a:xfrm>
        </p:spPr>
        <p:txBody>
          <a:bodyPr/>
          <a:lstStyle/>
          <a:p>
            <a:r>
              <a:rPr lang="en-US" dirty="0">
                <a:latin typeface="Arial Narrow" charset="0"/>
                <a:ea typeface="ＭＳ Ｐゴシック" charset="0"/>
                <a:cs typeface="ＭＳ Ｐゴシック" charset="0"/>
              </a:rPr>
              <a:t>Why does the Moon orbit the Earth?</a:t>
            </a:r>
          </a:p>
        </p:txBody>
      </p:sp>
      <p:sp>
        <p:nvSpPr>
          <p:cNvPr id="3482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D012E79-7A09-3C4B-AED0-B5498C24E490}"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Tree>
    <p:extLst>
      <p:ext uri="{BB962C8B-B14F-4D97-AF65-F5344CB8AC3E}">
        <p14:creationId xmlns:p14="http://schemas.microsoft.com/office/powerpoint/2010/main" val="3544094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41349"/>
                                        </p:tgtEl>
                                        <p:attrNameLst>
                                          <p:attrName>style.visibility</p:attrName>
                                        </p:attrNameLst>
                                      </p:cBhvr>
                                      <p:to>
                                        <p:strVal val="visible"/>
                                      </p:to>
                                    </p:set>
                                    <p:animEffect transition="in" filter="barn(inVertical)">
                                      <p:cBhvr>
                                        <p:cTn id="7" dur="500"/>
                                        <p:tgtEl>
                                          <p:spTgt spid="441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Date Placeholder 3"/>
          <p:cNvSpPr>
            <a:spLocks noGrp="1"/>
          </p:cNvSpPr>
          <p:nvPr>
            <p:ph type="dt" sz="quarter" idx="10"/>
          </p:nvPr>
        </p:nvSpPr>
        <p:spPr/>
        <p:txBody>
          <a:bodyPr/>
          <a:lstStyle/>
          <a:p>
            <a:pPr>
              <a:defRPr/>
            </a:pPr>
            <a:r>
              <a:rPr lang="en-US" smtClean="0"/>
              <a:t>Monday, June 29, 2015</a:t>
            </a:r>
            <a:endParaRPr lang="en-US"/>
          </a:p>
        </p:txBody>
      </p:sp>
      <p:sp>
        <p:nvSpPr>
          <p:cNvPr id="17"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36874"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Gravitational Force and Weight</a:t>
            </a:r>
          </a:p>
        </p:txBody>
      </p:sp>
      <p:sp>
        <p:nvSpPr>
          <p:cNvPr id="449539" name="Text Box 3"/>
          <p:cNvSpPr txBox="1">
            <a:spLocks noChangeArrowheads="1"/>
          </p:cNvSpPr>
          <p:nvPr/>
        </p:nvSpPr>
        <p:spPr bwMode="auto">
          <a:xfrm>
            <a:off x="533400" y="4159250"/>
            <a:ext cx="7751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Monotype Corsiva" charset="0"/>
              </a:rPr>
              <a:t>Since weight depends on the magnitude of gravitational acceleration, </a:t>
            </a:r>
            <a:r>
              <a:rPr lang="en-US" sz="2800" b="1">
                <a:solidFill>
                  <a:schemeClr val="accent2"/>
                </a:solidFill>
                <a:latin typeface="Monotype Corsiva" charset="0"/>
              </a:rPr>
              <a:t>g</a:t>
            </a:r>
            <a:r>
              <a:rPr lang="en-US" sz="2800">
                <a:solidFill>
                  <a:schemeClr val="accent2"/>
                </a:solidFill>
                <a:latin typeface="Arial Narrow" charset="0"/>
              </a:rPr>
              <a:t>, </a:t>
            </a:r>
            <a:r>
              <a:rPr lang="en-US" sz="2800">
                <a:solidFill>
                  <a:schemeClr val="accent2"/>
                </a:solidFill>
                <a:latin typeface="Monotype Corsiva" charset="0"/>
              </a:rPr>
              <a:t>it varies depending on geographical location.</a:t>
            </a:r>
          </a:p>
        </p:txBody>
      </p:sp>
      <p:sp>
        <p:nvSpPr>
          <p:cNvPr id="449540" name="Text Box 4"/>
          <p:cNvSpPr txBox="1">
            <a:spLocks noChangeArrowheads="1"/>
          </p:cNvSpPr>
          <p:nvPr/>
        </p:nvSpPr>
        <p:spPr bwMode="auto">
          <a:xfrm>
            <a:off x="3962400" y="838200"/>
            <a:ext cx="396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FF0000"/>
                </a:solidFill>
                <a:latin typeface="Monotype Corsiva" charset="0"/>
              </a:rPr>
              <a:t>The attractive force exerted on an object by the Earth </a:t>
            </a:r>
          </a:p>
        </p:txBody>
      </p:sp>
      <p:sp>
        <p:nvSpPr>
          <p:cNvPr id="449541" name="Text Box 5"/>
          <p:cNvSpPr txBox="1">
            <a:spLocks noChangeArrowheads="1"/>
          </p:cNvSpPr>
          <p:nvPr/>
        </p:nvSpPr>
        <p:spPr bwMode="auto">
          <a:xfrm>
            <a:off x="609600" y="976313"/>
            <a:ext cx="3140075" cy="547687"/>
          </a:xfrm>
          <a:prstGeom prst="rect">
            <a:avLst/>
          </a:prstGeom>
          <a:solidFill>
            <a:srgbClr val="FFFFCC"/>
          </a:solidFill>
          <a:ln w="28575">
            <a:solidFill>
              <a:srgbClr val="80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800000"/>
                </a:solidFill>
                <a:latin typeface="Arial Narrow" charset="0"/>
              </a:rPr>
              <a:t>Gravitational Force, </a:t>
            </a:r>
            <a:r>
              <a:rPr lang="en-US" sz="2800" b="1">
                <a:solidFill>
                  <a:srgbClr val="800000"/>
                </a:solidFill>
                <a:latin typeface="Monotype Corsiva" charset="0"/>
              </a:rPr>
              <a:t>F</a:t>
            </a:r>
            <a:r>
              <a:rPr lang="en-US" sz="2800" b="1" baseline="-25000">
                <a:solidFill>
                  <a:srgbClr val="800000"/>
                </a:solidFill>
                <a:latin typeface="Monotype Corsiva" charset="0"/>
              </a:rPr>
              <a:t>g</a:t>
            </a:r>
            <a:endParaRPr lang="en-US" sz="2800">
              <a:solidFill>
                <a:srgbClr val="800000"/>
              </a:solidFill>
              <a:latin typeface="Arial Narrow" charset="0"/>
            </a:endParaRPr>
          </a:p>
        </p:txBody>
      </p:sp>
      <p:graphicFrame>
        <p:nvGraphicFramePr>
          <p:cNvPr id="449542" name="Object 2"/>
          <p:cNvGraphicFramePr>
            <a:graphicFrameLocks noChangeAspect="1"/>
          </p:cNvGraphicFramePr>
          <p:nvPr>
            <p:extLst>
              <p:ext uri="{D42A27DB-BD31-4B8C-83A1-F6EECF244321}">
                <p14:modId xmlns:p14="http://schemas.microsoft.com/office/powerpoint/2010/main" val="631482419"/>
              </p:ext>
            </p:extLst>
          </p:nvPr>
        </p:nvGraphicFramePr>
        <p:xfrm>
          <a:off x="3429000" y="1870075"/>
          <a:ext cx="1754188" cy="623888"/>
        </p:xfrm>
        <a:graphic>
          <a:graphicData uri="http://schemas.openxmlformats.org/presentationml/2006/ole">
            <mc:AlternateContent xmlns:mc="http://schemas.openxmlformats.org/markup-compatibility/2006">
              <mc:Choice xmlns:v="urn:schemas-microsoft-com:vml" Requires="v">
                <p:oleObj spid="_x0000_s193984" name="Equation" r:id="rId3" imgW="711200" imgH="241300" progId="Equation.3">
                  <p:embed/>
                </p:oleObj>
              </mc:Choice>
              <mc:Fallback>
                <p:oleObj name="Equation" r:id="rId3" imgW="711200" imgH="241300" progId="Equation.3">
                  <p:embed/>
                  <p:pic>
                    <p:nvPicPr>
                      <p:cNvPr id="0" name=""/>
                      <p:cNvPicPr>
                        <a:picLocks noChangeAspect="1" noChangeArrowheads="1"/>
                      </p:cNvPicPr>
                      <p:nvPr/>
                    </p:nvPicPr>
                    <p:blipFill>
                      <a:blip r:embed="rId4"/>
                      <a:srcRect/>
                      <a:stretch>
                        <a:fillRect/>
                      </a:stretch>
                    </p:blipFill>
                    <p:spPr bwMode="auto">
                      <a:xfrm>
                        <a:off x="3429000" y="1870075"/>
                        <a:ext cx="1754188" cy="6238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49543" name="Text Box 7"/>
          <p:cNvSpPr txBox="1">
            <a:spLocks noChangeArrowheads="1"/>
          </p:cNvSpPr>
          <p:nvPr/>
        </p:nvSpPr>
        <p:spPr bwMode="auto">
          <a:xfrm>
            <a:off x="533400" y="2803525"/>
            <a:ext cx="4700588" cy="547688"/>
          </a:xfrm>
          <a:prstGeom prst="rect">
            <a:avLst/>
          </a:prstGeom>
          <a:solidFill>
            <a:srgbClr val="FFFFCC"/>
          </a:solidFill>
          <a:ln w="28575">
            <a:solidFill>
              <a:srgbClr val="80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800000"/>
                </a:solidFill>
                <a:latin typeface="Arial Narrow" charset="0"/>
              </a:rPr>
              <a:t>Weight of an object with mass M is</a:t>
            </a:r>
          </a:p>
        </p:txBody>
      </p:sp>
      <p:graphicFrame>
        <p:nvGraphicFramePr>
          <p:cNvPr id="449544" name="Object 3"/>
          <p:cNvGraphicFramePr>
            <a:graphicFrameLocks noChangeAspect="1"/>
          </p:cNvGraphicFramePr>
          <p:nvPr/>
        </p:nvGraphicFramePr>
        <p:xfrm>
          <a:off x="5410200" y="2874963"/>
          <a:ext cx="600075" cy="369887"/>
        </p:xfrm>
        <a:graphic>
          <a:graphicData uri="http://schemas.openxmlformats.org/presentationml/2006/ole">
            <mc:AlternateContent xmlns:mc="http://schemas.openxmlformats.org/markup-compatibility/2006">
              <mc:Choice xmlns:v="urn:schemas-microsoft-com:vml" Requires="v">
                <p:oleObj spid="_x0000_s193985" name="Equation" r:id="rId5" imgW="304560" imgH="177480" progId="Equation.DSMT4">
                  <p:embed/>
                </p:oleObj>
              </mc:Choice>
              <mc:Fallback>
                <p:oleObj name="Equation" r:id="rId5" imgW="3045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874963"/>
                        <a:ext cx="600075" cy="3698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49545" name="Text Box 9"/>
          <p:cNvSpPr txBox="1">
            <a:spLocks noChangeArrowheads="1"/>
          </p:cNvSpPr>
          <p:nvPr/>
        </p:nvSpPr>
        <p:spPr bwMode="auto">
          <a:xfrm>
            <a:off x="533400" y="5181600"/>
            <a:ext cx="777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Monotype Corsiva" charset="0"/>
              </a:rPr>
              <a:t>By measuring the forces one can determine masses.  This is why you can measure mass using the spring scale.</a:t>
            </a:r>
          </a:p>
        </p:txBody>
      </p:sp>
      <p:graphicFrame>
        <p:nvGraphicFramePr>
          <p:cNvPr id="449546" name="Object 4"/>
          <p:cNvGraphicFramePr>
            <a:graphicFrameLocks noChangeAspect="1"/>
          </p:cNvGraphicFramePr>
          <p:nvPr>
            <p:extLst>
              <p:ext uri="{D42A27DB-BD31-4B8C-83A1-F6EECF244321}">
                <p14:modId xmlns:p14="http://schemas.microsoft.com/office/powerpoint/2010/main" val="3050832420"/>
              </p:ext>
            </p:extLst>
          </p:nvPr>
        </p:nvGraphicFramePr>
        <p:xfrm>
          <a:off x="5241925" y="1889125"/>
          <a:ext cx="625475" cy="690563"/>
        </p:xfrm>
        <a:graphic>
          <a:graphicData uri="http://schemas.openxmlformats.org/presentationml/2006/ole">
            <mc:AlternateContent xmlns:mc="http://schemas.openxmlformats.org/markup-compatibility/2006">
              <mc:Choice xmlns:v="urn:schemas-microsoft-com:vml" Requires="v">
                <p:oleObj spid="_x0000_s193986" name="Equation" r:id="rId7" imgW="254000" imgH="266700" progId="Equation.3">
                  <p:embed/>
                </p:oleObj>
              </mc:Choice>
              <mc:Fallback>
                <p:oleObj name="Equation" r:id="rId7" imgW="254000" imgH="266700" progId="Equation.3">
                  <p:embed/>
                  <p:pic>
                    <p:nvPicPr>
                      <p:cNvPr id="0" name=""/>
                      <p:cNvPicPr>
                        <a:picLocks noChangeAspect="1" noChangeArrowheads="1"/>
                      </p:cNvPicPr>
                      <p:nvPr/>
                    </p:nvPicPr>
                    <p:blipFill>
                      <a:blip r:embed="rId8"/>
                      <a:srcRect/>
                      <a:stretch>
                        <a:fillRect/>
                      </a:stretch>
                    </p:blipFill>
                    <p:spPr bwMode="auto">
                      <a:xfrm>
                        <a:off x="5241925" y="1889125"/>
                        <a:ext cx="625475" cy="6905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9547" name="Object 5"/>
          <p:cNvGraphicFramePr>
            <a:graphicFrameLocks noChangeAspect="1"/>
          </p:cNvGraphicFramePr>
          <p:nvPr>
            <p:extLst>
              <p:ext uri="{D42A27DB-BD31-4B8C-83A1-F6EECF244321}">
                <p14:modId xmlns:p14="http://schemas.microsoft.com/office/powerpoint/2010/main" val="1675531079"/>
              </p:ext>
            </p:extLst>
          </p:nvPr>
        </p:nvGraphicFramePr>
        <p:xfrm>
          <a:off x="5967413" y="2692400"/>
          <a:ext cx="801687" cy="736600"/>
        </p:xfrm>
        <a:graphic>
          <a:graphicData uri="http://schemas.openxmlformats.org/presentationml/2006/ole">
            <mc:AlternateContent xmlns:mc="http://schemas.openxmlformats.org/markup-compatibility/2006">
              <mc:Choice xmlns:v="urn:schemas-microsoft-com:vml" Requires="v">
                <p:oleObj spid="_x0000_s193987" name="Equation" r:id="rId9" imgW="406400" imgH="355600" progId="Equation.3">
                  <p:embed/>
                </p:oleObj>
              </mc:Choice>
              <mc:Fallback>
                <p:oleObj name="Equation" r:id="rId9" imgW="406400" imgH="355600" progId="Equation.3">
                  <p:embed/>
                  <p:pic>
                    <p:nvPicPr>
                      <p:cNvPr id="0" name=""/>
                      <p:cNvPicPr>
                        <a:picLocks noChangeAspect="1" noChangeArrowheads="1"/>
                      </p:cNvPicPr>
                      <p:nvPr/>
                    </p:nvPicPr>
                    <p:blipFill>
                      <a:blip r:embed="rId10"/>
                      <a:srcRect/>
                      <a:stretch>
                        <a:fillRect/>
                      </a:stretch>
                    </p:blipFill>
                    <p:spPr bwMode="auto">
                      <a:xfrm>
                        <a:off x="5967413" y="2692400"/>
                        <a:ext cx="801687" cy="736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9548" name="Object 6"/>
          <p:cNvGraphicFramePr>
            <a:graphicFrameLocks noChangeAspect="1"/>
          </p:cNvGraphicFramePr>
          <p:nvPr>
            <p:extLst>
              <p:ext uri="{D42A27DB-BD31-4B8C-83A1-F6EECF244321}">
                <p14:modId xmlns:p14="http://schemas.microsoft.com/office/powerpoint/2010/main" val="758456668"/>
              </p:ext>
            </p:extLst>
          </p:nvPr>
        </p:nvGraphicFramePr>
        <p:xfrm>
          <a:off x="6759575" y="2690813"/>
          <a:ext cx="923925" cy="738187"/>
        </p:xfrm>
        <a:graphic>
          <a:graphicData uri="http://schemas.openxmlformats.org/presentationml/2006/ole">
            <mc:AlternateContent xmlns:mc="http://schemas.openxmlformats.org/markup-compatibility/2006">
              <mc:Choice xmlns:v="urn:schemas-microsoft-com:vml" Requires="v">
                <p:oleObj spid="_x0000_s193988" name="Equation" r:id="rId11" imgW="469900" imgH="355600" progId="Equation.3">
                  <p:embed/>
                </p:oleObj>
              </mc:Choice>
              <mc:Fallback>
                <p:oleObj name="Equation" r:id="rId11" imgW="469900" imgH="355600" progId="Equation.3">
                  <p:embed/>
                  <p:pic>
                    <p:nvPicPr>
                      <p:cNvPr id="0" name=""/>
                      <p:cNvPicPr>
                        <a:picLocks noChangeAspect="1" noChangeArrowheads="1"/>
                      </p:cNvPicPr>
                      <p:nvPr/>
                    </p:nvPicPr>
                    <p:blipFill>
                      <a:blip r:embed="rId12"/>
                      <a:srcRect/>
                      <a:stretch>
                        <a:fillRect/>
                      </a:stretch>
                    </p:blipFill>
                    <p:spPr bwMode="auto">
                      <a:xfrm>
                        <a:off x="6759575" y="2690813"/>
                        <a:ext cx="923925" cy="7381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9549" name="Object 7"/>
          <p:cNvGraphicFramePr>
            <a:graphicFrameLocks noChangeAspect="1"/>
          </p:cNvGraphicFramePr>
          <p:nvPr/>
        </p:nvGraphicFramePr>
        <p:xfrm>
          <a:off x="7629525" y="2849563"/>
          <a:ext cx="523875" cy="420687"/>
        </p:xfrm>
        <a:graphic>
          <a:graphicData uri="http://schemas.openxmlformats.org/presentationml/2006/ole">
            <mc:AlternateContent xmlns:mc="http://schemas.openxmlformats.org/markup-compatibility/2006">
              <mc:Choice xmlns:v="urn:schemas-microsoft-com:vml" Requires="v">
                <p:oleObj spid="_x0000_s193989" name="Equation" r:id="rId13" imgW="266400" imgH="203040" progId="Equation.DSMT4">
                  <p:embed/>
                </p:oleObj>
              </mc:Choice>
              <mc:Fallback>
                <p:oleObj name="Equation" r:id="rId13" imgW="2664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9525" y="2849563"/>
                        <a:ext cx="523875" cy="4206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49550" name="Text Box 14"/>
          <p:cNvSpPr txBox="1">
            <a:spLocks noChangeArrowheads="1"/>
          </p:cNvSpPr>
          <p:nvPr/>
        </p:nvSpPr>
        <p:spPr bwMode="auto">
          <a:xfrm>
            <a:off x="609600" y="3581400"/>
            <a:ext cx="343535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What is the SI unit of weight?</a:t>
            </a:r>
          </a:p>
        </p:txBody>
      </p:sp>
      <p:sp>
        <p:nvSpPr>
          <p:cNvPr id="449551" name="Text Box 15"/>
          <p:cNvSpPr txBox="1">
            <a:spLocks noChangeArrowheads="1"/>
          </p:cNvSpPr>
          <p:nvPr/>
        </p:nvSpPr>
        <p:spPr bwMode="auto">
          <a:xfrm>
            <a:off x="4343400" y="3546475"/>
            <a:ext cx="442913" cy="495300"/>
          </a:xfrm>
          <a:prstGeom prst="rect">
            <a:avLst/>
          </a:prstGeom>
          <a:solidFill>
            <a:srgbClr val="FFFFCC"/>
          </a:solidFill>
          <a:ln w="38100">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rPr>
              <a:t>N</a:t>
            </a:r>
          </a:p>
        </p:txBody>
      </p:sp>
      <p:sp>
        <p:nvSpPr>
          <p:cNvPr id="36882" name="Slide Number Placeholder 1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2C7FC29-0E18-234B-B3FC-303542AD910A}"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Tree>
    <p:extLst>
      <p:ext uri="{BB962C8B-B14F-4D97-AF65-F5344CB8AC3E}">
        <p14:creationId xmlns:p14="http://schemas.microsoft.com/office/powerpoint/2010/main" val="3650538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9541"/>
                                        </p:tgtEl>
                                        <p:attrNameLst>
                                          <p:attrName>style.visibility</p:attrName>
                                        </p:attrNameLst>
                                      </p:cBhvr>
                                      <p:to>
                                        <p:strVal val="visible"/>
                                      </p:to>
                                    </p:set>
                                    <p:animEffect transition="in" filter="wipe(left)">
                                      <p:cBhvr>
                                        <p:cTn id="7" dur="500"/>
                                        <p:tgtEl>
                                          <p:spTgt spid="4495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49540">
                                            <p:txEl>
                                              <p:pRg st="0" end="0"/>
                                            </p:txEl>
                                          </p:spTgt>
                                        </p:tgtEl>
                                        <p:attrNameLst>
                                          <p:attrName>style.visibility</p:attrName>
                                        </p:attrNameLst>
                                      </p:cBhvr>
                                      <p:to>
                                        <p:strVal val="visible"/>
                                      </p:to>
                                    </p:set>
                                    <p:animEffect transition="in" filter="wipe(left)">
                                      <p:cBhvr>
                                        <p:cTn id="12" dur="500"/>
                                        <p:tgtEl>
                                          <p:spTgt spid="44954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49542"/>
                                        </p:tgtEl>
                                        <p:attrNameLst>
                                          <p:attrName>style.visibility</p:attrName>
                                        </p:attrNameLst>
                                      </p:cBhvr>
                                      <p:to>
                                        <p:strVal val="visible"/>
                                      </p:to>
                                    </p:set>
                                    <p:animEffect transition="in" filter="wipe(left)">
                                      <p:cBhvr>
                                        <p:cTn id="17" dur="500"/>
                                        <p:tgtEl>
                                          <p:spTgt spid="4495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49546"/>
                                        </p:tgtEl>
                                        <p:attrNameLst>
                                          <p:attrName>style.visibility</p:attrName>
                                        </p:attrNameLst>
                                      </p:cBhvr>
                                      <p:to>
                                        <p:strVal val="visible"/>
                                      </p:to>
                                    </p:set>
                                    <p:animEffect transition="in" filter="wipe(left)">
                                      <p:cBhvr>
                                        <p:cTn id="22" dur="500"/>
                                        <p:tgtEl>
                                          <p:spTgt spid="4495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49543"/>
                                        </p:tgtEl>
                                        <p:attrNameLst>
                                          <p:attrName>style.visibility</p:attrName>
                                        </p:attrNameLst>
                                      </p:cBhvr>
                                      <p:to>
                                        <p:strVal val="visible"/>
                                      </p:to>
                                    </p:set>
                                    <p:animEffect transition="in" filter="wipe(left)">
                                      <p:cBhvr>
                                        <p:cTn id="27" dur="500"/>
                                        <p:tgtEl>
                                          <p:spTgt spid="4495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49544"/>
                                        </p:tgtEl>
                                        <p:attrNameLst>
                                          <p:attrName>style.visibility</p:attrName>
                                        </p:attrNameLst>
                                      </p:cBhvr>
                                      <p:to>
                                        <p:strVal val="visible"/>
                                      </p:to>
                                    </p:set>
                                    <p:animEffect transition="in" filter="wipe(left)">
                                      <p:cBhvr>
                                        <p:cTn id="32" dur="500"/>
                                        <p:tgtEl>
                                          <p:spTgt spid="4495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49547"/>
                                        </p:tgtEl>
                                        <p:attrNameLst>
                                          <p:attrName>style.visibility</p:attrName>
                                        </p:attrNameLst>
                                      </p:cBhvr>
                                      <p:to>
                                        <p:strVal val="visible"/>
                                      </p:to>
                                    </p:set>
                                    <p:animEffect transition="in" filter="wipe(left)">
                                      <p:cBhvr>
                                        <p:cTn id="37" dur="500"/>
                                        <p:tgtEl>
                                          <p:spTgt spid="4495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49548"/>
                                        </p:tgtEl>
                                        <p:attrNameLst>
                                          <p:attrName>style.visibility</p:attrName>
                                        </p:attrNameLst>
                                      </p:cBhvr>
                                      <p:to>
                                        <p:strVal val="visible"/>
                                      </p:to>
                                    </p:set>
                                    <p:animEffect transition="in" filter="wipe(left)">
                                      <p:cBhvr>
                                        <p:cTn id="42" dur="500"/>
                                        <p:tgtEl>
                                          <p:spTgt spid="4495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49549"/>
                                        </p:tgtEl>
                                        <p:attrNameLst>
                                          <p:attrName>style.visibility</p:attrName>
                                        </p:attrNameLst>
                                      </p:cBhvr>
                                      <p:to>
                                        <p:strVal val="visible"/>
                                      </p:to>
                                    </p:set>
                                    <p:animEffect transition="in" filter="wipe(left)">
                                      <p:cBhvr>
                                        <p:cTn id="47" dur="500"/>
                                        <p:tgtEl>
                                          <p:spTgt spid="44954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49550"/>
                                        </p:tgtEl>
                                        <p:attrNameLst>
                                          <p:attrName>style.visibility</p:attrName>
                                        </p:attrNameLst>
                                      </p:cBhvr>
                                      <p:to>
                                        <p:strVal val="visible"/>
                                      </p:to>
                                    </p:set>
                                    <p:animEffect transition="in" filter="wipe(left)">
                                      <p:cBhvr>
                                        <p:cTn id="52" dur="500"/>
                                        <p:tgtEl>
                                          <p:spTgt spid="44955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49551"/>
                                        </p:tgtEl>
                                        <p:attrNameLst>
                                          <p:attrName>style.visibility</p:attrName>
                                        </p:attrNameLst>
                                      </p:cBhvr>
                                      <p:to>
                                        <p:strVal val="visible"/>
                                      </p:to>
                                    </p:set>
                                    <p:animEffect transition="in" filter="wipe(left)">
                                      <p:cBhvr>
                                        <p:cTn id="57" dur="500"/>
                                        <p:tgtEl>
                                          <p:spTgt spid="44955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49539"/>
                                        </p:tgtEl>
                                        <p:attrNameLst>
                                          <p:attrName>style.visibility</p:attrName>
                                        </p:attrNameLst>
                                      </p:cBhvr>
                                      <p:to>
                                        <p:strVal val="visible"/>
                                      </p:to>
                                    </p:set>
                                    <p:animEffect transition="in" filter="wipe(left)">
                                      <p:cBhvr>
                                        <p:cTn id="62" dur="500"/>
                                        <p:tgtEl>
                                          <p:spTgt spid="44953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49545"/>
                                        </p:tgtEl>
                                        <p:attrNameLst>
                                          <p:attrName>style.visibility</p:attrName>
                                        </p:attrNameLst>
                                      </p:cBhvr>
                                      <p:to>
                                        <p:strVal val="visible"/>
                                      </p:to>
                                    </p:set>
                                    <p:animEffect transition="in" filter="wipe(left)">
                                      <p:cBhvr>
                                        <p:cTn id="67" dur="500"/>
                                        <p:tgtEl>
                                          <p:spTgt spid="449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p:bldP spid="449540" grpId="0" build="p" autoUpdateAnimBg="0"/>
      <p:bldP spid="449541" grpId="0" animBg="1" autoUpdateAnimBg="0"/>
      <p:bldP spid="449543" grpId="0" animBg="1" autoUpdateAnimBg="0"/>
      <p:bldP spid="449545" grpId="0"/>
      <p:bldP spid="449550" grpId="0" animBg="1"/>
      <p:bldP spid="4495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4"/>
          <p:cNvSpPr>
            <a:spLocks noGrp="1"/>
          </p:cNvSpPr>
          <p:nvPr>
            <p:ph type="dt" sz="quarter" idx="10"/>
          </p:nvPr>
        </p:nvSpPr>
        <p:spPr/>
        <p:txBody>
          <a:bodyPr/>
          <a:lstStyle/>
          <a:p>
            <a:pPr>
              <a:defRPr/>
            </a:pPr>
            <a:r>
              <a:rPr lang="en-US" smtClean="0"/>
              <a:t>Monday, June 29, 2015</a:t>
            </a:r>
            <a:endParaRPr lang="en-US"/>
          </a:p>
        </p:txBody>
      </p:sp>
      <p:sp>
        <p:nvSpPr>
          <p:cNvPr id="19" name="Footer Placeholder 5"/>
          <p:cNvSpPr>
            <a:spLocks noGrp="1"/>
          </p:cNvSpPr>
          <p:nvPr>
            <p:ph type="ftr" sz="quarter" idx="11"/>
          </p:nvPr>
        </p:nvSpPr>
        <p:spPr/>
        <p:txBody>
          <a:bodyPr/>
          <a:lstStyle/>
          <a:p>
            <a:pPr>
              <a:defRPr/>
            </a:pPr>
            <a:r>
              <a:rPr lang="nl-NL" smtClean="0"/>
              <a:t>PHYS 1441-001, Summer 2014             Dr. Jaehoon Yu</a:t>
            </a:r>
            <a:endParaRPr lang="en-US"/>
          </a:p>
        </p:txBody>
      </p:sp>
      <p:graphicFrame>
        <p:nvGraphicFramePr>
          <p:cNvPr id="450566" name="Object 3"/>
          <p:cNvGraphicFramePr>
            <a:graphicFrameLocks noChangeAspect="1"/>
          </p:cNvGraphicFramePr>
          <p:nvPr/>
        </p:nvGraphicFramePr>
        <p:xfrm>
          <a:off x="914400" y="1414463"/>
          <a:ext cx="930275" cy="541337"/>
        </p:xfrm>
        <a:graphic>
          <a:graphicData uri="http://schemas.openxmlformats.org/presentationml/2006/ole">
            <mc:AlternateContent xmlns:mc="http://schemas.openxmlformats.org/markup-compatibility/2006">
              <mc:Choice xmlns:v="urn:schemas-microsoft-com:vml" Requires="v">
                <p:oleObj spid="_x0000_s195156" name="Equation" r:id="rId4" imgW="304560" imgH="177480" progId="Equation.DSMT4">
                  <p:embed/>
                </p:oleObj>
              </mc:Choice>
              <mc:Fallback>
                <p:oleObj name="Equation" r:id="rId4" imgW="30456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14463"/>
                        <a:ext cx="930275"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0567" name="Object 4"/>
          <p:cNvGraphicFramePr>
            <a:graphicFrameLocks noChangeAspect="1"/>
          </p:cNvGraphicFramePr>
          <p:nvPr/>
        </p:nvGraphicFramePr>
        <p:xfrm>
          <a:off x="914400" y="2438400"/>
          <a:ext cx="887413" cy="517525"/>
        </p:xfrm>
        <a:graphic>
          <a:graphicData uri="http://schemas.openxmlformats.org/presentationml/2006/ole">
            <mc:AlternateContent xmlns:mc="http://schemas.openxmlformats.org/markup-compatibility/2006">
              <mc:Choice xmlns:v="urn:schemas-microsoft-com:vml" Requires="v">
                <p:oleObj spid="_x0000_s195157" name="Equation" r:id="rId6" imgW="304560" imgH="177480" progId="Equation.DSMT4">
                  <p:embed/>
                </p:oleObj>
              </mc:Choice>
              <mc:Fallback>
                <p:oleObj name="Equation" r:id="rId6" imgW="30456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438400"/>
                        <a:ext cx="88741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0568" name="Object 5"/>
          <p:cNvGraphicFramePr>
            <a:graphicFrameLocks noChangeAspect="1"/>
          </p:cNvGraphicFramePr>
          <p:nvPr/>
        </p:nvGraphicFramePr>
        <p:xfrm>
          <a:off x="914400" y="4802188"/>
          <a:ext cx="717550" cy="444500"/>
        </p:xfrm>
        <a:graphic>
          <a:graphicData uri="http://schemas.openxmlformats.org/presentationml/2006/ole">
            <mc:AlternateContent xmlns:mc="http://schemas.openxmlformats.org/markup-compatibility/2006">
              <mc:Choice xmlns:v="urn:schemas-microsoft-com:vml" Requires="v">
                <p:oleObj spid="_x0000_s195158" name="Equation" r:id="rId8" imgW="266400" imgH="164880" progId="Equation.DSMT4">
                  <p:embed/>
                </p:oleObj>
              </mc:Choice>
              <mc:Fallback>
                <p:oleObj name="Equation" r:id="rId8" imgW="2664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802188"/>
                        <a:ext cx="71755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50569" name="Picture 9" descr="afg0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1066800"/>
            <a:ext cx="2895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Rectangle 10"/>
          <p:cNvSpPr>
            <a:spLocks noGrp="1" noChangeArrowheads="1"/>
          </p:cNvSpPr>
          <p:nvPr>
            <p:ph type="title"/>
          </p:nvPr>
        </p:nvSpPr>
        <p:spPr>
          <a:xfrm>
            <a:off x="685800" y="0"/>
            <a:ext cx="7772400" cy="1143000"/>
          </a:xfrm>
        </p:spPr>
        <p:txBody>
          <a:bodyPr/>
          <a:lstStyle/>
          <a:p>
            <a:r>
              <a:rPr lang="en-US">
                <a:latin typeface="Arial Narrow" charset="0"/>
                <a:ea typeface="ＭＳ Ｐゴシック" charset="0"/>
                <a:cs typeface="ＭＳ Ｐゴシック" charset="0"/>
              </a:rPr>
              <a:t>Gravitational Acceleration</a:t>
            </a:r>
          </a:p>
        </p:txBody>
      </p:sp>
      <p:graphicFrame>
        <p:nvGraphicFramePr>
          <p:cNvPr id="450571" name="Object 6"/>
          <p:cNvGraphicFramePr>
            <a:graphicFrameLocks noChangeAspect="1"/>
          </p:cNvGraphicFramePr>
          <p:nvPr/>
        </p:nvGraphicFramePr>
        <p:xfrm>
          <a:off x="1801813" y="1066800"/>
          <a:ext cx="1627187" cy="1200150"/>
        </p:xfrm>
        <a:graphic>
          <a:graphicData uri="http://schemas.openxmlformats.org/presentationml/2006/ole">
            <mc:AlternateContent xmlns:mc="http://schemas.openxmlformats.org/markup-compatibility/2006">
              <mc:Choice xmlns:v="urn:schemas-microsoft-com:vml" Requires="v">
                <p:oleObj spid="_x0000_s195159" name="Equation" r:id="rId11" imgW="533160" imgH="393480" progId="Equation.DSMT4">
                  <p:embed/>
                </p:oleObj>
              </mc:Choice>
              <mc:Fallback>
                <p:oleObj name="Equation" r:id="rId11" imgW="5331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1813" y="1066800"/>
                        <a:ext cx="1627187"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0572" name="Object 7"/>
          <p:cNvGraphicFramePr>
            <a:graphicFrameLocks noChangeAspect="1"/>
          </p:cNvGraphicFramePr>
          <p:nvPr/>
        </p:nvGraphicFramePr>
        <p:xfrm>
          <a:off x="1811338" y="2514600"/>
          <a:ext cx="703262" cy="479425"/>
        </p:xfrm>
        <a:graphic>
          <a:graphicData uri="http://schemas.openxmlformats.org/presentationml/2006/ole">
            <mc:AlternateContent xmlns:mc="http://schemas.openxmlformats.org/markup-compatibility/2006">
              <mc:Choice xmlns:v="urn:schemas-microsoft-com:vml" Requires="v">
                <p:oleObj spid="_x0000_s195160" name="Equation" r:id="rId13" imgW="241200" imgH="164880" progId="Equation.DSMT4">
                  <p:embed/>
                </p:oleObj>
              </mc:Choice>
              <mc:Fallback>
                <p:oleObj name="Equation" r:id="rId13" imgW="24120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11338" y="2514600"/>
                        <a:ext cx="703262"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0573" name="Object 8"/>
          <p:cNvGraphicFramePr>
            <a:graphicFrameLocks noChangeAspect="1"/>
          </p:cNvGraphicFramePr>
          <p:nvPr/>
        </p:nvGraphicFramePr>
        <p:xfrm>
          <a:off x="2030413" y="3200400"/>
          <a:ext cx="1627187" cy="1200150"/>
        </p:xfrm>
        <a:graphic>
          <a:graphicData uri="http://schemas.openxmlformats.org/presentationml/2006/ole">
            <mc:AlternateContent xmlns:mc="http://schemas.openxmlformats.org/markup-compatibility/2006">
              <mc:Choice xmlns:v="urn:schemas-microsoft-com:vml" Requires="v">
                <p:oleObj spid="_x0000_s195161" name="Equation" r:id="rId15" imgW="533160" imgH="393480" progId="Equation.DSMT4">
                  <p:embed/>
                </p:oleObj>
              </mc:Choice>
              <mc:Fallback>
                <p:oleObj name="Equation" r:id="rId15" imgW="5331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0413" y="3200400"/>
                        <a:ext cx="1627187"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0574" name="Object 9"/>
          <p:cNvGraphicFramePr>
            <a:graphicFrameLocks noChangeAspect="1"/>
          </p:cNvGraphicFramePr>
          <p:nvPr/>
        </p:nvGraphicFramePr>
        <p:xfrm>
          <a:off x="908050" y="3581400"/>
          <a:ext cx="1073150" cy="479425"/>
        </p:xfrm>
        <a:graphic>
          <a:graphicData uri="http://schemas.openxmlformats.org/presentationml/2006/ole">
            <mc:AlternateContent xmlns:mc="http://schemas.openxmlformats.org/markup-compatibility/2006">
              <mc:Choice xmlns:v="urn:schemas-microsoft-com:vml" Requires="v">
                <p:oleObj spid="_x0000_s195162" name="Equation" r:id="rId16" imgW="368280" imgH="164880" progId="Equation.DSMT4">
                  <p:embed/>
                </p:oleObj>
              </mc:Choice>
              <mc:Fallback>
                <p:oleObj name="Equation" r:id="rId16" imgW="36828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8050" y="3581400"/>
                        <a:ext cx="10731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575" name="Line 15"/>
          <p:cNvSpPr>
            <a:spLocks noChangeShapeType="1"/>
          </p:cNvSpPr>
          <p:nvPr/>
        </p:nvSpPr>
        <p:spPr bwMode="auto">
          <a:xfrm flipH="1">
            <a:off x="990600" y="3429000"/>
            <a:ext cx="381000" cy="6096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450576" name="Line 16"/>
          <p:cNvSpPr>
            <a:spLocks noChangeShapeType="1"/>
          </p:cNvSpPr>
          <p:nvPr/>
        </p:nvSpPr>
        <p:spPr bwMode="auto">
          <a:xfrm flipH="1">
            <a:off x="3200400" y="3200400"/>
            <a:ext cx="381000" cy="6096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graphicFrame>
        <p:nvGraphicFramePr>
          <p:cNvPr id="450577" name="Object 10"/>
          <p:cNvGraphicFramePr>
            <a:graphicFrameLocks noChangeAspect="1"/>
          </p:cNvGraphicFramePr>
          <p:nvPr/>
        </p:nvGraphicFramePr>
        <p:xfrm>
          <a:off x="1657350" y="4495800"/>
          <a:ext cx="1162050" cy="1058863"/>
        </p:xfrm>
        <a:graphic>
          <a:graphicData uri="http://schemas.openxmlformats.org/presentationml/2006/ole">
            <mc:AlternateContent xmlns:mc="http://schemas.openxmlformats.org/markup-compatibility/2006">
              <mc:Choice xmlns:v="urn:schemas-microsoft-com:vml" Requires="v">
                <p:oleObj spid="_x0000_s195163" name="Equation" r:id="rId18" imgW="431640" imgH="393480" progId="Equation.DSMT4">
                  <p:embed/>
                </p:oleObj>
              </mc:Choice>
              <mc:Fallback>
                <p:oleObj name="Equation" r:id="rId18" imgW="431640" imgH="393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57350" y="4495800"/>
                        <a:ext cx="1162050"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578" name="Text Box 18"/>
          <p:cNvSpPr txBox="1">
            <a:spLocks noChangeArrowheads="1"/>
          </p:cNvSpPr>
          <p:nvPr/>
        </p:nvSpPr>
        <p:spPr bwMode="auto">
          <a:xfrm>
            <a:off x="762000" y="5738813"/>
            <a:ext cx="2849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What is the SI unit of g?</a:t>
            </a:r>
          </a:p>
        </p:txBody>
      </p:sp>
      <p:sp>
        <p:nvSpPr>
          <p:cNvPr id="450579" name="Text Box 19"/>
          <p:cNvSpPr txBox="1">
            <a:spLocks noChangeArrowheads="1"/>
          </p:cNvSpPr>
          <p:nvPr/>
        </p:nvSpPr>
        <p:spPr bwMode="auto">
          <a:xfrm>
            <a:off x="3733800" y="5715000"/>
            <a:ext cx="754063" cy="485775"/>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rPr>
              <a:t>m/s</a:t>
            </a:r>
            <a:r>
              <a:rPr lang="en-US" baseline="30000">
                <a:solidFill>
                  <a:srgbClr val="A50021"/>
                </a:solidFill>
              </a:rPr>
              <a:t>2</a:t>
            </a:r>
          </a:p>
        </p:txBody>
      </p:sp>
      <p:sp>
        <p:nvSpPr>
          <p:cNvPr id="450580" name="Text Box 20"/>
          <p:cNvSpPr txBox="1">
            <a:spLocks noChangeArrowheads="1"/>
          </p:cNvSpPr>
          <p:nvPr/>
        </p:nvSpPr>
        <p:spPr bwMode="auto">
          <a:xfrm>
            <a:off x="2971800" y="4570413"/>
            <a:ext cx="2514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A50021"/>
                </a:solidFill>
                <a:latin typeface="Arial Narrow" charset="0"/>
              </a:rPr>
              <a:t>Gravitational acceleration at distance r from the center of the earth!</a:t>
            </a:r>
          </a:p>
        </p:txBody>
      </p:sp>
      <p:sp>
        <p:nvSpPr>
          <p:cNvPr id="37908"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3039571-DFA1-E84E-AA2F-DB78C269B476}"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Tree>
    <p:extLst>
      <p:ext uri="{BB962C8B-B14F-4D97-AF65-F5344CB8AC3E}">
        <p14:creationId xmlns:p14="http://schemas.microsoft.com/office/powerpoint/2010/main" val="2952925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50569"/>
                                        </p:tgtEl>
                                        <p:attrNameLst>
                                          <p:attrName>style.visibility</p:attrName>
                                        </p:attrNameLst>
                                      </p:cBhvr>
                                      <p:to>
                                        <p:strVal val="visible"/>
                                      </p:to>
                                    </p:set>
                                    <p:animEffect transition="in" filter="barn(inHorizontal)">
                                      <p:cBhvr>
                                        <p:cTn id="7" dur="500"/>
                                        <p:tgtEl>
                                          <p:spTgt spid="4505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50566"/>
                                        </p:tgtEl>
                                        <p:attrNameLst>
                                          <p:attrName>style.visibility</p:attrName>
                                        </p:attrNameLst>
                                      </p:cBhvr>
                                      <p:to>
                                        <p:strVal val="visible"/>
                                      </p:to>
                                    </p:set>
                                    <p:animEffect transition="in" filter="wipe(left)">
                                      <p:cBhvr>
                                        <p:cTn id="12" dur="500"/>
                                        <p:tgtEl>
                                          <p:spTgt spid="4505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50571"/>
                                        </p:tgtEl>
                                        <p:attrNameLst>
                                          <p:attrName>style.visibility</p:attrName>
                                        </p:attrNameLst>
                                      </p:cBhvr>
                                      <p:to>
                                        <p:strVal val="visible"/>
                                      </p:to>
                                    </p:set>
                                    <p:animEffect transition="in" filter="wipe(left)">
                                      <p:cBhvr>
                                        <p:cTn id="17" dur="500"/>
                                        <p:tgtEl>
                                          <p:spTgt spid="4505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50567"/>
                                        </p:tgtEl>
                                        <p:attrNameLst>
                                          <p:attrName>style.visibility</p:attrName>
                                        </p:attrNameLst>
                                      </p:cBhvr>
                                      <p:to>
                                        <p:strVal val="visible"/>
                                      </p:to>
                                    </p:set>
                                    <p:animEffect transition="in" filter="wipe(left)">
                                      <p:cBhvr>
                                        <p:cTn id="22" dur="500"/>
                                        <p:tgtEl>
                                          <p:spTgt spid="4505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50572"/>
                                        </p:tgtEl>
                                        <p:attrNameLst>
                                          <p:attrName>style.visibility</p:attrName>
                                        </p:attrNameLst>
                                      </p:cBhvr>
                                      <p:to>
                                        <p:strVal val="visible"/>
                                      </p:to>
                                    </p:set>
                                    <p:animEffect transition="in" filter="wipe(left)">
                                      <p:cBhvr>
                                        <p:cTn id="27" dur="500"/>
                                        <p:tgtEl>
                                          <p:spTgt spid="4505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50574"/>
                                        </p:tgtEl>
                                        <p:attrNameLst>
                                          <p:attrName>style.visibility</p:attrName>
                                        </p:attrNameLst>
                                      </p:cBhvr>
                                      <p:to>
                                        <p:strVal val="visible"/>
                                      </p:to>
                                    </p:set>
                                    <p:animEffect transition="in" filter="wipe(left)">
                                      <p:cBhvr>
                                        <p:cTn id="32" dur="500"/>
                                        <p:tgtEl>
                                          <p:spTgt spid="45057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50573"/>
                                        </p:tgtEl>
                                        <p:attrNameLst>
                                          <p:attrName>style.visibility</p:attrName>
                                        </p:attrNameLst>
                                      </p:cBhvr>
                                      <p:to>
                                        <p:strVal val="visible"/>
                                      </p:to>
                                    </p:set>
                                    <p:animEffect transition="in" filter="wipe(left)">
                                      <p:cBhvr>
                                        <p:cTn id="37" dur="500"/>
                                        <p:tgtEl>
                                          <p:spTgt spid="4505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50575"/>
                                        </p:tgtEl>
                                        <p:attrNameLst>
                                          <p:attrName>style.visibility</p:attrName>
                                        </p:attrNameLst>
                                      </p:cBhvr>
                                      <p:to>
                                        <p:strVal val="visible"/>
                                      </p:to>
                                    </p:set>
                                    <p:animEffect transition="in" filter="wipe(up)">
                                      <p:cBhvr>
                                        <p:cTn id="42" dur="500"/>
                                        <p:tgtEl>
                                          <p:spTgt spid="450575"/>
                                        </p:tgtEl>
                                      </p:cBhvr>
                                    </p:animEffect>
                                  </p:childTnLst>
                                </p:cTn>
                              </p:par>
                            </p:childTnLst>
                          </p:cTn>
                        </p:par>
                        <p:par>
                          <p:cTn id="43" fill="hold" nodeType="afterGroup">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450576"/>
                                        </p:tgtEl>
                                        <p:attrNameLst>
                                          <p:attrName>style.visibility</p:attrName>
                                        </p:attrNameLst>
                                      </p:cBhvr>
                                      <p:to>
                                        <p:strVal val="visible"/>
                                      </p:to>
                                    </p:set>
                                    <p:animEffect transition="in" filter="wipe(up)">
                                      <p:cBhvr>
                                        <p:cTn id="46" dur="500"/>
                                        <p:tgtEl>
                                          <p:spTgt spid="45057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450568"/>
                                        </p:tgtEl>
                                        <p:attrNameLst>
                                          <p:attrName>style.visibility</p:attrName>
                                        </p:attrNameLst>
                                      </p:cBhvr>
                                      <p:to>
                                        <p:strVal val="visible"/>
                                      </p:to>
                                    </p:set>
                                    <p:animEffect transition="in" filter="wipe(left)">
                                      <p:cBhvr>
                                        <p:cTn id="51" dur="500"/>
                                        <p:tgtEl>
                                          <p:spTgt spid="45056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450577"/>
                                        </p:tgtEl>
                                        <p:attrNameLst>
                                          <p:attrName>style.visibility</p:attrName>
                                        </p:attrNameLst>
                                      </p:cBhvr>
                                      <p:to>
                                        <p:strVal val="visible"/>
                                      </p:to>
                                    </p:set>
                                    <p:animEffect transition="in" filter="wipe(left)">
                                      <p:cBhvr>
                                        <p:cTn id="56" dur="500"/>
                                        <p:tgtEl>
                                          <p:spTgt spid="45057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450580"/>
                                        </p:tgtEl>
                                        <p:attrNameLst>
                                          <p:attrName>style.visibility</p:attrName>
                                        </p:attrNameLst>
                                      </p:cBhvr>
                                      <p:to>
                                        <p:strVal val="visible"/>
                                      </p:to>
                                    </p:set>
                                    <p:animEffect transition="in" filter="wipe(left)">
                                      <p:cBhvr>
                                        <p:cTn id="61" dur="500"/>
                                        <p:tgtEl>
                                          <p:spTgt spid="45058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50578"/>
                                        </p:tgtEl>
                                        <p:attrNameLst>
                                          <p:attrName>style.visibility</p:attrName>
                                        </p:attrNameLst>
                                      </p:cBhvr>
                                      <p:to>
                                        <p:strVal val="visible"/>
                                      </p:to>
                                    </p:set>
                                    <p:animEffect transition="in" filter="wipe(left)">
                                      <p:cBhvr>
                                        <p:cTn id="66" dur="500"/>
                                        <p:tgtEl>
                                          <p:spTgt spid="45057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50579"/>
                                        </p:tgtEl>
                                        <p:attrNameLst>
                                          <p:attrName>style.visibility</p:attrName>
                                        </p:attrNameLst>
                                      </p:cBhvr>
                                      <p:to>
                                        <p:strVal val="visible"/>
                                      </p:to>
                                    </p:set>
                                    <p:animEffect transition="in" filter="wipe(left)">
                                      <p:cBhvr>
                                        <p:cTn id="71" dur="500"/>
                                        <p:tgtEl>
                                          <p:spTgt spid="450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5" grpId="0" animBg="1"/>
      <p:bldP spid="450576" grpId="0" animBg="1"/>
      <p:bldP spid="450578" grpId="0"/>
      <p:bldP spid="450579" grpId="0" animBg="1"/>
      <p:bldP spid="4505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4"/>
          <p:cNvSpPr>
            <a:spLocks noGrp="1"/>
          </p:cNvSpPr>
          <p:nvPr>
            <p:ph type="dt" sz="quarter" idx="10"/>
          </p:nvPr>
        </p:nvSpPr>
        <p:spPr/>
        <p:txBody>
          <a:bodyPr/>
          <a:lstStyle/>
          <a:p>
            <a:pPr>
              <a:defRPr/>
            </a:pPr>
            <a:r>
              <a:rPr lang="en-US" smtClean="0"/>
              <a:t>Monday, June 29, 2015</a:t>
            </a:r>
            <a:endParaRPr lang="en-US"/>
          </a:p>
        </p:txBody>
      </p:sp>
      <p:sp>
        <p:nvSpPr>
          <p:cNvPr id="17" name="Footer Placeholder 5"/>
          <p:cNvSpPr>
            <a:spLocks noGrp="1"/>
          </p:cNvSpPr>
          <p:nvPr>
            <p:ph type="ftr" sz="quarter" idx="11"/>
          </p:nvPr>
        </p:nvSpPr>
        <p:spPr/>
        <p:txBody>
          <a:bodyPr/>
          <a:lstStyle/>
          <a:p>
            <a:pPr>
              <a:defRPr/>
            </a:pPr>
            <a:r>
              <a:rPr lang="nl-NL" smtClean="0"/>
              <a:t>PHYS 1441-001, Summer 2014             Dr. Jaehoon Yu</a:t>
            </a:r>
            <a:endParaRPr lang="en-US"/>
          </a:p>
        </p:txBody>
      </p:sp>
      <p:sp>
        <p:nvSpPr>
          <p:cNvPr id="447494" name="Text Box 6"/>
          <p:cNvSpPr txBox="1">
            <a:spLocks noChangeArrowheads="1"/>
          </p:cNvSpPr>
          <p:nvPr/>
        </p:nvSpPr>
        <p:spPr bwMode="auto">
          <a:xfrm>
            <a:off x="533400" y="1600200"/>
            <a:ext cx="3429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Arial Narrow" charset="0"/>
              </a:rPr>
              <a:t>Gravitational force on the surface of the earth:</a:t>
            </a:r>
          </a:p>
        </p:txBody>
      </p:sp>
      <p:sp>
        <p:nvSpPr>
          <p:cNvPr id="39951" name="Rectangle 7"/>
          <p:cNvSpPr>
            <a:spLocks noGrp="1" noChangeArrowheads="1"/>
          </p:cNvSpPr>
          <p:nvPr>
            <p:ph type="title"/>
          </p:nvPr>
        </p:nvSpPr>
        <p:spPr>
          <a:xfrm>
            <a:off x="457200" y="152400"/>
            <a:ext cx="8229600" cy="1066800"/>
          </a:xfrm>
        </p:spPr>
        <p:txBody>
          <a:bodyPr/>
          <a:lstStyle/>
          <a:p>
            <a:r>
              <a:rPr lang="en-US" sz="4000">
                <a:latin typeface="Arial Narrow" charset="0"/>
                <a:ea typeface="ＭＳ Ｐゴシック" charset="0"/>
                <a:cs typeface="ＭＳ Ｐゴシック" charset="0"/>
              </a:rPr>
              <a:t>Magnitude of the gravitational acceleration on the surface of the Earth</a:t>
            </a:r>
          </a:p>
        </p:txBody>
      </p:sp>
      <p:graphicFrame>
        <p:nvGraphicFramePr>
          <p:cNvPr id="447496" name="Object 3"/>
          <p:cNvGraphicFramePr>
            <a:graphicFrameLocks noChangeAspect="1"/>
          </p:cNvGraphicFramePr>
          <p:nvPr/>
        </p:nvGraphicFramePr>
        <p:xfrm>
          <a:off x="457200" y="3268663"/>
          <a:ext cx="873125" cy="541337"/>
        </p:xfrm>
        <a:graphic>
          <a:graphicData uri="http://schemas.openxmlformats.org/presentationml/2006/ole">
            <mc:AlternateContent xmlns:mc="http://schemas.openxmlformats.org/markup-compatibility/2006">
              <mc:Choice xmlns:v="urn:schemas-microsoft-com:vml" Requires="v">
                <p:oleObj spid="_x0000_s196254" name="Equation" r:id="rId4" imgW="266400" imgH="164880" progId="Equation.DSMT4">
                  <p:embed/>
                </p:oleObj>
              </mc:Choice>
              <mc:Fallback>
                <p:oleObj name="Equation" r:id="rId4" imgW="2664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268663"/>
                        <a:ext cx="873125"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7497" name="Object 4"/>
          <p:cNvGraphicFramePr>
            <a:graphicFrameLocks noChangeAspect="1"/>
          </p:cNvGraphicFramePr>
          <p:nvPr>
            <p:extLst>
              <p:ext uri="{D42A27DB-BD31-4B8C-83A1-F6EECF244321}">
                <p14:modId xmlns:p14="http://schemas.microsoft.com/office/powerpoint/2010/main" val="1927655229"/>
              </p:ext>
            </p:extLst>
          </p:nvPr>
        </p:nvGraphicFramePr>
        <p:xfrm>
          <a:off x="436563" y="3879850"/>
          <a:ext cx="8605837" cy="1952625"/>
        </p:xfrm>
        <a:graphic>
          <a:graphicData uri="http://schemas.openxmlformats.org/presentationml/2006/ole">
            <mc:AlternateContent xmlns:mc="http://schemas.openxmlformats.org/markup-compatibility/2006">
              <mc:Choice xmlns:v="urn:schemas-microsoft-com:vml" Requires="v">
                <p:oleObj spid="_x0000_s196255" name="Equation" r:id="rId6" imgW="2628900" imgH="596900" progId="Equation.3">
                  <p:embed/>
                </p:oleObj>
              </mc:Choice>
              <mc:Fallback>
                <p:oleObj name="Equation" r:id="rId6" imgW="2628900" imgH="596900" progId="Equation.3">
                  <p:embed/>
                  <p:pic>
                    <p:nvPicPr>
                      <p:cNvPr id="0" name=""/>
                      <p:cNvPicPr>
                        <a:picLocks noChangeAspect="1" noChangeArrowheads="1"/>
                      </p:cNvPicPr>
                      <p:nvPr/>
                    </p:nvPicPr>
                    <p:blipFill>
                      <a:blip r:embed="rId7"/>
                      <a:srcRect/>
                      <a:stretch>
                        <a:fillRect/>
                      </a:stretch>
                    </p:blipFill>
                    <p:spPr bwMode="auto">
                      <a:xfrm>
                        <a:off x="436563" y="3879850"/>
                        <a:ext cx="8605837" cy="195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7498" name="Object 5"/>
          <p:cNvGraphicFramePr>
            <a:graphicFrameLocks noChangeAspect="1"/>
          </p:cNvGraphicFramePr>
          <p:nvPr/>
        </p:nvGraphicFramePr>
        <p:xfrm>
          <a:off x="504825" y="5334000"/>
          <a:ext cx="2619375" cy="747713"/>
        </p:xfrm>
        <a:graphic>
          <a:graphicData uri="http://schemas.openxmlformats.org/presentationml/2006/ole">
            <mc:AlternateContent xmlns:mc="http://schemas.openxmlformats.org/markup-compatibility/2006">
              <mc:Choice xmlns:v="urn:schemas-microsoft-com:vml" Requires="v">
                <p:oleObj spid="_x0000_s196256" name="Equation" r:id="rId8" imgW="799920" imgH="228600" progId="Equation.DSMT4">
                  <p:embed/>
                </p:oleObj>
              </mc:Choice>
              <mc:Fallback>
                <p:oleObj name="Equation" r:id="rId8" imgW="7999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825" y="5334000"/>
                        <a:ext cx="2619375"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7501" name="Object 6"/>
          <p:cNvGraphicFramePr>
            <a:graphicFrameLocks noChangeAspect="1"/>
          </p:cNvGraphicFramePr>
          <p:nvPr/>
        </p:nvGraphicFramePr>
        <p:xfrm>
          <a:off x="4173538" y="1662113"/>
          <a:ext cx="1008062" cy="695325"/>
        </p:xfrm>
        <a:graphic>
          <a:graphicData uri="http://schemas.openxmlformats.org/presentationml/2006/ole">
            <mc:AlternateContent xmlns:mc="http://schemas.openxmlformats.org/markup-compatibility/2006">
              <mc:Choice xmlns:v="urn:schemas-microsoft-com:vml" Requires="v">
                <p:oleObj spid="_x0000_s196257" name="Equation" r:id="rId10" imgW="330120" imgH="228600" progId="Equation.DSMT4">
                  <p:embed/>
                </p:oleObj>
              </mc:Choice>
              <mc:Fallback>
                <p:oleObj name="Equation" r:id="rId10" imgW="3301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3538" y="1662113"/>
                        <a:ext cx="1008062"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7502" name="Object 7"/>
          <p:cNvGraphicFramePr>
            <a:graphicFrameLocks noChangeAspect="1"/>
          </p:cNvGraphicFramePr>
          <p:nvPr/>
        </p:nvGraphicFramePr>
        <p:xfrm>
          <a:off x="5181600" y="1390650"/>
          <a:ext cx="1976438" cy="1200150"/>
        </p:xfrm>
        <a:graphic>
          <a:graphicData uri="http://schemas.openxmlformats.org/presentationml/2006/ole">
            <mc:AlternateContent xmlns:mc="http://schemas.openxmlformats.org/markup-compatibility/2006">
              <mc:Choice xmlns:v="urn:schemas-microsoft-com:vml" Requires="v">
                <p:oleObj spid="_x0000_s196258" name="Equation" r:id="rId12" imgW="647640" imgH="393480" progId="Equation.DSMT4">
                  <p:embed/>
                </p:oleObj>
              </mc:Choice>
              <mc:Fallback>
                <p:oleObj name="Equation" r:id="rId12" imgW="64764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1390650"/>
                        <a:ext cx="1976438"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7503" name="Object 8"/>
          <p:cNvGraphicFramePr>
            <a:graphicFrameLocks noChangeAspect="1"/>
          </p:cNvGraphicFramePr>
          <p:nvPr/>
        </p:nvGraphicFramePr>
        <p:xfrm>
          <a:off x="7086600" y="1427163"/>
          <a:ext cx="1627188" cy="1316037"/>
        </p:xfrm>
        <a:graphic>
          <a:graphicData uri="http://schemas.openxmlformats.org/presentationml/2006/ole">
            <mc:AlternateContent xmlns:mc="http://schemas.openxmlformats.org/markup-compatibility/2006">
              <mc:Choice xmlns:v="urn:schemas-microsoft-com:vml" Requires="v">
                <p:oleObj spid="_x0000_s196259" name="Equation" r:id="rId14" imgW="533160" imgH="431640" progId="Equation.DSMT4">
                  <p:embed/>
                </p:oleObj>
              </mc:Choice>
              <mc:Fallback>
                <p:oleObj name="Equation" r:id="rId14" imgW="533160" imgH="431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86600" y="1427163"/>
                        <a:ext cx="1627188" cy="131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7504" name="Object 9"/>
          <p:cNvGraphicFramePr>
            <a:graphicFrameLocks noChangeAspect="1"/>
          </p:cNvGraphicFramePr>
          <p:nvPr/>
        </p:nvGraphicFramePr>
        <p:xfrm>
          <a:off x="4889500" y="2432050"/>
          <a:ext cx="1206500" cy="539750"/>
        </p:xfrm>
        <a:graphic>
          <a:graphicData uri="http://schemas.openxmlformats.org/presentationml/2006/ole">
            <mc:AlternateContent xmlns:mc="http://schemas.openxmlformats.org/markup-compatibility/2006">
              <mc:Choice xmlns:v="urn:schemas-microsoft-com:vml" Requires="v">
                <p:oleObj spid="_x0000_s196260" name="Equation" r:id="rId16" imgW="368280" imgH="164880" progId="Equation.DSMT4">
                  <p:embed/>
                </p:oleObj>
              </mc:Choice>
              <mc:Fallback>
                <p:oleObj name="Equation" r:id="rId16" imgW="36828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89500" y="2432050"/>
                        <a:ext cx="12065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47505" name="Line 17"/>
          <p:cNvSpPr>
            <a:spLocks noChangeShapeType="1"/>
          </p:cNvSpPr>
          <p:nvPr/>
        </p:nvSpPr>
        <p:spPr bwMode="auto">
          <a:xfrm flipH="1">
            <a:off x="5334000" y="2362200"/>
            <a:ext cx="381000" cy="6096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447506" name="Line 18"/>
          <p:cNvSpPr>
            <a:spLocks noChangeShapeType="1"/>
          </p:cNvSpPr>
          <p:nvPr/>
        </p:nvSpPr>
        <p:spPr bwMode="auto">
          <a:xfrm flipH="1">
            <a:off x="8229600" y="1447800"/>
            <a:ext cx="381000" cy="6096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graphicFrame>
        <p:nvGraphicFramePr>
          <p:cNvPr id="447507" name="Object 10"/>
          <p:cNvGraphicFramePr>
            <a:graphicFrameLocks noChangeAspect="1"/>
          </p:cNvGraphicFramePr>
          <p:nvPr/>
        </p:nvGraphicFramePr>
        <p:xfrm>
          <a:off x="1295400" y="2854325"/>
          <a:ext cx="1412875" cy="1412875"/>
        </p:xfrm>
        <a:graphic>
          <a:graphicData uri="http://schemas.openxmlformats.org/presentationml/2006/ole">
            <mc:AlternateContent xmlns:mc="http://schemas.openxmlformats.org/markup-compatibility/2006">
              <mc:Choice xmlns:v="urn:schemas-microsoft-com:vml" Requires="v">
                <p:oleObj spid="_x0000_s196261" name="Equation" r:id="rId18" imgW="431640" imgH="431640" progId="Equation.DSMT4">
                  <p:embed/>
                </p:oleObj>
              </mc:Choice>
              <mc:Fallback>
                <p:oleObj name="Equation" r:id="rId18" imgW="431640" imgH="4316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2854325"/>
                        <a:ext cx="1412875"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7508" name="Object 11"/>
          <p:cNvGraphicFramePr>
            <a:graphicFrameLocks noChangeAspect="1"/>
          </p:cNvGraphicFramePr>
          <p:nvPr>
            <p:extLst>
              <p:ext uri="{D42A27DB-BD31-4B8C-83A1-F6EECF244321}">
                <p14:modId xmlns:p14="http://schemas.microsoft.com/office/powerpoint/2010/main" val="1790822623"/>
              </p:ext>
            </p:extLst>
          </p:nvPr>
        </p:nvGraphicFramePr>
        <p:xfrm>
          <a:off x="3144838" y="3076575"/>
          <a:ext cx="4510087" cy="898525"/>
        </p:xfrm>
        <a:graphic>
          <a:graphicData uri="http://schemas.openxmlformats.org/presentationml/2006/ole">
            <mc:AlternateContent xmlns:mc="http://schemas.openxmlformats.org/markup-compatibility/2006">
              <mc:Choice xmlns:v="urn:schemas-microsoft-com:vml" Requires="v">
                <p:oleObj spid="_x0000_s196262" name="Equation" r:id="rId20" imgW="2489200" imgH="495300" progId="Equation.DSMT4">
                  <p:embed/>
                </p:oleObj>
              </mc:Choice>
              <mc:Fallback>
                <p:oleObj name="Equation" r:id="rId20" imgW="2489200" imgH="495300" progId="Equation.DSMT4">
                  <p:embed/>
                  <p:pic>
                    <p:nvPicPr>
                      <p:cNvPr id="0" name=""/>
                      <p:cNvPicPr>
                        <a:picLocks noChangeAspect="1" noChangeArrowheads="1"/>
                      </p:cNvPicPr>
                      <p:nvPr/>
                    </p:nvPicPr>
                    <p:blipFill>
                      <a:blip r:embed="rId21"/>
                      <a:srcRect/>
                      <a:stretch>
                        <a:fillRect/>
                      </a:stretch>
                    </p:blipFill>
                    <p:spPr bwMode="auto">
                      <a:xfrm>
                        <a:off x="3144838" y="3076575"/>
                        <a:ext cx="4510087" cy="8985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954" name="Slide Number Placeholder 1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3C43E40-C1B7-4A4E-A604-76D979DDF299}"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Tree>
    <p:extLst>
      <p:ext uri="{BB962C8B-B14F-4D97-AF65-F5344CB8AC3E}">
        <p14:creationId xmlns:p14="http://schemas.microsoft.com/office/powerpoint/2010/main" val="1275219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7494"/>
                                        </p:tgtEl>
                                        <p:attrNameLst>
                                          <p:attrName>style.visibility</p:attrName>
                                        </p:attrNameLst>
                                      </p:cBhvr>
                                      <p:to>
                                        <p:strVal val="visible"/>
                                      </p:to>
                                    </p:set>
                                    <p:animEffect transition="in" filter="wipe(left)">
                                      <p:cBhvr>
                                        <p:cTn id="7" dur="500"/>
                                        <p:tgtEl>
                                          <p:spTgt spid="447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47501"/>
                                        </p:tgtEl>
                                        <p:attrNameLst>
                                          <p:attrName>style.visibility</p:attrName>
                                        </p:attrNameLst>
                                      </p:cBhvr>
                                      <p:to>
                                        <p:strVal val="visible"/>
                                      </p:to>
                                    </p:set>
                                    <p:animEffect transition="in" filter="wipe(left)">
                                      <p:cBhvr>
                                        <p:cTn id="12" dur="500"/>
                                        <p:tgtEl>
                                          <p:spTgt spid="4475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47502"/>
                                        </p:tgtEl>
                                        <p:attrNameLst>
                                          <p:attrName>style.visibility</p:attrName>
                                        </p:attrNameLst>
                                      </p:cBhvr>
                                      <p:to>
                                        <p:strVal val="visible"/>
                                      </p:to>
                                    </p:set>
                                    <p:animEffect transition="in" filter="wipe(left)">
                                      <p:cBhvr>
                                        <p:cTn id="17" dur="500"/>
                                        <p:tgtEl>
                                          <p:spTgt spid="4475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47503"/>
                                        </p:tgtEl>
                                        <p:attrNameLst>
                                          <p:attrName>style.visibility</p:attrName>
                                        </p:attrNameLst>
                                      </p:cBhvr>
                                      <p:to>
                                        <p:strVal val="visible"/>
                                      </p:to>
                                    </p:set>
                                    <p:animEffect transition="in" filter="wipe(left)">
                                      <p:cBhvr>
                                        <p:cTn id="22" dur="500"/>
                                        <p:tgtEl>
                                          <p:spTgt spid="4475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47504"/>
                                        </p:tgtEl>
                                        <p:attrNameLst>
                                          <p:attrName>style.visibility</p:attrName>
                                        </p:attrNameLst>
                                      </p:cBhvr>
                                      <p:to>
                                        <p:strVal val="visible"/>
                                      </p:to>
                                    </p:set>
                                    <p:animEffect transition="in" filter="wipe(left)">
                                      <p:cBhvr>
                                        <p:cTn id="27" dur="500"/>
                                        <p:tgtEl>
                                          <p:spTgt spid="4475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47506"/>
                                        </p:tgtEl>
                                        <p:attrNameLst>
                                          <p:attrName>style.visibility</p:attrName>
                                        </p:attrNameLst>
                                      </p:cBhvr>
                                      <p:to>
                                        <p:strVal val="visible"/>
                                      </p:to>
                                    </p:set>
                                    <p:animEffect transition="in" filter="wipe(up)">
                                      <p:cBhvr>
                                        <p:cTn id="32" dur="500"/>
                                        <p:tgtEl>
                                          <p:spTgt spid="447506"/>
                                        </p:tgtEl>
                                      </p:cBhvr>
                                    </p:animEffect>
                                  </p:childTnLst>
                                </p:cTn>
                              </p:par>
                            </p:childTnLst>
                          </p:cTn>
                        </p:par>
                        <p:par>
                          <p:cTn id="33" fill="hold" nodeType="afterGroup">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447505"/>
                                        </p:tgtEl>
                                        <p:attrNameLst>
                                          <p:attrName>style.visibility</p:attrName>
                                        </p:attrNameLst>
                                      </p:cBhvr>
                                      <p:to>
                                        <p:strVal val="visible"/>
                                      </p:to>
                                    </p:set>
                                    <p:animEffect transition="in" filter="wipe(up)">
                                      <p:cBhvr>
                                        <p:cTn id="36" dur="500"/>
                                        <p:tgtEl>
                                          <p:spTgt spid="44750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447496"/>
                                        </p:tgtEl>
                                        <p:attrNameLst>
                                          <p:attrName>style.visibility</p:attrName>
                                        </p:attrNameLst>
                                      </p:cBhvr>
                                      <p:to>
                                        <p:strVal val="visible"/>
                                      </p:to>
                                    </p:set>
                                    <p:animEffect transition="in" filter="wipe(left)">
                                      <p:cBhvr>
                                        <p:cTn id="41" dur="500"/>
                                        <p:tgtEl>
                                          <p:spTgt spid="44749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447507"/>
                                        </p:tgtEl>
                                        <p:attrNameLst>
                                          <p:attrName>style.visibility</p:attrName>
                                        </p:attrNameLst>
                                      </p:cBhvr>
                                      <p:to>
                                        <p:strVal val="visible"/>
                                      </p:to>
                                    </p:set>
                                    <p:animEffect transition="in" filter="wipe(left)">
                                      <p:cBhvr>
                                        <p:cTn id="46" dur="500"/>
                                        <p:tgtEl>
                                          <p:spTgt spid="44750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447508"/>
                                        </p:tgtEl>
                                        <p:attrNameLst>
                                          <p:attrName>style.visibility</p:attrName>
                                        </p:attrNameLst>
                                      </p:cBhvr>
                                      <p:to>
                                        <p:strVal val="visible"/>
                                      </p:to>
                                    </p:set>
                                    <p:animEffect transition="in" filter="wipe(left)">
                                      <p:cBhvr>
                                        <p:cTn id="51" dur="500"/>
                                        <p:tgtEl>
                                          <p:spTgt spid="44750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447497"/>
                                        </p:tgtEl>
                                        <p:attrNameLst>
                                          <p:attrName>style.visibility</p:attrName>
                                        </p:attrNameLst>
                                      </p:cBhvr>
                                      <p:to>
                                        <p:strVal val="visible"/>
                                      </p:to>
                                    </p:set>
                                    <p:animEffect transition="in" filter="wipe(left)">
                                      <p:cBhvr>
                                        <p:cTn id="56" dur="500"/>
                                        <p:tgtEl>
                                          <p:spTgt spid="44749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447498"/>
                                        </p:tgtEl>
                                        <p:attrNameLst>
                                          <p:attrName>style.visibility</p:attrName>
                                        </p:attrNameLst>
                                      </p:cBhvr>
                                      <p:to>
                                        <p:strVal val="visible"/>
                                      </p:to>
                                    </p:set>
                                    <p:animEffect transition="in" filter="wipe(left)">
                                      <p:cBhvr>
                                        <p:cTn id="61" dur="500"/>
                                        <p:tgtEl>
                                          <p:spTgt spid="447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4" grpId="0"/>
      <p:bldP spid="447505" grpId="0" animBg="1"/>
      <p:bldP spid="4475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5"/>
          <p:cNvSpPr>
            <a:spLocks noGrp="1"/>
          </p:cNvSpPr>
          <p:nvPr>
            <p:ph type="dt" sz="quarter" idx="10"/>
          </p:nvPr>
        </p:nvSpPr>
        <p:spPr/>
        <p:txBody>
          <a:bodyPr/>
          <a:lstStyle/>
          <a:p>
            <a:pPr>
              <a:defRPr/>
            </a:pPr>
            <a:r>
              <a:rPr lang="en-US" smtClean="0"/>
              <a:t>Monday, June 29, 2015</a:t>
            </a:r>
            <a:endParaRPr lang="en-US"/>
          </a:p>
        </p:txBody>
      </p:sp>
      <p:sp>
        <p:nvSpPr>
          <p:cNvPr id="15" name="Footer Placeholder 6"/>
          <p:cNvSpPr>
            <a:spLocks noGrp="1"/>
          </p:cNvSpPr>
          <p:nvPr>
            <p:ph type="ftr" sz="quarter" idx="11"/>
          </p:nvPr>
        </p:nvSpPr>
        <p:spPr/>
        <p:txBody>
          <a:bodyPr/>
          <a:lstStyle/>
          <a:p>
            <a:pPr>
              <a:defRPr/>
            </a:pPr>
            <a:r>
              <a:rPr lang="nl-NL" smtClean="0"/>
              <a:t>PHYS 1441-001, Summer 2014             Dr. Jaehoon Yu</a:t>
            </a:r>
            <a:endParaRPr lang="en-US"/>
          </a:p>
        </p:txBody>
      </p:sp>
      <p:sp>
        <p:nvSpPr>
          <p:cNvPr id="536592" name="Rectangle 16"/>
          <p:cNvSpPr>
            <a:spLocks noChangeArrowheads="1"/>
          </p:cNvSpPr>
          <p:nvPr/>
        </p:nvSpPr>
        <p:spPr bwMode="auto">
          <a:xfrm>
            <a:off x="5715000" y="5257800"/>
            <a:ext cx="2133600" cy="1295400"/>
          </a:xfrm>
          <a:prstGeom prst="rect">
            <a:avLst/>
          </a:prstGeom>
          <a:solidFill>
            <a:srgbClr val="FFFFCC"/>
          </a:solidFill>
          <a:ln w="38100">
            <a:solidFill>
              <a:srgbClr val="A50021"/>
            </a:solidFill>
            <a:miter lim="800000"/>
            <a:headEnd/>
            <a:tailEnd/>
          </a:ln>
        </p:spPr>
        <p:txBody>
          <a:bodyPr anchor="ctr">
            <a:spAutoFit/>
          </a:bodyPr>
          <a:lstStyle/>
          <a:p>
            <a:endParaRPr lang="en-US"/>
          </a:p>
        </p:txBody>
      </p:sp>
      <p:pic>
        <p:nvPicPr>
          <p:cNvPr id="536579" name="Picture 3" descr="F0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1200"/>
            <a:ext cx="47244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580" name="Text Box 4"/>
          <p:cNvSpPr txBox="1">
            <a:spLocks noChangeArrowheads="1"/>
          </p:cNvSpPr>
          <p:nvPr/>
        </p:nvSpPr>
        <p:spPr bwMode="auto">
          <a:xfrm>
            <a:off x="457200" y="685800"/>
            <a:ext cx="8475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dirty="0">
                <a:solidFill>
                  <a:srgbClr val="333399"/>
                </a:solidFill>
                <a:latin typeface="Arial Narrow" charset="0"/>
              </a:rPr>
              <a:t>There is only one speed that a satellite can have if the satellite is to remain in an orbit with a fixed radius.</a:t>
            </a:r>
          </a:p>
        </p:txBody>
      </p:sp>
      <p:sp>
        <p:nvSpPr>
          <p:cNvPr id="43021" name="Rectangle 5"/>
          <p:cNvSpPr>
            <a:spLocks noGrp="1" noChangeArrowheads="1"/>
          </p:cNvSpPr>
          <p:nvPr>
            <p:ph type="title"/>
          </p:nvPr>
        </p:nvSpPr>
        <p:spPr>
          <a:xfrm>
            <a:off x="685800" y="-76200"/>
            <a:ext cx="7772400" cy="838200"/>
          </a:xfrm>
        </p:spPr>
        <p:txBody>
          <a:bodyPr/>
          <a:lstStyle/>
          <a:p>
            <a:r>
              <a:rPr lang="en-US" dirty="0">
                <a:latin typeface="Arial Narrow" charset="0"/>
                <a:ea typeface="ＭＳ Ｐゴシック" charset="0"/>
                <a:cs typeface="ＭＳ Ｐゴシック" charset="0"/>
              </a:rPr>
              <a:t>Satellite in Circular Orbits</a:t>
            </a:r>
          </a:p>
        </p:txBody>
      </p:sp>
      <p:graphicFrame>
        <p:nvGraphicFramePr>
          <p:cNvPr id="536582" name="Object 2"/>
          <p:cNvGraphicFramePr>
            <a:graphicFrameLocks noChangeAspect="1"/>
          </p:cNvGraphicFramePr>
          <p:nvPr/>
        </p:nvGraphicFramePr>
        <p:xfrm>
          <a:off x="5075238" y="3386138"/>
          <a:ext cx="868362" cy="652462"/>
        </p:xfrm>
        <a:graphic>
          <a:graphicData uri="http://schemas.openxmlformats.org/presentationml/2006/ole">
            <mc:AlternateContent xmlns:mc="http://schemas.openxmlformats.org/markup-compatibility/2006">
              <mc:Choice xmlns:v="urn:schemas-microsoft-com:vml" Requires="v">
                <p:oleObj spid="_x0000_s198080" name="Equation" r:id="rId5" imgW="304560" imgH="228600" progId="Equation.DSMT4">
                  <p:embed/>
                </p:oleObj>
              </mc:Choice>
              <mc:Fallback>
                <p:oleObj name="Equation" r:id="rId5" imgW="30456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5238" y="3386138"/>
                        <a:ext cx="868362" cy="65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6584" name="Object 3"/>
          <p:cNvGraphicFramePr>
            <a:graphicFrameLocks noChangeAspect="1"/>
          </p:cNvGraphicFramePr>
          <p:nvPr/>
        </p:nvGraphicFramePr>
        <p:xfrm>
          <a:off x="6324600" y="5283200"/>
          <a:ext cx="1449388" cy="1270000"/>
        </p:xfrm>
        <a:graphic>
          <a:graphicData uri="http://schemas.openxmlformats.org/presentationml/2006/ole">
            <mc:AlternateContent xmlns:mc="http://schemas.openxmlformats.org/markup-compatibility/2006">
              <mc:Choice xmlns:v="urn:schemas-microsoft-com:vml" Requires="v">
                <p:oleObj spid="_x0000_s198081" name="Equation" r:id="rId7" imgW="507960" imgH="444240" progId="Equation.DSMT4">
                  <p:embed/>
                </p:oleObj>
              </mc:Choice>
              <mc:Fallback>
                <p:oleObj name="Equation" r:id="rId7" imgW="507960" imgH="4442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5283200"/>
                        <a:ext cx="1449388"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36586" name="Text Box 10"/>
          <p:cNvSpPr txBox="1">
            <a:spLocks noChangeArrowheads="1"/>
          </p:cNvSpPr>
          <p:nvPr/>
        </p:nvSpPr>
        <p:spPr bwMode="auto">
          <a:xfrm>
            <a:off x="4800600" y="1752600"/>
            <a:ext cx="411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333399"/>
                </a:solidFill>
                <a:latin typeface="Arial Narrow" charset="0"/>
              </a:rPr>
              <a:t>What </a:t>
            </a:r>
            <a:r>
              <a:rPr lang="en-US" dirty="0" smtClean="0">
                <a:solidFill>
                  <a:srgbClr val="333399"/>
                </a:solidFill>
                <a:latin typeface="Arial Narrow" charset="0"/>
              </a:rPr>
              <a:t>acts as </a:t>
            </a:r>
            <a:r>
              <a:rPr lang="en-US" dirty="0">
                <a:solidFill>
                  <a:srgbClr val="333399"/>
                </a:solidFill>
                <a:latin typeface="Arial Narrow" charset="0"/>
              </a:rPr>
              <a:t>the centripetal force?</a:t>
            </a:r>
          </a:p>
        </p:txBody>
      </p:sp>
      <p:sp>
        <p:nvSpPr>
          <p:cNvPr id="536587" name="Text Box 11"/>
          <p:cNvSpPr txBox="1">
            <a:spLocks noChangeArrowheads="1"/>
          </p:cNvSpPr>
          <p:nvPr/>
        </p:nvSpPr>
        <p:spPr bwMode="auto">
          <a:xfrm>
            <a:off x="4800600" y="2133600"/>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 gravitational force of the earth pulling the satellite!</a:t>
            </a:r>
          </a:p>
        </p:txBody>
      </p:sp>
      <p:graphicFrame>
        <p:nvGraphicFramePr>
          <p:cNvPr id="536588" name="Object 4"/>
          <p:cNvGraphicFramePr>
            <a:graphicFrameLocks noChangeAspect="1"/>
          </p:cNvGraphicFramePr>
          <p:nvPr/>
        </p:nvGraphicFramePr>
        <p:xfrm>
          <a:off x="5924550" y="3143250"/>
          <a:ext cx="1847850" cy="1123950"/>
        </p:xfrm>
        <a:graphic>
          <a:graphicData uri="http://schemas.openxmlformats.org/presentationml/2006/ole">
            <mc:AlternateContent xmlns:mc="http://schemas.openxmlformats.org/markup-compatibility/2006">
              <mc:Choice xmlns:v="urn:schemas-microsoft-com:vml" Requires="v">
                <p:oleObj spid="_x0000_s198082" name="Equation" r:id="rId9" imgW="647640" imgH="393480" progId="Equation.DSMT4">
                  <p:embed/>
                </p:oleObj>
              </mc:Choice>
              <mc:Fallback>
                <p:oleObj name="Equation" r:id="rId9" imgW="6476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4550" y="3143250"/>
                        <a:ext cx="1847850"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6589" name="Object 5"/>
          <p:cNvGraphicFramePr>
            <a:graphicFrameLocks noChangeAspect="1"/>
          </p:cNvGraphicFramePr>
          <p:nvPr/>
        </p:nvGraphicFramePr>
        <p:xfrm>
          <a:off x="7743825" y="3048000"/>
          <a:ext cx="942975" cy="1196975"/>
        </p:xfrm>
        <a:graphic>
          <a:graphicData uri="http://schemas.openxmlformats.org/presentationml/2006/ole">
            <mc:AlternateContent xmlns:mc="http://schemas.openxmlformats.org/markup-compatibility/2006">
              <mc:Choice xmlns:v="urn:schemas-microsoft-com:vml" Requires="v">
                <p:oleObj spid="_x0000_s198083" name="Equation" r:id="rId11" imgW="330120" imgH="419040" progId="Equation.DSMT4">
                  <p:embed/>
                </p:oleObj>
              </mc:Choice>
              <mc:Fallback>
                <p:oleObj name="Equation" r:id="rId11" imgW="330120" imgH="419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3825" y="3048000"/>
                        <a:ext cx="942975"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6590" name="Object 6"/>
          <p:cNvGraphicFramePr>
            <a:graphicFrameLocks noChangeAspect="1"/>
          </p:cNvGraphicFramePr>
          <p:nvPr/>
        </p:nvGraphicFramePr>
        <p:xfrm>
          <a:off x="5713413" y="5715000"/>
          <a:ext cx="687387" cy="398463"/>
        </p:xfrm>
        <a:graphic>
          <a:graphicData uri="http://schemas.openxmlformats.org/presentationml/2006/ole">
            <mc:AlternateContent xmlns:mc="http://schemas.openxmlformats.org/markup-compatibility/2006">
              <mc:Choice xmlns:v="urn:schemas-microsoft-com:vml" Requires="v">
                <p:oleObj spid="_x0000_s198084" name="Equation" r:id="rId13" imgW="241200" imgH="139680" progId="Equation.DSMT4">
                  <p:embed/>
                </p:oleObj>
              </mc:Choice>
              <mc:Fallback>
                <p:oleObj name="Equation" r:id="rId13" imgW="241200" imgH="1396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3413" y="5715000"/>
                        <a:ext cx="687387"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6591" name="Object 7"/>
          <p:cNvGraphicFramePr>
            <a:graphicFrameLocks noChangeAspect="1"/>
          </p:cNvGraphicFramePr>
          <p:nvPr/>
        </p:nvGraphicFramePr>
        <p:xfrm>
          <a:off x="5791200" y="4294188"/>
          <a:ext cx="1676400" cy="963612"/>
        </p:xfrm>
        <a:graphic>
          <a:graphicData uri="http://schemas.openxmlformats.org/presentationml/2006/ole">
            <mc:AlternateContent xmlns:mc="http://schemas.openxmlformats.org/markup-compatibility/2006">
              <mc:Choice xmlns:v="urn:schemas-microsoft-com:vml" Requires="v">
                <p:oleObj spid="_x0000_s198085" name="Equation" r:id="rId15" imgW="685800" imgH="393480" progId="Equation.DSMT4">
                  <p:embed/>
                </p:oleObj>
              </mc:Choice>
              <mc:Fallback>
                <p:oleObj name="Equation" r:id="rId15" imgW="68580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91200" y="4294188"/>
                        <a:ext cx="1676400" cy="96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3024"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C3E15E5-B7DB-1143-9B72-42D2252E0CB7}"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Tree>
    <p:extLst>
      <p:ext uri="{BB962C8B-B14F-4D97-AF65-F5344CB8AC3E}">
        <p14:creationId xmlns:p14="http://schemas.microsoft.com/office/powerpoint/2010/main" val="3239408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36580"/>
                                        </p:tgtEl>
                                        <p:attrNameLst>
                                          <p:attrName>style.visibility</p:attrName>
                                        </p:attrNameLst>
                                      </p:cBhvr>
                                      <p:to>
                                        <p:strVal val="visible"/>
                                      </p:to>
                                    </p:set>
                                    <p:animEffect transition="in" filter="wipe(left)">
                                      <p:cBhvr>
                                        <p:cTn id="7" dur="500"/>
                                        <p:tgtEl>
                                          <p:spTgt spid="536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36579"/>
                                        </p:tgtEl>
                                        <p:attrNameLst>
                                          <p:attrName>style.visibility</p:attrName>
                                        </p:attrNameLst>
                                      </p:cBhvr>
                                      <p:to>
                                        <p:strVal val="visible"/>
                                      </p:to>
                                    </p:set>
                                    <p:anim calcmode="lin" valueType="num">
                                      <p:cBhvr>
                                        <p:cTn id="12" dur="500" fill="hold"/>
                                        <p:tgtEl>
                                          <p:spTgt spid="536579"/>
                                        </p:tgtEl>
                                        <p:attrNameLst>
                                          <p:attrName>ppt_w</p:attrName>
                                        </p:attrNameLst>
                                      </p:cBhvr>
                                      <p:tavLst>
                                        <p:tav tm="0">
                                          <p:val>
                                            <p:fltVal val="0"/>
                                          </p:val>
                                        </p:tav>
                                        <p:tav tm="100000">
                                          <p:val>
                                            <p:strVal val="#ppt_w"/>
                                          </p:val>
                                        </p:tav>
                                      </p:tavLst>
                                    </p:anim>
                                    <p:anim calcmode="lin" valueType="num">
                                      <p:cBhvr>
                                        <p:cTn id="13" dur="500" fill="hold"/>
                                        <p:tgtEl>
                                          <p:spTgt spid="536579"/>
                                        </p:tgtEl>
                                        <p:attrNameLst>
                                          <p:attrName>ppt_h</p:attrName>
                                        </p:attrNameLst>
                                      </p:cBhvr>
                                      <p:tavLst>
                                        <p:tav tm="0">
                                          <p:val>
                                            <p:fltVal val="0"/>
                                          </p:val>
                                        </p:tav>
                                        <p:tav tm="100000">
                                          <p:val>
                                            <p:strVal val="#ppt_h"/>
                                          </p:val>
                                        </p:tav>
                                      </p:tavLst>
                                    </p:anim>
                                    <p:animEffect transition="in" filter="fade">
                                      <p:cBhvr>
                                        <p:cTn id="14" dur="500"/>
                                        <p:tgtEl>
                                          <p:spTgt spid="5365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536586"/>
                                        </p:tgtEl>
                                        <p:attrNameLst>
                                          <p:attrName>style.visibility</p:attrName>
                                        </p:attrNameLst>
                                      </p:cBhvr>
                                      <p:to>
                                        <p:strVal val="visible"/>
                                      </p:to>
                                    </p:set>
                                    <p:animEffect transition="in" filter="wipe(left)">
                                      <p:cBhvr>
                                        <p:cTn id="19" dur="500"/>
                                        <p:tgtEl>
                                          <p:spTgt spid="53658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536587"/>
                                        </p:tgtEl>
                                        <p:attrNameLst>
                                          <p:attrName>style.visibility</p:attrName>
                                        </p:attrNameLst>
                                      </p:cBhvr>
                                      <p:to>
                                        <p:strVal val="visible"/>
                                      </p:to>
                                    </p:set>
                                    <p:animEffect transition="in" filter="wipe(left)">
                                      <p:cBhvr>
                                        <p:cTn id="24" dur="500"/>
                                        <p:tgtEl>
                                          <p:spTgt spid="5365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536582"/>
                                        </p:tgtEl>
                                        <p:attrNameLst>
                                          <p:attrName>style.visibility</p:attrName>
                                        </p:attrNameLst>
                                      </p:cBhvr>
                                      <p:to>
                                        <p:strVal val="visible"/>
                                      </p:to>
                                    </p:set>
                                    <p:animEffect transition="in" filter="wipe(left)">
                                      <p:cBhvr>
                                        <p:cTn id="29" dur="500"/>
                                        <p:tgtEl>
                                          <p:spTgt spid="53658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536588"/>
                                        </p:tgtEl>
                                        <p:attrNameLst>
                                          <p:attrName>style.visibility</p:attrName>
                                        </p:attrNameLst>
                                      </p:cBhvr>
                                      <p:to>
                                        <p:strVal val="visible"/>
                                      </p:to>
                                    </p:set>
                                    <p:animEffect transition="in" filter="wipe(left)">
                                      <p:cBhvr>
                                        <p:cTn id="34" dur="500"/>
                                        <p:tgtEl>
                                          <p:spTgt spid="53658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536589"/>
                                        </p:tgtEl>
                                        <p:attrNameLst>
                                          <p:attrName>style.visibility</p:attrName>
                                        </p:attrNameLst>
                                      </p:cBhvr>
                                      <p:to>
                                        <p:strVal val="visible"/>
                                      </p:to>
                                    </p:set>
                                    <p:animEffect transition="in" filter="wipe(left)">
                                      <p:cBhvr>
                                        <p:cTn id="39" dur="500"/>
                                        <p:tgtEl>
                                          <p:spTgt spid="53658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536591"/>
                                        </p:tgtEl>
                                        <p:attrNameLst>
                                          <p:attrName>style.visibility</p:attrName>
                                        </p:attrNameLst>
                                      </p:cBhvr>
                                      <p:to>
                                        <p:strVal val="visible"/>
                                      </p:to>
                                    </p:set>
                                    <p:animEffect transition="in" filter="wipe(left)">
                                      <p:cBhvr>
                                        <p:cTn id="44" dur="500"/>
                                        <p:tgtEl>
                                          <p:spTgt spid="53659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536590"/>
                                        </p:tgtEl>
                                        <p:attrNameLst>
                                          <p:attrName>style.visibility</p:attrName>
                                        </p:attrNameLst>
                                      </p:cBhvr>
                                      <p:to>
                                        <p:strVal val="visible"/>
                                      </p:to>
                                    </p:set>
                                    <p:animEffect transition="in" filter="wipe(left)">
                                      <p:cBhvr>
                                        <p:cTn id="49" dur="500"/>
                                        <p:tgtEl>
                                          <p:spTgt spid="53659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536584"/>
                                        </p:tgtEl>
                                        <p:attrNameLst>
                                          <p:attrName>style.visibility</p:attrName>
                                        </p:attrNameLst>
                                      </p:cBhvr>
                                      <p:to>
                                        <p:strVal val="visible"/>
                                      </p:to>
                                    </p:set>
                                    <p:animEffect transition="in" filter="wipe(left)">
                                      <p:cBhvr>
                                        <p:cTn id="54" dur="500"/>
                                        <p:tgtEl>
                                          <p:spTgt spid="536584"/>
                                        </p:tgtEl>
                                      </p:cBhvr>
                                    </p:animEffect>
                                  </p:childTnLst>
                                </p:cTn>
                              </p:par>
                            </p:childTnLst>
                          </p:cTn>
                        </p:par>
                        <p:par>
                          <p:cTn id="55" fill="hold" nodeType="afterGroup">
                            <p:stCondLst>
                              <p:cond delay="500"/>
                            </p:stCondLst>
                            <p:childTnLst>
                              <p:par>
                                <p:cTn id="56" presetID="53" presetClass="entr" presetSubtype="0" fill="hold" grpId="0" nodeType="afterEffect">
                                  <p:stCondLst>
                                    <p:cond delay="0"/>
                                  </p:stCondLst>
                                  <p:childTnLst>
                                    <p:set>
                                      <p:cBhvr>
                                        <p:cTn id="57" dur="1" fill="hold">
                                          <p:stCondLst>
                                            <p:cond delay="0"/>
                                          </p:stCondLst>
                                        </p:cTn>
                                        <p:tgtEl>
                                          <p:spTgt spid="536592"/>
                                        </p:tgtEl>
                                        <p:attrNameLst>
                                          <p:attrName>style.visibility</p:attrName>
                                        </p:attrNameLst>
                                      </p:cBhvr>
                                      <p:to>
                                        <p:strVal val="visible"/>
                                      </p:to>
                                    </p:set>
                                    <p:anim calcmode="lin" valueType="num">
                                      <p:cBhvr>
                                        <p:cTn id="58" dur="500" fill="hold"/>
                                        <p:tgtEl>
                                          <p:spTgt spid="536592"/>
                                        </p:tgtEl>
                                        <p:attrNameLst>
                                          <p:attrName>ppt_w</p:attrName>
                                        </p:attrNameLst>
                                      </p:cBhvr>
                                      <p:tavLst>
                                        <p:tav tm="0">
                                          <p:val>
                                            <p:fltVal val="0"/>
                                          </p:val>
                                        </p:tav>
                                        <p:tav tm="100000">
                                          <p:val>
                                            <p:strVal val="#ppt_w"/>
                                          </p:val>
                                        </p:tav>
                                      </p:tavLst>
                                    </p:anim>
                                    <p:anim calcmode="lin" valueType="num">
                                      <p:cBhvr>
                                        <p:cTn id="59" dur="500" fill="hold"/>
                                        <p:tgtEl>
                                          <p:spTgt spid="536592"/>
                                        </p:tgtEl>
                                        <p:attrNameLst>
                                          <p:attrName>ppt_h</p:attrName>
                                        </p:attrNameLst>
                                      </p:cBhvr>
                                      <p:tavLst>
                                        <p:tav tm="0">
                                          <p:val>
                                            <p:fltVal val="0"/>
                                          </p:val>
                                        </p:tav>
                                        <p:tav tm="100000">
                                          <p:val>
                                            <p:strVal val="#ppt_h"/>
                                          </p:val>
                                        </p:tav>
                                      </p:tavLst>
                                    </p:anim>
                                    <p:animEffect transition="in" filter="fade">
                                      <p:cBhvr>
                                        <p:cTn id="60" dur="500"/>
                                        <p:tgtEl>
                                          <p:spTgt spid="536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92" grpId="0" animBg="1"/>
      <p:bldP spid="536580" grpId="0"/>
      <p:bldP spid="536586" grpId="0"/>
      <p:bldP spid="5365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5"/>
          <p:cNvSpPr>
            <a:spLocks noGrp="1"/>
          </p:cNvSpPr>
          <p:nvPr>
            <p:ph type="dt" sz="quarter" idx="10"/>
          </p:nvPr>
        </p:nvSpPr>
        <p:spPr/>
        <p:txBody>
          <a:bodyPr/>
          <a:lstStyle/>
          <a:p>
            <a:pPr>
              <a:defRPr/>
            </a:pPr>
            <a:r>
              <a:rPr lang="en-US" smtClean="0"/>
              <a:t>Monday, June 29, 2015</a:t>
            </a:r>
            <a:endParaRPr lang="en-US"/>
          </a:p>
        </p:txBody>
      </p:sp>
      <p:sp>
        <p:nvSpPr>
          <p:cNvPr id="10" name="Footer Placeholder 6"/>
          <p:cNvSpPr>
            <a:spLocks noGrp="1"/>
          </p:cNvSpPr>
          <p:nvPr>
            <p:ph type="ftr" sz="quarter" idx="11"/>
          </p:nvPr>
        </p:nvSpPr>
        <p:spPr/>
        <p:txBody>
          <a:bodyPr/>
          <a:lstStyle/>
          <a:p>
            <a:pPr>
              <a:defRPr/>
            </a:pPr>
            <a:r>
              <a:rPr lang="nl-NL" smtClean="0"/>
              <a:t>PHYS 1441-001, Summer 2014             Dr. Jaehoon Yu</a:t>
            </a:r>
            <a:endParaRPr lang="en-US"/>
          </a:p>
        </p:txBody>
      </p:sp>
      <p:sp>
        <p:nvSpPr>
          <p:cNvPr id="540675" name="Text Box 3"/>
          <p:cNvSpPr txBox="1">
            <a:spLocks noChangeArrowheads="1"/>
          </p:cNvSpPr>
          <p:nvPr/>
        </p:nvSpPr>
        <p:spPr bwMode="auto">
          <a:xfrm>
            <a:off x="381000" y="762000"/>
            <a:ext cx="853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dirty="0">
                <a:solidFill>
                  <a:srgbClr val="333399"/>
                </a:solidFill>
                <a:latin typeface="Arial Narrow" charset="0"/>
              </a:rPr>
              <a:t>Determine the speed of the Hubble Space Telescope orbiting at a height of 598 km above the </a:t>
            </a:r>
            <a:r>
              <a:rPr lang="en-US" sz="3200" dirty="0" smtClean="0">
                <a:solidFill>
                  <a:srgbClr val="333399"/>
                </a:solidFill>
                <a:latin typeface="Arial Narrow" charset="0"/>
              </a:rPr>
              <a:t>earth’s </a:t>
            </a:r>
            <a:r>
              <a:rPr lang="en-US" sz="3200" dirty="0">
                <a:solidFill>
                  <a:srgbClr val="333399"/>
                </a:solidFill>
                <a:latin typeface="Arial Narrow" charset="0"/>
              </a:rPr>
              <a:t>surface.</a:t>
            </a:r>
          </a:p>
        </p:txBody>
      </p:sp>
      <p:graphicFrame>
        <p:nvGraphicFramePr>
          <p:cNvPr id="540676" name="Object 2"/>
          <p:cNvGraphicFramePr>
            <a:graphicFrameLocks noChangeAspect="1"/>
          </p:cNvGraphicFramePr>
          <p:nvPr/>
        </p:nvGraphicFramePr>
        <p:xfrm>
          <a:off x="1608138" y="3505200"/>
          <a:ext cx="6697662" cy="1473200"/>
        </p:xfrm>
        <a:graphic>
          <a:graphicData uri="http://schemas.openxmlformats.org/presentationml/2006/ole">
            <mc:AlternateContent xmlns:mc="http://schemas.openxmlformats.org/markup-compatibility/2006">
              <mc:Choice xmlns:v="urn:schemas-microsoft-com:vml" Requires="v">
                <p:oleObj spid="_x0000_s236545" name="Equation" r:id="rId4" imgW="2692080" imgH="507960" progId="Equation.DSMT4">
                  <p:embed/>
                </p:oleObj>
              </mc:Choice>
              <mc:Fallback>
                <p:oleObj name="Equation" r:id="rId4" imgW="2692080" imgH="507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8138" y="3505200"/>
                        <a:ext cx="6697662"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66" name="Rectangle 5"/>
          <p:cNvSpPr>
            <a:spLocks noGrp="1" noChangeArrowheads="1"/>
          </p:cNvSpPr>
          <p:nvPr>
            <p:ph type="title"/>
          </p:nvPr>
        </p:nvSpPr>
        <p:spPr>
          <a:xfrm>
            <a:off x="0" y="0"/>
            <a:ext cx="9144000" cy="990600"/>
          </a:xfrm>
        </p:spPr>
        <p:txBody>
          <a:bodyPr/>
          <a:lstStyle/>
          <a:p>
            <a:r>
              <a:rPr lang="en-US" sz="3600">
                <a:latin typeface="Arial Narrow" charset="0"/>
                <a:ea typeface="ＭＳ Ｐゴシック" charset="0"/>
                <a:cs typeface="ＭＳ Ｐゴシック" charset="0"/>
              </a:rPr>
              <a:t>Ex.  Orbital Speed of the Hubble Space Telescope</a:t>
            </a:r>
          </a:p>
        </p:txBody>
      </p:sp>
      <p:graphicFrame>
        <p:nvGraphicFramePr>
          <p:cNvPr id="540679" name="Object 3"/>
          <p:cNvGraphicFramePr>
            <a:graphicFrameLocks noChangeAspect="1"/>
          </p:cNvGraphicFramePr>
          <p:nvPr>
            <p:extLst>
              <p:ext uri="{D42A27DB-BD31-4B8C-83A1-F6EECF244321}">
                <p14:modId xmlns:p14="http://schemas.microsoft.com/office/powerpoint/2010/main" val="3344706930"/>
              </p:ext>
            </p:extLst>
          </p:nvPr>
        </p:nvGraphicFramePr>
        <p:xfrm>
          <a:off x="2439988" y="1884363"/>
          <a:ext cx="1827212" cy="1693862"/>
        </p:xfrm>
        <a:graphic>
          <a:graphicData uri="http://schemas.openxmlformats.org/presentationml/2006/ole">
            <mc:AlternateContent xmlns:mc="http://schemas.openxmlformats.org/markup-compatibility/2006">
              <mc:Choice xmlns:v="urn:schemas-microsoft-com:vml" Requires="v">
                <p:oleObj spid="_x0000_s236546" name="Equation" r:id="rId6" imgW="508000" imgH="469900" progId="Equation.3">
                  <p:embed/>
                </p:oleObj>
              </mc:Choice>
              <mc:Fallback>
                <p:oleObj name="Equation" r:id="rId6" imgW="508000" imgH="469900" progId="Equation.3">
                  <p:embed/>
                  <p:pic>
                    <p:nvPicPr>
                      <p:cNvPr id="0" name=""/>
                      <p:cNvPicPr>
                        <a:picLocks noChangeAspect="1" noChangeArrowheads="1"/>
                      </p:cNvPicPr>
                      <p:nvPr/>
                    </p:nvPicPr>
                    <p:blipFill>
                      <a:blip r:embed="rId7"/>
                      <a:srcRect/>
                      <a:stretch>
                        <a:fillRect/>
                      </a:stretch>
                    </p:blipFill>
                    <p:spPr bwMode="auto">
                      <a:xfrm>
                        <a:off x="2439988" y="1884363"/>
                        <a:ext cx="1827212" cy="169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40680" name="Object 4"/>
          <p:cNvGraphicFramePr>
            <a:graphicFrameLocks noChangeAspect="1"/>
          </p:cNvGraphicFramePr>
          <p:nvPr/>
        </p:nvGraphicFramePr>
        <p:xfrm>
          <a:off x="1600200" y="2362200"/>
          <a:ext cx="866775" cy="503238"/>
        </p:xfrm>
        <a:graphic>
          <a:graphicData uri="http://schemas.openxmlformats.org/presentationml/2006/ole">
            <mc:AlternateContent xmlns:mc="http://schemas.openxmlformats.org/markup-compatibility/2006">
              <mc:Choice xmlns:v="urn:schemas-microsoft-com:vml" Requires="v">
                <p:oleObj spid="_x0000_s236547" name="Equation" r:id="rId8" imgW="241200" imgH="139680" progId="Equation.DSMT4">
                  <p:embed/>
                </p:oleObj>
              </mc:Choice>
              <mc:Fallback>
                <p:oleObj name="Equation" r:id="rId8" imgW="24120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362200"/>
                        <a:ext cx="8667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40681" name="Object 5"/>
          <p:cNvGraphicFramePr>
            <a:graphicFrameLocks noChangeAspect="1"/>
          </p:cNvGraphicFramePr>
          <p:nvPr/>
        </p:nvGraphicFramePr>
        <p:xfrm>
          <a:off x="1676400" y="5105400"/>
          <a:ext cx="2497138" cy="661988"/>
        </p:xfrm>
        <a:graphic>
          <a:graphicData uri="http://schemas.openxmlformats.org/presentationml/2006/ole">
            <mc:AlternateContent xmlns:mc="http://schemas.openxmlformats.org/markup-compatibility/2006">
              <mc:Choice xmlns:v="urn:schemas-microsoft-com:vml" Requires="v">
                <p:oleObj spid="_x0000_s236548" name="Equation" r:id="rId10" imgW="1002960" imgH="228600" progId="Equation.DSMT4">
                  <p:embed/>
                </p:oleObj>
              </mc:Choice>
              <mc:Fallback>
                <p:oleObj name="Equation" r:id="rId10" imgW="100296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5105400"/>
                        <a:ext cx="2497138" cy="66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40682" name="Object 6"/>
          <p:cNvGraphicFramePr>
            <a:graphicFrameLocks noChangeAspect="1"/>
          </p:cNvGraphicFramePr>
          <p:nvPr/>
        </p:nvGraphicFramePr>
        <p:xfrm>
          <a:off x="4589463" y="5105400"/>
          <a:ext cx="2116137" cy="736600"/>
        </p:xfrm>
        <a:graphic>
          <a:graphicData uri="http://schemas.openxmlformats.org/presentationml/2006/ole">
            <mc:AlternateContent xmlns:mc="http://schemas.openxmlformats.org/markup-compatibility/2006">
              <mc:Choice xmlns:v="urn:schemas-microsoft-com:vml" Requires="v">
                <p:oleObj spid="_x0000_s236549" name="Equation" r:id="rId12" imgW="850680" imgH="253800" progId="Equation.DSMT4">
                  <p:embed/>
                </p:oleObj>
              </mc:Choice>
              <mc:Fallback>
                <p:oleObj name="Equation" r:id="rId12" imgW="850680" imgH="253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9463" y="5105400"/>
                        <a:ext cx="2116137"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67"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072FCBD-1648-3F46-927A-9D8AA65C7C53}"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Tree>
    <p:extLst>
      <p:ext uri="{BB962C8B-B14F-4D97-AF65-F5344CB8AC3E}">
        <p14:creationId xmlns:p14="http://schemas.microsoft.com/office/powerpoint/2010/main" val="2435884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40675"/>
                                        </p:tgtEl>
                                        <p:attrNameLst>
                                          <p:attrName>style.visibility</p:attrName>
                                        </p:attrNameLst>
                                      </p:cBhvr>
                                      <p:to>
                                        <p:strVal val="visible"/>
                                      </p:to>
                                    </p:set>
                                    <p:animEffect transition="in" filter="wipe(left)">
                                      <p:cBhvr>
                                        <p:cTn id="7" dur="500"/>
                                        <p:tgtEl>
                                          <p:spTgt spid="540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40680"/>
                                        </p:tgtEl>
                                        <p:attrNameLst>
                                          <p:attrName>style.visibility</p:attrName>
                                        </p:attrNameLst>
                                      </p:cBhvr>
                                      <p:to>
                                        <p:strVal val="visible"/>
                                      </p:to>
                                    </p:set>
                                    <p:animEffect transition="in" filter="wipe(left)">
                                      <p:cBhvr>
                                        <p:cTn id="12" dur="500"/>
                                        <p:tgtEl>
                                          <p:spTgt spid="5406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40679"/>
                                        </p:tgtEl>
                                        <p:attrNameLst>
                                          <p:attrName>style.visibility</p:attrName>
                                        </p:attrNameLst>
                                      </p:cBhvr>
                                      <p:to>
                                        <p:strVal val="visible"/>
                                      </p:to>
                                    </p:set>
                                    <p:animEffect transition="in" filter="wipe(left)">
                                      <p:cBhvr>
                                        <p:cTn id="17" dur="500"/>
                                        <p:tgtEl>
                                          <p:spTgt spid="5406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40676"/>
                                        </p:tgtEl>
                                        <p:attrNameLst>
                                          <p:attrName>style.visibility</p:attrName>
                                        </p:attrNameLst>
                                      </p:cBhvr>
                                      <p:to>
                                        <p:strVal val="visible"/>
                                      </p:to>
                                    </p:set>
                                    <p:animEffect transition="in" filter="wipe(left)">
                                      <p:cBhvr>
                                        <p:cTn id="22" dur="500"/>
                                        <p:tgtEl>
                                          <p:spTgt spid="5406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40681"/>
                                        </p:tgtEl>
                                        <p:attrNameLst>
                                          <p:attrName>style.visibility</p:attrName>
                                        </p:attrNameLst>
                                      </p:cBhvr>
                                      <p:to>
                                        <p:strVal val="visible"/>
                                      </p:to>
                                    </p:set>
                                    <p:animEffect transition="in" filter="wipe(left)">
                                      <p:cBhvr>
                                        <p:cTn id="27" dur="500"/>
                                        <p:tgtEl>
                                          <p:spTgt spid="5406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40682"/>
                                        </p:tgtEl>
                                        <p:attrNameLst>
                                          <p:attrName>style.visibility</p:attrName>
                                        </p:attrNameLst>
                                      </p:cBhvr>
                                      <p:to>
                                        <p:strVal val="visible"/>
                                      </p:to>
                                    </p:set>
                                    <p:animEffect transition="in" filter="wipe(left)">
                                      <p:cBhvr>
                                        <p:cTn id="32" dur="500"/>
                                        <p:tgtEl>
                                          <p:spTgt spid="540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152400"/>
            <a:ext cx="7772400" cy="762000"/>
          </a:xfrm>
        </p:spPr>
        <p:txBody>
          <a:bodyPr/>
          <a:lstStyle/>
          <a:p>
            <a:pPr eaLnBrk="1" hangingPunct="1"/>
            <a:r>
              <a:rPr lang="en-US" sz="54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533400" y="685800"/>
            <a:ext cx="7924800" cy="5410200"/>
          </a:xfrm>
        </p:spPr>
        <p:txBody>
          <a:bodyPr/>
          <a:lstStyle/>
          <a:p>
            <a:pPr eaLnBrk="1" hangingPunct="1">
              <a:spcBef>
                <a:spcPts val="72"/>
              </a:spcBef>
            </a:pPr>
            <a:r>
              <a:rPr lang="en-US" sz="2800" dirty="0" smtClean="0"/>
              <a:t>Reading Assignments: CH5.4 and 5.9</a:t>
            </a:r>
          </a:p>
          <a:p>
            <a:pPr eaLnBrk="1" hangingPunct="1">
              <a:spcBef>
                <a:spcPts val="72"/>
              </a:spcBef>
            </a:pPr>
            <a:r>
              <a:rPr lang="en-US" sz="2800" dirty="0"/>
              <a:t>Quiz 3</a:t>
            </a:r>
          </a:p>
          <a:p>
            <a:pPr lvl="1" eaLnBrk="1" hangingPunct="1">
              <a:spcBef>
                <a:spcPts val="72"/>
              </a:spcBef>
            </a:pPr>
            <a:r>
              <a:rPr lang="en-US" sz="2000" dirty="0"/>
              <a:t>Beginning of the class </a:t>
            </a:r>
            <a:r>
              <a:rPr lang="en-US" sz="2000" dirty="0" smtClean="0"/>
              <a:t>tomorrow, Tuesday</a:t>
            </a:r>
            <a:r>
              <a:rPr lang="en-US" sz="2000" dirty="0"/>
              <a:t>, June 30</a:t>
            </a:r>
          </a:p>
          <a:p>
            <a:pPr lvl="1" eaLnBrk="1" hangingPunct="1">
              <a:spcBef>
                <a:spcPts val="72"/>
              </a:spcBef>
            </a:pPr>
            <a:r>
              <a:rPr lang="en-US" sz="2000" dirty="0"/>
              <a:t>Covers CH4.6 through what we finish </a:t>
            </a:r>
            <a:r>
              <a:rPr lang="en-US" sz="2000" dirty="0" smtClean="0"/>
              <a:t>today</a:t>
            </a:r>
            <a:endParaRPr lang="en-US" sz="2000" dirty="0"/>
          </a:p>
          <a:p>
            <a:pPr lvl="1" eaLnBrk="1" hangingPunct="1">
              <a:spcBef>
                <a:spcPts val="72"/>
              </a:spcBef>
            </a:pPr>
            <a:r>
              <a:rPr lang="en-US" sz="2000" dirty="0"/>
              <a:t>Bring your calculator but DO NOT input formula into it!</a:t>
            </a:r>
          </a:p>
          <a:p>
            <a:pPr lvl="2" eaLnBrk="1" hangingPunct="1">
              <a:spcBef>
                <a:spcPts val="72"/>
              </a:spcBef>
            </a:pPr>
            <a:r>
              <a:rPr lang="en-US" sz="1800" dirty="0"/>
              <a:t>Your phones or portable computers are NOT allowed as a replacement!</a:t>
            </a:r>
          </a:p>
          <a:p>
            <a:pPr lvl="1" eaLnBrk="1" hangingPunct="1">
              <a:spcBef>
                <a:spcPts val="72"/>
              </a:spcBef>
            </a:pPr>
            <a:r>
              <a:rPr lang="en-US" sz="2000" dirty="0"/>
              <a:t>You can prepare a one 8.5x11.5 sheet (front and back) of </a:t>
            </a:r>
            <a:r>
              <a:rPr lang="en-US" sz="2000" b="1" u="sng" dirty="0">
                <a:solidFill>
                  <a:srgbClr val="FF0000"/>
                </a:solidFill>
              </a:rPr>
              <a:t>handwritten</a:t>
            </a:r>
            <a:r>
              <a:rPr lang="en-US" sz="2000" dirty="0">
                <a:solidFill>
                  <a:srgbClr val="FF0000"/>
                </a:solidFill>
              </a:rPr>
              <a:t> </a:t>
            </a:r>
            <a:r>
              <a:rPr lang="en-US" sz="2000" dirty="0"/>
              <a:t>formulae and values of constants for the exam </a:t>
            </a:r>
            <a:r>
              <a:rPr lang="en-US" sz="2000" dirty="0">
                <a:sym typeface="Wingdings"/>
              </a:rPr>
              <a:t> no solutions, derivations, word definitions or key methods for solutions</a:t>
            </a:r>
            <a:endParaRPr lang="en-US" sz="2000" dirty="0"/>
          </a:p>
          <a:p>
            <a:pPr lvl="2" eaLnBrk="1" hangingPunct="1">
              <a:spcBef>
                <a:spcPts val="72"/>
              </a:spcBef>
            </a:pPr>
            <a:r>
              <a:rPr lang="en-US" sz="1800" dirty="0"/>
              <a:t>No additional formulae or values of constants will be provided!</a:t>
            </a:r>
          </a:p>
          <a:p>
            <a:r>
              <a:rPr lang="en-US" sz="2800" dirty="0" smtClean="0">
                <a:latin typeface="Arial Narrow" charset="0"/>
                <a:ea typeface="ＭＳ Ｐゴシック" charset="0"/>
                <a:cs typeface="ＭＳ Ｐゴシック" charset="0"/>
                <a:sym typeface="Wingdings"/>
              </a:rPr>
              <a:t>Term exam #2</a:t>
            </a:r>
          </a:p>
          <a:p>
            <a:pPr lvl="1"/>
            <a:r>
              <a:rPr lang="en-US" sz="2000" dirty="0" smtClean="0">
                <a:latin typeface="Arial Narrow" charset="0"/>
                <a:ea typeface="ＭＳ Ｐゴシック" charset="0"/>
                <a:cs typeface="ＭＳ Ｐゴシック" charset="0"/>
                <a:sym typeface="Wingdings"/>
              </a:rPr>
              <a:t>In </a:t>
            </a:r>
            <a:r>
              <a:rPr lang="en-US" sz="2000" dirty="0">
                <a:latin typeface="Arial Narrow" charset="0"/>
                <a:ea typeface="ＭＳ Ｐゴシック" charset="0"/>
                <a:cs typeface="ＭＳ Ｐゴシック" charset="0"/>
                <a:sym typeface="Wingdings"/>
              </a:rPr>
              <a:t>class </a:t>
            </a:r>
            <a:r>
              <a:rPr lang="en-US" sz="2000" dirty="0" smtClean="0">
                <a:latin typeface="Arial Narrow" charset="0"/>
                <a:ea typeface="ＭＳ Ｐゴシック" charset="0"/>
                <a:cs typeface="ＭＳ Ｐゴシック" charset="0"/>
                <a:sym typeface="Wingdings"/>
              </a:rPr>
              <a:t>this Thursday</a:t>
            </a:r>
            <a:r>
              <a:rPr lang="en-US" sz="2000" dirty="0">
                <a:latin typeface="Arial Narrow" charset="0"/>
                <a:ea typeface="ＭＳ Ｐゴシック" charset="0"/>
                <a:cs typeface="ＭＳ Ｐゴシック" charset="0"/>
                <a:sym typeface="Wingdings"/>
              </a:rPr>
              <a:t>, </a:t>
            </a:r>
            <a:r>
              <a:rPr lang="en-US" sz="2000" dirty="0" smtClean="0">
                <a:latin typeface="Arial Narrow" charset="0"/>
                <a:ea typeface="ＭＳ Ｐゴシック" charset="0"/>
                <a:cs typeface="ＭＳ Ｐゴシック" charset="0"/>
                <a:sym typeface="Wingdings"/>
              </a:rPr>
              <a:t>July 2</a:t>
            </a:r>
            <a:endParaRPr lang="en-US" sz="2000" dirty="0">
              <a:latin typeface="Arial Narrow" charset="0"/>
              <a:ea typeface="ＭＳ Ｐゴシック" charset="0"/>
              <a:cs typeface="ＭＳ Ｐゴシック" charset="0"/>
              <a:sym typeface="Wingdings"/>
            </a:endParaRPr>
          </a:p>
          <a:p>
            <a:pPr lvl="1"/>
            <a:r>
              <a:rPr lang="en-US" sz="2000" dirty="0">
                <a:latin typeface="Arial Narrow" charset="0"/>
                <a:ea typeface="ＭＳ Ｐゴシック" charset="0"/>
                <a:cs typeface="ＭＳ Ｐゴシック" charset="0"/>
                <a:sym typeface="Wingdings"/>
              </a:rPr>
              <a:t>Non-comprehensive exam</a:t>
            </a:r>
          </a:p>
          <a:p>
            <a:pPr lvl="1"/>
            <a:r>
              <a:rPr lang="en-US" sz="2000" dirty="0">
                <a:latin typeface="Arial Narrow" charset="0"/>
                <a:ea typeface="ＭＳ Ｐゴシック" charset="0"/>
                <a:cs typeface="ＭＳ Ｐゴシック" charset="0"/>
                <a:sym typeface="Wingdings"/>
              </a:rPr>
              <a:t>Covers CH </a:t>
            </a:r>
            <a:r>
              <a:rPr lang="en-US" sz="2000" dirty="0" smtClean="0">
                <a:latin typeface="Arial Narrow" charset="0"/>
                <a:ea typeface="ＭＳ Ｐゴシック" charset="0"/>
                <a:cs typeface="ＭＳ Ｐゴシック" charset="0"/>
                <a:sym typeface="Wingdings"/>
              </a:rPr>
              <a:t>4.6 </a:t>
            </a:r>
            <a:r>
              <a:rPr lang="en-US" sz="2000" dirty="0">
                <a:latin typeface="Arial Narrow" charset="0"/>
                <a:ea typeface="ＭＳ Ｐゴシック" charset="0"/>
                <a:cs typeface="ＭＳ Ｐゴシック" charset="0"/>
                <a:sym typeface="Wingdings"/>
              </a:rPr>
              <a:t>to what we finish </a:t>
            </a:r>
            <a:r>
              <a:rPr lang="en-US" sz="2000" dirty="0" smtClean="0">
                <a:latin typeface="Arial Narrow" charset="0"/>
                <a:ea typeface="ＭＳ Ｐゴシック" charset="0"/>
                <a:cs typeface="ＭＳ Ｐゴシック" charset="0"/>
                <a:sym typeface="Wingdings"/>
              </a:rPr>
              <a:t>this Wednesday</a:t>
            </a:r>
            <a:r>
              <a:rPr lang="en-US" sz="2000" dirty="0">
                <a:latin typeface="Arial Narrow" charset="0"/>
                <a:ea typeface="ＭＳ Ｐゴシック" charset="0"/>
                <a:cs typeface="ＭＳ Ｐゴシック" charset="0"/>
                <a:sym typeface="Wingdings"/>
              </a:rPr>
              <a:t>, </a:t>
            </a:r>
            <a:r>
              <a:rPr lang="en-US" sz="2000" dirty="0" smtClean="0">
                <a:latin typeface="Arial Narrow" charset="0"/>
                <a:ea typeface="ＭＳ Ｐゴシック" charset="0"/>
                <a:cs typeface="ＭＳ Ｐゴシック" charset="0"/>
                <a:sym typeface="Wingdings"/>
              </a:rPr>
              <a:t>July 1</a:t>
            </a:r>
          </a:p>
          <a:p>
            <a:pPr lvl="1"/>
            <a:r>
              <a:rPr lang="en-US" sz="2000" dirty="0" smtClean="0">
                <a:latin typeface="Arial Narrow" charset="0"/>
                <a:ea typeface="ＭＳ Ｐゴシック" charset="0"/>
                <a:cs typeface="ＭＳ Ｐゴシック" charset="0"/>
                <a:sym typeface="Wingdings"/>
              </a:rPr>
              <a:t>BYOF</a:t>
            </a:r>
            <a:endParaRPr lang="en-US" sz="2000" dirty="0">
              <a:latin typeface="Arial Narrow" charset="0"/>
              <a:ea typeface="ＭＳ Ｐゴシック" charset="0"/>
              <a:cs typeface="ＭＳ Ｐゴシック" charset="0"/>
              <a:sym typeface="Wingdings"/>
            </a:endParaRPr>
          </a:p>
        </p:txBody>
      </p:sp>
      <p:sp>
        <p:nvSpPr>
          <p:cNvPr id="2" name="Date Placeholder 1"/>
          <p:cNvSpPr>
            <a:spLocks noGrp="1"/>
          </p:cNvSpPr>
          <p:nvPr>
            <p:ph type="dt" sz="half" idx="10"/>
          </p:nvPr>
        </p:nvSpPr>
        <p:spPr/>
        <p:txBody>
          <a:bodyPr/>
          <a:lstStyle/>
          <a:p>
            <a:pPr>
              <a:defRPr/>
            </a:pPr>
            <a:r>
              <a:rPr lang="en-US" smtClean="0"/>
              <a:t>Monday, June 29, 2015</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29, 2015</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0486" name="Rectangle 2"/>
          <p:cNvSpPr>
            <a:spLocks noGrp="1" noChangeArrowheads="1"/>
          </p:cNvSpPr>
          <p:nvPr>
            <p:ph type="title"/>
          </p:nvPr>
        </p:nvSpPr>
        <p:spPr>
          <a:xfrm>
            <a:off x="685800" y="0"/>
            <a:ext cx="7772400" cy="914400"/>
          </a:xfrm>
        </p:spPr>
        <p:txBody>
          <a:bodyPr/>
          <a:lstStyle/>
          <a:p>
            <a:r>
              <a:rPr lang="en-US" dirty="0" smtClean="0">
                <a:latin typeface="Arial Narrow" charset="0"/>
                <a:ea typeface="ＭＳ Ｐゴシック" charset="0"/>
                <a:cs typeface="ＭＳ Ｐゴシック" charset="0"/>
              </a:rPr>
              <a:t>Reminder: Special Project #3</a:t>
            </a:r>
            <a:endParaRPr lang="en-US" dirty="0">
              <a:latin typeface="Arial Narrow" charset="0"/>
              <a:ea typeface="ＭＳ Ｐゴシック" charset="0"/>
              <a:cs typeface="ＭＳ Ｐゴシック" charset="0"/>
            </a:endParaRPr>
          </a:p>
        </p:txBody>
      </p:sp>
      <p:sp>
        <p:nvSpPr>
          <p:cNvPr id="482307" name="Rectangle 3"/>
          <p:cNvSpPr>
            <a:spLocks noGrp="1" noChangeArrowheads="1"/>
          </p:cNvSpPr>
          <p:nvPr>
            <p:ph type="body" idx="1"/>
          </p:nvPr>
        </p:nvSpPr>
        <p:spPr>
          <a:xfrm>
            <a:off x="685800" y="762000"/>
            <a:ext cx="7772400" cy="5334000"/>
          </a:xfrm>
        </p:spPr>
        <p:txBody>
          <a:bodyPr/>
          <a:lstStyle/>
          <a:p>
            <a:r>
              <a:rPr lang="en-US" dirty="0">
                <a:latin typeface="Arial Narrow" charset="0"/>
                <a:ea typeface="ＭＳ Ｐゴシック" charset="0"/>
                <a:cs typeface="ＭＳ Ｐゴシック" charset="0"/>
              </a:rPr>
              <a:t>Using the fact that g=9.80m/s</a:t>
            </a:r>
            <a:r>
              <a:rPr lang="en-US" baseline="30000" dirty="0">
                <a:latin typeface="Arial Narrow" charset="0"/>
                <a:ea typeface="ＭＳ Ｐゴシック" charset="0"/>
                <a:cs typeface="ＭＳ Ｐゴシック" charset="0"/>
              </a:rPr>
              <a:t>2</a:t>
            </a:r>
            <a:r>
              <a:rPr lang="en-US" dirty="0">
                <a:latin typeface="Arial Narrow" charset="0"/>
                <a:ea typeface="ＭＳ Ｐゴシック" charset="0"/>
                <a:cs typeface="ＭＳ Ｐゴシック" charset="0"/>
              </a:rPr>
              <a:t> on the </a:t>
            </a:r>
            <a:r>
              <a:rPr lang="en-US" dirty="0" smtClean="0">
                <a:latin typeface="Arial Narrow" charset="0"/>
                <a:ea typeface="ＭＳ Ｐゴシック" charset="0"/>
                <a:cs typeface="ＭＳ Ｐゴシック" charset="0"/>
              </a:rPr>
              <a:t>Earth’s </a:t>
            </a:r>
            <a:r>
              <a:rPr lang="en-US" dirty="0">
                <a:latin typeface="Arial Narrow" charset="0"/>
                <a:ea typeface="ＭＳ Ｐゴシック" charset="0"/>
                <a:cs typeface="ＭＳ Ｐゴシック" charset="0"/>
              </a:rPr>
              <a:t>surface, find the average density of the Earth.</a:t>
            </a:r>
          </a:p>
          <a:p>
            <a:pPr lvl="1"/>
            <a:r>
              <a:rPr lang="en-US" dirty="0" smtClean="0">
                <a:latin typeface="Arial Narrow" charset="0"/>
                <a:ea typeface="ＭＳ Ｐゴシック" charset="0"/>
              </a:rPr>
              <a:t>Use ONLY </a:t>
            </a:r>
            <a:r>
              <a:rPr lang="en-US" dirty="0">
                <a:latin typeface="Arial Narrow" charset="0"/>
                <a:ea typeface="ＭＳ Ｐゴシック" charset="0"/>
              </a:rPr>
              <a:t>the following </a:t>
            </a:r>
            <a:r>
              <a:rPr lang="en-US" dirty="0" smtClean="0">
                <a:latin typeface="Arial Narrow" charset="0"/>
                <a:ea typeface="ＭＳ Ｐゴシック" charset="0"/>
              </a:rPr>
              <a:t>information but without computing the value of the volume explicitly</a:t>
            </a:r>
            <a:endParaRPr lang="en-US" dirty="0">
              <a:latin typeface="Arial Narrow" charset="0"/>
              <a:ea typeface="ＭＳ Ｐゴシック" charset="0"/>
            </a:endParaRPr>
          </a:p>
          <a:p>
            <a:pPr lvl="2"/>
            <a:r>
              <a:rPr lang="en-US" dirty="0">
                <a:latin typeface="Arial Narrow" charset="0"/>
                <a:ea typeface="ＭＳ Ｐゴシック" charset="0"/>
              </a:rPr>
              <a:t>The gravitational constant </a:t>
            </a:r>
          </a:p>
          <a:p>
            <a:pPr lvl="2"/>
            <a:r>
              <a:rPr lang="en-US" dirty="0">
                <a:latin typeface="Arial Narrow" charset="0"/>
                <a:ea typeface="ＭＳ Ｐゴシック" charset="0"/>
              </a:rPr>
              <a:t>The radius of the Earth</a:t>
            </a:r>
          </a:p>
          <a:p>
            <a:r>
              <a:rPr lang="en-US" dirty="0">
                <a:latin typeface="Arial Narrow" charset="0"/>
                <a:ea typeface="ＭＳ Ｐゴシック" charset="0"/>
                <a:cs typeface="ＭＳ Ｐゴシック" charset="0"/>
              </a:rPr>
              <a:t>20 point extra credit</a:t>
            </a:r>
          </a:p>
          <a:p>
            <a:r>
              <a:rPr lang="en-US" dirty="0">
                <a:latin typeface="Arial Narrow" charset="0"/>
                <a:ea typeface="ＭＳ Ｐゴシック" charset="0"/>
                <a:cs typeface="ＭＳ Ｐゴシック" charset="0"/>
              </a:rPr>
              <a:t>Due:  </a:t>
            </a:r>
            <a:r>
              <a:rPr lang="en-US" dirty="0" smtClean="0">
                <a:latin typeface="Arial Narrow" charset="0"/>
                <a:ea typeface="ＭＳ Ｐゴシック" charset="0"/>
                <a:cs typeface="ＭＳ Ｐゴシック" charset="0"/>
              </a:rPr>
              <a:t>Tomorrow, Tuesday</a:t>
            </a:r>
            <a:r>
              <a:rPr lang="en-US" dirty="0">
                <a:latin typeface="Arial Narrow" charset="0"/>
                <a:ea typeface="ＭＳ Ｐゴシック" charset="0"/>
                <a:cs typeface="ＭＳ Ｐゴシック" charset="0"/>
              </a:rPr>
              <a:t>, </a:t>
            </a:r>
            <a:r>
              <a:rPr lang="en-US" dirty="0" smtClean="0">
                <a:latin typeface="Arial Narrow" charset="0"/>
                <a:ea typeface="ＭＳ Ｐゴシック" charset="0"/>
                <a:cs typeface="ＭＳ Ｐゴシック" charset="0"/>
              </a:rPr>
              <a:t>June 30</a:t>
            </a:r>
            <a:endParaRPr lang="en-US" dirty="0">
              <a:latin typeface="Arial Narrow" charset="0"/>
              <a:ea typeface="ＭＳ Ｐゴシック" charset="0"/>
              <a:cs typeface="ＭＳ Ｐゴシック" charset="0"/>
            </a:endParaRPr>
          </a:p>
          <a:p>
            <a:r>
              <a:rPr lang="en-US" dirty="0">
                <a:latin typeface="Arial Narrow" charset="0"/>
                <a:ea typeface="ＭＳ Ｐゴシック" charset="0"/>
                <a:cs typeface="ＭＳ Ｐゴシック" charset="0"/>
              </a:rPr>
              <a:t>You must show your OWN, detailed work to obtain any credit!!  </a:t>
            </a:r>
          </a:p>
        </p:txBody>
      </p:sp>
      <p:graphicFrame>
        <p:nvGraphicFramePr>
          <p:cNvPr id="77835" name="Object 6"/>
          <p:cNvGraphicFramePr>
            <a:graphicFrameLocks noChangeAspect="1"/>
          </p:cNvGraphicFramePr>
          <p:nvPr>
            <p:extLst>
              <p:ext uri="{D42A27DB-BD31-4B8C-83A1-F6EECF244321}">
                <p14:modId xmlns:p14="http://schemas.microsoft.com/office/powerpoint/2010/main" val="2369024287"/>
              </p:ext>
            </p:extLst>
          </p:nvPr>
        </p:nvGraphicFramePr>
        <p:xfrm>
          <a:off x="4953000" y="2706687"/>
          <a:ext cx="3852863" cy="493713"/>
        </p:xfrm>
        <a:graphic>
          <a:graphicData uri="http://schemas.openxmlformats.org/presentationml/2006/ole">
            <mc:AlternateContent xmlns:mc="http://schemas.openxmlformats.org/markup-compatibility/2006">
              <mc:Choice xmlns:v="urn:schemas-microsoft-com:vml" Requires="v">
                <p:oleObj spid="_x0000_s1066" name="Equation" r:id="rId3" imgW="1714500" imgH="241300" progId="Equation.DSMT4">
                  <p:embed/>
                </p:oleObj>
              </mc:Choice>
              <mc:Fallback>
                <p:oleObj name="Equation" r:id="rId3" imgW="17145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706687"/>
                        <a:ext cx="3852863"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3"/>
          <p:cNvGraphicFramePr>
            <a:graphicFrameLocks noChangeAspect="1"/>
          </p:cNvGraphicFramePr>
          <p:nvPr>
            <p:extLst>
              <p:ext uri="{D42A27DB-BD31-4B8C-83A1-F6EECF244321}">
                <p14:modId xmlns:p14="http://schemas.microsoft.com/office/powerpoint/2010/main" val="1117770060"/>
              </p:ext>
            </p:extLst>
          </p:nvPr>
        </p:nvGraphicFramePr>
        <p:xfrm>
          <a:off x="4918075" y="3214687"/>
          <a:ext cx="2625725" cy="519113"/>
        </p:xfrm>
        <a:graphic>
          <a:graphicData uri="http://schemas.openxmlformats.org/presentationml/2006/ole">
            <mc:AlternateContent xmlns:mc="http://schemas.openxmlformats.org/markup-compatibility/2006">
              <mc:Choice xmlns:v="urn:schemas-microsoft-com:vml" Requires="v">
                <p:oleObj spid="_x0000_s1067" name="Equation" r:id="rId5" imgW="1168400" imgH="254000" progId="Equation.DSMT4">
                  <p:embed/>
                </p:oleObj>
              </mc:Choice>
              <mc:Fallback>
                <p:oleObj name="Equation" r:id="rId5" imgW="1168400" imgH="254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075" y="3214687"/>
                        <a:ext cx="2625725"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488"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5A111BA-02FD-8D43-859D-3F83D255584F}"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2275947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82307">
                                            <p:txEl>
                                              <p:pRg st="0" end="0"/>
                                            </p:txEl>
                                          </p:spTgt>
                                        </p:tgtEl>
                                        <p:attrNameLst>
                                          <p:attrName>style.visibility</p:attrName>
                                        </p:attrNameLst>
                                      </p:cBhvr>
                                      <p:to>
                                        <p:strVal val="visible"/>
                                      </p:to>
                                    </p:set>
                                    <p:animEffect transition="in" filter="wipe(left)">
                                      <p:cBhvr>
                                        <p:cTn id="7" dur="500"/>
                                        <p:tgtEl>
                                          <p:spTgt spid="482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82307">
                                            <p:txEl>
                                              <p:pRg st="1" end="1"/>
                                            </p:txEl>
                                          </p:spTgt>
                                        </p:tgtEl>
                                        <p:attrNameLst>
                                          <p:attrName>style.visibility</p:attrName>
                                        </p:attrNameLst>
                                      </p:cBhvr>
                                      <p:to>
                                        <p:strVal val="visible"/>
                                      </p:to>
                                    </p:set>
                                    <p:animEffect transition="in" filter="wipe(left)">
                                      <p:cBhvr>
                                        <p:cTn id="12" dur="500"/>
                                        <p:tgtEl>
                                          <p:spTgt spid="482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82307">
                                            <p:txEl>
                                              <p:pRg st="2" end="2"/>
                                            </p:txEl>
                                          </p:spTgt>
                                        </p:tgtEl>
                                        <p:attrNameLst>
                                          <p:attrName>style.visibility</p:attrName>
                                        </p:attrNameLst>
                                      </p:cBhvr>
                                      <p:to>
                                        <p:strVal val="visible"/>
                                      </p:to>
                                    </p:set>
                                    <p:animEffect transition="in" filter="wipe(left)">
                                      <p:cBhvr>
                                        <p:cTn id="17" dur="500"/>
                                        <p:tgtEl>
                                          <p:spTgt spid="482307">
                                            <p:txEl>
                                              <p:pRg st="2" end="2"/>
                                            </p:txEl>
                                          </p:spTgt>
                                        </p:tgtEl>
                                      </p:cBhvr>
                                    </p:animEffect>
                                  </p:childTnLst>
                                </p:cTn>
                              </p:par>
                            </p:childTnLst>
                          </p:cTn>
                        </p:par>
                        <p:par>
                          <p:cTn id="18" fill="hold" nodeType="afterGroup">
                            <p:stCondLst>
                              <p:cond delay="6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77835"/>
                                        </p:tgtEl>
                                        <p:attrNameLst>
                                          <p:attrName>style.visibility</p:attrName>
                                        </p:attrNameLst>
                                      </p:cBhvr>
                                      <p:to>
                                        <p:strVal val="visible"/>
                                      </p:to>
                                    </p:set>
                                    <p:animEffect transition="in" filter="wipe(left)">
                                      <p:cBhvr>
                                        <p:cTn id="21" dur="500"/>
                                        <p:tgtEl>
                                          <p:spTgt spid="778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482307">
                                            <p:txEl>
                                              <p:pRg st="3" end="3"/>
                                            </p:txEl>
                                          </p:spTgt>
                                        </p:tgtEl>
                                        <p:attrNameLst>
                                          <p:attrName>style.visibility</p:attrName>
                                        </p:attrNameLst>
                                      </p:cBhvr>
                                      <p:to>
                                        <p:strVal val="visible"/>
                                      </p:to>
                                    </p:set>
                                    <p:animEffect transition="in" filter="wipe(left)">
                                      <p:cBhvr>
                                        <p:cTn id="26" dur="500"/>
                                        <p:tgtEl>
                                          <p:spTgt spid="482307">
                                            <p:txEl>
                                              <p:pRg st="3" end="3"/>
                                            </p:txEl>
                                          </p:spTgt>
                                        </p:tgtEl>
                                      </p:cBhvr>
                                    </p:animEffect>
                                  </p:childTnLst>
                                </p:cTn>
                              </p:par>
                            </p:childTnLst>
                          </p:cTn>
                        </p:par>
                        <p:par>
                          <p:cTn id="27" fill="hold" nodeType="afterGroup">
                            <p:stCondLst>
                              <p:cond delay="700"/>
                            </p:stCondLst>
                            <p:childTnLst>
                              <p:par>
                                <p:cTn id="28" presetID="22" presetClass="entr" presetSubtype="8" fill="hold" nodeType="afterEffect">
                                  <p:stCondLst>
                                    <p:cond delay="0"/>
                                  </p:stCondLst>
                                  <p:iterate type="wd">
                                    <p:tmPct val="10000"/>
                                  </p:iterate>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482307">
                                            <p:txEl>
                                              <p:pRg st="4" end="4"/>
                                            </p:txEl>
                                          </p:spTgt>
                                        </p:tgtEl>
                                        <p:attrNameLst>
                                          <p:attrName>style.visibility</p:attrName>
                                        </p:attrNameLst>
                                      </p:cBhvr>
                                      <p:to>
                                        <p:strVal val="visible"/>
                                      </p:to>
                                    </p:set>
                                    <p:animEffect transition="in" filter="wipe(left)">
                                      <p:cBhvr>
                                        <p:cTn id="35" dur="500"/>
                                        <p:tgtEl>
                                          <p:spTgt spid="482307">
                                            <p:txEl>
                                              <p:pRg st="4" end="4"/>
                                            </p:txEl>
                                          </p:spTgt>
                                        </p:tgtEl>
                                      </p:cBhvr>
                                    </p:animEffect>
                                  </p:childTnLst>
                                </p:cTn>
                              </p:par>
                            </p:childTnLst>
                          </p:cTn>
                        </p:par>
                      </p:childTnLst>
                    </p:cTn>
                  </p:par>
                  <p:par>
                    <p:cTn id="36" fill="hold">
                      <p:stCondLst>
                        <p:cond delay="indefinite"/>
                      </p:stCondLst>
                      <p:childTnLst>
                        <p:par>
                          <p:cTn id="37" fill="hold" nodeType="after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82307">
                                            <p:txEl>
                                              <p:pRg st="5" end="5"/>
                                            </p:txEl>
                                          </p:spTgt>
                                        </p:tgtEl>
                                        <p:attrNameLst>
                                          <p:attrName>style.visibility</p:attrName>
                                        </p:attrNameLst>
                                      </p:cBhvr>
                                      <p:to>
                                        <p:strVal val="visible"/>
                                      </p:to>
                                    </p:set>
                                    <p:animEffect transition="in" filter="wipe(left)">
                                      <p:cBhvr>
                                        <p:cTn id="40" dur="500"/>
                                        <p:tgtEl>
                                          <p:spTgt spid="482307">
                                            <p:txEl>
                                              <p:pRg st="5" end="5"/>
                                            </p:txEl>
                                          </p:spTgt>
                                        </p:tgtEl>
                                      </p:cBhvr>
                                    </p:animEffect>
                                  </p:childTnLst>
                                </p:cTn>
                              </p:par>
                            </p:childTnLst>
                          </p:cTn>
                        </p:par>
                      </p:childTnLst>
                    </p:cTn>
                  </p:par>
                  <p:par>
                    <p:cTn id="41" fill="hold">
                      <p:stCondLst>
                        <p:cond delay="indefinite"/>
                      </p:stCondLst>
                      <p:childTnLst>
                        <p:par>
                          <p:cTn id="42" fill="hold" nodeType="afterGroup">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82307">
                                            <p:txEl>
                                              <p:pRg st="6" end="6"/>
                                            </p:txEl>
                                          </p:spTgt>
                                        </p:tgtEl>
                                        <p:attrNameLst>
                                          <p:attrName>style.visibility</p:attrName>
                                        </p:attrNameLst>
                                      </p:cBhvr>
                                      <p:to>
                                        <p:strVal val="visible"/>
                                      </p:to>
                                    </p:set>
                                    <p:animEffect transition="in" filter="wipe(left)">
                                      <p:cBhvr>
                                        <p:cTn id="45" dur="500"/>
                                        <p:tgtEl>
                                          <p:spTgt spid="4823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June 29, 2015</a:t>
            </a:r>
            <a:endParaRPr lang="en-US"/>
          </a:p>
        </p:txBody>
      </p:sp>
      <p:sp>
        <p:nvSpPr>
          <p:cNvPr id="5"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4</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Reminder: Special Project #4</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304800" y="838200"/>
            <a:ext cx="8534400" cy="5181600"/>
          </a:xfrm>
        </p:spPr>
        <p:txBody>
          <a:bodyPr/>
          <a:lstStyle/>
          <a:p>
            <a:pPr marL="514350" indent="-514350" eaLnBrk="1" hangingPunct="1">
              <a:buFont typeface="+mj-lt"/>
              <a:buAutoNum type="arabicPeriod"/>
            </a:pPr>
            <a:r>
              <a:rPr lang="en-US" sz="2400" dirty="0">
                <a:ea typeface="ＭＳ Ｐゴシック" pitchFamily="-84" charset="-128"/>
                <a:cs typeface="ＭＳ Ｐゴシック" pitchFamily="-84" charset="-128"/>
              </a:rPr>
              <a:t>Compute the gravitational force </a:t>
            </a:r>
            <a:r>
              <a:rPr lang="en-US" sz="2400" dirty="0" smtClean="0">
                <a:ea typeface="ＭＳ Ｐゴシック" pitchFamily="-84" charset="-128"/>
                <a:cs typeface="ＭＳ Ｐゴシック" pitchFamily="-84" charset="-128"/>
              </a:rPr>
              <a:t>between </a:t>
            </a:r>
            <a:r>
              <a:rPr lang="en-US" sz="2400" dirty="0">
                <a:ea typeface="ＭＳ Ｐゴシック" pitchFamily="-84" charset="-128"/>
                <a:cs typeface="ＭＳ Ｐゴシック" pitchFamily="-84" charset="-128"/>
              </a:rPr>
              <a:t>two protons </a:t>
            </a:r>
            <a:r>
              <a:rPr lang="en-US" sz="2400" dirty="0" smtClean="0">
                <a:ea typeface="ＭＳ Ｐゴシック" pitchFamily="-84" charset="-128"/>
                <a:cs typeface="ＭＳ Ｐゴシック" pitchFamily="-84" charset="-128"/>
              </a:rPr>
              <a:t>separates by 1m. </a:t>
            </a:r>
            <a:r>
              <a:rPr lang="en-US" sz="2400" dirty="0">
                <a:ea typeface="ＭＳ Ｐゴシック" pitchFamily="-84" charset="-128"/>
                <a:cs typeface="ＭＳ Ｐゴシック" pitchFamily="-84" charset="-128"/>
              </a:rPr>
              <a:t>(10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electric force between the two protons separated by 1m.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Express the electric force in #2 above in terms of the gravitational force in #1. (5 points)</a:t>
            </a:r>
          </a:p>
          <a:p>
            <a:pPr eaLnBrk="1" hangingPunct="1"/>
            <a:r>
              <a:rPr lang="en-US" sz="2400" dirty="0" smtClean="0">
                <a:ea typeface="ＭＳ Ｐゴシック" pitchFamily="-84" charset="-128"/>
                <a:cs typeface="ＭＳ Ｐゴシック" pitchFamily="-84" charset="-128"/>
              </a:rPr>
              <a:t>You must look up the mass of the proton, the electrical charge of the proton in coulombs, electrical force constant, electric force formula, </a:t>
            </a:r>
            <a:r>
              <a:rPr lang="en-US" sz="2400" dirty="0" err="1" smtClean="0">
                <a:ea typeface="ＭＳ Ｐゴシック" pitchFamily="-84" charset="-128"/>
                <a:cs typeface="ＭＳ Ｐゴシック" pitchFamily="-84" charset="-128"/>
              </a:rPr>
              <a:t>etc</a:t>
            </a:r>
            <a:r>
              <a:rPr lang="en-US" sz="2400" dirty="0" smtClean="0">
                <a:ea typeface="ＭＳ Ｐゴシック" pitchFamily="-84" charset="-128"/>
                <a:cs typeface="ＭＳ Ｐゴシック" pitchFamily="-84" charset="-128"/>
              </a:rPr>
              <a:t>, and clearly write them on your project report</a:t>
            </a:r>
          </a:p>
          <a:p>
            <a:pPr eaLnBrk="1" hangingPunct="1"/>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Monday, July 6!</a:t>
            </a:r>
          </a:p>
          <a:p>
            <a:pPr eaLnBrk="1" hangingPunct="1"/>
            <a:endParaRPr lang="en-US" sz="2400" dirty="0" smtClean="0"/>
          </a:p>
        </p:txBody>
      </p:sp>
    </p:spTree>
    <p:extLst>
      <p:ext uri="{BB962C8B-B14F-4D97-AF65-F5344CB8AC3E}">
        <p14:creationId xmlns:p14="http://schemas.microsoft.com/office/powerpoint/2010/main" val="4017443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Date Placeholder 3"/>
          <p:cNvSpPr>
            <a:spLocks noGrp="1"/>
          </p:cNvSpPr>
          <p:nvPr>
            <p:ph type="dt" sz="quarter" idx="10"/>
          </p:nvPr>
        </p:nvSpPr>
        <p:spPr/>
        <p:txBody>
          <a:bodyPr/>
          <a:lstStyle/>
          <a:p>
            <a:pPr>
              <a:defRPr/>
            </a:pPr>
            <a:r>
              <a:rPr lang="en-US" smtClean="0"/>
              <a:t>Monday, June 29, 2015</a:t>
            </a:r>
            <a:endParaRPr lang="en-US"/>
          </a:p>
        </p:txBody>
      </p:sp>
      <p:sp>
        <p:nvSpPr>
          <p:cNvPr id="19"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514050" name="Rectangle 2"/>
          <p:cNvSpPr>
            <a:spLocks noChangeArrowheads="1"/>
          </p:cNvSpPr>
          <p:nvPr/>
        </p:nvSpPr>
        <p:spPr bwMode="auto">
          <a:xfrm>
            <a:off x="3581400" y="4038600"/>
            <a:ext cx="1828800" cy="3810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514051" name="Rectangle 3"/>
          <p:cNvSpPr>
            <a:spLocks noChangeArrowheads="1"/>
          </p:cNvSpPr>
          <p:nvPr/>
        </p:nvSpPr>
        <p:spPr bwMode="auto">
          <a:xfrm>
            <a:off x="5334000" y="1676400"/>
            <a:ext cx="1600200" cy="838200"/>
          </a:xfrm>
          <a:prstGeom prst="rect">
            <a:avLst/>
          </a:prstGeom>
          <a:solidFill>
            <a:srgbClr val="FFFFCC"/>
          </a:solidFill>
          <a:ln w="38100">
            <a:solidFill>
              <a:srgbClr val="A50021"/>
            </a:solidFill>
            <a:miter lim="800000"/>
            <a:headEnd/>
            <a:tailEnd/>
          </a:ln>
        </p:spPr>
        <p:txBody>
          <a:bodyPr anchor="ctr">
            <a:spAutoFit/>
          </a:bodyPr>
          <a:lstStyle/>
          <a:p>
            <a:endParaRPr lang="en-US"/>
          </a:p>
        </p:txBody>
      </p:sp>
      <p:pic>
        <p:nvPicPr>
          <p:cNvPr id="514052" name="Picture 4" descr="FG05_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6113"/>
            <a:ext cx="34290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Rectangle 5"/>
          <p:cNvSpPr>
            <a:spLocks noGrp="1" noChangeArrowheads="1"/>
          </p:cNvSpPr>
          <p:nvPr>
            <p:ph type="title"/>
          </p:nvPr>
        </p:nvSpPr>
        <p:spPr>
          <a:xfrm>
            <a:off x="381000" y="76200"/>
            <a:ext cx="8382000" cy="457200"/>
          </a:xfrm>
        </p:spPr>
        <p:txBody>
          <a:bodyPr/>
          <a:lstStyle/>
          <a:p>
            <a:r>
              <a:rPr lang="en-US" sz="3600" dirty="0" smtClean="0">
                <a:latin typeface="Arial Narrow" charset="0"/>
                <a:ea typeface="ＭＳ Ｐゴシック" charset="0"/>
                <a:cs typeface="ＭＳ Ｐゴシック" charset="0"/>
              </a:rPr>
              <a:t>Newton’s </a:t>
            </a:r>
            <a:r>
              <a:rPr lang="en-US" sz="3600" dirty="0">
                <a:latin typeface="Arial Narrow" charset="0"/>
                <a:ea typeface="ＭＳ Ｐゴシック" charset="0"/>
                <a:cs typeface="ＭＳ Ｐゴシック" charset="0"/>
              </a:rPr>
              <a:t>Second Law &amp; </a:t>
            </a:r>
            <a:r>
              <a:rPr lang="en-US" sz="3600" dirty="0" smtClean="0">
                <a:latin typeface="Arial Narrow" charset="0"/>
                <a:ea typeface="ＭＳ Ｐゴシック" charset="0"/>
                <a:cs typeface="ＭＳ Ｐゴシック" charset="0"/>
              </a:rPr>
              <a:t>Centripetal Force</a:t>
            </a:r>
            <a:endParaRPr lang="en-US" sz="3600" dirty="0">
              <a:latin typeface="Arial Narrow" charset="0"/>
              <a:ea typeface="ＭＳ Ｐゴシック" charset="0"/>
              <a:cs typeface="ＭＳ Ｐゴシック" charset="0"/>
            </a:endParaRPr>
          </a:p>
        </p:txBody>
      </p:sp>
      <p:graphicFrame>
        <p:nvGraphicFramePr>
          <p:cNvPr id="514054" name="Object 2"/>
          <p:cNvGraphicFramePr>
            <a:graphicFrameLocks noChangeAspect="1"/>
          </p:cNvGraphicFramePr>
          <p:nvPr>
            <p:extLst>
              <p:ext uri="{D42A27DB-BD31-4B8C-83A1-F6EECF244321}">
                <p14:modId xmlns:p14="http://schemas.microsoft.com/office/powerpoint/2010/main" val="82512911"/>
              </p:ext>
            </p:extLst>
          </p:nvPr>
        </p:nvGraphicFramePr>
        <p:xfrm>
          <a:off x="5314950" y="1735138"/>
          <a:ext cx="901700" cy="644525"/>
        </p:xfrm>
        <a:graphic>
          <a:graphicData uri="http://schemas.openxmlformats.org/presentationml/2006/ole">
            <mc:AlternateContent xmlns:mc="http://schemas.openxmlformats.org/markup-compatibility/2006">
              <mc:Choice xmlns:v="urn:schemas-microsoft-com:vml" Requires="v">
                <p:oleObj spid="_x0000_s185852" name="Equation" r:id="rId4" imgW="304800" imgH="241300" progId="Equation.3">
                  <p:embed/>
                </p:oleObj>
              </mc:Choice>
              <mc:Fallback>
                <p:oleObj name="Equation" r:id="rId4" imgW="304800" imgH="241300" progId="Equation.3">
                  <p:embed/>
                  <p:pic>
                    <p:nvPicPr>
                      <p:cNvPr id="0" name=""/>
                      <p:cNvPicPr>
                        <a:picLocks noChangeAspect="1" noChangeArrowheads="1"/>
                      </p:cNvPicPr>
                      <p:nvPr/>
                    </p:nvPicPr>
                    <p:blipFill>
                      <a:blip r:embed="rId5"/>
                      <a:srcRect/>
                      <a:stretch>
                        <a:fillRect/>
                      </a:stretch>
                    </p:blipFill>
                    <p:spPr bwMode="auto">
                      <a:xfrm>
                        <a:off x="5314950" y="1735138"/>
                        <a:ext cx="901700" cy="644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55" name="Text Box 7"/>
          <p:cNvSpPr txBox="1">
            <a:spLocks noChangeArrowheads="1"/>
          </p:cNvSpPr>
          <p:nvPr/>
        </p:nvSpPr>
        <p:spPr bwMode="auto">
          <a:xfrm>
            <a:off x="3352800" y="609600"/>
            <a:ext cx="556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The </a:t>
            </a:r>
            <a:r>
              <a:rPr lang="en-US" sz="2000" b="1" u="sng">
                <a:solidFill>
                  <a:srgbClr val="A50021"/>
                </a:solidFill>
                <a:latin typeface="Monotype Corsiva" charset="0"/>
              </a:rPr>
              <a:t>centripetal *</a:t>
            </a:r>
            <a:r>
              <a:rPr lang="en-US" sz="2000">
                <a:solidFill>
                  <a:schemeClr val="accent2"/>
                </a:solidFill>
                <a:latin typeface="Monotype Corsiva" charset="0"/>
              </a:rPr>
              <a:t> acceleration is always perpendicular to the velocity vector, </a:t>
            </a:r>
            <a:r>
              <a:rPr lang="en-US" sz="2000" b="1">
                <a:solidFill>
                  <a:schemeClr val="accent2"/>
                </a:solidFill>
                <a:latin typeface="Monotype Corsiva" charset="0"/>
              </a:rPr>
              <a:t>v</a:t>
            </a:r>
            <a:r>
              <a:rPr lang="en-US" sz="2000">
                <a:solidFill>
                  <a:schemeClr val="accent2"/>
                </a:solidFill>
                <a:latin typeface="Monotype Corsiva" charset="0"/>
              </a:rPr>
              <a:t>, and points to the center of the axis (radial direction) in a uniform circular motion. </a:t>
            </a:r>
          </a:p>
        </p:txBody>
      </p:sp>
      <p:sp>
        <p:nvSpPr>
          <p:cNvPr id="514056" name="Text Box 8"/>
          <p:cNvSpPr txBox="1">
            <a:spLocks noChangeArrowheads="1"/>
          </p:cNvSpPr>
          <p:nvPr/>
        </p:nvSpPr>
        <p:spPr bwMode="auto">
          <a:xfrm>
            <a:off x="304800" y="2971800"/>
            <a:ext cx="5257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The force that causes the centripetal  acceleration acts toward the center of the circular path and causes the change in the direction of the velocity vector.   This force is called the </a:t>
            </a:r>
            <a:r>
              <a:rPr lang="en-US" sz="2200" b="1">
                <a:solidFill>
                  <a:schemeClr val="accent2"/>
                </a:solidFill>
                <a:latin typeface="Arial Narrow" charset="0"/>
              </a:rPr>
              <a:t>centripetal force.</a:t>
            </a:r>
          </a:p>
        </p:txBody>
      </p:sp>
      <p:sp>
        <p:nvSpPr>
          <p:cNvPr id="514057" name="Text Box 9"/>
          <p:cNvSpPr txBox="1">
            <a:spLocks noChangeArrowheads="1"/>
          </p:cNvSpPr>
          <p:nvPr/>
        </p:nvSpPr>
        <p:spPr bwMode="auto">
          <a:xfrm>
            <a:off x="2971800" y="25146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3399"/>
                </a:solidFill>
                <a:latin typeface="Monotype Corsiva" charset="0"/>
              </a:rPr>
              <a:t>Are there forces in this motion?  If so, what do they do?</a:t>
            </a:r>
          </a:p>
        </p:txBody>
      </p:sp>
      <p:graphicFrame>
        <p:nvGraphicFramePr>
          <p:cNvPr id="514058" name="Object 3"/>
          <p:cNvGraphicFramePr>
            <a:graphicFrameLocks noChangeAspect="1"/>
          </p:cNvGraphicFramePr>
          <p:nvPr>
            <p:extLst>
              <p:ext uri="{D42A27DB-BD31-4B8C-83A1-F6EECF244321}">
                <p14:modId xmlns:p14="http://schemas.microsoft.com/office/powerpoint/2010/main" val="2041301390"/>
              </p:ext>
            </p:extLst>
          </p:nvPr>
        </p:nvGraphicFramePr>
        <p:xfrm>
          <a:off x="5638800" y="3403600"/>
          <a:ext cx="1322388" cy="711200"/>
        </p:xfrm>
        <a:graphic>
          <a:graphicData uri="http://schemas.openxmlformats.org/presentationml/2006/ole">
            <mc:AlternateContent xmlns:mc="http://schemas.openxmlformats.org/markup-compatibility/2006">
              <mc:Choice xmlns:v="urn:schemas-microsoft-com:vml" Requires="v">
                <p:oleObj spid="_x0000_s185853" name="Equation" r:id="rId6" imgW="495300" imgH="254000" progId="Equation.3">
                  <p:embed/>
                </p:oleObj>
              </mc:Choice>
              <mc:Fallback>
                <p:oleObj name="Equation" r:id="rId6" imgW="495300" imgH="254000" progId="Equation.3">
                  <p:embed/>
                  <p:pic>
                    <p:nvPicPr>
                      <p:cNvPr id="0" name=""/>
                      <p:cNvPicPr>
                        <a:picLocks noChangeAspect="1" noChangeArrowheads="1"/>
                      </p:cNvPicPr>
                      <p:nvPr/>
                    </p:nvPicPr>
                    <p:blipFill>
                      <a:blip r:embed="rId7"/>
                      <a:srcRect/>
                      <a:stretch>
                        <a:fillRect/>
                      </a:stretch>
                    </p:blipFill>
                    <p:spPr bwMode="auto">
                      <a:xfrm>
                        <a:off x="5638800" y="3403600"/>
                        <a:ext cx="1322388"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59" name="Text Box 11"/>
          <p:cNvSpPr txBox="1">
            <a:spLocks noChangeArrowheads="1"/>
          </p:cNvSpPr>
          <p:nvPr/>
        </p:nvSpPr>
        <p:spPr bwMode="auto">
          <a:xfrm>
            <a:off x="381000" y="4343400"/>
            <a:ext cx="6172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3399"/>
                </a:solidFill>
                <a:latin typeface="Arial Narrow" charset="0"/>
              </a:rPr>
              <a:t>What do you think will happen to the ball if the string that holds the ball breaks? </a:t>
            </a:r>
          </a:p>
        </p:txBody>
      </p:sp>
      <p:sp>
        <p:nvSpPr>
          <p:cNvPr id="514060" name="Text Box 12"/>
          <p:cNvSpPr txBox="1">
            <a:spLocks noChangeArrowheads="1"/>
          </p:cNvSpPr>
          <p:nvPr/>
        </p:nvSpPr>
        <p:spPr bwMode="auto">
          <a:xfrm>
            <a:off x="381000" y="5029200"/>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990000"/>
                </a:solidFill>
                <a:latin typeface="Arial Narrow" charset="0"/>
              </a:rPr>
              <a:t>The external force no longer exist. Therefore, based on </a:t>
            </a:r>
            <a:r>
              <a:rPr lang="en-US" sz="2000" dirty="0" smtClean="0">
                <a:solidFill>
                  <a:srgbClr val="990000"/>
                </a:solidFill>
                <a:latin typeface="Arial Narrow" charset="0"/>
              </a:rPr>
              <a:t>Newton’s </a:t>
            </a:r>
            <a:r>
              <a:rPr lang="en-US" sz="2000" dirty="0">
                <a:solidFill>
                  <a:srgbClr val="990000"/>
                </a:solidFill>
                <a:latin typeface="Arial Narrow" charset="0"/>
              </a:rPr>
              <a:t>1st law,</a:t>
            </a:r>
            <a:r>
              <a:rPr lang="en-US" sz="2000" dirty="0"/>
              <a:t> </a:t>
            </a:r>
            <a:r>
              <a:rPr lang="en-US" sz="2000" dirty="0">
                <a:solidFill>
                  <a:srgbClr val="990000"/>
                </a:solidFill>
                <a:latin typeface="Arial Narrow" charset="0"/>
              </a:rPr>
              <a:t>the ball will continue its motion without changing its velocity and will fly away following the tangential direction to the circle.</a:t>
            </a:r>
          </a:p>
        </p:txBody>
      </p:sp>
      <p:graphicFrame>
        <p:nvGraphicFramePr>
          <p:cNvPr id="514061" name="Object 4"/>
          <p:cNvGraphicFramePr>
            <a:graphicFrameLocks noChangeAspect="1"/>
          </p:cNvGraphicFramePr>
          <p:nvPr>
            <p:extLst>
              <p:ext uri="{D42A27DB-BD31-4B8C-83A1-F6EECF244321}">
                <p14:modId xmlns:p14="http://schemas.microsoft.com/office/powerpoint/2010/main" val="3873662471"/>
              </p:ext>
            </p:extLst>
          </p:nvPr>
        </p:nvGraphicFramePr>
        <p:xfrm>
          <a:off x="7010400" y="3421063"/>
          <a:ext cx="1084263" cy="676275"/>
        </p:xfrm>
        <a:graphic>
          <a:graphicData uri="http://schemas.openxmlformats.org/presentationml/2006/ole">
            <mc:AlternateContent xmlns:mc="http://schemas.openxmlformats.org/markup-compatibility/2006">
              <mc:Choice xmlns:v="urn:schemas-microsoft-com:vml" Requires="v">
                <p:oleObj spid="_x0000_s185854" name="Equation" r:id="rId8" imgW="406400" imgH="241300" progId="Equation.3">
                  <p:embed/>
                </p:oleObj>
              </mc:Choice>
              <mc:Fallback>
                <p:oleObj name="Equation" r:id="rId8" imgW="406400" imgH="241300" progId="Equation.3">
                  <p:embed/>
                  <p:pic>
                    <p:nvPicPr>
                      <p:cNvPr id="0" name=""/>
                      <p:cNvPicPr>
                        <a:picLocks noChangeAspect="1" noChangeArrowheads="1"/>
                      </p:cNvPicPr>
                      <p:nvPr/>
                    </p:nvPicPr>
                    <p:blipFill>
                      <a:blip r:embed="rId9"/>
                      <a:srcRect/>
                      <a:stretch>
                        <a:fillRect/>
                      </a:stretch>
                    </p:blipFill>
                    <p:spPr bwMode="auto">
                      <a:xfrm>
                        <a:off x="7010400" y="3421063"/>
                        <a:ext cx="1084263" cy="676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3" name="Object 6"/>
          <p:cNvGraphicFramePr>
            <a:graphicFrameLocks noChangeAspect="1"/>
          </p:cNvGraphicFramePr>
          <p:nvPr/>
        </p:nvGraphicFramePr>
        <p:xfrm>
          <a:off x="6311900" y="2174875"/>
          <a:ext cx="338138" cy="339725"/>
        </p:xfrm>
        <a:graphic>
          <a:graphicData uri="http://schemas.openxmlformats.org/presentationml/2006/ole">
            <mc:AlternateContent xmlns:mc="http://schemas.openxmlformats.org/markup-compatibility/2006">
              <mc:Choice xmlns:v="urn:schemas-microsoft-com:vml" Requires="v">
                <p:oleObj spid="_x0000_s185855" name="Equation" r:id="rId10" imgW="114120" imgH="126720" progId="Equation.DSMT4">
                  <p:embed/>
                </p:oleObj>
              </mc:Choice>
              <mc:Fallback>
                <p:oleObj name="Equation" r:id="rId10" imgW="114120" imgH="12672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1900" y="2174875"/>
                        <a:ext cx="338138" cy="339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4" name="Object 7"/>
          <p:cNvGraphicFramePr>
            <a:graphicFrameLocks noChangeAspect="1"/>
          </p:cNvGraphicFramePr>
          <p:nvPr>
            <p:extLst>
              <p:ext uri="{D42A27DB-BD31-4B8C-83A1-F6EECF244321}">
                <p14:modId xmlns:p14="http://schemas.microsoft.com/office/powerpoint/2010/main" val="1986324630"/>
              </p:ext>
            </p:extLst>
          </p:nvPr>
        </p:nvGraphicFramePr>
        <p:xfrm>
          <a:off x="6248400" y="1585913"/>
          <a:ext cx="533400" cy="1019175"/>
        </p:xfrm>
        <a:graphic>
          <a:graphicData uri="http://schemas.openxmlformats.org/presentationml/2006/ole">
            <mc:AlternateContent xmlns:mc="http://schemas.openxmlformats.org/markup-compatibility/2006">
              <mc:Choice xmlns:v="urn:schemas-microsoft-com:vml" Requires="v">
                <p:oleObj spid="_x0000_s185856" name="Equation" r:id="rId12" imgW="203200" imgH="431800" progId="Equation.DSMT4">
                  <p:embed/>
                </p:oleObj>
              </mc:Choice>
              <mc:Fallback>
                <p:oleObj name="Equation" r:id="rId12" imgW="203200" imgH="431800" progId="Equation.DSMT4">
                  <p:embed/>
                  <p:pic>
                    <p:nvPicPr>
                      <p:cNvPr id="0" name=""/>
                      <p:cNvPicPr>
                        <a:picLocks noChangeAspect="1" noChangeArrowheads="1"/>
                      </p:cNvPicPr>
                      <p:nvPr/>
                    </p:nvPicPr>
                    <p:blipFill>
                      <a:blip r:embed="rId13"/>
                      <a:srcRect/>
                      <a:stretch>
                        <a:fillRect/>
                      </a:stretch>
                    </p:blipFill>
                    <p:spPr bwMode="auto">
                      <a:xfrm>
                        <a:off x="6248400" y="1585913"/>
                        <a:ext cx="533400" cy="1019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65" name="Rectangle 17"/>
          <p:cNvSpPr>
            <a:spLocks noChangeArrowheads="1"/>
          </p:cNvSpPr>
          <p:nvPr/>
        </p:nvSpPr>
        <p:spPr bwMode="auto">
          <a:xfrm>
            <a:off x="1069975" y="6094512"/>
            <a:ext cx="5839998" cy="3077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400" b="1" dirty="0">
                <a:solidFill>
                  <a:srgbClr val="FF0066"/>
                </a:solidFill>
                <a:latin typeface="Arial Narrow" charset="0"/>
              </a:rPr>
              <a:t>*</a:t>
            </a:r>
            <a:r>
              <a:rPr lang="en-US" sz="1400" b="1" dirty="0" err="1">
                <a:solidFill>
                  <a:srgbClr val="FF0066"/>
                </a:solidFill>
                <a:latin typeface="Arial Narrow" charset="0"/>
              </a:rPr>
              <a:t>Mirriam</a:t>
            </a:r>
            <a:r>
              <a:rPr lang="en-US" sz="1400" b="1" dirty="0">
                <a:solidFill>
                  <a:srgbClr val="FF0066"/>
                </a:solidFill>
                <a:latin typeface="Arial Narrow" charset="0"/>
              </a:rPr>
              <a:t> Webster: Proceeding or acting in </a:t>
            </a:r>
            <a:r>
              <a:rPr lang="en-US" sz="1400" b="1" dirty="0" smtClean="0">
                <a:solidFill>
                  <a:srgbClr val="FF0066"/>
                </a:solidFill>
                <a:latin typeface="Arial Narrow" charset="0"/>
              </a:rPr>
              <a:t>the </a:t>
            </a:r>
            <a:r>
              <a:rPr lang="en-US" sz="1400" b="1" dirty="0">
                <a:solidFill>
                  <a:srgbClr val="FF0066"/>
                </a:solidFill>
                <a:latin typeface="Arial Narrow" charset="0"/>
              </a:rPr>
              <a:t>direction toward </a:t>
            </a:r>
            <a:r>
              <a:rPr lang="en-US" sz="1400" b="1" dirty="0" smtClean="0">
                <a:solidFill>
                  <a:srgbClr val="FF0066"/>
                </a:solidFill>
                <a:latin typeface="Arial Narrow" charset="0"/>
              </a:rPr>
              <a:t>the </a:t>
            </a:r>
            <a:r>
              <a:rPr lang="en-US" sz="1400" b="1" dirty="0">
                <a:solidFill>
                  <a:srgbClr val="FF0066"/>
                </a:solidFill>
                <a:latin typeface="Arial Narrow" charset="0"/>
              </a:rPr>
              <a:t>center or axis </a:t>
            </a:r>
          </a:p>
        </p:txBody>
      </p:sp>
      <p:sp>
        <p:nvSpPr>
          <p:cNvPr id="22548"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6FDB400-A737-824E-A3F7-CF49AECB8B04}"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21" name="Picture 3" descr="Figure_05_16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81800" y="4143697"/>
            <a:ext cx="2187575" cy="25647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4062" name="Object 5"/>
          <p:cNvGraphicFramePr>
            <a:graphicFrameLocks noChangeAspect="1"/>
          </p:cNvGraphicFramePr>
          <p:nvPr>
            <p:extLst>
              <p:ext uri="{D42A27DB-BD31-4B8C-83A1-F6EECF244321}">
                <p14:modId xmlns:p14="http://schemas.microsoft.com/office/powerpoint/2010/main" val="858928108"/>
              </p:ext>
            </p:extLst>
          </p:nvPr>
        </p:nvGraphicFramePr>
        <p:xfrm>
          <a:off x="8094663" y="3106738"/>
          <a:ext cx="879475" cy="1208087"/>
        </p:xfrm>
        <a:graphic>
          <a:graphicData uri="http://schemas.openxmlformats.org/presentationml/2006/ole">
            <mc:AlternateContent xmlns:mc="http://schemas.openxmlformats.org/markup-compatibility/2006">
              <mc:Choice xmlns:v="urn:schemas-microsoft-com:vml" Requires="v">
                <p:oleObj spid="_x0000_s185857" name="Equation" r:id="rId15" imgW="330200" imgH="431800" progId="Equation.3">
                  <p:embed/>
                </p:oleObj>
              </mc:Choice>
              <mc:Fallback>
                <p:oleObj name="Equation" r:id="rId15" imgW="330200" imgH="431800" progId="Equation.3">
                  <p:embed/>
                  <p:pic>
                    <p:nvPicPr>
                      <p:cNvPr id="0" name=""/>
                      <p:cNvPicPr>
                        <a:picLocks noChangeAspect="1" noChangeArrowheads="1"/>
                      </p:cNvPicPr>
                      <p:nvPr/>
                    </p:nvPicPr>
                    <p:blipFill>
                      <a:blip r:embed="rId16"/>
                      <a:srcRect/>
                      <a:stretch>
                        <a:fillRect/>
                      </a:stretch>
                    </p:blipFill>
                    <p:spPr bwMode="auto">
                      <a:xfrm>
                        <a:off x="8094663" y="3106738"/>
                        <a:ext cx="879475" cy="1208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51166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iterate type="wd">
                                    <p:tmPct val="10000"/>
                                  </p:iterate>
                                  <p:childTnLst>
                                    <p:set>
                                      <p:cBhvr>
                                        <p:cTn id="6" dur="1" fill="hold">
                                          <p:stCondLst>
                                            <p:cond delay="0"/>
                                          </p:stCondLst>
                                        </p:cTn>
                                        <p:tgtEl>
                                          <p:spTgt spid="514052"/>
                                        </p:tgtEl>
                                        <p:attrNameLst>
                                          <p:attrName>style.visibility</p:attrName>
                                        </p:attrNameLst>
                                      </p:cBhvr>
                                      <p:to>
                                        <p:strVal val="visible"/>
                                      </p:to>
                                    </p:set>
                                    <p:anim calcmode="lin" valueType="num">
                                      <p:cBhvr>
                                        <p:cTn id="7" dur="500" fill="hold"/>
                                        <p:tgtEl>
                                          <p:spTgt spid="514052"/>
                                        </p:tgtEl>
                                        <p:attrNameLst>
                                          <p:attrName>ppt_w</p:attrName>
                                        </p:attrNameLst>
                                      </p:cBhvr>
                                      <p:tavLst>
                                        <p:tav tm="0">
                                          <p:val>
                                            <p:fltVal val="0"/>
                                          </p:val>
                                        </p:tav>
                                        <p:tav tm="100000">
                                          <p:val>
                                            <p:strVal val="#ppt_w"/>
                                          </p:val>
                                        </p:tav>
                                      </p:tavLst>
                                    </p:anim>
                                    <p:anim calcmode="lin" valueType="num">
                                      <p:cBhvr>
                                        <p:cTn id="8" dur="500" fill="hold"/>
                                        <p:tgtEl>
                                          <p:spTgt spid="514052"/>
                                        </p:tgtEl>
                                        <p:attrNameLst>
                                          <p:attrName>ppt_h</p:attrName>
                                        </p:attrNameLst>
                                      </p:cBhvr>
                                      <p:tavLst>
                                        <p:tav tm="0">
                                          <p:val>
                                            <p:fltVal val="0"/>
                                          </p:val>
                                        </p:tav>
                                        <p:tav tm="100000">
                                          <p:val>
                                            <p:strVal val="#ppt_h"/>
                                          </p:val>
                                        </p:tav>
                                      </p:tavLst>
                                    </p:anim>
                                    <p:animEffect transition="in" filter="fade">
                                      <p:cBhvr>
                                        <p:cTn id="9" dur="500"/>
                                        <p:tgtEl>
                                          <p:spTgt spid="5140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514055"/>
                                        </p:tgtEl>
                                        <p:attrNameLst>
                                          <p:attrName>style.visibility</p:attrName>
                                        </p:attrNameLst>
                                      </p:cBhvr>
                                      <p:to>
                                        <p:strVal val="visible"/>
                                      </p:to>
                                    </p:set>
                                    <p:animEffect transition="in" filter="wipe(left)">
                                      <p:cBhvr>
                                        <p:cTn id="14" dur="500"/>
                                        <p:tgtEl>
                                          <p:spTgt spid="514055"/>
                                        </p:tgtEl>
                                      </p:cBhvr>
                                    </p:animEffect>
                                  </p:childTnLst>
                                </p:cTn>
                              </p:par>
                            </p:childTnLst>
                          </p:cTn>
                        </p:par>
                        <p:par>
                          <p:cTn id="15" fill="hold" nodeType="afterGroup">
                            <p:stCondLst>
                              <p:cond delay="2050"/>
                            </p:stCondLst>
                            <p:childTnLst>
                              <p:par>
                                <p:cTn id="16" presetID="22" presetClass="entr" presetSubtype="8" fill="hold" grpId="0" nodeType="afterEffect">
                                  <p:stCondLst>
                                    <p:cond delay="0"/>
                                  </p:stCondLst>
                                  <p:iterate type="wd">
                                    <p:tmPct val="10000"/>
                                  </p:iterate>
                                  <p:childTnLst>
                                    <p:set>
                                      <p:cBhvr>
                                        <p:cTn id="17" dur="1" fill="hold">
                                          <p:stCondLst>
                                            <p:cond delay="0"/>
                                          </p:stCondLst>
                                        </p:cTn>
                                        <p:tgtEl>
                                          <p:spTgt spid="514065"/>
                                        </p:tgtEl>
                                        <p:attrNameLst>
                                          <p:attrName>style.visibility</p:attrName>
                                        </p:attrNameLst>
                                      </p:cBhvr>
                                      <p:to>
                                        <p:strVal val="visible"/>
                                      </p:to>
                                    </p:set>
                                    <p:animEffect transition="in" filter="wipe(left)">
                                      <p:cBhvr>
                                        <p:cTn id="18" dur="500"/>
                                        <p:tgtEl>
                                          <p:spTgt spid="5140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514054"/>
                                        </p:tgtEl>
                                        <p:attrNameLst>
                                          <p:attrName>style.visibility</p:attrName>
                                        </p:attrNameLst>
                                      </p:cBhvr>
                                      <p:to>
                                        <p:strVal val="visible"/>
                                      </p:to>
                                    </p:set>
                                    <p:animEffect transition="in" filter="wipe(left)">
                                      <p:cBhvr>
                                        <p:cTn id="23" dur="500"/>
                                        <p:tgtEl>
                                          <p:spTgt spid="5140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514064"/>
                                        </p:tgtEl>
                                        <p:attrNameLst>
                                          <p:attrName>style.visibility</p:attrName>
                                        </p:attrNameLst>
                                      </p:cBhvr>
                                      <p:to>
                                        <p:strVal val="visible"/>
                                      </p:to>
                                    </p:set>
                                    <p:animEffect transition="in" filter="wipe(left)">
                                      <p:cBhvr>
                                        <p:cTn id="28" dur="500"/>
                                        <p:tgtEl>
                                          <p:spTgt spid="51406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514063"/>
                                        </p:tgtEl>
                                        <p:attrNameLst>
                                          <p:attrName>style.visibility</p:attrName>
                                        </p:attrNameLst>
                                      </p:cBhvr>
                                      <p:to>
                                        <p:strVal val="visible"/>
                                      </p:to>
                                    </p:set>
                                    <p:animEffect transition="in" filter="wipe(left)">
                                      <p:cBhvr>
                                        <p:cTn id="33" dur="500"/>
                                        <p:tgtEl>
                                          <p:spTgt spid="514063"/>
                                        </p:tgtEl>
                                      </p:cBhvr>
                                    </p:animEffect>
                                  </p:childTnLst>
                                </p:cTn>
                              </p:par>
                            </p:childTnLst>
                          </p:cTn>
                        </p:par>
                        <p:par>
                          <p:cTn id="34" fill="hold" nodeType="afterGroup">
                            <p:stCondLst>
                              <p:cond delay="500"/>
                            </p:stCondLst>
                            <p:childTnLst>
                              <p:par>
                                <p:cTn id="35" presetID="53" presetClass="entr" presetSubtype="0" fill="hold" grpId="0" nodeType="afterEffect">
                                  <p:stCondLst>
                                    <p:cond delay="0"/>
                                  </p:stCondLst>
                                  <p:iterate type="wd">
                                    <p:tmPct val="10000"/>
                                  </p:iterate>
                                  <p:childTnLst>
                                    <p:set>
                                      <p:cBhvr>
                                        <p:cTn id="36" dur="1" fill="hold">
                                          <p:stCondLst>
                                            <p:cond delay="0"/>
                                          </p:stCondLst>
                                        </p:cTn>
                                        <p:tgtEl>
                                          <p:spTgt spid="514051"/>
                                        </p:tgtEl>
                                        <p:attrNameLst>
                                          <p:attrName>style.visibility</p:attrName>
                                        </p:attrNameLst>
                                      </p:cBhvr>
                                      <p:to>
                                        <p:strVal val="visible"/>
                                      </p:to>
                                    </p:set>
                                    <p:anim calcmode="lin" valueType="num">
                                      <p:cBhvr>
                                        <p:cTn id="37" dur="500" fill="hold"/>
                                        <p:tgtEl>
                                          <p:spTgt spid="514051"/>
                                        </p:tgtEl>
                                        <p:attrNameLst>
                                          <p:attrName>ppt_w</p:attrName>
                                        </p:attrNameLst>
                                      </p:cBhvr>
                                      <p:tavLst>
                                        <p:tav tm="0">
                                          <p:val>
                                            <p:fltVal val="0"/>
                                          </p:val>
                                        </p:tav>
                                        <p:tav tm="100000">
                                          <p:val>
                                            <p:strVal val="#ppt_w"/>
                                          </p:val>
                                        </p:tav>
                                      </p:tavLst>
                                    </p:anim>
                                    <p:anim calcmode="lin" valueType="num">
                                      <p:cBhvr>
                                        <p:cTn id="38" dur="500" fill="hold"/>
                                        <p:tgtEl>
                                          <p:spTgt spid="514051"/>
                                        </p:tgtEl>
                                        <p:attrNameLst>
                                          <p:attrName>ppt_h</p:attrName>
                                        </p:attrNameLst>
                                      </p:cBhvr>
                                      <p:tavLst>
                                        <p:tav tm="0">
                                          <p:val>
                                            <p:fltVal val="0"/>
                                          </p:val>
                                        </p:tav>
                                        <p:tav tm="100000">
                                          <p:val>
                                            <p:strVal val="#ppt_h"/>
                                          </p:val>
                                        </p:tav>
                                      </p:tavLst>
                                    </p:anim>
                                    <p:animEffect transition="in" filter="fade">
                                      <p:cBhvr>
                                        <p:cTn id="39" dur="500"/>
                                        <p:tgtEl>
                                          <p:spTgt spid="51405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514057"/>
                                        </p:tgtEl>
                                        <p:attrNameLst>
                                          <p:attrName>style.visibility</p:attrName>
                                        </p:attrNameLst>
                                      </p:cBhvr>
                                      <p:to>
                                        <p:strVal val="visible"/>
                                      </p:to>
                                    </p:set>
                                    <p:animEffect transition="in" filter="wipe(left)">
                                      <p:cBhvr>
                                        <p:cTn id="44" dur="500"/>
                                        <p:tgtEl>
                                          <p:spTgt spid="51405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514056"/>
                                        </p:tgtEl>
                                        <p:attrNameLst>
                                          <p:attrName>style.visibility</p:attrName>
                                        </p:attrNameLst>
                                      </p:cBhvr>
                                      <p:to>
                                        <p:strVal val="visible"/>
                                      </p:to>
                                    </p:set>
                                    <p:animEffect transition="in" filter="wipe(left)">
                                      <p:cBhvr>
                                        <p:cTn id="49" dur="500"/>
                                        <p:tgtEl>
                                          <p:spTgt spid="514056"/>
                                        </p:tgtEl>
                                      </p:cBhvr>
                                    </p:animEffect>
                                  </p:childTnLst>
                                </p:cTn>
                              </p:par>
                            </p:childTnLst>
                          </p:cTn>
                        </p:par>
                        <p:par>
                          <p:cTn id="50" fill="hold" nodeType="afterGroup">
                            <p:stCondLst>
                              <p:cond delay="2200"/>
                            </p:stCondLst>
                            <p:childTnLst>
                              <p:par>
                                <p:cTn id="51" presetID="53" presetClass="entr" presetSubtype="0" fill="hold" grpId="0" nodeType="afterEffect">
                                  <p:stCondLst>
                                    <p:cond delay="0"/>
                                  </p:stCondLst>
                                  <p:iterate type="wd">
                                    <p:tmPct val="10000"/>
                                  </p:iterate>
                                  <p:childTnLst>
                                    <p:set>
                                      <p:cBhvr>
                                        <p:cTn id="52" dur="1" fill="hold">
                                          <p:stCondLst>
                                            <p:cond delay="0"/>
                                          </p:stCondLst>
                                        </p:cTn>
                                        <p:tgtEl>
                                          <p:spTgt spid="514050"/>
                                        </p:tgtEl>
                                        <p:attrNameLst>
                                          <p:attrName>style.visibility</p:attrName>
                                        </p:attrNameLst>
                                      </p:cBhvr>
                                      <p:to>
                                        <p:strVal val="visible"/>
                                      </p:to>
                                    </p:set>
                                    <p:anim calcmode="lin" valueType="num">
                                      <p:cBhvr>
                                        <p:cTn id="53" dur="500" fill="hold"/>
                                        <p:tgtEl>
                                          <p:spTgt spid="514050"/>
                                        </p:tgtEl>
                                        <p:attrNameLst>
                                          <p:attrName>ppt_w</p:attrName>
                                        </p:attrNameLst>
                                      </p:cBhvr>
                                      <p:tavLst>
                                        <p:tav tm="0">
                                          <p:val>
                                            <p:fltVal val="0"/>
                                          </p:val>
                                        </p:tav>
                                        <p:tav tm="100000">
                                          <p:val>
                                            <p:strVal val="#ppt_w"/>
                                          </p:val>
                                        </p:tav>
                                      </p:tavLst>
                                    </p:anim>
                                    <p:anim calcmode="lin" valueType="num">
                                      <p:cBhvr>
                                        <p:cTn id="54" dur="500" fill="hold"/>
                                        <p:tgtEl>
                                          <p:spTgt spid="514050"/>
                                        </p:tgtEl>
                                        <p:attrNameLst>
                                          <p:attrName>ppt_h</p:attrName>
                                        </p:attrNameLst>
                                      </p:cBhvr>
                                      <p:tavLst>
                                        <p:tav tm="0">
                                          <p:val>
                                            <p:fltVal val="0"/>
                                          </p:val>
                                        </p:tav>
                                        <p:tav tm="100000">
                                          <p:val>
                                            <p:strVal val="#ppt_h"/>
                                          </p:val>
                                        </p:tav>
                                      </p:tavLst>
                                    </p:anim>
                                    <p:animEffect transition="in" filter="fade">
                                      <p:cBhvr>
                                        <p:cTn id="55" dur="500"/>
                                        <p:tgtEl>
                                          <p:spTgt spid="51405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514058"/>
                                        </p:tgtEl>
                                        <p:attrNameLst>
                                          <p:attrName>style.visibility</p:attrName>
                                        </p:attrNameLst>
                                      </p:cBhvr>
                                      <p:to>
                                        <p:strVal val="visible"/>
                                      </p:to>
                                    </p:set>
                                    <p:animEffect transition="in" filter="wipe(left)">
                                      <p:cBhvr>
                                        <p:cTn id="60" dur="500"/>
                                        <p:tgtEl>
                                          <p:spTgt spid="51405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514061"/>
                                        </p:tgtEl>
                                        <p:attrNameLst>
                                          <p:attrName>style.visibility</p:attrName>
                                        </p:attrNameLst>
                                      </p:cBhvr>
                                      <p:to>
                                        <p:strVal val="visible"/>
                                      </p:to>
                                    </p:set>
                                    <p:animEffect transition="in" filter="wipe(left)">
                                      <p:cBhvr>
                                        <p:cTn id="65" dur="500"/>
                                        <p:tgtEl>
                                          <p:spTgt spid="51406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514062"/>
                                        </p:tgtEl>
                                        <p:attrNameLst>
                                          <p:attrName>style.visibility</p:attrName>
                                        </p:attrNameLst>
                                      </p:cBhvr>
                                      <p:to>
                                        <p:strVal val="visible"/>
                                      </p:to>
                                    </p:set>
                                    <p:animEffect transition="in" filter="wipe(left)">
                                      <p:cBhvr>
                                        <p:cTn id="70" dur="500"/>
                                        <p:tgtEl>
                                          <p:spTgt spid="51406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514059"/>
                                        </p:tgtEl>
                                        <p:attrNameLst>
                                          <p:attrName>style.visibility</p:attrName>
                                        </p:attrNameLst>
                                      </p:cBhvr>
                                      <p:to>
                                        <p:strVal val="visible"/>
                                      </p:to>
                                    </p:set>
                                    <p:animEffect transition="in" filter="wipe(left)">
                                      <p:cBhvr>
                                        <p:cTn id="75" dur="500"/>
                                        <p:tgtEl>
                                          <p:spTgt spid="51405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514060"/>
                                        </p:tgtEl>
                                        <p:attrNameLst>
                                          <p:attrName>style.visibility</p:attrName>
                                        </p:attrNameLst>
                                      </p:cBhvr>
                                      <p:to>
                                        <p:strVal val="visible"/>
                                      </p:to>
                                    </p:set>
                                    <p:animEffect transition="in" filter="wipe(left)">
                                      <p:cBhvr>
                                        <p:cTn id="80" dur="500"/>
                                        <p:tgtEl>
                                          <p:spTgt spid="514060"/>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fltVal val="0"/>
                                          </p:val>
                                        </p:tav>
                                        <p:tav tm="100000">
                                          <p:val>
                                            <p:strVal val="#ppt_h"/>
                                          </p:val>
                                        </p:tav>
                                      </p:tavLst>
                                    </p:anim>
                                    <p:animEffect transition="in" filter="fade">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0" grpId="0" animBg="1"/>
      <p:bldP spid="514051" grpId="0" animBg="1"/>
      <p:bldP spid="514055" grpId="0"/>
      <p:bldP spid="514056" grpId="0"/>
      <p:bldP spid="514057" grpId="0"/>
      <p:bldP spid="514059" grpId="0"/>
      <p:bldP spid="514060" grpId="0"/>
      <p:bldP spid="51406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Monday, June 29, 2015</a:t>
            </a:r>
            <a:endParaRPr lang="en-US"/>
          </a:p>
        </p:txBody>
      </p:sp>
      <p:sp>
        <p:nvSpPr>
          <p:cNvPr id="16"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3563" name="Rectangle 2"/>
          <p:cNvSpPr>
            <a:spLocks noGrp="1" noChangeArrowheads="1"/>
          </p:cNvSpPr>
          <p:nvPr>
            <p:ph type="title"/>
          </p:nvPr>
        </p:nvSpPr>
        <p:spPr>
          <a:xfrm>
            <a:off x="381000" y="76200"/>
            <a:ext cx="8458200" cy="609600"/>
          </a:xfrm>
        </p:spPr>
        <p:txBody>
          <a:bodyPr/>
          <a:lstStyle/>
          <a:p>
            <a:r>
              <a:rPr lang="en-US" sz="3600">
                <a:latin typeface="Arial Narrow" charset="0"/>
                <a:ea typeface="ＭＳ Ｐゴシック" charset="0"/>
                <a:cs typeface="ＭＳ Ｐゴシック" charset="0"/>
              </a:rPr>
              <a:t>Ex. Effect of Radius on Centripetal Acceleration</a:t>
            </a:r>
          </a:p>
        </p:txBody>
      </p:sp>
      <p:sp>
        <p:nvSpPr>
          <p:cNvPr id="575491" name="Text Box 3"/>
          <p:cNvSpPr txBox="1">
            <a:spLocks noChangeArrowheads="1"/>
          </p:cNvSpPr>
          <p:nvPr/>
        </p:nvSpPr>
        <p:spPr bwMode="auto">
          <a:xfrm>
            <a:off x="609600" y="762000"/>
            <a:ext cx="8077200" cy="13398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The bobsled track at the 1994 Olympics in Lillehammer, Norway, contain turns with radii of 33m and 23m.  Find the centripetal acceleration at each turn for a speed of 34m/s, a speed that was achieved in the </a:t>
            </a:r>
            <a:r>
              <a:rPr lang="en-US" sz="2000" dirty="0" smtClean="0">
                <a:solidFill>
                  <a:schemeClr val="accent2"/>
                </a:solidFill>
                <a:latin typeface="Arial Narrow" charset="0"/>
              </a:rPr>
              <a:t>two–</a:t>
            </a:r>
            <a:r>
              <a:rPr lang="en-US" sz="2000" dirty="0">
                <a:solidFill>
                  <a:schemeClr val="accent2"/>
                </a:solidFill>
                <a:latin typeface="Arial Narrow" charset="0"/>
              </a:rPr>
              <a:t>man event.  Express answers as multiples of g=9.8m/s</a:t>
            </a:r>
            <a:r>
              <a:rPr lang="en-US" sz="2000" baseline="30000" dirty="0">
                <a:solidFill>
                  <a:schemeClr val="accent2"/>
                </a:solidFill>
                <a:latin typeface="Arial Narrow" charset="0"/>
              </a:rPr>
              <a:t>2</a:t>
            </a:r>
            <a:r>
              <a:rPr lang="en-US" sz="2000" dirty="0">
                <a:solidFill>
                  <a:schemeClr val="accent2"/>
                </a:solidFill>
                <a:latin typeface="Arial Narrow" charset="0"/>
              </a:rPr>
              <a:t>.</a:t>
            </a:r>
          </a:p>
        </p:txBody>
      </p:sp>
      <p:sp>
        <p:nvSpPr>
          <p:cNvPr id="575493" name="Text Box 5"/>
          <p:cNvSpPr txBox="1">
            <a:spLocks noChangeArrowheads="1"/>
          </p:cNvSpPr>
          <p:nvPr/>
        </p:nvSpPr>
        <p:spPr bwMode="auto">
          <a:xfrm>
            <a:off x="3276600" y="2197100"/>
            <a:ext cx="25908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Centripetal  acceleration:</a:t>
            </a:r>
            <a:endParaRPr lang="en-US" sz="2000" b="1">
              <a:solidFill>
                <a:srgbClr val="990000"/>
              </a:solidFill>
              <a:latin typeface="Monotype Corsiva" charset="0"/>
            </a:endParaRPr>
          </a:p>
        </p:txBody>
      </p:sp>
      <p:sp>
        <p:nvSpPr>
          <p:cNvPr id="575495" name="Text Box 7"/>
          <p:cNvSpPr txBox="1">
            <a:spLocks noChangeArrowheads="1"/>
          </p:cNvSpPr>
          <p:nvPr/>
        </p:nvSpPr>
        <p:spPr bwMode="auto">
          <a:xfrm>
            <a:off x="3429000" y="3581400"/>
            <a:ext cx="9144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R=33m</a:t>
            </a:r>
            <a:endParaRPr lang="en-US" sz="2000" b="1">
              <a:solidFill>
                <a:srgbClr val="990000"/>
              </a:solidFill>
              <a:latin typeface="Monotype Corsiva" charset="0"/>
            </a:endParaRPr>
          </a:p>
        </p:txBody>
      </p:sp>
      <p:graphicFrame>
        <p:nvGraphicFramePr>
          <p:cNvPr id="575497" name="Object 2"/>
          <p:cNvGraphicFramePr>
            <a:graphicFrameLocks noChangeAspect="1"/>
          </p:cNvGraphicFramePr>
          <p:nvPr/>
        </p:nvGraphicFramePr>
        <p:xfrm>
          <a:off x="2049463" y="4343400"/>
          <a:ext cx="1074737" cy="685800"/>
        </p:xfrm>
        <a:graphic>
          <a:graphicData uri="http://schemas.openxmlformats.org/presentationml/2006/ole">
            <mc:AlternateContent xmlns:mc="http://schemas.openxmlformats.org/markup-compatibility/2006">
              <mc:Choice xmlns:v="urn:schemas-microsoft-com:vml" Requires="v">
                <p:oleObj spid="_x0000_s186960" name="Equation" r:id="rId3" imgW="457200" imgH="419040" progId="Equation.DSMT4">
                  <p:embed/>
                </p:oleObj>
              </mc:Choice>
              <mc:Fallback>
                <p:oleObj name="Equation" r:id="rId3" imgW="45720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463" y="4343400"/>
                        <a:ext cx="1074737"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75512" name="Picture 24" descr="cutnell7e_ch05_fig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62200"/>
            <a:ext cx="27479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75513" name="Object 3"/>
          <p:cNvGraphicFramePr>
            <a:graphicFrameLocks noChangeAspect="1"/>
          </p:cNvGraphicFramePr>
          <p:nvPr>
            <p:extLst>
              <p:ext uri="{D42A27DB-BD31-4B8C-83A1-F6EECF244321}">
                <p14:modId xmlns:p14="http://schemas.microsoft.com/office/powerpoint/2010/main" val="3784360059"/>
              </p:ext>
            </p:extLst>
          </p:nvPr>
        </p:nvGraphicFramePr>
        <p:xfrm>
          <a:off x="4953000" y="2943225"/>
          <a:ext cx="808038" cy="577850"/>
        </p:xfrm>
        <a:graphic>
          <a:graphicData uri="http://schemas.openxmlformats.org/presentationml/2006/ole">
            <mc:AlternateContent xmlns:mc="http://schemas.openxmlformats.org/markup-compatibility/2006">
              <mc:Choice xmlns:v="urn:schemas-microsoft-com:vml" Requires="v">
                <p:oleObj spid="_x0000_s186961" name="Equation" r:id="rId6" imgW="304800" imgH="241300" progId="Equation.DSMT4">
                  <p:embed/>
                </p:oleObj>
              </mc:Choice>
              <mc:Fallback>
                <p:oleObj name="Equation" r:id="rId6" imgW="304800" imgH="241300" progId="Equation.DSMT4">
                  <p:embed/>
                  <p:pic>
                    <p:nvPicPr>
                      <p:cNvPr id="0" name=""/>
                      <p:cNvPicPr>
                        <a:picLocks noChangeAspect="1" noChangeArrowheads="1"/>
                      </p:cNvPicPr>
                      <p:nvPr/>
                    </p:nvPicPr>
                    <p:blipFill>
                      <a:blip r:embed="rId7"/>
                      <a:srcRect/>
                      <a:stretch>
                        <a:fillRect/>
                      </a:stretch>
                    </p:blipFill>
                    <p:spPr bwMode="auto">
                      <a:xfrm>
                        <a:off x="4953000" y="2943225"/>
                        <a:ext cx="808038"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4" name="Object 4"/>
          <p:cNvGraphicFramePr>
            <a:graphicFrameLocks noChangeAspect="1"/>
          </p:cNvGraphicFramePr>
          <p:nvPr>
            <p:extLst>
              <p:ext uri="{D42A27DB-BD31-4B8C-83A1-F6EECF244321}">
                <p14:modId xmlns:p14="http://schemas.microsoft.com/office/powerpoint/2010/main" val="1377001561"/>
              </p:ext>
            </p:extLst>
          </p:nvPr>
        </p:nvGraphicFramePr>
        <p:xfrm>
          <a:off x="5710238" y="2667000"/>
          <a:ext cx="538162" cy="1003300"/>
        </p:xfrm>
        <a:graphic>
          <a:graphicData uri="http://schemas.openxmlformats.org/presentationml/2006/ole">
            <mc:AlternateContent xmlns:mc="http://schemas.openxmlformats.org/markup-compatibility/2006">
              <mc:Choice xmlns:v="urn:schemas-microsoft-com:vml" Requires="v">
                <p:oleObj spid="_x0000_s186962" name="Equation" r:id="rId8" imgW="203200" imgH="419100" progId="Equation.DSMT4">
                  <p:embed/>
                </p:oleObj>
              </mc:Choice>
              <mc:Fallback>
                <p:oleObj name="Equation" r:id="rId8" imgW="203200" imgH="419100" progId="Equation.DSMT4">
                  <p:embed/>
                  <p:pic>
                    <p:nvPicPr>
                      <p:cNvPr id="0" name=""/>
                      <p:cNvPicPr>
                        <a:picLocks noChangeAspect="1" noChangeArrowheads="1"/>
                      </p:cNvPicPr>
                      <p:nvPr/>
                    </p:nvPicPr>
                    <p:blipFill>
                      <a:blip r:embed="rId9"/>
                      <a:srcRect/>
                      <a:stretch>
                        <a:fillRect/>
                      </a:stretch>
                    </p:blipFill>
                    <p:spPr bwMode="auto">
                      <a:xfrm>
                        <a:off x="5710238" y="2667000"/>
                        <a:ext cx="538162" cy="100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5" name="Object 5"/>
          <p:cNvGraphicFramePr>
            <a:graphicFrameLocks noChangeAspect="1"/>
          </p:cNvGraphicFramePr>
          <p:nvPr>
            <p:extLst>
              <p:ext uri="{D42A27DB-BD31-4B8C-83A1-F6EECF244321}">
                <p14:modId xmlns:p14="http://schemas.microsoft.com/office/powerpoint/2010/main" val="2274727276"/>
              </p:ext>
            </p:extLst>
          </p:nvPr>
        </p:nvGraphicFramePr>
        <p:xfrm>
          <a:off x="3462338" y="4008438"/>
          <a:ext cx="3973512" cy="762000"/>
        </p:xfrm>
        <a:graphic>
          <a:graphicData uri="http://schemas.openxmlformats.org/presentationml/2006/ole">
            <mc:AlternateContent xmlns:mc="http://schemas.openxmlformats.org/markup-compatibility/2006">
              <mc:Choice xmlns:v="urn:schemas-microsoft-com:vml" Requires="v">
                <p:oleObj spid="_x0000_s186963" name="Equation" r:id="rId10" imgW="1498600" imgH="317500" progId="Equation.3">
                  <p:embed/>
                </p:oleObj>
              </mc:Choice>
              <mc:Fallback>
                <p:oleObj name="Equation" r:id="rId10" imgW="1498600" imgH="317500" progId="Equation.3">
                  <p:embed/>
                  <p:pic>
                    <p:nvPicPr>
                      <p:cNvPr id="0" name=""/>
                      <p:cNvPicPr>
                        <a:picLocks noChangeAspect="1" noChangeArrowheads="1"/>
                      </p:cNvPicPr>
                      <p:nvPr/>
                    </p:nvPicPr>
                    <p:blipFill>
                      <a:blip r:embed="rId11"/>
                      <a:srcRect/>
                      <a:stretch>
                        <a:fillRect/>
                      </a:stretch>
                    </p:blipFill>
                    <p:spPr bwMode="auto">
                      <a:xfrm>
                        <a:off x="3462338" y="4008438"/>
                        <a:ext cx="3973512" cy="762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7" name="Object 6"/>
          <p:cNvGraphicFramePr>
            <a:graphicFrameLocks noChangeAspect="1"/>
          </p:cNvGraphicFramePr>
          <p:nvPr>
            <p:extLst>
              <p:ext uri="{D42A27DB-BD31-4B8C-83A1-F6EECF244321}">
                <p14:modId xmlns:p14="http://schemas.microsoft.com/office/powerpoint/2010/main" val="411494589"/>
              </p:ext>
            </p:extLst>
          </p:nvPr>
        </p:nvGraphicFramePr>
        <p:xfrm>
          <a:off x="3522663" y="5303838"/>
          <a:ext cx="4003675" cy="762000"/>
        </p:xfrm>
        <a:graphic>
          <a:graphicData uri="http://schemas.openxmlformats.org/presentationml/2006/ole">
            <mc:AlternateContent xmlns:mc="http://schemas.openxmlformats.org/markup-compatibility/2006">
              <mc:Choice xmlns:v="urn:schemas-microsoft-com:vml" Requires="v">
                <p:oleObj spid="_x0000_s186964" name="Equation" r:id="rId12" imgW="1511300" imgH="317500" progId="Equation.3">
                  <p:embed/>
                </p:oleObj>
              </mc:Choice>
              <mc:Fallback>
                <p:oleObj name="Equation" r:id="rId12" imgW="1511300" imgH="317500" progId="Equation.3">
                  <p:embed/>
                  <p:pic>
                    <p:nvPicPr>
                      <p:cNvPr id="0" name=""/>
                      <p:cNvPicPr>
                        <a:picLocks noChangeAspect="1" noChangeArrowheads="1"/>
                      </p:cNvPicPr>
                      <p:nvPr/>
                    </p:nvPicPr>
                    <p:blipFill>
                      <a:blip r:embed="rId13"/>
                      <a:srcRect/>
                      <a:stretch>
                        <a:fillRect/>
                      </a:stretch>
                    </p:blipFill>
                    <p:spPr bwMode="auto">
                      <a:xfrm>
                        <a:off x="3522663" y="5303838"/>
                        <a:ext cx="4003675" cy="762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5518" name="Text Box 30"/>
          <p:cNvSpPr txBox="1">
            <a:spLocks noChangeArrowheads="1"/>
          </p:cNvSpPr>
          <p:nvPr/>
        </p:nvSpPr>
        <p:spPr bwMode="auto">
          <a:xfrm>
            <a:off x="3505200" y="5013325"/>
            <a:ext cx="9144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R=24m</a:t>
            </a:r>
            <a:endParaRPr lang="en-US" sz="2000" b="1">
              <a:solidFill>
                <a:srgbClr val="990000"/>
              </a:solidFill>
              <a:latin typeface="Monotype Corsiva" charset="0"/>
            </a:endParaRPr>
          </a:p>
        </p:txBody>
      </p:sp>
      <p:graphicFrame>
        <p:nvGraphicFramePr>
          <p:cNvPr id="575519" name="Object 7"/>
          <p:cNvGraphicFramePr>
            <a:graphicFrameLocks noChangeAspect="1"/>
          </p:cNvGraphicFramePr>
          <p:nvPr>
            <p:extLst>
              <p:ext uri="{D42A27DB-BD31-4B8C-83A1-F6EECF244321}">
                <p14:modId xmlns:p14="http://schemas.microsoft.com/office/powerpoint/2010/main" val="3439170029"/>
              </p:ext>
            </p:extLst>
          </p:nvPr>
        </p:nvGraphicFramePr>
        <p:xfrm>
          <a:off x="7429500" y="4238625"/>
          <a:ext cx="876300" cy="485775"/>
        </p:xfrm>
        <a:graphic>
          <a:graphicData uri="http://schemas.openxmlformats.org/presentationml/2006/ole">
            <mc:AlternateContent xmlns:mc="http://schemas.openxmlformats.org/markup-compatibility/2006">
              <mc:Choice xmlns:v="urn:schemas-microsoft-com:vml" Requires="v">
                <p:oleObj spid="_x0000_s186965" name="Equation" r:id="rId14" imgW="330200" imgH="203200" progId="Equation.3">
                  <p:embed/>
                </p:oleObj>
              </mc:Choice>
              <mc:Fallback>
                <p:oleObj name="Equation" r:id="rId14" imgW="330200" imgH="203200" progId="Equation.3">
                  <p:embed/>
                  <p:pic>
                    <p:nvPicPr>
                      <p:cNvPr id="0" name=""/>
                      <p:cNvPicPr>
                        <a:picLocks noChangeAspect="1" noChangeArrowheads="1"/>
                      </p:cNvPicPr>
                      <p:nvPr/>
                    </p:nvPicPr>
                    <p:blipFill>
                      <a:blip r:embed="rId15"/>
                      <a:srcRect/>
                      <a:stretch>
                        <a:fillRect/>
                      </a:stretch>
                    </p:blipFill>
                    <p:spPr bwMode="auto">
                      <a:xfrm>
                        <a:off x="7429500" y="4238625"/>
                        <a:ext cx="876300" cy="485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20" name="Object 8"/>
          <p:cNvGraphicFramePr>
            <a:graphicFrameLocks noChangeAspect="1"/>
          </p:cNvGraphicFramePr>
          <p:nvPr>
            <p:extLst>
              <p:ext uri="{D42A27DB-BD31-4B8C-83A1-F6EECF244321}">
                <p14:modId xmlns:p14="http://schemas.microsoft.com/office/powerpoint/2010/main" val="56552065"/>
              </p:ext>
            </p:extLst>
          </p:nvPr>
        </p:nvGraphicFramePr>
        <p:xfrm>
          <a:off x="7505700" y="5546725"/>
          <a:ext cx="876300" cy="457200"/>
        </p:xfrm>
        <a:graphic>
          <a:graphicData uri="http://schemas.openxmlformats.org/presentationml/2006/ole">
            <mc:AlternateContent xmlns:mc="http://schemas.openxmlformats.org/markup-compatibility/2006">
              <mc:Choice xmlns:v="urn:schemas-microsoft-com:vml" Requires="v">
                <p:oleObj spid="_x0000_s186966" name="Equation" r:id="rId16" imgW="330200" imgH="190500" progId="Equation.DSMT4">
                  <p:embed/>
                </p:oleObj>
              </mc:Choice>
              <mc:Fallback>
                <p:oleObj name="Equation" r:id="rId16" imgW="330200" imgH="190500" progId="Equation.DSMT4">
                  <p:embed/>
                  <p:pic>
                    <p:nvPicPr>
                      <p:cNvPr id="0" name=""/>
                      <p:cNvPicPr>
                        <a:picLocks noChangeAspect="1" noChangeArrowheads="1"/>
                      </p:cNvPicPr>
                      <p:nvPr/>
                    </p:nvPicPr>
                    <p:blipFill>
                      <a:blip r:embed="rId17"/>
                      <a:srcRect/>
                      <a:stretch>
                        <a:fillRect/>
                      </a:stretch>
                    </p:blipFill>
                    <p:spPr bwMode="auto">
                      <a:xfrm>
                        <a:off x="7505700" y="5546725"/>
                        <a:ext cx="8763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69" name="Slide Number Placeholder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BF878A-285C-5D42-82E7-78D99AD833DA}"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Tree>
    <p:extLst>
      <p:ext uri="{BB962C8B-B14F-4D97-AF65-F5344CB8AC3E}">
        <p14:creationId xmlns:p14="http://schemas.microsoft.com/office/powerpoint/2010/main" val="3013819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5491"/>
                                        </p:tgtEl>
                                        <p:attrNameLst>
                                          <p:attrName>style.visibility</p:attrName>
                                        </p:attrNameLst>
                                      </p:cBhvr>
                                      <p:to>
                                        <p:strVal val="visible"/>
                                      </p:to>
                                    </p:set>
                                    <p:animEffect transition="in" filter="wipe(left)">
                                      <p:cBhvr>
                                        <p:cTn id="7" dur="500"/>
                                        <p:tgtEl>
                                          <p:spTgt spid="575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75512"/>
                                        </p:tgtEl>
                                        <p:attrNameLst>
                                          <p:attrName>style.visibility</p:attrName>
                                        </p:attrNameLst>
                                      </p:cBhvr>
                                      <p:to>
                                        <p:strVal val="visible"/>
                                      </p:to>
                                    </p:set>
                                    <p:anim calcmode="lin" valueType="num">
                                      <p:cBhvr>
                                        <p:cTn id="12" dur="500" fill="hold"/>
                                        <p:tgtEl>
                                          <p:spTgt spid="575512"/>
                                        </p:tgtEl>
                                        <p:attrNameLst>
                                          <p:attrName>ppt_w</p:attrName>
                                        </p:attrNameLst>
                                      </p:cBhvr>
                                      <p:tavLst>
                                        <p:tav tm="0">
                                          <p:val>
                                            <p:fltVal val="0"/>
                                          </p:val>
                                        </p:tav>
                                        <p:tav tm="100000">
                                          <p:val>
                                            <p:strVal val="#ppt_w"/>
                                          </p:val>
                                        </p:tav>
                                      </p:tavLst>
                                    </p:anim>
                                    <p:anim calcmode="lin" valueType="num">
                                      <p:cBhvr>
                                        <p:cTn id="13" dur="500" fill="hold"/>
                                        <p:tgtEl>
                                          <p:spTgt spid="575512"/>
                                        </p:tgtEl>
                                        <p:attrNameLst>
                                          <p:attrName>ppt_h</p:attrName>
                                        </p:attrNameLst>
                                      </p:cBhvr>
                                      <p:tavLst>
                                        <p:tav tm="0">
                                          <p:val>
                                            <p:fltVal val="0"/>
                                          </p:val>
                                        </p:tav>
                                        <p:tav tm="100000">
                                          <p:val>
                                            <p:strVal val="#ppt_h"/>
                                          </p:val>
                                        </p:tav>
                                      </p:tavLst>
                                    </p:anim>
                                    <p:animEffect transition="in" filter="fade">
                                      <p:cBhvr>
                                        <p:cTn id="14" dur="500"/>
                                        <p:tgtEl>
                                          <p:spTgt spid="5755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575493"/>
                                        </p:tgtEl>
                                        <p:attrNameLst>
                                          <p:attrName>style.visibility</p:attrName>
                                        </p:attrNameLst>
                                      </p:cBhvr>
                                      <p:to>
                                        <p:strVal val="visible"/>
                                      </p:to>
                                    </p:set>
                                    <p:animEffect transition="in" filter="wipe(left)">
                                      <p:cBhvr>
                                        <p:cTn id="19" dur="500"/>
                                        <p:tgtEl>
                                          <p:spTgt spid="57549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575497"/>
                                        </p:tgtEl>
                                        <p:attrNameLst>
                                          <p:attrName>style.visibility</p:attrName>
                                        </p:attrNameLst>
                                      </p:cBhvr>
                                      <p:to>
                                        <p:strVal val="visible"/>
                                      </p:to>
                                    </p:set>
                                    <p:animEffect transition="in" filter="wipe(left)">
                                      <p:cBhvr>
                                        <p:cTn id="24" dur="500"/>
                                        <p:tgtEl>
                                          <p:spTgt spid="57549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575513"/>
                                        </p:tgtEl>
                                        <p:attrNameLst>
                                          <p:attrName>style.visibility</p:attrName>
                                        </p:attrNameLst>
                                      </p:cBhvr>
                                      <p:to>
                                        <p:strVal val="visible"/>
                                      </p:to>
                                    </p:set>
                                    <p:animEffect transition="in" filter="wipe(left)">
                                      <p:cBhvr>
                                        <p:cTn id="29" dur="500"/>
                                        <p:tgtEl>
                                          <p:spTgt spid="5755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575514"/>
                                        </p:tgtEl>
                                        <p:attrNameLst>
                                          <p:attrName>style.visibility</p:attrName>
                                        </p:attrNameLst>
                                      </p:cBhvr>
                                      <p:to>
                                        <p:strVal val="visible"/>
                                      </p:to>
                                    </p:set>
                                    <p:animEffect transition="in" filter="wipe(left)">
                                      <p:cBhvr>
                                        <p:cTn id="34" dur="500"/>
                                        <p:tgtEl>
                                          <p:spTgt spid="5755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575495"/>
                                        </p:tgtEl>
                                        <p:attrNameLst>
                                          <p:attrName>style.visibility</p:attrName>
                                        </p:attrNameLst>
                                      </p:cBhvr>
                                      <p:to>
                                        <p:strVal val="visible"/>
                                      </p:to>
                                    </p:set>
                                    <p:animEffect transition="in" filter="wipe(left)">
                                      <p:cBhvr>
                                        <p:cTn id="39" dur="500"/>
                                        <p:tgtEl>
                                          <p:spTgt spid="57549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575515"/>
                                        </p:tgtEl>
                                        <p:attrNameLst>
                                          <p:attrName>style.visibility</p:attrName>
                                        </p:attrNameLst>
                                      </p:cBhvr>
                                      <p:to>
                                        <p:strVal val="visible"/>
                                      </p:to>
                                    </p:set>
                                    <p:animEffect transition="in" filter="wipe(left)">
                                      <p:cBhvr>
                                        <p:cTn id="44" dur="500"/>
                                        <p:tgtEl>
                                          <p:spTgt spid="5755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575519"/>
                                        </p:tgtEl>
                                        <p:attrNameLst>
                                          <p:attrName>style.visibility</p:attrName>
                                        </p:attrNameLst>
                                      </p:cBhvr>
                                      <p:to>
                                        <p:strVal val="visible"/>
                                      </p:to>
                                    </p:set>
                                    <p:animEffect transition="in" filter="wipe(left)">
                                      <p:cBhvr>
                                        <p:cTn id="49" dur="500"/>
                                        <p:tgtEl>
                                          <p:spTgt spid="57551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575518"/>
                                        </p:tgtEl>
                                        <p:attrNameLst>
                                          <p:attrName>style.visibility</p:attrName>
                                        </p:attrNameLst>
                                      </p:cBhvr>
                                      <p:to>
                                        <p:strVal val="visible"/>
                                      </p:to>
                                    </p:set>
                                    <p:animEffect transition="in" filter="wipe(left)">
                                      <p:cBhvr>
                                        <p:cTn id="54" dur="500"/>
                                        <p:tgtEl>
                                          <p:spTgt spid="57551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575517"/>
                                        </p:tgtEl>
                                        <p:attrNameLst>
                                          <p:attrName>style.visibility</p:attrName>
                                        </p:attrNameLst>
                                      </p:cBhvr>
                                      <p:to>
                                        <p:strVal val="visible"/>
                                      </p:to>
                                    </p:set>
                                    <p:animEffect transition="in" filter="wipe(left)">
                                      <p:cBhvr>
                                        <p:cTn id="59" dur="500"/>
                                        <p:tgtEl>
                                          <p:spTgt spid="57551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575520"/>
                                        </p:tgtEl>
                                        <p:attrNameLst>
                                          <p:attrName>style.visibility</p:attrName>
                                        </p:attrNameLst>
                                      </p:cBhvr>
                                      <p:to>
                                        <p:strVal val="visible"/>
                                      </p:to>
                                    </p:set>
                                    <p:animEffect transition="in" filter="wipe(left)">
                                      <p:cBhvr>
                                        <p:cTn id="64" dur="500"/>
                                        <p:tgtEl>
                                          <p:spTgt spid="575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animBg="1" autoUpdateAnimBg="0"/>
      <p:bldP spid="575493" grpId="0" animBg="1" autoUpdateAnimBg="0"/>
      <p:bldP spid="575495" grpId="0" animBg="1" autoUpdateAnimBg="0"/>
      <p:bldP spid="57551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Date Placeholder 3"/>
          <p:cNvSpPr>
            <a:spLocks noGrp="1"/>
          </p:cNvSpPr>
          <p:nvPr>
            <p:ph type="dt" sz="quarter" idx="10"/>
          </p:nvPr>
        </p:nvSpPr>
        <p:spPr/>
        <p:txBody>
          <a:bodyPr/>
          <a:lstStyle/>
          <a:p>
            <a:pPr>
              <a:defRPr/>
            </a:pPr>
            <a:r>
              <a:rPr lang="en-US" smtClean="0"/>
              <a:t>Monday, June 29, 2015</a:t>
            </a:r>
            <a:endParaRPr lang="en-US"/>
          </a:p>
        </p:txBody>
      </p:sp>
      <p:sp>
        <p:nvSpPr>
          <p:cNvPr id="24"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4594" name="Rectangle 2"/>
          <p:cNvSpPr>
            <a:spLocks noGrp="1" noChangeArrowheads="1"/>
          </p:cNvSpPr>
          <p:nvPr>
            <p:ph type="title"/>
          </p:nvPr>
        </p:nvSpPr>
        <p:spPr>
          <a:xfrm>
            <a:off x="533400" y="76200"/>
            <a:ext cx="8077200" cy="609600"/>
          </a:xfrm>
        </p:spPr>
        <p:txBody>
          <a:bodyPr/>
          <a:lstStyle/>
          <a:p>
            <a:r>
              <a:rPr lang="en-US" dirty="0" smtClean="0">
                <a:latin typeface="Arial Narrow" charset="0"/>
                <a:ea typeface="ＭＳ Ｐゴシック" charset="0"/>
                <a:cs typeface="ＭＳ Ｐゴシック" charset="0"/>
              </a:rPr>
              <a:t>Example 5.3: Uniform </a:t>
            </a:r>
            <a:r>
              <a:rPr lang="en-US" dirty="0">
                <a:latin typeface="Arial Narrow" charset="0"/>
                <a:ea typeface="ＭＳ Ｐゴシック" charset="0"/>
                <a:cs typeface="ＭＳ Ｐゴシック" charset="0"/>
              </a:rPr>
              <a:t>Circular Motion</a:t>
            </a:r>
          </a:p>
        </p:txBody>
      </p:sp>
      <p:sp>
        <p:nvSpPr>
          <p:cNvPr id="515075" name="Text Box 3"/>
          <p:cNvSpPr txBox="1">
            <a:spLocks noChangeArrowheads="1"/>
          </p:cNvSpPr>
          <p:nvPr/>
        </p:nvSpPr>
        <p:spPr bwMode="auto">
          <a:xfrm>
            <a:off x="609600" y="762000"/>
            <a:ext cx="8077200" cy="1035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A ball of mass 0.500kg is attached to the end of a 1.50m long cord.  The ball is moving in a horizontal circle.   If the string can withstand maximum tension of 50.0 N, what is the maximum speed the ball can attain before the cord breaks? </a:t>
            </a:r>
          </a:p>
        </p:txBody>
      </p:sp>
      <p:graphicFrame>
        <p:nvGraphicFramePr>
          <p:cNvPr id="515076" name="Object 2"/>
          <p:cNvGraphicFramePr>
            <a:graphicFrameLocks noChangeAspect="1"/>
          </p:cNvGraphicFramePr>
          <p:nvPr/>
        </p:nvGraphicFramePr>
        <p:xfrm>
          <a:off x="4876800" y="2043113"/>
          <a:ext cx="808038" cy="547687"/>
        </p:xfrm>
        <a:graphic>
          <a:graphicData uri="http://schemas.openxmlformats.org/presentationml/2006/ole">
            <mc:AlternateContent xmlns:mc="http://schemas.openxmlformats.org/markup-compatibility/2006">
              <mc:Choice xmlns:v="urn:schemas-microsoft-com:vml" Requires="v">
                <p:oleObj spid="_x0000_s227484" name="Equation" r:id="rId3" imgW="304560" imgH="228600" progId="Equation.DSMT4">
                  <p:embed/>
                </p:oleObj>
              </mc:Choice>
              <mc:Fallback>
                <p:oleObj name="Equation" r:id="rId3" imgW="304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43113"/>
                        <a:ext cx="808038" cy="547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77" name="Text Box 5"/>
          <p:cNvSpPr txBox="1">
            <a:spLocks noChangeArrowheads="1"/>
          </p:cNvSpPr>
          <p:nvPr/>
        </p:nvSpPr>
        <p:spPr bwMode="auto">
          <a:xfrm>
            <a:off x="3200400" y="1981200"/>
            <a:ext cx="13716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Centripetal  acceleration:</a:t>
            </a:r>
            <a:endParaRPr lang="en-US" sz="2000" b="1">
              <a:solidFill>
                <a:srgbClr val="990000"/>
              </a:solidFill>
              <a:latin typeface="Monotype Corsiva" charset="0"/>
            </a:endParaRPr>
          </a:p>
        </p:txBody>
      </p:sp>
      <p:graphicFrame>
        <p:nvGraphicFramePr>
          <p:cNvPr id="515078" name="Object 3"/>
          <p:cNvGraphicFramePr>
            <a:graphicFrameLocks noChangeAspect="1"/>
          </p:cNvGraphicFramePr>
          <p:nvPr/>
        </p:nvGraphicFramePr>
        <p:xfrm>
          <a:off x="4614863" y="3000375"/>
          <a:ext cx="1163637" cy="554038"/>
        </p:xfrm>
        <a:graphic>
          <a:graphicData uri="http://schemas.openxmlformats.org/presentationml/2006/ole">
            <mc:AlternateContent xmlns:mc="http://schemas.openxmlformats.org/markup-compatibility/2006">
              <mc:Choice xmlns:v="urn:schemas-microsoft-com:vml" Requires="v">
                <p:oleObj spid="_x0000_s227485" name="Equation" r:id="rId5" imgW="495000" imgH="253800" progId="Equation.3">
                  <p:embed/>
                </p:oleObj>
              </mc:Choice>
              <mc:Fallback>
                <p:oleObj name="Equation" r:id="rId5" imgW="4950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863" y="3000375"/>
                        <a:ext cx="1163637"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79" name="Text Box 7"/>
          <p:cNvSpPr txBox="1">
            <a:spLocks noChangeArrowheads="1"/>
          </p:cNvSpPr>
          <p:nvPr/>
        </p:nvSpPr>
        <p:spPr bwMode="auto">
          <a:xfrm>
            <a:off x="2819400" y="2879725"/>
            <a:ext cx="17526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When does the string break?</a:t>
            </a:r>
            <a:endParaRPr lang="en-US" sz="2000" b="1">
              <a:solidFill>
                <a:srgbClr val="990000"/>
              </a:solidFill>
              <a:latin typeface="Monotype Corsiva" charset="0"/>
            </a:endParaRPr>
          </a:p>
        </p:txBody>
      </p:sp>
      <p:sp>
        <p:nvSpPr>
          <p:cNvPr id="515080" name="Text Box 8"/>
          <p:cNvSpPr txBox="1">
            <a:spLocks noChangeArrowheads="1"/>
          </p:cNvSpPr>
          <p:nvPr/>
        </p:nvSpPr>
        <p:spPr bwMode="auto">
          <a:xfrm>
            <a:off x="1981200" y="3810000"/>
            <a:ext cx="67818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when the required centripetal force is greater than the sustainable tension.</a:t>
            </a:r>
            <a:endParaRPr lang="en-US" sz="2000" b="1">
              <a:solidFill>
                <a:srgbClr val="990000"/>
              </a:solidFill>
              <a:latin typeface="Monotype Corsiva" charset="0"/>
            </a:endParaRPr>
          </a:p>
        </p:txBody>
      </p:sp>
      <p:graphicFrame>
        <p:nvGraphicFramePr>
          <p:cNvPr id="515081" name="Object 4"/>
          <p:cNvGraphicFramePr>
            <a:graphicFrameLocks noChangeAspect="1"/>
          </p:cNvGraphicFramePr>
          <p:nvPr/>
        </p:nvGraphicFramePr>
        <p:xfrm>
          <a:off x="2049463" y="4343400"/>
          <a:ext cx="1074737" cy="685800"/>
        </p:xfrm>
        <a:graphic>
          <a:graphicData uri="http://schemas.openxmlformats.org/presentationml/2006/ole">
            <mc:AlternateContent xmlns:mc="http://schemas.openxmlformats.org/markup-compatibility/2006">
              <mc:Choice xmlns:v="urn:schemas-microsoft-com:vml" Requires="v">
                <p:oleObj spid="_x0000_s227486" name="Equation" r:id="rId7" imgW="457200" imgH="419040" progId="Equation.DSMT4">
                  <p:embed/>
                </p:oleObj>
              </mc:Choice>
              <mc:Fallback>
                <p:oleObj name="Equation" r:id="rId7" imgW="4572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463" y="4343400"/>
                        <a:ext cx="1074737"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82" name="Text Box 10"/>
          <p:cNvSpPr txBox="1">
            <a:spLocks noChangeArrowheads="1"/>
          </p:cNvSpPr>
          <p:nvPr/>
        </p:nvSpPr>
        <p:spPr bwMode="auto">
          <a:xfrm>
            <a:off x="685800" y="5181600"/>
            <a:ext cx="34290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a:solidFill>
                  <a:schemeClr val="accent2"/>
                </a:solidFill>
                <a:latin typeface="Arial Narrow" charset="0"/>
              </a:rPr>
              <a:t>Calculate the tension of the cord when speed of the ball is 5.00m/s.</a:t>
            </a:r>
            <a:endParaRPr lang="en-US" sz="2000"/>
          </a:p>
        </p:txBody>
      </p:sp>
      <p:graphicFrame>
        <p:nvGraphicFramePr>
          <p:cNvPr id="515083" name="Object 5"/>
          <p:cNvGraphicFramePr>
            <a:graphicFrameLocks noChangeAspect="1"/>
          </p:cNvGraphicFramePr>
          <p:nvPr/>
        </p:nvGraphicFramePr>
        <p:xfrm>
          <a:off x="4495800" y="5392738"/>
          <a:ext cx="485775" cy="261937"/>
        </p:xfrm>
        <a:graphic>
          <a:graphicData uri="http://schemas.openxmlformats.org/presentationml/2006/ole">
            <mc:AlternateContent xmlns:mc="http://schemas.openxmlformats.org/markup-compatibility/2006">
              <mc:Choice xmlns:v="urn:schemas-microsoft-com:vml" Requires="v">
                <p:oleObj spid="_x0000_s227487" name="Equation" r:id="rId9" imgW="266400" imgH="164880" progId="Equation.DSMT4">
                  <p:embed/>
                </p:oleObj>
              </mc:Choice>
              <mc:Fallback>
                <p:oleObj name="Equation" r:id="rId9" imgW="2664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5392738"/>
                        <a:ext cx="485775" cy="261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4" name="Object 6"/>
          <p:cNvGraphicFramePr>
            <a:graphicFrameLocks noChangeAspect="1"/>
          </p:cNvGraphicFramePr>
          <p:nvPr/>
        </p:nvGraphicFramePr>
        <p:xfrm>
          <a:off x="3733800" y="4584700"/>
          <a:ext cx="447675" cy="215900"/>
        </p:xfrm>
        <a:graphic>
          <a:graphicData uri="http://schemas.openxmlformats.org/presentationml/2006/ole">
            <mc:AlternateContent xmlns:mc="http://schemas.openxmlformats.org/markup-compatibility/2006">
              <mc:Choice xmlns:v="urn:schemas-microsoft-com:vml" Requires="v">
                <p:oleObj spid="_x0000_s227488" name="Equation" r:id="rId11" imgW="241200" imgH="139680" progId="Equation.DSMT4">
                  <p:embed/>
                </p:oleObj>
              </mc:Choice>
              <mc:Fallback>
                <p:oleObj name="Equation" r:id="rId11" imgW="2412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4584700"/>
                        <a:ext cx="447675" cy="215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5" name="Object 7"/>
          <p:cNvGraphicFramePr>
            <a:graphicFrameLocks noChangeAspect="1"/>
          </p:cNvGraphicFramePr>
          <p:nvPr/>
        </p:nvGraphicFramePr>
        <p:xfrm>
          <a:off x="5826125" y="3040063"/>
          <a:ext cx="955675" cy="471487"/>
        </p:xfrm>
        <a:graphic>
          <a:graphicData uri="http://schemas.openxmlformats.org/presentationml/2006/ole">
            <mc:AlternateContent xmlns:mc="http://schemas.openxmlformats.org/markup-compatibility/2006">
              <mc:Choice xmlns:v="urn:schemas-microsoft-com:vml" Requires="v">
                <p:oleObj spid="_x0000_s227489" name="Equation" r:id="rId13" imgW="406080" imgH="215640" progId="Equation.3">
                  <p:embed/>
                </p:oleObj>
              </mc:Choice>
              <mc:Fallback>
                <p:oleObj name="Equation" r:id="rId13" imgW="4060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25" y="3040063"/>
                        <a:ext cx="955675" cy="4714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6" name="Object 8"/>
          <p:cNvGraphicFramePr>
            <a:graphicFrameLocks noChangeAspect="1"/>
          </p:cNvGraphicFramePr>
          <p:nvPr/>
        </p:nvGraphicFramePr>
        <p:xfrm>
          <a:off x="6781800" y="2819400"/>
          <a:ext cx="804863" cy="914400"/>
        </p:xfrm>
        <a:graphic>
          <a:graphicData uri="http://schemas.openxmlformats.org/presentationml/2006/ole">
            <mc:AlternateContent xmlns:mc="http://schemas.openxmlformats.org/markup-compatibility/2006">
              <mc:Choice xmlns:v="urn:schemas-microsoft-com:vml" Requires="v">
                <p:oleObj spid="_x0000_s227490" name="Equation" r:id="rId15" imgW="342720" imgH="419040" progId="Equation.3">
                  <p:embed/>
                </p:oleObj>
              </mc:Choice>
              <mc:Fallback>
                <p:oleObj name="Equation" r:id="rId15" imgW="342720" imgH="419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2819400"/>
                        <a:ext cx="804863" cy="914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7" name="Object 9"/>
          <p:cNvGraphicFramePr>
            <a:graphicFrameLocks noChangeAspect="1"/>
          </p:cNvGraphicFramePr>
          <p:nvPr/>
        </p:nvGraphicFramePr>
        <p:xfrm>
          <a:off x="7543800" y="3095625"/>
          <a:ext cx="625475" cy="360363"/>
        </p:xfrm>
        <a:graphic>
          <a:graphicData uri="http://schemas.openxmlformats.org/presentationml/2006/ole">
            <mc:AlternateContent xmlns:mc="http://schemas.openxmlformats.org/markup-compatibility/2006">
              <mc:Choice xmlns:v="urn:schemas-microsoft-com:vml" Requires="v">
                <p:oleObj spid="_x0000_s227491" name="Equation" r:id="rId17" imgW="266400" imgH="164880" progId="Equation.3">
                  <p:embed/>
                </p:oleObj>
              </mc:Choice>
              <mc:Fallback>
                <p:oleObj name="Equation" r:id="rId17" imgW="26640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3095625"/>
                        <a:ext cx="625475" cy="360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15088" name="Picture 16" descr="FG05_0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19050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5089" name="Object 10"/>
          <p:cNvGraphicFramePr>
            <a:graphicFrameLocks noChangeAspect="1"/>
          </p:cNvGraphicFramePr>
          <p:nvPr/>
        </p:nvGraphicFramePr>
        <p:xfrm>
          <a:off x="3176588" y="4572000"/>
          <a:ext cx="328612" cy="269875"/>
        </p:xfrm>
        <a:graphic>
          <a:graphicData uri="http://schemas.openxmlformats.org/presentationml/2006/ole">
            <mc:AlternateContent xmlns:mc="http://schemas.openxmlformats.org/markup-compatibility/2006">
              <mc:Choice xmlns:v="urn:schemas-microsoft-com:vml" Requires="v">
                <p:oleObj spid="_x0000_s227492" name="Equation" r:id="rId20" imgW="139680" imgH="164880" progId="Equation.DSMT4">
                  <p:embed/>
                </p:oleObj>
              </mc:Choice>
              <mc:Fallback>
                <p:oleObj name="Equation" r:id="rId20" imgW="13968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76588" y="4572000"/>
                        <a:ext cx="328612" cy="269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0" name="Object 11"/>
          <p:cNvGraphicFramePr>
            <a:graphicFrameLocks noChangeAspect="1"/>
          </p:cNvGraphicFramePr>
          <p:nvPr/>
        </p:nvGraphicFramePr>
        <p:xfrm>
          <a:off x="4114800" y="4343400"/>
          <a:ext cx="847725" cy="685800"/>
        </p:xfrm>
        <a:graphic>
          <a:graphicData uri="http://schemas.openxmlformats.org/presentationml/2006/ole">
            <mc:AlternateContent xmlns:mc="http://schemas.openxmlformats.org/markup-compatibility/2006">
              <mc:Choice xmlns:v="urn:schemas-microsoft-com:vml" Requires="v">
                <p:oleObj spid="_x0000_s227493" name="Equation" r:id="rId22" imgW="457200" imgH="444240" progId="Equation.DSMT4">
                  <p:embed/>
                </p:oleObj>
              </mc:Choice>
              <mc:Fallback>
                <p:oleObj name="Equation" r:id="rId22" imgW="45720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14800" y="4343400"/>
                        <a:ext cx="84772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1" name="Object 12"/>
          <p:cNvGraphicFramePr>
            <a:graphicFrameLocks noChangeAspect="1"/>
          </p:cNvGraphicFramePr>
          <p:nvPr/>
        </p:nvGraphicFramePr>
        <p:xfrm>
          <a:off x="4897438" y="4343400"/>
          <a:ext cx="2874962" cy="685800"/>
        </p:xfrm>
        <a:graphic>
          <a:graphicData uri="http://schemas.openxmlformats.org/presentationml/2006/ole">
            <mc:AlternateContent xmlns:mc="http://schemas.openxmlformats.org/markup-compatibility/2006">
              <mc:Choice xmlns:v="urn:schemas-microsoft-com:vml" Requires="v">
                <p:oleObj spid="_x0000_s227494" name="Equation" r:id="rId24" imgW="1549080" imgH="444240" progId="Equation.DSMT4">
                  <p:embed/>
                </p:oleObj>
              </mc:Choice>
              <mc:Fallback>
                <p:oleObj name="Equation" r:id="rId24" imgW="1549080" imgH="4442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97438" y="4343400"/>
                        <a:ext cx="2874962"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2" name="Object 13"/>
          <p:cNvGraphicFramePr>
            <a:graphicFrameLocks noChangeAspect="1"/>
          </p:cNvGraphicFramePr>
          <p:nvPr/>
        </p:nvGraphicFramePr>
        <p:xfrm>
          <a:off x="4876800" y="5181600"/>
          <a:ext cx="833438" cy="665163"/>
        </p:xfrm>
        <a:graphic>
          <a:graphicData uri="http://schemas.openxmlformats.org/presentationml/2006/ole">
            <mc:AlternateContent xmlns:mc="http://schemas.openxmlformats.org/markup-compatibility/2006">
              <mc:Choice xmlns:v="urn:schemas-microsoft-com:vml" Requires="v">
                <p:oleObj spid="_x0000_s227495" name="Equation" r:id="rId26" imgW="457200" imgH="419040" progId="Equation.DSMT4">
                  <p:embed/>
                </p:oleObj>
              </mc:Choice>
              <mc:Fallback>
                <p:oleObj name="Equation" r:id="rId26" imgW="457200" imgH="419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76800" y="5181600"/>
                        <a:ext cx="833438" cy="665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3" name="Object 14"/>
          <p:cNvGraphicFramePr>
            <a:graphicFrameLocks noChangeAspect="1"/>
          </p:cNvGraphicFramePr>
          <p:nvPr/>
        </p:nvGraphicFramePr>
        <p:xfrm>
          <a:off x="5638800" y="5140325"/>
          <a:ext cx="2982913" cy="727075"/>
        </p:xfrm>
        <a:graphic>
          <a:graphicData uri="http://schemas.openxmlformats.org/presentationml/2006/ole">
            <mc:AlternateContent xmlns:mc="http://schemas.openxmlformats.org/markup-compatibility/2006">
              <mc:Choice xmlns:v="urn:schemas-microsoft-com:vml" Requires="v">
                <p:oleObj spid="_x0000_s227496" name="Equation" r:id="rId28" imgW="1638000" imgH="457200" progId="Equation.DSMT4">
                  <p:embed/>
                </p:oleObj>
              </mc:Choice>
              <mc:Fallback>
                <p:oleObj name="Equation" r:id="rId28" imgW="1638000" imgH="4572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38800" y="5140325"/>
                        <a:ext cx="2982913" cy="727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4" name="Object 15"/>
          <p:cNvGraphicFramePr>
            <a:graphicFrameLocks noChangeAspect="1"/>
          </p:cNvGraphicFramePr>
          <p:nvPr>
            <p:extLst>
              <p:ext uri="{D42A27DB-BD31-4B8C-83A1-F6EECF244321}">
                <p14:modId xmlns:p14="http://schemas.microsoft.com/office/powerpoint/2010/main" val="531874917"/>
              </p:ext>
            </p:extLst>
          </p:nvPr>
        </p:nvGraphicFramePr>
        <p:xfrm>
          <a:off x="5634038" y="1752600"/>
          <a:ext cx="538162" cy="1003300"/>
        </p:xfrm>
        <a:graphic>
          <a:graphicData uri="http://schemas.openxmlformats.org/presentationml/2006/ole">
            <mc:AlternateContent xmlns:mc="http://schemas.openxmlformats.org/markup-compatibility/2006">
              <mc:Choice xmlns:v="urn:schemas-microsoft-com:vml" Requires="v">
                <p:oleObj spid="_x0000_s227497" name="Equation" r:id="rId30" imgW="203200" imgH="419100" progId="Equation.DSMT4">
                  <p:embed/>
                </p:oleObj>
              </mc:Choice>
              <mc:Fallback>
                <p:oleObj name="Equation" r:id="rId30" imgW="203200" imgH="419100" progId="Equation.DSMT4">
                  <p:embed/>
                  <p:pic>
                    <p:nvPicPr>
                      <p:cNvPr id="0" name=""/>
                      <p:cNvPicPr>
                        <a:picLocks noChangeAspect="1" noChangeArrowheads="1"/>
                      </p:cNvPicPr>
                      <p:nvPr/>
                    </p:nvPicPr>
                    <p:blipFill>
                      <a:blip r:embed="rId31"/>
                      <a:srcRect/>
                      <a:stretch>
                        <a:fillRect/>
                      </a:stretch>
                    </p:blipFill>
                    <p:spPr bwMode="auto">
                      <a:xfrm>
                        <a:off x="5634038" y="1752600"/>
                        <a:ext cx="538162" cy="100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601"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F57B67F-5DC6-A343-A1C6-A44A4BAB07C3}"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Tree>
    <p:extLst>
      <p:ext uri="{BB962C8B-B14F-4D97-AF65-F5344CB8AC3E}">
        <p14:creationId xmlns:p14="http://schemas.microsoft.com/office/powerpoint/2010/main" val="1094730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5075"/>
                                        </p:tgtEl>
                                        <p:attrNameLst>
                                          <p:attrName>style.visibility</p:attrName>
                                        </p:attrNameLst>
                                      </p:cBhvr>
                                      <p:to>
                                        <p:strVal val="visible"/>
                                      </p:to>
                                    </p:set>
                                    <p:animEffect transition="in" filter="wipe(left)">
                                      <p:cBhvr>
                                        <p:cTn id="7" dur="500"/>
                                        <p:tgtEl>
                                          <p:spTgt spid="515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515088"/>
                                        </p:tgtEl>
                                        <p:attrNameLst>
                                          <p:attrName>style.visibility</p:attrName>
                                        </p:attrNameLst>
                                      </p:cBhvr>
                                      <p:to>
                                        <p:strVal val="visible"/>
                                      </p:to>
                                    </p:set>
                                    <p:anim calcmode="lin" valueType="num">
                                      <p:cBhvr>
                                        <p:cTn id="12" dur="500" fill="hold"/>
                                        <p:tgtEl>
                                          <p:spTgt spid="515088"/>
                                        </p:tgtEl>
                                        <p:attrNameLst>
                                          <p:attrName>ppt_w</p:attrName>
                                        </p:attrNameLst>
                                      </p:cBhvr>
                                      <p:tavLst>
                                        <p:tav tm="0">
                                          <p:val>
                                            <p:fltVal val="0"/>
                                          </p:val>
                                        </p:tav>
                                        <p:tav tm="100000">
                                          <p:val>
                                            <p:strVal val="#ppt_w"/>
                                          </p:val>
                                        </p:tav>
                                      </p:tavLst>
                                    </p:anim>
                                    <p:anim calcmode="lin" valueType="num">
                                      <p:cBhvr>
                                        <p:cTn id="13" dur="500" fill="hold"/>
                                        <p:tgtEl>
                                          <p:spTgt spid="515088"/>
                                        </p:tgtEl>
                                        <p:attrNameLst>
                                          <p:attrName>ppt_h</p:attrName>
                                        </p:attrNameLst>
                                      </p:cBhvr>
                                      <p:tavLst>
                                        <p:tav tm="0">
                                          <p:val>
                                            <p:fltVal val="0"/>
                                          </p:val>
                                        </p:tav>
                                        <p:tav tm="100000">
                                          <p:val>
                                            <p:strVal val="#ppt_h"/>
                                          </p:val>
                                        </p:tav>
                                      </p:tavLst>
                                    </p:anim>
                                    <p:animEffect transition="in" filter="fade">
                                      <p:cBhvr>
                                        <p:cTn id="14" dur="500"/>
                                        <p:tgtEl>
                                          <p:spTgt spid="51508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515077"/>
                                        </p:tgtEl>
                                        <p:attrNameLst>
                                          <p:attrName>style.visibility</p:attrName>
                                        </p:attrNameLst>
                                      </p:cBhvr>
                                      <p:to>
                                        <p:strVal val="visible"/>
                                      </p:to>
                                    </p:set>
                                    <p:animEffect transition="in" filter="wipe(left)">
                                      <p:cBhvr>
                                        <p:cTn id="19" dur="500"/>
                                        <p:tgtEl>
                                          <p:spTgt spid="5150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515076"/>
                                        </p:tgtEl>
                                        <p:attrNameLst>
                                          <p:attrName>style.visibility</p:attrName>
                                        </p:attrNameLst>
                                      </p:cBhvr>
                                      <p:to>
                                        <p:strVal val="visible"/>
                                      </p:to>
                                    </p:set>
                                    <p:animEffect transition="in" filter="wipe(left)">
                                      <p:cBhvr>
                                        <p:cTn id="24" dur="500"/>
                                        <p:tgtEl>
                                          <p:spTgt spid="51507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515094"/>
                                        </p:tgtEl>
                                        <p:attrNameLst>
                                          <p:attrName>style.visibility</p:attrName>
                                        </p:attrNameLst>
                                      </p:cBhvr>
                                      <p:to>
                                        <p:strVal val="visible"/>
                                      </p:to>
                                    </p:set>
                                    <p:animEffect transition="in" filter="wipe(left)">
                                      <p:cBhvr>
                                        <p:cTn id="29" dur="500"/>
                                        <p:tgtEl>
                                          <p:spTgt spid="51509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515079"/>
                                        </p:tgtEl>
                                        <p:attrNameLst>
                                          <p:attrName>style.visibility</p:attrName>
                                        </p:attrNameLst>
                                      </p:cBhvr>
                                      <p:to>
                                        <p:strVal val="visible"/>
                                      </p:to>
                                    </p:set>
                                    <p:animEffect transition="in" filter="wipe(left)">
                                      <p:cBhvr>
                                        <p:cTn id="34" dur="500"/>
                                        <p:tgtEl>
                                          <p:spTgt spid="51507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515080"/>
                                        </p:tgtEl>
                                        <p:attrNameLst>
                                          <p:attrName>style.visibility</p:attrName>
                                        </p:attrNameLst>
                                      </p:cBhvr>
                                      <p:to>
                                        <p:strVal val="visible"/>
                                      </p:to>
                                    </p:set>
                                    <p:animEffect transition="in" filter="wipe(left)">
                                      <p:cBhvr>
                                        <p:cTn id="39" dur="500"/>
                                        <p:tgtEl>
                                          <p:spTgt spid="51508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515078"/>
                                        </p:tgtEl>
                                        <p:attrNameLst>
                                          <p:attrName>style.visibility</p:attrName>
                                        </p:attrNameLst>
                                      </p:cBhvr>
                                      <p:to>
                                        <p:strVal val="visible"/>
                                      </p:to>
                                    </p:set>
                                    <p:animEffect transition="in" filter="wipe(left)">
                                      <p:cBhvr>
                                        <p:cTn id="44" dur="500"/>
                                        <p:tgtEl>
                                          <p:spTgt spid="51507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515085"/>
                                        </p:tgtEl>
                                        <p:attrNameLst>
                                          <p:attrName>style.visibility</p:attrName>
                                        </p:attrNameLst>
                                      </p:cBhvr>
                                      <p:to>
                                        <p:strVal val="visible"/>
                                      </p:to>
                                    </p:set>
                                    <p:animEffect transition="in" filter="wipe(left)">
                                      <p:cBhvr>
                                        <p:cTn id="49" dur="500"/>
                                        <p:tgtEl>
                                          <p:spTgt spid="51508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515086"/>
                                        </p:tgtEl>
                                        <p:attrNameLst>
                                          <p:attrName>style.visibility</p:attrName>
                                        </p:attrNameLst>
                                      </p:cBhvr>
                                      <p:to>
                                        <p:strVal val="visible"/>
                                      </p:to>
                                    </p:set>
                                    <p:animEffect transition="in" filter="wipe(left)">
                                      <p:cBhvr>
                                        <p:cTn id="54" dur="500"/>
                                        <p:tgtEl>
                                          <p:spTgt spid="51508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515087"/>
                                        </p:tgtEl>
                                        <p:attrNameLst>
                                          <p:attrName>style.visibility</p:attrName>
                                        </p:attrNameLst>
                                      </p:cBhvr>
                                      <p:to>
                                        <p:strVal val="visible"/>
                                      </p:to>
                                    </p:set>
                                    <p:animEffect transition="in" filter="wipe(left)">
                                      <p:cBhvr>
                                        <p:cTn id="59" dur="500"/>
                                        <p:tgtEl>
                                          <p:spTgt spid="51508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515081"/>
                                        </p:tgtEl>
                                        <p:attrNameLst>
                                          <p:attrName>style.visibility</p:attrName>
                                        </p:attrNameLst>
                                      </p:cBhvr>
                                      <p:to>
                                        <p:strVal val="visible"/>
                                      </p:to>
                                    </p:set>
                                    <p:animEffect transition="in" filter="wipe(left)">
                                      <p:cBhvr>
                                        <p:cTn id="64" dur="500"/>
                                        <p:tgtEl>
                                          <p:spTgt spid="51508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515089"/>
                                        </p:tgtEl>
                                        <p:attrNameLst>
                                          <p:attrName>style.visibility</p:attrName>
                                        </p:attrNameLst>
                                      </p:cBhvr>
                                      <p:to>
                                        <p:strVal val="visible"/>
                                      </p:to>
                                    </p:set>
                                    <p:animEffect transition="in" filter="wipe(left)">
                                      <p:cBhvr>
                                        <p:cTn id="69" dur="500"/>
                                        <p:tgtEl>
                                          <p:spTgt spid="51508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515084"/>
                                        </p:tgtEl>
                                        <p:attrNameLst>
                                          <p:attrName>style.visibility</p:attrName>
                                        </p:attrNameLst>
                                      </p:cBhvr>
                                      <p:to>
                                        <p:strVal val="visible"/>
                                      </p:to>
                                    </p:set>
                                    <p:animEffect transition="in" filter="wipe(left)">
                                      <p:cBhvr>
                                        <p:cTn id="74" dur="500"/>
                                        <p:tgtEl>
                                          <p:spTgt spid="51508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515090"/>
                                        </p:tgtEl>
                                        <p:attrNameLst>
                                          <p:attrName>style.visibility</p:attrName>
                                        </p:attrNameLst>
                                      </p:cBhvr>
                                      <p:to>
                                        <p:strVal val="visible"/>
                                      </p:to>
                                    </p:set>
                                    <p:animEffect transition="in" filter="wipe(left)">
                                      <p:cBhvr>
                                        <p:cTn id="79" dur="500"/>
                                        <p:tgtEl>
                                          <p:spTgt spid="51509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515091"/>
                                        </p:tgtEl>
                                        <p:attrNameLst>
                                          <p:attrName>style.visibility</p:attrName>
                                        </p:attrNameLst>
                                      </p:cBhvr>
                                      <p:to>
                                        <p:strVal val="visible"/>
                                      </p:to>
                                    </p:set>
                                    <p:animEffect transition="in" filter="wipe(left)">
                                      <p:cBhvr>
                                        <p:cTn id="84" dur="500"/>
                                        <p:tgtEl>
                                          <p:spTgt spid="51509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515082"/>
                                        </p:tgtEl>
                                        <p:attrNameLst>
                                          <p:attrName>style.visibility</p:attrName>
                                        </p:attrNameLst>
                                      </p:cBhvr>
                                      <p:to>
                                        <p:strVal val="visible"/>
                                      </p:to>
                                    </p:set>
                                    <p:animEffect transition="in" filter="wipe(left)">
                                      <p:cBhvr>
                                        <p:cTn id="89" dur="500"/>
                                        <p:tgtEl>
                                          <p:spTgt spid="51508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515083"/>
                                        </p:tgtEl>
                                        <p:attrNameLst>
                                          <p:attrName>style.visibility</p:attrName>
                                        </p:attrNameLst>
                                      </p:cBhvr>
                                      <p:to>
                                        <p:strVal val="visible"/>
                                      </p:to>
                                    </p:set>
                                    <p:animEffect transition="in" filter="wipe(left)">
                                      <p:cBhvr>
                                        <p:cTn id="94" dur="500"/>
                                        <p:tgtEl>
                                          <p:spTgt spid="51508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515092"/>
                                        </p:tgtEl>
                                        <p:attrNameLst>
                                          <p:attrName>style.visibility</p:attrName>
                                        </p:attrNameLst>
                                      </p:cBhvr>
                                      <p:to>
                                        <p:strVal val="visible"/>
                                      </p:to>
                                    </p:set>
                                    <p:animEffect transition="in" filter="wipe(left)">
                                      <p:cBhvr>
                                        <p:cTn id="99" dur="500"/>
                                        <p:tgtEl>
                                          <p:spTgt spid="51509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515093"/>
                                        </p:tgtEl>
                                        <p:attrNameLst>
                                          <p:attrName>style.visibility</p:attrName>
                                        </p:attrNameLst>
                                      </p:cBhvr>
                                      <p:to>
                                        <p:strVal val="visible"/>
                                      </p:to>
                                    </p:set>
                                    <p:animEffect transition="in" filter="wipe(left)">
                                      <p:cBhvr>
                                        <p:cTn id="104" dur="500"/>
                                        <p:tgtEl>
                                          <p:spTgt spid="515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animBg="1" autoUpdateAnimBg="0"/>
      <p:bldP spid="515077" grpId="0" animBg="1" autoUpdateAnimBg="0"/>
      <p:bldP spid="515079" grpId="0" animBg="1" autoUpdateAnimBg="0"/>
      <p:bldP spid="515080" grpId="0" animBg="1" autoUpdateAnimBg="0"/>
      <p:bldP spid="51508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quarter" idx="10"/>
          </p:nvPr>
        </p:nvSpPr>
        <p:spPr/>
        <p:txBody>
          <a:bodyPr/>
          <a:lstStyle/>
          <a:p>
            <a:pPr>
              <a:defRPr/>
            </a:pPr>
            <a:r>
              <a:rPr lang="en-US" smtClean="0"/>
              <a:t>Monday, June 29, 2015</a:t>
            </a:r>
            <a:endParaRPr lang="en-US"/>
          </a:p>
        </p:txBody>
      </p:sp>
      <p:sp>
        <p:nvSpPr>
          <p:cNvPr id="6" name="Footer Placeholder 6"/>
          <p:cNvSpPr>
            <a:spLocks noGrp="1"/>
          </p:cNvSpPr>
          <p:nvPr>
            <p:ph type="ftr" sz="quarter" idx="11"/>
          </p:nvPr>
        </p:nvSpPr>
        <p:spPr/>
        <p:txBody>
          <a:bodyPr/>
          <a:lstStyle/>
          <a:p>
            <a:pPr>
              <a:defRPr/>
            </a:pPr>
            <a:r>
              <a:rPr lang="nl-NL" smtClean="0"/>
              <a:t>PHYS 1441-001, Summer 2014             Dr. Jaehoon Yu</a:t>
            </a:r>
            <a:endParaRPr lang="en-US"/>
          </a:p>
        </p:txBody>
      </p:sp>
      <p:pic>
        <p:nvPicPr>
          <p:cNvPr id="532483" name="Picture 3" descr="F05.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00188"/>
            <a:ext cx="64008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484" name="Text Box 4"/>
          <p:cNvSpPr txBox="1">
            <a:spLocks noChangeArrowheads="1"/>
          </p:cNvSpPr>
          <p:nvPr/>
        </p:nvSpPr>
        <p:spPr bwMode="auto">
          <a:xfrm>
            <a:off x="228600" y="8382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333399"/>
                </a:solidFill>
                <a:latin typeface="Arial Narrow" charset="0"/>
              </a:rPr>
              <a:t>On an unbanked curve, the static frictional force provides the centripetal force.</a:t>
            </a:r>
          </a:p>
        </p:txBody>
      </p:sp>
      <p:sp>
        <p:nvSpPr>
          <p:cNvPr id="25606" name="Rectangle 5"/>
          <p:cNvSpPr>
            <a:spLocks noGrp="1" noChangeArrowheads="1"/>
          </p:cNvSpPr>
          <p:nvPr>
            <p:ph type="title"/>
          </p:nvPr>
        </p:nvSpPr>
        <p:spPr>
          <a:xfrm>
            <a:off x="609600" y="76200"/>
            <a:ext cx="8077200" cy="914400"/>
          </a:xfrm>
        </p:spPr>
        <p:txBody>
          <a:bodyPr/>
          <a:lstStyle/>
          <a:p>
            <a:r>
              <a:rPr lang="en-US" sz="4000">
                <a:latin typeface="Arial Narrow" charset="0"/>
                <a:ea typeface="ＭＳ Ｐゴシック" charset="0"/>
                <a:cs typeface="ＭＳ Ｐゴシック" charset="0"/>
              </a:rPr>
              <a:t>Unbanked Curve and Centripetal Force</a:t>
            </a:r>
          </a:p>
        </p:txBody>
      </p:sp>
      <p:sp>
        <p:nvSpPr>
          <p:cNvPr id="2560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A1C4D4F-5AEB-A34F-B3C0-3C4DE1C90952}"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Tree>
    <p:extLst>
      <p:ext uri="{BB962C8B-B14F-4D97-AF65-F5344CB8AC3E}">
        <p14:creationId xmlns:p14="http://schemas.microsoft.com/office/powerpoint/2010/main" val="1512859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32484"/>
                                        </p:tgtEl>
                                        <p:attrNameLst>
                                          <p:attrName>style.visibility</p:attrName>
                                        </p:attrNameLst>
                                      </p:cBhvr>
                                      <p:to>
                                        <p:strVal val="visible"/>
                                      </p:to>
                                    </p:set>
                                    <p:animEffect transition="in" filter="wipe(left)">
                                      <p:cBhvr>
                                        <p:cTn id="7" dur="500"/>
                                        <p:tgtEl>
                                          <p:spTgt spid="532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32483"/>
                                        </p:tgtEl>
                                        <p:attrNameLst>
                                          <p:attrName>style.visibility</p:attrName>
                                        </p:attrNameLst>
                                      </p:cBhvr>
                                      <p:to>
                                        <p:strVal val="visible"/>
                                      </p:to>
                                    </p:set>
                                    <p:animEffect transition="in" filter="wipe(down)">
                                      <p:cBhvr>
                                        <p:cTn id="12" dur="500"/>
                                        <p:tgtEl>
                                          <p:spTgt spid="532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quarter" idx="10"/>
          </p:nvPr>
        </p:nvSpPr>
        <p:spPr/>
        <p:txBody>
          <a:bodyPr/>
          <a:lstStyle/>
          <a:p>
            <a:pPr>
              <a:defRPr/>
            </a:pPr>
            <a:r>
              <a:rPr lang="en-US" smtClean="0"/>
              <a:t>Monday, June 29, 2015</a:t>
            </a:r>
            <a:endParaRPr lang="en-US"/>
          </a:p>
        </p:txBody>
      </p:sp>
      <p:sp>
        <p:nvSpPr>
          <p:cNvPr id="7" name="Footer Placeholder 6"/>
          <p:cNvSpPr>
            <a:spLocks noGrp="1"/>
          </p:cNvSpPr>
          <p:nvPr>
            <p:ph type="ftr" sz="quarter" idx="11"/>
          </p:nvPr>
        </p:nvSpPr>
        <p:spPr/>
        <p:txBody>
          <a:bodyPr/>
          <a:lstStyle/>
          <a:p>
            <a:pPr>
              <a:defRPr/>
            </a:pPr>
            <a:r>
              <a:rPr lang="nl-NL" smtClean="0"/>
              <a:t>PHYS 1441-001, Summer 2014             Dr. Jaehoon Yu</a:t>
            </a:r>
            <a:endParaRPr lang="en-US"/>
          </a:p>
        </p:txBody>
      </p:sp>
      <p:sp>
        <p:nvSpPr>
          <p:cNvPr id="534531" name="Text Box 3"/>
          <p:cNvSpPr txBox="1">
            <a:spLocks noChangeArrowheads="1"/>
          </p:cNvSpPr>
          <p:nvPr/>
        </p:nvSpPr>
        <p:spPr bwMode="auto">
          <a:xfrm>
            <a:off x="228600" y="844550"/>
            <a:ext cx="87531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3200" dirty="0">
                <a:solidFill>
                  <a:srgbClr val="333399"/>
                </a:solidFill>
                <a:latin typeface="Arial Narrow" charset="0"/>
              </a:rPr>
              <a:t>On a frictionless banked curve, the centripetal force is the </a:t>
            </a:r>
          </a:p>
          <a:p>
            <a:pPr algn="just" eaLnBrk="1" hangingPunct="1"/>
            <a:r>
              <a:rPr lang="en-US" sz="3200" dirty="0">
                <a:solidFill>
                  <a:srgbClr val="333399"/>
                </a:solidFill>
                <a:latin typeface="Arial Narrow" charset="0"/>
              </a:rPr>
              <a:t>horizontal component of the normal force.  The vertical </a:t>
            </a:r>
          </a:p>
          <a:p>
            <a:pPr algn="just" eaLnBrk="1" hangingPunct="1"/>
            <a:r>
              <a:rPr lang="en-US" sz="3200" dirty="0">
                <a:solidFill>
                  <a:srgbClr val="333399"/>
                </a:solidFill>
                <a:latin typeface="Arial Narrow" charset="0"/>
              </a:rPr>
              <a:t>component of the normal force balances the </a:t>
            </a:r>
            <a:r>
              <a:rPr lang="en-US" sz="3200" dirty="0" smtClean="0">
                <a:solidFill>
                  <a:srgbClr val="333399"/>
                </a:solidFill>
                <a:latin typeface="Arial Narrow" charset="0"/>
              </a:rPr>
              <a:t>car’s </a:t>
            </a:r>
            <a:r>
              <a:rPr lang="en-US" sz="3200" dirty="0">
                <a:solidFill>
                  <a:srgbClr val="333399"/>
                </a:solidFill>
                <a:latin typeface="Arial Narrow" charset="0"/>
              </a:rPr>
              <a:t>weight.</a:t>
            </a:r>
          </a:p>
        </p:txBody>
      </p:sp>
      <p:pic>
        <p:nvPicPr>
          <p:cNvPr id="534532" name="Picture 4" descr="afg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85344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5"/>
          <p:cNvSpPr>
            <a:spLocks noGrp="1" noChangeArrowheads="1"/>
          </p:cNvSpPr>
          <p:nvPr>
            <p:ph type="title"/>
          </p:nvPr>
        </p:nvSpPr>
        <p:spPr>
          <a:xfrm>
            <a:off x="685800" y="76200"/>
            <a:ext cx="7772400" cy="838200"/>
          </a:xfrm>
        </p:spPr>
        <p:txBody>
          <a:bodyPr/>
          <a:lstStyle/>
          <a:p>
            <a:r>
              <a:rPr lang="en-US">
                <a:latin typeface="Arial Narrow" charset="0"/>
                <a:ea typeface="ＭＳ Ｐゴシック" charset="0"/>
                <a:cs typeface="ＭＳ Ｐゴシック" charset="0"/>
              </a:rPr>
              <a:t>Banked Curves</a:t>
            </a:r>
          </a:p>
        </p:txBody>
      </p:sp>
      <p:sp>
        <p:nvSpPr>
          <p:cNvPr id="9" name="Rectangle 6"/>
          <p:cNvSpPr>
            <a:spLocks noChangeArrowheads="1"/>
          </p:cNvSpPr>
          <p:nvPr/>
        </p:nvSpPr>
        <p:spPr bwMode="auto">
          <a:xfrm>
            <a:off x="4572000" y="2362200"/>
            <a:ext cx="4343400" cy="388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765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ED7019-98D1-D84B-9817-7161E2D86F56}"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Tree>
    <p:extLst>
      <p:ext uri="{BB962C8B-B14F-4D97-AF65-F5344CB8AC3E}">
        <p14:creationId xmlns:p14="http://schemas.microsoft.com/office/powerpoint/2010/main" val="3762198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34531"/>
                                        </p:tgtEl>
                                        <p:attrNameLst>
                                          <p:attrName>style.visibility</p:attrName>
                                        </p:attrNameLst>
                                      </p:cBhvr>
                                      <p:to>
                                        <p:strVal val="visible"/>
                                      </p:to>
                                    </p:set>
                                    <p:animEffect transition="in" filter="wipe(left)">
                                      <p:cBhvr>
                                        <p:cTn id="7" dur="500"/>
                                        <p:tgtEl>
                                          <p:spTgt spid="534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34532"/>
                                        </p:tgtEl>
                                        <p:attrNameLst>
                                          <p:attrName>style.visibility</p:attrName>
                                        </p:attrNameLst>
                                      </p:cBhvr>
                                      <p:to>
                                        <p:strVal val="visible"/>
                                      </p:to>
                                    </p:set>
                                    <p:animEffect transition="in" filter="wipe(right)">
                                      <p:cBhvr>
                                        <p:cTn id="12" dur="500"/>
                                        <p:tgtEl>
                                          <p:spTgt spid="534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p:bldP spid="9"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20314</TotalTime>
  <Words>1551</Words>
  <Application>Microsoft Macintosh PowerPoint</Application>
  <PresentationFormat>On-screen Show (4:3)</PresentationFormat>
  <Paragraphs>160</Paragraphs>
  <Slides>18</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phys1443-spring02</vt:lpstr>
      <vt:lpstr>Equation</vt:lpstr>
      <vt:lpstr>MathType 6.0 Equation</vt:lpstr>
      <vt:lpstr>PHYS 1441 – Section 001 Lecture #10</vt:lpstr>
      <vt:lpstr>Announcements</vt:lpstr>
      <vt:lpstr>Reminder: Special Project #3</vt:lpstr>
      <vt:lpstr>Reminder: Special Project #4</vt:lpstr>
      <vt:lpstr>Newton’s Second Law &amp; Centripetal Force</vt:lpstr>
      <vt:lpstr>Ex. Effect of Radius on Centripetal Acceleration</vt:lpstr>
      <vt:lpstr>Example 5.3: Uniform Circular Motion</vt:lpstr>
      <vt:lpstr>Unbanked Curve and Centripetal Force</vt:lpstr>
      <vt:lpstr>Banked Curves</vt:lpstr>
      <vt:lpstr>Ex. The Daytona 500</vt:lpstr>
      <vt:lpstr>Newton’s Law of Universal Gravitation</vt:lpstr>
      <vt:lpstr>Ex. Gravitational Attraction</vt:lpstr>
      <vt:lpstr>Why does the Moon orbit the Earth?</vt:lpstr>
      <vt:lpstr>Gravitational Force and Weight</vt:lpstr>
      <vt:lpstr>Gravitational Acceleration</vt:lpstr>
      <vt:lpstr>Magnitude of the gravitational acceleration on the surface of the Earth</vt:lpstr>
      <vt:lpstr>Satellite in Circular Orbits</vt:lpstr>
      <vt:lpstr>Ex.  Orbital Speed of the Hubble Space Telescope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604</cp:revision>
  <dcterms:created xsi:type="dcterms:W3CDTF">2012-06-05T17:02:23Z</dcterms:created>
  <dcterms:modified xsi:type="dcterms:W3CDTF">2015-06-29T18:41:26Z</dcterms:modified>
</cp:coreProperties>
</file>