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5.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notesSlides/notesSlide6.xml" ContentType="application/vnd.openxmlformats-officedocument.presentationml.notesSlide+xml"/>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notesSlides/notesSlide7.xml" ContentType="application/vnd.openxmlformats-officedocument.presentationml.notesSlide+xml"/>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35" r:id="rId3"/>
    <p:sldId id="672" r:id="rId4"/>
    <p:sldId id="652" r:id="rId5"/>
    <p:sldId id="653" r:id="rId6"/>
    <p:sldId id="654" r:id="rId7"/>
    <p:sldId id="655" r:id="rId8"/>
    <p:sldId id="656" r:id="rId9"/>
    <p:sldId id="657" r:id="rId10"/>
    <p:sldId id="658" r:id="rId11"/>
    <p:sldId id="659" r:id="rId12"/>
    <p:sldId id="660" r:id="rId13"/>
    <p:sldId id="661" r:id="rId14"/>
    <p:sldId id="662" r:id="rId15"/>
    <p:sldId id="663"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E4FD"/>
    <a:srgbClr val="A5E0EB"/>
    <a:srgbClr val="89B9C3"/>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1" d="100"/>
          <a:sy n="81" d="100"/>
        </p:scale>
        <p:origin x="-2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emf"/><Relationship Id="rId1" Type="http://schemas.openxmlformats.org/officeDocument/2006/relationships/image" Target="../media/image2.emf"/><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wmf"/><Relationship Id="rId5" Type="http://schemas.openxmlformats.org/officeDocument/2006/relationships/image" Target="../media/image22.emf"/><Relationship Id="rId6" Type="http://schemas.openxmlformats.org/officeDocument/2006/relationships/image" Target="../media/image23.wmf"/><Relationship Id="rId7" Type="http://schemas.openxmlformats.org/officeDocument/2006/relationships/image" Target="../media/image24.emf"/><Relationship Id="rId8" Type="http://schemas.openxmlformats.org/officeDocument/2006/relationships/image" Target="../media/image25.wmf"/><Relationship Id="rId9" Type="http://schemas.openxmlformats.org/officeDocument/2006/relationships/image" Target="../media/image26.wmf"/><Relationship Id="rId1" Type="http://schemas.openxmlformats.org/officeDocument/2006/relationships/image" Target="../media/image18.emf"/><Relationship Id="rId2"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wmf"/><Relationship Id="rId5" Type="http://schemas.openxmlformats.org/officeDocument/2006/relationships/image" Target="../media/image32.wmf"/><Relationship Id="rId6" Type="http://schemas.openxmlformats.org/officeDocument/2006/relationships/image" Target="../media/image33.wmf"/><Relationship Id="rId7" Type="http://schemas.openxmlformats.org/officeDocument/2006/relationships/image" Target="../media/image34.wmf"/><Relationship Id="rId8" Type="http://schemas.openxmlformats.org/officeDocument/2006/relationships/image" Target="../media/image35.wmf"/><Relationship Id="rId9" Type="http://schemas.openxmlformats.org/officeDocument/2006/relationships/image" Target="../media/image36.wmf"/><Relationship Id="rId10" Type="http://schemas.openxmlformats.org/officeDocument/2006/relationships/image" Target="../media/image37.emf"/><Relationship Id="rId1" Type="http://schemas.openxmlformats.org/officeDocument/2006/relationships/image" Target="../media/image28.wmf"/><Relationship Id="rId2"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9" Type="http://schemas.openxmlformats.org/officeDocument/2006/relationships/image" Target="../media/image48.wmf"/><Relationship Id="rId20" Type="http://schemas.openxmlformats.org/officeDocument/2006/relationships/image" Target="../media/image59.wmf"/><Relationship Id="rId21" Type="http://schemas.openxmlformats.org/officeDocument/2006/relationships/image" Target="../media/image60.emf"/><Relationship Id="rId10" Type="http://schemas.openxmlformats.org/officeDocument/2006/relationships/image" Target="../media/image49.emf"/><Relationship Id="rId11" Type="http://schemas.openxmlformats.org/officeDocument/2006/relationships/image" Target="../media/image50.emf"/><Relationship Id="rId12" Type="http://schemas.openxmlformats.org/officeDocument/2006/relationships/image" Target="../media/image51.emf"/><Relationship Id="rId13" Type="http://schemas.openxmlformats.org/officeDocument/2006/relationships/image" Target="../media/image52.emf"/><Relationship Id="rId14" Type="http://schemas.openxmlformats.org/officeDocument/2006/relationships/image" Target="../media/image53.emf"/><Relationship Id="rId15" Type="http://schemas.openxmlformats.org/officeDocument/2006/relationships/image" Target="../media/image54.wmf"/><Relationship Id="rId16" Type="http://schemas.openxmlformats.org/officeDocument/2006/relationships/image" Target="../media/image55.wmf"/><Relationship Id="rId17" Type="http://schemas.openxmlformats.org/officeDocument/2006/relationships/image" Target="../media/image56.wmf"/><Relationship Id="rId18" Type="http://schemas.openxmlformats.org/officeDocument/2006/relationships/image" Target="../media/image57.wmf"/><Relationship Id="rId19" Type="http://schemas.openxmlformats.org/officeDocument/2006/relationships/image" Target="../media/image58.wmf"/><Relationship Id="rId1" Type="http://schemas.openxmlformats.org/officeDocument/2006/relationships/image" Target="../media/image40.emf"/><Relationship Id="rId2" Type="http://schemas.openxmlformats.org/officeDocument/2006/relationships/image" Target="../media/image41.emf"/><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emf"/><Relationship Id="rId7" Type="http://schemas.openxmlformats.org/officeDocument/2006/relationships/image" Target="../media/image46.wmf"/><Relationship Id="rId8"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71.emf"/><Relationship Id="rId12" Type="http://schemas.openxmlformats.org/officeDocument/2006/relationships/image" Target="../media/image72.emf"/><Relationship Id="rId1" Type="http://schemas.openxmlformats.org/officeDocument/2006/relationships/image" Target="../media/image61.emf"/><Relationship Id="rId2" Type="http://schemas.openxmlformats.org/officeDocument/2006/relationships/image" Target="../media/image62.emf"/><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7" Type="http://schemas.openxmlformats.org/officeDocument/2006/relationships/image" Target="../media/image67.wmf"/><Relationship Id="rId8" Type="http://schemas.openxmlformats.org/officeDocument/2006/relationships/image" Target="../media/image68.wmf"/><Relationship Id="rId9" Type="http://schemas.openxmlformats.org/officeDocument/2006/relationships/image" Target="../media/image69.wmf"/><Relationship Id="rId10" Type="http://schemas.openxmlformats.org/officeDocument/2006/relationships/image" Target="../media/image7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75.emf"/><Relationship Id="rId1" Type="http://schemas.openxmlformats.org/officeDocument/2006/relationships/image" Target="../media/image73.wmf"/><Relationship Id="rId2" Type="http://schemas.openxmlformats.org/officeDocument/2006/relationships/image" Target="../media/image74.emf"/></Relationships>
</file>

<file path=ppt/drawings/_rels/vmlDrawing8.vml.rels><?xml version="1.0" encoding="UTF-8" standalone="yes"?>
<Relationships xmlns="http://schemas.openxmlformats.org/package/2006/relationships"><Relationship Id="rId9" Type="http://schemas.openxmlformats.org/officeDocument/2006/relationships/image" Target="../media/image84.emf"/><Relationship Id="rId20" Type="http://schemas.openxmlformats.org/officeDocument/2006/relationships/image" Target="../media/image95.emf"/><Relationship Id="rId21" Type="http://schemas.openxmlformats.org/officeDocument/2006/relationships/image" Target="../media/image96.emf"/><Relationship Id="rId22" Type="http://schemas.openxmlformats.org/officeDocument/2006/relationships/image" Target="../media/image97.emf"/><Relationship Id="rId23" Type="http://schemas.openxmlformats.org/officeDocument/2006/relationships/image" Target="../media/image98.emf"/><Relationship Id="rId24" Type="http://schemas.openxmlformats.org/officeDocument/2006/relationships/image" Target="../media/image99.emf"/><Relationship Id="rId25" Type="http://schemas.openxmlformats.org/officeDocument/2006/relationships/image" Target="../media/image100.emf"/><Relationship Id="rId26" Type="http://schemas.openxmlformats.org/officeDocument/2006/relationships/image" Target="../media/image101.emf"/><Relationship Id="rId27" Type="http://schemas.openxmlformats.org/officeDocument/2006/relationships/image" Target="../media/image102.emf"/><Relationship Id="rId28" Type="http://schemas.openxmlformats.org/officeDocument/2006/relationships/image" Target="../media/image103.emf"/><Relationship Id="rId10" Type="http://schemas.openxmlformats.org/officeDocument/2006/relationships/image" Target="../media/image85.emf"/><Relationship Id="rId11" Type="http://schemas.openxmlformats.org/officeDocument/2006/relationships/image" Target="../media/image86.emf"/><Relationship Id="rId12" Type="http://schemas.openxmlformats.org/officeDocument/2006/relationships/image" Target="../media/image87.emf"/><Relationship Id="rId13" Type="http://schemas.openxmlformats.org/officeDocument/2006/relationships/image" Target="../media/image88.emf"/><Relationship Id="rId14" Type="http://schemas.openxmlformats.org/officeDocument/2006/relationships/image" Target="../media/image89.emf"/><Relationship Id="rId15" Type="http://schemas.openxmlformats.org/officeDocument/2006/relationships/image" Target="../media/image90.emf"/><Relationship Id="rId16" Type="http://schemas.openxmlformats.org/officeDocument/2006/relationships/image" Target="../media/image91.emf"/><Relationship Id="rId17" Type="http://schemas.openxmlformats.org/officeDocument/2006/relationships/image" Target="../media/image92.emf"/><Relationship Id="rId18" Type="http://schemas.openxmlformats.org/officeDocument/2006/relationships/image" Target="../media/image93.emf"/><Relationship Id="rId19" Type="http://schemas.openxmlformats.org/officeDocument/2006/relationships/image" Target="../media/image94.emf"/><Relationship Id="rId1" Type="http://schemas.openxmlformats.org/officeDocument/2006/relationships/image" Target="../media/image76.emf"/><Relationship Id="rId2" Type="http://schemas.openxmlformats.org/officeDocument/2006/relationships/image" Target="../media/image77.emf"/><Relationship Id="rId3" Type="http://schemas.openxmlformats.org/officeDocument/2006/relationships/image" Target="../media/image78.emf"/><Relationship Id="rId4" Type="http://schemas.openxmlformats.org/officeDocument/2006/relationships/image" Target="../media/image79.emf"/><Relationship Id="rId5" Type="http://schemas.openxmlformats.org/officeDocument/2006/relationships/image" Target="../media/image80.emf"/><Relationship Id="rId6" Type="http://schemas.openxmlformats.org/officeDocument/2006/relationships/image" Target="../media/image81.emf"/><Relationship Id="rId7" Type="http://schemas.openxmlformats.org/officeDocument/2006/relationships/image" Target="../media/image82.emf"/><Relationship Id="rId8"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C682C2-876F-154E-961E-7212A330CCA6}" type="slidenum">
              <a:rPr lang="en-US" sz="1200"/>
              <a:pPr eaLnBrk="1" hangingPunct="1"/>
              <a:t>4</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CF9A63-9DA4-5B4C-AFF8-04989EAE05F3}" type="slidenum">
              <a:rPr lang="en-US" sz="1200"/>
              <a:pPr eaLnBrk="1" hangingPunct="1"/>
              <a:t>5</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8787DCB-5FFB-7447-B83F-71C40B9C33DD}" type="slidenum">
              <a:rPr lang="en-US" sz="1200"/>
              <a:pPr eaLnBrk="1" hangingPunct="1"/>
              <a:t>6</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8F007E9-CA06-6A4E-AB3D-2C6CDF863C35}" type="slidenum">
              <a:rPr lang="en-US" sz="1200"/>
              <a:pPr eaLnBrk="1" hangingPunct="1"/>
              <a:t>7</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24C9E69-10CE-9341-A958-2F31CAD4A39A}" type="slidenum">
              <a:rPr lang="en-US" sz="1200"/>
              <a:pPr eaLnBrk="1" hangingPunct="1"/>
              <a:t>11</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A9D86F-60B0-4D40-A84D-13CB5A5669B1}" type="slidenum">
              <a:rPr lang="en-US" sz="1200"/>
              <a:pPr eaLnBrk="1" hangingPunct="1"/>
              <a:t>14</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87F4E6-2D31-F441-BA56-C921EBD6B16F}" type="slidenum">
              <a:rPr lang="en-US" sz="1200"/>
              <a:pPr eaLnBrk="1" hangingPunct="1"/>
              <a:t>15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June 30,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0CEEE533-35E9-CD43-915B-A174B89EDCA5}" type="slidenum">
              <a:rPr lang="en-US"/>
              <a:pPr/>
              <a:t>‹#›</a:t>
            </a:fld>
            <a:endParaRPr lang="en-US"/>
          </a:p>
        </p:txBody>
      </p:sp>
    </p:spTree>
    <p:extLst>
      <p:ext uri="{BB962C8B-B14F-4D97-AF65-F5344CB8AC3E}">
        <p14:creationId xmlns:p14="http://schemas.microsoft.com/office/powerpoint/2010/main" val="218645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June 30,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23.bin"/><Relationship Id="rId20" Type="http://schemas.openxmlformats.org/officeDocument/2006/relationships/image" Target="../media/image35.wmf"/><Relationship Id="rId21" Type="http://schemas.openxmlformats.org/officeDocument/2006/relationships/oleObject" Target="../embeddings/oleObject29.bin"/><Relationship Id="rId22" Type="http://schemas.openxmlformats.org/officeDocument/2006/relationships/image" Target="../media/image36.wmf"/><Relationship Id="rId23" Type="http://schemas.openxmlformats.org/officeDocument/2006/relationships/image" Target="../media/image39.jpeg"/><Relationship Id="rId24" Type="http://schemas.openxmlformats.org/officeDocument/2006/relationships/oleObject" Target="../embeddings/oleObject30.bin"/><Relationship Id="rId25" Type="http://schemas.openxmlformats.org/officeDocument/2006/relationships/image" Target="../media/image37.emf"/><Relationship Id="rId10" Type="http://schemas.openxmlformats.org/officeDocument/2006/relationships/image" Target="../media/image30.emf"/><Relationship Id="rId11" Type="http://schemas.openxmlformats.org/officeDocument/2006/relationships/oleObject" Target="../embeddings/oleObject24.bin"/><Relationship Id="rId12" Type="http://schemas.openxmlformats.org/officeDocument/2006/relationships/image" Target="../media/image31.wmf"/><Relationship Id="rId13" Type="http://schemas.openxmlformats.org/officeDocument/2006/relationships/oleObject" Target="../embeddings/oleObject25.bin"/><Relationship Id="rId14" Type="http://schemas.openxmlformats.org/officeDocument/2006/relationships/image" Target="../media/image32.wmf"/><Relationship Id="rId15" Type="http://schemas.openxmlformats.org/officeDocument/2006/relationships/oleObject" Target="../embeddings/oleObject26.bin"/><Relationship Id="rId16" Type="http://schemas.openxmlformats.org/officeDocument/2006/relationships/image" Target="../media/image33.wmf"/><Relationship Id="rId17" Type="http://schemas.openxmlformats.org/officeDocument/2006/relationships/oleObject" Target="../embeddings/oleObject27.bin"/><Relationship Id="rId18" Type="http://schemas.openxmlformats.org/officeDocument/2006/relationships/image" Target="../media/image34.wmf"/><Relationship Id="rId19" Type="http://schemas.openxmlformats.org/officeDocument/2006/relationships/oleObject" Target="../embeddings/oleObject28.bin"/><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5.xml"/><Relationship Id="rId4" Type="http://schemas.openxmlformats.org/officeDocument/2006/relationships/oleObject" Target="../embeddings/oleObject21.bin"/><Relationship Id="rId5" Type="http://schemas.openxmlformats.org/officeDocument/2006/relationships/image" Target="../media/image28.wmf"/><Relationship Id="rId6" Type="http://schemas.openxmlformats.org/officeDocument/2006/relationships/oleObject" Target="../embeddings/oleObject22.bin"/><Relationship Id="rId7" Type="http://schemas.openxmlformats.org/officeDocument/2006/relationships/image" Target="../media/image29.wmf"/><Relationship Id="rId8" Type="http://schemas.openxmlformats.org/officeDocument/2006/relationships/image" Target="../media/image38.jpeg"/></Relationships>
</file>

<file path=ppt/slides/_rels/slide12.xml.rels><?xml version="1.0" encoding="UTF-8" standalone="yes"?>
<Relationships xmlns="http://schemas.openxmlformats.org/package/2006/relationships"><Relationship Id="rId20" Type="http://schemas.openxmlformats.org/officeDocument/2006/relationships/image" Target="../media/image48.wmf"/><Relationship Id="rId21" Type="http://schemas.openxmlformats.org/officeDocument/2006/relationships/oleObject" Target="../embeddings/oleObject40.bin"/><Relationship Id="rId22" Type="http://schemas.openxmlformats.org/officeDocument/2006/relationships/image" Target="../media/image49.emf"/><Relationship Id="rId23" Type="http://schemas.openxmlformats.org/officeDocument/2006/relationships/oleObject" Target="../embeddings/oleObject41.bin"/><Relationship Id="rId24" Type="http://schemas.openxmlformats.org/officeDocument/2006/relationships/image" Target="../media/image50.emf"/><Relationship Id="rId25" Type="http://schemas.openxmlformats.org/officeDocument/2006/relationships/oleObject" Target="../embeddings/oleObject42.bin"/><Relationship Id="rId26" Type="http://schemas.openxmlformats.org/officeDocument/2006/relationships/image" Target="../media/image51.emf"/><Relationship Id="rId27" Type="http://schemas.openxmlformats.org/officeDocument/2006/relationships/oleObject" Target="../embeddings/oleObject43.bin"/><Relationship Id="rId28" Type="http://schemas.openxmlformats.org/officeDocument/2006/relationships/image" Target="../media/image52.emf"/><Relationship Id="rId29" Type="http://schemas.openxmlformats.org/officeDocument/2006/relationships/oleObject" Target="../embeddings/oleObject44.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31.bin"/><Relationship Id="rId4" Type="http://schemas.openxmlformats.org/officeDocument/2006/relationships/image" Target="../media/image40.emf"/><Relationship Id="rId5" Type="http://schemas.openxmlformats.org/officeDocument/2006/relationships/oleObject" Target="../embeddings/oleObject32.bin"/><Relationship Id="rId30" Type="http://schemas.openxmlformats.org/officeDocument/2006/relationships/image" Target="../media/image53.emf"/><Relationship Id="rId31" Type="http://schemas.openxmlformats.org/officeDocument/2006/relationships/oleObject" Target="../embeddings/oleObject45.bin"/><Relationship Id="rId32" Type="http://schemas.openxmlformats.org/officeDocument/2006/relationships/image" Target="../media/image54.wmf"/><Relationship Id="rId9" Type="http://schemas.openxmlformats.org/officeDocument/2006/relationships/oleObject" Target="../embeddings/oleObject34.bin"/><Relationship Id="rId6" Type="http://schemas.openxmlformats.org/officeDocument/2006/relationships/image" Target="../media/image41.emf"/><Relationship Id="rId7" Type="http://schemas.openxmlformats.org/officeDocument/2006/relationships/oleObject" Target="../embeddings/oleObject33.bin"/><Relationship Id="rId8" Type="http://schemas.openxmlformats.org/officeDocument/2006/relationships/image" Target="../media/image42.emf"/><Relationship Id="rId33" Type="http://schemas.openxmlformats.org/officeDocument/2006/relationships/oleObject" Target="../embeddings/oleObject46.bin"/><Relationship Id="rId34" Type="http://schemas.openxmlformats.org/officeDocument/2006/relationships/image" Target="../media/image55.wmf"/><Relationship Id="rId35" Type="http://schemas.openxmlformats.org/officeDocument/2006/relationships/oleObject" Target="../embeddings/oleObject47.bin"/><Relationship Id="rId36" Type="http://schemas.openxmlformats.org/officeDocument/2006/relationships/image" Target="../media/image56.wmf"/><Relationship Id="rId10" Type="http://schemas.openxmlformats.org/officeDocument/2006/relationships/image" Target="../media/image43.emf"/><Relationship Id="rId11" Type="http://schemas.openxmlformats.org/officeDocument/2006/relationships/oleObject" Target="../embeddings/oleObject35.bin"/><Relationship Id="rId12" Type="http://schemas.openxmlformats.org/officeDocument/2006/relationships/image" Target="../media/image44.emf"/><Relationship Id="rId13" Type="http://schemas.openxmlformats.org/officeDocument/2006/relationships/oleObject" Target="../embeddings/oleObject36.bin"/><Relationship Id="rId14" Type="http://schemas.openxmlformats.org/officeDocument/2006/relationships/image" Target="../media/image45.emf"/><Relationship Id="rId15" Type="http://schemas.openxmlformats.org/officeDocument/2006/relationships/oleObject" Target="../embeddings/oleObject37.bin"/><Relationship Id="rId16" Type="http://schemas.openxmlformats.org/officeDocument/2006/relationships/image" Target="../media/image46.wmf"/><Relationship Id="rId17" Type="http://schemas.openxmlformats.org/officeDocument/2006/relationships/oleObject" Target="../embeddings/oleObject38.bin"/><Relationship Id="rId18" Type="http://schemas.openxmlformats.org/officeDocument/2006/relationships/image" Target="../media/image47.wmf"/><Relationship Id="rId19" Type="http://schemas.openxmlformats.org/officeDocument/2006/relationships/oleObject" Target="../embeddings/oleObject39.bin"/><Relationship Id="rId37" Type="http://schemas.openxmlformats.org/officeDocument/2006/relationships/oleObject" Target="../embeddings/oleObject48.bin"/><Relationship Id="rId38" Type="http://schemas.openxmlformats.org/officeDocument/2006/relationships/image" Target="../media/image57.wmf"/><Relationship Id="rId39" Type="http://schemas.openxmlformats.org/officeDocument/2006/relationships/oleObject" Target="../embeddings/oleObject49.bin"/><Relationship Id="rId40" Type="http://schemas.openxmlformats.org/officeDocument/2006/relationships/image" Target="../media/image58.wmf"/><Relationship Id="rId41" Type="http://schemas.openxmlformats.org/officeDocument/2006/relationships/oleObject" Target="../embeddings/oleObject50.bin"/><Relationship Id="rId42" Type="http://schemas.openxmlformats.org/officeDocument/2006/relationships/image" Target="../media/image59.wmf"/><Relationship Id="rId43" Type="http://schemas.openxmlformats.org/officeDocument/2006/relationships/oleObject" Target="../embeddings/oleObject51.bin"/><Relationship Id="rId44" Type="http://schemas.openxmlformats.org/officeDocument/2006/relationships/image" Target="../media/image60.emf"/></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55.bin"/><Relationship Id="rId20" Type="http://schemas.openxmlformats.org/officeDocument/2006/relationships/image" Target="../media/image69.wmf"/><Relationship Id="rId21" Type="http://schemas.openxmlformats.org/officeDocument/2006/relationships/oleObject" Target="../embeddings/oleObject61.bin"/><Relationship Id="rId22" Type="http://schemas.openxmlformats.org/officeDocument/2006/relationships/image" Target="../media/image70.wmf"/><Relationship Id="rId23" Type="http://schemas.openxmlformats.org/officeDocument/2006/relationships/oleObject" Target="../embeddings/oleObject62.bin"/><Relationship Id="rId24" Type="http://schemas.openxmlformats.org/officeDocument/2006/relationships/image" Target="../media/image71.emf"/><Relationship Id="rId25" Type="http://schemas.openxmlformats.org/officeDocument/2006/relationships/oleObject" Target="../embeddings/oleObject63.bin"/><Relationship Id="rId26" Type="http://schemas.openxmlformats.org/officeDocument/2006/relationships/oleObject" Target="../embeddings/oleObject64.bin"/><Relationship Id="rId27" Type="http://schemas.openxmlformats.org/officeDocument/2006/relationships/image" Target="../media/image72.emf"/><Relationship Id="rId10" Type="http://schemas.openxmlformats.org/officeDocument/2006/relationships/image" Target="../media/image64.wmf"/><Relationship Id="rId11" Type="http://schemas.openxmlformats.org/officeDocument/2006/relationships/oleObject" Target="../embeddings/oleObject56.bin"/><Relationship Id="rId12" Type="http://schemas.openxmlformats.org/officeDocument/2006/relationships/image" Target="../media/image65.wmf"/><Relationship Id="rId13" Type="http://schemas.openxmlformats.org/officeDocument/2006/relationships/oleObject" Target="../embeddings/oleObject57.bin"/><Relationship Id="rId14" Type="http://schemas.openxmlformats.org/officeDocument/2006/relationships/image" Target="../media/image66.wmf"/><Relationship Id="rId15" Type="http://schemas.openxmlformats.org/officeDocument/2006/relationships/oleObject" Target="../embeddings/oleObject58.bin"/><Relationship Id="rId16" Type="http://schemas.openxmlformats.org/officeDocument/2006/relationships/image" Target="../media/image67.wmf"/><Relationship Id="rId17" Type="http://schemas.openxmlformats.org/officeDocument/2006/relationships/oleObject" Target="../embeddings/oleObject59.bin"/><Relationship Id="rId18" Type="http://schemas.openxmlformats.org/officeDocument/2006/relationships/image" Target="../media/image68.wmf"/><Relationship Id="rId19" Type="http://schemas.openxmlformats.org/officeDocument/2006/relationships/oleObject" Target="../embeddings/oleObject60.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2.bin"/><Relationship Id="rId4" Type="http://schemas.openxmlformats.org/officeDocument/2006/relationships/image" Target="../media/image61.emf"/><Relationship Id="rId5" Type="http://schemas.openxmlformats.org/officeDocument/2006/relationships/oleObject" Target="../embeddings/oleObject53.bin"/><Relationship Id="rId6" Type="http://schemas.openxmlformats.org/officeDocument/2006/relationships/image" Target="../media/image62.emf"/><Relationship Id="rId7" Type="http://schemas.openxmlformats.org/officeDocument/2006/relationships/oleObject" Target="../embeddings/oleObject54.bin"/><Relationship Id="rId8" Type="http://schemas.openxmlformats.org/officeDocument/2006/relationships/image" Target="../media/image63.wmf"/></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68.bin"/><Relationship Id="rId12" Type="http://schemas.openxmlformats.org/officeDocument/2006/relationships/image" Target="../media/image75.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image" Target="../media/image38.jpeg"/><Relationship Id="rId5" Type="http://schemas.openxmlformats.org/officeDocument/2006/relationships/oleObject" Target="../embeddings/oleObject65.bin"/><Relationship Id="rId6" Type="http://schemas.openxmlformats.org/officeDocument/2006/relationships/image" Target="../media/image73.wmf"/><Relationship Id="rId7" Type="http://schemas.openxmlformats.org/officeDocument/2006/relationships/oleObject" Target="../embeddings/oleObject66.bin"/><Relationship Id="rId8" Type="http://schemas.openxmlformats.org/officeDocument/2006/relationships/image" Target="../media/image74.emf"/><Relationship Id="rId9" Type="http://schemas.openxmlformats.org/officeDocument/2006/relationships/oleObject" Target="../embeddings/oleObject67.bin"/><Relationship Id="rId10" Type="http://schemas.openxmlformats.org/officeDocument/2006/relationships/image" Target="../media/image24.emf"/></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73.bin"/><Relationship Id="rId14" Type="http://schemas.openxmlformats.org/officeDocument/2006/relationships/image" Target="../media/image80.emf"/><Relationship Id="rId15" Type="http://schemas.openxmlformats.org/officeDocument/2006/relationships/oleObject" Target="../embeddings/oleObject74.bin"/><Relationship Id="rId16" Type="http://schemas.openxmlformats.org/officeDocument/2006/relationships/image" Target="../media/image81.emf"/><Relationship Id="rId17" Type="http://schemas.openxmlformats.org/officeDocument/2006/relationships/oleObject" Target="../embeddings/oleObject75.bin"/><Relationship Id="rId18" Type="http://schemas.openxmlformats.org/officeDocument/2006/relationships/image" Target="../media/image82.emf"/><Relationship Id="rId19" Type="http://schemas.openxmlformats.org/officeDocument/2006/relationships/oleObject" Target="../embeddings/oleObject76.bin"/><Relationship Id="rId50" Type="http://schemas.openxmlformats.org/officeDocument/2006/relationships/image" Target="../media/image98.emf"/><Relationship Id="rId51" Type="http://schemas.openxmlformats.org/officeDocument/2006/relationships/oleObject" Target="../embeddings/oleObject92.bin"/><Relationship Id="rId52" Type="http://schemas.openxmlformats.org/officeDocument/2006/relationships/image" Target="../media/image99.emf"/><Relationship Id="rId53" Type="http://schemas.openxmlformats.org/officeDocument/2006/relationships/oleObject" Target="../embeddings/oleObject93.bin"/><Relationship Id="rId54" Type="http://schemas.openxmlformats.org/officeDocument/2006/relationships/image" Target="../media/image100.emf"/><Relationship Id="rId55" Type="http://schemas.openxmlformats.org/officeDocument/2006/relationships/oleObject" Target="../embeddings/oleObject94.bin"/><Relationship Id="rId56" Type="http://schemas.openxmlformats.org/officeDocument/2006/relationships/image" Target="../media/image101.emf"/><Relationship Id="rId57" Type="http://schemas.openxmlformats.org/officeDocument/2006/relationships/oleObject" Target="../embeddings/oleObject95.bin"/><Relationship Id="rId58" Type="http://schemas.openxmlformats.org/officeDocument/2006/relationships/image" Target="../media/image102.emf"/><Relationship Id="rId59" Type="http://schemas.openxmlformats.org/officeDocument/2006/relationships/oleObject" Target="../embeddings/oleObject96.bin"/><Relationship Id="rId40" Type="http://schemas.openxmlformats.org/officeDocument/2006/relationships/image" Target="../media/image93.emf"/><Relationship Id="rId41" Type="http://schemas.openxmlformats.org/officeDocument/2006/relationships/oleObject" Target="../embeddings/oleObject87.bin"/><Relationship Id="rId42" Type="http://schemas.openxmlformats.org/officeDocument/2006/relationships/image" Target="../media/image94.emf"/><Relationship Id="rId43" Type="http://schemas.openxmlformats.org/officeDocument/2006/relationships/oleObject" Target="../embeddings/oleObject88.bin"/><Relationship Id="rId44" Type="http://schemas.openxmlformats.org/officeDocument/2006/relationships/image" Target="../media/image95.emf"/><Relationship Id="rId45" Type="http://schemas.openxmlformats.org/officeDocument/2006/relationships/oleObject" Target="../embeddings/oleObject89.bin"/><Relationship Id="rId46" Type="http://schemas.openxmlformats.org/officeDocument/2006/relationships/image" Target="../media/image96.emf"/><Relationship Id="rId47" Type="http://schemas.openxmlformats.org/officeDocument/2006/relationships/oleObject" Target="../embeddings/oleObject90.bin"/><Relationship Id="rId48" Type="http://schemas.openxmlformats.org/officeDocument/2006/relationships/image" Target="../media/image97.emf"/><Relationship Id="rId49" Type="http://schemas.openxmlformats.org/officeDocument/2006/relationships/oleObject" Target="../embeddings/oleObject91.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image" Target="../media/image104.jpeg"/><Relationship Id="rId5" Type="http://schemas.openxmlformats.org/officeDocument/2006/relationships/oleObject" Target="../embeddings/oleObject69.bin"/><Relationship Id="rId6" Type="http://schemas.openxmlformats.org/officeDocument/2006/relationships/image" Target="../media/image76.emf"/><Relationship Id="rId7" Type="http://schemas.openxmlformats.org/officeDocument/2006/relationships/oleObject" Target="../embeddings/oleObject70.bin"/><Relationship Id="rId8" Type="http://schemas.openxmlformats.org/officeDocument/2006/relationships/image" Target="../media/image77.emf"/><Relationship Id="rId9" Type="http://schemas.openxmlformats.org/officeDocument/2006/relationships/oleObject" Target="../embeddings/oleObject71.bin"/><Relationship Id="rId30" Type="http://schemas.openxmlformats.org/officeDocument/2006/relationships/image" Target="../media/image88.emf"/><Relationship Id="rId31" Type="http://schemas.openxmlformats.org/officeDocument/2006/relationships/oleObject" Target="../embeddings/oleObject82.bin"/><Relationship Id="rId32" Type="http://schemas.openxmlformats.org/officeDocument/2006/relationships/image" Target="../media/image89.emf"/><Relationship Id="rId33" Type="http://schemas.openxmlformats.org/officeDocument/2006/relationships/oleObject" Target="../embeddings/oleObject83.bin"/><Relationship Id="rId34" Type="http://schemas.openxmlformats.org/officeDocument/2006/relationships/image" Target="../media/image90.emf"/><Relationship Id="rId35" Type="http://schemas.openxmlformats.org/officeDocument/2006/relationships/oleObject" Target="../embeddings/oleObject84.bin"/><Relationship Id="rId36" Type="http://schemas.openxmlformats.org/officeDocument/2006/relationships/image" Target="../media/image91.emf"/><Relationship Id="rId37" Type="http://schemas.openxmlformats.org/officeDocument/2006/relationships/oleObject" Target="../embeddings/oleObject85.bin"/><Relationship Id="rId38" Type="http://schemas.openxmlformats.org/officeDocument/2006/relationships/image" Target="../media/image92.emf"/><Relationship Id="rId39" Type="http://schemas.openxmlformats.org/officeDocument/2006/relationships/oleObject" Target="../embeddings/oleObject86.bin"/><Relationship Id="rId20" Type="http://schemas.openxmlformats.org/officeDocument/2006/relationships/image" Target="../media/image83.emf"/><Relationship Id="rId21" Type="http://schemas.openxmlformats.org/officeDocument/2006/relationships/oleObject" Target="../embeddings/oleObject77.bin"/><Relationship Id="rId22" Type="http://schemas.openxmlformats.org/officeDocument/2006/relationships/image" Target="../media/image84.emf"/><Relationship Id="rId23" Type="http://schemas.openxmlformats.org/officeDocument/2006/relationships/oleObject" Target="../embeddings/oleObject78.bin"/><Relationship Id="rId24" Type="http://schemas.openxmlformats.org/officeDocument/2006/relationships/image" Target="../media/image85.emf"/><Relationship Id="rId25" Type="http://schemas.openxmlformats.org/officeDocument/2006/relationships/oleObject" Target="../embeddings/oleObject79.bin"/><Relationship Id="rId26" Type="http://schemas.openxmlformats.org/officeDocument/2006/relationships/image" Target="../media/image86.emf"/><Relationship Id="rId27" Type="http://schemas.openxmlformats.org/officeDocument/2006/relationships/oleObject" Target="../embeddings/oleObject80.bin"/><Relationship Id="rId28" Type="http://schemas.openxmlformats.org/officeDocument/2006/relationships/image" Target="../media/image87.emf"/><Relationship Id="rId29" Type="http://schemas.openxmlformats.org/officeDocument/2006/relationships/oleObject" Target="../embeddings/oleObject81.bin"/><Relationship Id="rId60" Type="http://schemas.openxmlformats.org/officeDocument/2006/relationships/image" Target="../media/image103.emf"/><Relationship Id="rId10" Type="http://schemas.openxmlformats.org/officeDocument/2006/relationships/image" Target="../media/image78.emf"/><Relationship Id="rId11" Type="http://schemas.openxmlformats.org/officeDocument/2006/relationships/oleObject" Target="../embeddings/oleObject72.bin"/><Relationship Id="rId12" Type="http://schemas.openxmlformats.org/officeDocument/2006/relationships/image" Target="../media/image7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image" Target="../media/image5.wmf"/><Relationship Id="rId12" Type="http://schemas.openxmlformats.org/officeDocument/2006/relationships/oleObject" Target="../embeddings/oleObject5.bin"/><Relationship Id="rId13"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wmf"/><Relationship Id="rId8" Type="http://schemas.openxmlformats.org/officeDocument/2006/relationships/oleObject" Target="../embeddings/oleObject3.bin"/><Relationship Id="rId9" Type="http://schemas.openxmlformats.org/officeDocument/2006/relationships/image" Target="../media/image4.wmf"/><Relationship Id="rId10"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13.emf"/><Relationship Id="rId13" Type="http://schemas.openxmlformats.org/officeDocument/2006/relationships/oleObject" Target="../embeddings/oleObject10.bin"/><Relationship Id="rId14" Type="http://schemas.openxmlformats.org/officeDocument/2006/relationships/image" Target="../media/image14.emf"/><Relationship Id="rId15" Type="http://schemas.openxmlformats.org/officeDocument/2006/relationships/oleObject" Target="../embeddings/oleObject11.bin"/><Relationship Id="rId16"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notesSlide" Target="../notesSlides/notesSlide4.xml"/><Relationship Id="rId4" Type="http://schemas.openxmlformats.org/officeDocument/2006/relationships/oleObject" Target="../embeddings/oleObject6.bin"/><Relationship Id="rId5" Type="http://schemas.openxmlformats.org/officeDocument/2006/relationships/image" Target="../media/image10.emf"/><Relationship Id="rId6" Type="http://schemas.openxmlformats.org/officeDocument/2006/relationships/oleObject" Target="../embeddings/oleObject7.bin"/><Relationship Id="rId7" Type="http://schemas.openxmlformats.org/officeDocument/2006/relationships/image" Target="../media/image11.emf"/><Relationship Id="rId8" Type="http://schemas.openxmlformats.org/officeDocument/2006/relationships/image" Target="../media/image16.jpeg"/><Relationship Id="rId9" Type="http://schemas.openxmlformats.org/officeDocument/2006/relationships/oleObject" Target="../embeddings/oleObject8.bin"/><Relationship Id="rId10"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5.bin"/><Relationship Id="rId20" Type="http://schemas.openxmlformats.org/officeDocument/2006/relationships/image" Target="../media/image26.wmf"/><Relationship Id="rId10" Type="http://schemas.openxmlformats.org/officeDocument/2006/relationships/image" Target="../media/image21.wmf"/><Relationship Id="rId11" Type="http://schemas.openxmlformats.org/officeDocument/2006/relationships/oleObject" Target="../embeddings/oleObject16.bin"/><Relationship Id="rId12" Type="http://schemas.openxmlformats.org/officeDocument/2006/relationships/image" Target="../media/image22.emf"/><Relationship Id="rId13" Type="http://schemas.openxmlformats.org/officeDocument/2006/relationships/oleObject" Target="../embeddings/oleObject17.bin"/><Relationship Id="rId14" Type="http://schemas.openxmlformats.org/officeDocument/2006/relationships/image" Target="../media/image23.wmf"/><Relationship Id="rId15" Type="http://schemas.openxmlformats.org/officeDocument/2006/relationships/oleObject" Target="../embeddings/oleObject18.bin"/><Relationship Id="rId16" Type="http://schemas.openxmlformats.org/officeDocument/2006/relationships/image" Target="../media/image24.emf"/><Relationship Id="rId17" Type="http://schemas.openxmlformats.org/officeDocument/2006/relationships/oleObject" Target="../embeddings/oleObject19.bin"/><Relationship Id="rId18" Type="http://schemas.openxmlformats.org/officeDocument/2006/relationships/image" Target="../media/image25.wmf"/><Relationship Id="rId19" Type="http://schemas.openxmlformats.org/officeDocument/2006/relationships/oleObject" Target="../embeddings/oleObject20.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image" Target="../media/image18.emf"/><Relationship Id="rId5" Type="http://schemas.openxmlformats.org/officeDocument/2006/relationships/oleObject" Target="../embeddings/oleObject13.bin"/><Relationship Id="rId6" Type="http://schemas.openxmlformats.org/officeDocument/2006/relationships/image" Target="../media/image19.emf"/><Relationship Id="rId7" Type="http://schemas.openxmlformats.org/officeDocument/2006/relationships/oleObject" Target="../embeddings/oleObject14.bin"/><Relationship Id="rId8"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June 30, 2015</a:t>
            </a:r>
            <a:endParaRPr lang="en-US"/>
          </a:p>
        </p:txBody>
      </p:sp>
      <p:sp>
        <p:nvSpPr>
          <p:cNvPr id="7" name="Rectangle 5"/>
          <p:cNvSpPr>
            <a:spLocks noGrp="1" noChangeArrowheads="1"/>
          </p:cNvSpPr>
          <p:nvPr>
            <p:ph type="ftr" sz="quarter" idx="11"/>
          </p:nvPr>
        </p:nvSpPr>
        <p:spPr/>
        <p:txBody>
          <a:bodyPr/>
          <a:lstStyle/>
          <a:p>
            <a:pPr>
              <a:defRPr/>
            </a:pPr>
            <a:r>
              <a:rPr lang="nl-NL" smtClean="0"/>
              <a:t>PHYS 1441-001, Summer 2014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08244" y="1447800"/>
            <a:ext cx="281953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30, 2015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286000"/>
            <a:ext cx="70104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rgbClr val="0000FF"/>
                </a:solidFill>
                <a:latin typeface="Arial Narrow" charset="0"/>
              </a:rPr>
              <a:t>Newton’s Law of Universal Gravitation</a:t>
            </a:r>
          </a:p>
          <a:p>
            <a:pPr marL="609600" lvl="1" indent="-609600">
              <a:buFontTx/>
              <a:buChar char="•"/>
            </a:pPr>
            <a:r>
              <a:rPr lang="en-US" sz="3200" dirty="0">
                <a:solidFill>
                  <a:srgbClr val="0000FF"/>
                </a:solidFill>
                <a:latin typeface="Arial Narrow" charset="0"/>
              </a:rPr>
              <a:t>Weightlessness</a:t>
            </a:r>
          </a:p>
          <a:p>
            <a:pPr marL="609600" lvl="1" indent="-609600">
              <a:buFontTx/>
              <a:buChar char="•"/>
            </a:pPr>
            <a:r>
              <a:rPr lang="en-US" sz="3200" dirty="0">
                <a:solidFill>
                  <a:srgbClr val="0000FF"/>
                </a:solidFill>
                <a:latin typeface="Arial Narrow" charset="0"/>
              </a:rPr>
              <a:t>Work done by a constant force</a:t>
            </a:r>
          </a:p>
          <a:p>
            <a:pPr marL="609600" lvl="1" indent="-609600">
              <a:buFontTx/>
              <a:buChar char="•"/>
            </a:pPr>
            <a:r>
              <a:rPr lang="en-US" sz="3200" dirty="0">
                <a:solidFill>
                  <a:srgbClr val="0000FF"/>
                </a:solidFill>
                <a:latin typeface="Arial Narrow" charset="0"/>
              </a:rPr>
              <a:t>Multiplication of Vectors</a:t>
            </a:r>
          </a:p>
          <a:p>
            <a:pPr marL="609600" lvl="1" indent="-609600">
              <a:buFontTx/>
              <a:buChar char="•"/>
            </a:pPr>
            <a:r>
              <a:rPr lang="en-US" sz="3200" dirty="0">
                <a:solidFill>
                  <a:srgbClr val="0000FF"/>
                </a:solidFill>
                <a:latin typeface="Arial Narrow" charset="0"/>
              </a:rPr>
              <a:t>Work-Kinetic Energy Theorem</a:t>
            </a:r>
          </a:p>
        </p:txBody>
      </p:sp>
      <p:sp>
        <p:nvSpPr>
          <p:cNvPr id="8" name="Text Box 9"/>
          <p:cNvSpPr txBox="1">
            <a:spLocks noChangeArrowheads="1"/>
          </p:cNvSpPr>
          <p:nvPr/>
        </p:nvSpPr>
        <p:spPr bwMode="auto">
          <a:xfrm>
            <a:off x="1007257" y="5562600"/>
            <a:ext cx="7115800"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a:t>
            </a:r>
            <a:r>
              <a:rPr lang="en-US" dirty="0" smtClean="0">
                <a:solidFill>
                  <a:srgbClr val="003300"/>
                </a:solidFill>
                <a:latin typeface="Arial Narrow" pitchFamily="-84" charset="0"/>
              </a:rPr>
              <a:t>#7, </a:t>
            </a:r>
            <a:r>
              <a:rPr lang="en-US" dirty="0">
                <a:solidFill>
                  <a:srgbClr val="003300"/>
                </a:solidFill>
                <a:latin typeface="Arial Narrow" pitchFamily="-84" charset="0"/>
              </a:rPr>
              <a:t>due </a:t>
            </a:r>
            <a:r>
              <a:rPr lang="en-US" dirty="0" smtClean="0">
                <a:solidFill>
                  <a:srgbClr val="003300"/>
                </a:solidFill>
                <a:latin typeface="Arial Narrow" pitchFamily="-84" charset="0"/>
              </a:rPr>
              <a:t>11pm</a:t>
            </a:r>
            <a:r>
              <a:rPr lang="en-US" dirty="0">
                <a:solidFill>
                  <a:srgbClr val="003300"/>
                </a:solidFill>
                <a:latin typeface="Arial Narrow" pitchFamily="-84" charset="0"/>
              </a:rPr>
              <a:t>, </a:t>
            </a:r>
            <a:r>
              <a:rPr lang="en-US" dirty="0" smtClean="0">
                <a:solidFill>
                  <a:srgbClr val="003300"/>
                </a:solidFill>
                <a:latin typeface="Arial Narrow" pitchFamily="-84" charset="0"/>
              </a:rPr>
              <a:t>Friday</a:t>
            </a:r>
            <a:r>
              <a:rPr lang="en-US" dirty="0">
                <a:solidFill>
                  <a:srgbClr val="003300"/>
                </a:solidFill>
                <a:latin typeface="Arial Narrow" pitchFamily="-84" charset="0"/>
              </a:rPr>
              <a:t>, </a:t>
            </a:r>
            <a:r>
              <a:rPr lang="en-US" dirty="0" smtClean="0">
                <a:solidFill>
                  <a:srgbClr val="003300"/>
                </a:solidFill>
                <a:latin typeface="Arial Narrow" pitchFamily="-84" charset="0"/>
              </a:rPr>
              <a:t>July 3!</a:t>
            </a:r>
            <a:r>
              <a:rPr lang="en-US" dirty="0">
                <a:solidFill>
                  <a:srgbClr val="003300"/>
                </a:solidFill>
                <a:latin typeface="Arial Narrow" pitchFamily="-84" charset="0"/>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G07_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5715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533400" y="-76200"/>
            <a:ext cx="8229600" cy="685800"/>
          </a:xfrm>
        </p:spPr>
        <p:txBody>
          <a:bodyPr/>
          <a:lstStyle/>
          <a:p>
            <a:r>
              <a:rPr lang="en-US" dirty="0" smtClean="0">
                <a:latin typeface="Arial Narrow" charset="0"/>
                <a:ea typeface="ＭＳ Ｐゴシック" charset="0"/>
                <a:cs typeface="ＭＳ Ｐゴシック" charset="0"/>
              </a:rPr>
              <a:t>Let’s </a:t>
            </a:r>
            <a:r>
              <a:rPr lang="en-US" dirty="0">
                <a:latin typeface="Arial Narrow" charset="0"/>
                <a:ea typeface="ＭＳ Ｐゴシック" charset="0"/>
                <a:cs typeface="ＭＳ Ｐゴシック" charset="0"/>
              </a:rPr>
              <a:t>think about the meaning of work!</a:t>
            </a:r>
          </a:p>
        </p:txBody>
      </p:sp>
      <p:sp>
        <p:nvSpPr>
          <p:cNvPr id="3" name="Content Placeholder 2"/>
          <p:cNvSpPr>
            <a:spLocks noGrp="1"/>
          </p:cNvSpPr>
          <p:nvPr>
            <p:ph idx="1"/>
          </p:nvPr>
        </p:nvSpPr>
        <p:spPr>
          <a:xfrm>
            <a:off x="3657600" y="457200"/>
            <a:ext cx="5334000" cy="6019800"/>
          </a:xfrm>
        </p:spPr>
        <p:txBody>
          <a:bodyPr/>
          <a:lstStyle/>
          <a:p>
            <a:r>
              <a:rPr lang="en-US" sz="2400" dirty="0">
                <a:latin typeface="Arial Narrow" charset="0"/>
                <a:ea typeface="ＭＳ Ｐゴシック" charset="0"/>
                <a:cs typeface="ＭＳ Ｐゴシック" charset="0"/>
              </a:rPr>
              <a:t>A person is holding a grocery bag and walking at a constant velocity.</a:t>
            </a:r>
          </a:p>
          <a:p>
            <a:r>
              <a:rPr lang="en-US" sz="2400" dirty="0" smtClean="0">
                <a:latin typeface="Arial Narrow" charset="0"/>
                <a:ea typeface="ＭＳ Ｐゴシック" charset="0"/>
                <a:cs typeface="ＭＳ Ｐゴシック" charset="0"/>
              </a:rPr>
              <a:t>Are his hands </a:t>
            </a:r>
            <a:r>
              <a:rPr lang="en-US" sz="2400" dirty="0">
                <a:latin typeface="Arial Narrow" charset="0"/>
                <a:ea typeface="ＭＳ Ｐゴシック" charset="0"/>
                <a:cs typeface="ＭＳ Ｐゴシック" charset="0"/>
              </a:rPr>
              <a:t>doing any work ON the bag? </a:t>
            </a:r>
          </a:p>
          <a:p>
            <a:pPr lvl="1"/>
            <a:r>
              <a:rPr lang="en-US" sz="2000" dirty="0">
                <a:latin typeface="Arial Narrow" charset="0"/>
                <a:ea typeface="ＭＳ Ｐゴシック" charset="0"/>
              </a:rPr>
              <a:t>No</a:t>
            </a:r>
          </a:p>
          <a:p>
            <a:pPr lvl="1"/>
            <a:r>
              <a:rPr lang="en-US" sz="2000" dirty="0">
                <a:latin typeface="Arial Narrow" charset="0"/>
                <a:ea typeface="ＭＳ Ｐゴシック" charset="0"/>
              </a:rPr>
              <a:t>Why not?</a:t>
            </a:r>
          </a:p>
          <a:p>
            <a:pPr lvl="1"/>
            <a:r>
              <a:rPr lang="en-US" sz="2000" dirty="0">
                <a:latin typeface="Arial Narrow" charset="0"/>
                <a:ea typeface="ＭＳ Ｐゴシック" charset="0"/>
              </a:rPr>
              <a:t>Because the force </a:t>
            </a:r>
            <a:r>
              <a:rPr lang="en-US" sz="2000" dirty="0" smtClean="0">
                <a:latin typeface="Arial Narrow" charset="0"/>
                <a:ea typeface="ＭＳ Ｐゴシック" charset="0"/>
              </a:rPr>
              <a:t>hands exert </a:t>
            </a:r>
            <a:r>
              <a:rPr lang="en-US" sz="2000" dirty="0">
                <a:latin typeface="Arial Narrow" charset="0"/>
                <a:ea typeface="ＭＳ Ｐゴシック" charset="0"/>
              </a:rPr>
              <a:t>on the bag, </a:t>
            </a:r>
            <a:r>
              <a:rPr lang="en-US" sz="2000" dirty="0" err="1">
                <a:latin typeface="Arial Narrow" charset="0"/>
                <a:ea typeface="ＭＳ Ｐゴシック" charset="0"/>
              </a:rPr>
              <a:t>F</a:t>
            </a:r>
            <a:r>
              <a:rPr lang="en-US" sz="2000" baseline="-25000" dirty="0" err="1">
                <a:latin typeface="Arial Narrow" charset="0"/>
                <a:ea typeface="ＭＳ Ｐゴシック" charset="0"/>
              </a:rPr>
              <a:t>p</a:t>
            </a:r>
            <a:r>
              <a:rPr lang="en-US" sz="2000" dirty="0">
                <a:latin typeface="Arial Narrow" charset="0"/>
                <a:ea typeface="ＭＳ Ｐゴシック" charset="0"/>
              </a:rPr>
              <a:t>, is perpendicular to the displacement!!</a:t>
            </a:r>
          </a:p>
          <a:p>
            <a:pPr lvl="1"/>
            <a:r>
              <a:rPr lang="en-US" sz="2000" dirty="0">
                <a:latin typeface="Arial Narrow" charset="0"/>
                <a:ea typeface="ＭＳ Ｐゴシック" charset="0"/>
              </a:rPr>
              <a:t>This means that </a:t>
            </a:r>
            <a:r>
              <a:rPr lang="en-US" sz="2000" dirty="0" smtClean="0">
                <a:latin typeface="Arial Narrow" charset="0"/>
                <a:ea typeface="ＭＳ Ｐゴシック" charset="0"/>
              </a:rPr>
              <a:t>hands are not </a:t>
            </a:r>
            <a:r>
              <a:rPr lang="en-US" sz="2000" dirty="0">
                <a:latin typeface="Arial Narrow" charset="0"/>
                <a:ea typeface="ＭＳ Ｐゴシック" charset="0"/>
              </a:rPr>
              <a:t>adding any energy to the bag.</a:t>
            </a:r>
          </a:p>
          <a:p>
            <a:r>
              <a:rPr lang="en-US" sz="2400" dirty="0">
                <a:latin typeface="Arial Narrow" charset="0"/>
                <a:ea typeface="ＭＳ Ｐゴシック" charset="0"/>
                <a:cs typeface="ＭＳ Ｐゴシック" charset="0"/>
              </a:rPr>
              <a:t>So what does this mean?</a:t>
            </a:r>
          </a:p>
          <a:p>
            <a:pPr lvl="1"/>
            <a:r>
              <a:rPr lang="en-US" sz="2000" dirty="0">
                <a:latin typeface="Arial Narrow" charset="0"/>
                <a:ea typeface="ＭＳ Ｐゴシック" charset="0"/>
              </a:rPr>
              <a:t>In order for a force to perform any meaningful work, the energy of the object the force exerts on must </a:t>
            </a:r>
            <a:r>
              <a:rPr lang="en-US" sz="2000" dirty="0" smtClean="0">
                <a:latin typeface="Arial Narrow" charset="0"/>
                <a:ea typeface="ＭＳ Ｐゴシック" charset="0"/>
              </a:rPr>
              <a:t>change</a:t>
            </a:r>
            <a:r>
              <a:rPr lang="en-US" sz="2000" dirty="0">
                <a:latin typeface="Arial Narrow" charset="0"/>
                <a:ea typeface="ＭＳ Ｐゴシック" charset="0"/>
              </a:rPr>
              <a:t> </a:t>
            </a:r>
            <a:r>
              <a:rPr lang="en-US" sz="2000" dirty="0" smtClean="0">
                <a:latin typeface="Arial Narrow" charset="0"/>
                <a:ea typeface="ＭＳ Ｐゴシック" charset="0"/>
              </a:rPr>
              <a:t>due to that force!!</a:t>
            </a:r>
            <a:endParaRPr lang="en-US" sz="2000" dirty="0">
              <a:latin typeface="Arial Narrow" charset="0"/>
              <a:ea typeface="ＭＳ Ｐゴシック" charset="0"/>
            </a:endParaRPr>
          </a:p>
          <a:p>
            <a:r>
              <a:rPr lang="en-US" sz="2400" dirty="0">
                <a:latin typeface="Arial Narrow" charset="0"/>
                <a:ea typeface="ＭＳ Ｐゴシック" charset="0"/>
                <a:cs typeface="ＭＳ Ｐゴシック" charset="0"/>
              </a:rPr>
              <a:t>What happened to the person?</a:t>
            </a:r>
          </a:p>
          <a:p>
            <a:pPr lvl="1"/>
            <a:r>
              <a:rPr lang="en-US" sz="2000" dirty="0">
                <a:latin typeface="Arial Narrow" charset="0"/>
                <a:ea typeface="ＭＳ Ｐゴシック" charset="0"/>
              </a:rPr>
              <a:t>He spends his energy just to keep the bag up but did not perform any work on the bag.</a:t>
            </a:r>
          </a:p>
          <a:p>
            <a:pPr lvl="1"/>
            <a:endParaRPr lang="en-US" sz="2000" dirty="0">
              <a:latin typeface="Arial Narrow" charset="0"/>
              <a:ea typeface="ＭＳ Ｐゴシック" charset="0"/>
            </a:endParaRPr>
          </a:p>
        </p:txBody>
      </p:sp>
      <p:sp>
        <p:nvSpPr>
          <p:cNvPr id="235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235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35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9180C3-B241-9A44-B574-832FE8690150}"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Tree>
    <p:extLst>
      <p:ext uri="{BB962C8B-B14F-4D97-AF65-F5344CB8AC3E}">
        <p14:creationId xmlns:p14="http://schemas.microsoft.com/office/powerpoint/2010/main" val="26786481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2458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45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EF4C69-B045-DA48-8E68-4C4DBBBFF392}"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graphicFrame>
        <p:nvGraphicFramePr>
          <p:cNvPr id="559107" name="Object 2"/>
          <p:cNvGraphicFramePr>
            <a:graphicFrameLocks noChangeAspect="1"/>
          </p:cNvGraphicFramePr>
          <p:nvPr/>
        </p:nvGraphicFramePr>
        <p:xfrm>
          <a:off x="914400" y="4191000"/>
          <a:ext cx="1025525" cy="600075"/>
        </p:xfrm>
        <a:graphic>
          <a:graphicData uri="http://schemas.openxmlformats.org/presentationml/2006/ole">
            <mc:AlternateContent xmlns:mc="http://schemas.openxmlformats.org/markup-compatibility/2006">
              <mc:Choice xmlns:v="urn:schemas-microsoft-com:vml" Requires="v">
                <p:oleObj spid="_x0000_s203755" name="Equation" r:id="rId4" imgW="304560" imgH="177480" progId="Equation.DSMT4">
                  <p:embed/>
                </p:oleObj>
              </mc:Choice>
              <mc:Fallback>
                <p:oleObj name="Equation" r:id="rId4" imgW="30456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191000"/>
                        <a:ext cx="102552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08" name="Object 3"/>
          <p:cNvGraphicFramePr>
            <a:graphicFrameLocks noChangeAspect="1"/>
          </p:cNvGraphicFramePr>
          <p:nvPr/>
        </p:nvGraphicFramePr>
        <p:xfrm>
          <a:off x="5715000" y="4114800"/>
          <a:ext cx="1420813" cy="554038"/>
        </p:xfrm>
        <a:graphic>
          <a:graphicData uri="http://schemas.openxmlformats.org/presentationml/2006/ole">
            <mc:AlternateContent xmlns:mc="http://schemas.openxmlformats.org/markup-compatibility/2006">
              <mc:Choice xmlns:v="urn:schemas-microsoft-com:vml" Requires="v">
                <p:oleObj spid="_x0000_s203756" name="Equation" r:id="rId6" imgW="520560" imgH="203040" progId="Equation.DSMT4">
                  <p:embed/>
                </p:oleObj>
              </mc:Choice>
              <mc:Fallback>
                <p:oleObj name="Equation" r:id="rId6" imgW="5205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114800"/>
                        <a:ext cx="1420813"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59109" name="Picture 5" descr="afg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838200"/>
            <a:ext cx="7848600"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Rectangle 7"/>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Work done by a constant force </a:t>
            </a:r>
          </a:p>
        </p:txBody>
      </p:sp>
      <p:graphicFrame>
        <p:nvGraphicFramePr>
          <p:cNvPr id="559112" name="Object 4"/>
          <p:cNvGraphicFramePr>
            <a:graphicFrameLocks noChangeAspect="1"/>
          </p:cNvGraphicFramePr>
          <p:nvPr/>
        </p:nvGraphicFramePr>
        <p:xfrm>
          <a:off x="1658938" y="4833938"/>
          <a:ext cx="2390775" cy="941387"/>
        </p:xfrm>
        <a:graphic>
          <a:graphicData uri="http://schemas.openxmlformats.org/presentationml/2006/ole">
            <mc:AlternateContent xmlns:mc="http://schemas.openxmlformats.org/markup-compatibility/2006">
              <mc:Choice xmlns:v="urn:schemas-microsoft-com:vml" Requires="v">
                <p:oleObj spid="_x0000_s203757" name="Equation" r:id="rId9" imgW="711200" imgH="279400" progId="Equation.DSMT4">
                  <p:embed/>
                </p:oleObj>
              </mc:Choice>
              <mc:Fallback>
                <p:oleObj name="Equation" r:id="rId9" imgW="711200" imgH="279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8938" y="4833938"/>
                        <a:ext cx="2390775" cy="94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13" name="Object 5"/>
          <p:cNvGraphicFramePr>
            <a:graphicFrameLocks noChangeAspect="1"/>
          </p:cNvGraphicFramePr>
          <p:nvPr/>
        </p:nvGraphicFramePr>
        <p:xfrm>
          <a:off x="3959225" y="5092700"/>
          <a:ext cx="384175" cy="469900"/>
        </p:xfrm>
        <a:graphic>
          <a:graphicData uri="http://schemas.openxmlformats.org/presentationml/2006/ole">
            <mc:AlternateContent xmlns:mc="http://schemas.openxmlformats.org/markup-compatibility/2006">
              <mc:Choice xmlns:v="urn:schemas-microsoft-com:vml" Requires="v">
                <p:oleObj spid="_x0000_s203758" name="Equation" r:id="rId11" imgW="114120" imgH="139680" progId="Equation.DSMT4">
                  <p:embed/>
                </p:oleObj>
              </mc:Choice>
              <mc:Fallback>
                <p:oleObj name="Equation" r:id="rId11" imgW="11412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9225" y="5092700"/>
                        <a:ext cx="3841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14" name="Object 6"/>
          <p:cNvGraphicFramePr>
            <a:graphicFrameLocks noChangeAspect="1"/>
          </p:cNvGraphicFramePr>
          <p:nvPr/>
        </p:nvGraphicFramePr>
        <p:xfrm>
          <a:off x="5715000" y="4800600"/>
          <a:ext cx="1592263" cy="554038"/>
        </p:xfrm>
        <a:graphic>
          <a:graphicData uri="http://schemas.openxmlformats.org/presentationml/2006/ole">
            <mc:AlternateContent xmlns:mc="http://schemas.openxmlformats.org/markup-compatibility/2006">
              <mc:Choice xmlns:v="urn:schemas-microsoft-com:vml" Requires="v">
                <p:oleObj spid="_x0000_s203759" name="Equation" r:id="rId13" imgW="583920" imgH="203040" progId="Equation.DSMT4">
                  <p:embed/>
                </p:oleObj>
              </mc:Choice>
              <mc:Fallback>
                <p:oleObj name="Equation" r:id="rId13" imgW="58392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800600"/>
                        <a:ext cx="1592263"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15" name="Object 7"/>
          <p:cNvGraphicFramePr>
            <a:graphicFrameLocks noChangeAspect="1"/>
          </p:cNvGraphicFramePr>
          <p:nvPr/>
        </p:nvGraphicFramePr>
        <p:xfrm>
          <a:off x="5715000" y="5486400"/>
          <a:ext cx="1766888" cy="554038"/>
        </p:xfrm>
        <a:graphic>
          <a:graphicData uri="http://schemas.openxmlformats.org/presentationml/2006/ole">
            <mc:AlternateContent xmlns:mc="http://schemas.openxmlformats.org/markup-compatibility/2006">
              <mc:Choice xmlns:v="urn:schemas-microsoft-com:vml" Requires="v">
                <p:oleObj spid="_x0000_s203760" name="Equation" r:id="rId15" imgW="647640" imgH="203040" progId="Equation.DSMT4">
                  <p:embed/>
                </p:oleObj>
              </mc:Choice>
              <mc:Fallback>
                <p:oleObj name="Equation" r:id="rId15" imgW="6476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15000" y="5486400"/>
                        <a:ext cx="1766888"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16" name="Object 8"/>
          <p:cNvGraphicFramePr>
            <a:graphicFrameLocks noChangeAspect="1"/>
          </p:cNvGraphicFramePr>
          <p:nvPr/>
        </p:nvGraphicFramePr>
        <p:xfrm>
          <a:off x="7226300" y="4191000"/>
          <a:ext cx="241300" cy="450850"/>
        </p:xfrm>
        <a:graphic>
          <a:graphicData uri="http://schemas.openxmlformats.org/presentationml/2006/ole">
            <mc:AlternateContent xmlns:mc="http://schemas.openxmlformats.org/markup-compatibility/2006">
              <mc:Choice xmlns:v="urn:schemas-microsoft-com:vml" Requires="v">
                <p:oleObj spid="_x0000_s203761" name="Equation" r:id="rId17" imgW="88560" imgH="164880" progId="Equation.DSMT4">
                  <p:embed/>
                </p:oleObj>
              </mc:Choice>
              <mc:Fallback>
                <p:oleObj name="Equation" r:id="rId17" imgW="88560" imgH="164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26300" y="4191000"/>
                        <a:ext cx="2413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17" name="Object 9"/>
          <p:cNvGraphicFramePr>
            <a:graphicFrameLocks noChangeAspect="1"/>
          </p:cNvGraphicFramePr>
          <p:nvPr/>
        </p:nvGraphicFramePr>
        <p:xfrm>
          <a:off x="7467600" y="4849813"/>
          <a:ext cx="346075" cy="484187"/>
        </p:xfrm>
        <a:graphic>
          <a:graphicData uri="http://schemas.openxmlformats.org/presentationml/2006/ole">
            <mc:AlternateContent xmlns:mc="http://schemas.openxmlformats.org/markup-compatibility/2006">
              <mc:Choice xmlns:v="urn:schemas-microsoft-com:vml" Requires="v">
                <p:oleObj spid="_x0000_s203762" name="Equation" r:id="rId19" imgW="126720" imgH="177480" progId="Equation.DSMT4">
                  <p:embed/>
                </p:oleObj>
              </mc:Choice>
              <mc:Fallback>
                <p:oleObj name="Equation" r:id="rId19" imgW="12672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67600" y="4849813"/>
                        <a:ext cx="346075"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18" name="Object 10"/>
          <p:cNvGraphicFramePr>
            <a:graphicFrameLocks noChangeAspect="1"/>
          </p:cNvGraphicFramePr>
          <p:nvPr/>
        </p:nvGraphicFramePr>
        <p:xfrm>
          <a:off x="7543800" y="5562600"/>
          <a:ext cx="519113" cy="450850"/>
        </p:xfrm>
        <a:graphic>
          <a:graphicData uri="http://schemas.openxmlformats.org/presentationml/2006/ole">
            <mc:AlternateContent xmlns:mc="http://schemas.openxmlformats.org/markup-compatibility/2006">
              <mc:Choice xmlns:v="urn:schemas-microsoft-com:vml" Requires="v">
                <p:oleObj spid="_x0000_s203763" name="Equation" r:id="rId21" imgW="190440" imgH="164880" progId="Equation.DSMT4">
                  <p:embed/>
                </p:oleObj>
              </mc:Choice>
              <mc:Fallback>
                <p:oleObj name="Equation" r:id="rId21" imgW="19044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43800" y="5562600"/>
                        <a:ext cx="519113"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6" name="Picture 15" descr="FG07_001.JP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635000" y="762000"/>
            <a:ext cx="416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2362200" y="2514600"/>
            <a:ext cx="239713"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100"/>
              <a:t>s</a:t>
            </a:r>
          </a:p>
        </p:txBody>
      </p:sp>
      <p:graphicFrame>
        <p:nvGraphicFramePr>
          <p:cNvPr id="3" name="Object 11"/>
          <p:cNvGraphicFramePr>
            <a:graphicFrameLocks noChangeAspect="1"/>
          </p:cNvGraphicFramePr>
          <p:nvPr/>
        </p:nvGraphicFramePr>
        <p:xfrm>
          <a:off x="1981200" y="4191000"/>
          <a:ext cx="1068388" cy="642938"/>
        </p:xfrm>
        <a:graphic>
          <a:graphicData uri="http://schemas.openxmlformats.org/presentationml/2006/ole">
            <mc:AlternateContent xmlns:mc="http://schemas.openxmlformats.org/markup-compatibility/2006">
              <mc:Choice xmlns:v="urn:schemas-microsoft-com:vml" Requires="v">
                <p:oleObj spid="_x0000_s203764" name="Equation" r:id="rId24" imgW="317500" imgH="190500" progId="Equation.DSMT4">
                  <p:embed/>
                </p:oleObj>
              </mc:Choice>
              <mc:Fallback>
                <p:oleObj name="Equation" r:id="rId24" imgW="317500" imgH="1905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81200" y="4191000"/>
                        <a:ext cx="1068388"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 name="Rectangle 19"/>
          <p:cNvSpPr>
            <a:spLocks noChangeArrowheads="1"/>
          </p:cNvSpPr>
          <p:nvPr/>
        </p:nvSpPr>
        <p:spPr bwMode="auto">
          <a:xfrm>
            <a:off x="5181600" y="3200400"/>
            <a:ext cx="2133600" cy="457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Tree>
    <p:extLst>
      <p:ext uri="{BB962C8B-B14F-4D97-AF65-F5344CB8AC3E}">
        <p14:creationId xmlns:p14="http://schemas.microsoft.com/office/powerpoint/2010/main" val="39333866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266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72B3EFD-EC79-B64E-B937-F978F0562CF1}"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6650"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Scalar Product of Two Vectors </a:t>
            </a:r>
          </a:p>
        </p:txBody>
      </p:sp>
      <p:sp>
        <p:nvSpPr>
          <p:cNvPr id="573443" name="Rectangle 3"/>
          <p:cNvSpPr>
            <a:spLocks noGrp="1" noChangeArrowheads="1"/>
          </p:cNvSpPr>
          <p:nvPr>
            <p:ph type="body" idx="1"/>
          </p:nvPr>
        </p:nvSpPr>
        <p:spPr>
          <a:xfrm>
            <a:off x="685800" y="838200"/>
            <a:ext cx="7772400" cy="838200"/>
          </a:xfrm>
        </p:spPr>
        <p:txBody>
          <a:bodyPr/>
          <a:lstStyle/>
          <a:p>
            <a:r>
              <a:rPr lang="en-US" sz="2400">
                <a:latin typeface="Arial Narrow" charset="0"/>
                <a:ea typeface="ＭＳ Ｐゴシック" charset="0"/>
                <a:cs typeface="ＭＳ Ｐゴシック" charset="0"/>
              </a:rPr>
              <a:t>Product of magnitude of the two vectors and the cosine of the angle between them</a:t>
            </a:r>
          </a:p>
        </p:txBody>
      </p:sp>
      <p:graphicFrame>
        <p:nvGraphicFramePr>
          <p:cNvPr id="573444" name="Object 2"/>
          <p:cNvGraphicFramePr>
            <a:graphicFrameLocks noChangeAspect="1"/>
          </p:cNvGraphicFramePr>
          <p:nvPr/>
        </p:nvGraphicFramePr>
        <p:xfrm>
          <a:off x="4419600" y="1295400"/>
          <a:ext cx="1042988" cy="390525"/>
        </p:xfrm>
        <a:graphic>
          <a:graphicData uri="http://schemas.openxmlformats.org/presentationml/2006/ole">
            <mc:AlternateContent xmlns:mc="http://schemas.openxmlformats.org/markup-compatibility/2006">
              <mc:Choice xmlns:v="urn:schemas-microsoft-com:vml" Requires="v">
                <p:oleObj spid="_x0000_s235575" name="Equation" r:id="rId3" imgW="457200" imgH="241300" progId="Equation.DSMT4">
                  <p:embed/>
                </p:oleObj>
              </mc:Choice>
              <mc:Fallback>
                <p:oleObj name="Equation" r:id="rId3" imgW="4572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95400"/>
                        <a:ext cx="1042988"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5" name="Rectangle 5"/>
          <p:cNvSpPr>
            <a:spLocks noChangeArrowheads="1"/>
          </p:cNvSpPr>
          <p:nvPr/>
        </p:nvSpPr>
        <p:spPr bwMode="auto">
          <a:xfrm>
            <a:off x="609600" y="19050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Operation is commutative</a:t>
            </a:r>
          </a:p>
        </p:txBody>
      </p:sp>
      <p:graphicFrame>
        <p:nvGraphicFramePr>
          <p:cNvPr id="573446" name="Object 3"/>
          <p:cNvGraphicFramePr>
            <a:graphicFrameLocks noChangeAspect="1"/>
          </p:cNvGraphicFramePr>
          <p:nvPr/>
        </p:nvGraphicFramePr>
        <p:xfrm>
          <a:off x="4076700" y="1947863"/>
          <a:ext cx="2236788" cy="603250"/>
        </p:xfrm>
        <a:graphic>
          <a:graphicData uri="http://schemas.openxmlformats.org/presentationml/2006/ole">
            <mc:AlternateContent xmlns:mc="http://schemas.openxmlformats.org/markup-compatibility/2006">
              <mc:Choice xmlns:v="urn:schemas-microsoft-com:vml" Requires="v">
                <p:oleObj spid="_x0000_s235576" name="Equation" r:id="rId5" imgW="1244600" imgH="368300" progId="Equation.DSMT4">
                  <p:embed/>
                </p:oleObj>
              </mc:Choice>
              <mc:Fallback>
                <p:oleObj name="Equation" r:id="rId5" imgW="1244600" imgH="368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1947863"/>
                        <a:ext cx="2236788" cy="603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7" name="Rectangle 7"/>
          <p:cNvSpPr>
            <a:spLocks noChangeArrowheads="1"/>
          </p:cNvSpPr>
          <p:nvPr/>
        </p:nvSpPr>
        <p:spPr bwMode="auto">
          <a:xfrm>
            <a:off x="609600" y="2590800"/>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Operation follows the distribution law of multiplication</a:t>
            </a:r>
          </a:p>
        </p:txBody>
      </p:sp>
      <p:graphicFrame>
        <p:nvGraphicFramePr>
          <p:cNvPr id="573448" name="Object 4"/>
          <p:cNvGraphicFramePr>
            <a:graphicFrameLocks noChangeAspect="1"/>
          </p:cNvGraphicFramePr>
          <p:nvPr/>
        </p:nvGraphicFramePr>
        <p:xfrm>
          <a:off x="6515100" y="2620963"/>
          <a:ext cx="703263" cy="450850"/>
        </p:xfrm>
        <a:graphic>
          <a:graphicData uri="http://schemas.openxmlformats.org/presentationml/2006/ole">
            <mc:AlternateContent xmlns:mc="http://schemas.openxmlformats.org/markup-compatibility/2006">
              <mc:Choice xmlns:v="urn:schemas-microsoft-com:vml" Requires="v">
                <p:oleObj spid="_x0000_s235577" name="Equation" r:id="rId7" imgW="342900" imgH="241300" progId="Equation.DSMT4">
                  <p:embed/>
                </p:oleObj>
              </mc:Choice>
              <mc:Fallback>
                <p:oleObj name="Equation" r:id="rId7" imgW="3429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100" y="2620963"/>
                        <a:ext cx="703263"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9" name="Rectangle 9"/>
          <p:cNvSpPr>
            <a:spLocks noChangeArrowheads="1"/>
          </p:cNvSpPr>
          <p:nvPr/>
        </p:nvSpPr>
        <p:spPr bwMode="auto">
          <a:xfrm>
            <a:off x="609600" y="38862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How does scalar product look in terms of components?</a:t>
            </a:r>
          </a:p>
        </p:txBody>
      </p:sp>
      <p:graphicFrame>
        <p:nvGraphicFramePr>
          <p:cNvPr id="573450" name="Object 5"/>
          <p:cNvGraphicFramePr>
            <a:graphicFrameLocks noChangeAspect="1"/>
          </p:cNvGraphicFramePr>
          <p:nvPr/>
        </p:nvGraphicFramePr>
        <p:xfrm>
          <a:off x="941388" y="4389438"/>
          <a:ext cx="2436812" cy="590550"/>
        </p:xfrm>
        <a:graphic>
          <a:graphicData uri="http://schemas.openxmlformats.org/presentationml/2006/ole">
            <mc:AlternateContent xmlns:mc="http://schemas.openxmlformats.org/markup-compatibility/2006">
              <mc:Choice xmlns:v="urn:schemas-microsoft-com:vml" Requires="v">
                <p:oleObj spid="_x0000_s235578" name="Equation" r:id="rId9" imgW="1282700" imgH="368300" progId="Equation.DSMT4">
                  <p:embed/>
                </p:oleObj>
              </mc:Choice>
              <mc:Fallback>
                <p:oleObj name="Equation" r:id="rId9" imgW="1282700" imgH="368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1388" y="4389438"/>
                        <a:ext cx="2436812"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1" name="Object 6"/>
          <p:cNvGraphicFramePr>
            <a:graphicFrameLocks noChangeAspect="1"/>
          </p:cNvGraphicFramePr>
          <p:nvPr/>
        </p:nvGraphicFramePr>
        <p:xfrm>
          <a:off x="3989388" y="4389438"/>
          <a:ext cx="2436812" cy="590550"/>
        </p:xfrm>
        <a:graphic>
          <a:graphicData uri="http://schemas.openxmlformats.org/presentationml/2006/ole">
            <mc:AlternateContent xmlns:mc="http://schemas.openxmlformats.org/markup-compatibility/2006">
              <mc:Choice xmlns:v="urn:schemas-microsoft-com:vml" Requires="v">
                <p:oleObj spid="_x0000_s235579" name="Equation" r:id="rId11" imgW="1282700" imgH="368300" progId="Equation.DSMT4">
                  <p:embed/>
                </p:oleObj>
              </mc:Choice>
              <mc:Fallback>
                <p:oleObj name="Equation" r:id="rId11" imgW="1282700" imgH="368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9388" y="4389438"/>
                        <a:ext cx="2436812"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2" name="Object 7"/>
          <p:cNvGraphicFramePr>
            <a:graphicFrameLocks noChangeAspect="1"/>
          </p:cNvGraphicFramePr>
          <p:nvPr/>
        </p:nvGraphicFramePr>
        <p:xfrm>
          <a:off x="546100" y="5006975"/>
          <a:ext cx="3609975" cy="654050"/>
        </p:xfrm>
        <a:graphic>
          <a:graphicData uri="http://schemas.openxmlformats.org/presentationml/2006/ole">
            <mc:AlternateContent xmlns:mc="http://schemas.openxmlformats.org/markup-compatibility/2006">
              <mc:Choice xmlns:v="urn:schemas-microsoft-com:vml" Requires="v">
                <p:oleObj spid="_x0000_s235580" name="Equation" r:id="rId13" imgW="2857500" imgH="482600" progId="Equation.DSMT4">
                  <p:embed/>
                </p:oleObj>
              </mc:Choice>
              <mc:Fallback>
                <p:oleObj name="Equation" r:id="rId13" imgW="2857500" imgH="482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6100" y="5006975"/>
                        <a:ext cx="3609975" cy="654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3" name="Object 8"/>
          <p:cNvGraphicFramePr>
            <a:graphicFrameLocks noChangeAspect="1"/>
          </p:cNvGraphicFramePr>
          <p:nvPr/>
        </p:nvGraphicFramePr>
        <p:xfrm>
          <a:off x="4160838" y="5029200"/>
          <a:ext cx="3394075" cy="609600"/>
        </p:xfrm>
        <a:graphic>
          <a:graphicData uri="http://schemas.openxmlformats.org/presentationml/2006/ole">
            <mc:AlternateContent xmlns:mc="http://schemas.openxmlformats.org/markup-compatibility/2006">
              <mc:Choice xmlns:v="urn:schemas-microsoft-com:vml" Requires="v">
                <p:oleObj spid="_x0000_s235581" name="Equation" r:id="rId15" imgW="2108160" imgH="431640" progId="Equation.DSMT4">
                  <p:embed/>
                </p:oleObj>
              </mc:Choice>
              <mc:Fallback>
                <p:oleObj name="Equation" r:id="rId15" imgW="210816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0838" y="5029200"/>
                        <a:ext cx="3394075"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4" name="Object 9"/>
          <p:cNvGraphicFramePr>
            <a:graphicFrameLocks noChangeAspect="1"/>
          </p:cNvGraphicFramePr>
          <p:nvPr/>
        </p:nvGraphicFramePr>
        <p:xfrm>
          <a:off x="4683125" y="3352800"/>
          <a:ext cx="1717675" cy="473075"/>
        </p:xfrm>
        <a:graphic>
          <a:graphicData uri="http://schemas.openxmlformats.org/presentationml/2006/ole">
            <mc:AlternateContent xmlns:mc="http://schemas.openxmlformats.org/markup-compatibility/2006">
              <mc:Choice xmlns:v="urn:schemas-microsoft-com:vml" Requires="v">
                <p:oleObj spid="_x0000_s235582" name="Equation" r:id="rId17" imgW="1066680" imgH="304560" progId="Equation.3">
                  <p:embed/>
                </p:oleObj>
              </mc:Choice>
              <mc:Fallback>
                <p:oleObj name="Equation" r:id="rId17" imgW="1066680" imgH="30456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3125" y="3352800"/>
                        <a:ext cx="1717675" cy="473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5" name="Object 10"/>
          <p:cNvGraphicFramePr>
            <a:graphicFrameLocks noChangeAspect="1"/>
          </p:cNvGraphicFramePr>
          <p:nvPr/>
        </p:nvGraphicFramePr>
        <p:xfrm>
          <a:off x="6740525" y="3352800"/>
          <a:ext cx="1717675" cy="473075"/>
        </p:xfrm>
        <a:graphic>
          <a:graphicData uri="http://schemas.openxmlformats.org/presentationml/2006/ole">
            <mc:AlternateContent xmlns:mc="http://schemas.openxmlformats.org/markup-compatibility/2006">
              <mc:Choice xmlns:v="urn:schemas-microsoft-com:vml" Requires="v">
                <p:oleObj spid="_x0000_s235583" name="Equation" r:id="rId19" imgW="1066680" imgH="304560" progId="Equation.3">
                  <p:embed/>
                </p:oleObj>
              </mc:Choice>
              <mc:Fallback>
                <p:oleObj name="Equation" r:id="rId19" imgW="1066680" imgH="3045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40525" y="3352800"/>
                        <a:ext cx="1717675" cy="473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56" name="Rectangle 16"/>
          <p:cNvSpPr>
            <a:spLocks noChangeArrowheads="1"/>
          </p:cNvSpPr>
          <p:nvPr/>
        </p:nvSpPr>
        <p:spPr bwMode="auto">
          <a:xfrm>
            <a:off x="609600" y="3352800"/>
            <a:ext cx="426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Scalar products of Unit Vectors</a:t>
            </a:r>
          </a:p>
        </p:txBody>
      </p:sp>
      <p:graphicFrame>
        <p:nvGraphicFramePr>
          <p:cNvPr id="573457" name="Object 11"/>
          <p:cNvGraphicFramePr>
            <a:graphicFrameLocks noChangeAspect="1"/>
          </p:cNvGraphicFramePr>
          <p:nvPr/>
        </p:nvGraphicFramePr>
        <p:xfrm>
          <a:off x="2895600" y="5626100"/>
          <a:ext cx="1008063" cy="511175"/>
        </p:xfrm>
        <a:graphic>
          <a:graphicData uri="http://schemas.openxmlformats.org/presentationml/2006/ole">
            <mc:AlternateContent xmlns:mc="http://schemas.openxmlformats.org/markup-compatibility/2006">
              <mc:Choice xmlns:v="urn:schemas-microsoft-com:vml" Requires="v">
                <p:oleObj spid="_x0000_s235584" name="Equation" r:id="rId21" imgW="457200" imgH="241300" progId="Equation.DSMT4">
                  <p:embed/>
                </p:oleObj>
              </mc:Choice>
              <mc:Fallback>
                <p:oleObj name="Equation" r:id="rId21" imgW="457200" imgH="2413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95600" y="5626100"/>
                        <a:ext cx="1008063"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8" name="Object 12"/>
          <p:cNvGraphicFramePr>
            <a:graphicFrameLocks noChangeAspect="1"/>
          </p:cNvGraphicFramePr>
          <p:nvPr/>
        </p:nvGraphicFramePr>
        <p:xfrm>
          <a:off x="5467350" y="1285875"/>
          <a:ext cx="1314450" cy="593725"/>
        </p:xfrm>
        <a:graphic>
          <a:graphicData uri="http://schemas.openxmlformats.org/presentationml/2006/ole">
            <mc:AlternateContent xmlns:mc="http://schemas.openxmlformats.org/markup-compatibility/2006">
              <mc:Choice xmlns:v="urn:schemas-microsoft-com:vml" Requires="v">
                <p:oleObj spid="_x0000_s235585" name="Equation" r:id="rId23" imgW="698500" imgH="368300" progId="Equation.DSMT4">
                  <p:embed/>
                </p:oleObj>
              </mc:Choice>
              <mc:Fallback>
                <p:oleObj name="Equation" r:id="rId23" imgW="698500" imgH="3683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67350" y="1285875"/>
                        <a:ext cx="1314450" cy="593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9" name="Object 13"/>
          <p:cNvGraphicFramePr>
            <a:graphicFrameLocks noChangeAspect="1"/>
          </p:cNvGraphicFramePr>
          <p:nvPr/>
        </p:nvGraphicFramePr>
        <p:xfrm>
          <a:off x="6335713" y="1946275"/>
          <a:ext cx="1460500" cy="603250"/>
        </p:xfrm>
        <a:graphic>
          <a:graphicData uri="http://schemas.openxmlformats.org/presentationml/2006/ole">
            <mc:AlternateContent xmlns:mc="http://schemas.openxmlformats.org/markup-compatibility/2006">
              <mc:Choice xmlns:v="urn:schemas-microsoft-com:vml" Requires="v">
                <p:oleObj spid="_x0000_s235586" name="Equation" r:id="rId25" imgW="812800" imgH="368300" progId="Equation.DSMT4">
                  <p:embed/>
                </p:oleObj>
              </mc:Choice>
              <mc:Fallback>
                <p:oleObj name="Equation" r:id="rId25" imgW="812800" imgH="3683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35713" y="1946275"/>
                        <a:ext cx="1460500" cy="603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0" name="Object 14"/>
          <p:cNvGraphicFramePr>
            <a:graphicFrameLocks noChangeAspect="1"/>
          </p:cNvGraphicFramePr>
          <p:nvPr/>
        </p:nvGraphicFramePr>
        <p:xfrm>
          <a:off x="7796213" y="1955800"/>
          <a:ext cx="617537" cy="496888"/>
        </p:xfrm>
        <a:graphic>
          <a:graphicData uri="http://schemas.openxmlformats.org/presentationml/2006/ole">
            <mc:AlternateContent xmlns:mc="http://schemas.openxmlformats.org/markup-compatibility/2006">
              <mc:Choice xmlns:v="urn:schemas-microsoft-com:vml" Requires="v">
                <p:oleObj spid="_x0000_s235587" name="Equation" r:id="rId27" imgW="342900" imgH="241300" progId="Equation.DSMT4">
                  <p:embed/>
                </p:oleObj>
              </mc:Choice>
              <mc:Fallback>
                <p:oleObj name="Equation" r:id="rId27" imgW="342900" imgH="2413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96213" y="1955800"/>
                        <a:ext cx="617537" cy="496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1" name="Object 15"/>
          <p:cNvGraphicFramePr>
            <a:graphicFrameLocks noChangeAspect="1"/>
          </p:cNvGraphicFramePr>
          <p:nvPr/>
        </p:nvGraphicFramePr>
        <p:xfrm>
          <a:off x="4868863" y="2562225"/>
          <a:ext cx="1689100" cy="687388"/>
        </p:xfrm>
        <a:graphic>
          <a:graphicData uri="http://schemas.openxmlformats.org/presentationml/2006/ole">
            <mc:AlternateContent xmlns:mc="http://schemas.openxmlformats.org/markup-compatibility/2006">
              <mc:Choice xmlns:v="urn:schemas-microsoft-com:vml" Requires="v">
                <p:oleObj spid="_x0000_s235588" name="Equation" r:id="rId29" imgW="825500" imgH="368300" progId="Equation.DSMT4">
                  <p:embed/>
                </p:oleObj>
              </mc:Choice>
              <mc:Fallback>
                <p:oleObj name="Equation" r:id="rId29" imgW="825500" imgH="3683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68863" y="2562225"/>
                        <a:ext cx="1689100" cy="687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2" name="Object 16"/>
          <p:cNvGraphicFramePr>
            <a:graphicFrameLocks noChangeAspect="1"/>
          </p:cNvGraphicFramePr>
          <p:nvPr/>
        </p:nvGraphicFramePr>
        <p:xfrm>
          <a:off x="6408738" y="3429000"/>
          <a:ext cx="247650" cy="381000"/>
        </p:xfrm>
        <a:graphic>
          <a:graphicData uri="http://schemas.openxmlformats.org/presentationml/2006/ole">
            <mc:AlternateContent xmlns:mc="http://schemas.openxmlformats.org/markup-compatibility/2006">
              <mc:Choice xmlns:v="urn:schemas-microsoft-com:vml" Requires="v">
                <p:oleObj spid="_x0000_s235589" name="Equation" r:id="rId31" imgW="88560" imgH="164880" progId="Equation.3">
                  <p:embed/>
                </p:oleObj>
              </mc:Choice>
              <mc:Fallback>
                <p:oleObj name="Equation" r:id="rId31" imgW="88560" imgH="16488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408738" y="3429000"/>
                        <a:ext cx="24765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3" name="Object 17"/>
          <p:cNvGraphicFramePr>
            <a:graphicFrameLocks noChangeAspect="1"/>
          </p:cNvGraphicFramePr>
          <p:nvPr/>
        </p:nvGraphicFramePr>
        <p:xfrm>
          <a:off x="8405813" y="3429000"/>
          <a:ext cx="388937" cy="457200"/>
        </p:xfrm>
        <a:graphic>
          <a:graphicData uri="http://schemas.openxmlformats.org/presentationml/2006/ole">
            <mc:AlternateContent xmlns:mc="http://schemas.openxmlformats.org/markup-compatibility/2006">
              <mc:Choice xmlns:v="urn:schemas-microsoft-com:vml" Requires="v">
                <p:oleObj spid="_x0000_s235590" name="Equation" r:id="rId33" imgW="126720" imgH="177480" progId="Equation.3">
                  <p:embed/>
                </p:oleObj>
              </mc:Choice>
              <mc:Fallback>
                <p:oleObj name="Equation" r:id="rId33" imgW="12672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405813" y="3429000"/>
                        <a:ext cx="388937"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4" name="Object 18"/>
          <p:cNvGraphicFramePr>
            <a:graphicFrameLocks noChangeAspect="1"/>
          </p:cNvGraphicFramePr>
          <p:nvPr/>
        </p:nvGraphicFramePr>
        <p:xfrm>
          <a:off x="3886200" y="5713413"/>
          <a:ext cx="1144588" cy="484187"/>
        </p:xfrm>
        <a:graphic>
          <a:graphicData uri="http://schemas.openxmlformats.org/presentationml/2006/ole">
            <mc:AlternateContent xmlns:mc="http://schemas.openxmlformats.org/markup-compatibility/2006">
              <mc:Choice xmlns:v="urn:schemas-microsoft-com:vml" Requires="v">
                <p:oleObj spid="_x0000_s235591" name="Equation" r:id="rId35" imgW="457200" imgH="228600" progId="Equation.DSMT4">
                  <p:embed/>
                </p:oleObj>
              </mc:Choice>
              <mc:Fallback>
                <p:oleObj name="Equation" r:id="rId35" imgW="457200" imgH="2286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86200" y="5713413"/>
                        <a:ext cx="1144588" cy="484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5" name="Object 19"/>
          <p:cNvGraphicFramePr>
            <a:graphicFrameLocks noChangeAspect="1"/>
          </p:cNvGraphicFramePr>
          <p:nvPr/>
        </p:nvGraphicFramePr>
        <p:xfrm>
          <a:off x="5029200" y="5699125"/>
          <a:ext cx="1181100" cy="511175"/>
        </p:xfrm>
        <a:graphic>
          <a:graphicData uri="http://schemas.openxmlformats.org/presentationml/2006/ole">
            <mc:AlternateContent xmlns:mc="http://schemas.openxmlformats.org/markup-compatibility/2006">
              <mc:Choice xmlns:v="urn:schemas-microsoft-com:vml" Requires="v">
                <p:oleObj spid="_x0000_s235592" name="Equation" r:id="rId37" imgW="469800" imgH="241200" progId="Equation.DSMT4">
                  <p:embed/>
                </p:oleObj>
              </mc:Choice>
              <mc:Fallback>
                <p:oleObj name="Equation" r:id="rId37" imgW="469800" imgH="2412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029200" y="5699125"/>
                        <a:ext cx="1181100"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6" name="Object 20"/>
          <p:cNvGraphicFramePr>
            <a:graphicFrameLocks noChangeAspect="1"/>
          </p:cNvGraphicFramePr>
          <p:nvPr/>
        </p:nvGraphicFramePr>
        <p:xfrm>
          <a:off x="6172200" y="5713413"/>
          <a:ext cx="833438" cy="484187"/>
        </p:xfrm>
        <a:graphic>
          <a:graphicData uri="http://schemas.openxmlformats.org/presentationml/2006/ole">
            <mc:AlternateContent xmlns:mc="http://schemas.openxmlformats.org/markup-compatibility/2006">
              <mc:Choice xmlns:v="urn:schemas-microsoft-com:vml" Requires="v">
                <p:oleObj spid="_x0000_s235593" name="Equation" r:id="rId39" imgW="330120" imgH="228600" progId="Equation.DSMT4">
                  <p:embed/>
                </p:oleObj>
              </mc:Choice>
              <mc:Fallback>
                <p:oleObj name="Equation" r:id="rId39" imgW="330120" imgH="2286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72200" y="5713413"/>
                        <a:ext cx="833438" cy="484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27"/>
          <p:cNvGrpSpPr>
            <a:grpSpLocks/>
          </p:cNvGrpSpPr>
          <p:nvPr/>
        </p:nvGrpSpPr>
        <p:grpSpPr bwMode="auto">
          <a:xfrm>
            <a:off x="7696200" y="5105400"/>
            <a:ext cx="1219200" cy="1081088"/>
            <a:chOff x="4848" y="3216"/>
            <a:chExt cx="768" cy="681"/>
          </a:xfrm>
        </p:grpSpPr>
        <p:sp>
          <p:nvSpPr>
            <p:cNvPr id="26657" name="Oval 28"/>
            <p:cNvSpPr>
              <a:spLocks noChangeArrowheads="1"/>
            </p:cNvSpPr>
            <p:nvPr/>
          </p:nvSpPr>
          <p:spPr bwMode="auto">
            <a:xfrm>
              <a:off x="4848" y="3216"/>
              <a:ext cx="768" cy="28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8" name="Text Box 29"/>
            <p:cNvSpPr txBox="1">
              <a:spLocks noChangeArrowheads="1"/>
            </p:cNvSpPr>
            <p:nvPr/>
          </p:nvSpPr>
          <p:spPr bwMode="auto">
            <a:xfrm>
              <a:off x="5251" y="3648"/>
              <a:ext cx="269" cy="249"/>
            </a:xfrm>
            <a:prstGeom prst="rect">
              <a:avLst/>
            </a:prstGeom>
            <a:solidFill>
              <a:srgbClr val="FFFFCC"/>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=0</a:t>
              </a:r>
            </a:p>
          </p:txBody>
        </p:sp>
        <p:cxnSp>
          <p:nvCxnSpPr>
            <p:cNvPr id="26659" name="AutoShape 30"/>
            <p:cNvCxnSpPr>
              <a:cxnSpLocks noChangeShapeType="1"/>
              <a:stCxn id="26657" idx="3"/>
              <a:endCxn id="26658" idx="1"/>
            </p:cNvCxnSpPr>
            <p:nvPr/>
          </p:nvCxnSpPr>
          <p:spPr bwMode="auto">
            <a:xfrm rot="16200000" flipH="1">
              <a:off x="4950" y="3481"/>
              <a:ext cx="302" cy="282"/>
            </a:xfrm>
            <a:prstGeom prst="curvedConnector2">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grpSp>
      <p:graphicFrame>
        <p:nvGraphicFramePr>
          <p:cNvPr id="573471" name="Object 21"/>
          <p:cNvGraphicFramePr>
            <a:graphicFrameLocks noChangeAspect="1"/>
          </p:cNvGraphicFramePr>
          <p:nvPr/>
        </p:nvGraphicFramePr>
        <p:xfrm>
          <a:off x="7545388" y="5181600"/>
          <a:ext cx="1370012" cy="215900"/>
        </p:xfrm>
        <a:graphic>
          <a:graphicData uri="http://schemas.openxmlformats.org/presentationml/2006/ole">
            <mc:AlternateContent xmlns:mc="http://schemas.openxmlformats.org/markup-compatibility/2006">
              <mc:Choice xmlns:v="urn:schemas-microsoft-com:vml" Requires="v">
                <p:oleObj spid="_x0000_s235594" name="Equation" r:id="rId41" imgW="850680" imgH="152280" progId="Equation.DSMT4">
                  <p:embed/>
                </p:oleObj>
              </mc:Choice>
              <mc:Fallback>
                <p:oleObj name="Equation" r:id="rId41" imgW="850680" imgH="15228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545388" y="5181600"/>
                        <a:ext cx="1370012" cy="215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72" name="Object 22"/>
          <p:cNvGraphicFramePr>
            <a:graphicFrameLocks noChangeAspect="1"/>
          </p:cNvGraphicFramePr>
          <p:nvPr/>
        </p:nvGraphicFramePr>
        <p:xfrm>
          <a:off x="7200900" y="2622550"/>
          <a:ext cx="884238" cy="450850"/>
        </p:xfrm>
        <a:graphic>
          <a:graphicData uri="http://schemas.openxmlformats.org/presentationml/2006/ole">
            <mc:AlternateContent xmlns:mc="http://schemas.openxmlformats.org/markup-compatibility/2006">
              <mc:Choice xmlns:v="urn:schemas-microsoft-com:vml" Requires="v">
                <p:oleObj spid="_x0000_s235595" name="Equation" r:id="rId43" imgW="431800" imgH="241300" progId="Equation.DSMT4">
                  <p:embed/>
                </p:oleObj>
              </mc:Choice>
              <mc:Fallback>
                <p:oleObj name="Equation" r:id="rId43" imgW="431800" imgH="2413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200900" y="2622550"/>
                        <a:ext cx="884238"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178788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6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276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B7AC147-7B26-C94D-8EB7-B43E67B98BD3}"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7666"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Example of Work by </a:t>
            </a:r>
            <a:r>
              <a:rPr lang="en-US" sz="4000" dirty="0" smtClean="0">
                <a:latin typeface="Arial Narrow" charset="0"/>
                <a:ea typeface="ＭＳ Ｐゴシック" charset="0"/>
                <a:cs typeface="ＭＳ Ｐゴシック" charset="0"/>
              </a:rPr>
              <a:t>the Scalar </a:t>
            </a:r>
            <a:r>
              <a:rPr lang="en-US" sz="4000" dirty="0">
                <a:latin typeface="Arial Narrow" charset="0"/>
                <a:ea typeface="ＭＳ Ｐゴシック" charset="0"/>
                <a:cs typeface="ＭＳ Ｐゴシック" charset="0"/>
              </a:rPr>
              <a:t>Product</a:t>
            </a:r>
          </a:p>
        </p:txBody>
      </p:sp>
      <p:sp>
        <p:nvSpPr>
          <p:cNvPr id="574467" name="Text Box 3"/>
          <p:cNvSpPr txBox="1">
            <a:spLocks noChangeArrowheads="1"/>
          </p:cNvSpPr>
          <p:nvPr/>
        </p:nvSpPr>
        <p:spPr bwMode="auto">
          <a:xfrm>
            <a:off x="685800" y="762000"/>
            <a:ext cx="80010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particle moving on the xy plane undergoes a displacement </a:t>
            </a:r>
            <a:r>
              <a:rPr lang="en-US" sz="2000" b="1">
                <a:solidFill>
                  <a:schemeClr val="accent2"/>
                </a:solidFill>
                <a:latin typeface="Arial Narrow" charset="0"/>
              </a:rPr>
              <a:t>d</a:t>
            </a:r>
            <a:r>
              <a:rPr lang="en-US" sz="2000">
                <a:solidFill>
                  <a:schemeClr val="accent2"/>
                </a:solidFill>
                <a:latin typeface="Arial Narrow" charset="0"/>
              </a:rPr>
              <a:t>=(2.0</a:t>
            </a:r>
            <a:r>
              <a:rPr lang="en-US" sz="2000" b="1">
                <a:solidFill>
                  <a:schemeClr val="accent2"/>
                </a:solidFill>
                <a:latin typeface="Arial Narrow" charset="0"/>
              </a:rPr>
              <a:t>i</a:t>
            </a:r>
            <a:r>
              <a:rPr lang="en-US" sz="2000">
                <a:solidFill>
                  <a:schemeClr val="accent2"/>
                </a:solidFill>
                <a:latin typeface="Arial Narrow" charset="0"/>
              </a:rPr>
              <a:t>+3.0</a:t>
            </a:r>
            <a:r>
              <a:rPr lang="en-US" sz="2000" b="1">
                <a:solidFill>
                  <a:schemeClr val="accent2"/>
                </a:solidFill>
                <a:latin typeface="Arial Narrow" charset="0"/>
              </a:rPr>
              <a:t>j</a:t>
            </a:r>
            <a:r>
              <a:rPr lang="en-US" sz="2000">
                <a:solidFill>
                  <a:schemeClr val="accent2"/>
                </a:solidFill>
                <a:latin typeface="Arial Narrow" charset="0"/>
              </a:rPr>
              <a:t>)m as a constant force </a:t>
            </a:r>
            <a:r>
              <a:rPr lang="en-US" sz="2000" b="1">
                <a:solidFill>
                  <a:schemeClr val="accent2"/>
                </a:solidFill>
                <a:latin typeface="Arial Narrow" charset="0"/>
              </a:rPr>
              <a:t>F</a:t>
            </a:r>
            <a:r>
              <a:rPr lang="en-US" sz="2000">
                <a:solidFill>
                  <a:schemeClr val="accent2"/>
                </a:solidFill>
                <a:latin typeface="Arial Narrow" charset="0"/>
              </a:rPr>
              <a:t>=(5.0</a:t>
            </a:r>
            <a:r>
              <a:rPr lang="en-US" sz="2000" b="1">
                <a:solidFill>
                  <a:schemeClr val="accent2"/>
                </a:solidFill>
                <a:latin typeface="Arial Narrow" charset="0"/>
              </a:rPr>
              <a:t>i</a:t>
            </a:r>
            <a:r>
              <a:rPr lang="en-US" sz="2000">
                <a:solidFill>
                  <a:schemeClr val="accent2"/>
                </a:solidFill>
                <a:latin typeface="Arial Narrow" charset="0"/>
              </a:rPr>
              <a:t>+2.0</a:t>
            </a:r>
            <a:r>
              <a:rPr lang="en-US" sz="2000" b="1">
                <a:solidFill>
                  <a:schemeClr val="accent2"/>
                </a:solidFill>
                <a:latin typeface="Arial Narrow" charset="0"/>
              </a:rPr>
              <a:t>j</a:t>
            </a:r>
            <a:r>
              <a:rPr lang="en-US" sz="2000">
                <a:solidFill>
                  <a:schemeClr val="accent2"/>
                </a:solidFill>
                <a:latin typeface="Arial Narrow" charset="0"/>
              </a:rPr>
              <a:t>) N acts on the particle.   </a:t>
            </a:r>
          </a:p>
        </p:txBody>
      </p:sp>
      <p:sp>
        <p:nvSpPr>
          <p:cNvPr id="574468" name="Text Box 4"/>
          <p:cNvSpPr txBox="1">
            <a:spLocks noChangeArrowheads="1"/>
          </p:cNvSpPr>
          <p:nvPr/>
        </p:nvSpPr>
        <p:spPr bwMode="auto">
          <a:xfrm>
            <a:off x="3810000" y="1600200"/>
            <a:ext cx="47244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Calculate the magnitude of the displacement and that of the force.</a:t>
            </a:r>
            <a:endParaRPr lang="en-US" sz="2000"/>
          </a:p>
        </p:txBody>
      </p:sp>
      <p:graphicFrame>
        <p:nvGraphicFramePr>
          <p:cNvPr id="574469" name="Object 2"/>
          <p:cNvGraphicFramePr>
            <a:graphicFrameLocks noChangeAspect="1"/>
          </p:cNvGraphicFramePr>
          <p:nvPr/>
        </p:nvGraphicFramePr>
        <p:xfrm>
          <a:off x="3802063" y="2416175"/>
          <a:ext cx="452437" cy="627063"/>
        </p:xfrm>
        <a:graphic>
          <a:graphicData uri="http://schemas.openxmlformats.org/presentationml/2006/ole">
            <mc:AlternateContent xmlns:mc="http://schemas.openxmlformats.org/markup-compatibility/2006">
              <mc:Choice xmlns:v="urn:schemas-microsoft-com:vml" Requires="v">
                <p:oleObj spid="_x0000_s230679" name="Equation" r:id="rId3" imgW="317500" imgH="368300" progId="Equation.DSMT4">
                  <p:embed/>
                </p:oleObj>
              </mc:Choice>
              <mc:Fallback>
                <p:oleObj name="Equation" r:id="rId3" imgW="317500" imgH="368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063" y="2416175"/>
                        <a:ext cx="452437" cy="627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0" name="Object 3"/>
          <p:cNvGraphicFramePr>
            <a:graphicFrameLocks noChangeAspect="1"/>
          </p:cNvGraphicFramePr>
          <p:nvPr/>
        </p:nvGraphicFramePr>
        <p:xfrm>
          <a:off x="3795713" y="3152775"/>
          <a:ext cx="490537" cy="600075"/>
        </p:xfrm>
        <a:graphic>
          <a:graphicData uri="http://schemas.openxmlformats.org/presentationml/2006/ole">
            <mc:AlternateContent xmlns:mc="http://schemas.openxmlformats.org/markup-compatibility/2006">
              <mc:Choice xmlns:v="urn:schemas-microsoft-com:vml" Requires="v">
                <p:oleObj spid="_x0000_s230680" name="Equation" r:id="rId5" imgW="342900" imgH="368300" progId="Equation.DSMT4">
                  <p:embed/>
                </p:oleObj>
              </mc:Choice>
              <mc:Fallback>
                <p:oleObj name="Equation" r:id="rId5" imgW="342900" imgH="368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5713" y="3152775"/>
                        <a:ext cx="490537" cy="600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4471" name="Text Box 7"/>
          <p:cNvSpPr txBox="1">
            <a:spLocks noChangeArrowheads="1"/>
          </p:cNvSpPr>
          <p:nvPr/>
        </p:nvSpPr>
        <p:spPr bwMode="auto">
          <a:xfrm>
            <a:off x="457200" y="3962400"/>
            <a:ext cx="4114800" cy="4254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b) Calculate the work done by the force F.</a:t>
            </a:r>
            <a:endParaRPr lang="en-US" sz="2000"/>
          </a:p>
        </p:txBody>
      </p:sp>
      <p:graphicFrame>
        <p:nvGraphicFramePr>
          <p:cNvPr id="574472" name="Object 4"/>
          <p:cNvGraphicFramePr>
            <a:graphicFrameLocks noChangeAspect="1"/>
          </p:cNvGraphicFramePr>
          <p:nvPr/>
        </p:nvGraphicFramePr>
        <p:xfrm>
          <a:off x="812800" y="4659313"/>
          <a:ext cx="558800" cy="369887"/>
        </p:xfrm>
        <a:graphic>
          <a:graphicData uri="http://schemas.openxmlformats.org/presentationml/2006/ole">
            <mc:AlternateContent xmlns:mc="http://schemas.openxmlformats.org/markup-compatibility/2006">
              <mc:Choice xmlns:v="urn:schemas-microsoft-com:vml" Requires="v">
                <p:oleObj spid="_x0000_s230681" name="Equation" r:id="rId7" imgW="304560" imgH="177480" progId="Equation.3">
                  <p:embed/>
                </p:oleObj>
              </mc:Choice>
              <mc:Fallback>
                <p:oleObj name="Equation" r:id="rId7" imgW="30456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00" y="4659313"/>
                        <a:ext cx="558800" cy="369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3" name="Object 5"/>
          <p:cNvGraphicFramePr>
            <a:graphicFrameLocks noChangeAspect="1"/>
          </p:cNvGraphicFramePr>
          <p:nvPr/>
        </p:nvGraphicFramePr>
        <p:xfrm>
          <a:off x="2286000" y="4495800"/>
          <a:ext cx="2574925" cy="685800"/>
        </p:xfrm>
        <a:graphic>
          <a:graphicData uri="http://schemas.openxmlformats.org/presentationml/2006/ole">
            <mc:AlternateContent xmlns:mc="http://schemas.openxmlformats.org/markup-compatibility/2006">
              <mc:Choice xmlns:v="urn:schemas-microsoft-com:vml" Requires="v">
                <p:oleObj spid="_x0000_s230682" name="Equation" r:id="rId9" imgW="1739880" imgH="431640" progId="Equation.3">
                  <p:embed/>
                </p:oleObj>
              </mc:Choice>
              <mc:Fallback>
                <p:oleObj name="Equation" r:id="rId9" imgW="17398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4495800"/>
                        <a:ext cx="257492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4" name="Object 6"/>
          <p:cNvGraphicFramePr>
            <a:graphicFrameLocks noChangeAspect="1"/>
          </p:cNvGraphicFramePr>
          <p:nvPr/>
        </p:nvGraphicFramePr>
        <p:xfrm>
          <a:off x="4827588" y="4495800"/>
          <a:ext cx="3897312" cy="481013"/>
        </p:xfrm>
        <a:graphic>
          <a:graphicData uri="http://schemas.openxmlformats.org/presentationml/2006/ole">
            <mc:AlternateContent xmlns:mc="http://schemas.openxmlformats.org/markup-compatibility/2006">
              <mc:Choice xmlns:v="urn:schemas-microsoft-com:vml" Requires="v">
                <p:oleObj spid="_x0000_s230683" name="Equation" r:id="rId11" imgW="2679480" imgH="304560" progId="Equation.3">
                  <p:embed/>
                </p:oleObj>
              </mc:Choice>
              <mc:Fallback>
                <p:oleObj name="Equation" r:id="rId11" imgW="2679480" imgH="3045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7588" y="4495800"/>
                        <a:ext cx="3897312" cy="481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1"/>
          <p:cNvGrpSpPr>
            <a:grpSpLocks/>
          </p:cNvGrpSpPr>
          <p:nvPr/>
        </p:nvGrpSpPr>
        <p:grpSpPr bwMode="auto">
          <a:xfrm>
            <a:off x="609600" y="1600200"/>
            <a:ext cx="2895600" cy="2209800"/>
            <a:chOff x="288" y="1344"/>
            <a:chExt cx="2304" cy="2112"/>
          </a:xfrm>
        </p:grpSpPr>
        <p:sp>
          <p:nvSpPr>
            <p:cNvPr id="27680" name="Rectangle 12"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27681" name="Line 13"/>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2" name="Line 14"/>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3" name="Text Box 15"/>
            <p:cNvSpPr txBox="1">
              <a:spLocks noChangeArrowheads="1"/>
            </p:cNvSpPr>
            <p:nvPr/>
          </p:nvSpPr>
          <p:spPr bwMode="auto">
            <a:xfrm>
              <a:off x="1344" y="1391"/>
              <a:ext cx="279"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Y</a:t>
              </a:r>
            </a:p>
          </p:txBody>
        </p:sp>
        <p:sp>
          <p:nvSpPr>
            <p:cNvPr id="27684" name="Text Box 16"/>
            <p:cNvSpPr txBox="1">
              <a:spLocks noChangeArrowheads="1"/>
            </p:cNvSpPr>
            <p:nvPr/>
          </p:nvSpPr>
          <p:spPr bwMode="auto">
            <a:xfrm>
              <a:off x="2205" y="2688"/>
              <a:ext cx="280"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X</a:t>
              </a:r>
            </a:p>
          </p:txBody>
        </p:sp>
      </p:grpSp>
      <p:grpSp>
        <p:nvGrpSpPr>
          <p:cNvPr id="3" name="Group 17"/>
          <p:cNvGrpSpPr>
            <a:grpSpLocks/>
          </p:cNvGrpSpPr>
          <p:nvPr/>
        </p:nvGrpSpPr>
        <p:grpSpPr bwMode="auto">
          <a:xfrm>
            <a:off x="2057400" y="2514600"/>
            <a:ext cx="777875" cy="685800"/>
            <a:chOff x="1296" y="1584"/>
            <a:chExt cx="490" cy="432"/>
          </a:xfrm>
        </p:grpSpPr>
        <p:sp>
          <p:nvSpPr>
            <p:cNvPr id="27678" name="Line 18"/>
            <p:cNvSpPr>
              <a:spLocks noChangeShapeType="1"/>
            </p:cNvSpPr>
            <p:nvPr/>
          </p:nvSpPr>
          <p:spPr bwMode="auto">
            <a:xfrm flipV="1">
              <a:off x="1296" y="1584"/>
              <a:ext cx="336" cy="432"/>
            </a:xfrm>
            <a:prstGeom prst="line">
              <a:avLst/>
            </a:prstGeom>
            <a:noFill/>
            <a:ln w="38100">
              <a:solidFill>
                <a:schemeClr val="accent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9" name="Text Box 19"/>
            <p:cNvSpPr txBox="1">
              <a:spLocks noChangeArrowheads="1"/>
            </p:cNvSpPr>
            <p:nvPr/>
          </p:nvSpPr>
          <p:spPr bwMode="auto">
            <a:xfrm>
              <a:off x="1574" y="158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Arial Narrow" charset="0"/>
                </a:rPr>
                <a:t>d</a:t>
              </a:r>
            </a:p>
          </p:txBody>
        </p:sp>
      </p:grpSp>
      <p:grpSp>
        <p:nvGrpSpPr>
          <p:cNvPr id="4" name="Group 20"/>
          <p:cNvGrpSpPr>
            <a:grpSpLocks/>
          </p:cNvGrpSpPr>
          <p:nvPr/>
        </p:nvGrpSpPr>
        <p:grpSpPr bwMode="auto">
          <a:xfrm>
            <a:off x="2057400" y="2362200"/>
            <a:ext cx="1295400" cy="838200"/>
            <a:chOff x="1488" y="1488"/>
            <a:chExt cx="816" cy="528"/>
          </a:xfrm>
        </p:grpSpPr>
        <p:sp>
          <p:nvSpPr>
            <p:cNvPr id="27676" name="Line 21"/>
            <p:cNvSpPr>
              <a:spLocks noChangeShapeType="1"/>
            </p:cNvSpPr>
            <p:nvPr/>
          </p:nvSpPr>
          <p:spPr bwMode="auto">
            <a:xfrm flipV="1">
              <a:off x="1488" y="1728"/>
              <a:ext cx="816" cy="288"/>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7" name="Text Box 22"/>
            <p:cNvSpPr txBox="1">
              <a:spLocks noChangeArrowheads="1"/>
            </p:cNvSpPr>
            <p:nvPr/>
          </p:nvSpPr>
          <p:spPr bwMode="auto">
            <a:xfrm>
              <a:off x="2092"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A50021"/>
                  </a:solidFill>
                  <a:latin typeface="Arial Narrow" charset="0"/>
                </a:rPr>
                <a:t>F</a:t>
              </a:r>
            </a:p>
          </p:txBody>
        </p:sp>
      </p:grpSp>
      <p:sp>
        <p:nvSpPr>
          <p:cNvPr id="574487" name="Text Box 23"/>
          <p:cNvSpPr txBox="1">
            <a:spLocks noChangeArrowheads="1"/>
          </p:cNvSpPr>
          <p:nvPr/>
        </p:nvSpPr>
        <p:spPr bwMode="auto">
          <a:xfrm>
            <a:off x="457200" y="5334000"/>
            <a:ext cx="6858000" cy="4254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Can you do this using the magnitudes and the angle between </a:t>
            </a:r>
            <a:r>
              <a:rPr lang="en-US" sz="2000" b="1">
                <a:solidFill>
                  <a:schemeClr val="accent2"/>
                </a:solidFill>
                <a:latin typeface="Arial Narrow" charset="0"/>
              </a:rPr>
              <a:t>d </a:t>
            </a:r>
            <a:r>
              <a:rPr lang="en-US" sz="2000">
                <a:solidFill>
                  <a:schemeClr val="accent2"/>
                </a:solidFill>
                <a:latin typeface="Arial Narrow" charset="0"/>
              </a:rPr>
              <a:t>and </a:t>
            </a:r>
            <a:r>
              <a:rPr lang="en-US" sz="2000" b="1">
                <a:solidFill>
                  <a:schemeClr val="accent2"/>
                </a:solidFill>
                <a:latin typeface="Arial Narrow" charset="0"/>
              </a:rPr>
              <a:t>F</a:t>
            </a:r>
            <a:r>
              <a:rPr lang="en-US" sz="2000">
                <a:solidFill>
                  <a:schemeClr val="accent2"/>
                </a:solidFill>
                <a:latin typeface="Arial Narrow" charset="0"/>
              </a:rPr>
              <a:t>?</a:t>
            </a:r>
          </a:p>
        </p:txBody>
      </p:sp>
      <p:graphicFrame>
        <p:nvGraphicFramePr>
          <p:cNvPr id="574488" name="Object 7"/>
          <p:cNvGraphicFramePr>
            <a:graphicFrameLocks noChangeAspect="1"/>
          </p:cNvGraphicFramePr>
          <p:nvPr/>
        </p:nvGraphicFramePr>
        <p:xfrm>
          <a:off x="5638800" y="5892800"/>
          <a:ext cx="541338" cy="287338"/>
        </p:xfrm>
        <a:graphic>
          <a:graphicData uri="http://schemas.openxmlformats.org/presentationml/2006/ole">
            <mc:AlternateContent xmlns:mc="http://schemas.openxmlformats.org/markup-compatibility/2006">
              <mc:Choice xmlns:v="urn:schemas-microsoft-com:vml" Requires="v">
                <p:oleObj spid="_x0000_s230684" name="Equation" r:id="rId13" imgW="304560" imgH="177480" progId="Equation.DSMT4">
                  <p:embed/>
                </p:oleObj>
              </mc:Choice>
              <mc:Fallback>
                <p:oleObj name="Equation" r:id="rId13" imgW="30456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5892800"/>
                        <a:ext cx="541338" cy="287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4489" name="Oval 25"/>
          <p:cNvSpPr>
            <a:spLocks noChangeArrowheads="1"/>
          </p:cNvSpPr>
          <p:nvPr/>
        </p:nvSpPr>
        <p:spPr bwMode="auto">
          <a:xfrm>
            <a:off x="1981200" y="31242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lstStyle/>
          <a:p>
            <a:endParaRPr lang="en-US"/>
          </a:p>
        </p:txBody>
      </p:sp>
      <p:sp>
        <p:nvSpPr>
          <p:cNvPr id="574490" name="Oval 26"/>
          <p:cNvSpPr>
            <a:spLocks noChangeArrowheads="1"/>
          </p:cNvSpPr>
          <p:nvPr/>
        </p:nvSpPr>
        <p:spPr bwMode="auto">
          <a:xfrm>
            <a:off x="2514600" y="24384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lstStyle/>
          <a:p>
            <a:endParaRPr lang="en-US"/>
          </a:p>
        </p:txBody>
      </p:sp>
      <p:graphicFrame>
        <p:nvGraphicFramePr>
          <p:cNvPr id="574491" name="Object 8"/>
          <p:cNvGraphicFramePr>
            <a:graphicFrameLocks noChangeAspect="1"/>
          </p:cNvGraphicFramePr>
          <p:nvPr/>
        </p:nvGraphicFramePr>
        <p:xfrm>
          <a:off x="4206875" y="2454275"/>
          <a:ext cx="1050925" cy="517525"/>
        </p:xfrm>
        <a:graphic>
          <a:graphicData uri="http://schemas.openxmlformats.org/presentationml/2006/ole">
            <mc:AlternateContent xmlns:mc="http://schemas.openxmlformats.org/markup-compatibility/2006">
              <mc:Choice xmlns:v="urn:schemas-microsoft-com:vml" Requires="v">
                <p:oleObj spid="_x0000_s230685" name="Equation" r:id="rId15" imgW="736560" imgH="304560" progId="Equation.3">
                  <p:embed/>
                </p:oleObj>
              </mc:Choice>
              <mc:Fallback>
                <p:oleObj name="Equation" r:id="rId15" imgW="736560" imgH="3045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06875" y="2454275"/>
                        <a:ext cx="1050925"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2" name="Object 9"/>
          <p:cNvGraphicFramePr>
            <a:graphicFrameLocks noChangeAspect="1"/>
          </p:cNvGraphicFramePr>
          <p:nvPr/>
        </p:nvGraphicFramePr>
        <p:xfrm>
          <a:off x="5268913" y="2438400"/>
          <a:ext cx="2198687" cy="496888"/>
        </p:xfrm>
        <a:graphic>
          <a:graphicData uri="http://schemas.openxmlformats.org/presentationml/2006/ole">
            <mc:AlternateContent xmlns:mc="http://schemas.openxmlformats.org/markup-compatibility/2006">
              <mc:Choice xmlns:v="urn:schemas-microsoft-com:vml" Requires="v">
                <p:oleObj spid="_x0000_s230686" name="Equation" r:id="rId17" imgW="1434960" imgH="291960" progId="Equation.3">
                  <p:embed/>
                </p:oleObj>
              </mc:Choice>
              <mc:Fallback>
                <p:oleObj name="Equation" r:id="rId17" imgW="1434960" imgH="29196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68913" y="2438400"/>
                        <a:ext cx="2198687" cy="496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3" name="Object 10"/>
          <p:cNvGraphicFramePr>
            <a:graphicFrameLocks noChangeAspect="1"/>
          </p:cNvGraphicFramePr>
          <p:nvPr/>
        </p:nvGraphicFramePr>
        <p:xfrm>
          <a:off x="4267200" y="3200400"/>
          <a:ext cx="1123950" cy="498475"/>
        </p:xfrm>
        <a:graphic>
          <a:graphicData uri="http://schemas.openxmlformats.org/presentationml/2006/ole">
            <mc:AlternateContent xmlns:mc="http://schemas.openxmlformats.org/markup-compatibility/2006">
              <mc:Choice xmlns:v="urn:schemas-microsoft-com:vml" Requires="v">
                <p:oleObj spid="_x0000_s230687" name="Equation" r:id="rId19" imgW="787320" imgH="304560" progId="Equation.3">
                  <p:embed/>
                </p:oleObj>
              </mc:Choice>
              <mc:Fallback>
                <p:oleObj name="Equation" r:id="rId19" imgW="787320" imgH="3045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7200" y="3200400"/>
                        <a:ext cx="1123950" cy="498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4" name="Object 11"/>
          <p:cNvGraphicFramePr>
            <a:graphicFrameLocks noChangeAspect="1"/>
          </p:cNvGraphicFramePr>
          <p:nvPr/>
        </p:nvGraphicFramePr>
        <p:xfrm>
          <a:off x="5334000" y="3179763"/>
          <a:ext cx="2084388" cy="477837"/>
        </p:xfrm>
        <a:graphic>
          <a:graphicData uri="http://schemas.openxmlformats.org/presentationml/2006/ole">
            <mc:AlternateContent xmlns:mc="http://schemas.openxmlformats.org/markup-compatibility/2006">
              <mc:Choice xmlns:v="urn:schemas-microsoft-com:vml" Requires="v">
                <p:oleObj spid="_x0000_s230688" name="Equation" r:id="rId21" imgW="1460160" imgH="291960" progId="Equation.3">
                  <p:embed/>
                </p:oleObj>
              </mc:Choice>
              <mc:Fallback>
                <p:oleObj name="Equation" r:id="rId21" imgW="1460160" imgH="29196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0" y="3179763"/>
                        <a:ext cx="2084388" cy="477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5" name="Object 12"/>
          <p:cNvGraphicFramePr>
            <a:graphicFrameLocks noChangeAspect="1"/>
          </p:cNvGraphicFramePr>
          <p:nvPr/>
        </p:nvGraphicFramePr>
        <p:xfrm>
          <a:off x="1360488" y="4559300"/>
          <a:ext cx="836612" cy="503238"/>
        </p:xfrm>
        <a:graphic>
          <a:graphicData uri="http://schemas.openxmlformats.org/presentationml/2006/ole">
            <mc:AlternateContent xmlns:mc="http://schemas.openxmlformats.org/markup-compatibility/2006">
              <mc:Choice xmlns:v="urn:schemas-microsoft-com:vml" Requires="v">
                <p:oleObj spid="_x0000_s230689" name="Equation" r:id="rId23" imgW="457200" imgH="241300" progId="Equation.DSMT4">
                  <p:embed/>
                </p:oleObj>
              </mc:Choice>
              <mc:Fallback>
                <p:oleObj name="Equation" r:id="rId23" imgW="457200" imgH="2413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60488" y="4559300"/>
                        <a:ext cx="836612" cy="503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6" name="Object 13"/>
          <p:cNvGraphicFramePr>
            <a:graphicFrameLocks noChangeAspect="1"/>
          </p:cNvGraphicFramePr>
          <p:nvPr/>
        </p:nvGraphicFramePr>
        <p:xfrm>
          <a:off x="6134100" y="5843588"/>
          <a:ext cx="811213" cy="390525"/>
        </p:xfrm>
        <a:graphic>
          <a:graphicData uri="http://schemas.openxmlformats.org/presentationml/2006/ole">
            <mc:AlternateContent xmlns:mc="http://schemas.openxmlformats.org/markup-compatibility/2006">
              <mc:Choice xmlns:v="urn:schemas-microsoft-com:vml" Requires="v">
                <p:oleObj spid="_x0000_s230690" name="Equation" r:id="rId25" imgW="457200" imgH="241300" progId="Equation.DSMT4">
                  <p:embed/>
                </p:oleObj>
              </mc:Choice>
              <mc:Fallback>
                <p:oleObj name="Equation" r:id="rId25" imgW="457200" imgH="2413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34100" y="5843588"/>
                        <a:ext cx="811213"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7" name="Object 14"/>
          <p:cNvGraphicFramePr>
            <a:graphicFrameLocks noChangeAspect="1"/>
          </p:cNvGraphicFramePr>
          <p:nvPr/>
        </p:nvGraphicFramePr>
        <p:xfrm>
          <a:off x="6913563" y="5740400"/>
          <a:ext cx="1239837" cy="595313"/>
        </p:xfrm>
        <a:graphic>
          <a:graphicData uri="http://schemas.openxmlformats.org/presentationml/2006/ole">
            <mc:AlternateContent xmlns:mc="http://schemas.openxmlformats.org/markup-compatibility/2006">
              <mc:Choice xmlns:v="urn:schemas-microsoft-com:vml" Requires="v">
                <p:oleObj spid="_x0000_s230691" name="Equation" r:id="rId26" imgW="698500" imgH="368300" progId="Equation.DSMT4">
                  <p:embed/>
                </p:oleObj>
              </mc:Choice>
              <mc:Fallback>
                <p:oleObj name="Equation" r:id="rId26" imgW="698500" imgH="3683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13563" y="5740400"/>
                        <a:ext cx="1239837" cy="595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13692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286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86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A91653B-1008-214D-8939-23A73FD8FDA1}"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grpSp>
        <p:nvGrpSpPr>
          <p:cNvPr id="2" name="Group 30"/>
          <p:cNvGrpSpPr>
            <a:grpSpLocks/>
          </p:cNvGrpSpPr>
          <p:nvPr/>
        </p:nvGrpSpPr>
        <p:grpSpPr bwMode="auto">
          <a:xfrm>
            <a:off x="762000" y="1828800"/>
            <a:ext cx="6858000" cy="2667000"/>
            <a:chOff x="-1680" y="1056"/>
            <a:chExt cx="4320" cy="1680"/>
          </a:xfrm>
        </p:grpSpPr>
        <p:pic>
          <p:nvPicPr>
            <p:cNvPr id="28688" name="Picture 28" descr="afg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1056"/>
              <a:ext cx="4176" cy="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Rectangle 29"/>
            <p:cNvSpPr>
              <a:spLocks noChangeArrowheads="1"/>
            </p:cNvSpPr>
            <p:nvPr/>
          </p:nvSpPr>
          <p:spPr bwMode="auto">
            <a:xfrm>
              <a:off x="528" y="1056"/>
              <a:ext cx="2112" cy="16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28682" name="Rectangle 2"/>
          <p:cNvSpPr>
            <a:spLocks noGrp="1" noChangeArrowheads="1"/>
          </p:cNvSpPr>
          <p:nvPr>
            <p:ph type="title"/>
          </p:nvPr>
        </p:nvSpPr>
        <p:spPr>
          <a:xfrm>
            <a:off x="685800" y="76200"/>
            <a:ext cx="7772400" cy="609600"/>
          </a:xfrm>
        </p:spPr>
        <p:txBody>
          <a:bodyPr/>
          <a:lstStyle/>
          <a:p>
            <a:r>
              <a:rPr lang="en-US" sz="4000">
                <a:latin typeface="Arial Narrow" charset="0"/>
                <a:ea typeface="ＭＳ Ｐゴシック" charset="0"/>
                <a:cs typeface="ＭＳ Ｐゴシック" charset="0"/>
              </a:rPr>
              <a:t>Ex. Pulling A Suitcase-on-Wheel</a:t>
            </a:r>
          </a:p>
        </p:txBody>
      </p:sp>
      <p:sp>
        <p:nvSpPr>
          <p:cNvPr id="572419" name="Text Box 3"/>
          <p:cNvSpPr txBox="1">
            <a:spLocks noChangeArrowheads="1"/>
          </p:cNvSpPr>
          <p:nvPr/>
        </p:nvSpPr>
        <p:spPr bwMode="auto">
          <a:xfrm>
            <a:off x="685800" y="762000"/>
            <a:ext cx="8001000" cy="85090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Find the work done by a 45.0N force in pulling the suitcase in the figure at an angle 50.0</a:t>
            </a:r>
            <a:r>
              <a:rPr lang="en-US" baseline="30000">
                <a:solidFill>
                  <a:schemeClr val="accent2"/>
                </a:solidFill>
                <a:latin typeface="Arial Narrow" charset="0"/>
              </a:rPr>
              <a:t>o</a:t>
            </a:r>
            <a:r>
              <a:rPr lang="en-US">
                <a:solidFill>
                  <a:schemeClr val="accent2"/>
                </a:solidFill>
                <a:latin typeface="Arial Narrow" charset="0"/>
              </a:rPr>
              <a:t> for a distance s=75.0m.</a:t>
            </a:r>
            <a:endParaRPr lang="en-US"/>
          </a:p>
        </p:txBody>
      </p:sp>
      <p:sp>
        <p:nvSpPr>
          <p:cNvPr id="572420" name="Text Box 4"/>
          <p:cNvSpPr txBox="1">
            <a:spLocks noChangeArrowheads="1"/>
          </p:cNvSpPr>
          <p:nvPr/>
        </p:nvSpPr>
        <p:spPr bwMode="auto">
          <a:xfrm>
            <a:off x="609600" y="4245114"/>
            <a:ext cx="5638800" cy="707886"/>
          </a:xfrm>
          <a:prstGeom prst="rect">
            <a:avLst/>
          </a:prstGeom>
          <a:solidFill>
            <a:srgbClr val="CCFFFF"/>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Does work </a:t>
            </a:r>
            <a:r>
              <a:rPr lang="en-US" sz="2000" dirty="0" smtClean="0">
                <a:solidFill>
                  <a:schemeClr val="accent2"/>
                </a:solidFill>
                <a:latin typeface="Arial Narrow" charset="0"/>
              </a:rPr>
              <a:t>done by the same force depend on mass </a:t>
            </a:r>
            <a:r>
              <a:rPr lang="en-US" sz="2000" dirty="0">
                <a:solidFill>
                  <a:schemeClr val="accent2"/>
                </a:solidFill>
                <a:latin typeface="Arial Narrow" charset="0"/>
              </a:rPr>
              <a:t>of the object being worked on?</a:t>
            </a:r>
            <a:endParaRPr lang="en-US" sz="2000" dirty="0"/>
          </a:p>
        </p:txBody>
      </p:sp>
      <p:graphicFrame>
        <p:nvGraphicFramePr>
          <p:cNvPr id="572437" name="Object 2"/>
          <p:cNvGraphicFramePr>
            <a:graphicFrameLocks noChangeAspect="1"/>
          </p:cNvGraphicFramePr>
          <p:nvPr/>
        </p:nvGraphicFramePr>
        <p:xfrm>
          <a:off x="4572000" y="2138363"/>
          <a:ext cx="646113" cy="369887"/>
        </p:xfrm>
        <a:graphic>
          <a:graphicData uri="http://schemas.openxmlformats.org/presentationml/2006/ole">
            <mc:AlternateContent xmlns:mc="http://schemas.openxmlformats.org/markup-compatibility/2006">
              <mc:Choice xmlns:v="urn:schemas-microsoft-com:vml" Requires="v">
                <p:oleObj spid="_x0000_s206227" name="Equation" r:id="rId5" imgW="304560" imgH="177480" progId="Equation.DSMT4">
                  <p:embed/>
                </p:oleObj>
              </mc:Choice>
              <mc:Fallback>
                <p:oleObj name="Equation" r:id="rId5" imgW="3045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138363"/>
                        <a:ext cx="646113" cy="369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38" name="Object 3"/>
          <p:cNvGraphicFramePr>
            <a:graphicFrameLocks noChangeAspect="1"/>
          </p:cNvGraphicFramePr>
          <p:nvPr/>
        </p:nvGraphicFramePr>
        <p:xfrm>
          <a:off x="4729163" y="2909888"/>
          <a:ext cx="4170362" cy="711200"/>
        </p:xfrm>
        <a:graphic>
          <a:graphicData uri="http://schemas.openxmlformats.org/presentationml/2006/ole">
            <mc:AlternateContent xmlns:mc="http://schemas.openxmlformats.org/markup-compatibility/2006">
              <mc:Choice xmlns:v="urn:schemas-microsoft-com:vml" Requires="v">
                <p:oleObj spid="_x0000_s206228" name="Equation" r:id="rId7" imgW="1943100" imgH="292100" progId="Equation.DSMT4">
                  <p:embed/>
                </p:oleObj>
              </mc:Choice>
              <mc:Fallback>
                <p:oleObj name="Equation" r:id="rId7" imgW="1943100" imgH="292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9163" y="2909888"/>
                        <a:ext cx="4170362"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2439" name="Text Box 23"/>
          <p:cNvSpPr txBox="1">
            <a:spLocks noChangeArrowheads="1"/>
          </p:cNvSpPr>
          <p:nvPr/>
        </p:nvSpPr>
        <p:spPr bwMode="auto">
          <a:xfrm>
            <a:off x="6858000" y="4343400"/>
            <a:ext cx="685800" cy="523220"/>
          </a:xfrm>
          <a:prstGeom prst="rect">
            <a:avLst/>
          </a:prstGeom>
          <a:solidFill>
            <a:srgbClr val="FFFF99"/>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dirty="0" smtClean="0">
                <a:solidFill>
                  <a:srgbClr val="A50021"/>
                </a:solidFill>
                <a:latin typeface="Arial Narrow" charset="0"/>
              </a:rPr>
              <a:t>NO</a:t>
            </a:r>
            <a:endParaRPr lang="en-US" sz="2800" dirty="0">
              <a:solidFill>
                <a:srgbClr val="A50021"/>
              </a:solidFill>
            </a:endParaRPr>
          </a:p>
        </p:txBody>
      </p:sp>
      <p:sp>
        <p:nvSpPr>
          <p:cNvPr id="572440" name="Text Box 24"/>
          <p:cNvSpPr txBox="1">
            <a:spLocks noChangeArrowheads="1"/>
          </p:cNvSpPr>
          <p:nvPr/>
        </p:nvSpPr>
        <p:spPr bwMode="auto">
          <a:xfrm>
            <a:off x="609600" y="5137150"/>
            <a:ext cx="1600200" cy="707886"/>
          </a:xfrm>
          <a:prstGeom prst="rect">
            <a:avLst/>
          </a:prstGeom>
          <a:solidFill>
            <a:srgbClr val="CCFFFF"/>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What does </a:t>
            </a:r>
            <a:r>
              <a:rPr lang="en-US" sz="2000" dirty="0" smtClean="0">
                <a:solidFill>
                  <a:schemeClr val="accent2"/>
                </a:solidFill>
                <a:latin typeface="Arial Narrow" charset="0"/>
              </a:rPr>
              <a:t>the mass do then?</a:t>
            </a:r>
            <a:endParaRPr lang="en-US" sz="2000" dirty="0"/>
          </a:p>
        </p:txBody>
      </p:sp>
      <p:sp>
        <p:nvSpPr>
          <p:cNvPr id="572441" name="Text Box 25"/>
          <p:cNvSpPr txBox="1">
            <a:spLocks noChangeArrowheads="1"/>
          </p:cNvSpPr>
          <p:nvPr/>
        </p:nvSpPr>
        <p:spPr bwMode="auto">
          <a:xfrm>
            <a:off x="2362200" y="5153561"/>
            <a:ext cx="6172200" cy="1323439"/>
          </a:xfrm>
          <a:prstGeom prst="rect">
            <a:avLst/>
          </a:prstGeom>
          <a:solidFill>
            <a:srgbClr val="FFFF99"/>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rgbClr val="A50021"/>
                </a:solidFill>
                <a:latin typeface="Arial Narrow" charset="0"/>
              </a:rPr>
              <a:t>Since the force is the same, the amount of the work done by the force on the object through the same displacement is the same.  The only difference by the mass is the time needed to reach the same displacement.</a:t>
            </a:r>
            <a:endParaRPr lang="en-US" sz="2000" dirty="0">
              <a:solidFill>
                <a:srgbClr val="A50021"/>
              </a:solidFill>
            </a:endParaRPr>
          </a:p>
        </p:txBody>
      </p:sp>
      <p:graphicFrame>
        <p:nvGraphicFramePr>
          <p:cNvPr id="572442" name="Object 4"/>
          <p:cNvGraphicFramePr>
            <a:graphicFrameLocks noChangeAspect="1"/>
          </p:cNvGraphicFramePr>
          <p:nvPr/>
        </p:nvGraphicFramePr>
        <p:xfrm>
          <a:off x="5246688" y="1939925"/>
          <a:ext cx="1589087" cy="766763"/>
        </p:xfrm>
        <a:graphic>
          <a:graphicData uri="http://schemas.openxmlformats.org/presentationml/2006/ole">
            <mc:AlternateContent xmlns:mc="http://schemas.openxmlformats.org/markup-compatibility/2006">
              <mc:Choice xmlns:v="urn:schemas-microsoft-com:vml" Requires="v">
                <p:oleObj spid="_x0000_s206229" name="Equation" r:id="rId9" imgW="749300" imgH="368300" progId="Equation.DSMT4">
                  <p:embed/>
                </p:oleObj>
              </mc:Choice>
              <mc:Fallback>
                <p:oleObj name="Equation" r:id="rId9" imgW="749300" imgH="368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6688" y="1939925"/>
                        <a:ext cx="1589087" cy="766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43" name="Object 5"/>
          <p:cNvGraphicFramePr>
            <a:graphicFrameLocks noChangeAspect="1"/>
          </p:cNvGraphicFramePr>
          <p:nvPr/>
        </p:nvGraphicFramePr>
        <p:xfrm>
          <a:off x="6810375" y="1916113"/>
          <a:ext cx="2317750" cy="817562"/>
        </p:xfrm>
        <a:graphic>
          <a:graphicData uri="http://schemas.openxmlformats.org/presentationml/2006/ole">
            <mc:AlternateContent xmlns:mc="http://schemas.openxmlformats.org/markup-compatibility/2006">
              <mc:Choice xmlns:v="urn:schemas-microsoft-com:vml" Requires="v">
                <p:oleObj spid="_x0000_s206230" name="Equation" r:id="rId11" imgW="977900" imgH="393700" progId="Equation.DSMT4">
                  <p:embed/>
                </p:oleObj>
              </mc:Choice>
              <mc:Fallback>
                <p:oleObj name="Equation" r:id="rId11" imgW="9779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0375" y="1916113"/>
                        <a:ext cx="2317750" cy="817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725711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descr="FG07_0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307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07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1D692FE-114D-B642-B594-907AC9BE8F20}"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30754" name="Rectangle 2"/>
          <p:cNvSpPr>
            <a:spLocks noGrp="1" noChangeArrowheads="1"/>
          </p:cNvSpPr>
          <p:nvPr>
            <p:ph type="title"/>
          </p:nvPr>
        </p:nvSpPr>
        <p:spPr>
          <a:xfrm>
            <a:off x="685800" y="0"/>
            <a:ext cx="7772400" cy="609600"/>
          </a:xfrm>
        </p:spPr>
        <p:txBody>
          <a:bodyPr/>
          <a:lstStyle/>
          <a:p>
            <a:r>
              <a:rPr lang="en-US" sz="4000" dirty="0">
                <a:latin typeface="Arial Narrow" charset="0"/>
                <a:ea typeface="ＭＳ Ｐゴシック" charset="0"/>
                <a:cs typeface="ＭＳ Ｐゴシック" charset="0"/>
              </a:rPr>
              <a:t>Ex. 6.1 Work done on a crate</a:t>
            </a:r>
          </a:p>
        </p:txBody>
      </p:sp>
      <p:sp>
        <p:nvSpPr>
          <p:cNvPr id="572419" name="Text Box 3"/>
          <p:cNvSpPr txBox="1">
            <a:spLocks noChangeArrowheads="1"/>
          </p:cNvSpPr>
          <p:nvPr/>
        </p:nvSpPr>
        <p:spPr bwMode="auto">
          <a:xfrm>
            <a:off x="152400" y="660400"/>
            <a:ext cx="8839200" cy="101600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person pulls a 50kg crate 40m along a horizontal floor by a constant force F</a:t>
            </a:r>
            <a:r>
              <a:rPr lang="en-US" sz="2000" baseline="-25000">
                <a:solidFill>
                  <a:schemeClr val="accent2"/>
                </a:solidFill>
                <a:latin typeface="Arial Narrow" charset="0"/>
              </a:rPr>
              <a:t>p</a:t>
            </a:r>
            <a:r>
              <a:rPr lang="en-US" sz="2000">
                <a:solidFill>
                  <a:schemeClr val="accent2"/>
                </a:solidFill>
                <a:latin typeface="Arial Narrow" charset="0"/>
              </a:rPr>
              <a:t>=100N, which acts at a 37</a:t>
            </a:r>
            <a:r>
              <a:rPr lang="en-US" sz="2000" baseline="30000">
                <a:solidFill>
                  <a:schemeClr val="accent2"/>
                </a:solidFill>
                <a:latin typeface="Arial Narrow" charset="0"/>
              </a:rPr>
              <a:t>o</a:t>
            </a:r>
            <a:r>
              <a:rPr lang="en-US" sz="2000">
                <a:solidFill>
                  <a:schemeClr val="accent2"/>
                </a:solidFill>
                <a:latin typeface="Arial Narrow" charset="0"/>
              </a:rPr>
              <a:t> angle as shown in the figure.  The floor is rough and exerts a friction force F</a:t>
            </a:r>
            <a:r>
              <a:rPr lang="en-US" sz="2000" baseline="-25000">
                <a:solidFill>
                  <a:schemeClr val="accent2"/>
                </a:solidFill>
                <a:latin typeface="Arial Narrow" charset="0"/>
              </a:rPr>
              <a:t>fr</a:t>
            </a:r>
            <a:r>
              <a:rPr lang="en-US" sz="2000">
                <a:solidFill>
                  <a:schemeClr val="accent2"/>
                </a:solidFill>
                <a:latin typeface="Arial Narrow" charset="0"/>
              </a:rPr>
              <a:t>=50N.  Determine  (a) the work done by each force and (b) the net work done on the crate. </a:t>
            </a:r>
            <a:endParaRPr lang="en-US" sz="2000"/>
          </a:p>
        </p:txBody>
      </p:sp>
      <p:sp>
        <p:nvSpPr>
          <p:cNvPr id="572420" name="Text Box 4"/>
          <p:cNvSpPr txBox="1">
            <a:spLocks noChangeArrowheads="1"/>
          </p:cNvSpPr>
          <p:nvPr/>
        </p:nvSpPr>
        <p:spPr bwMode="auto">
          <a:xfrm>
            <a:off x="4724400" y="1828800"/>
            <a:ext cx="4191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are the forces exerting on the crate?</a:t>
            </a:r>
            <a:endParaRPr lang="en-US" sz="2000"/>
          </a:p>
        </p:txBody>
      </p:sp>
      <p:graphicFrame>
        <p:nvGraphicFramePr>
          <p:cNvPr id="572437" name="Object 2"/>
          <p:cNvGraphicFramePr>
            <a:graphicFrameLocks noChangeAspect="1"/>
          </p:cNvGraphicFramePr>
          <p:nvPr/>
        </p:nvGraphicFramePr>
        <p:xfrm>
          <a:off x="3505200" y="3613150"/>
          <a:ext cx="609600" cy="407988"/>
        </p:xfrm>
        <a:graphic>
          <a:graphicData uri="http://schemas.openxmlformats.org/presentationml/2006/ole">
            <mc:AlternateContent xmlns:mc="http://schemas.openxmlformats.org/markup-compatibility/2006">
              <mc:Choice xmlns:v="urn:schemas-microsoft-com:vml" Requires="v">
                <p:oleObj spid="_x0000_s230131" name="Equation" r:id="rId5" imgW="355600" imgH="241300" progId="Equation.DSMT4">
                  <p:embed/>
                </p:oleObj>
              </mc:Choice>
              <mc:Fallback>
                <p:oleObj name="Equation" r:id="rId5" imgW="3556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613150"/>
                        <a:ext cx="609600"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2439" name="Text Box 23"/>
          <p:cNvSpPr txBox="1">
            <a:spLocks noChangeArrowheads="1"/>
          </p:cNvSpPr>
          <p:nvPr/>
        </p:nvSpPr>
        <p:spPr bwMode="auto">
          <a:xfrm>
            <a:off x="6553200" y="2286000"/>
            <a:ext cx="9144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G</a:t>
            </a:r>
            <a:r>
              <a:rPr lang="en-US" sz="2000">
                <a:solidFill>
                  <a:srgbClr val="A50021"/>
                </a:solidFill>
                <a:latin typeface="Arial Narrow" charset="0"/>
              </a:rPr>
              <a:t>=-mg</a:t>
            </a:r>
            <a:endParaRPr lang="en-US" sz="2000">
              <a:solidFill>
                <a:srgbClr val="A50021"/>
              </a:solidFill>
            </a:endParaRPr>
          </a:p>
        </p:txBody>
      </p:sp>
      <p:sp>
        <p:nvSpPr>
          <p:cNvPr id="572440" name="Text Box 24"/>
          <p:cNvSpPr txBox="1">
            <a:spLocks noChangeArrowheads="1"/>
          </p:cNvSpPr>
          <p:nvPr/>
        </p:nvSpPr>
        <p:spPr bwMode="auto">
          <a:xfrm>
            <a:off x="152400" y="5537200"/>
            <a:ext cx="2819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So the net work on the crate </a:t>
            </a:r>
            <a:endParaRPr lang="en-US" sz="2000"/>
          </a:p>
        </p:txBody>
      </p:sp>
      <p:graphicFrame>
        <p:nvGraphicFramePr>
          <p:cNvPr id="572442" name="Object 4"/>
          <p:cNvGraphicFramePr>
            <a:graphicFrameLocks noChangeAspect="1"/>
          </p:cNvGraphicFramePr>
          <p:nvPr/>
        </p:nvGraphicFramePr>
        <p:xfrm>
          <a:off x="3048000" y="5475288"/>
          <a:ext cx="765175" cy="446087"/>
        </p:xfrm>
        <a:graphic>
          <a:graphicData uri="http://schemas.openxmlformats.org/presentationml/2006/ole">
            <mc:AlternateContent xmlns:mc="http://schemas.openxmlformats.org/markup-compatibility/2006">
              <mc:Choice xmlns:v="urn:schemas-microsoft-com:vml" Requires="v">
                <p:oleObj spid="_x0000_s230132" name="Equation" r:id="rId7" imgW="406400" imgH="241300" progId="Equation.DSMT4">
                  <p:embed/>
                </p:oleObj>
              </mc:Choice>
              <mc:Fallback>
                <p:oleObj name="Equation" r:id="rId7" imgW="4064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475288"/>
                        <a:ext cx="765175"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Text Box 4"/>
          <p:cNvSpPr txBox="1">
            <a:spLocks noChangeArrowheads="1"/>
          </p:cNvSpPr>
          <p:nvPr/>
        </p:nvSpPr>
        <p:spPr bwMode="auto">
          <a:xfrm>
            <a:off x="152400" y="3581400"/>
            <a:ext cx="29718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G</a:t>
            </a:r>
            <a:endParaRPr lang="en-US" sz="2000"/>
          </a:p>
        </p:txBody>
      </p:sp>
      <p:sp>
        <p:nvSpPr>
          <p:cNvPr id="20" name="Text Box 23"/>
          <p:cNvSpPr txBox="1">
            <a:spLocks noChangeArrowheads="1"/>
          </p:cNvSpPr>
          <p:nvPr/>
        </p:nvSpPr>
        <p:spPr bwMode="auto">
          <a:xfrm>
            <a:off x="5105400" y="22860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1" name="Text Box 23"/>
          <p:cNvSpPr txBox="1">
            <a:spLocks noChangeArrowheads="1"/>
          </p:cNvSpPr>
          <p:nvPr/>
        </p:nvSpPr>
        <p:spPr bwMode="auto">
          <a:xfrm>
            <a:off x="5867400" y="22860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sp>
        <p:nvSpPr>
          <p:cNvPr id="22" name="Text Box 4"/>
          <p:cNvSpPr txBox="1">
            <a:spLocks noChangeArrowheads="1"/>
          </p:cNvSpPr>
          <p:nvPr/>
        </p:nvSpPr>
        <p:spPr bwMode="auto">
          <a:xfrm>
            <a:off x="4724400" y="2743200"/>
            <a:ext cx="4343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Which force performs the work on the crate?</a:t>
            </a:r>
            <a:endParaRPr lang="en-US" sz="2000"/>
          </a:p>
        </p:txBody>
      </p:sp>
      <p:sp>
        <p:nvSpPr>
          <p:cNvPr id="24" name="Text Box 23"/>
          <p:cNvSpPr txBox="1">
            <a:spLocks noChangeArrowheads="1"/>
          </p:cNvSpPr>
          <p:nvPr/>
        </p:nvSpPr>
        <p:spPr bwMode="auto">
          <a:xfrm>
            <a:off x="5105400" y="32004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5" name="Text Box 23"/>
          <p:cNvSpPr txBox="1">
            <a:spLocks noChangeArrowheads="1"/>
          </p:cNvSpPr>
          <p:nvPr/>
        </p:nvSpPr>
        <p:spPr bwMode="auto">
          <a:xfrm>
            <a:off x="6477000" y="32004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graphicFrame>
        <p:nvGraphicFramePr>
          <p:cNvPr id="3" name="Object 4"/>
          <p:cNvGraphicFramePr>
            <a:graphicFrameLocks noChangeAspect="1"/>
          </p:cNvGraphicFramePr>
          <p:nvPr/>
        </p:nvGraphicFramePr>
        <p:xfrm>
          <a:off x="3276600" y="4495800"/>
          <a:ext cx="584200" cy="431800"/>
        </p:xfrm>
        <a:graphic>
          <a:graphicData uri="http://schemas.openxmlformats.org/presentationml/2006/ole">
            <mc:AlternateContent xmlns:mc="http://schemas.openxmlformats.org/markup-compatibility/2006">
              <mc:Choice xmlns:v="urn:schemas-microsoft-com:vml" Requires="v">
                <p:oleObj spid="_x0000_s230133" name="Equation" r:id="rId9" imgW="355600" imgH="266700" progId="Equation.DSMT4">
                  <p:embed/>
                </p:oleObj>
              </mc:Choice>
              <mc:Fallback>
                <p:oleObj name="Equation" r:id="rId9" imgW="3556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495800"/>
                        <a:ext cx="5842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Text Box 4"/>
          <p:cNvSpPr txBox="1">
            <a:spLocks noChangeArrowheads="1"/>
          </p:cNvSpPr>
          <p:nvPr/>
        </p:nvSpPr>
        <p:spPr bwMode="auto">
          <a:xfrm>
            <a:off x="152400" y="4518025"/>
            <a:ext cx="3048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p</a:t>
            </a:r>
            <a:r>
              <a:rPr lang="en-US" sz="2000">
                <a:solidFill>
                  <a:schemeClr val="accent2"/>
                </a:solidFill>
                <a:latin typeface="Arial Narrow" charset="0"/>
              </a:rPr>
              <a:t>:</a:t>
            </a:r>
            <a:endParaRPr lang="en-US" sz="2000"/>
          </a:p>
        </p:txBody>
      </p:sp>
      <p:sp>
        <p:nvSpPr>
          <p:cNvPr id="28" name="Text Box 4"/>
          <p:cNvSpPr txBox="1">
            <a:spLocks noChangeArrowheads="1"/>
          </p:cNvSpPr>
          <p:nvPr/>
        </p:nvSpPr>
        <p:spPr bwMode="auto">
          <a:xfrm>
            <a:off x="152400" y="5027613"/>
            <a:ext cx="3048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fr</a:t>
            </a:r>
            <a:r>
              <a:rPr lang="en-US" sz="2000">
                <a:solidFill>
                  <a:schemeClr val="accent2"/>
                </a:solidFill>
                <a:latin typeface="Arial Narrow" charset="0"/>
              </a:rPr>
              <a:t>:</a:t>
            </a:r>
            <a:endParaRPr lang="en-US" sz="2000"/>
          </a:p>
        </p:txBody>
      </p:sp>
      <p:graphicFrame>
        <p:nvGraphicFramePr>
          <p:cNvPr id="4" name="Object 5"/>
          <p:cNvGraphicFramePr>
            <a:graphicFrameLocks noChangeAspect="1"/>
          </p:cNvGraphicFramePr>
          <p:nvPr/>
        </p:nvGraphicFramePr>
        <p:xfrm>
          <a:off x="3278188" y="4957763"/>
          <a:ext cx="608012" cy="419100"/>
        </p:xfrm>
        <a:graphic>
          <a:graphicData uri="http://schemas.openxmlformats.org/presentationml/2006/ole">
            <mc:AlternateContent xmlns:mc="http://schemas.openxmlformats.org/markup-compatibility/2006">
              <mc:Choice xmlns:v="urn:schemas-microsoft-com:vml" Requires="v">
                <p:oleObj spid="_x0000_s230134" name="Equation" r:id="rId11" imgW="381000" imgH="266700" progId="Equation.DSMT4">
                  <p:embed/>
                </p:oleObj>
              </mc:Choice>
              <mc:Fallback>
                <p:oleObj name="Equation" r:id="rId11" imgW="381000" imgH="266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8188" y="4957763"/>
                        <a:ext cx="608012" cy="4191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24"/>
          <p:cNvSpPr txBox="1">
            <a:spLocks noChangeArrowheads="1"/>
          </p:cNvSpPr>
          <p:nvPr/>
        </p:nvSpPr>
        <p:spPr bwMode="auto">
          <a:xfrm>
            <a:off x="152400" y="6046788"/>
            <a:ext cx="2057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This is the same as </a:t>
            </a:r>
            <a:endParaRPr lang="en-US" sz="2000"/>
          </a:p>
        </p:txBody>
      </p:sp>
      <p:graphicFrame>
        <p:nvGraphicFramePr>
          <p:cNvPr id="5" name="Object 6"/>
          <p:cNvGraphicFramePr>
            <a:graphicFrameLocks noChangeAspect="1"/>
          </p:cNvGraphicFramePr>
          <p:nvPr/>
        </p:nvGraphicFramePr>
        <p:xfrm>
          <a:off x="2892425" y="5913438"/>
          <a:ext cx="765175" cy="446087"/>
        </p:xfrm>
        <a:graphic>
          <a:graphicData uri="http://schemas.openxmlformats.org/presentationml/2006/ole">
            <mc:AlternateContent xmlns:mc="http://schemas.openxmlformats.org/markup-compatibility/2006">
              <mc:Choice xmlns:v="urn:schemas-microsoft-com:vml" Requires="v">
                <p:oleObj spid="_x0000_s230135" name="Equation" r:id="rId13" imgW="406400" imgH="241300" progId="Equation.DSMT4">
                  <p:embed/>
                </p:oleObj>
              </mc:Choice>
              <mc:Fallback>
                <p:oleObj name="Equation" r:id="rId13" imgW="4064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2425" y="5913438"/>
                        <a:ext cx="765175"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4138613" y="3625850"/>
          <a:ext cx="868362" cy="407988"/>
        </p:xfrm>
        <a:graphic>
          <a:graphicData uri="http://schemas.openxmlformats.org/presentationml/2006/ole">
            <mc:AlternateContent xmlns:mc="http://schemas.openxmlformats.org/markup-compatibility/2006">
              <mc:Choice xmlns:v="urn:schemas-microsoft-com:vml" Requires="v">
                <p:oleObj spid="_x0000_s230136" name="Equation" r:id="rId15" imgW="508000" imgH="241300" progId="Equation.DSMT4">
                  <p:embed/>
                </p:oleObj>
              </mc:Choice>
              <mc:Fallback>
                <p:oleObj name="Equation" r:id="rId15" imgW="508000" imgH="241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38613" y="3625850"/>
                        <a:ext cx="868362"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4999038" y="3571875"/>
          <a:ext cx="2239962" cy="492125"/>
        </p:xfrm>
        <a:graphic>
          <a:graphicData uri="http://schemas.openxmlformats.org/presentationml/2006/ole">
            <mc:AlternateContent xmlns:mc="http://schemas.openxmlformats.org/markup-compatibility/2006">
              <mc:Choice xmlns:v="urn:schemas-microsoft-com:vml" Requires="v">
                <p:oleObj spid="_x0000_s230137" name="Equation" r:id="rId17" imgW="1308100" imgH="292100" progId="Equation.DSMT4">
                  <p:embed/>
                </p:oleObj>
              </mc:Choice>
              <mc:Fallback>
                <p:oleObj name="Equation" r:id="rId17" imgW="1308100" imgH="292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99038" y="3571875"/>
                        <a:ext cx="2239962" cy="492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7248525" y="3657600"/>
          <a:ext cx="371475" cy="257175"/>
        </p:xfrm>
        <a:graphic>
          <a:graphicData uri="http://schemas.openxmlformats.org/presentationml/2006/ole">
            <mc:AlternateContent xmlns:mc="http://schemas.openxmlformats.org/markup-compatibility/2006">
              <mc:Choice xmlns:v="urn:schemas-microsoft-com:vml" Requires="v">
                <p:oleObj spid="_x0000_s230138" name="Equation" r:id="rId19" imgW="215900" imgH="152400" progId="Equation.DSMT4">
                  <p:embed/>
                </p:oleObj>
              </mc:Choice>
              <mc:Fallback>
                <p:oleObj name="Equation" r:id="rId19" imgW="215900" imgH="152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48525" y="3657600"/>
                        <a:ext cx="371475" cy="257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3810000" y="4467225"/>
          <a:ext cx="874713" cy="409575"/>
        </p:xfrm>
        <a:graphic>
          <a:graphicData uri="http://schemas.openxmlformats.org/presentationml/2006/ole">
            <mc:AlternateContent xmlns:mc="http://schemas.openxmlformats.org/markup-compatibility/2006">
              <mc:Choice xmlns:v="urn:schemas-microsoft-com:vml" Requires="v">
                <p:oleObj spid="_x0000_s230139" name="Equation" r:id="rId21" imgW="533400" imgH="254000" progId="Equation.DSMT4">
                  <p:embed/>
                </p:oleObj>
              </mc:Choice>
              <mc:Fallback>
                <p:oleObj name="Equation" r:id="rId21" imgW="533400" imgH="2540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10000" y="4467225"/>
                        <a:ext cx="874713" cy="409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11"/>
          <p:cNvGraphicFramePr>
            <a:graphicFrameLocks noChangeAspect="1"/>
          </p:cNvGraphicFramePr>
          <p:nvPr/>
        </p:nvGraphicFramePr>
        <p:xfrm>
          <a:off x="4648200" y="4419600"/>
          <a:ext cx="1771650" cy="533400"/>
        </p:xfrm>
        <a:graphic>
          <a:graphicData uri="http://schemas.openxmlformats.org/presentationml/2006/ole">
            <mc:AlternateContent xmlns:mc="http://schemas.openxmlformats.org/markup-compatibility/2006">
              <mc:Choice xmlns:v="urn:schemas-microsoft-com:vml" Requires="v">
                <p:oleObj spid="_x0000_s230140" name="Equation" r:id="rId23" imgW="1079500" imgH="330200" progId="Equation.DSMT4">
                  <p:embed/>
                </p:oleObj>
              </mc:Choice>
              <mc:Fallback>
                <p:oleObj name="Equation" r:id="rId23" imgW="1079500" imgH="330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4419600"/>
                        <a:ext cx="177165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12"/>
          <p:cNvGraphicFramePr>
            <a:graphicFrameLocks noChangeAspect="1"/>
          </p:cNvGraphicFramePr>
          <p:nvPr/>
        </p:nvGraphicFramePr>
        <p:xfrm>
          <a:off x="6400800" y="4451350"/>
          <a:ext cx="2563813" cy="349250"/>
        </p:xfrm>
        <a:graphic>
          <a:graphicData uri="http://schemas.openxmlformats.org/presentationml/2006/ole">
            <mc:AlternateContent xmlns:mc="http://schemas.openxmlformats.org/markup-compatibility/2006">
              <mc:Choice xmlns:v="urn:schemas-microsoft-com:vml" Requires="v">
                <p:oleObj spid="_x0000_s230141" name="Equation" r:id="rId25" imgW="1562100" imgH="215900" progId="Equation.DSMT4">
                  <p:embed/>
                </p:oleObj>
              </mc:Choice>
              <mc:Fallback>
                <p:oleObj name="Equation" r:id="rId25" imgW="1562100" imgH="2159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00800" y="4451350"/>
                        <a:ext cx="2563813" cy="349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13"/>
          <p:cNvGraphicFramePr>
            <a:graphicFrameLocks noChangeAspect="1"/>
          </p:cNvGraphicFramePr>
          <p:nvPr/>
        </p:nvGraphicFramePr>
        <p:xfrm>
          <a:off x="3835400" y="4922838"/>
          <a:ext cx="889000" cy="398462"/>
        </p:xfrm>
        <a:graphic>
          <a:graphicData uri="http://schemas.openxmlformats.org/presentationml/2006/ole">
            <mc:AlternateContent xmlns:mc="http://schemas.openxmlformats.org/markup-compatibility/2006">
              <mc:Choice xmlns:v="urn:schemas-microsoft-com:vml" Requires="v">
                <p:oleObj spid="_x0000_s230142" name="Equation" r:id="rId27" imgW="558800" imgH="254000" progId="Equation.DSMT4">
                  <p:embed/>
                </p:oleObj>
              </mc:Choice>
              <mc:Fallback>
                <p:oleObj name="Equation" r:id="rId27" imgW="558800" imgH="2540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35400" y="4922838"/>
                        <a:ext cx="889000" cy="398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14"/>
          <p:cNvGraphicFramePr>
            <a:graphicFrameLocks noChangeAspect="1"/>
          </p:cNvGraphicFramePr>
          <p:nvPr/>
        </p:nvGraphicFramePr>
        <p:xfrm>
          <a:off x="4691063" y="4922838"/>
          <a:ext cx="1862137" cy="517525"/>
        </p:xfrm>
        <a:graphic>
          <a:graphicData uri="http://schemas.openxmlformats.org/presentationml/2006/ole">
            <mc:AlternateContent xmlns:mc="http://schemas.openxmlformats.org/markup-compatibility/2006">
              <mc:Choice xmlns:v="urn:schemas-microsoft-com:vml" Requires="v">
                <p:oleObj spid="_x0000_s230143" name="Equation" r:id="rId29" imgW="1168400" imgH="330200" progId="Equation.DSMT4">
                  <p:embed/>
                </p:oleObj>
              </mc:Choice>
              <mc:Fallback>
                <p:oleObj name="Equation" r:id="rId29" imgW="1168400" imgH="3302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91063" y="4922838"/>
                        <a:ext cx="1862137"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 name="Object 15"/>
          <p:cNvGraphicFramePr>
            <a:graphicFrameLocks noChangeAspect="1"/>
          </p:cNvGraphicFramePr>
          <p:nvPr/>
        </p:nvGraphicFramePr>
        <p:xfrm>
          <a:off x="6534150" y="4965700"/>
          <a:ext cx="2609850" cy="338138"/>
        </p:xfrm>
        <a:graphic>
          <a:graphicData uri="http://schemas.openxmlformats.org/presentationml/2006/ole">
            <mc:AlternateContent xmlns:mc="http://schemas.openxmlformats.org/markup-compatibility/2006">
              <mc:Choice xmlns:v="urn:schemas-microsoft-com:vml" Requires="v">
                <p:oleObj spid="_x0000_s230144" name="Equation" r:id="rId31" imgW="1638300" imgH="215900" progId="Equation.DSMT4">
                  <p:embed/>
                </p:oleObj>
              </mc:Choice>
              <mc:Fallback>
                <p:oleObj name="Equation" r:id="rId31" imgW="1638300" imgH="2159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34150" y="4965700"/>
                        <a:ext cx="2609850" cy="338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 name="Object 16"/>
          <p:cNvGraphicFramePr>
            <a:graphicFrameLocks noChangeAspect="1"/>
          </p:cNvGraphicFramePr>
          <p:nvPr/>
        </p:nvGraphicFramePr>
        <p:xfrm>
          <a:off x="4360863" y="5475288"/>
          <a:ext cx="669925" cy="446087"/>
        </p:xfrm>
        <a:graphic>
          <a:graphicData uri="http://schemas.openxmlformats.org/presentationml/2006/ole">
            <mc:AlternateContent xmlns:mc="http://schemas.openxmlformats.org/markup-compatibility/2006">
              <mc:Choice xmlns:v="urn:schemas-microsoft-com:vml" Requires="v">
                <p:oleObj spid="_x0000_s230145" name="Equation" r:id="rId33" imgW="355600" imgH="241300" progId="Equation.DSMT4">
                  <p:embed/>
                </p:oleObj>
              </mc:Choice>
              <mc:Fallback>
                <p:oleObj name="Equation" r:id="rId33" imgW="355600" imgH="2413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60863" y="5475288"/>
                        <a:ext cx="669925"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 name="Object 17"/>
          <p:cNvGraphicFramePr>
            <a:graphicFrameLocks noChangeAspect="1"/>
          </p:cNvGraphicFramePr>
          <p:nvPr/>
        </p:nvGraphicFramePr>
        <p:xfrm>
          <a:off x="4956175" y="5451475"/>
          <a:ext cx="644525" cy="493713"/>
        </p:xfrm>
        <a:graphic>
          <a:graphicData uri="http://schemas.openxmlformats.org/presentationml/2006/ole">
            <mc:AlternateContent xmlns:mc="http://schemas.openxmlformats.org/markup-compatibility/2006">
              <mc:Choice xmlns:v="urn:schemas-microsoft-com:vml" Requires="v">
                <p:oleObj spid="_x0000_s230146" name="Equation" r:id="rId35" imgW="342900" imgH="266700" progId="Equation.DSMT4">
                  <p:embed/>
                </p:oleObj>
              </mc:Choice>
              <mc:Fallback>
                <p:oleObj name="Equation" r:id="rId35" imgW="342900" imgH="2667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56175" y="5451475"/>
                        <a:ext cx="644525"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6" name="Object 18"/>
          <p:cNvGraphicFramePr>
            <a:graphicFrameLocks noChangeAspect="1"/>
          </p:cNvGraphicFramePr>
          <p:nvPr/>
        </p:nvGraphicFramePr>
        <p:xfrm>
          <a:off x="5527675" y="5451475"/>
          <a:ext cx="717550" cy="493713"/>
        </p:xfrm>
        <a:graphic>
          <a:graphicData uri="http://schemas.openxmlformats.org/presentationml/2006/ole">
            <mc:AlternateContent xmlns:mc="http://schemas.openxmlformats.org/markup-compatibility/2006">
              <mc:Choice xmlns:v="urn:schemas-microsoft-com:vml" Requires="v">
                <p:oleObj spid="_x0000_s230147" name="Equation" r:id="rId37" imgW="381000" imgH="266700" progId="Equation.DSMT4">
                  <p:embed/>
                </p:oleObj>
              </mc:Choice>
              <mc:Fallback>
                <p:oleObj name="Equation" r:id="rId37" imgW="381000" imgH="2667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27675" y="5451475"/>
                        <a:ext cx="717550"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7" name="Object 19"/>
          <p:cNvGraphicFramePr>
            <a:graphicFrameLocks noChangeAspect="1"/>
          </p:cNvGraphicFramePr>
          <p:nvPr/>
        </p:nvGraphicFramePr>
        <p:xfrm>
          <a:off x="6172200" y="5481638"/>
          <a:ext cx="3008313" cy="433387"/>
        </p:xfrm>
        <a:graphic>
          <a:graphicData uri="http://schemas.openxmlformats.org/presentationml/2006/ole">
            <mc:AlternateContent xmlns:mc="http://schemas.openxmlformats.org/markup-compatibility/2006">
              <mc:Choice xmlns:v="urn:schemas-microsoft-com:vml" Requires="v">
                <p:oleObj spid="_x0000_s230148" name="Equation" r:id="rId39" imgW="1905000" imgH="279400" progId="Equation.DSMT4">
                  <p:embed/>
                </p:oleObj>
              </mc:Choice>
              <mc:Fallback>
                <p:oleObj name="Equation" r:id="rId39" imgW="1905000" imgH="2794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72200" y="5481638"/>
                        <a:ext cx="3008313"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8" name="Object 20"/>
          <p:cNvGraphicFramePr>
            <a:graphicFrameLocks noChangeAspect="1"/>
          </p:cNvGraphicFramePr>
          <p:nvPr/>
        </p:nvGraphicFramePr>
        <p:xfrm>
          <a:off x="3640138" y="5913438"/>
          <a:ext cx="4829175" cy="563562"/>
        </p:xfrm>
        <a:graphic>
          <a:graphicData uri="http://schemas.openxmlformats.org/presentationml/2006/ole">
            <mc:AlternateContent xmlns:mc="http://schemas.openxmlformats.org/markup-compatibility/2006">
              <mc:Choice xmlns:v="urn:schemas-microsoft-com:vml" Requires="v">
                <p:oleObj spid="_x0000_s230149" name="Equation" r:id="rId41" imgW="2565400" imgH="304800" progId="Equation.DSMT4">
                  <p:embed/>
                </p:oleObj>
              </mc:Choice>
              <mc:Fallback>
                <p:oleObj name="Equation" r:id="rId41" imgW="2565400" imgH="30480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640138" y="5913438"/>
                        <a:ext cx="4829175" cy="563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1" name="Object 21"/>
          <p:cNvGraphicFramePr>
            <a:graphicFrameLocks noChangeAspect="1"/>
          </p:cNvGraphicFramePr>
          <p:nvPr/>
        </p:nvGraphicFramePr>
        <p:xfrm>
          <a:off x="5943600" y="5913438"/>
          <a:ext cx="957263" cy="469900"/>
        </p:xfrm>
        <a:graphic>
          <a:graphicData uri="http://schemas.openxmlformats.org/presentationml/2006/ole">
            <mc:AlternateContent xmlns:mc="http://schemas.openxmlformats.org/markup-compatibility/2006">
              <mc:Choice xmlns:v="urn:schemas-microsoft-com:vml" Requires="v">
                <p:oleObj spid="_x0000_s230150" name="Equation" r:id="rId43" imgW="508000" imgH="254000" progId="Equation.DSMT4">
                  <p:embed/>
                </p:oleObj>
              </mc:Choice>
              <mc:Fallback>
                <p:oleObj name="Equation" r:id="rId43" imgW="508000" imgH="2540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943600" y="5913438"/>
                        <a:ext cx="957263" cy="469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2" name="Object 22"/>
          <p:cNvGraphicFramePr>
            <a:graphicFrameLocks noChangeAspect="1"/>
          </p:cNvGraphicFramePr>
          <p:nvPr/>
        </p:nvGraphicFramePr>
        <p:xfrm>
          <a:off x="6764338" y="5913438"/>
          <a:ext cx="931862" cy="515937"/>
        </p:xfrm>
        <a:graphic>
          <a:graphicData uri="http://schemas.openxmlformats.org/presentationml/2006/ole">
            <mc:AlternateContent xmlns:mc="http://schemas.openxmlformats.org/markup-compatibility/2006">
              <mc:Choice xmlns:v="urn:schemas-microsoft-com:vml" Requires="v">
                <p:oleObj spid="_x0000_s230151" name="Equation" r:id="rId45" imgW="495300" imgH="279400" progId="Equation.DSMT4">
                  <p:embed/>
                </p:oleObj>
              </mc:Choice>
              <mc:Fallback>
                <p:oleObj name="Equation" r:id="rId45" imgW="495300" imgH="27940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764338" y="5913438"/>
                        <a:ext cx="931862" cy="515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3" name="Object 23"/>
          <p:cNvGraphicFramePr>
            <a:graphicFrameLocks noChangeAspect="1"/>
          </p:cNvGraphicFramePr>
          <p:nvPr/>
        </p:nvGraphicFramePr>
        <p:xfrm>
          <a:off x="7620000" y="5929313"/>
          <a:ext cx="765175" cy="517525"/>
        </p:xfrm>
        <a:graphic>
          <a:graphicData uri="http://schemas.openxmlformats.org/presentationml/2006/ole">
            <mc:AlternateContent xmlns:mc="http://schemas.openxmlformats.org/markup-compatibility/2006">
              <mc:Choice xmlns:v="urn:schemas-microsoft-com:vml" Requires="v">
                <p:oleObj spid="_x0000_s230152" name="Equation" r:id="rId47" imgW="406400" imgH="279400" progId="Equation.DSMT4">
                  <p:embed/>
                </p:oleObj>
              </mc:Choice>
              <mc:Fallback>
                <p:oleObj name="Equation" r:id="rId47" imgW="406400" imgH="279400"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620000" y="5929313"/>
                        <a:ext cx="765175"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 name="Text Box 23"/>
          <p:cNvSpPr txBox="1">
            <a:spLocks noChangeArrowheads="1"/>
          </p:cNvSpPr>
          <p:nvPr/>
        </p:nvSpPr>
        <p:spPr bwMode="auto">
          <a:xfrm>
            <a:off x="7772400" y="2286000"/>
            <a:ext cx="9906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N</a:t>
            </a:r>
            <a:r>
              <a:rPr lang="en-US" sz="2000">
                <a:solidFill>
                  <a:srgbClr val="A50021"/>
                </a:solidFill>
                <a:latin typeface="Arial Narrow" charset="0"/>
              </a:rPr>
              <a:t>=+mg</a:t>
            </a:r>
            <a:endParaRPr lang="en-US" sz="2000">
              <a:solidFill>
                <a:srgbClr val="A50021"/>
              </a:solidFill>
            </a:endParaRPr>
          </a:p>
        </p:txBody>
      </p:sp>
      <p:graphicFrame>
        <p:nvGraphicFramePr>
          <p:cNvPr id="572424" name="Object 24"/>
          <p:cNvGraphicFramePr>
            <a:graphicFrameLocks noChangeAspect="1"/>
          </p:cNvGraphicFramePr>
          <p:nvPr/>
        </p:nvGraphicFramePr>
        <p:xfrm>
          <a:off x="3352800" y="4037013"/>
          <a:ext cx="631825" cy="407987"/>
        </p:xfrm>
        <a:graphic>
          <a:graphicData uri="http://schemas.openxmlformats.org/presentationml/2006/ole">
            <mc:AlternateContent xmlns:mc="http://schemas.openxmlformats.org/markup-compatibility/2006">
              <mc:Choice xmlns:v="urn:schemas-microsoft-com:vml" Requires="v">
                <p:oleObj spid="_x0000_s230153" name="Equation" r:id="rId49" imgW="368300" imgH="241300" progId="Equation.DSMT4">
                  <p:embed/>
                </p:oleObj>
              </mc:Choice>
              <mc:Fallback>
                <p:oleObj name="Equation" r:id="rId49" imgW="368300" imgH="241300" progId="Equation.DSMT4">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352800" y="4037013"/>
                        <a:ext cx="631825" cy="407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5" name="Object 25"/>
          <p:cNvGraphicFramePr>
            <a:graphicFrameLocks noChangeAspect="1"/>
          </p:cNvGraphicFramePr>
          <p:nvPr/>
        </p:nvGraphicFramePr>
        <p:xfrm>
          <a:off x="4021138" y="4037013"/>
          <a:ext cx="892175" cy="407987"/>
        </p:xfrm>
        <a:graphic>
          <a:graphicData uri="http://schemas.openxmlformats.org/presentationml/2006/ole">
            <mc:AlternateContent xmlns:mc="http://schemas.openxmlformats.org/markup-compatibility/2006">
              <mc:Choice xmlns:v="urn:schemas-microsoft-com:vml" Requires="v">
                <p:oleObj spid="_x0000_s230154" name="Equation" r:id="rId51" imgW="520700" imgH="241300" progId="Equation.DSMT4">
                  <p:embed/>
                </p:oleObj>
              </mc:Choice>
              <mc:Fallback>
                <p:oleObj name="Equation" r:id="rId51" imgW="520700" imgH="241300"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021138" y="4037013"/>
                        <a:ext cx="892175" cy="407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6" name="Object 26"/>
          <p:cNvGraphicFramePr>
            <a:graphicFrameLocks noChangeAspect="1"/>
          </p:cNvGraphicFramePr>
          <p:nvPr/>
        </p:nvGraphicFramePr>
        <p:xfrm>
          <a:off x="4951413" y="4005263"/>
          <a:ext cx="1739900" cy="471487"/>
        </p:xfrm>
        <a:graphic>
          <a:graphicData uri="http://schemas.openxmlformats.org/presentationml/2006/ole">
            <mc:AlternateContent xmlns:mc="http://schemas.openxmlformats.org/markup-compatibility/2006">
              <mc:Choice xmlns:v="urn:schemas-microsoft-com:vml" Requires="v">
                <p:oleObj spid="_x0000_s230155" name="Equation" r:id="rId53" imgW="1016000" imgH="279400" progId="Equation.DSMT4">
                  <p:embed/>
                </p:oleObj>
              </mc:Choice>
              <mc:Fallback>
                <p:oleObj name="Equation" r:id="rId53" imgW="1016000" imgH="279400" progId="Equation.DSMT4">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951413" y="4005263"/>
                        <a:ext cx="1739900" cy="4714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7" name="Object 27"/>
          <p:cNvGraphicFramePr>
            <a:graphicFrameLocks noChangeAspect="1"/>
          </p:cNvGraphicFramePr>
          <p:nvPr/>
        </p:nvGraphicFramePr>
        <p:xfrm>
          <a:off x="6727825" y="4057650"/>
          <a:ext cx="2263775" cy="365125"/>
        </p:xfrm>
        <a:graphic>
          <a:graphicData uri="http://schemas.openxmlformats.org/presentationml/2006/ole">
            <mc:AlternateContent xmlns:mc="http://schemas.openxmlformats.org/markup-compatibility/2006">
              <mc:Choice xmlns:v="urn:schemas-microsoft-com:vml" Requires="v">
                <p:oleObj spid="_x0000_s230156" name="Equation" r:id="rId55" imgW="1320800" imgH="215900" progId="Equation.DSMT4">
                  <p:embed/>
                </p:oleObj>
              </mc:Choice>
              <mc:Fallback>
                <p:oleObj name="Equation" r:id="rId55" imgW="1320800" imgH="215900" progId="Equation.DSMT4">
                  <p:embed/>
                  <p:pic>
                    <p:nvPicPr>
                      <p:cNvPr id="0" name=""/>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727825" y="4057650"/>
                        <a:ext cx="2263775" cy="365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 name="Text Box 4"/>
          <p:cNvSpPr txBox="1">
            <a:spLocks noChangeArrowheads="1"/>
          </p:cNvSpPr>
          <p:nvPr/>
        </p:nvSpPr>
        <p:spPr bwMode="auto">
          <a:xfrm>
            <a:off x="152400" y="4038600"/>
            <a:ext cx="29718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Work done on the crate </a:t>
            </a:r>
            <a:r>
              <a:rPr lang="en-US" sz="2000" dirty="0" smtClean="0">
                <a:solidFill>
                  <a:schemeClr val="accent2"/>
                </a:solidFill>
                <a:latin typeface="Arial Narrow" charset="0"/>
              </a:rPr>
              <a:t>by F</a:t>
            </a:r>
            <a:r>
              <a:rPr lang="en-US" sz="2000" baseline="-25000" dirty="0" smtClean="0">
                <a:solidFill>
                  <a:schemeClr val="accent2"/>
                </a:solidFill>
                <a:latin typeface="Arial Narrow" charset="0"/>
              </a:rPr>
              <a:t>N</a:t>
            </a:r>
            <a:endParaRPr lang="en-US" sz="2000" dirty="0"/>
          </a:p>
        </p:txBody>
      </p:sp>
      <p:graphicFrame>
        <p:nvGraphicFramePr>
          <p:cNvPr id="572428" name="Object 28"/>
          <p:cNvGraphicFramePr>
            <a:graphicFrameLocks noChangeAspect="1"/>
          </p:cNvGraphicFramePr>
          <p:nvPr/>
        </p:nvGraphicFramePr>
        <p:xfrm>
          <a:off x="3740150" y="5475288"/>
          <a:ext cx="693738" cy="446087"/>
        </p:xfrm>
        <a:graphic>
          <a:graphicData uri="http://schemas.openxmlformats.org/presentationml/2006/ole">
            <mc:AlternateContent xmlns:mc="http://schemas.openxmlformats.org/markup-compatibility/2006">
              <mc:Choice xmlns:v="urn:schemas-microsoft-com:vml" Requires="v">
                <p:oleObj spid="_x0000_s230157" name="Equation" r:id="rId57" imgW="368300" imgH="241300" progId="Equation.DSMT4">
                  <p:embed/>
                </p:oleObj>
              </mc:Choice>
              <mc:Fallback>
                <p:oleObj name="Equation" r:id="rId57" imgW="368300" imgH="241300" progId="Equation.DSMT4">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740150" y="5475288"/>
                        <a:ext cx="693738"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9" name="Object 29"/>
          <p:cNvGraphicFramePr>
            <a:graphicFrameLocks noChangeAspect="1"/>
          </p:cNvGraphicFramePr>
          <p:nvPr/>
        </p:nvGraphicFramePr>
        <p:xfrm>
          <a:off x="5105400" y="5930900"/>
          <a:ext cx="957263" cy="469900"/>
        </p:xfrm>
        <a:graphic>
          <a:graphicData uri="http://schemas.openxmlformats.org/presentationml/2006/ole">
            <mc:AlternateContent xmlns:mc="http://schemas.openxmlformats.org/markup-compatibility/2006">
              <mc:Choice xmlns:v="urn:schemas-microsoft-com:vml" Requires="v">
                <p:oleObj spid="_x0000_s230158" name="Equation" r:id="rId59" imgW="508000" imgH="254000" progId="Equation.DSMT4">
                  <p:embed/>
                </p:oleObj>
              </mc:Choice>
              <mc:Fallback>
                <p:oleObj name="Equation" r:id="rId59" imgW="508000" imgH="254000" progId="Equation.DSMT4">
                  <p:embed/>
                  <p:pic>
                    <p:nvPicPr>
                      <p:cNvPr id="0" nam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5105400" y="5930900"/>
                        <a:ext cx="957263" cy="469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131244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152400"/>
            <a:ext cx="7772400" cy="762000"/>
          </a:xfrm>
        </p:spPr>
        <p:txBody>
          <a:bodyPr/>
          <a:lstStyle/>
          <a:p>
            <a:pPr eaLnBrk="1" hangingPunct="1"/>
            <a:r>
              <a:rPr lang="en-US" sz="54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533400" y="685800"/>
            <a:ext cx="7924800" cy="5410200"/>
          </a:xfrm>
        </p:spPr>
        <p:txBody>
          <a:bodyPr/>
          <a:lstStyle/>
          <a:p>
            <a:pPr eaLnBrk="1" hangingPunct="1">
              <a:spcBef>
                <a:spcPts val="72"/>
              </a:spcBef>
            </a:pPr>
            <a:r>
              <a:rPr lang="en-US" dirty="0" smtClean="0">
                <a:latin typeface="Arial Narrow" charset="0"/>
                <a:ea typeface="ＭＳ Ｐゴシック" charset="0"/>
                <a:cs typeface="ＭＳ Ｐゴシック" charset="0"/>
                <a:sym typeface="Wingdings"/>
              </a:rPr>
              <a:t>Term exam #2</a:t>
            </a:r>
          </a:p>
          <a:p>
            <a:pPr lvl="1"/>
            <a:r>
              <a:rPr lang="en-US" sz="2400" dirty="0" smtClean="0">
                <a:latin typeface="Arial Narrow" charset="0"/>
                <a:ea typeface="ＭＳ Ｐゴシック" charset="0"/>
                <a:cs typeface="ＭＳ Ｐゴシック" charset="0"/>
                <a:sym typeface="Wingdings"/>
              </a:rPr>
              <a:t>In </a:t>
            </a:r>
            <a:r>
              <a:rPr lang="en-US" sz="2400" dirty="0">
                <a:latin typeface="Arial Narrow" charset="0"/>
                <a:ea typeface="ＭＳ Ｐゴシック" charset="0"/>
                <a:cs typeface="ＭＳ Ｐゴシック" charset="0"/>
                <a:sym typeface="Wingdings"/>
              </a:rPr>
              <a:t>class </a:t>
            </a:r>
            <a:r>
              <a:rPr lang="en-US" sz="2400" dirty="0" smtClean="0">
                <a:latin typeface="Arial Narrow" charset="0"/>
                <a:ea typeface="ＭＳ Ｐゴシック" charset="0"/>
                <a:cs typeface="ＭＳ Ｐゴシック" charset="0"/>
                <a:sym typeface="Wingdings"/>
              </a:rPr>
              <a:t>this Thursday</a:t>
            </a:r>
            <a:r>
              <a:rPr lang="en-US" sz="2400" dirty="0">
                <a:latin typeface="Arial Narrow" charset="0"/>
                <a:ea typeface="ＭＳ Ｐゴシック" charset="0"/>
                <a:cs typeface="ＭＳ Ｐゴシック" charset="0"/>
                <a:sym typeface="Wingdings"/>
              </a:rPr>
              <a:t>, </a:t>
            </a:r>
            <a:r>
              <a:rPr lang="en-US" sz="2400" dirty="0" smtClean="0">
                <a:latin typeface="Arial Narrow" charset="0"/>
                <a:ea typeface="ＭＳ Ｐゴシック" charset="0"/>
                <a:cs typeface="ＭＳ Ｐゴシック" charset="0"/>
                <a:sym typeface="Wingdings"/>
              </a:rPr>
              <a:t>July 2</a:t>
            </a:r>
            <a:endParaRPr lang="en-US" sz="2400" dirty="0">
              <a:latin typeface="Arial Narrow" charset="0"/>
              <a:ea typeface="ＭＳ Ｐゴシック" charset="0"/>
              <a:cs typeface="ＭＳ Ｐゴシック" charset="0"/>
              <a:sym typeface="Wingdings"/>
            </a:endParaRPr>
          </a:p>
          <a:p>
            <a:pPr lvl="1"/>
            <a:r>
              <a:rPr lang="en-US" sz="2400" dirty="0">
                <a:latin typeface="Arial Narrow" charset="0"/>
                <a:ea typeface="ＭＳ Ｐゴシック" charset="0"/>
                <a:cs typeface="ＭＳ Ｐゴシック" charset="0"/>
                <a:sym typeface="Wingdings"/>
              </a:rPr>
              <a:t>Non-comprehensive exam</a:t>
            </a:r>
          </a:p>
          <a:p>
            <a:pPr lvl="1"/>
            <a:r>
              <a:rPr lang="en-US" sz="2400" dirty="0">
                <a:latin typeface="Arial Narrow" charset="0"/>
                <a:ea typeface="ＭＳ Ｐゴシック" charset="0"/>
                <a:cs typeface="ＭＳ Ｐゴシック" charset="0"/>
                <a:sym typeface="Wingdings"/>
              </a:rPr>
              <a:t>Covers CH </a:t>
            </a:r>
            <a:r>
              <a:rPr lang="en-US" sz="2400" dirty="0" smtClean="0">
                <a:latin typeface="Arial Narrow" charset="0"/>
                <a:ea typeface="ＭＳ Ｐゴシック" charset="0"/>
                <a:cs typeface="ＭＳ Ｐゴシック" charset="0"/>
                <a:sym typeface="Wingdings"/>
              </a:rPr>
              <a:t>4.6 </a:t>
            </a:r>
            <a:r>
              <a:rPr lang="en-US" sz="2400" dirty="0">
                <a:latin typeface="Arial Narrow" charset="0"/>
                <a:ea typeface="ＭＳ Ｐゴシック" charset="0"/>
                <a:cs typeface="ＭＳ Ｐゴシック" charset="0"/>
                <a:sym typeface="Wingdings"/>
              </a:rPr>
              <a:t>to what we </a:t>
            </a:r>
            <a:r>
              <a:rPr lang="en-US" sz="2400" dirty="0" smtClean="0">
                <a:latin typeface="Arial Narrow" charset="0"/>
                <a:ea typeface="ＭＳ Ｐゴシック" charset="0"/>
                <a:cs typeface="ＭＳ Ｐゴシック" charset="0"/>
                <a:sym typeface="Wingdings"/>
              </a:rPr>
              <a:t>finish tomorrow Wednesday</a:t>
            </a:r>
            <a:r>
              <a:rPr lang="en-US" sz="2400" dirty="0">
                <a:latin typeface="Arial Narrow" charset="0"/>
                <a:ea typeface="ＭＳ Ｐゴシック" charset="0"/>
                <a:cs typeface="ＭＳ Ｐゴシック" charset="0"/>
                <a:sym typeface="Wingdings"/>
              </a:rPr>
              <a:t>, </a:t>
            </a:r>
            <a:r>
              <a:rPr lang="en-US" sz="2400" dirty="0" smtClean="0">
                <a:latin typeface="Arial Narrow" charset="0"/>
                <a:ea typeface="ＭＳ Ｐゴシック" charset="0"/>
                <a:cs typeface="ＭＳ Ｐゴシック" charset="0"/>
                <a:sym typeface="Wingdings"/>
              </a:rPr>
              <a:t>July 1</a:t>
            </a:r>
          </a:p>
          <a:p>
            <a:pPr lvl="1" eaLnBrk="1" hangingPunct="1">
              <a:spcBef>
                <a:spcPts val="72"/>
              </a:spcBef>
            </a:pPr>
            <a:r>
              <a:rPr lang="en-US" sz="2400" dirty="0"/>
              <a:t>Bring your calculator but DO NOT input formula into it!</a:t>
            </a:r>
          </a:p>
          <a:p>
            <a:pPr lvl="2" eaLnBrk="1" hangingPunct="1">
              <a:spcBef>
                <a:spcPts val="72"/>
              </a:spcBef>
            </a:pPr>
            <a:r>
              <a:rPr lang="en-US" sz="2000" dirty="0"/>
              <a:t>Your phones or portable computers are NOT allowed as a replacement!</a:t>
            </a:r>
          </a:p>
          <a:p>
            <a:pPr lvl="1" eaLnBrk="1" hangingPunct="1">
              <a:spcBef>
                <a:spcPts val="72"/>
              </a:spcBef>
            </a:pPr>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r>
              <a:rPr lang="en-US" sz="2400" dirty="0">
                <a:sym typeface="Wingdings"/>
              </a:rPr>
              <a:t> no solutions, derivations, word definitions or key methods for solutions</a:t>
            </a:r>
            <a:endParaRPr lang="en-US" sz="2400" dirty="0"/>
          </a:p>
          <a:p>
            <a:pPr lvl="2" eaLnBrk="1" hangingPunct="1">
              <a:spcBef>
                <a:spcPts val="72"/>
              </a:spcBef>
            </a:pPr>
            <a:r>
              <a:rPr lang="en-US" sz="2000" dirty="0"/>
              <a:t>No additional formulae or values of constants will be provided</a:t>
            </a:r>
            <a:r>
              <a:rPr lang="en-US" sz="2000" dirty="0" smtClean="0"/>
              <a:t>!</a:t>
            </a:r>
          </a:p>
          <a:p>
            <a:pPr eaLnBrk="1" hangingPunct="1">
              <a:spcBef>
                <a:spcPts val="72"/>
              </a:spcBef>
            </a:pPr>
            <a:r>
              <a:rPr lang="en-US" dirty="0" smtClean="0">
                <a:latin typeface="Arial Narrow" charset="0"/>
                <a:ea typeface="ＭＳ Ｐゴシック" charset="0"/>
                <a:cs typeface="ＭＳ Ｐゴシック" charset="0"/>
                <a:sym typeface="Wingdings"/>
              </a:rPr>
              <a:t>I am in physics chair’s office (SH108) through the remainder of this course</a:t>
            </a:r>
            <a:endParaRPr lang="en-US" dirty="0">
              <a:latin typeface="Arial Narrow" charset="0"/>
              <a:ea typeface="ＭＳ Ｐゴシック" charset="0"/>
              <a:cs typeface="ＭＳ Ｐゴシック" charset="0"/>
              <a:sym typeface="Wingdings"/>
            </a:endParaRPr>
          </a:p>
        </p:txBody>
      </p:sp>
      <p:sp>
        <p:nvSpPr>
          <p:cNvPr id="2" name="Date Placeholder 1"/>
          <p:cNvSpPr>
            <a:spLocks noGrp="1"/>
          </p:cNvSpPr>
          <p:nvPr>
            <p:ph type="dt" sz="half" idx="10"/>
          </p:nvPr>
        </p:nvSpPr>
        <p:spPr/>
        <p:txBody>
          <a:bodyPr/>
          <a:lstStyle/>
          <a:p>
            <a:pPr>
              <a:defRPr/>
            </a:pPr>
            <a:r>
              <a:rPr lang="en-US" smtClean="0"/>
              <a:t>Tuesday, June 30,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Tuesday, June 30, 2015</a:t>
            </a:r>
            <a:endParaRPr lang="en-US"/>
          </a:p>
        </p:txBody>
      </p:sp>
      <p:sp>
        <p:nvSpPr>
          <p:cNvPr id="5"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Reminder: Special Project #4</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a:ea typeface="ＭＳ Ｐゴシック" pitchFamily="-84" charset="-128"/>
                <a:cs typeface="ＭＳ Ｐゴシック" pitchFamily="-84" charset="-128"/>
              </a:rPr>
              <a:t>Compute the gravitational force </a:t>
            </a:r>
            <a:r>
              <a:rPr lang="en-US" sz="2400" dirty="0" smtClean="0">
                <a:ea typeface="ＭＳ Ｐゴシック" pitchFamily="-84" charset="-128"/>
                <a:cs typeface="ＭＳ Ｐゴシック" pitchFamily="-84" charset="-128"/>
              </a:rPr>
              <a:t>between </a:t>
            </a:r>
            <a:r>
              <a:rPr lang="en-US" sz="2400" dirty="0">
                <a:ea typeface="ＭＳ Ｐゴシック" pitchFamily="-84" charset="-128"/>
                <a:cs typeface="ＭＳ Ｐゴシック" pitchFamily="-84" charset="-128"/>
              </a:rPr>
              <a:t>two protons </a:t>
            </a:r>
            <a:r>
              <a:rPr lang="en-US" sz="2400" dirty="0" smtClean="0">
                <a:ea typeface="ＭＳ Ｐゴシック" pitchFamily="-84" charset="-128"/>
                <a:cs typeface="ＭＳ Ｐゴシック" pitchFamily="-84" charset="-128"/>
              </a:rPr>
              <a:t>separates by 1m. </a:t>
            </a:r>
            <a:r>
              <a:rPr lang="en-US" sz="2400" dirty="0">
                <a:ea typeface="ＭＳ Ｐゴシック" pitchFamily="-84" charset="-128"/>
                <a:cs typeface="ＭＳ Ｐゴシック" pitchFamily="-84" charset="-128"/>
              </a:rPr>
              <a:t>(10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electric force between the two protons separated by 1m.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Express the electric force in #2 above in terms of the gravitational force in #1. (5 points)</a:t>
            </a:r>
          </a:p>
          <a:p>
            <a:pPr eaLnBrk="1" hangingPunct="1"/>
            <a:r>
              <a:rPr lang="en-US" sz="2400" dirty="0" smtClean="0">
                <a:ea typeface="ＭＳ Ｐゴシック" pitchFamily="-84" charset="-128"/>
                <a:cs typeface="ＭＳ Ｐゴシック" pitchFamily="-84" charset="-128"/>
              </a:rPr>
              <a:t>You must look up the mass of the proton, the electrical charge of the proton in coulombs, electrical force constant, electric force formula, </a:t>
            </a:r>
            <a:r>
              <a:rPr lang="en-US" sz="2400" dirty="0" err="1" smtClean="0">
                <a:ea typeface="ＭＳ Ｐゴシック" pitchFamily="-84" charset="-128"/>
                <a:cs typeface="ＭＳ Ｐゴシック" pitchFamily="-84" charset="-128"/>
              </a:rPr>
              <a:t>etc</a:t>
            </a:r>
            <a:r>
              <a:rPr lang="en-US" sz="2400" dirty="0" smtClean="0">
                <a:ea typeface="ＭＳ Ｐゴシック" pitchFamily="-84" charset="-128"/>
                <a:cs typeface="ＭＳ Ｐゴシック" pitchFamily="-84" charset="-128"/>
              </a:rPr>
              <a:t>, and clearly write them on your project report</a:t>
            </a:r>
          </a:p>
          <a:p>
            <a:pPr eaLnBrk="1" hangingPunct="1"/>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Monday, July 6!</a:t>
            </a:r>
          </a:p>
          <a:p>
            <a:pPr eaLnBrk="1" hangingPunct="1"/>
            <a:endParaRPr lang="en-US" sz="2400" dirty="0" smtClean="0"/>
          </a:p>
        </p:txBody>
      </p:sp>
    </p:spTree>
    <p:extLst>
      <p:ext uri="{BB962C8B-B14F-4D97-AF65-F5344CB8AC3E}">
        <p14:creationId xmlns:p14="http://schemas.microsoft.com/office/powerpoint/2010/main" val="40174430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5"/>
          <p:cNvSpPr>
            <a:spLocks noGrp="1"/>
          </p:cNvSpPr>
          <p:nvPr>
            <p:ph type="dt" sz="quarter" idx="10"/>
          </p:nvPr>
        </p:nvSpPr>
        <p:spPr/>
        <p:txBody>
          <a:bodyPr/>
          <a:lstStyle/>
          <a:p>
            <a:pPr>
              <a:defRPr/>
            </a:pPr>
            <a:r>
              <a:rPr lang="en-US" smtClean="0"/>
              <a:t>Tuesday, June 30, 2015</a:t>
            </a:r>
            <a:endParaRPr lang="en-US"/>
          </a:p>
        </p:txBody>
      </p:sp>
      <p:sp>
        <p:nvSpPr>
          <p:cNvPr id="12" name="Footer Placeholder 6"/>
          <p:cNvSpPr>
            <a:spLocks noGrp="1"/>
          </p:cNvSpPr>
          <p:nvPr>
            <p:ph type="ftr" sz="quarter" idx="11"/>
          </p:nvPr>
        </p:nvSpPr>
        <p:spPr/>
        <p:txBody>
          <a:bodyPr/>
          <a:lstStyle/>
          <a:p>
            <a:pPr>
              <a:defRPr/>
            </a:pPr>
            <a:r>
              <a:rPr lang="nl-NL" smtClean="0"/>
              <a:t>PHYS 1441-001, Summer 2014             Dr. Jaehoon Yu</a:t>
            </a:r>
            <a:endParaRPr lang="en-US"/>
          </a:p>
        </p:txBody>
      </p:sp>
      <p:graphicFrame>
        <p:nvGraphicFramePr>
          <p:cNvPr id="542723" name="Object 2"/>
          <p:cNvGraphicFramePr>
            <a:graphicFrameLocks noChangeAspect="1"/>
          </p:cNvGraphicFramePr>
          <p:nvPr>
            <p:extLst>
              <p:ext uri="{D42A27DB-BD31-4B8C-83A1-F6EECF244321}">
                <p14:modId xmlns:p14="http://schemas.microsoft.com/office/powerpoint/2010/main" val="118365477"/>
              </p:ext>
            </p:extLst>
          </p:nvPr>
        </p:nvGraphicFramePr>
        <p:xfrm>
          <a:off x="3973513" y="1054100"/>
          <a:ext cx="2427287" cy="1308100"/>
        </p:xfrm>
        <a:graphic>
          <a:graphicData uri="http://schemas.openxmlformats.org/presentationml/2006/ole">
            <mc:AlternateContent xmlns:mc="http://schemas.openxmlformats.org/markup-compatibility/2006">
              <mc:Choice xmlns:v="urn:schemas-microsoft-com:vml" Requires="v">
                <p:oleObj spid="_x0000_s200099" name="Equation" r:id="rId4" imgW="850900" imgH="457200" progId="Equation.DSMT4">
                  <p:embed/>
                </p:oleObj>
              </mc:Choice>
              <mc:Fallback>
                <p:oleObj name="Equation" r:id="rId4" imgW="850900" imgH="457200" progId="Equation.DSMT4">
                  <p:embed/>
                  <p:pic>
                    <p:nvPicPr>
                      <p:cNvPr id="0" name=""/>
                      <p:cNvPicPr>
                        <a:picLocks noChangeAspect="1" noChangeArrowheads="1"/>
                      </p:cNvPicPr>
                      <p:nvPr/>
                    </p:nvPicPr>
                    <p:blipFill>
                      <a:blip r:embed="rId5"/>
                      <a:srcRect/>
                      <a:stretch>
                        <a:fillRect/>
                      </a:stretch>
                    </p:blipFill>
                    <p:spPr bwMode="auto">
                      <a:xfrm>
                        <a:off x="3973513" y="1054100"/>
                        <a:ext cx="2427287"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42725" name="Object 3"/>
          <p:cNvGraphicFramePr>
            <a:graphicFrameLocks noChangeAspect="1"/>
          </p:cNvGraphicFramePr>
          <p:nvPr/>
        </p:nvGraphicFramePr>
        <p:xfrm>
          <a:off x="3886200" y="4030663"/>
          <a:ext cx="2173288" cy="1379537"/>
        </p:xfrm>
        <a:graphic>
          <a:graphicData uri="http://schemas.openxmlformats.org/presentationml/2006/ole">
            <mc:AlternateContent xmlns:mc="http://schemas.openxmlformats.org/markup-compatibility/2006">
              <mc:Choice xmlns:v="urn:schemas-microsoft-com:vml" Requires="v">
                <p:oleObj spid="_x0000_s200100" name="Equation" r:id="rId6" imgW="761760" imgH="482400" progId="Equation.DSMT4">
                  <p:embed/>
                </p:oleObj>
              </mc:Choice>
              <mc:Fallback>
                <p:oleObj name="Equation" r:id="rId6" imgW="761760" imgH="48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030663"/>
                        <a:ext cx="2173288" cy="1379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7112" name="Rectangle 6"/>
          <p:cNvSpPr>
            <a:spLocks noGrp="1" noChangeArrowheads="1"/>
          </p:cNvSpPr>
          <p:nvPr>
            <p:ph type="title"/>
          </p:nvPr>
        </p:nvSpPr>
        <p:spPr>
          <a:xfrm>
            <a:off x="685800" y="0"/>
            <a:ext cx="7772400" cy="914400"/>
          </a:xfrm>
        </p:spPr>
        <p:txBody>
          <a:bodyPr/>
          <a:lstStyle/>
          <a:p>
            <a:r>
              <a:rPr lang="en-US" dirty="0">
                <a:latin typeface="Arial Narrow" charset="0"/>
                <a:ea typeface="ＭＳ Ｐゴシック" charset="0"/>
                <a:cs typeface="ＭＳ Ｐゴシック" charset="0"/>
              </a:rPr>
              <a:t>Period of a Satellite in an Orbit</a:t>
            </a:r>
          </a:p>
        </p:txBody>
      </p:sp>
      <p:sp>
        <p:nvSpPr>
          <p:cNvPr id="542727" name="Text Box 7"/>
          <p:cNvSpPr txBox="1">
            <a:spLocks noChangeArrowheads="1"/>
          </p:cNvSpPr>
          <p:nvPr/>
        </p:nvSpPr>
        <p:spPr bwMode="auto">
          <a:xfrm>
            <a:off x="533400" y="1438275"/>
            <a:ext cx="342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a:solidFill>
                  <a:srgbClr val="333399"/>
                </a:solidFill>
                <a:latin typeface="Arial Narrow" charset="0"/>
              </a:rPr>
              <a:t>Speed of </a:t>
            </a:r>
            <a:r>
              <a:rPr lang="en-US" sz="3200" dirty="0" smtClean="0">
                <a:solidFill>
                  <a:srgbClr val="333399"/>
                </a:solidFill>
                <a:latin typeface="Arial Narrow" charset="0"/>
              </a:rPr>
              <a:t>the </a:t>
            </a:r>
            <a:r>
              <a:rPr lang="en-US" sz="3200" dirty="0">
                <a:solidFill>
                  <a:srgbClr val="333399"/>
                </a:solidFill>
                <a:latin typeface="Arial Narrow" charset="0"/>
              </a:rPr>
              <a:t>satellite</a:t>
            </a:r>
          </a:p>
        </p:txBody>
      </p:sp>
      <p:sp>
        <p:nvSpPr>
          <p:cNvPr id="542728" name="Text Box 8"/>
          <p:cNvSpPr txBox="1">
            <a:spLocks noChangeArrowheads="1"/>
          </p:cNvSpPr>
          <p:nvPr/>
        </p:nvSpPr>
        <p:spPr bwMode="auto">
          <a:xfrm>
            <a:off x="533400" y="4343400"/>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333399"/>
                </a:solidFill>
                <a:latin typeface="Arial Narrow" charset="0"/>
              </a:rPr>
              <a:t>Period of a satellite</a:t>
            </a:r>
          </a:p>
        </p:txBody>
      </p:sp>
      <p:graphicFrame>
        <p:nvGraphicFramePr>
          <p:cNvPr id="542729" name="Object 4"/>
          <p:cNvGraphicFramePr>
            <a:graphicFrameLocks noChangeAspect="1"/>
          </p:cNvGraphicFramePr>
          <p:nvPr/>
        </p:nvGraphicFramePr>
        <p:xfrm>
          <a:off x="762000" y="2435225"/>
          <a:ext cx="2897188" cy="1344613"/>
        </p:xfrm>
        <a:graphic>
          <a:graphicData uri="http://schemas.openxmlformats.org/presentationml/2006/ole">
            <mc:AlternateContent xmlns:mc="http://schemas.openxmlformats.org/markup-compatibility/2006">
              <mc:Choice xmlns:v="urn:schemas-microsoft-com:vml" Requires="v">
                <p:oleObj spid="_x0000_s200101" name="Equation" r:id="rId8" imgW="1015920" imgH="469800" progId="Equation.DSMT4">
                  <p:embed/>
                </p:oleObj>
              </mc:Choice>
              <mc:Fallback>
                <p:oleObj name="Equation" r:id="rId8" imgW="1015920" imgH="469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2435225"/>
                        <a:ext cx="2897188" cy="134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42730" name="Object 5"/>
          <p:cNvGraphicFramePr>
            <a:graphicFrameLocks noChangeAspect="1"/>
          </p:cNvGraphicFramePr>
          <p:nvPr/>
        </p:nvGraphicFramePr>
        <p:xfrm>
          <a:off x="5888038" y="2286000"/>
          <a:ext cx="2570162" cy="1417638"/>
        </p:xfrm>
        <a:graphic>
          <a:graphicData uri="http://schemas.openxmlformats.org/presentationml/2006/ole">
            <mc:AlternateContent xmlns:mc="http://schemas.openxmlformats.org/markup-compatibility/2006">
              <mc:Choice xmlns:v="urn:schemas-microsoft-com:vml" Requires="v">
                <p:oleObj spid="_x0000_s200102" name="Equation" r:id="rId10" imgW="901440" imgH="495000" progId="Equation.DSMT4">
                  <p:embed/>
                </p:oleObj>
              </mc:Choice>
              <mc:Fallback>
                <p:oleObj name="Equation" r:id="rId10" imgW="901440" imgH="495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8038" y="2286000"/>
                        <a:ext cx="2570162" cy="1417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42732" name="AutoShape 12"/>
          <p:cNvSpPr>
            <a:spLocks noChangeArrowheads="1"/>
          </p:cNvSpPr>
          <p:nvPr/>
        </p:nvSpPr>
        <p:spPr bwMode="auto">
          <a:xfrm>
            <a:off x="3776663" y="2560638"/>
            <a:ext cx="1862137" cy="1098550"/>
          </a:xfrm>
          <a:prstGeom prst="rightArrow">
            <a:avLst>
              <a:gd name="adj1" fmla="val 50000"/>
              <a:gd name="adj2" fmla="val 42377"/>
            </a:avLst>
          </a:prstGeom>
          <a:solidFill>
            <a:srgbClr val="FFFFCC"/>
          </a:solidFill>
          <a:ln w="28575">
            <a:solidFill>
              <a:srgbClr val="A50021"/>
            </a:solidFill>
            <a:miter lim="800000"/>
            <a:headEnd/>
            <a:tailEnd/>
          </a:ln>
        </p:spPr>
        <p:txBody>
          <a:bodyPr anchor="ctr">
            <a:spAutoFit/>
          </a:bodyPr>
          <a:lstStyle/>
          <a:p>
            <a:pPr algn="ctr"/>
            <a:r>
              <a:rPr lang="en-US" sz="1600" b="1">
                <a:solidFill>
                  <a:srgbClr val="A50021"/>
                </a:solidFill>
                <a:latin typeface="Arial Narrow" charset="0"/>
              </a:rPr>
              <a:t>Square either side and solve for T2</a:t>
            </a:r>
          </a:p>
        </p:txBody>
      </p:sp>
      <p:sp>
        <p:nvSpPr>
          <p:cNvPr id="542734" name="Text Box 14"/>
          <p:cNvSpPr txBox="1">
            <a:spLocks noChangeArrowheads="1"/>
          </p:cNvSpPr>
          <p:nvPr/>
        </p:nvSpPr>
        <p:spPr bwMode="auto">
          <a:xfrm>
            <a:off x="304800" y="5500688"/>
            <a:ext cx="861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This is applicable to any satellite or even for planets and moons.</a:t>
            </a:r>
          </a:p>
        </p:txBody>
      </p:sp>
      <p:sp>
        <p:nvSpPr>
          <p:cNvPr id="13" name="Text Box 14"/>
          <p:cNvSpPr txBox="1">
            <a:spLocks noChangeArrowheads="1"/>
          </p:cNvSpPr>
          <p:nvPr/>
        </p:nvSpPr>
        <p:spPr bwMode="auto">
          <a:xfrm>
            <a:off x="6477000" y="4505325"/>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err="1" smtClean="0">
                <a:solidFill>
                  <a:srgbClr val="333399"/>
                </a:solidFill>
                <a:latin typeface="Arial Narrow" charset="0"/>
              </a:rPr>
              <a:t>Kepler’s</a:t>
            </a:r>
            <a:r>
              <a:rPr lang="en-US" sz="2800" dirty="0" smtClean="0">
                <a:solidFill>
                  <a:srgbClr val="333399"/>
                </a:solidFill>
                <a:latin typeface="Arial Narrow" charset="0"/>
              </a:rPr>
              <a:t> </a:t>
            </a:r>
            <a:r>
              <a:rPr lang="en-US" sz="2800" dirty="0">
                <a:solidFill>
                  <a:srgbClr val="333399"/>
                </a:solidFill>
                <a:latin typeface="Arial Narrow" charset="0"/>
              </a:rPr>
              <a:t>3</a:t>
            </a:r>
            <a:r>
              <a:rPr lang="en-US" sz="2800" baseline="30000" dirty="0">
                <a:solidFill>
                  <a:srgbClr val="333399"/>
                </a:solidFill>
                <a:latin typeface="Arial Narrow" charset="0"/>
              </a:rPr>
              <a:t>rd</a:t>
            </a:r>
            <a:r>
              <a:rPr lang="en-US" sz="2800" dirty="0">
                <a:solidFill>
                  <a:srgbClr val="333399"/>
                </a:solidFill>
                <a:latin typeface="Arial Narrow" charset="0"/>
              </a:rPr>
              <a:t> Law </a:t>
            </a:r>
          </a:p>
        </p:txBody>
      </p:sp>
      <p:sp>
        <p:nvSpPr>
          <p:cNvPr id="47118"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E09E9EE-649B-0E49-BF27-AC0F0811816D}"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graphicFrame>
        <p:nvGraphicFramePr>
          <p:cNvPr id="15" name="Object 2"/>
          <p:cNvGraphicFramePr>
            <a:graphicFrameLocks noChangeAspect="1"/>
          </p:cNvGraphicFramePr>
          <p:nvPr>
            <p:extLst>
              <p:ext uri="{D42A27DB-BD31-4B8C-83A1-F6EECF244321}">
                <p14:modId xmlns:p14="http://schemas.microsoft.com/office/powerpoint/2010/main" val="3494953039"/>
              </p:ext>
            </p:extLst>
          </p:nvPr>
        </p:nvGraphicFramePr>
        <p:xfrm>
          <a:off x="6248400" y="1143000"/>
          <a:ext cx="906463" cy="1198562"/>
        </p:xfrm>
        <a:graphic>
          <a:graphicData uri="http://schemas.openxmlformats.org/presentationml/2006/ole">
            <mc:AlternateContent xmlns:mc="http://schemas.openxmlformats.org/markup-compatibility/2006">
              <mc:Choice xmlns:v="urn:schemas-microsoft-com:vml" Requires="v">
                <p:oleObj spid="_x0000_s200103" name="Equation" r:id="rId12" imgW="317500" imgH="419100" progId="Equation.DSMT4">
                  <p:embed/>
                </p:oleObj>
              </mc:Choice>
              <mc:Fallback>
                <p:oleObj name="Equation" r:id="rId12" imgW="317500" imgH="419100" progId="Equation.DSMT4">
                  <p:embed/>
                  <p:pic>
                    <p:nvPicPr>
                      <p:cNvPr id="0" name=""/>
                      <p:cNvPicPr>
                        <a:picLocks noChangeAspect="1" noChangeArrowheads="1"/>
                      </p:cNvPicPr>
                      <p:nvPr/>
                    </p:nvPicPr>
                    <p:blipFill>
                      <a:blip r:embed="rId13"/>
                      <a:srcRect/>
                      <a:stretch>
                        <a:fillRect/>
                      </a:stretch>
                    </p:blipFill>
                    <p:spPr bwMode="auto">
                      <a:xfrm>
                        <a:off x="6248400" y="1143000"/>
                        <a:ext cx="906463" cy="119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504271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4096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pic>
        <p:nvPicPr>
          <p:cNvPr id="546819" name="Picture 3" descr="afg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32353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4"/>
          <p:cNvSpPr>
            <a:spLocks noGrp="1" noChangeArrowheads="1"/>
          </p:cNvSpPr>
          <p:nvPr>
            <p:ph type="title"/>
          </p:nvPr>
        </p:nvSpPr>
        <p:spPr>
          <a:xfrm>
            <a:off x="685800" y="76200"/>
            <a:ext cx="7772400" cy="990600"/>
          </a:xfrm>
        </p:spPr>
        <p:txBody>
          <a:bodyPr/>
          <a:lstStyle/>
          <a:p>
            <a:r>
              <a:rPr lang="en-US">
                <a:latin typeface="Arial Narrow" charset="0"/>
                <a:ea typeface="ＭＳ Ｐゴシック" charset="0"/>
                <a:cs typeface="ＭＳ Ｐゴシック" charset="0"/>
              </a:rPr>
              <a:t>Geo-synchronous Satellites</a:t>
            </a:r>
          </a:p>
        </p:txBody>
      </p:sp>
      <p:sp>
        <p:nvSpPr>
          <p:cNvPr id="546821" name="Text Box 5"/>
          <p:cNvSpPr txBox="1">
            <a:spLocks noChangeArrowheads="1"/>
          </p:cNvSpPr>
          <p:nvPr/>
        </p:nvSpPr>
        <p:spPr bwMode="auto">
          <a:xfrm>
            <a:off x="4114800" y="4267200"/>
            <a:ext cx="365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333399"/>
                </a:solidFill>
                <a:latin typeface="Arial Narrow" charset="0"/>
              </a:rPr>
              <a:t>What period should these satellites have?</a:t>
            </a:r>
          </a:p>
        </p:txBody>
      </p:sp>
      <p:pic>
        <p:nvPicPr>
          <p:cNvPr id="546822" name="Picture 6" descr="F05.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600200"/>
            <a:ext cx="609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6823" name="Text Box 7"/>
          <p:cNvSpPr txBox="1">
            <a:spLocks noChangeArrowheads="1"/>
          </p:cNvSpPr>
          <p:nvPr/>
        </p:nvSpPr>
        <p:spPr bwMode="auto">
          <a:xfrm>
            <a:off x="838200" y="33528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Satellite TV</a:t>
            </a:r>
          </a:p>
        </p:txBody>
      </p:sp>
      <p:sp>
        <p:nvSpPr>
          <p:cNvPr id="546824" name="Text Box 8"/>
          <p:cNvSpPr txBox="1">
            <a:spLocks noChangeArrowheads="1"/>
          </p:cNvSpPr>
          <p:nvPr/>
        </p:nvSpPr>
        <p:spPr bwMode="auto">
          <a:xfrm>
            <a:off x="3962400" y="990600"/>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Global Positioning System (GPS)</a:t>
            </a:r>
          </a:p>
        </p:txBody>
      </p:sp>
      <p:sp>
        <p:nvSpPr>
          <p:cNvPr id="546825" name="Text Box 9"/>
          <p:cNvSpPr txBox="1">
            <a:spLocks noChangeArrowheads="1"/>
          </p:cNvSpPr>
          <p:nvPr/>
        </p:nvSpPr>
        <p:spPr bwMode="auto">
          <a:xfrm>
            <a:off x="4114800" y="5195888"/>
            <a:ext cx="3657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333399"/>
                </a:solidFill>
                <a:latin typeface="Arial Narrow" charset="0"/>
              </a:rPr>
              <a:t>The same as the earth!!</a:t>
            </a:r>
          </a:p>
        </p:txBody>
      </p:sp>
      <p:sp>
        <p:nvSpPr>
          <p:cNvPr id="546826" name="Text Box 10"/>
          <p:cNvSpPr txBox="1">
            <a:spLocks noChangeArrowheads="1"/>
          </p:cNvSpPr>
          <p:nvPr/>
        </p:nvSpPr>
        <p:spPr bwMode="auto">
          <a:xfrm>
            <a:off x="7467600" y="51816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24 hours</a:t>
            </a:r>
          </a:p>
        </p:txBody>
      </p:sp>
      <p:sp>
        <p:nvSpPr>
          <p:cNvPr id="40974"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E602F9-AC22-BA46-A4D6-0FEF81AACB39}"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15" name="Text Box 9"/>
          <p:cNvSpPr txBox="1">
            <a:spLocks noChangeArrowheads="1"/>
          </p:cNvSpPr>
          <p:nvPr/>
        </p:nvSpPr>
        <p:spPr bwMode="auto">
          <a:xfrm>
            <a:off x="4114800" y="5791200"/>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smtClean="0">
                <a:solidFill>
                  <a:srgbClr val="333399"/>
                </a:solidFill>
                <a:latin typeface="Arial Narrow" charset="0"/>
              </a:rPr>
              <a:t>What altitude must they be?</a:t>
            </a:r>
            <a:endParaRPr lang="en-US" sz="2800" dirty="0">
              <a:solidFill>
                <a:srgbClr val="333399"/>
              </a:solidFill>
              <a:latin typeface="Arial Narrow" charset="0"/>
            </a:endParaRPr>
          </a:p>
        </p:txBody>
      </p:sp>
    </p:spTree>
    <p:extLst>
      <p:ext uri="{BB962C8B-B14F-4D97-AF65-F5344CB8AC3E}">
        <p14:creationId xmlns:p14="http://schemas.microsoft.com/office/powerpoint/2010/main" val="1647425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430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pic>
        <p:nvPicPr>
          <p:cNvPr id="548866" name="Picture 2" descr="F0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61722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8868" name="Text Box 4"/>
          <p:cNvSpPr txBox="1">
            <a:spLocks noChangeArrowheads="1"/>
          </p:cNvSpPr>
          <p:nvPr/>
        </p:nvSpPr>
        <p:spPr bwMode="auto">
          <a:xfrm>
            <a:off x="309563" y="5440363"/>
            <a:ext cx="83772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333399"/>
                </a:solidFill>
                <a:latin typeface="Arial Narrow" charset="0"/>
              </a:rPr>
              <a:t>In each case, what is the weight recorded by the scale?</a:t>
            </a:r>
          </a:p>
        </p:txBody>
      </p:sp>
      <p:sp>
        <p:nvSpPr>
          <p:cNvPr id="43014" name="Rectangle 5"/>
          <p:cNvSpPr>
            <a:spLocks noGrp="1" noChangeArrowheads="1"/>
          </p:cNvSpPr>
          <p:nvPr>
            <p:ph type="title"/>
          </p:nvPr>
        </p:nvSpPr>
        <p:spPr>
          <a:xfrm>
            <a:off x="76200" y="76200"/>
            <a:ext cx="8915400" cy="1143000"/>
          </a:xfrm>
        </p:spPr>
        <p:txBody>
          <a:bodyPr/>
          <a:lstStyle/>
          <a:p>
            <a:r>
              <a:rPr lang="en-US" sz="4000">
                <a:latin typeface="Arial Narrow" charset="0"/>
                <a:ea typeface="ＭＳ Ｐゴシック" charset="0"/>
                <a:cs typeface="ＭＳ Ｐゴシック" charset="0"/>
              </a:rPr>
              <a:t>Ex. Apparent Weightlessness and Free Fall</a:t>
            </a:r>
          </a:p>
        </p:txBody>
      </p:sp>
      <p:sp>
        <p:nvSpPr>
          <p:cNvPr id="548872" name="Text Box 8"/>
          <p:cNvSpPr txBox="1">
            <a:spLocks noChangeArrowheads="1"/>
          </p:cNvSpPr>
          <p:nvPr/>
        </p:nvSpPr>
        <p:spPr bwMode="auto">
          <a:xfrm>
            <a:off x="2144713" y="4854575"/>
            <a:ext cx="3698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333399"/>
                </a:solidFill>
                <a:latin typeface="Arial Narrow" charset="0"/>
              </a:rPr>
              <a:t>0</a:t>
            </a:r>
          </a:p>
        </p:txBody>
      </p:sp>
      <p:sp>
        <p:nvSpPr>
          <p:cNvPr id="43018"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85D0459-9E8F-0D49-8AC8-4C58429B4B50}"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548873" name="Text Box 9"/>
          <p:cNvSpPr txBox="1">
            <a:spLocks noChangeArrowheads="1"/>
          </p:cNvSpPr>
          <p:nvPr/>
        </p:nvSpPr>
        <p:spPr bwMode="auto">
          <a:xfrm>
            <a:off x="5334000" y="4852988"/>
            <a:ext cx="3698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a:solidFill>
                  <a:srgbClr val="333399"/>
                </a:solidFill>
                <a:latin typeface="Arial Narrow" charset="0"/>
              </a:rPr>
              <a:t>0</a:t>
            </a:r>
          </a:p>
        </p:txBody>
      </p:sp>
    </p:spTree>
    <p:extLst>
      <p:ext uri="{BB962C8B-B14F-4D97-AF65-F5344CB8AC3E}">
        <p14:creationId xmlns:p14="http://schemas.microsoft.com/office/powerpoint/2010/main" val="8796872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4506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50915" name="Text Box 3"/>
          <p:cNvSpPr txBox="1">
            <a:spLocks noChangeArrowheads="1"/>
          </p:cNvSpPr>
          <p:nvPr/>
        </p:nvSpPr>
        <p:spPr bwMode="auto">
          <a:xfrm>
            <a:off x="249238" y="836613"/>
            <a:ext cx="85899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333399"/>
                </a:solidFill>
                <a:latin typeface="Arial Narrow" charset="0"/>
              </a:rPr>
              <a:t>At what speed must the surface of the space station move so that the astronaut experiences a push on his feet equal to his weight on earth?  The radius is 1700 m.</a:t>
            </a:r>
          </a:p>
        </p:txBody>
      </p:sp>
      <p:graphicFrame>
        <p:nvGraphicFramePr>
          <p:cNvPr id="550916" name="Object 2"/>
          <p:cNvGraphicFramePr>
            <a:graphicFrameLocks noChangeAspect="1"/>
          </p:cNvGraphicFramePr>
          <p:nvPr>
            <p:extLst>
              <p:ext uri="{D42A27DB-BD31-4B8C-83A1-F6EECF244321}">
                <p14:modId xmlns:p14="http://schemas.microsoft.com/office/powerpoint/2010/main" val="889301500"/>
              </p:ext>
            </p:extLst>
          </p:nvPr>
        </p:nvGraphicFramePr>
        <p:xfrm>
          <a:off x="439738" y="2362200"/>
          <a:ext cx="2173287" cy="1233487"/>
        </p:xfrm>
        <a:graphic>
          <a:graphicData uri="http://schemas.openxmlformats.org/presentationml/2006/ole">
            <mc:AlternateContent xmlns:mc="http://schemas.openxmlformats.org/markup-compatibility/2006">
              <mc:Choice xmlns:v="urn:schemas-microsoft-com:vml" Requires="v">
                <p:oleObj spid="_x0000_s201307" name="Equation" r:id="rId4" imgW="762000" imgH="431800" progId="Equation.DSMT4">
                  <p:embed/>
                </p:oleObj>
              </mc:Choice>
              <mc:Fallback>
                <p:oleObj name="Equation" r:id="rId4" imgW="7620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38" y="2362200"/>
                        <a:ext cx="2173287" cy="123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0917" name="Object 3"/>
          <p:cNvGraphicFramePr>
            <a:graphicFrameLocks noChangeAspect="1"/>
          </p:cNvGraphicFramePr>
          <p:nvPr>
            <p:extLst>
              <p:ext uri="{D42A27DB-BD31-4B8C-83A1-F6EECF244321}">
                <p14:modId xmlns:p14="http://schemas.microsoft.com/office/powerpoint/2010/main" val="1497083848"/>
              </p:ext>
            </p:extLst>
          </p:nvPr>
        </p:nvGraphicFramePr>
        <p:xfrm>
          <a:off x="228600" y="3902075"/>
          <a:ext cx="687388" cy="363537"/>
        </p:xfrm>
        <a:graphic>
          <a:graphicData uri="http://schemas.openxmlformats.org/presentationml/2006/ole">
            <mc:AlternateContent xmlns:mc="http://schemas.openxmlformats.org/markup-compatibility/2006">
              <mc:Choice xmlns:v="urn:schemas-microsoft-com:vml" Requires="v">
                <p:oleObj spid="_x0000_s201308" name="Equation" r:id="rId6" imgW="241300" imgH="127000" progId="Equation.DSMT4">
                  <p:embed/>
                </p:oleObj>
              </mc:Choice>
              <mc:Fallback>
                <p:oleObj name="Equation" r:id="rId6" imgW="241300" imgH="127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902075"/>
                        <a:ext cx="68738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50918" name="Picture 6" descr="afg0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8750" y="2438400"/>
            <a:ext cx="36766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Rectangle 7"/>
          <p:cNvSpPr>
            <a:spLocks noChangeArrowheads="1"/>
          </p:cNvSpPr>
          <p:nvPr/>
        </p:nvSpPr>
        <p:spPr bwMode="auto">
          <a:xfrm>
            <a:off x="685800" y="-76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rgbClr val="A50021"/>
                </a:solidFill>
                <a:latin typeface="Arial Narrow" charset="0"/>
              </a:rPr>
              <a:t>Ex. Artificial Gravity</a:t>
            </a:r>
          </a:p>
        </p:txBody>
      </p:sp>
      <p:graphicFrame>
        <p:nvGraphicFramePr>
          <p:cNvPr id="550921" name="Object 4"/>
          <p:cNvGraphicFramePr>
            <a:graphicFrameLocks noChangeAspect="1"/>
          </p:cNvGraphicFramePr>
          <p:nvPr>
            <p:extLst>
              <p:ext uri="{D42A27DB-BD31-4B8C-83A1-F6EECF244321}">
                <p14:modId xmlns:p14="http://schemas.microsoft.com/office/powerpoint/2010/main" val="421671377"/>
              </p:ext>
            </p:extLst>
          </p:nvPr>
        </p:nvGraphicFramePr>
        <p:xfrm>
          <a:off x="2663825" y="2822575"/>
          <a:ext cx="688975" cy="471487"/>
        </p:xfrm>
        <a:graphic>
          <a:graphicData uri="http://schemas.openxmlformats.org/presentationml/2006/ole">
            <mc:AlternateContent xmlns:mc="http://schemas.openxmlformats.org/markup-compatibility/2006">
              <mc:Choice xmlns:v="urn:schemas-microsoft-com:vml" Requires="v">
                <p:oleObj spid="_x0000_s201309" name="Equation" r:id="rId9" imgW="241300" imgH="165100" progId="Equation.DSMT4">
                  <p:embed/>
                </p:oleObj>
              </mc:Choice>
              <mc:Fallback>
                <p:oleObj name="Equation" r:id="rId9" imgW="241300" imgH="165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3825" y="2822575"/>
                        <a:ext cx="688975"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0922" name="Object 5"/>
          <p:cNvGraphicFramePr>
            <a:graphicFrameLocks noChangeAspect="1"/>
          </p:cNvGraphicFramePr>
          <p:nvPr>
            <p:extLst>
              <p:ext uri="{D42A27DB-BD31-4B8C-83A1-F6EECF244321}">
                <p14:modId xmlns:p14="http://schemas.microsoft.com/office/powerpoint/2010/main" val="1912166399"/>
              </p:ext>
            </p:extLst>
          </p:nvPr>
        </p:nvGraphicFramePr>
        <p:xfrm>
          <a:off x="958850" y="3657600"/>
          <a:ext cx="869950" cy="796925"/>
        </p:xfrm>
        <a:graphic>
          <a:graphicData uri="http://schemas.openxmlformats.org/presentationml/2006/ole">
            <mc:AlternateContent xmlns:mc="http://schemas.openxmlformats.org/markup-compatibility/2006">
              <mc:Choice xmlns:v="urn:schemas-microsoft-com:vml" Requires="v">
                <p:oleObj spid="_x0000_s201310" name="Equation" r:id="rId11" imgW="304800" imgH="279400" progId="Equation.DSMT4">
                  <p:embed/>
                </p:oleObj>
              </mc:Choice>
              <mc:Fallback>
                <p:oleObj name="Equation" r:id="rId11" imgW="304800" imgH="279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8850" y="3657600"/>
                        <a:ext cx="869950"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0923" name="Object 6"/>
          <p:cNvGraphicFramePr>
            <a:graphicFrameLocks noChangeAspect="1"/>
          </p:cNvGraphicFramePr>
          <p:nvPr>
            <p:extLst>
              <p:ext uri="{D42A27DB-BD31-4B8C-83A1-F6EECF244321}">
                <p14:modId xmlns:p14="http://schemas.microsoft.com/office/powerpoint/2010/main" val="2021094087"/>
              </p:ext>
            </p:extLst>
          </p:nvPr>
        </p:nvGraphicFramePr>
        <p:xfrm>
          <a:off x="569912" y="4495800"/>
          <a:ext cx="4459288" cy="944563"/>
        </p:xfrm>
        <a:graphic>
          <a:graphicData uri="http://schemas.openxmlformats.org/presentationml/2006/ole">
            <mc:AlternateContent xmlns:mc="http://schemas.openxmlformats.org/markup-compatibility/2006">
              <mc:Choice xmlns:v="urn:schemas-microsoft-com:vml" Requires="v">
                <p:oleObj spid="_x0000_s201311" name="Equation" r:id="rId13" imgW="1562100" imgH="330200" progId="Equation.DSMT4">
                  <p:embed/>
                </p:oleObj>
              </mc:Choice>
              <mc:Fallback>
                <p:oleObj name="Equation" r:id="rId13" imgW="1562100" imgH="330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9912" y="4495800"/>
                        <a:ext cx="4459288" cy="94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69"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7A7D1A-E654-FD4A-B4A4-E3B301B5301E}"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graphicFrame>
        <p:nvGraphicFramePr>
          <p:cNvPr id="2" name="Object 7"/>
          <p:cNvGraphicFramePr>
            <a:graphicFrameLocks noChangeAspect="1"/>
          </p:cNvGraphicFramePr>
          <p:nvPr>
            <p:extLst>
              <p:ext uri="{D42A27DB-BD31-4B8C-83A1-F6EECF244321}">
                <p14:modId xmlns:p14="http://schemas.microsoft.com/office/powerpoint/2010/main" val="99589792"/>
              </p:ext>
            </p:extLst>
          </p:nvPr>
        </p:nvGraphicFramePr>
        <p:xfrm>
          <a:off x="549275" y="5524500"/>
          <a:ext cx="1812925" cy="654050"/>
        </p:xfrm>
        <a:graphic>
          <a:graphicData uri="http://schemas.openxmlformats.org/presentationml/2006/ole">
            <mc:AlternateContent xmlns:mc="http://schemas.openxmlformats.org/markup-compatibility/2006">
              <mc:Choice xmlns:v="urn:schemas-microsoft-com:vml" Requires="v">
                <p:oleObj spid="_x0000_s201312" name="Equation" r:id="rId15" imgW="635000" imgH="228600" progId="Equation.DSMT4">
                  <p:embed/>
                </p:oleObj>
              </mc:Choice>
              <mc:Fallback>
                <p:oleObj name="Equation" r:id="rId15" imgW="6350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275" y="5524500"/>
                        <a:ext cx="1812925"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966980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pic>
        <p:nvPicPr>
          <p:cNvPr id="73730" name="Picture 2" descr="FG05_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5760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3"/>
          <p:cNvSpPr>
            <a:spLocks noGrp="1" noChangeArrowheads="1"/>
          </p:cNvSpPr>
          <p:nvPr>
            <p:ph type="title"/>
          </p:nvPr>
        </p:nvSpPr>
        <p:spPr>
          <a:xfrm>
            <a:off x="685800" y="228600"/>
            <a:ext cx="7772400" cy="457200"/>
          </a:xfrm>
        </p:spPr>
        <p:txBody>
          <a:bodyPr/>
          <a:lstStyle/>
          <a:p>
            <a:r>
              <a:rPr lang="en-US" sz="3600">
                <a:latin typeface="Arial Narrow" charset="0"/>
                <a:ea typeface="ＭＳ Ｐゴシック" charset="0"/>
                <a:cs typeface="ＭＳ Ｐゴシック" charset="0"/>
              </a:rPr>
              <a:t>Motion in Resistive Forces</a:t>
            </a:r>
          </a:p>
        </p:txBody>
      </p:sp>
      <p:sp>
        <p:nvSpPr>
          <p:cNvPr id="73732" name="Text Box 4"/>
          <p:cNvSpPr txBox="1">
            <a:spLocks noChangeArrowheads="1"/>
          </p:cNvSpPr>
          <p:nvPr/>
        </p:nvSpPr>
        <p:spPr bwMode="auto">
          <a:xfrm>
            <a:off x="533400" y="762000"/>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Medium can exert resistive forces on an object moving through it due to viscosity or other types frictional properties of the medium.</a:t>
            </a:r>
          </a:p>
        </p:txBody>
      </p:sp>
      <p:sp>
        <p:nvSpPr>
          <p:cNvPr id="73733" name="Text Box 5"/>
          <p:cNvSpPr txBox="1">
            <a:spLocks noChangeArrowheads="1"/>
          </p:cNvSpPr>
          <p:nvPr/>
        </p:nvSpPr>
        <p:spPr bwMode="auto">
          <a:xfrm>
            <a:off x="533400" y="23622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These forces are exerted on moving objects in opposite direction of the movement.   </a:t>
            </a:r>
          </a:p>
        </p:txBody>
      </p:sp>
      <p:sp>
        <p:nvSpPr>
          <p:cNvPr id="73734" name="Text Box 6"/>
          <p:cNvSpPr txBox="1">
            <a:spLocks noChangeArrowheads="1"/>
          </p:cNvSpPr>
          <p:nvPr/>
        </p:nvSpPr>
        <p:spPr bwMode="auto">
          <a:xfrm>
            <a:off x="533400" y="17526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3399"/>
                </a:solidFill>
                <a:latin typeface="Arial Narrow" charset="0"/>
              </a:rPr>
              <a:t>Some examples? </a:t>
            </a:r>
          </a:p>
        </p:txBody>
      </p:sp>
      <p:sp>
        <p:nvSpPr>
          <p:cNvPr id="73735" name="Text Box 7"/>
          <p:cNvSpPr txBox="1">
            <a:spLocks noChangeArrowheads="1"/>
          </p:cNvSpPr>
          <p:nvPr/>
        </p:nvSpPr>
        <p:spPr bwMode="auto">
          <a:xfrm>
            <a:off x="457200" y="3124200"/>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These forces are proportional to such factors as speed.   They almost always increase with increasing speed.   </a:t>
            </a:r>
          </a:p>
        </p:txBody>
      </p:sp>
      <p:sp>
        <p:nvSpPr>
          <p:cNvPr id="73736" name="Text Box 8"/>
          <p:cNvSpPr txBox="1">
            <a:spLocks noChangeArrowheads="1"/>
          </p:cNvSpPr>
          <p:nvPr/>
        </p:nvSpPr>
        <p:spPr bwMode="auto">
          <a:xfrm>
            <a:off x="457200" y="4038600"/>
            <a:ext cx="5562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914400" indent="-457200"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Two different cases of proportionality: </a:t>
            </a:r>
          </a:p>
          <a:p>
            <a:pPr lvl="1" eaLnBrk="1" hangingPunct="1">
              <a:buFontTx/>
              <a:buAutoNum type="arabicPeriod"/>
            </a:pPr>
            <a:r>
              <a:rPr lang="en-US" dirty="0">
                <a:solidFill>
                  <a:schemeClr val="accent2"/>
                </a:solidFill>
                <a:latin typeface="Arial Narrow" charset="0"/>
              </a:rPr>
              <a:t>Forces linearly proportional to speed: Slowly moving or very small objects</a:t>
            </a:r>
          </a:p>
          <a:p>
            <a:pPr lvl="1" eaLnBrk="1" hangingPunct="1">
              <a:buFontTx/>
              <a:buAutoNum type="arabicPeriod"/>
            </a:pPr>
            <a:r>
              <a:rPr lang="en-US" dirty="0">
                <a:solidFill>
                  <a:schemeClr val="accent2"/>
                </a:solidFill>
                <a:latin typeface="Arial Narrow" charset="0"/>
              </a:rPr>
              <a:t>Forces proportional to square of speed: Large objects w/ reasonable speed</a:t>
            </a:r>
          </a:p>
        </p:txBody>
      </p:sp>
      <p:sp>
        <p:nvSpPr>
          <p:cNvPr id="73737" name="Text Box 9"/>
          <p:cNvSpPr txBox="1">
            <a:spLocks noChangeArrowheads="1"/>
          </p:cNvSpPr>
          <p:nvPr/>
        </p:nvSpPr>
        <p:spPr bwMode="auto">
          <a:xfrm>
            <a:off x="3124200" y="1752600"/>
            <a:ext cx="4833938" cy="495300"/>
          </a:xfrm>
          <a:prstGeom prst="rect">
            <a:avLst/>
          </a:prstGeom>
          <a:solidFill>
            <a:srgbClr val="CCFFFF"/>
          </a:solidFill>
          <a:ln w="38100">
            <a:solidFill>
              <a:srgbClr val="333399"/>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3399"/>
                </a:solidFill>
                <a:latin typeface="Arial Narrow" charset="0"/>
              </a:rPr>
              <a:t>Air resistance, viscous force of liquid, etc</a:t>
            </a:r>
          </a:p>
        </p:txBody>
      </p:sp>
      <p:sp>
        <p:nvSpPr>
          <p:cNvPr id="21515" name="Footer Placeholder 1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1516"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D0A7D3-9640-C24F-B9B8-D5F5FD89ABB7}"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13" name="Text Box 9"/>
          <p:cNvSpPr txBox="1">
            <a:spLocks noChangeArrowheads="1"/>
          </p:cNvSpPr>
          <p:nvPr/>
        </p:nvSpPr>
        <p:spPr bwMode="auto">
          <a:xfrm>
            <a:off x="7924800" y="5373469"/>
            <a:ext cx="914400" cy="584776"/>
          </a:xfrm>
          <a:prstGeom prst="rect">
            <a:avLst/>
          </a:prstGeom>
          <a:noFill/>
          <a:ln w="38100" cmpd="sng">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dirty="0" smtClean="0">
                <a:solidFill>
                  <a:srgbClr val="333399"/>
                </a:solidFill>
                <a:latin typeface="Arial Narrow" charset="0"/>
              </a:rPr>
              <a:t>Terminal speed</a:t>
            </a:r>
            <a:endParaRPr lang="en-US" sz="1600" b="1" dirty="0">
              <a:solidFill>
                <a:srgbClr val="333399"/>
              </a:solidFill>
              <a:latin typeface="Arial Narrow" charset="0"/>
            </a:endParaRPr>
          </a:p>
        </p:txBody>
      </p:sp>
      <p:cxnSp>
        <p:nvCxnSpPr>
          <p:cNvPr id="3" name="Straight Arrow Connector 2"/>
          <p:cNvCxnSpPr>
            <a:stCxn id="13" idx="1"/>
          </p:cNvCxnSpPr>
          <p:nvPr/>
        </p:nvCxnSpPr>
        <p:spPr bwMode="auto">
          <a:xfrm flipH="1">
            <a:off x="7696200" y="5665857"/>
            <a:ext cx="228600" cy="49143"/>
          </a:xfrm>
          <a:prstGeom prst="straightConnector1">
            <a:avLst/>
          </a:prstGeom>
          <a:noFill/>
          <a:ln w="28575" cap="flat" cmpd="sng" algn="ctr">
            <a:solidFill>
              <a:srgbClr val="800000"/>
            </a:solidFill>
            <a:prstDash val="solid"/>
            <a:round/>
            <a:headEnd type="none" w="med" len="med"/>
            <a:tailEnd type="triangle"/>
          </a:ln>
          <a:effectLst/>
        </p:spPr>
      </p:cxnSp>
    </p:spTree>
    <p:extLst>
      <p:ext uri="{BB962C8B-B14F-4D97-AF65-F5344CB8AC3E}">
        <p14:creationId xmlns:p14="http://schemas.microsoft.com/office/powerpoint/2010/main" val="5822537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225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D6A65F1-0941-FD43-A4BF-D79FBDA382E3}"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grpSp>
        <p:nvGrpSpPr>
          <p:cNvPr id="2" name="Group 2"/>
          <p:cNvGrpSpPr>
            <a:grpSpLocks/>
          </p:cNvGrpSpPr>
          <p:nvPr/>
        </p:nvGrpSpPr>
        <p:grpSpPr bwMode="auto">
          <a:xfrm>
            <a:off x="6096000" y="2057400"/>
            <a:ext cx="2036763" cy="1981200"/>
            <a:chOff x="3840" y="1392"/>
            <a:chExt cx="1283" cy="1248"/>
          </a:xfrm>
        </p:grpSpPr>
        <p:sp>
          <p:nvSpPr>
            <p:cNvPr id="22581" name="Line 3"/>
            <p:cNvSpPr>
              <a:spLocks noChangeShapeType="1"/>
            </p:cNvSpPr>
            <p:nvPr/>
          </p:nvSpPr>
          <p:spPr bwMode="auto">
            <a:xfrm>
              <a:off x="3840" y="2064"/>
              <a:ext cx="1056"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2" name="Line 4"/>
            <p:cNvSpPr>
              <a:spLocks noChangeShapeType="1"/>
            </p:cNvSpPr>
            <p:nvPr/>
          </p:nvSpPr>
          <p:spPr bwMode="auto">
            <a:xfrm rot="-5400000">
              <a:off x="3528" y="2040"/>
              <a:ext cx="12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3" name="Text Box 5"/>
            <p:cNvSpPr txBox="1">
              <a:spLocks noChangeArrowheads="1"/>
            </p:cNvSpPr>
            <p:nvPr/>
          </p:nvSpPr>
          <p:spPr bwMode="auto">
            <a:xfrm>
              <a:off x="4934" y="1975"/>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x</a:t>
              </a:r>
            </a:p>
          </p:txBody>
        </p:sp>
        <p:sp>
          <p:nvSpPr>
            <p:cNvPr id="22584" name="Text Box 6"/>
            <p:cNvSpPr txBox="1">
              <a:spLocks noChangeArrowheads="1"/>
            </p:cNvSpPr>
            <p:nvPr/>
          </p:nvSpPr>
          <p:spPr bwMode="auto">
            <a:xfrm>
              <a:off x="3888" y="1392"/>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chemeClr val="accent2"/>
                  </a:solidFill>
                  <a:latin typeface="Arial Narrow" charset="0"/>
                </a:rPr>
                <a:t>y</a:t>
              </a:r>
            </a:p>
          </p:txBody>
        </p:sp>
      </p:grpSp>
      <p:sp>
        <p:nvSpPr>
          <p:cNvPr id="22543" name="Rectangle 7"/>
          <p:cNvSpPr>
            <a:spLocks noGrp="1" noChangeArrowheads="1"/>
          </p:cNvSpPr>
          <p:nvPr>
            <p:ph type="title"/>
          </p:nvPr>
        </p:nvSpPr>
        <p:spPr>
          <a:xfrm>
            <a:off x="685800" y="152400"/>
            <a:ext cx="7772400" cy="457200"/>
          </a:xfrm>
        </p:spPr>
        <p:txBody>
          <a:bodyPr/>
          <a:lstStyle/>
          <a:p>
            <a:r>
              <a:rPr lang="en-US">
                <a:latin typeface="Arial Narrow" charset="0"/>
                <a:ea typeface="ＭＳ Ｐゴシック" charset="0"/>
                <a:cs typeface="ＭＳ Ｐゴシック" charset="0"/>
              </a:rPr>
              <a:t>Work Done by a Constant Force</a:t>
            </a:r>
          </a:p>
        </p:txBody>
      </p:sp>
      <p:sp>
        <p:nvSpPr>
          <p:cNvPr id="571400" name="Text Box 8"/>
          <p:cNvSpPr txBox="1">
            <a:spLocks noChangeArrowheads="1"/>
          </p:cNvSpPr>
          <p:nvPr/>
        </p:nvSpPr>
        <p:spPr bwMode="auto">
          <a:xfrm>
            <a:off x="304800" y="750888"/>
            <a:ext cx="8610600" cy="1077912"/>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a:solidFill>
                  <a:schemeClr val="accent2"/>
                </a:solidFill>
                <a:latin typeface="Monotype Corsiva" charset="0"/>
              </a:rPr>
              <a:t>A meaningful work in physics is done only when the net   forces exerted on an object changes the energy of the object.</a:t>
            </a:r>
            <a:endParaRPr lang="en-US" sz="3200">
              <a:solidFill>
                <a:schemeClr val="accent2"/>
              </a:solidFill>
              <a:latin typeface="Arial Narrow" charset="0"/>
            </a:endParaRPr>
          </a:p>
        </p:txBody>
      </p:sp>
      <p:sp>
        <p:nvSpPr>
          <p:cNvPr id="571401" name="Line 9"/>
          <p:cNvSpPr>
            <a:spLocks noChangeShapeType="1"/>
          </p:cNvSpPr>
          <p:nvPr/>
        </p:nvSpPr>
        <p:spPr bwMode="auto">
          <a:xfrm>
            <a:off x="762000" y="3281363"/>
            <a:ext cx="2133600" cy="0"/>
          </a:xfrm>
          <a:prstGeom prst="line">
            <a:avLst/>
          </a:prstGeom>
          <a:noFill/>
          <a:ln w="762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1402" name="Rectangle 10"/>
          <p:cNvSpPr>
            <a:spLocks noChangeArrowheads="1"/>
          </p:cNvSpPr>
          <p:nvPr/>
        </p:nvSpPr>
        <p:spPr bwMode="auto">
          <a:xfrm>
            <a:off x="762000" y="2671763"/>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3" name="Group 11"/>
          <p:cNvGrpSpPr>
            <a:grpSpLocks/>
          </p:cNvGrpSpPr>
          <p:nvPr/>
        </p:nvGrpSpPr>
        <p:grpSpPr bwMode="auto">
          <a:xfrm>
            <a:off x="1371600" y="2209800"/>
            <a:ext cx="762000" cy="690563"/>
            <a:chOff x="1104" y="1773"/>
            <a:chExt cx="480" cy="435"/>
          </a:xfrm>
        </p:grpSpPr>
        <p:sp>
          <p:nvSpPr>
            <p:cNvPr id="22579" name="Line 12"/>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0" name="Text Box 13"/>
            <p:cNvSpPr txBox="1">
              <a:spLocks noChangeArrowheads="1"/>
            </p:cNvSpPr>
            <p:nvPr/>
          </p:nvSpPr>
          <p:spPr bwMode="auto">
            <a:xfrm>
              <a:off x="1200" y="1773"/>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4" name="Group 14"/>
          <p:cNvGrpSpPr>
            <a:grpSpLocks/>
          </p:cNvGrpSpPr>
          <p:nvPr/>
        </p:nvGrpSpPr>
        <p:grpSpPr bwMode="auto">
          <a:xfrm>
            <a:off x="1371600" y="2519363"/>
            <a:ext cx="763588" cy="461962"/>
            <a:chOff x="1104" y="1968"/>
            <a:chExt cx="481" cy="291"/>
          </a:xfrm>
        </p:grpSpPr>
        <p:sp>
          <p:nvSpPr>
            <p:cNvPr id="22575" name="Line 15"/>
            <p:cNvSpPr>
              <a:spLocks noChangeShapeType="1"/>
            </p:cNvSpPr>
            <p:nvPr/>
          </p:nvSpPr>
          <p:spPr bwMode="auto">
            <a:xfrm>
              <a:off x="1104" y="2208"/>
              <a:ext cx="480" cy="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76" name="Group 16"/>
            <p:cNvGrpSpPr>
              <a:grpSpLocks/>
            </p:cNvGrpSpPr>
            <p:nvPr/>
          </p:nvGrpSpPr>
          <p:grpSpPr bwMode="auto">
            <a:xfrm>
              <a:off x="1344" y="1968"/>
              <a:ext cx="241" cy="291"/>
              <a:chOff x="2256" y="1968"/>
              <a:chExt cx="241" cy="291"/>
            </a:xfrm>
          </p:grpSpPr>
          <p:sp>
            <p:nvSpPr>
              <p:cNvPr id="22577" name="AutoShape 17"/>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2578" name="Text Box 18"/>
              <p:cNvSpPr txBox="1">
                <a:spLocks noChangeArrowheads="1"/>
              </p:cNvSpPr>
              <p:nvPr/>
            </p:nvSpPr>
            <p:spPr bwMode="auto">
              <a:xfrm>
                <a:off x="2280" y="1968"/>
                <a:ext cx="21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θ</a:t>
                </a:r>
              </a:p>
            </p:txBody>
          </p:sp>
        </p:grpSp>
      </p:grpSp>
      <p:sp>
        <p:nvSpPr>
          <p:cNvPr id="571411" name="AutoShape 19"/>
          <p:cNvSpPr>
            <a:spLocks noChangeArrowheads="1"/>
          </p:cNvSpPr>
          <p:nvPr/>
        </p:nvSpPr>
        <p:spPr bwMode="auto">
          <a:xfrm>
            <a:off x="3352800" y="2209800"/>
            <a:ext cx="1828800" cy="1524000"/>
          </a:xfrm>
          <a:prstGeom prst="rightArrow">
            <a:avLst>
              <a:gd name="adj1" fmla="val 50000"/>
              <a:gd name="adj2" fmla="val 30000"/>
            </a:avLst>
          </a:prstGeom>
          <a:solidFill>
            <a:srgbClr val="FFFF99"/>
          </a:solidFill>
          <a:ln w="38100">
            <a:solidFill>
              <a:srgbClr val="A50021"/>
            </a:solidFill>
            <a:miter lim="800000"/>
            <a:headEnd/>
            <a:tailEnd/>
          </a:ln>
        </p:spPr>
        <p:txBody>
          <a:bodyPr wrap="none" anchor="ctr"/>
          <a:lstStyle/>
          <a:p>
            <a:pPr algn="ctr"/>
            <a:r>
              <a:rPr lang="en-US" b="1">
                <a:solidFill>
                  <a:srgbClr val="A50021"/>
                </a:solidFill>
                <a:latin typeface="Arial Narrow" charset="0"/>
              </a:rPr>
              <a:t>Free Body </a:t>
            </a:r>
          </a:p>
          <a:p>
            <a:pPr algn="ctr"/>
            <a:r>
              <a:rPr lang="en-US" b="1">
                <a:solidFill>
                  <a:srgbClr val="A50021"/>
                </a:solidFill>
                <a:latin typeface="Arial Narrow" charset="0"/>
              </a:rPr>
              <a:t>Diagram</a:t>
            </a:r>
          </a:p>
        </p:txBody>
      </p:sp>
      <p:sp>
        <p:nvSpPr>
          <p:cNvPr id="571412" name="Rectangle 20"/>
          <p:cNvSpPr>
            <a:spLocks noChangeArrowheads="1"/>
          </p:cNvSpPr>
          <p:nvPr/>
        </p:nvSpPr>
        <p:spPr bwMode="auto">
          <a:xfrm>
            <a:off x="2286000" y="2667000"/>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6" name="Group 21"/>
          <p:cNvGrpSpPr>
            <a:grpSpLocks/>
          </p:cNvGrpSpPr>
          <p:nvPr/>
        </p:nvGrpSpPr>
        <p:grpSpPr bwMode="auto">
          <a:xfrm>
            <a:off x="1066800" y="3276600"/>
            <a:ext cx="1524000" cy="484188"/>
            <a:chOff x="672" y="2256"/>
            <a:chExt cx="960" cy="305"/>
          </a:xfrm>
        </p:grpSpPr>
        <p:sp>
          <p:nvSpPr>
            <p:cNvPr id="22571" name="Line 22"/>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2" name="Line 23"/>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3" name="Line 24"/>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74" name="Text Box 25"/>
            <p:cNvSpPr txBox="1">
              <a:spLocks noChangeArrowheads="1"/>
            </p:cNvSpPr>
            <p:nvPr/>
          </p:nvSpPr>
          <p:spPr bwMode="auto">
            <a:xfrm>
              <a:off x="998" y="2311"/>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d</a:t>
              </a:r>
            </a:p>
          </p:txBody>
        </p:sp>
      </p:grpSp>
      <p:grpSp>
        <p:nvGrpSpPr>
          <p:cNvPr id="7" name="Group 26"/>
          <p:cNvGrpSpPr>
            <a:grpSpLocks/>
          </p:cNvGrpSpPr>
          <p:nvPr/>
        </p:nvGrpSpPr>
        <p:grpSpPr bwMode="auto">
          <a:xfrm>
            <a:off x="6553200" y="3124200"/>
            <a:ext cx="982663" cy="762000"/>
            <a:chOff x="4128" y="2064"/>
            <a:chExt cx="619" cy="480"/>
          </a:xfrm>
        </p:grpSpPr>
        <p:sp>
          <p:nvSpPr>
            <p:cNvPr id="22570" name="Line 27"/>
            <p:cNvSpPr>
              <a:spLocks noChangeShapeType="1"/>
            </p:cNvSpPr>
            <p:nvPr/>
          </p:nvSpPr>
          <p:spPr bwMode="auto">
            <a:xfrm>
              <a:off x="4128" y="2064"/>
              <a:ext cx="0" cy="384"/>
            </a:xfrm>
            <a:prstGeom prst="line">
              <a:avLst/>
            </a:prstGeom>
            <a:noFill/>
            <a:ln w="38100">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38" name="Object 10"/>
            <p:cNvGraphicFramePr>
              <a:graphicFrameLocks noChangeAspect="1"/>
            </p:cNvGraphicFramePr>
            <p:nvPr>
              <p:extLst>
                <p:ext uri="{D42A27DB-BD31-4B8C-83A1-F6EECF244321}">
                  <p14:modId xmlns:p14="http://schemas.microsoft.com/office/powerpoint/2010/main" val="2651353043"/>
                </p:ext>
              </p:extLst>
            </p:nvPr>
          </p:nvGraphicFramePr>
          <p:xfrm>
            <a:off x="4229" y="2304"/>
            <a:ext cx="518" cy="240"/>
          </p:xfrm>
          <a:graphic>
            <a:graphicData uri="http://schemas.openxmlformats.org/presentationml/2006/ole">
              <mc:AlternateContent xmlns:mc="http://schemas.openxmlformats.org/markup-compatibility/2006">
                <mc:Choice xmlns:v="urn:schemas-microsoft-com:vml" Requires="v">
                  <p:oleObj spid="_x0000_s202640" name="Equation" r:id="rId3" imgW="647700" imgH="254000" progId="Equation.DSMT4">
                    <p:embed/>
                  </p:oleObj>
                </mc:Choice>
                <mc:Fallback>
                  <p:oleObj name="Equation" r:id="rId3" imgW="647700" imgH="254000" progId="Equation.DSMT4">
                    <p:embed/>
                    <p:pic>
                      <p:nvPicPr>
                        <p:cNvPr id="0" name=""/>
                        <p:cNvPicPr>
                          <a:picLocks noChangeAspect="1" noChangeArrowheads="1"/>
                        </p:cNvPicPr>
                        <p:nvPr/>
                      </p:nvPicPr>
                      <p:blipFill>
                        <a:blip r:embed="rId4"/>
                        <a:srcRect/>
                        <a:stretch>
                          <a:fillRect/>
                        </a:stretch>
                      </p:blipFill>
                      <p:spPr bwMode="auto">
                        <a:xfrm>
                          <a:off x="4229" y="2304"/>
                          <a:ext cx="518" cy="24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8" name="Group 29"/>
          <p:cNvGrpSpPr>
            <a:grpSpLocks/>
          </p:cNvGrpSpPr>
          <p:nvPr/>
        </p:nvGrpSpPr>
        <p:grpSpPr bwMode="auto">
          <a:xfrm>
            <a:off x="6553200" y="2352675"/>
            <a:ext cx="382588" cy="809625"/>
            <a:chOff x="4128" y="1554"/>
            <a:chExt cx="241" cy="510"/>
          </a:xfrm>
        </p:grpSpPr>
        <p:sp>
          <p:nvSpPr>
            <p:cNvPr id="22569" name="Line 30"/>
            <p:cNvSpPr>
              <a:spLocks noChangeShapeType="1"/>
            </p:cNvSpPr>
            <p:nvPr/>
          </p:nvSpPr>
          <p:spPr bwMode="auto">
            <a:xfrm flipV="1">
              <a:off x="4128" y="1680"/>
              <a:ext cx="0" cy="384"/>
            </a:xfrm>
            <a:prstGeom prst="line">
              <a:avLst/>
            </a:prstGeom>
            <a:noFill/>
            <a:ln w="38100">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37" name="Object 9"/>
            <p:cNvGraphicFramePr>
              <a:graphicFrameLocks noChangeAspect="1"/>
            </p:cNvGraphicFramePr>
            <p:nvPr>
              <p:extLst>
                <p:ext uri="{D42A27DB-BD31-4B8C-83A1-F6EECF244321}">
                  <p14:modId xmlns:p14="http://schemas.microsoft.com/office/powerpoint/2010/main" val="1400923156"/>
                </p:ext>
              </p:extLst>
            </p:nvPr>
          </p:nvGraphicFramePr>
          <p:xfrm>
            <a:off x="4176" y="1554"/>
            <a:ext cx="193" cy="228"/>
          </p:xfrm>
          <a:graphic>
            <a:graphicData uri="http://schemas.openxmlformats.org/presentationml/2006/ole">
              <mc:AlternateContent xmlns:mc="http://schemas.openxmlformats.org/markup-compatibility/2006">
                <mc:Choice xmlns:v="urn:schemas-microsoft-com:vml" Requires="v">
                  <p:oleObj spid="_x0000_s202641" name="Equation" r:id="rId5" imgW="241300" imgH="241300" progId="Equation.3">
                    <p:embed/>
                  </p:oleObj>
                </mc:Choice>
                <mc:Fallback>
                  <p:oleObj name="Equation" r:id="rId5" imgW="241300" imgH="241300" progId="Equation.3">
                    <p:embed/>
                    <p:pic>
                      <p:nvPicPr>
                        <p:cNvPr id="0" name=""/>
                        <p:cNvPicPr>
                          <a:picLocks noChangeAspect="1" noChangeArrowheads="1"/>
                        </p:cNvPicPr>
                        <p:nvPr/>
                      </p:nvPicPr>
                      <p:blipFill>
                        <a:blip r:embed="rId6"/>
                        <a:srcRect/>
                        <a:stretch>
                          <a:fillRect/>
                        </a:stretch>
                      </p:blipFill>
                      <p:spPr bwMode="auto">
                        <a:xfrm>
                          <a:off x="4176" y="1554"/>
                          <a:ext cx="193" cy="22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 name="Group 32"/>
          <p:cNvGrpSpPr>
            <a:grpSpLocks/>
          </p:cNvGrpSpPr>
          <p:nvPr/>
        </p:nvGrpSpPr>
        <p:grpSpPr bwMode="auto">
          <a:xfrm>
            <a:off x="6477000" y="2273300"/>
            <a:ext cx="1339850" cy="931863"/>
            <a:chOff x="4058" y="1528"/>
            <a:chExt cx="844" cy="587"/>
          </a:xfrm>
        </p:grpSpPr>
        <p:sp>
          <p:nvSpPr>
            <p:cNvPr id="22565" name="Line 33"/>
            <p:cNvSpPr>
              <a:spLocks noChangeShapeType="1"/>
            </p:cNvSpPr>
            <p:nvPr/>
          </p:nvSpPr>
          <p:spPr bwMode="auto">
            <a:xfrm rot="-7322218">
              <a:off x="4394" y="1555"/>
              <a:ext cx="0" cy="672"/>
            </a:xfrm>
            <a:prstGeom prst="line">
              <a:avLst/>
            </a:prstGeom>
            <a:noFill/>
            <a:ln w="38100">
              <a:solidFill>
                <a:schemeClr val="accent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66" name="Group 34"/>
            <p:cNvGrpSpPr>
              <a:grpSpLocks/>
            </p:cNvGrpSpPr>
            <p:nvPr/>
          </p:nvGrpSpPr>
          <p:grpSpPr bwMode="auto">
            <a:xfrm>
              <a:off x="4368" y="1824"/>
              <a:ext cx="241" cy="291"/>
              <a:chOff x="2256" y="1968"/>
              <a:chExt cx="241" cy="291"/>
            </a:xfrm>
          </p:grpSpPr>
          <p:sp>
            <p:nvSpPr>
              <p:cNvPr id="22567" name="AutoShape 35"/>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2568" name="Text Box 36"/>
              <p:cNvSpPr txBox="1">
                <a:spLocks noChangeArrowheads="1"/>
              </p:cNvSpPr>
              <p:nvPr/>
            </p:nvSpPr>
            <p:spPr bwMode="auto">
              <a:xfrm>
                <a:off x="2280" y="1968"/>
                <a:ext cx="21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θ</a:t>
                </a:r>
              </a:p>
            </p:txBody>
          </p:sp>
        </p:grpSp>
        <p:graphicFrame>
          <p:nvGraphicFramePr>
            <p:cNvPr id="22536" name="Object 8"/>
            <p:cNvGraphicFramePr>
              <a:graphicFrameLocks noChangeAspect="1"/>
            </p:cNvGraphicFramePr>
            <p:nvPr>
              <p:extLst>
                <p:ext uri="{D42A27DB-BD31-4B8C-83A1-F6EECF244321}">
                  <p14:modId xmlns:p14="http://schemas.microsoft.com/office/powerpoint/2010/main" val="2632362868"/>
                </p:ext>
              </p:extLst>
            </p:nvPr>
          </p:nvGraphicFramePr>
          <p:xfrm>
            <a:off x="4716" y="1528"/>
            <a:ext cx="186" cy="304"/>
          </p:xfrm>
          <a:graphic>
            <a:graphicData uri="http://schemas.openxmlformats.org/presentationml/2006/ole">
              <mc:AlternateContent xmlns:mc="http://schemas.openxmlformats.org/markup-compatibility/2006">
                <mc:Choice xmlns:v="urn:schemas-microsoft-com:vml" Requires="v">
                  <p:oleObj spid="_x0000_s202642" name="Equation" r:id="rId7" imgW="165100" imgH="228600" progId="Equation.3">
                    <p:embed/>
                  </p:oleObj>
                </mc:Choice>
                <mc:Fallback>
                  <p:oleObj name="Equation" r:id="rId7" imgW="165100" imgH="228600" progId="Equation.3">
                    <p:embed/>
                    <p:pic>
                      <p:nvPicPr>
                        <p:cNvPr id="0" name=""/>
                        <p:cNvPicPr>
                          <a:picLocks noChangeAspect="1" noChangeArrowheads="1"/>
                        </p:cNvPicPr>
                        <p:nvPr/>
                      </p:nvPicPr>
                      <p:blipFill>
                        <a:blip r:embed="rId8"/>
                        <a:srcRect/>
                        <a:stretch>
                          <a:fillRect/>
                        </a:stretch>
                      </p:blipFill>
                      <p:spPr bwMode="auto">
                        <a:xfrm>
                          <a:off x="4716" y="1528"/>
                          <a:ext cx="186" cy="30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571430" name="Text Box 38"/>
          <p:cNvSpPr txBox="1">
            <a:spLocks noChangeArrowheads="1"/>
          </p:cNvSpPr>
          <p:nvPr/>
        </p:nvSpPr>
        <p:spPr bwMode="auto">
          <a:xfrm>
            <a:off x="206375" y="3886200"/>
            <a:ext cx="307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Which force did the work?</a:t>
            </a:r>
          </a:p>
        </p:txBody>
      </p:sp>
      <p:graphicFrame>
        <p:nvGraphicFramePr>
          <p:cNvPr id="571431" name="Object 2"/>
          <p:cNvGraphicFramePr>
            <a:graphicFrameLocks noChangeAspect="1"/>
          </p:cNvGraphicFramePr>
          <p:nvPr/>
        </p:nvGraphicFramePr>
        <p:xfrm>
          <a:off x="3786188" y="4600575"/>
          <a:ext cx="557212" cy="369888"/>
        </p:xfrm>
        <a:graphic>
          <a:graphicData uri="http://schemas.openxmlformats.org/presentationml/2006/ole">
            <mc:AlternateContent xmlns:mc="http://schemas.openxmlformats.org/markup-compatibility/2006">
              <mc:Choice xmlns:v="urn:schemas-microsoft-com:vml" Requires="v">
                <p:oleObj spid="_x0000_s202643"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6188" y="4600575"/>
                        <a:ext cx="557212"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2" name="Text Box 40"/>
          <p:cNvSpPr txBox="1">
            <a:spLocks noChangeArrowheads="1"/>
          </p:cNvSpPr>
          <p:nvPr/>
        </p:nvSpPr>
        <p:spPr bwMode="auto">
          <a:xfrm>
            <a:off x="3870325" y="3886200"/>
            <a:ext cx="893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Force </a:t>
            </a:r>
          </a:p>
        </p:txBody>
      </p:sp>
      <p:graphicFrame>
        <p:nvGraphicFramePr>
          <p:cNvPr id="571433" name="Object 3"/>
          <p:cNvGraphicFramePr>
            <a:graphicFrameLocks noChangeAspect="1"/>
          </p:cNvGraphicFramePr>
          <p:nvPr>
            <p:extLst>
              <p:ext uri="{D42A27DB-BD31-4B8C-83A1-F6EECF244321}">
                <p14:modId xmlns:p14="http://schemas.microsoft.com/office/powerpoint/2010/main" val="2060671526"/>
              </p:ext>
            </p:extLst>
          </p:nvPr>
        </p:nvGraphicFramePr>
        <p:xfrm>
          <a:off x="4725988" y="3794125"/>
          <a:ext cx="357187" cy="558800"/>
        </p:xfrm>
        <a:graphic>
          <a:graphicData uri="http://schemas.openxmlformats.org/presentationml/2006/ole">
            <mc:AlternateContent xmlns:mc="http://schemas.openxmlformats.org/markup-compatibility/2006">
              <mc:Choice xmlns:v="urn:schemas-microsoft-com:vml" Requires="v">
                <p:oleObj spid="_x0000_s202644" name="Equation" r:id="rId11" imgW="165100" imgH="228600" progId="Equation.3">
                  <p:embed/>
                </p:oleObj>
              </mc:Choice>
              <mc:Fallback>
                <p:oleObj name="Equation" r:id="rId11" imgW="165100" imgH="228600" progId="Equation.3">
                  <p:embed/>
                  <p:pic>
                    <p:nvPicPr>
                      <p:cNvPr id="0" name=""/>
                      <p:cNvPicPr>
                        <a:picLocks noChangeAspect="1" noChangeArrowheads="1"/>
                      </p:cNvPicPr>
                      <p:nvPr/>
                    </p:nvPicPr>
                    <p:blipFill>
                      <a:blip r:embed="rId12"/>
                      <a:srcRect/>
                      <a:stretch>
                        <a:fillRect/>
                      </a:stretch>
                    </p:blipFill>
                    <p:spPr bwMode="auto">
                      <a:xfrm>
                        <a:off x="4725988" y="3794125"/>
                        <a:ext cx="357187" cy="558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4" name="Text Box 42"/>
          <p:cNvSpPr txBox="1">
            <a:spLocks noChangeArrowheads="1"/>
          </p:cNvSpPr>
          <p:nvPr/>
        </p:nvSpPr>
        <p:spPr bwMode="auto">
          <a:xfrm>
            <a:off x="206375" y="4557713"/>
            <a:ext cx="305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How much work did it do?</a:t>
            </a:r>
          </a:p>
        </p:txBody>
      </p:sp>
      <p:sp>
        <p:nvSpPr>
          <p:cNvPr id="571435" name="Text Box 43"/>
          <p:cNvSpPr txBox="1">
            <a:spLocks noChangeArrowheads="1"/>
          </p:cNvSpPr>
          <p:nvPr/>
        </p:nvSpPr>
        <p:spPr bwMode="auto">
          <a:xfrm>
            <a:off x="152400" y="5334000"/>
            <a:ext cx="2681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What does this mean?</a:t>
            </a:r>
          </a:p>
        </p:txBody>
      </p:sp>
      <p:sp>
        <p:nvSpPr>
          <p:cNvPr id="571436" name="Text Box 44"/>
          <p:cNvSpPr txBox="1">
            <a:spLocks noChangeArrowheads="1"/>
          </p:cNvSpPr>
          <p:nvPr/>
        </p:nvSpPr>
        <p:spPr bwMode="auto">
          <a:xfrm>
            <a:off x="2895600" y="5203825"/>
            <a:ext cx="6096000" cy="739775"/>
          </a:xfrm>
          <a:prstGeom prst="rect">
            <a:avLst/>
          </a:prstGeom>
          <a:solidFill>
            <a:srgbClr val="FFFF99"/>
          </a:solidFill>
          <a:ln w="38100">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A50021"/>
                </a:solidFill>
                <a:latin typeface="Arial Narrow" charset="0"/>
              </a:rPr>
              <a:t>Physically meaningful work is done only by the component of the force along the movement of the object.</a:t>
            </a:r>
          </a:p>
        </p:txBody>
      </p:sp>
      <p:sp>
        <p:nvSpPr>
          <p:cNvPr id="571437" name="Text Box 45"/>
          <p:cNvSpPr txBox="1">
            <a:spLocks noChangeArrowheads="1"/>
          </p:cNvSpPr>
          <p:nvPr/>
        </p:nvSpPr>
        <p:spPr bwMode="auto">
          <a:xfrm>
            <a:off x="6797675" y="4419600"/>
            <a:ext cx="669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Unit?</a:t>
            </a:r>
          </a:p>
        </p:txBody>
      </p:sp>
      <p:graphicFrame>
        <p:nvGraphicFramePr>
          <p:cNvPr id="571438" name="Object 4"/>
          <p:cNvGraphicFramePr>
            <a:graphicFrameLocks noChangeAspect="1"/>
          </p:cNvGraphicFramePr>
          <p:nvPr/>
        </p:nvGraphicFramePr>
        <p:xfrm>
          <a:off x="7594600" y="4519613"/>
          <a:ext cx="635000" cy="280987"/>
        </p:xfrm>
        <a:graphic>
          <a:graphicData uri="http://schemas.openxmlformats.org/presentationml/2006/ole">
            <mc:AlternateContent xmlns:mc="http://schemas.openxmlformats.org/markup-compatibility/2006">
              <mc:Choice xmlns:v="urn:schemas-microsoft-com:vml" Requires="v">
                <p:oleObj spid="_x0000_s202645" name="Equation" r:id="rId13" imgW="355320" imgH="177480" progId="Equation.DSMT4">
                  <p:embed/>
                </p:oleObj>
              </mc:Choice>
              <mc:Fallback>
                <p:oleObj name="Equation" r:id="rId13" imgW="3553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94600" y="4519613"/>
                        <a:ext cx="635000" cy="280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9" name="Text Box 47"/>
          <p:cNvSpPr txBox="1">
            <a:spLocks noChangeArrowheads="1"/>
          </p:cNvSpPr>
          <p:nvPr/>
        </p:nvSpPr>
        <p:spPr bwMode="auto">
          <a:xfrm>
            <a:off x="5562600" y="6096000"/>
            <a:ext cx="2947988" cy="396875"/>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Work is an </a:t>
            </a:r>
            <a:r>
              <a:rPr lang="en-US" sz="2000" b="1" u="sng">
                <a:solidFill>
                  <a:srgbClr val="FF0000"/>
                </a:solidFill>
                <a:latin typeface="Arial Narrow" charset="0"/>
              </a:rPr>
              <a:t>energy transfer</a:t>
            </a:r>
            <a:r>
              <a:rPr lang="en-US" sz="2000" b="1">
                <a:solidFill>
                  <a:schemeClr val="accent2"/>
                </a:solidFill>
                <a:latin typeface="Arial Narrow" charset="0"/>
              </a:rPr>
              <a:t>!!</a:t>
            </a:r>
          </a:p>
        </p:txBody>
      </p:sp>
      <p:graphicFrame>
        <p:nvGraphicFramePr>
          <p:cNvPr id="571440" name="Object 5"/>
          <p:cNvGraphicFramePr>
            <a:graphicFrameLocks noChangeAspect="1"/>
          </p:cNvGraphicFramePr>
          <p:nvPr/>
        </p:nvGraphicFramePr>
        <p:xfrm>
          <a:off x="4314825" y="4403725"/>
          <a:ext cx="1370013" cy="766763"/>
        </p:xfrm>
        <a:graphic>
          <a:graphicData uri="http://schemas.openxmlformats.org/presentationml/2006/ole">
            <mc:AlternateContent xmlns:mc="http://schemas.openxmlformats.org/markup-compatibility/2006">
              <mc:Choice xmlns:v="urn:schemas-microsoft-com:vml" Requires="v">
                <p:oleObj spid="_x0000_s202646" name="Equation" r:id="rId15" imgW="749300" imgH="368300" progId="Equation.DSMT4">
                  <p:embed/>
                </p:oleObj>
              </mc:Choice>
              <mc:Fallback>
                <p:oleObj name="Equation" r:id="rId15" imgW="7493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4825" y="4403725"/>
                        <a:ext cx="1370013" cy="766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1441" name="Object 6"/>
          <p:cNvGraphicFramePr>
            <a:graphicFrameLocks noChangeAspect="1"/>
          </p:cNvGraphicFramePr>
          <p:nvPr/>
        </p:nvGraphicFramePr>
        <p:xfrm>
          <a:off x="5607050" y="4572000"/>
          <a:ext cx="1022350" cy="369888"/>
        </p:xfrm>
        <a:graphic>
          <a:graphicData uri="http://schemas.openxmlformats.org/presentationml/2006/ole">
            <mc:AlternateContent xmlns:mc="http://schemas.openxmlformats.org/markup-compatibility/2006">
              <mc:Choice xmlns:v="urn:schemas-microsoft-com:vml" Requires="v">
                <p:oleObj spid="_x0000_s202647" name="Equation" r:id="rId17" imgW="558720" imgH="177480" progId="Equation.DSMT4">
                  <p:embed/>
                </p:oleObj>
              </mc:Choice>
              <mc:Fallback>
                <p:oleObj name="Equation" r:id="rId17" imgW="55872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07050" y="4572000"/>
                        <a:ext cx="1022350"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1442" name="Object 7"/>
          <p:cNvGraphicFramePr>
            <a:graphicFrameLocks noChangeAspect="1"/>
          </p:cNvGraphicFramePr>
          <p:nvPr/>
        </p:nvGraphicFramePr>
        <p:xfrm>
          <a:off x="7559675" y="4783138"/>
          <a:ext cx="1203325" cy="322262"/>
        </p:xfrm>
        <a:graphic>
          <a:graphicData uri="http://schemas.openxmlformats.org/presentationml/2006/ole">
            <mc:AlternateContent xmlns:mc="http://schemas.openxmlformats.org/markup-compatibility/2006">
              <mc:Choice xmlns:v="urn:schemas-microsoft-com:vml" Requires="v">
                <p:oleObj spid="_x0000_s202648" name="Equation" r:id="rId19" imgW="939600" imgH="203040" progId="Equation.DSMT4">
                  <p:embed/>
                </p:oleObj>
              </mc:Choice>
              <mc:Fallback>
                <p:oleObj name="Equation" r:id="rId19" imgW="93960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59675" y="4783138"/>
                        <a:ext cx="1203325" cy="322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43" name="Text Box 51"/>
          <p:cNvSpPr txBox="1">
            <a:spLocks noChangeArrowheads="1"/>
          </p:cNvSpPr>
          <p:nvPr/>
        </p:nvSpPr>
        <p:spPr bwMode="auto">
          <a:xfrm>
            <a:off x="5276850" y="38862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Why? </a:t>
            </a:r>
          </a:p>
        </p:txBody>
      </p:sp>
      <p:sp>
        <p:nvSpPr>
          <p:cNvPr id="55" name="Text Box 45"/>
          <p:cNvSpPr txBox="1">
            <a:spLocks noChangeArrowheads="1"/>
          </p:cNvSpPr>
          <p:nvPr/>
        </p:nvSpPr>
        <p:spPr bwMode="auto">
          <a:xfrm>
            <a:off x="6858000" y="4038600"/>
            <a:ext cx="1236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kind?</a:t>
            </a:r>
          </a:p>
        </p:txBody>
      </p:sp>
      <p:sp>
        <p:nvSpPr>
          <p:cNvPr id="56" name="Text Box 45"/>
          <p:cNvSpPr txBox="1">
            <a:spLocks noChangeArrowheads="1"/>
          </p:cNvSpPr>
          <p:nvPr/>
        </p:nvSpPr>
        <p:spPr bwMode="auto">
          <a:xfrm>
            <a:off x="8001000" y="4038600"/>
            <a:ext cx="78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Scalar</a:t>
            </a:r>
          </a:p>
        </p:txBody>
      </p:sp>
    </p:spTree>
    <p:extLst>
      <p:ext uri="{BB962C8B-B14F-4D97-AF65-F5344CB8AC3E}">
        <p14:creationId xmlns:p14="http://schemas.microsoft.com/office/powerpoint/2010/main" val="18937225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21810</TotalTime>
  <Words>1425</Words>
  <Application>Microsoft Macintosh PowerPoint</Application>
  <PresentationFormat>On-screen Show (4:3)</PresentationFormat>
  <Paragraphs>180</Paragraphs>
  <Slides>15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phys1443-spring02</vt:lpstr>
      <vt:lpstr>Equation</vt:lpstr>
      <vt:lpstr>PHYS 1441 – Section 001 Lecture #11</vt:lpstr>
      <vt:lpstr>Announcements</vt:lpstr>
      <vt:lpstr>Reminder: Special Project #4</vt:lpstr>
      <vt:lpstr>Period of a Satellite in an Orbit</vt:lpstr>
      <vt:lpstr>Geo-synchronous Satellites</vt:lpstr>
      <vt:lpstr>Ex. Apparent Weightlessness and Free Fall</vt:lpstr>
      <vt:lpstr>PowerPoint Presentation</vt:lpstr>
      <vt:lpstr>Motion in Resistive Forces</vt:lpstr>
      <vt:lpstr>Work Done by a Constant Force</vt:lpstr>
      <vt:lpstr>Let’s think about the meaning of work!</vt:lpstr>
      <vt:lpstr>Work done by a constant force </vt:lpstr>
      <vt:lpstr>Scalar Product of Two Vectors </vt:lpstr>
      <vt:lpstr>Example of Work by the Scalar Product</vt:lpstr>
      <vt:lpstr>Ex. Pulling A Suitcase-on-Wheel</vt:lpstr>
      <vt:lpstr>Ex. 6.1 Work done on a crate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626</cp:revision>
  <dcterms:created xsi:type="dcterms:W3CDTF">2012-06-05T17:02:23Z</dcterms:created>
  <dcterms:modified xsi:type="dcterms:W3CDTF">2015-06-30T19:30:21Z</dcterms:modified>
</cp:coreProperties>
</file>