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2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5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6.xml" ContentType="application/vnd.openxmlformats-officedocument.presentationml.notesSlide+xml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notesSlides/notesSlide7.xml" ContentType="application/vnd.openxmlformats-officedocument.presentationml.notesSlide+xml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672" r:id="rId4"/>
    <p:sldId id="687" r:id="rId5"/>
    <p:sldId id="657" r:id="rId6"/>
    <p:sldId id="688" r:id="rId7"/>
    <p:sldId id="663" r:id="rId8"/>
    <p:sldId id="664" r:id="rId9"/>
    <p:sldId id="665" r:id="rId10"/>
    <p:sldId id="666" r:id="rId11"/>
    <p:sldId id="667" r:id="rId12"/>
    <p:sldId id="668" r:id="rId13"/>
    <p:sldId id="669" r:id="rId14"/>
    <p:sldId id="670" r:id="rId15"/>
    <p:sldId id="673" r:id="rId16"/>
    <p:sldId id="674" r:id="rId17"/>
    <p:sldId id="675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4FD"/>
    <a:srgbClr val="A5E0EB"/>
    <a:srgbClr val="89B9C3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wmf"/><Relationship Id="rId9" Type="http://schemas.openxmlformats.org/officeDocument/2006/relationships/image" Target="../media/image10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20" Type="http://schemas.openxmlformats.org/officeDocument/2006/relationships/image" Target="../media/image123.wmf"/><Relationship Id="rId10" Type="http://schemas.openxmlformats.org/officeDocument/2006/relationships/image" Target="../media/image113.wmf"/><Relationship Id="rId11" Type="http://schemas.openxmlformats.org/officeDocument/2006/relationships/image" Target="../media/image114.wmf"/><Relationship Id="rId12" Type="http://schemas.openxmlformats.org/officeDocument/2006/relationships/image" Target="../media/image115.wmf"/><Relationship Id="rId13" Type="http://schemas.openxmlformats.org/officeDocument/2006/relationships/image" Target="../media/image116.wmf"/><Relationship Id="rId14" Type="http://schemas.openxmlformats.org/officeDocument/2006/relationships/image" Target="../media/image117.wmf"/><Relationship Id="rId15" Type="http://schemas.openxmlformats.org/officeDocument/2006/relationships/image" Target="../media/image118.wmf"/><Relationship Id="rId16" Type="http://schemas.openxmlformats.org/officeDocument/2006/relationships/image" Target="../media/image119.wmf"/><Relationship Id="rId17" Type="http://schemas.openxmlformats.org/officeDocument/2006/relationships/image" Target="../media/image120.wmf"/><Relationship Id="rId18" Type="http://schemas.openxmlformats.org/officeDocument/2006/relationships/image" Target="../media/image121.wmf"/><Relationship Id="rId19" Type="http://schemas.openxmlformats.org/officeDocument/2006/relationships/image" Target="../media/image122.wmf"/><Relationship Id="rId1" Type="http://schemas.openxmlformats.org/officeDocument/2006/relationships/image" Target="../media/image104.wmf"/><Relationship Id="rId2" Type="http://schemas.openxmlformats.org/officeDocument/2006/relationships/image" Target="../media/image105.wmf"/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5" Type="http://schemas.openxmlformats.org/officeDocument/2006/relationships/image" Target="../media/image108.wmf"/><Relationship Id="rId6" Type="http://schemas.openxmlformats.org/officeDocument/2006/relationships/image" Target="../media/image109.wmf"/><Relationship Id="rId7" Type="http://schemas.openxmlformats.org/officeDocument/2006/relationships/image" Target="../media/image110.wmf"/><Relationship Id="rId8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image" Target="../media/image30.emf"/><Relationship Id="rId21" Type="http://schemas.openxmlformats.org/officeDocument/2006/relationships/image" Target="../media/image31.emf"/><Relationship Id="rId22" Type="http://schemas.openxmlformats.org/officeDocument/2006/relationships/image" Target="../media/image32.emf"/><Relationship Id="rId23" Type="http://schemas.openxmlformats.org/officeDocument/2006/relationships/image" Target="../media/image33.emf"/><Relationship Id="rId24" Type="http://schemas.openxmlformats.org/officeDocument/2006/relationships/image" Target="../media/image34.emf"/><Relationship Id="rId25" Type="http://schemas.openxmlformats.org/officeDocument/2006/relationships/image" Target="../media/image35.emf"/><Relationship Id="rId26" Type="http://schemas.openxmlformats.org/officeDocument/2006/relationships/image" Target="../media/image36.emf"/><Relationship Id="rId27" Type="http://schemas.openxmlformats.org/officeDocument/2006/relationships/image" Target="../media/image37.emf"/><Relationship Id="rId28" Type="http://schemas.openxmlformats.org/officeDocument/2006/relationships/image" Target="../media/image38.emf"/><Relationship Id="rId10" Type="http://schemas.openxmlformats.org/officeDocument/2006/relationships/image" Target="../media/image20.emf"/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4" Type="http://schemas.openxmlformats.org/officeDocument/2006/relationships/image" Target="../media/image24.emf"/><Relationship Id="rId15" Type="http://schemas.openxmlformats.org/officeDocument/2006/relationships/image" Target="../media/image25.emf"/><Relationship Id="rId16" Type="http://schemas.openxmlformats.org/officeDocument/2006/relationships/image" Target="../media/image26.emf"/><Relationship Id="rId17" Type="http://schemas.openxmlformats.org/officeDocument/2006/relationships/image" Target="../media/image27.emf"/><Relationship Id="rId18" Type="http://schemas.openxmlformats.org/officeDocument/2006/relationships/image" Target="../media/image28.emf"/><Relationship Id="rId19" Type="http://schemas.openxmlformats.org/officeDocument/2006/relationships/image" Target="../media/image29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emf"/><Relationship Id="rId7" Type="http://schemas.openxmlformats.org/officeDocument/2006/relationships/image" Target="../media/image46.wmf"/><Relationship Id="rId8" Type="http://schemas.openxmlformats.org/officeDocument/2006/relationships/image" Target="../media/image47.wmf"/><Relationship Id="rId9" Type="http://schemas.openxmlformats.org/officeDocument/2006/relationships/image" Target="../media/image48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image" Target="../media/image56.wmf"/><Relationship Id="rId7" Type="http://schemas.openxmlformats.org/officeDocument/2006/relationships/image" Target="../media/image57.wmf"/><Relationship Id="rId8" Type="http://schemas.openxmlformats.org/officeDocument/2006/relationships/image" Target="../media/image58.wmf"/><Relationship Id="rId9" Type="http://schemas.openxmlformats.org/officeDocument/2006/relationships/image" Target="../media/image59.wmf"/><Relationship Id="rId10" Type="http://schemas.openxmlformats.org/officeDocument/2006/relationships/image" Target="../media/image60.e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image" Target="../media/image73.wmf"/><Relationship Id="rId14" Type="http://schemas.openxmlformats.org/officeDocument/2006/relationships/image" Target="../media/image74.emf"/><Relationship Id="rId15" Type="http://schemas.openxmlformats.org/officeDocument/2006/relationships/image" Target="../media/image75.wmf"/><Relationship Id="rId16" Type="http://schemas.openxmlformats.org/officeDocument/2006/relationships/image" Target="../media/image76.wmf"/><Relationship Id="rId17" Type="http://schemas.openxmlformats.org/officeDocument/2006/relationships/image" Target="../media/image77.wmf"/><Relationship Id="rId18" Type="http://schemas.openxmlformats.org/officeDocument/2006/relationships/image" Target="../media/image78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9" Type="http://schemas.openxmlformats.org/officeDocument/2006/relationships/image" Target="../media/image69.wmf"/><Relationship Id="rId10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80.emf"/><Relationship Id="rId3" Type="http://schemas.openxmlformats.org/officeDocument/2006/relationships/image" Target="../media/image8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Relationship Id="rId3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5" Type="http://schemas.openxmlformats.org/officeDocument/2006/relationships/image" Target="../media/image97.w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wmf"/><Relationship Id="rId9" Type="http://schemas.openxmlformats.org/officeDocument/2006/relationships/image" Target="../media/image101.wmf"/><Relationship Id="rId10" Type="http://schemas.openxmlformats.org/officeDocument/2006/relationships/image" Target="../media/image102.emf"/><Relationship Id="rId11" Type="http://schemas.openxmlformats.org/officeDocument/2006/relationships/image" Target="../media/image103.e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87F4E6-2D31-F441-BA56-C921EBD6B16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53EC64-8C69-8D42-8C0A-172AF41FB6C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BEC231-F449-7F40-8799-2D44AE54BCB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CBDDEC-4E2A-F446-99F3-91AE409476F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9667E9-551D-E74B-8B81-F28086A2BAF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BC1FE6-CD62-A248-9679-026D68513DD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A14087-52A2-F647-B50E-9140190A9A1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20" Type="http://schemas.openxmlformats.org/officeDocument/2006/relationships/image" Target="../media/image57.wmf"/><Relationship Id="rId21" Type="http://schemas.openxmlformats.org/officeDocument/2006/relationships/oleObject" Target="../embeddings/oleObject57.bin"/><Relationship Id="rId22" Type="http://schemas.openxmlformats.org/officeDocument/2006/relationships/image" Target="../media/image58.wmf"/><Relationship Id="rId23" Type="http://schemas.openxmlformats.org/officeDocument/2006/relationships/oleObject" Target="../embeddings/oleObject58.bin"/><Relationship Id="rId24" Type="http://schemas.openxmlformats.org/officeDocument/2006/relationships/image" Target="../media/image59.wmf"/><Relationship Id="rId25" Type="http://schemas.openxmlformats.org/officeDocument/2006/relationships/oleObject" Target="../embeddings/oleObject59.bin"/><Relationship Id="rId26" Type="http://schemas.openxmlformats.org/officeDocument/2006/relationships/image" Target="../media/image60.e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3.bin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56.wmf"/><Relationship Id="rId18" Type="http://schemas.openxmlformats.org/officeDocument/2006/relationships/oleObject" Target="../embeddings/oleObject55.bin"/><Relationship Id="rId19" Type="http://schemas.openxmlformats.org/officeDocument/2006/relationships/oleObject" Target="../embeddings/oleObject5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0.jpe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9.wmf"/><Relationship Id="rId21" Type="http://schemas.openxmlformats.org/officeDocument/2006/relationships/oleObject" Target="../embeddings/oleObject69.bin"/><Relationship Id="rId22" Type="http://schemas.openxmlformats.org/officeDocument/2006/relationships/image" Target="../media/image70.wmf"/><Relationship Id="rId23" Type="http://schemas.openxmlformats.org/officeDocument/2006/relationships/oleObject" Target="../embeddings/oleObject70.bin"/><Relationship Id="rId24" Type="http://schemas.openxmlformats.org/officeDocument/2006/relationships/image" Target="../media/image71.wmf"/><Relationship Id="rId25" Type="http://schemas.openxmlformats.org/officeDocument/2006/relationships/oleObject" Target="../embeddings/oleObject71.bin"/><Relationship Id="rId26" Type="http://schemas.openxmlformats.org/officeDocument/2006/relationships/image" Target="../media/image72.wmf"/><Relationship Id="rId27" Type="http://schemas.openxmlformats.org/officeDocument/2006/relationships/oleObject" Target="../embeddings/oleObject72.bin"/><Relationship Id="rId28" Type="http://schemas.openxmlformats.org/officeDocument/2006/relationships/image" Target="../media/image73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61.bin"/><Relationship Id="rId30" Type="http://schemas.openxmlformats.org/officeDocument/2006/relationships/image" Target="../media/image74.emf"/><Relationship Id="rId31" Type="http://schemas.openxmlformats.org/officeDocument/2006/relationships/oleObject" Target="../embeddings/oleObject74.bin"/><Relationship Id="rId32" Type="http://schemas.openxmlformats.org/officeDocument/2006/relationships/image" Target="../media/image75.wmf"/><Relationship Id="rId9" Type="http://schemas.openxmlformats.org/officeDocument/2006/relationships/oleObject" Target="../embeddings/oleObject63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3.wmf"/><Relationship Id="rId33" Type="http://schemas.openxmlformats.org/officeDocument/2006/relationships/oleObject" Target="../embeddings/oleObject75.bin"/><Relationship Id="rId34" Type="http://schemas.openxmlformats.org/officeDocument/2006/relationships/image" Target="../media/image76.wmf"/><Relationship Id="rId35" Type="http://schemas.openxmlformats.org/officeDocument/2006/relationships/oleObject" Target="../embeddings/oleObject76.bin"/><Relationship Id="rId36" Type="http://schemas.openxmlformats.org/officeDocument/2006/relationships/image" Target="../media/image77.wmf"/><Relationship Id="rId10" Type="http://schemas.openxmlformats.org/officeDocument/2006/relationships/image" Target="../media/image64.w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65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66.w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67.w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68.wmf"/><Relationship Id="rId19" Type="http://schemas.openxmlformats.org/officeDocument/2006/relationships/oleObject" Target="../embeddings/oleObject68.bin"/><Relationship Id="rId37" Type="http://schemas.openxmlformats.org/officeDocument/2006/relationships/oleObject" Target="../embeddings/oleObject77.bin"/><Relationship Id="rId38" Type="http://schemas.openxmlformats.org/officeDocument/2006/relationships/image" Target="../media/image7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79.wmf"/><Relationship Id="rId6" Type="http://schemas.openxmlformats.org/officeDocument/2006/relationships/image" Target="../media/image82.jpeg"/><Relationship Id="rId7" Type="http://schemas.openxmlformats.org/officeDocument/2006/relationships/oleObject" Target="../embeddings/oleObject79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80.bin"/><Relationship Id="rId10" Type="http://schemas.openxmlformats.org/officeDocument/2006/relationships/image" Target="../media/image8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4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85.bin"/><Relationship Id="rId14" Type="http://schemas.openxmlformats.org/officeDocument/2006/relationships/image" Target="../media/image8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8.jpeg"/><Relationship Id="rId5" Type="http://schemas.openxmlformats.org/officeDocument/2006/relationships/oleObject" Target="../embeddings/oleObject81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84.e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8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91.w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9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20" Type="http://schemas.openxmlformats.org/officeDocument/2006/relationships/image" Target="../media/image101.wmf"/><Relationship Id="rId21" Type="http://schemas.openxmlformats.org/officeDocument/2006/relationships/oleObject" Target="../embeddings/oleObject98.bin"/><Relationship Id="rId22" Type="http://schemas.openxmlformats.org/officeDocument/2006/relationships/image" Target="../media/image102.emf"/><Relationship Id="rId23" Type="http://schemas.openxmlformats.org/officeDocument/2006/relationships/oleObject" Target="../embeddings/oleObject99.bin"/><Relationship Id="rId24" Type="http://schemas.openxmlformats.org/officeDocument/2006/relationships/image" Target="../media/image103.emf"/><Relationship Id="rId10" Type="http://schemas.openxmlformats.org/officeDocument/2006/relationships/image" Target="../media/image96.wmf"/><Relationship Id="rId11" Type="http://schemas.openxmlformats.org/officeDocument/2006/relationships/oleObject" Target="../embeddings/oleObject93.bin"/><Relationship Id="rId12" Type="http://schemas.openxmlformats.org/officeDocument/2006/relationships/image" Target="../media/image97.w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99.emf"/><Relationship Id="rId17" Type="http://schemas.openxmlformats.org/officeDocument/2006/relationships/oleObject" Target="../embeddings/oleObject96.bin"/><Relationship Id="rId18" Type="http://schemas.openxmlformats.org/officeDocument/2006/relationships/image" Target="../media/image100.wmf"/><Relationship Id="rId19" Type="http://schemas.openxmlformats.org/officeDocument/2006/relationships/oleObject" Target="../embeddings/oleObject9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93.w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94.w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95.wmf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08.bin"/><Relationship Id="rId21" Type="http://schemas.openxmlformats.org/officeDocument/2006/relationships/image" Target="../media/image112.wmf"/><Relationship Id="rId22" Type="http://schemas.openxmlformats.org/officeDocument/2006/relationships/oleObject" Target="../embeddings/oleObject109.bin"/><Relationship Id="rId23" Type="http://schemas.openxmlformats.org/officeDocument/2006/relationships/image" Target="../media/image113.wmf"/><Relationship Id="rId24" Type="http://schemas.openxmlformats.org/officeDocument/2006/relationships/oleObject" Target="../embeddings/oleObject110.bin"/><Relationship Id="rId25" Type="http://schemas.openxmlformats.org/officeDocument/2006/relationships/image" Target="../media/image114.wmf"/><Relationship Id="rId26" Type="http://schemas.openxmlformats.org/officeDocument/2006/relationships/oleObject" Target="../embeddings/oleObject111.bin"/><Relationship Id="rId27" Type="http://schemas.openxmlformats.org/officeDocument/2006/relationships/image" Target="../media/image115.wmf"/><Relationship Id="rId28" Type="http://schemas.openxmlformats.org/officeDocument/2006/relationships/oleObject" Target="../embeddings/oleObject112.bin"/><Relationship Id="rId29" Type="http://schemas.openxmlformats.org/officeDocument/2006/relationships/image" Target="../media/image11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04.wmf"/><Relationship Id="rId5" Type="http://schemas.openxmlformats.org/officeDocument/2006/relationships/image" Target="../media/image124.wmf"/><Relationship Id="rId30" Type="http://schemas.openxmlformats.org/officeDocument/2006/relationships/oleObject" Target="../embeddings/oleObject113.bin"/><Relationship Id="rId31" Type="http://schemas.openxmlformats.org/officeDocument/2006/relationships/image" Target="../media/image117.wmf"/><Relationship Id="rId32" Type="http://schemas.openxmlformats.org/officeDocument/2006/relationships/oleObject" Target="../embeddings/oleObject114.bin"/><Relationship Id="rId9" Type="http://schemas.openxmlformats.org/officeDocument/2006/relationships/image" Target="../media/image106.wmf"/><Relationship Id="rId6" Type="http://schemas.openxmlformats.org/officeDocument/2006/relationships/oleObject" Target="../embeddings/oleObject101.bin"/><Relationship Id="rId7" Type="http://schemas.openxmlformats.org/officeDocument/2006/relationships/image" Target="../media/image105.wmf"/><Relationship Id="rId8" Type="http://schemas.openxmlformats.org/officeDocument/2006/relationships/oleObject" Target="../embeddings/oleObject102.bin"/><Relationship Id="rId33" Type="http://schemas.openxmlformats.org/officeDocument/2006/relationships/image" Target="../media/image118.wmf"/><Relationship Id="rId34" Type="http://schemas.openxmlformats.org/officeDocument/2006/relationships/oleObject" Target="../embeddings/oleObject115.bin"/><Relationship Id="rId35" Type="http://schemas.openxmlformats.org/officeDocument/2006/relationships/image" Target="../media/image119.wmf"/><Relationship Id="rId36" Type="http://schemas.openxmlformats.org/officeDocument/2006/relationships/oleObject" Target="../embeddings/oleObject116.bin"/><Relationship Id="rId10" Type="http://schemas.openxmlformats.org/officeDocument/2006/relationships/oleObject" Target="../embeddings/oleObject103.bin"/><Relationship Id="rId11" Type="http://schemas.openxmlformats.org/officeDocument/2006/relationships/image" Target="../media/image107.wmf"/><Relationship Id="rId12" Type="http://schemas.openxmlformats.org/officeDocument/2006/relationships/oleObject" Target="../embeddings/oleObject104.bin"/><Relationship Id="rId13" Type="http://schemas.openxmlformats.org/officeDocument/2006/relationships/image" Target="../media/image108.wmf"/><Relationship Id="rId14" Type="http://schemas.openxmlformats.org/officeDocument/2006/relationships/oleObject" Target="../embeddings/oleObject105.bin"/><Relationship Id="rId15" Type="http://schemas.openxmlformats.org/officeDocument/2006/relationships/image" Target="../media/image109.wmf"/><Relationship Id="rId16" Type="http://schemas.openxmlformats.org/officeDocument/2006/relationships/oleObject" Target="../embeddings/oleObject106.bin"/><Relationship Id="rId17" Type="http://schemas.openxmlformats.org/officeDocument/2006/relationships/image" Target="../media/image110.wmf"/><Relationship Id="rId18" Type="http://schemas.openxmlformats.org/officeDocument/2006/relationships/oleObject" Target="../embeddings/oleObject107.bin"/><Relationship Id="rId19" Type="http://schemas.openxmlformats.org/officeDocument/2006/relationships/image" Target="../media/image111.wmf"/><Relationship Id="rId37" Type="http://schemas.openxmlformats.org/officeDocument/2006/relationships/image" Target="../media/image120.wmf"/><Relationship Id="rId38" Type="http://schemas.openxmlformats.org/officeDocument/2006/relationships/oleObject" Target="../embeddings/oleObject117.bin"/><Relationship Id="rId39" Type="http://schemas.openxmlformats.org/officeDocument/2006/relationships/image" Target="../media/image121.wmf"/><Relationship Id="rId40" Type="http://schemas.openxmlformats.org/officeDocument/2006/relationships/oleObject" Target="../embeddings/oleObject118.bin"/><Relationship Id="rId41" Type="http://schemas.openxmlformats.org/officeDocument/2006/relationships/image" Target="../media/image122.wmf"/><Relationship Id="rId42" Type="http://schemas.openxmlformats.org/officeDocument/2006/relationships/oleObject" Target="../embeddings/oleObject119.bin"/><Relationship Id="rId43" Type="http://schemas.openxmlformats.org/officeDocument/2006/relationships/image" Target="../media/image1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7.bin"/><Relationship Id="rId50" Type="http://schemas.openxmlformats.org/officeDocument/2006/relationships/image" Target="../media/image33.emf"/><Relationship Id="rId51" Type="http://schemas.openxmlformats.org/officeDocument/2006/relationships/oleObject" Target="../embeddings/oleObject33.bin"/><Relationship Id="rId52" Type="http://schemas.openxmlformats.org/officeDocument/2006/relationships/image" Target="../media/image34.emf"/><Relationship Id="rId53" Type="http://schemas.openxmlformats.org/officeDocument/2006/relationships/oleObject" Target="../embeddings/oleObject34.bin"/><Relationship Id="rId54" Type="http://schemas.openxmlformats.org/officeDocument/2006/relationships/image" Target="../media/image35.emf"/><Relationship Id="rId55" Type="http://schemas.openxmlformats.org/officeDocument/2006/relationships/oleObject" Target="../embeddings/oleObject35.bin"/><Relationship Id="rId56" Type="http://schemas.openxmlformats.org/officeDocument/2006/relationships/image" Target="../media/image36.emf"/><Relationship Id="rId57" Type="http://schemas.openxmlformats.org/officeDocument/2006/relationships/oleObject" Target="../embeddings/oleObject36.bin"/><Relationship Id="rId58" Type="http://schemas.openxmlformats.org/officeDocument/2006/relationships/image" Target="../media/image37.emf"/><Relationship Id="rId59" Type="http://schemas.openxmlformats.org/officeDocument/2006/relationships/oleObject" Target="../embeddings/oleObject37.bin"/><Relationship Id="rId40" Type="http://schemas.openxmlformats.org/officeDocument/2006/relationships/image" Target="../media/image28.emf"/><Relationship Id="rId41" Type="http://schemas.openxmlformats.org/officeDocument/2006/relationships/oleObject" Target="../embeddings/oleObject28.bin"/><Relationship Id="rId42" Type="http://schemas.openxmlformats.org/officeDocument/2006/relationships/image" Target="../media/image29.emf"/><Relationship Id="rId43" Type="http://schemas.openxmlformats.org/officeDocument/2006/relationships/oleObject" Target="../embeddings/oleObject29.bin"/><Relationship Id="rId44" Type="http://schemas.openxmlformats.org/officeDocument/2006/relationships/image" Target="../media/image30.emf"/><Relationship Id="rId45" Type="http://schemas.openxmlformats.org/officeDocument/2006/relationships/oleObject" Target="../embeddings/oleObject30.bin"/><Relationship Id="rId46" Type="http://schemas.openxmlformats.org/officeDocument/2006/relationships/image" Target="../media/image31.emf"/><Relationship Id="rId47" Type="http://schemas.openxmlformats.org/officeDocument/2006/relationships/oleObject" Target="../embeddings/oleObject31.bin"/><Relationship Id="rId48" Type="http://schemas.openxmlformats.org/officeDocument/2006/relationships/image" Target="../media/image32.emf"/><Relationship Id="rId49" Type="http://schemas.openxmlformats.org/officeDocument/2006/relationships/oleObject" Target="../embeddings/oleObject3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2.bin"/><Relationship Id="rId30" Type="http://schemas.openxmlformats.org/officeDocument/2006/relationships/image" Target="../media/image23.emf"/><Relationship Id="rId31" Type="http://schemas.openxmlformats.org/officeDocument/2006/relationships/oleObject" Target="../embeddings/oleObject23.bin"/><Relationship Id="rId32" Type="http://schemas.openxmlformats.org/officeDocument/2006/relationships/image" Target="../media/image24.emf"/><Relationship Id="rId33" Type="http://schemas.openxmlformats.org/officeDocument/2006/relationships/oleObject" Target="../embeddings/oleObject24.bin"/><Relationship Id="rId34" Type="http://schemas.openxmlformats.org/officeDocument/2006/relationships/image" Target="../media/image25.emf"/><Relationship Id="rId35" Type="http://schemas.openxmlformats.org/officeDocument/2006/relationships/oleObject" Target="../embeddings/oleObject25.bin"/><Relationship Id="rId36" Type="http://schemas.openxmlformats.org/officeDocument/2006/relationships/image" Target="../media/image26.emf"/><Relationship Id="rId37" Type="http://schemas.openxmlformats.org/officeDocument/2006/relationships/oleObject" Target="../embeddings/oleObject26.bin"/><Relationship Id="rId38" Type="http://schemas.openxmlformats.org/officeDocument/2006/relationships/image" Target="../media/image27.emf"/><Relationship Id="rId39" Type="http://schemas.openxmlformats.org/officeDocument/2006/relationships/oleObject" Target="../embeddings/oleObject27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19.e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20.emf"/><Relationship Id="rId25" Type="http://schemas.openxmlformats.org/officeDocument/2006/relationships/oleObject" Target="../embeddings/oleObject20.bin"/><Relationship Id="rId26" Type="http://schemas.openxmlformats.org/officeDocument/2006/relationships/image" Target="../media/image21.emf"/><Relationship Id="rId27" Type="http://schemas.openxmlformats.org/officeDocument/2006/relationships/oleObject" Target="../embeddings/oleObject21.bin"/><Relationship Id="rId28" Type="http://schemas.openxmlformats.org/officeDocument/2006/relationships/image" Target="../media/image22.emf"/><Relationship Id="rId29" Type="http://schemas.openxmlformats.org/officeDocument/2006/relationships/oleObject" Target="../embeddings/oleObject22.bin"/><Relationship Id="rId60" Type="http://schemas.openxmlformats.org/officeDocument/2006/relationships/image" Target="../media/image38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20" Type="http://schemas.openxmlformats.org/officeDocument/2006/relationships/oleObject" Target="../embeddings/oleObject46.bin"/><Relationship Id="rId21" Type="http://schemas.openxmlformats.org/officeDocument/2006/relationships/image" Target="../media/image47.wmf"/><Relationship Id="rId22" Type="http://schemas.openxmlformats.org/officeDocument/2006/relationships/oleObject" Target="../embeddings/oleObject47.bin"/><Relationship Id="rId23" Type="http://schemas.openxmlformats.org/officeDocument/2006/relationships/image" Target="../media/image48.emf"/><Relationship Id="rId10" Type="http://schemas.openxmlformats.org/officeDocument/2006/relationships/image" Target="../media/image49.jpeg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3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4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4.bin"/><Relationship Id="rId18" Type="http://schemas.openxmlformats.org/officeDocument/2006/relationships/oleObject" Target="../embeddings/oleObject45.bin"/><Relationship Id="rId19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22132" y="1447800"/>
            <a:ext cx="29917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July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Work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-Kinetic Energy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Theorem</a:t>
            </a:r>
          </a:p>
          <a:p>
            <a:pPr marL="609600" lvl="1" indent="-609600"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Work and Energy Involving Kinetic Friction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Gravitational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Potential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Energy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Elastic Potential Energy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Mechanical Energy Conservation</a:t>
            </a:r>
          </a:p>
          <a:p>
            <a:pPr marL="609600" lvl="1" indent="-609600"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Power</a:t>
            </a:r>
          </a:p>
          <a:p>
            <a:pPr marL="609600" lvl="1" indent="-609600"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90600" y="5862935"/>
            <a:ext cx="780333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Tomorrow’s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#8,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July 7!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FE8736-F3DD-4C41-B519-DE762451A7E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881" name="Picture 5" descr="afg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54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Continued…</a:t>
            </a:r>
          </a:p>
        </p:txBody>
      </p:sp>
      <p:sp>
        <p:nvSpPr>
          <p:cNvPr id="63507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Lets figure out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the work done by each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of the forces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this motion is. </a:t>
            </a:r>
          </a:p>
        </p:txBody>
      </p:sp>
      <p:sp>
        <p:nvSpPr>
          <p:cNvPr id="63508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gravitational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W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or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3509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</a:t>
            </a:r>
            <a:r>
              <a:rPr lang="en-US" sz="2000">
                <a:latin typeface="Arial Narrow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sz="2000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3510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Work done by the 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graphicFrame>
        <p:nvGraphicFramePr>
          <p:cNvPr id="567307" name="Object 2"/>
          <p:cNvGraphicFramePr>
            <a:graphicFrameLocks noChangeAspect="1"/>
          </p:cNvGraphicFramePr>
          <p:nvPr/>
        </p:nvGraphicFramePr>
        <p:xfrm>
          <a:off x="457200" y="4603750"/>
          <a:ext cx="6270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03750"/>
                        <a:ext cx="6270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8" name="Object 3"/>
          <p:cNvGraphicFramePr>
            <a:graphicFrameLocks noChangeAspect="1"/>
          </p:cNvGraphicFramePr>
          <p:nvPr/>
        </p:nvGraphicFramePr>
        <p:xfrm>
          <a:off x="457200" y="4035425"/>
          <a:ext cx="6810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5425"/>
                        <a:ext cx="6810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0" name="Object 4"/>
          <p:cNvGraphicFramePr>
            <a:graphicFrameLocks noChangeAspect="1"/>
          </p:cNvGraphicFramePr>
          <p:nvPr/>
        </p:nvGraphicFramePr>
        <p:xfrm>
          <a:off x="533400" y="2174875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74875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2" name="Object 5"/>
          <p:cNvGraphicFramePr>
            <a:graphicFrameLocks noChangeAspect="1"/>
          </p:cNvGraphicFramePr>
          <p:nvPr/>
        </p:nvGraphicFramePr>
        <p:xfrm>
          <a:off x="1219200" y="2057400"/>
          <a:ext cx="2197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" name="Equation" r:id="rId11" imgW="1180800" imgH="304560" progId="Equation.DSMT4">
                  <p:embed/>
                </p:oleObj>
              </mc:Choice>
              <mc:Fallback>
                <p:oleObj name="Equation" r:id="rId11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21971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3" name="Object 6"/>
          <p:cNvGraphicFramePr>
            <a:graphicFrameLocks noChangeAspect="1"/>
          </p:cNvGraphicFramePr>
          <p:nvPr/>
        </p:nvGraphicFramePr>
        <p:xfrm>
          <a:off x="3498850" y="2168525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2168525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4" name="Object 7"/>
          <p:cNvGraphicFramePr>
            <a:graphicFrameLocks noChangeAspect="1"/>
          </p:cNvGraphicFramePr>
          <p:nvPr/>
        </p:nvGraphicFramePr>
        <p:xfrm>
          <a:off x="533400" y="3132138"/>
          <a:ext cx="5667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" name="Equation" r:id="rId15" imgW="304560" imgH="177480" progId="Equation.DSMT4">
                  <p:embed/>
                </p:oleObj>
              </mc:Choice>
              <mc:Fallback>
                <p:oleObj name="Equation" r:id="rId1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32138"/>
                        <a:ext cx="5667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5" name="Object 8"/>
          <p:cNvGraphicFramePr>
            <a:graphicFrameLocks noChangeAspect="1"/>
          </p:cNvGraphicFramePr>
          <p:nvPr/>
        </p:nvGraphicFramePr>
        <p:xfrm>
          <a:off x="1196975" y="3014663"/>
          <a:ext cx="22431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" name="Equation" r:id="rId16" imgW="1206360" imgH="304560" progId="Equation.DSMT4">
                  <p:embed/>
                </p:oleObj>
              </mc:Choice>
              <mc:Fallback>
                <p:oleObj name="Equation" r:id="rId16" imgW="1206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014663"/>
                        <a:ext cx="224313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6" name="Object 9"/>
          <p:cNvGraphicFramePr>
            <a:graphicFrameLocks noChangeAspect="1"/>
          </p:cNvGraphicFramePr>
          <p:nvPr/>
        </p:nvGraphicFramePr>
        <p:xfrm>
          <a:off x="3498850" y="3090863"/>
          <a:ext cx="234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090863"/>
                        <a:ext cx="234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7" name="Object 10"/>
          <p:cNvGraphicFramePr>
            <a:graphicFrameLocks noChangeAspect="1"/>
          </p:cNvGraphicFramePr>
          <p:nvPr/>
        </p:nvGraphicFramePr>
        <p:xfrm>
          <a:off x="1111250" y="4132263"/>
          <a:ext cx="7937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" name="Equation" r:id="rId19" imgW="355320" imgH="139680" progId="Equation.DSMT4">
                  <p:embed/>
                </p:oleObj>
              </mc:Choice>
              <mc:Fallback>
                <p:oleObj name="Equation" r:id="rId19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132263"/>
                        <a:ext cx="7937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8" name="Object 11"/>
          <p:cNvGraphicFramePr>
            <a:graphicFrameLocks noChangeAspect="1"/>
          </p:cNvGraphicFramePr>
          <p:nvPr/>
        </p:nvGraphicFramePr>
        <p:xfrm>
          <a:off x="1836738" y="3962400"/>
          <a:ext cx="38020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" name="Equation" r:id="rId21" imgW="1701720" imgH="279360" progId="Equation.DSMT4">
                  <p:embed/>
                </p:oleObj>
              </mc:Choice>
              <mc:Fallback>
                <p:oleObj name="Equation" r:id="rId21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62400"/>
                        <a:ext cx="38020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9" name="Object 12"/>
          <p:cNvGraphicFramePr>
            <a:graphicFrameLocks noChangeAspect="1"/>
          </p:cNvGraphicFramePr>
          <p:nvPr/>
        </p:nvGraphicFramePr>
        <p:xfrm>
          <a:off x="1066800" y="4589463"/>
          <a:ext cx="9144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" name="Equation" r:id="rId23" imgW="444240" imgH="228600" progId="Equation.DSMT4">
                  <p:embed/>
                </p:oleObj>
              </mc:Choice>
              <mc:Fallback>
                <p:oleObj name="Equation" r:id="rId2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89463"/>
                        <a:ext cx="9144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20" name="Object 13"/>
          <p:cNvGraphicFramePr>
            <a:graphicFrameLocks noChangeAspect="1"/>
          </p:cNvGraphicFramePr>
          <p:nvPr/>
        </p:nvGraphicFramePr>
        <p:xfrm>
          <a:off x="1973263" y="4487863"/>
          <a:ext cx="43640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" name="Equation" r:id="rId25" imgW="2120900" imgH="304800" progId="Equation.DSMT4">
                  <p:embed/>
                </p:oleObj>
              </mc:Choice>
              <mc:Fallback>
                <p:oleObj name="Equation" r:id="rId25" imgW="2120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487863"/>
                        <a:ext cx="43640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1" name="Text Box 25"/>
          <p:cNvSpPr txBox="1">
            <a:spLocks noChangeArrowheads="1"/>
          </p:cNvSpPr>
          <p:nvPr/>
        </p:nvSpPr>
        <p:spPr bwMode="auto">
          <a:xfrm>
            <a:off x="381000" y="5165725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Which force did the work?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2" name="Text Box 26"/>
          <p:cNvSpPr txBox="1">
            <a:spLocks noChangeArrowheads="1"/>
          </p:cNvSpPr>
          <p:nvPr/>
        </p:nvSpPr>
        <p:spPr bwMode="auto">
          <a:xfrm>
            <a:off x="2971800" y="51816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Static frictional force on the crate,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rgbClr val="333399"/>
                </a:solidFill>
                <a:latin typeface="Monotype Corsiva" charset="0"/>
              </a:rPr>
              <a:t>s</a:t>
            </a:r>
          </a:p>
        </p:txBody>
      </p:sp>
      <p:sp>
        <p:nvSpPr>
          <p:cNvPr id="63513" name="Text Box 27"/>
          <p:cNvSpPr txBox="1">
            <a:spLocks noChangeArrowheads="1"/>
          </p:cNvSpPr>
          <p:nvPr/>
        </p:nvSpPr>
        <p:spPr bwMode="auto">
          <a:xfrm>
            <a:off x="381000" y="56229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How?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  <p:sp>
        <p:nvSpPr>
          <p:cNvPr id="63514" name="Text Box 28"/>
          <p:cNvSpPr txBox="1">
            <a:spLocks noChangeArrowheads="1"/>
          </p:cNvSpPr>
          <p:nvPr/>
        </p:nvSpPr>
        <p:spPr bwMode="auto">
          <a:xfrm>
            <a:off x="1219200" y="56388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By holding on to the crate so that it moves with the truck!</a:t>
            </a:r>
            <a:endParaRPr lang="en-US" sz="2000" b="1" baseline="-25000">
              <a:solidFill>
                <a:srgbClr val="333399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261BD0-4800-084D-B40A-D2ED9D6BBDE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second law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If forces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acting </a:t>
            </a:r>
            <a:r>
              <a:rPr lang="en-US" sz="2000" dirty="0">
                <a:latin typeface="Arial Narrow" charset="0"/>
                <a:ea typeface="ＭＳ Ｐゴシック" charset="0"/>
              </a:rPr>
              <a:t>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33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Suppose net force Σ</a:t>
            </a:r>
            <a:r>
              <a:rPr lang="en-US" sz="2200" b="1" dirty="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acted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on an object for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the displacement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d to increase its speed from 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2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 dirty="0" err="1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2200" baseline="-25000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7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8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29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0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1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2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5814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change in the </a:t>
            </a:r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3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4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5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6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7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8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39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0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1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2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3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4" name="Equation" r:id="rId37" imgW="444240" imgH="253800" progId="Equation.DSMT4">
                  <p:embed/>
                </p:oleObj>
              </mc:Choice>
              <mc:Fallback>
                <p:oleObj name="Equation" r:id="rId37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5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28DDA1-C4FB-A44B-9690-423B381B89B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533400" y="3886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an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1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63763" y="5021263"/>
          <a:ext cx="2579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2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021263"/>
                        <a:ext cx="25796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76775" y="5021263"/>
          <a:ext cx="25812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93" name="Equation" r:id="rId9" imgW="850900" imgH="266700" progId="Equation.DSMT4">
                  <p:embed/>
                </p:oleObj>
              </mc:Choice>
              <mc:Fallback>
                <p:oleObj name="Equation" r:id="rId9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021263"/>
                        <a:ext cx="25812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2057400"/>
            <a:ext cx="54102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13D82E-7D7F-B541-9802-B2E8CD632C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mass of the space probe is 474-kg and its initial velocity is 275 m/s.  If a 56.0-mN force acts on the probe parallel through a displacement of 2.42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11493"/>
              </p:ext>
            </p:extLst>
          </p:nvPr>
        </p:nvGraphicFramePr>
        <p:xfrm>
          <a:off x="3349625" y="5183188"/>
          <a:ext cx="55673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11" name="Equation" r:id="rId5" imgW="3530600" imgH="342900" progId="Equation.3">
                  <p:embed/>
                </p:oleObj>
              </mc:Choice>
              <mc:Fallback>
                <p:oleObj name="Equation" r:id="rId5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5183188"/>
                        <a:ext cx="5567363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99272"/>
              </p:ext>
            </p:extLst>
          </p:nvPr>
        </p:nvGraphicFramePr>
        <p:xfrm>
          <a:off x="104775" y="4378325"/>
          <a:ext cx="24542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12" name="Equation" r:id="rId7" imgW="1066800" imgH="304800" progId="Equation.3">
                  <p:embed/>
                </p:oleObj>
              </mc:Choice>
              <mc:Fallback>
                <p:oleObj name="Equation" r:id="rId7" imgW="106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78325"/>
                        <a:ext cx="24542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88622"/>
              </p:ext>
            </p:extLst>
          </p:nvPr>
        </p:nvGraphicFramePr>
        <p:xfrm>
          <a:off x="5046663" y="5732463"/>
          <a:ext cx="22510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13" name="Equation" r:id="rId9" imgW="812800" imgH="228600" progId="Equation.3">
                  <p:embed/>
                </p:oleObj>
              </mc:Choice>
              <mc:Fallback>
                <p:oleObj name="Equation" r:id="rId9" imgW="8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732463"/>
                        <a:ext cx="22510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61494"/>
              </p:ext>
            </p:extLst>
          </p:nvPr>
        </p:nvGraphicFramePr>
        <p:xfrm>
          <a:off x="2590800" y="4462463"/>
          <a:ext cx="19272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14" name="Equation" r:id="rId11" imgW="838200" imgH="254000" progId="Equation.3">
                  <p:embed/>
                </p:oleObj>
              </mc:Choice>
              <mc:Fallback>
                <p:oleObj name="Equation" r:id="rId11" imgW="838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62463"/>
                        <a:ext cx="19272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67660"/>
              </p:ext>
            </p:extLst>
          </p:nvPr>
        </p:nvGraphicFramePr>
        <p:xfrm>
          <a:off x="30163" y="5172075"/>
          <a:ext cx="30305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15" name="Equation" r:id="rId13" imgW="1803400" imgH="330200" progId="Equation.DSMT4">
                  <p:embed/>
                </p:oleObj>
              </mc:Choice>
              <mc:Fallback>
                <p:oleObj name="Equation" r:id="rId13" imgW="1803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5172075"/>
                        <a:ext cx="30305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89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834DAB-6EA2-3A45-A557-C935DD2773E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2560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16490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0179B3-C827-8D48-B223-E7711CE032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Potential Energy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33400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What are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forms of energies in the universe?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conservative force 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599051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599053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4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609600" y="5899150"/>
            <a:ext cx="7620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If one takes into account ALL forms of energy, the total energy in the entire universe is conserved.  It just transforms from one form to another.</a:t>
            </a:r>
          </a:p>
        </p:txBody>
      </p:sp>
      <p:graphicFrame>
        <p:nvGraphicFramePr>
          <p:cNvPr id="599056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5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57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96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248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Thermal Energy</a:t>
            </a:r>
          </a:p>
        </p:txBody>
      </p:sp>
    </p:spTree>
    <p:extLst>
      <p:ext uri="{BB962C8B-B14F-4D97-AF65-F5344CB8AC3E}">
        <p14:creationId xmlns:p14="http://schemas.microsoft.com/office/powerpoint/2010/main" val="316326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17C4E9-6D91-5D4E-A435-5815A1B53E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kinetic energy.  So the potential energy of an object at a height y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, </a:t>
            </a:r>
            <a:r>
              <a:rPr lang="en-US" sz="2000" b="1" u="sng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latin typeface="Monotype Corsiva" charset="0"/>
              </a:rPr>
              <a:t>potential to do work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4851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4842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4844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4845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4847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4848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3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20516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2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20516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9403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/>
        </p:nvGraphicFramePr>
        <p:xfrm>
          <a:off x="6248400" y="3697288"/>
          <a:ext cx="649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3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97288"/>
                        <a:ext cx="6492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8100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to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/>
        </p:nvGraphicFramePr>
        <p:xfrm>
          <a:off x="7316788" y="323691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4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23691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/>
        </p:nvGraphicFramePr>
        <p:xfrm>
          <a:off x="6130925" y="324802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5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24802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40386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6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5030788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3124200" y="5822950"/>
            <a:ext cx="5791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Wingdings" charset="0"/>
              </a:rPr>
              <a:t>brick’s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04836"/>
              </p:ext>
            </p:extLst>
          </p:nvPr>
        </p:nvGraphicFramePr>
        <p:xfrm>
          <a:off x="3738563" y="314642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7" name="Equation" r:id="rId13" imgW="825500" imgH="304800" progId="Equation.3">
                  <p:embed/>
                </p:oleObj>
              </mc:Choice>
              <mc:Fallback>
                <p:oleObj name="Equation" r:id="rId13" imgW="825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14642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81107"/>
              </p:ext>
            </p:extLst>
          </p:nvPr>
        </p:nvGraphicFramePr>
        <p:xfrm>
          <a:off x="5316538" y="314642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8" name="Equation" r:id="rId15" imgW="393700" imgH="304800" progId="Equation.3">
                  <p:embed/>
                </p:oleObj>
              </mc:Choice>
              <mc:Fallback>
                <p:oleObj name="Equation" r:id="rId15" imgW="39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4642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814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09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814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972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10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972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425713"/>
              </p:ext>
            </p:extLst>
          </p:nvPr>
        </p:nvGraphicFramePr>
        <p:xfrm>
          <a:off x="2640013" y="3092450"/>
          <a:ext cx="1052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11" name="Equation" r:id="rId21" imgW="482600" imgH="279400" progId="Equation.3">
                  <p:embed/>
                </p:oleObj>
              </mc:Choice>
              <mc:Fallback>
                <p:oleObj name="Equation" r:id="rId21" imgW="482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092450"/>
                        <a:ext cx="10525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162800" y="4572000"/>
          <a:ext cx="1395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12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13954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00800" y="44910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1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BC15EE-6373-A74E-B971-5C2A87509D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Potential Energy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8486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bowler drops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a bowling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ball of mass 7kg on his toe.  Choosing the floor level as y=0, estimate the total work done on the ball by the gravitational force as the ball falls on the toe.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3140" name="Object 2"/>
          <p:cNvGraphicFramePr>
            <a:graphicFrameLocks noChangeAspect="1"/>
          </p:cNvGraphicFramePr>
          <p:nvPr/>
        </p:nvGraphicFramePr>
        <p:xfrm>
          <a:off x="2590800" y="2330450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58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0450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70866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Perform the same calculation using the top of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head as the origin.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81000" y="4357688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Assuming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height is 1.8m,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ball’s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original position is –1.3m, and the toe is at –1.77m.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00200"/>
            <a:ext cx="1295400" cy="1658938"/>
            <a:chOff x="432" y="1211"/>
            <a:chExt cx="816" cy="1045"/>
          </a:xfrm>
        </p:grpSpPr>
        <p:pic>
          <p:nvPicPr>
            <p:cNvPr id="39969" name="Picture 8" descr="pe01549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1211"/>
              <a:ext cx="76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0" name="Oval 9"/>
            <p:cNvSpPr>
              <a:spLocks noChangeArrowheads="1"/>
            </p:cNvSpPr>
            <p:nvPr/>
          </p:nvSpPr>
          <p:spPr bwMode="auto">
            <a:xfrm>
              <a:off x="432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667000" y="1539875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that the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top of the toe is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3cm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from the floor and the hand was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at 50cm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above the floor.</a:t>
            </a: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2057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has to change?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2438400" y="39004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First we must re-compute the positions of the ball in his hand and on his toe. </a:t>
            </a:r>
          </a:p>
        </p:txBody>
      </p:sp>
      <p:graphicFrame>
        <p:nvGraphicFramePr>
          <p:cNvPr id="603149" name="Object 3"/>
          <p:cNvGraphicFramePr>
            <a:graphicFrameLocks noChangeAspect="1"/>
          </p:cNvGraphicFramePr>
          <p:nvPr/>
        </p:nvGraphicFramePr>
        <p:xfrm>
          <a:off x="5638800" y="2311400"/>
          <a:ext cx="54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59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11400"/>
                        <a:ext cx="542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0" name="Object 4"/>
          <p:cNvGraphicFramePr>
            <a:graphicFrameLocks noChangeAspect="1"/>
          </p:cNvGraphicFramePr>
          <p:nvPr/>
        </p:nvGraphicFramePr>
        <p:xfrm>
          <a:off x="2654300" y="2743200"/>
          <a:ext cx="774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0" name="Equation" r:id="rId8" imgW="342720" imgH="241200" progId="Equation.DSMT4">
                  <p:embed/>
                </p:oleObj>
              </mc:Choice>
              <mc:Fallback>
                <p:oleObj name="Equation" r:id="rId8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43200"/>
                        <a:ext cx="774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1" name="Object 5"/>
          <p:cNvGraphicFramePr>
            <a:graphicFrameLocks noChangeAspect="1"/>
          </p:cNvGraphicFramePr>
          <p:nvPr/>
        </p:nvGraphicFramePr>
        <p:xfrm>
          <a:off x="304800" y="4833938"/>
          <a:ext cx="574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1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574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2" name="Object 6"/>
          <p:cNvGraphicFramePr>
            <a:graphicFrameLocks noChangeAspect="1"/>
          </p:cNvGraphicFramePr>
          <p:nvPr/>
        </p:nvGraphicFramePr>
        <p:xfrm>
          <a:off x="4572000" y="4821238"/>
          <a:ext cx="6175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2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21238"/>
                        <a:ext cx="61753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3" name="Object 7"/>
          <p:cNvGraphicFramePr>
            <a:graphicFrameLocks noChangeAspect="1"/>
          </p:cNvGraphicFramePr>
          <p:nvPr/>
        </p:nvGraphicFramePr>
        <p:xfrm>
          <a:off x="1473200" y="5376863"/>
          <a:ext cx="73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3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76863"/>
                        <a:ext cx="73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4" name="Object 8"/>
          <p:cNvGraphicFramePr>
            <a:graphicFrameLocks noChangeAspect="1"/>
          </p:cNvGraphicFramePr>
          <p:nvPr/>
        </p:nvGraphicFramePr>
        <p:xfrm>
          <a:off x="3048000" y="2330450"/>
          <a:ext cx="663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4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0450"/>
                        <a:ext cx="663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9"/>
          <p:cNvGraphicFramePr>
            <a:graphicFrameLocks noChangeAspect="1"/>
          </p:cNvGraphicFramePr>
          <p:nvPr/>
        </p:nvGraphicFramePr>
        <p:xfrm>
          <a:off x="3697288" y="2328863"/>
          <a:ext cx="17891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5" name="Equation" r:id="rId18" imgW="1231560" imgH="177480" progId="Equation.DSMT4">
                  <p:embed/>
                </p:oleObj>
              </mc:Choice>
              <mc:Fallback>
                <p:oleObj name="Equation" r:id="rId18" imgW="1231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28863"/>
                        <a:ext cx="178911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6" name="Object 10"/>
          <p:cNvGraphicFramePr>
            <a:graphicFrameLocks noChangeAspect="1"/>
          </p:cNvGraphicFramePr>
          <p:nvPr/>
        </p:nvGraphicFramePr>
        <p:xfrm>
          <a:off x="6172200" y="2311400"/>
          <a:ext cx="755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6" name="Equation" r:id="rId20" imgW="495000" imgH="241200" progId="Equation.DSMT4">
                  <p:embed/>
                </p:oleObj>
              </mc:Choice>
              <mc:Fallback>
                <p:oleObj name="Equation" r:id="rId20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11400"/>
                        <a:ext cx="755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7" name="Object 11"/>
          <p:cNvGraphicFramePr>
            <a:graphicFrameLocks noChangeAspect="1"/>
          </p:cNvGraphicFramePr>
          <p:nvPr/>
        </p:nvGraphicFramePr>
        <p:xfrm>
          <a:off x="6899275" y="2328863"/>
          <a:ext cx="20161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7" name="Equation" r:id="rId22" imgW="1320480" imgH="177480" progId="Equation.DSMT4">
                  <p:embed/>
                </p:oleObj>
              </mc:Choice>
              <mc:Fallback>
                <p:oleObj name="Equation" r:id="rId22" imgW="1320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328863"/>
                        <a:ext cx="20161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8" name="Object 12"/>
          <p:cNvGraphicFramePr>
            <a:graphicFrameLocks noChangeAspect="1"/>
          </p:cNvGraphicFramePr>
          <p:nvPr/>
        </p:nvGraphicFramePr>
        <p:xfrm>
          <a:off x="4475163" y="2667000"/>
          <a:ext cx="1925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8" name="Equation" r:id="rId24" imgW="850680" imgH="279360" progId="Equation.DSMT4">
                  <p:embed/>
                </p:oleObj>
              </mc:Choice>
              <mc:Fallback>
                <p:oleObj name="Equation" r:id="rId2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667000"/>
                        <a:ext cx="19256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07434"/>
              </p:ext>
            </p:extLst>
          </p:nvPr>
        </p:nvGraphicFramePr>
        <p:xfrm>
          <a:off x="6372225" y="2778125"/>
          <a:ext cx="2009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69"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778125"/>
                        <a:ext cx="2009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0" name="Object 14"/>
          <p:cNvGraphicFramePr>
            <a:graphicFrameLocks noChangeAspect="1"/>
          </p:cNvGraphicFramePr>
          <p:nvPr/>
        </p:nvGraphicFramePr>
        <p:xfrm>
          <a:off x="3406775" y="2743200"/>
          <a:ext cx="1089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0" name="Equation" r:id="rId28" imgW="482400" imgH="177480" progId="Equation.DSMT4">
                  <p:embed/>
                </p:oleObj>
              </mc:Choice>
              <mc:Fallback>
                <p:oleObj name="Equation" r:id="rId2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743200"/>
                        <a:ext cx="1089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1" name="Object 15"/>
          <p:cNvGraphicFramePr>
            <a:graphicFrameLocks noChangeAspect="1"/>
          </p:cNvGraphicFramePr>
          <p:nvPr/>
        </p:nvGraphicFramePr>
        <p:xfrm>
          <a:off x="849313" y="4845050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1" name="Equation" r:id="rId30" imgW="457200" imgH="228600" progId="Equation.DSMT4">
                  <p:embed/>
                </p:oleObj>
              </mc:Choice>
              <mc:Fallback>
                <p:oleObj name="Equation" r:id="rId3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45050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2" name="Object 16"/>
          <p:cNvGraphicFramePr>
            <a:graphicFrameLocks noChangeAspect="1"/>
          </p:cNvGraphicFramePr>
          <p:nvPr/>
        </p:nvGraphicFramePr>
        <p:xfrm>
          <a:off x="1662113" y="4800600"/>
          <a:ext cx="2757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2" name="Equation" r:id="rId32" imgW="1523880" imgH="253800" progId="Equation.DSMT4">
                  <p:embed/>
                </p:oleObj>
              </mc:Choice>
              <mc:Fallback>
                <p:oleObj name="Equation" r:id="rId3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800600"/>
                        <a:ext cx="2757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3" name="Object 17"/>
          <p:cNvGraphicFramePr>
            <a:graphicFrameLocks noChangeAspect="1"/>
          </p:cNvGraphicFramePr>
          <p:nvPr/>
        </p:nvGraphicFramePr>
        <p:xfrm>
          <a:off x="5159375" y="4821238"/>
          <a:ext cx="86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3" name="Equation" r:id="rId34" imgW="495000" imgH="241200" progId="Equation.DSMT4">
                  <p:embed/>
                </p:oleObj>
              </mc:Choice>
              <mc:Fallback>
                <p:oleObj name="Equation" r:id="rId3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821238"/>
                        <a:ext cx="8604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4" name="Object 18"/>
          <p:cNvGraphicFramePr>
            <a:graphicFrameLocks noChangeAspect="1"/>
          </p:cNvGraphicFramePr>
          <p:nvPr/>
        </p:nvGraphicFramePr>
        <p:xfrm>
          <a:off x="6019800" y="4800600"/>
          <a:ext cx="2932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4" name="Equation" r:id="rId36" imgW="1688760" imgH="253800" progId="Equation.DSMT4">
                  <p:embed/>
                </p:oleObj>
              </mc:Choice>
              <mc:Fallback>
                <p:oleObj name="Equation" r:id="rId36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00600"/>
                        <a:ext cx="29321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5" name="Object 19"/>
          <p:cNvGraphicFramePr>
            <a:graphicFrameLocks noChangeAspect="1"/>
          </p:cNvGraphicFramePr>
          <p:nvPr/>
        </p:nvGraphicFramePr>
        <p:xfrm>
          <a:off x="2163763" y="5410200"/>
          <a:ext cx="1036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5" name="Equation" r:id="rId38" imgW="482400" imgH="177480" progId="Equation.DSMT4">
                  <p:embed/>
                </p:oleObj>
              </mc:Choice>
              <mc:Fallback>
                <p:oleObj name="Equation" r:id="rId3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410200"/>
                        <a:ext cx="1036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6" name="Object 20"/>
          <p:cNvGraphicFramePr>
            <a:graphicFrameLocks noChangeAspect="1"/>
          </p:cNvGraphicFramePr>
          <p:nvPr/>
        </p:nvGraphicFramePr>
        <p:xfrm>
          <a:off x="3125788" y="5334000"/>
          <a:ext cx="1827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6" name="Equation" r:id="rId40" imgW="850680" imgH="279360" progId="Equation.DSMT4">
                  <p:embed/>
                </p:oleObj>
              </mc:Choice>
              <mc:Fallback>
                <p:oleObj name="Equation" r:id="rId4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5334000"/>
                        <a:ext cx="1827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7" name="Object 21"/>
          <p:cNvGraphicFramePr>
            <a:graphicFrameLocks noChangeAspect="1"/>
          </p:cNvGraphicFramePr>
          <p:nvPr/>
        </p:nvGraphicFramePr>
        <p:xfrm>
          <a:off x="4960938" y="5410200"/>
          <a:ext cx="174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77" name="Equation" r:id="rId42" imgW="812520" imgH="177480" progId="Equation.DSMT4">
                  <p:embed/>
                </p:oleObj>
              </mc:Choice>
              <mc:Fallback>
                <p:oleObj name="Equation" r:id="rId42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410200"/>
                        <a:ext cx="174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191000" y="3124200"/>
            <a:ext cx="4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Arial Narrow" charset="0"/>
              </a:rPr>
              <a:t>The kinetic energy of a 60g bullet flying at 33m/s (100fts) or 119km/hr. </a:t>
            </a:r>
            <a:endParaRPr lang="en-US" sz="1400" dirty="0">
              <a:solidFill>
                <a:srgbClr val="0000FF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1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077200" cy="6324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#2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tomorrow Thursday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July 2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Non-comprehensive exam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4.6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 what we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finish today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derivations, word definitions or key methods for solutions</a:t>
            </a:r>
            <a:endParaRPr lang="en-US" sz="2400" dirty="0"/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Quiz 3 results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Class average: 23/35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 smtClean="0"/>
              <a:t>Equivalent to 65.4/100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 smtClean="0"/>
              <a:t>Previous quizzes: 75/100 and 51/100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Top score: 38/35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Wednesday, July 1,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July 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gravitational force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two protons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separates by 1m.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separated by 1m.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Express the electric force in #2 above in terms of the gravitational force in #1. (5 points)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look up the mass of the proton, the electrical charge of the proton in coulombs, electrical force constant, electric force formula,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etc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and clearly write them on your project report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Monday, July 6!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744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#5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ball of mass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at rest is dropped from the height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the ground onto a spring on the ground, whose spring constant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 Neglecting air resistance and assuming that the spring is in its equilibrium, express, in terms of the quantities given in this problem and the gravitational acceleration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distance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of which the spring is pressed down when the ball completely loses its energy. 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Find the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if 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ball’s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initial speed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for the project is this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Wednesday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July 8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show the detail of your OWN work in order to obtain any credit.</a:t>
            </a:r>
          </a:p>
          <a:p>
            <a:pPr marL="514350" indent="-514350">
              <a:buFont typeface="Arial Narrow" charset="0"/>
              <a:buAutoNum type="arabicPeriod"/>
            </a:pPr>
            <a:endParaRPr lang="en-US" sz="2800" dirty="0">
              <a:solidFill>
                <a:srgbClr val="8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EF9CFC-00EE-0341-8712-614C7D33859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A65F1-0941-FD43-A4BF-D79FBDA382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057400"/>
            <a:ext cx="2036763" cy="1981200"/>
            <a:chOff x="3840" y="1392"/>
            <a:chExt cx="1283" cy="1248"/>
          </a:xfrm>
        </p:grpSpPr>
        <p:sp>
          <p:nvSpPr>
            <p:cNvPr id="22581" name="Line 3"/>
            <p:cNvSpPr>
              <a:spLocks noChangeShapeType="1"/>
            </p:cNvSpPr>
            <p:nvPr/>
          </p:nvSpPr>
          <p:spPr bwMode="auto">
            <a:xfrm>
              <a:off x="3840" y="2064"/>
              <a:ext cx="105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"/>
            <p:cNvSpPr>
              <a:spLocks noChangeShapeType="1"/>
            </p:cNvSpPr>
            <p:nvPr/>
          </p:nvSpPr>
          <p:spPr bwMode="auto">
            <a:xfrm rot="-5400000">
              <a:off x="3528" y="2040"/>
              <a:ext cx="12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Text Box 5"/>
            <p:cNvSpPr txBox="1">
              <a:spLocks noChangeArrowheads="1"/>
            </p:cNvSpPr>
            <p:nvPr/>
          </p:nvSpPr>
          <p:spPr bwMode="auto">
            <a:xfrm>
              <a:off x="4934" y="1975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accent2"/>
                  </a:solidFill>
                  <a:latin typeface="Arial Narrow" charset="0"/>
                </a:rPr>
                <a:t>x</a:t>
              </a:r>
            </a:p>
          </p:txBody>
        </p:sp>
        <p:sp>
          <p:nvSpPr>
            <p:cNvPr id="22584" name="Text Box 6"/>
            <p:cNvSpPr txBox="1">
              <a:spLocks noChangeArrowheads="1"/>
            </p:cNvSpPr>
            <p:nvPr/>
          </p:nvSpPr>
          <p:spPr bwMode="auto">
            <a:xfrm>
              <a:off x="3888" y="1392"/>
              <a:ext cx="1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accent2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225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 Done by a Constant Force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304800" y="750888"/>
            <a:ext cx="8610600" cy="1077912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 meaningful work in physics is done only when the net   forces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acting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on an object changes the energy of the object.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01" name="Line 9"/>
          <p:cNvSpPr>
            <a:spLocks noChangeShapeType="1"/>
          </p:cNvSpPr>
          <p:nvPr/>
        </p:nvSpPr>
        <p:spPr bwMode="auto">
          <a:xfrm>
            <a:off x="762000" y="3281363"/>
            <a:ext cx="21336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762000" y="2671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71600" y="2209800"/>
            <a:ext cx="762000" cy="690563"/>
            <a:chOff x="1104" y="1773"/>
            <a:chExt cx="480" cy="435"/>
          </a:xfrm>
        </p:grpSpPr>
        <p:sp>
          <p:nvSpPr>
            <p:cNvPr id="22579" name="Line 12"/>
            <p:cNvSpPr>
              <a:spLocks noChangeShapeType="1"/>
            </p:cNvSpPr>
            <p:nvPr/>
          </p:nvSpPr>
          <p:spPr bwMode="auto">
            <a:xfrm flipV="1">
              <a:off x="1104" y="1920"/>
              <a:ext cx="48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Text Box 13"/>
            <p:cNvSpPr txBox="1">
              <a:spLocks noChangeArrowheads="1"/>
            </p:cNvSpPr>
            <p:nvPr/>
          </p:nvSpPr>
          <p:spPr bwMode="auto">
            <a:xfrm>
              <a:off x="1200" y="1773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71600" y="2519363"/>
            <a:ext cx="763588" cy="461962"/>
            <a:chOff x="1104" y="1968"/>
            <a:chExt cx="481" cy="291"/>
          </a:xfrm>
        </p:grpSpPr>
        <p:sp>
          <p:nvSpPr>
            <p:cNvPr id="22575" name="Line 15"/>
            <p:cNvSpPr>
              <a:spLocks noChangeShapeType="1"/>
            </p:cNvSpPr>
            <p:nvPr/>
          </p:nvSpPr>
          <p:spPr bwMode="auto">
            <a:xfrm>
              <a:off x="1104" y="220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76" name="Group 16"/>
            <p:cNvGrpSpPr>
              <a:grpSpLocks/>
            </p:cNvGrpSpPr>
            <p:nvPr/>
          </p:nvGrpSpPr>
          <p:grpSpPr bwMode="auto">
            <a:xfrm>
              <a:off x="1344" y="1968"/>
              <a:ext cx="241" cy="291"/>
              <a:chOff x="2256" y="1968"/>
              <a:chExt cx="241" cy="291"/>
            </a:xfrm>
          </p:grpSpPr>
          <p:sp>
            <p:nvSpPr>
              <p:cNvPr id="22577" name="AutoShape 17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Text Box 18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</p:grpSp>
      <p:sp>
        <p:nvSpPr>
          <p:cNvPr id="571411" name="AutoShape 19"/>
          <p:cNvSpPr>
            <a:spLocks noChangeArrowheads="1"/>
          </p:cNvSpPr>
          <p:nvPr/>
        </p:nvSpPr>
        <p:spPr bwMode="auto">
          <a:xfrm>
            <a:off x="3352800" y="2209800"/>
            <a:ext cx="1828800" cy="1524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Free Body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Diagram</a:t>
            </a:r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2286000" y="2667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066800" y="3276600"/>
            <a:ext cx="1524000" cy="484188"/>
            <a:chOff x="672" y="2256"/>
            <a:chExt cx="960" cy="305"/>
          </a:xfrm>
        </p:grpSpPr>
        <p:sp>
          <p:nvSpPr>
            <p:cNvPr id="22571" name="Line 22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23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24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Text Box 25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553200" y="3124200"/>
            <a:ext cx="982663" cy="762000"/>
            <a:chOff x="4128" y="2064"/>
            <a:chExt cx="619" cy="480"/>
          </a:xfrm>
        </p:grpSpPr>
        <p:sp>
          <p:nvSpPr>
            <p:cNvPr id="22570" name="Line 27"/>
            <p:cNvSpPr>
              <a:spLocks noChangeShapeType="1"/>
            </p:cNvSpPr>
            <p:nvPr/>
          </p:nvSpPr>
          <p:spPr bwMode="auto">
            <a:xfrm>
              <a:off x="4128" y="2064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353043"/>
                </p:ext>
              </p:extLst>
            </p:nvPr>
          </p:nvGraphicFramePr>
          <p:xfrm>
            <a:off x="4229" y="2304"/>
            <a:ext cx="51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28" name="Equation" r:id="rId3" imgW="647700" imgH="254000" progId="Equation.DSMT4">
                    <p:embed/>
                  </p:oleObj>
                </mc:Choice>
                <mc:Fallback>
                  <p:oleObj name="Equation" r:id="rId3" imgW="6477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" y="2304"/>
                          <a:ext cx="51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553200" y="2352675"/>
            <a:ext cx="382588" cy="809625"/>
            <a:chOff x="4128" y="1554"/>
            <a:chExt cx="241" cy="510"/>
          </a:xfrm>
        </p:grpSpPr>
        <p:sp>
          <p:nvSpPr>
            <p:cNvPr id="22569" name="Line 30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38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0923156"/>
                </p:ext>
              </p:extLst>
            </p:nvPr>
          </p:nvGraphicFramePr>
          <p:xfrm>
            <a:off x="4176" y="1554"/>
            <a:ext cx="19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29" name="Equation" r:id="rId5" imgW="241300" imgH="241300" progId="Equation.3">
                    <p:embed/>
                  </p:oleObj>
                </mc:Choice>
                <mc:Fallback>
                  <p:oleObj name="Equation" r:id="rId5" imgW="241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554"/>
                          <a:ext cx="193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477000" y="2273300"/>
            <a:ext cx="1339850" cy="931863"/>
            <a:chOff x="4058" y="1528"/>
            <a:chExt cx="844" cy="587"/>
          </a:xfrm>
        </p:grpSpPr>
        <p:sp>
          <p:nvSpPr>
            <p:cNvPr id="22565" name="Line 33"/>
            <p:cNvSpPr>
              <a:spLocks noChangeShapeType="1"/>
            </p:cNvSpPr>
            <p:nvPr/>
          </p:nvSpPr>
          <p:spPr bwMode="auto">
            <a:xfrm rot="-7322218">
              <a:off x="4394" y="1555"/>
              <a:ext cx="0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6" name="Group 34"/>
            <p:cNvGrpSpPr>
              <a:grpSpLocks/>
            </p:cNvGrpSpPr>
            <p:nvPr/>
          </p:nvGrpSpPr>
          <p:grpSpPr bwMode="auto">
            <a:xfrm>
              <a:off x="4368" y="1824"/>
              <a:ext cx="241" cy="291"/>
              <a:chOff x="2256" y="1968"/>
              <a:chExt cx="241" cy="291"/>
            </a:xfrm>
          </p:grpSpPr>
          <p:sp>
            <p:nvSpPr>
              <p:cNvPr id="22567" name="AutoShape 35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48" cy="144"/>
              </a:xfrm>
              <a:prstGeom prst="curvedLef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Text Box 36"/>
              <p:cNvSpPr txBox="1">
                <a:spLocks noChangeArrowheads="1"/>
              </p:cNvSpPr>
              <p:nvPr/>
            </p:nvSpPr>
            <p:spPr bwMode="auto">
              <a:xfrm>
                <a:off x="2280" y="1968"/>
                <a:ext cx="2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Symbol" charset="0"/>
                  </a:rPr>
                  <a:t>θ</a:t>
                </a:r>
              </a:p>
            </p:txBody>
          </p:sp>
        </p:grpSp>
        <p:graphicFrame>
          <p:nvGraphicFramePr>
            <p:cNvPr id="225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362868"/>
                </p:ext>
              </p:extLst>
            </p:nvPr>
          </p:nvGraphicFramePr>
          <p:xfrm>
            <a:off x="4716" y="1528"/>
            <a:ext cx="186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30" name="Equation" r:id="rId7" imgW="165100" imgH="228600" progId="Equation.3">
                    <p:embed/>
                  </p:oleObj>
                </mc:Choice>
                <mc:Fallback>
                  <p:oleObj name="Equation" r:id="rId7" imgW="165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" y="1528"/>
                          <a:ext cx="186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00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14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64942"/>
              </p:ext>
            </p:extLst>
          </p:nvPr>
        </p:nvGraphicFramePr>
        <p:xfrm>
          <a:off x="457200" y="4491037"/>
          <a:ext cx="5572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1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1037"/>
                        <a:ext cx="55721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228600" y="3810000"/>
            <a:ext cx="4501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Work done by the force F is defined as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381000" y="5311914"/>
            <a:ext cx="8305800" cy="707886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A50021"/>
                </a:solidFill>
                <a:latin typeface="Arial Narrow" charset="0"/>
              </a:rPr>
              <a:t>Physically meaningful work is done </a:t>
            </a:r>
            <a:r>
              <a:rPr lang="en-US" sz="2000" b="1" dirty="0" smtClean="0">
                <a:solidFill>
                  <a:srgbClr val="A50021"/>
                </a:solidFill>
                <a:latin typeface="Arial Narrow" charset="0"/>
              </a:rPr>
              <a:t>only by </a:t>
            </a:r>
            <a:r>
              <a:rPr lang="en-US" sz="2000" b="1" dirty="0">
                <a:solidFill>
                  <a:srgbClr val="A50021"/>
                </a:solidFill>
                <a:latin typeface="Arial Narrow" charset="0"/>
              </a:rPr>
              <a:t>the component of the force along the movement of the </a:t>
            </a:r>
            <a:r>
              <a:rPr lang="en-US" sz="2000" b="1" dirty="0" smtClean="0">
                <a:solidFill>
                  <a:srgbClr val="A50021"/>
                </a:solidFill>
                <a:latin typeface="Arial Narrow" charset="0"/>
              </a:rPr>
              <a:t>object and it changed the energy of the object it exerts on</a:t>
            </a:r>
            <a:endParaRPr lang="en-US" sz="2000" b="1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6264275" y="4038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5714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21939"/>
              </p:ext>
            </p:extLst>
          </p:nvPr>
        </p:nvGraphicFramePr>
        <p:xfrm>
          <a:off x="7061200" y="4138613"/>
          <a:ext cx="635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2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4138613"/>
                        <a:ext cx="635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03966"/>
              </p:ext>
            </p:extLst>
          </p:nvPr>
        </p:nvGraphicFramePr>
        <p:xfrm>
          <a:off x="1066800" y="4338637"/>
          <a:ext cx="13700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3" name="Equation" r:id="rId13" imgW="749300" imgH="368300" progId="Equation.DSMT4">
                  <p:embed/>
                </p:oleObj>
              </mc:Choice>
              <mc:Fallback>
                <p:oleObj name="Equation" r:id="rId13" imgW="749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38637"/>
                        <a:ext cx="13700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00374"/>
              </p:ext>
            </p:extLst>
          </p:nvPr>
        </p:nvGraphicFramePr>
        <p:xfrm>
          <a:off x="2438400" y="4414837"/>
          <a:ext cx="1231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4" name="Equation" r:id="rId15" imgW="673100" imgH="330200" progId="Equation.DSMT4">
                  <p:embed/>
                </p:oleObj>
              </mc:Choice>
              <mc:Fallback>
                <p:oleObj name="Equation" r:id="rId15" imgW="673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4837"/>
                        <a:ext cx="1231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40975"/>
              </p:ext>
            </p:extLst>
          </p:nvPr>
        </p:nvGraphicFramePr>
        <p:xfrm>
          <a:off x="7026275" y="4402138"/>
          <a:ext cx="12033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5" name="Equation" r:id="rId17" imgW="939600" imgH="203040" progId="Equation.DSMT4">
                  <p:embed/>
                </p:oleObj>
              </mc:Choice>
              <mc:Fallback>
                <p:oleObj name="Equation" r:id="rId17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4402138"/>
                        <a:ext cx="12033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6400800" y="4800600"/>
            <a:ext cx="123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kind?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7543800" y="48006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Scalar</a:t>
            </a:r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24141"/>
              </p:ext>
            </p:extLst>
          </p:nvPr>
        </p:nvGraphicFramePr>
        <p:xfrm>
          <a:off x="3810000" y="4491037"/>
          <a:ext cx="234473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6" name="Equation" r:id="rId19" imgW="1282700" imgH="266700" progId="Equation.DSMT4">
                  <p:embed/>
                </p:oleObj>
              </mc:Choice>
              <mc:Fallback>
                <p:oleObj name="Equation" r:id="rId19" imgW="1282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91037"/>
                        <a:ext cx="234473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72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How to compute the work?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1816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Identify all forces (vector!!) involved in the motion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free-body diagram with the tails of all force vectors exerting on the object at one point with proper directions</a:t>
            </a:r>
          </a:p>
          <a:p>
            <a:pPr marL="914400" lvl="1" indent="-514350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Optional: Compute the net force using x and y components of all forces (it usually works better if positive x direction aligns with the direction of the motion)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Identify the displacement vector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components of all forces and displacements are given, use the component formula to compute the work by each force, keeping the proper signs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magnitudes and the angle of </a:t>
            </a:r>
            <a:r>
              <a:rPr lang="en-US" sz="2400" dirty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all forces and displacements </a:t>
            </a: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are given use the magnitude and angle formula (easier to use the net force in this case), keeping the signs properly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more than one force act, add all work to obtain the overall amount of work performed on the object</a:t>
            </a:r>
          </a:p>
          <a:p>
            <a:pPr marL="514350" indent="-514350">
              <a:buFont typeface="Arial Narrow" charset="0"/>
              <a:buAutoNum type="arabicPeriod"/>
            </a:pPr>
            <a:endParaRPr lang="en-US" sz="2400" dirty="0">
              <a:solidFill>
                <a:srgbClr val="0000FF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EF9CFC-00EE-0341-8712-614C7D33859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2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G07_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D692FE-114D-B642-B594-907AC9BE8F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6.1 Work done on a crate</a:t>
            </a: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152400" y="660400"/>
            <a:ext cx="8839200" cy="101600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person pulls a 50kg crate 40m along a horizontal floor by a constant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=100N, which acts at a 37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angle as shown in the figure.  The floor is rough and exerts a friction force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fr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=50N.  Determine  (a) the work done by each force and (b) the net work done on the crate. </a:t>
            </a:r>
            <a:endParaRPr lang="en-US" sz="2000"/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41910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forces exerting on the crate?</a:t>
            </a:r>
            <a:endParaRPr lang="en-US" sz="2000"/>
          </a:p>
        </p:txBody>
      </p:sp>
      <p:graphicFrame>
        <p:nvGraphicFramePr>
          <p:cNvPr id="572437" name="Object 2"/>
          <p:cNvGraphicFramePr>
            <a:graphicFrameLocks noChangeAspect="1"/>
          </p:cNvGraphicFramePr>
          <p:nvPr/>
        </p:nvGraphicFramePr>
        <p:xfrm>
          <a:off x="3505200" y="3613150"/>
          <a:ext cx="6096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7" name="Equation" r:id="rId5" imgW="355600" imgH="241300" progId="Equation.DSMT4">
                  <p:embed/>
                </p:oleObj>
              </mc:Choice>
              <mc:Fallback>
                <p:oleObj name="Equation" r:id="rId5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13150"/>
                        <a:ext cx="6096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9" name="Text Box 23"/>
          <p:cNvSpPr txBox="1">
            <a:spLocks noChangeArrowheads="1"/>
          </p:cNvSpPr>
          <p:nvPr/>
        </p:nvSpPr>
        <p:spPr bwMode="auto">
          <a:xfrm>
            <a:off x="6553200" y="2286000"/>
            <a:ext cx="9144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=-mg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572440" name="Text Box 24"/>
          <p:cNvSpPr txBox="1">
            <a:spLocks noChangeArrowheads="1"/>
          </p:cNvSpPr>
          <p:nvPr/>
        </p:nvSpPr>
        <p:spPr bwMode="auto">
          <a:xfrm>
            <a:off x="152400" y="5537200"/>
            <a:ext cx="2819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net work on the crate </a:t>
            </a:r>
            <a:endParaRPr lang="en-US" sz="2000"/>
          </a:p>
        </p:txBody>
      </p:sp>
      <p:graphicFrame>
        <p:nvGraphicFramePr>
          <p:cNvPr id="572442" name="Object 4"/>
          <p:cNvGraphicFramePr>
            <a:graphicFrameLocks noChangeAspect="1"/>
          </p:cNvGraphicFramePr>
          <p:nvPr/>
        </p:nvGraphicFramePr>
        <p:xfrm>
          <a:off x="3048000" y="547528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8" name="Equation" r:id="rId7" imgW="406400" imgH="241300" progId="Equation.DSMT4">
                  <p:embed/>
                </p:oleObj>
              </mc:Choice>
              <mc:Fallback>
                <p:oleObj name="Equation" r:id="rId7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7528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on the crate by F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G</a:t>
            </a:r>
            <a:endParaRPr lang="en-US" sz="200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105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867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4400" y="2743200"/>
            <a:ext cx="4343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force performs the work on the crate?</a:t>
            </a:r>
            <a:endParaRPr lang="en-US" sz="200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54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p</a:t>
            </a:r>
            <a:endParaRPr lang="en-US" sz="2000">
              <a:solidFill>
                <a:srgbClr val="A50021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477000" y="32004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>
                <a:solidFill>
                  <a:srgbClr val="A50021"/>
                </a:solidFill>
                <a:latin typeface="Arial Narrow" charset="0"/>
              </a:rPr>
              <a:t>fr</a:t>
            </a:r>
            <a:endParaRPr lang="en-US" sz="2000">
              <a:solidFill>
                <a:srgbClr val="A5002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6600" y="4495800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9" name="Equation" r:id="rId9" imgW="355600" imgH="266700" progId="Equation.DSMT4">
                  <p:embed/>
                </p:oleObj>
              </mc:Choice>
              <mc:Fallback>
                <p:oleObj name="Equation" r:id="rId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58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" y="4518025"/>
            <a:ext cx="28956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by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2000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52400" y="5027613"/>
            <a:ext cx="28956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by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fr</a:t>
            </a:r>
            <a:endParaRPr lang="en-US" sz="20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78188" y="4957763"/>
          <a:ext cx="608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0" name="Equation" r:id="rId11" imgW="381000" imgH="266700" progId="Equation.DSMT4">
                  <p:embed/>
                </p:oleObj>
              </mc:Choice>
              <mc:Fallback>
                <p:oleObj name="Equation" r:id="rId11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957763"/>
                        <a:ext cx="6080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52400" y="6046788"/>
            <a:ext cx="20574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is the same as </a:t>
            </a:r>
            <a:endParaRPr lang="en-US" sz="200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92425" y="5913438"/>
          <a:ext cx="7651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1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5913438"/>
                        <a:ext cx="7651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138613" y="3625850"/>
          <a:ext cx="8683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2" name="Equation" r:id="rId15" imgW="508000" imgH="241300" progId="Equation.DSMT4">
                  <p:embed/>
                </p:oleObj>
              </mc:Choice>
              <mc:Fallback>
                <p:oleObj name="Equation" r:id="rId15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3625850"/>
                        <a:ext cx="8683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99038" y="3571875"/>
          <a:ext cx="22399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3" name="Equation" r:id="rId17" imgW="1308100" imgH="292100" progId="Equation.DSMT4">
                  <p:embed/>
                </p:oleObj>
              </mc:Choice>
              <mc:Fallback>
                <p:oleObj name="Equation" r:id="rId17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571875"/>
                        <a:ext cx="22399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7248525" y="3657600"/>
          <a:ext cx="3714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4" name="Equation" r:id="rId19" imgW="215900" imgH="152400" progId="Equation.DSMT4">
                  <p:embed/>
                </p:oleObj>
              </mc:Choice>
              <mc:Fallback>
                <p:oleObj name="Equation" r:id="rId19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3657600"/>
                        <a:ext cx="3714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810000" y="4467225"/>
          <a:ext cx="874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5" name="Equation" r:id="rId21" imgW="533400" imgH="254000" progId="Equation.DSMT4">
                  <p:embed/>
                </p:oleObj>
              </mc:Choice>
              <mc:Fallback>
                <p:oleObj name="Equation" r:id="rId21" imgW="53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67225"/>
                        <a:ext cx="874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648200" y="4419600"/>
          <a:ext cx="1771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6" name="Equation" r:id="rId23" imgW="1079500" imgH="330200" progId="Equation.DSMT4">
                  <p:embed/>
                </p:oleObj>
              </mc:Choice>
              <mc:Fallback>
                <p:oleObj name="Equation" r:id="rId23" imgW="1079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19600"/>
                        <a:ext cx="1771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400800" y="4451350"/>
          <a:ext cx="25638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7" name="Equation" r:id="rId25" imgW="1562100" imgH="215900" progId="Equation.DSMT4">
                  <p:embed/>
                </p:oleObj>
              </mc:Choice>
              <mc:Fallback>
                <p:oleObj name="Equation" r:id="rId25" imgW="1562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51350"/>
                        <a:ext cx="256381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835400" y="4922838"/>
          <a:ext cx="8890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8" name="Equation" r:id="rId27" imgW="558800" imgH="254000" progId="Equation.DSMT4">
                  <p:embed/>
                </p:oleObj>
              </mc:Choice>
              <mc:Fallback>
                <p:oleObj name="Equation" r:id="rId27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922838"/>
                        <a:ext cx="8890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4691063" y="4922838"/>
          <a:ext cx="1862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9" name="Equation" r:id="rId29" imgW="1168400" imgH="330200" progId="Equation.DSMT4">
                  <p:embed/>
                </p:oleObj>
              </mc:Choice>
              <mc:Fallback>
                <p:oleObj name="Equation" r:id="rId29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922838"/>
                        <a:ext cx="18621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6534150" y="4965700"/>
          <a:ext cx="26098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0" name="Equation" r:id="rId31" imgW="1638300" imgH="215900" progId="Equation.DSMT4">
                  <p:embed/>
                </p:oleObj>
              </mc:Choice>
              <mc:Fallback>
                <p:oleObj name="Equation" r:id="rId31" imgW="1638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965700"/>
                        <a:ext cx="26098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360863" y="5475288"/>
          <a:ext cx="6699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1" name="Equation" r:id="rId33" imgW="355600" imgH="241300" progId="Equation.DSMT4">
                  <p:embed/>
                </p:oleObj>
              </mc:Choice>
              <mc:Fallback>
                <p:oleObj name="Equation" r:id="rId33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475288"/>
                        <a:ext cx="6699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4956175" y="5451475"/>
          <a:ext cx="644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2" name="Equation" r:id="rId35" imgW="342900" imgH="266700" progId="Equation.DSMT4">
                  <p:embed/>
                </p:oleObj>
              </mc:Choice>
              <mc:Fallback>
                <p:oleObj name="Equation" r:id="rId3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451475"/>
                        <a:ext cx="6445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6" name="Object 18"/>
          <p:cNvGraphicFramePr>
            <a:graphicFrameLocks noChangeAspect="1"/>
          </p:cNvGraphicFramePr>
          <p:nvPr/>
        </p:nvGraphicFramePr>
        <p:xfrm>
          <a:off x="5527675" y="5451475"/>
          <a:ext cx="717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3" name="Equation" r:id="rId37" imgW="381000" imgH="266700" progId="Equation.DSMT4">
                  <p:embed/>
                </p:oleObj>
              </mc:Choice>
              <mc:Fallback>
                <p:oleObj name="Equation" r:id="rId37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5451475"/>
                        <a:ext cx="717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7" name="Object 19"/>
          <p:cNvGraphicFramePr>
            <a:graphicFrameLocks noChangeAspect="1"/>
          </p:cNvGraphicFramePr>
          <p:nvPr/>
        </p:nvGraphicFramePr>
        <p:xfrm>
          <a:off x="6172200" y="5481638"/>
          <a:ext cx="30083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4" name="Equation" r:id="rId39" imgW="1905000" imgH="279400" progId="Equation.DSMT4">
                  <p:embed/>
                </p:oleObj>
              </mc:Choice>
              <mc:Fallback>
                <p:oleObj name="Equation" r:id="rId39" imgW="190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1638"/>
                        <a:ext cx="30083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18" name="Object 20"/>
          <p:cNvGraphicFramePr>
            <a:graphicFrameLocks noChangeAspect="1"/>
          </p:cNvGraphicFramePr>
          <p:nvPr/>
        </p:nvGraphicFramePr>
        <p:xfrm>
          <a:off x="3640138" y="5913438"/>
          <a:ext cx="4829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5" name="Equation" r:id="rId41" imgW="2565400" imgH="304800" progId="Equation.DSMT4">
                  <p:embed/>
                </p:oleObj>
              </mc:Choice>
              <mc:Fallback>
                <p:oleObj name="Equation" r:id="rId41" imgW="2565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913438"/>
                        <a:ext cx="4829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1" name="Object 21"/>
          <p:cNvGraphicFramePr>
            <a:graphicFrameLocks noChangeAspect="1"/>
          </p:cNvGraphicFramePr>
          <p:nvPr/>
        </p:nvGraphicFramePr>
        <p:xfrm>
          <a:off x="5943600" y="5913438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6" name="Equation" r:id="rId43" imgW="508000" imgH="254000" progId="Equation.DSMT4">
                  <p:embed/>
                </p:oleObj>
              </mc:Choice>
              <mc:Fallback>
                <p:oleObj name="Equation" r:id="rId43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913438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2" name="Object 22"/>
          <p:cNvGraphicFramePr>
            <a:graphicFrameLocks noChangeAspect="1"/>
          </p:cNvGraphicFramePr>
          <p:nvPr/>
        </p:nvGraphicFramePr>
        <p:xfrm>
          <a:off x="6764338" y="5913438"/>
          <a:ext cx="931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7" name="Equation" r:id="rId45" imgW="495300" imgH="279400" progId="Equation.DSMT4">
                  <p:embed/>
                </p:oleObj>
              </mc:Choice>
              <mc:Fallback>
                <p:oleObj name="Equation" r:id="rId45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5913438"/>
                        <a:ext cx="9318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3" name="Object 23"/>
          <p:cNvGraphicFramePr>
            <a:graphicFrameLocks noChangeAspect="1"/>
          </p:cNvGraphicFramePr>
          <p:nvPr/>
        </p:nvGraphicFramePr>
        <p:xfrm>
          <a:off x="7620000" y="5929313"/>
          <a:ext cx="765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8" name="Equation" r:id="rId47" imgW="406400" imgH="279400" progId="Equation.DSMT4">
                  <p:embed/>
                </p:oleObj>
              </mc:Choice>
              <mc:Fallback>
                <p:oleObj name="Equation" r:id="rId47" imgW="406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29313"/>
                        <a:ext cx="7651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772400" y="2286000"/>
            <a:ext cx="457200" cy="4000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F</a:t>
            </a:r>
            <a:r>
              <a:rPr lang="en-US" sz="2000" baseline="-25000" dirty="0" smtClean="0">
                <a:solidFill>
                  <a:srgbClr val="A50021"/>
                </a:solidFill>
                <a:latin typeface="Arial Narrow" charset="0"/>
              </a:rPr>
              <a:t>N</a:t>
            </a:r>
            <a:endParaRPr lang="en-US" sz="2000" dirty="0">
              <a:solidFill>
                <a:srgbClr val="A50021"/>
              </a:solidFill>
            </a:endParaRPr>
          </a:p>
        </p:txBody>
      </p:sp>
      <p:graphicFrame>
        <p:nvGraphicFramePr>
          <p:cNvPr id="572424" name="Object 24"/>
          <p:cNvGraphicFramePr>
            <a:graphicFrameLocks noChangeAspect="1"/>
          </p:cNvGraphicFramePr>
          <p:nvPr/>
        </p:nvGraphicFramePr>
        <p:xfrm>
          <a:off x="3352800" y="4037013"/>
          <a:ext cx="6318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9" name="Equation" r:id="rId49" imgW="368300" imgH="241300" progId="Equation.DSMT4">
                  <p:embed/>
                </p:oleObj>
              </mc:Choice>
              <mc:Fallback>
                <p:oleObj name="Equation" r:id="rId4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037013"/>
                        <a:ext cx="6318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5" name="Object 25"/>
          <p:cNvGraphicFramePr>
            <a:graphicFrameLocks noChangeAspect="1"/>
          </p:cNvGraphicFramePr>
          <p:nvPr/>
        </p:nvGraphicFramePr>
        <p:xfrm>
          <a:off x="4021138" y="4037013"/>
          <a:ext cx="8921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0" name="Equation" r:id="rId51" imgW="520700" imgH="241300" progId="Equation.DSMT4">
                  <p:embed/>
                </p:oleObj>
              </mc:Choice>
              <mc:Fallback>
                <p:oleObj name="Equation" r:id="rId51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4037013"/>
                        <a:ext cx="8921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84117"/>
              </p:ext>
            </p:extLst>
          </p:nvPr>
        </p:nvGraphicFramePr>
        <p:xfrm>
          <a:off x="4983163" y="4014788"/>
          <a:ext cx="16748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1" name="Equation" r:id="rId53" imgW="977900" imgH="266700" progId="Equation.DSMT4">
                  <p:embed/>
                </p:oleObj>
              </mc:Choice>
              <mc:Fallback>
                <p:oleObj name="Equation" r:id="rId53" imgW="977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4014788"/>
                        <a:ext cx="16748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50326"/>
              </p:ext>
            </p:extLst>
          </p:nvPr>
        </p:nvGraphicFramePr>
        <p:xfrm>
          <a:off x="6781800" y="4025900"/>
          <a:ext cx="21542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2" name="Equation" r:id="rId55" imgW="1257300" imgH="254000" progId="Equation.DSMT4">
                  <p:embed/>
                </p:oleObj>
              </mc:Choice>
              <mc:Fallback>
                <p:oleObj name="Equation" r:id="rId55" imgW="1257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025900"/>
                        <a:ext cx="21542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52400" y="4038600"/>
            <a:ext cx="2971800" cy="400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Work done on the crate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by F</a:t>
            </a:r>
            <a:r>
              <a:rPr lang="en-US" sz="2000" baseline="-25000" dirty="0" smtClean="0">
                <a:solidFill>
                  <a:schemeClr val="accent2"/>
                </a:solidFill>
                <a:latin typeface="Arial Narrow" charset="0"/>
              </a:rPr>
              <a:t>N</a:t>
            </a:r>
            <a:endParaRPr lang="en-US" sz="2000" dirty="0"/>
          </a:p>
        </p:txBody>
      </p:sp>
      <p:graphicFrame>
        <p:nvGraphicFramePr>
          <p:cNvPr id="572428" name="Object 28"/>
          <p:cNvGraphicFramePr>
            <a:graphicFrameLocks noChangeAspect="1"/>
          </p:cNvGraphicFramePr>
          <p:nvPr/>
        </p:nvGraphicFramePr>
        <p:xfrm>
          <a:off x="3740150" y="5475288"/>
          <a:ext cx="6937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3" name="Equation" r:id="rId57" imgW="368300" imgH="241300" progId="Equation.DSMT4">
                  <p:embed/>
                </p:oleObj>
              </mc:Choice>
              <mc:Fallback>
                <p:oleObj name="Equation" r:id="rId5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475288"/>
                        <a:ext cx="69373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9" name="Object 29"/>
          <p:cNvGraphicFramePr>
            <a:graphicFrameLocks noChangeAspect="1"/>
          </p:cNvGraphicFramePr>
          <p:nvPr/>
        </p:nvGraphicFramePr>
        <p:xfrm>
          <a:off x="5105400" y="5930900"/>
          <a:ext cx="957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4" name="Equation" r:id="rId59" imgW="508000" imgH="254000" progId="Equation.DSMT4">
                  <p:embed/>
                </p:oleObj>
              </mc:Choice>
              <mc:Fallback>
                <p:oleObj name="Equation" r:id="rId59" imgW="508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930900"/>
                        <a:ext cx="957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12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4CED03-3E3D-D347-A6F4-545D565EE0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563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97801"/>
              </p:ext>
            </p:extLst>
          </p:nvPr>
        </p:nvGraphicFramePr>
        <p:xfrm>
          <a:off x="1803400" y="3276600"/>
          <a:ext cx="200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05" name="Equation" r:id="rId4" imgW="812520" imgH="253800" progId="Equation.DSMT4">
                  <p:embed/>
                </p:oleObj>
              </mc:Choice>
              <mc:Fallback>
                <p:oleObj name="Equation" r:id="rId4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276600"/>
                        <a:ext cx="200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98096"/>
              </p:ext>
            </p:extLst>
          </p:nvPr>
        </p:nvGraphicFramePr>
        <p:xfrm>
          <a:off x="1546225" y="4495800"/>
          <a:ext cx="23510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06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495800"/>
                        <a:ext cx="23510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92711"/>
              </p:ext>
            </p:extLst>
          </p:nvPr>
        </p:nvGraphicFramePr>
        <p:xfrm>
          <a:off x="914400" y="33528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07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05" name="Picture 5" descr="afg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6200"/>
            <a:ext cx="2622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6248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Bench Pressing and The Concept of Negative Work</a:t>
            </a:r>
          </a:p>
        </p:txBody>
      </p:sp>
      <p:sp>
        <p:nvSpPr>
          <p:cNvPr id="563209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5791200" cy="1631216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weight lifter is bench-pressing a barbell whose weight is 710N a distance of 0.65m above his chest. Then he lowers it the same distance.   The weight is raised and lowered at a constant velocity.  Determine the work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done by the weight lifter in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two cases. </a:t>
            </a:r>
            <a:endParaRPr lang="en-US" sz="2000" dirty="0"/>
          </a:p>
        </p:txBody>
      </p:sp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381000" y="2819400"/>
            <a:ext cx="5730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What is the angle between the force and the displacement?</a:t>
            </a:r>
          </a:p>
        </p:txBody>
      </p:sp>
      <p:graphicFrame>
        <p:nvGraphicFramePr>
          <p:cNvPr id="5632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56737"/>
              </p:ext>
            </p:extLst>
          </p:nvPr>
        </p:nvGraphicFramePr>
        <p:xfrm>
          <a:off x="2819400" y="33528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08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52800"/>
                        <a:ext cx="314325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65916"/>
              </p:ext>
            </p:extLst>
          </p:nvPr>
        </p:nvGraphicFramePr>
        <p:xfrm>
          <a:off x="3886200" y="3352800"/>
          <a:ext cx="503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09"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50323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5931"/>
              </p:ext>
            </p:extLst>
          </p:nvPr>
        </p:nvGraphicFramePr>
        <p:xfrm>
          <a:off x="1371600" y="3836988"/>
          <a:ext cx="3514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10" name="Equation" r:id="rId15" imgW="1422400" imgH="279400" progId="Equation.DSMT4">
                  <p:embed/>
                </p:oleObj>
              </mc:Choice>
              <mc:Fallback>
                <p:oleObj name="Equation" r:id="rId15" imgW="1422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36988"/>
                        <a:ext cx="3514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21064"/>
              </p:ext>
            </p:extLst>
          </p:nvPr>
        </p:nvGraphicFramePr>
        <p:xfrm>
          <a:off x="828675" y="4572000"/>
          <a:ext cx="7524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11" name="Equation" r:id="rId17" imgW="304560" imgH="177480" progId="Equation.DSMT4">
                  <p:embed/>
                </p:oleObj>
              </mc:Choice>
              <mc:Fallback>
                <p:oleObj name="Equation" r:id="rId1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572000"/>
                        <a:ext cx="7524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59326"/>
              </p:ext>
            </p:extLst>
          </p:nvPr>
        </p:nvGraphicFramePr>
        <p:xfrm>
          <a:off x="2571750" y="4572000"/>
          <a:ext cx="6286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12" name="Equation" r:id="rId18" imgW="253800" imgH="177480" progId="Equation.DSMT4">
                  <p:embed/>
                </p:oleObj>
              </mc:Choice>
              <mc:Fallback>
                <p:oleObj name="Equation" r:id="rId18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572000"/>
                        <a:ext cx="6286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81383"/>
              </p:ext>
            </p:extLst>
          </p:nvPr>
        </p:nvGraphicFramePr>
        <p:xfrm>
          <a:off x="3924300" y="4572000"/>
          <a:ext cx="723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13" name="Equation" r:id="rId20" imgW="291960" imgH="177480" progId="Equation.DSMT4">
                  <p:embed/>
                </p:oleObj>
              </mc:Choice>
              <mc:Fallback>
                <p:oleObj name="Equation" r:id="rId20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72000"/>
                        <a:ext cx="723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3" name="Text Box 23"/>
          <p:cNvSpPr txBox="1">
            <a:spLocks noChangeArrowheads="1"/>
          </p:cNvSpPr>
          <p:nvPr/>
        </p:nvSpPr>
        <p:spPr bwMode="auto">
          <a:xfrm>
            <a:off x="609600" y="5638800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does the negative work mean?</a:t>
            </a:r>
          </a:p>
        </p:txBody>
      </p:sp>
      <p:sp>
        <p:nvSpPr>
          <p:cNvPr id="563224" name="Text Box 24"/>
          <p:cNvSpPr txBox="1">
            <a:spLocks noChangeArrowheads="1"/>
          </p:cNvSpPr>
          <p:nvPr/>
        </p:nvSpPr>
        <p:spPr bwMode="auto">
          <a:xfrm>
            <a:off x="4191000" y="5622925"/>
            <a:ext cx="3276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The gravitational force does the work on the weight lifter!</a:t>
            </a:r>
          </a:p>
        </p:txBody>
      </p:sp>
      <p:graphicFrame>
        <p:nvGraphicFramePr>
          <p:cNvPr id="5632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84844"/>
              </p:ext>
            </p:extLst>
          </p:nvPr>
        </p:nvGraphicFramePr>
        <p:xfrm>
          <a:off x="1176338" y="5054600"/>
          <a:ext cx="3733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14" name="Equation" r:id="rId22" imgW="1511300" imgH="279400" progId="Equation.DSMT4">
                  <p:embed/>
                </p:oleObj>
              </mc:Choice>
              <mc:Fallback>
                <p:oleObj name="Equation" r:id="rId22" imgW="1511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5054600"/>
                        <a:ext cx="37338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1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1,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CD6CB90-F9C7-394B-B23D-678B533F21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152400" y="822325"/>
            <a:ext cx="502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A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truck is accelerating at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the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rate of +1.50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 The mass of the crate is 120-kg and it does not slip.  The magnitude of the displacement is 65 m. What is the total work done on the crate by  all of the forces acting on it?</a:t>
            </a:r>
          </a:p>
        </p:txBody>
      </p:sp>
      <p:pic>
        <p:nvPicPr>
          <p:cNvPr id="61446" name="Picture 4" descr="af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914400"/>
            <a:ext cx="35401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Accelerating a Crate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are the forces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acting on the crate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this motion?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381000" y="3978275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Gravitational force on the crate, weight,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W 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 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g</a:t>
            </a: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381000" y="48609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Normal force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N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81000" y="54705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Static frictional force on the crate, </a:t>
            </a:r>
            <a:r>
              <a:rPr lang="en-US" b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b="1" baseline="-25000">
                <a:solidFill>
                  <a:srgbClr val="333399"/>
                </a:solidFill>
                <a:latin typeface="Arial Narrow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1880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23355</TotalTime>
  <Words>2165</Words>
  <Application>Microsoft Macintosh PowerPoint</Application>
  <PresentationFormat>On-screen Show (4:3)</PresentationFormat>
  <Paragraphs>224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001 Lecture #12</vt:lpstr>
      <vt:lpstr>Announcements</vt:lpstr>
      <vt:lpstr>Reminder: Special Project #4</vt:lpstr>
      <vt:lpstr>Special Project #5</vt:lpstr>
      <vt:lpstr>Work Done by a Constant Force</vt:lpstr>
      <vt:lpstr>How to compute the work?</vt:lpstr>
      <vt:lpstr>Ex. 6.1 Work done on a crate</vt:lpstr>
      <vt:lpstr>Ex. Bench Pressing and The Concept of Negative Work</vt:lpstr>
      <vt:lpstr>Ex. Accelerating a Crate</vt:lpstr>
      <vt:lpstr>Ex. Continued…</vt:lpstr>
      <vt:lpstr>Kinetic Energy and Work-Kinetic Energy Theorem</vt:lpstr>
      <vt:lpstr>Work-Kinetic Energy Theorem</vt:lpstr>
      <vt:lpstr>Ex.  Deep Space 1</vt:lpstr>
      <vt:lpstr>Ex.  Satellite Motion and Work By the Gravity</vt:lpstr>
      <vt:lpstr>Potential Energy</vt:lpstr>
      <vt:lpstr>Gravitational Potential Energy</vt:lpstr>
      <vt:lpstr>Example for Potential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666</cp:revision>
  <dcterms:created xsi:type="dcterms:W3CDTF">2012-06-05T17:02:23Z</dcterms:created>
  <dcterms:modified xsi:type="dcterms:W3CDTF">2015-07-01T18:46:35Z</dcterms:modified>
</cp:coreProperties>
</file>