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notesSlides/notesSlide3.xml" ContentType="application/vnd.openxmlformats-officedocument.presentationml.notesSlide+xml"/>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35" r:id="rId3"/>
    <p:sldId id="687" r:id="rId4"/>
    <p:sldId id="708" r:id="rId5"/>
    <p:sldId id="709" r:id="rId6"/>
    <p:sldId id="676" r:id="rId7"/>
    <p:sldId id="677" r:id="rId8"/>
    <p:sldId id="678" r:id="rId9"/>
    <p:sldId id="679" r:id="rId10"/>
    <p:sldId id="680" r:id="rId11"/>
    <p:sldId id="681" r:id="rId12"/>
    <p:sldId id="682" r:id="rId13"/>
    <p:sldId id="683" r:id="rId14"/>
    <p:sldId id="684" r:id="rId15"/>
    <p:sldId id="685" r:id="rId16"/>
    <p:sldId id="686"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E4FD"/>
    <a:srgbClr val="A5E0EB"/>
    <a:srgbClr val="89B9C3"/>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8" d="100"/>
          <a:sy n="98" d="100"/>
        </p:scale>
        <p:origin x="-15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wmf"/><Relationship Id="rId1" Type="http://schemas.openxmlformats.org/officeDocument/2006/relationships/image" Target="../media/image3.w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21.wmf"/><Relationship Id="rId12" Type="http://schemas.openxmlformats.org/officeDocument/2006/relationships/image" Target="../media/image22.wmf"/><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13.wmf"/><Relationship Id="rId4" Type="http://schemas.openxmlformats.org/officeDocument/2006/relationships/image" Target="../media/image14.wmf"/><Relationship Id="rId5" Type="http://schemas.openxmlformats.org/officeDocument/2006/relationships/image" Target="../media/image15.wmf"/><Relationship Id="rId6" Type="http://schemas.openxmlformats.org/officeDocument/2006/relationships/image" Target="../media/image16.wmf"/><Relationship Id="rId7" Type="http://schemas.openxmlformats.org/officeDocument/2006/relationships/image" Target="../media/image17.wmf"/><Relationship Id="rId8" Type="http://schemas.openxmlformats.org/officeDocument/2006/relationships/image" Target="../media/image18.wmf"/><Relationship Id="rId9" Type="http://schemas.openxmlformats.org/officeDocument/2006/relationships/image" Target="../media/image19.wmf"/><Relationship Id="rId10"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image" Target="../media/image34.emf"/><Relationship Id="rId13" Type="http://schemas.openxmlformats.org/officeDocument/2006/relationships/image" Target="../media/image35.emf"/><Relationship Id="rId14" Type="http://schemas.openxmlformats.org/officeDocument/2006/relationships/image" Target="../media/image36.wmf"/><Relationship Id="rId15" Type="http://schemas.openxmlformats.org/officeDocument/2006/relationships/image" Target="../media/image37.wmf"/><Relationship Id="rId16" Type="http://schemas.openxmlformats.org/officeDocument/2006/relationships/image" Target="../media/image38.wmf"/><Relationship Id="rId1" Type="http://schemas.openxmlformats.org/officeDocument/2006/relationships/image" Target="../media/image23.emf"/><Relationship Id="rId2" Type="http://schemas.openxmlformats.org/officeDocument/2006/relationships/image" Target="../media/image24.emf"/><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6" Type="http://schemas.openxmlformats.org/officeDocument/2006/relationships/image" Target="../media/image28.wmf"/><Relationship Id="rId7" Type="http://schemas.openxmlformats.org/officeDocument/2006/relationships/image" Target="../media/image29.emf"/><Relationship Id="rId8" Type="http://schemas.openxmlformats.org/officeDocument/2006/relationships/image" Target="../media/image30.wmf"/><Relationship Id="rId9" Type="http://schemas.openxmlformats.org/officeDocument/2006/relationships/image" Target="../media/image31.emf"/><Relationship Id="rId10"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4" Type="http://schemas.openxmlformats.org/officeDocument/2006/relationships/image" Target="../media/image43.wmf"/><Relationship Id="rId5" Type="http://schemas.openxmlformats.org/officeDocument/2006/relationships/image" Target="../media/image44.wmf"/><Relationship Id="rId6" Type="http://schemas.openxmlformats.org/officeDocument/2006/relationships/image" Target="../media/image45.wmf"/><Relationship Id="rId7" Type="http://schemas.openxmlformats.org/officeDocument/2006/relationships/image" Target="../media/image46.wmf"/><Relationship Id="rId8" Type="http://schemas.openxmlformats.org/officeDocument/2006/relationships/image" Target="../media/image47.wmf"/><Relationship Id="rId1" Type="http://schemas.openxmlformats.org/officeDocument/2006/relationships/image" Target="../media/image40.wmf"/><Relationship Id="rId2"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8.wmf"/><Relationship Id="rId12" Type="http://schemas.openxmlformats.org/officeDocument/2006/relationships/image" Target="../media/image59.wmf"/><Relationship Id="rId1" Type="http://schemas.openxmlformats.org/officeDocument/2006/relationships/image" Target="../media/image48.emf"/><Relationship Id="rId2" Type="http://schemas.openxmlformats.org/officeDocument/2006/relationships/image" Target="../media/image49.emf"/><Relationship Id="rId3" Type="http://schemas.openxmlformats.org/officeDocument/2006/relationships/image" Target="../media/image50.wmf"/><Relationship Id="rId4" Type="http://schemas.openxmlformats.org/officeDocument/2006/relationships/image" Target="../media/image51.wmf"/><Relationship Id="rId5" Type="http://schemas.openxmlformats.org/officeDocument/2006/relationships/image" Target="../media/image52.wmf"/><Relationship Id="rId6" Type="http://schemas.openxmlformats.org/officeDocument/2006/relationships/image" Target="../media/image53.wmf"/><Relationship Id="rId7" Type="http://schemas.openxmlformats.org/officeDocument/2006/relationships/image" Target="../media/image54.wmf"/><Relationship Id="rId8" Type="http://schemas.openxmlformats.org/officeDocument/2006/relationships/image" Target="../media/image55.wmf"/><Relationship Id="rId9" Type="http://schemas.openxmlformats.org/officeDocument/2006/relationships/image" Target="../media/image56.wmf"/><Relationship Id="rId10" Type="http://schemas.openxmlformats.org/officeDocument/2006/relationships/image" Target="../media/image57.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67.emf"/><Relationship Id="rId12" Type="http://schemas.openxmlformats.org/officeDocument/2006/relationships/image" Target="../media/image68.emf"/><Relationship Id="rId13" Type="http://schemas.openxmlformats.org/officeDocument/2006/relationships/image" Target="../media/image69.emf"/><Relationship Id="rId14" Type="http://schemas.openxmlformats.org/officeDocument/2006/relationships/image" Target="../media/image70.emf"/><Relationship Id="rId15" Type="http://schemas.openxmlformats.org/officeDocument/2006/relationships/image" Target="../media/image71.emf"/><Relationship Id="rId16" Type="http://schemas.openxmlformats.org/officeDocument/2006/relationships/image" Target="../media/image72.emf"/><Relationship Id="rId17" Type="http://schemas.openxmlformats.org/officeDocument/2006/relationships/image" Target="../media/image73.emf"/><Relationship Id="rId1" Type="http://schemas.openxmlformats.org/officeDocument/2006/relationships/image" Target="../media/image60.emf"/><Relationship Id="rId2" Type="http://schemas.openxmlformats.org/officeDocument/2006/relationships/image" Target="../media/image49.emf"/><Relationship Id="rId3" Type="http://schemas.openxmlformats.org/officeDocument/2006/relationships/image" Target="../media/image50.wmf"/><Relationship Id="rId4" Type="http://schemas.openxmlformats.org/officeDocument/2006/relationships/image" Target="../media/image51.wmf"/><Relationship Id="rId5" Type="http://schemas.openxmlformats.org/officeDocument/2006/relationships/image" Target="../media/image61.emf"/><Relationship Id="rId6" Type="http://schemas.openxmlformats.org/officeDocument/2006/relationships/image" Target="../media/image62.emf"/><Relationship Id="rId7" Type="http://schemas.openxmlformats.org/officeDocument/2006/relationships/image" Target="../media/image63.emf"/><Relationship Id="rId8" Type="http://schemas.openxmlformats.org/officeDocument/2006/relationships/image" Target="../media/image64.emf"/><Relationship Id="rId9" Type="http://schemas.openxmlformats.org/officeDocument/2006/relationships/image" Target="../media/image65.emf"/><Relationship Id="rId10" Type="http://schemas.openxmlformats.org/officeDocument/2006/relationships/image" Target="../media/image66.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85.wmf"/><Relationship Id="rId12" Type="http://schemas.openxmlformats.org/officeDocument/2006/relationships/image" Target="../media/image86.wmf"/><Relationship Id="rId13" Type="http://schemas.openxmlformats.org/officeDocument/2006/relationships/image" Target="../media/image87.wmf"/><Relationship Id="rId14" Type="http://schemas.openxmlformats.org/officeDocument/2006/relationships/image" Target="../media/image88.emf"/><Relationship Id="rId1" Type="http://schemas.openxmlformats.org/officeDocument/2006/relationships/image" Target="../media/image75.wmf"/><Relationship Id="rId2" Type="http://schemas.openxmlformats.org/officeDocument/2006/relationships/image" Target="../media/image76.wmf"/><Relationship Id="rId3" Type="http://schemas.openxmlformats.org/officeDocument/2006/relationships/image" Target="../media/image77.wmf"/><Relationship Id="rId4" Type="http://schemas.openxmlformats.org/officeDocument/2006/relationships/image" Target="../media/image78.wmf"/><Relationship Id="rId5" Type="http://schemas.openxmlformats.org/officeDocument/2006/relationships/image" Target="../media/image79.wmf"/><Relationship Id="rId6" Type="http://schemas.openxmlformats.org/officeDocument/2006/relationships/image" Target="../media/image80.wmf"/><Relationship Id="rId7" Type="http://schemas.openxmlformats.org/officeDocument/2006/relationships/image" Target="../media/image81.emf"/><Relationship Id="rId8" Type="http://schemas.openxmlformats.org/officeDocument/2006/relationships/image" Target="../media/image82.wmf"/><Relationship Id="rId9" Type="http://schemas.openxmlformats.org/officeDocument/2006/relationships/image" Target="../media/image83.wmf"/><Relationship Id="rId10" Type="http://schemas.openxmlformats.org/officeDocument/2006/relationships/image" Target="../media/image84.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99.wmf"/><Relationship Id="rId12" Type="http://schemas.openxmlformats.org/officeDocument/2006/relationships/image" Target="../media/image100.wmf"/><Relationship Id="rId13" Type="http://schemas.openxmlformats.org/officeDocument/2006/relationships/image" Target="../media/image101.wmf"/><Relationship Id="rId14" Type="http://schemas.openxmlformats.org/officeDocument/2006/relationships/image" Target="../media/image102.wmf"/><Relationship Id="rId15" Type="http://schemas.openxmlformats.org/officeDocument/2006/relationships/image" Target="../media/image103.wmf"/><Relationship Id="rId16" Type="http://schemas.openxmlformats.org/officeDocument/2006/relationships/image" Target="../media/image104.wmf"/><Relationship Id="rId1" Type="http://schemas.openxmlformats.org/officeDocument/2006/relationships/image" Target="../media/image89.wmf"/><Relationship Id="rId2" Type="http://schemas.openxmlformats.org/officeDocument/2006/relationships/image" Target="../media/image90.wmf"/><Relationship Id="rId3" Type="http://schemas.openxmlformats.org/officeDocument/2006/relationships/image" Target="../media/image91.wmf"/><Relationship Id="rId4" Type="http://schemas.openxmlformats.org/officeDocument/2006/relationships/image" Target="../media/image92.wmf"/><Relationship Id="rId5" Type="http://schemas.openxmlformats.org/officeDocument/2006/relationships/image" Target="../media/image93.wmf"/><Relationship Id="rId6" Type="http://schemas.openxmlformats.org/officeDocument/2006/relationships/image" Target="../media/image94.wmf"/><Relationship Id="rId7" Type="http://schemas.openxmlformats.org/officeDocument/2006/relationships/image" Target="../media/image95.wmf"/><Relationship Id="rId8" Type="http://schemas.openxmlformats.org/officeDocument/2006/relationships/image" Target="../media/image96.wmf"/><Relationship Id="rId9" Type="http://schemas.openxmlformats.org/officeDocument/2006/relationships/image" Target="../media/image97.wmf"/><Relationship Id="rId10" Type="http://schemas.openxmlformats.org/officeDocument/2006/relationships/image" Target="../media/image98.w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116.wmf"/><Relationship Id="rId12" Type="http://schemas.openxmlformats.org/officeDocument/2006/relationships/image" Target="../media/image117.wmf"/><Relationship Id="rId13" Type="http://schemas.openxmlformats.org/officeDocument/2006/relationships/image" Target="../media/image118.wmf"/><Relationship Id="rId14" Type="http://schemas.openxmlformats.org/officeDocument/2006/relationships/image" Target="../media/image119.wmf"/><Relationship Id="rId15" Type="http://schemas.openxmlformats.org/officeDocument/2006/relationships/image" Target="../media/image120.emf"/><Relationship Id="rId16" Type="http://schemas.openxmlformats.org/officeDocument/2006/relationships/image" Target="../media/image121.wmf"/><Relationship Id="rId17" Type="http://schemas.openxmlformats.org/officeDocument/2006/relationships/image" Target="../media/image122.wmf"/><Relationship Id="rId1" Type="http://schemas.openxmlformats.org/officeDocument/2006/relationships/image" Target="../media/image106.wmf"/><Relationship Id="rId2" Type="http://schemas.openxmlformats.org/officeDocument/2006/relationships/image" Target="../media/image107.wmf"/><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6" Type="http://schemas.openxmlformats.org/officeDocument/2006/relationships/image" Target="../media/image111.wmf"/><Relationship Id="rId7" Type="http://schemas.openxmlformats.org/officeDocument/2006/relationships/image" Target="../media/image112.wmf"/><Relationship Id="rId8" Type="http://schemas.openxmlformats.org/officeDocument/2006/relationships/image" Target="../media/image113.wmf"/><Relationship Id="rId9" Type="http://schemas.openxmlformats.org/officeDocument/2006/relationships/image" Target="../media/image114.wmf"/><Relationship Id="rId10" Type="http://schemas.openxmlformats.org/officeDocument/2006/relationships/image" Target="../media/image1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531053-D084-6647-A62F-CF8C08E4D0B0}" type="slidenum">
              <a:rPr lang="en-US" sz="1200"/>
              <a:pPr eaLnBrk="1" hangingPunct="1"/>
              <a:t>9</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815029F-D398-E04C-8792-6DC9AD8D965F}" type="slidenum">
              <a:rPr lang="en-US" sz="1200"/>
              <a:pPr eaLnBrk="1" hangingPunct="1"/>
              <a:t>10</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62301B-9954-594B-BFFB-9584254947FE}" type="slidenum">
              <a:rPr lang="en-US" sz="1200"/>
              <a:pPr eaLnBrk="1" hangingPunct="1"/>
              <a:t>15</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July 6,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July 6,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38.bin"/><Relationship Id="rId20" Type="http://schemas.openxmlformats.org/officeDocument/2006/relationships/image" Target="../media/image47.wmf"/><Relationship Id="rId10" Type="http://schemas.openxmlformats.org/officeDocument/2006/relationships/image" Target="../media/image42.wmf"/><Relationship Id="rId11" Type="http://schemas.openxmlformats.org/officeDocument/2006/relationships/oleObject" Target="../embeddings/oleObject39.bin"/><Relationship Id="rId12" Type="http://schemas.openxmlformats.org/officeDocument/2006/relationships/image" Target="../media/image43.wmf"/><Relationship Id="rId13" Type="http://schemas.openxmlformats.org/officeDocument/2006/relationships/oleObject" Target="../embeddings/oleObject40.bin"/><Relationship Id="rId14" Type="http://schemas.openxmlformats.org/officeDocument/2006/relationships/image" Target="../media/image44.wmf"/><Relationship Id="rId15" Type="http://schemas.openxmlformats.org/officeDocument/2006/relationships/oleObject" Target="../embeddings/oleObject41.bin"/><Relationship Id="rId16" Type="http://schemas.openxmlformats.org/officeDocument/2006/relationships/image" Target="../media/image45.wmf"/><Relationship Id="rId17" Type="http://schemas.openxmlformats.org/officeDocument/2006/relationships/oleObject" Target="../embeddings/oleObject42.bin"/><Relationship Id="rId18" Type="http://schemas.openxmlformats.org/officeDocument/2006/relationships/image" Target="../media/image46.wmf"/><Relationship Id="rId19" Type="http://schemas.openxmlformats.org/officeDocument/2006/relationships/oleObject" Target="../embeddings/oleObject43.bin"/><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39.jpeg"/><Relationship Id="rId5" Type="http://schemas.openxmlformats.org/officeDocument/2006/relationships/oleObject" Target="../embeddings/oleObject36.bin"/><Relationship Id="rId6" Type="http://schemas.openxmlformats.org/officeDocument/2006/relationships/image" Target="../media/image40.wmf"/><Relationship Id="rId7" Type="http://schemas.openxmlformats.org/officeDocument/2006/relationships/oleObject" Target="../embeddings/oleObject37.bin"/><Relationship Id="rId8" Type="http://schemas.openxmlformats.org/officeDocument/2006/relationships/image" Target="../media/image41.w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47.bin"/><Relationship Id="rId20" Type="http://schemas.openxmlformats.org/officeDocument/2006/relationships/image" Target="../media/image56.wmf"/><Relationship Id="rId21" Type="http://schemas.openxmlformats.org/officeDocument/2006/relationships/oleObject" Target="../embeddings/oleObject53.bin"/><Relationship Id="rId22" Type="http://schemas.openxmlformats.org/officeDocument/2006/relationships/image" Target="../media/image57.wmf"/><Relationship Id="rId23" Type="http://schemas.openxmlformats.org/officeDocument/2006/relationships/oleObject" Target="../embeddings/oleObject54.bin"/><Relationship Id="rId24" Type="http://schemas.openxmlformats.org/officeDocument/2006/relationships/image" Target="../media/image58.wmf"/><Relationship Id="rId25" Type="http://schemas.openxmlformats.org/officeDocument/2006/relationships/oleObject" Target="../embeddings/oleObject55.bin"/><Relationship Id="rId26" Type="http://schemas.openxmlformats.org/officeDocument/2006/relationships/image" Target="../media/image59.wmf"/><Relationship Id="rId10" Type="http://schemas.openxmlformats.org/officeDocument/2006/relationships/image" Target="../media/image51.wmf"/><Relationship Id="rId11" Type="http://schemas.openxmlformats.org/officeDocument/2006/relationships/oleObject" Target="../embeddings/oleObject48.bin"/><Relationship Id="rId12" Type="http://schemas.openxmlformats.org/officeDocument/2006/relationships/image" Target="../media/image52.wmf"/><Relationship Id="rId13" Type="http://schemas.openxmlformats.org/officeDocument/2006/relationships/oleObject" Target="../embeddings/oleObject49.bin"/><Relationship Id="rId14" Type="http://schemas.openxmlformats.org/officeDocument/2006/relationships/image" Target="../media/image53.wmf"/><Relationship Id="rId15" Type="http://schemas.openxmlformats.org/officeDocument/2006/relationships/oleObject" Target="../embeddings/oleObject50.bin"/><Relationship Id="rId16" Type="http://schemas.openxmlformats.org/officeDocument/2006/relationships/image" Target="../media/image54.wmf"/><Relationship Id="rId17" Type="http://schemas.openxmlformats.org/officeDocument/2006/relationships/oleObject" Target="../embeddings/oleObject51.bin"/><Relationship Id="rId18" Type="http://schemas.openxmlformats.org/officeDocument/2006/relationships/image" Target="../media/image55.wmf"/><Relationship Id="rId19" Type="http://schemas.openxmlformats.org/officeDocument/2006/relationships/oleObject" Target="../embeddings/oleObject52.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4.bin"/><Relationship Id="rId4" Type="http://schemas.openxmlformats.org/officeDocument/2006/relationships/image" Target="../media/image48.emf"/><Relationship Id="rId5" Type="http://schemas.openxmlformats.org/officeDocument/2006/relationships/oleObject" Target="../embeddings/oleObject45.bin"/><Relationship Id="rId6" Type="http://schemas.openxmlformats.org/officeDocument/2006/relationships/image" Target="../media/image49.emf"/><Relationship Id="rId7" Type="http://schemas.openxmlformats.org/officeDocument/2006/relationships/oleObject" Target="../embeddings/oleObject46.bin"/><Relationship Id="rId8" Type="http://schemas.openxmlformats.org/officeDocument/2006/relationships/image" Target="../media/image50.wmf"/></Relationships>
</file>

<file path=ppt/slides/_rels/slide12.xml.rels><?xml version="1.0" encoding="UTF-8" standalone="yes"?>
<Relationships xmlns="http://schemas.openxmlformats.org/package/2006/relationships"><Relationship Id="rId20" Type="http://schemas.openxmlformats.org/officeDocument/2006/relationships/image" Target="../media/image65.emf"/><Relationship Id="rId21" Type="http://schemas.openxmlformats.org/officeDocument/2006/relationships/image" Target="../media/image74.jpeg"/><Relationship Id="rId22" Type="http://schemas.openxmlformats.org/officeDocument/2006/relationships/oleObject" Target="../embeddings/oleObject65.bin"/><Relationship Id="rId23" Type="http://schemas.openxmlformats.org/officeDocument/2006/relationships/image" Target="../media/image66.emf"/><Relationship Id="rId24" Type="http://schemas.openxmlformats.org/officeDocument/2006/relationships/oleObject" Target="../embeddings/oleObject66.bin"/><Relationship Id="rId25" Type="http://schemas.openxmlformats.org/officeDocument/2006/relationships/image" Target="../media/image67.emf"/><Relationship Id="rId26" Type="http://schemas.openxmlformats.org/officeDocument/2006/relationships/oleObject" Target="../embeddings/oleObject67.bin"/><Relationship Id="rId27" Type="http://schemas.openxmlformats.org/officeDocument/2006/relationships/image" Target="../media/image68.emf"/><Relationship Id="rId28" Type="http://schemas.openxmlformats.org/officeDocument/2006/relationships/oleObject" Target="../embeddings/oleObject68.bin"/><Relationship Id="rId29" Type="http://schemas.openxmlformats.org/officeDocument/2006/relationships/image" Target="../media/image69.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6.bin"/><Relationship Id="rId4" Type="http://schemas.openxmlformats.org/officeDocument/2006/relationships/image" Target="../media/image60.emf"/><Relationship Id="rId5" Type="http://schemas.openxmlformats.org/officeDocument/2006/relationships/oleObject" Target="../embeddings/oleObject57.bin"/><Relationship Id="rId30" Type="http://schemas.openxmlformats.org/officeDocument/2006/relationships/oleObject" Target="../embeddings/oleObject69.bin"/><Relationship Id="rId31" Type="http://schemas.openxmlformats.org/officeDocument/2006/relationships/image" Target="../media/image70.emf"/><Relationship Id="rId32" Type="http://schemas.openxmlformats.org/officeDocument/2006/relationships/oleObject" Target="../embeddings/oleObject70.bin"/><Relationship Id="rId9" Type="http://schemas.openxmlformats.org/officeDocument/2006/relationships/oleObject" Target="../embeddings/oleObject59.bin"/><Relationship Id="rId6" Type="http://schemas.openxmlformats.org/officeDocument/2006/relationships/image" Target="../media/image49.emf"/><Relationship Id="rId7" Type="http://schemas.openxmlformats.org/officeDocument/2006/relationships/oleObject" Target="../embeddings/oleObject58.bin"/><Relationship Id="rId8" Type="http://schemas.openxmlformats.org/officeDocument/2006/relationships/image" Target="../media/image50.wmf"/><Relationship Id="rId33" Type="http://schemas.openxmlformats.org/officeDocument/2006/relationships/image" Target="../media/image71.emf"/><Relationship Id="rId34" Type="http://schemas.openxmlformats.org/officeDocument/2006/relationships/oleObject" Target="../embeddings/oleObject71.bin"/><Relationship Id="rId35" Type="http://schemas.openxmlformats.org/officeDocument/2006/relationships/image" Target="../media/image72.emf"/><Relationship Id="rId36" Type="http://schemas.openxmlformats.org/officeDocument/2006/relationships/oleObject" Target="../embeddings/oleObject72.bin"/><Relationship Id="rId10" Type="http://schemas.openxmlformats.org/officeDocument/2006/relationships/image" Target="../media/image51.wmf"/><Relationship Id="rId11" Type="http://schemas.openxmlformats.org/officeDocument/2006/relationships/oleObject" Target="../embeddings/oleObject60.bin"/><Relationship Id="rId12" Type="http://schemas.openxmlformats.org/officeDocument/2006/relationships/image" Target="../media/image61.emf"/><Relationship Id="rId13" Type="http://schemas.openxmlformats.org/officeDocument/2006/relationships/oleObject" Target="../embeddings/oleObject61.bin"/><Relationship Id="rId14" Type="http://schemas.openxmlformats.org/officeDocument/2006/relationships/image" Target="../media/image62.emf"/><Relationship Id="rId15" Type="http://schemas.openxmlformats.org/officeDocument/2006/relationships/oleObject" Target="../embeddings/oleObject62.bin"/><Relationship Id="rId16" Type="http://schemas.openxmlformats.org/officeDocument/2006/relationships/image" Target="../media/image63.emf"/><Relationship Id="rId17" Type="http://schemas.openxmlformats.org/officeDocument/2006/relationships/oleObject" Target="../embeddings/oleObject63.bin"/><Relationship Id="rId18" Type="http://schemas.openxmlformats.org/officeDocument/2006/relationships/image" Target="../media/image64.emf"/><Relationship Id="rId19" Type="http://schemas.openxmlformats.org/officeDocument/2006/relationships/oleObject" Target="../embeddings/oleObject64.bin"/><Relationship Id="rId37" Type="http://schemas.openxmlformats.org/officeDocument/2006/relationships/image" Target="../media/image73.emf"/></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76.bin"/><Relationship Id="rId20" Type="http://schemas.openxmlformats.org/officeDocument/2006/relationships/image" Target="../media/image83.wmf"/><Relationship Id="rId21" Type="http://schemas.openxmlformats.org/officeDocument/2006/relationships/oleObject" Target="../embeddings/oleObject82.bin"/><Relationship Id="rId22" Type="http://schemas.openxmlformats.org/officeDocument/2006/relationships/image" Target="../media/image84.wmf"/><Relationship Id="rId23" Type="http://schemas.openxmlformats.org/officeDocument/2006/relationships/oleObject" Target="../embeddings/oleObject83.bin"/><Relationship Id="rId24" Type="http://schemas.openxmlformats.org/officeDocument/2006/relationships/image" Target="../media/image85.wmf"/><Relationship Id="rId25" Type="http://schemas.openxmlformats.org/officeDocument/2006/relationships/oleObject" Target="../embeddings/oleObject84.bin"/><Relationship Id="rId26" Type="http://schemas.openxmlformats.org/officeDocument/2006/relationships/image" Target="../media/image86.wmf"/><Relationship Id="rId27" Type="http://schemas.openxmlformats.org/officeDocument/2006/relationships/oleObject" Target="../embeddings/oleObject85.bin"/><Relationship Id="rId28" Type="http://schemas.openxmlformats.org/officeDocument/2006/relationships/image" Target="../media/image87.wmf"/><Relationship Id="rId29" Type="http://schemas.openxmlformats.org/officeDocument/2006/relationships/oleObject" Target="../embeddings/oleObject86.bin"/><Relationship Id="rId30" Type="http://schemas.openxmlformats.org/officeDocument/2006/relationships/image" Target="../media/image88.emf"/><Relationship Id="rId10" Type="http://schemas.openxmlformats.org/officeDocument/2006/relationships/image" Target="../media/image78.wmf"/><Relationship Id="rId11" Type="http://schemas.openxmlformats.org/officeDocument/2006/relationships/oleObject" Target="../embeddings/oleObject77.bin"/><Relationship Id="rId12" Type="http://schemas.openxmlformats.org/officeDocument/2006/relationships/image" Target="../media/image79.wmf"/><Relationship Id="rId13" Type="http://schemas.openxmlformats.org/officeDocument/2006/relationships/oleObject" Target="../embeddings/oleObject78.bin"/><Relationship Id="rId14" Type="http://schemas.openxmlformats.org/officeDocument/2006/relationships/image" Target="../media/image80.wmf"/><Relationship Id="rId15" Type="http://schemas.openxmlformats.org/officeDocument/2006/relationships/oleObject" Target="../embeddings/oleObject79.bin"/><Relationship Id="rId16" Type="http://schemas.openxmlformats.org/officeDocument/2006/relationships/image" Target="../media/image81.emf"/><Relationship Id="rId17" Type="http://schemas.openxmlformats.org/officeDocument/2006/relationships/oleObject" Target="../embeddings/oleObject80.bin"/><Relationship Id="rId18" Type="http://schemas.openxmlformats.org/officeDocument/2006/relationships/image" Target="../media/image82.wmf"/><Relationship Id="rId19" Type="http://schemas.openxmlformats.org/officeDocument/2006/relationships/oleObject" Target="../embeddings/oleObject81.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73.bin"/><Relationship Id="rId4" Type="http://schemas.openxmlformats.org/officeDocument/2006/relationships/image" Target="../media/image75.wmf"/><Relationship Id="rId5" Type="http://schemas.openxmlformats.org/officeDocument/2006/relationships/oleObject" Target="../embeddings/oleObject74.bin"/><Relationship Id="rId6" Type="http://schemas.openxmlformats.org/officeDocument/2006/relationships/image" Target="../media/image76.wmf"/><Relationship Id="rId7" Type="http://schemas.openxmlformats.org/officeDocument/2006/relationships/oleObject" Target="../embeddings/oleObject75.bin"/><Relationship Id="rId8" Type="http://schemas.openxmlformats.org/officeDocument/2006/relationships/image" Target="../media/image77.wmf"/></Relationships>
</file>

<file path=ppt/slides/_rels/slide14.xml.rels><?xml version="1.0" encoding="UTF-8" standalone="yes"?>
<Relationships xmlns="http://schemas.openxmlformats.org/package/2006/relationships"><Relationship Id="rId20" Type="http://schemas.openxmlformats.org/officeDocument/2006/relationships/image" Target="../media/image97.wmf"/><Relationship Id="rId21" Type="http://schemas.openxmlformats.org/officeDocument/2006/relationships/oleObject" Target="../embeddings/oleObject96.bin"/><Relationship Id="rId22" Type="http://schemas.openxmlformats.org/officeDocument/2006/relationships/image" Target="../media/image98.wmf"/><Relationship Id="rId23" Type="http://schemas.openxmlformats.org/officeDocument/2006/relationships/oleObject" Target="../embeddings/oleObject97.bin"/><Relationship Id="rId24" Type="http://schemas.openxmlformats.org/officeDocument/2006/relationships/image" Target="../media/image99.wmf"/><Relationship Id="rId25" Type="http://schemas.openxmlformats.org/officeDocument/2006/relationships/oleObject" Target="../embeddings/oleObject98.bin"/><Relationship Id="rId26" Type="http://schemas.openxmlformats.org/officeDocument/2006/relationships/image" Target="../media/image100.wmf"/><Relationship Id="rId27" Type="http://schemas.openxmlformats.org/officeDocument/2006/relationships/oleObject" Target="../embeddings/oleObject99.bin"/><Relationship Id="rId28" Type="http://schemas.openxmlformats.org/officeDocument/2006/relationships/image" Target="../media/image101.wmf"/><Relationship Id="rId29" Type="http://schemas.openxmlformats.org/officeDocument/2006/relationships/oleObject" Target="../embeddings/oleObject100.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7.bin"/><Relationship Id="rId4" Type="http://schemas.openxmlformats.org/officeDocument/2006/relationships/image" Target="../media/image89.wmf"/><Relationship Id="rId5" Type="http://schemas.openxmlformats.org/officeDocument/2006/relationships/oleObject" Target="../embeddings/oleObject88.bin"/><Relationship Id="rId30" Type="http://schemas.openxmlformats.org/officeDocument/2006/relationships/image" Target="../media/image102.wmf"/><Relationship Id="rId31" Type="http://schemas.openxmlformats.org/officeDocument/2006/relationships/oleObject" Target="../embeddings/oleObject101.bin"/><Relationship Id="rId32" Type="http://schemas.openxmlformats.org/officeDocument/2006/relationships/image" Target="../media/image103.wmf"/><Relationship Id="rId9" Type="http://schemas.openxmlformats.org/officeDocument/2006/relationships/oleObject" Target="../embeddings/oleObject90.bin"/><Relationship Id="rId6" Type="http://schemas.openxmlformats.org/officeDocument/2006/relationships/image" Target="../media/image90.wmf"/><Relationship Id="rId7" Type="http://schemas.openxmlformats.org/officeDocument/2006/relationships/oleObject" Target="../embeddings/oleObject89.bin"/><Relationship Id="rId8" Type="http://schemas.openxmlformats.org/officeDocument/2006/relationships/image" Target="../media/image91.wmf"/><Relationship Id="rId33" Type="http://schemas.openxmlformats.org/officeDocument/2006/relationships/oleObject" Target="../embeddings/oleObject102.bin"/><Relationship Id="rId34" Type="http://schemas.openxmlformats.org/officeDocument/2006/relationships/image" Target="../media/image104.wmf"/><Relationship Id="rId10" Type="http://schemas.openxmlformats.org/officeDocument/2006/relationships/image" Target="../media/image92.wmf"/><Relationship Id="rId11" Type="http://schemas.openxmlformats.org/officeDocument/2006/relationships/oleObject" Target="../embeddings/oleObject91.bin"/><Relationship Id="rId12" Type="http://schemas.openxmlformats.org/officeDocument/2006/relationships/image" Target="../media/image93.wmf"/><Relationship Id="rId13" Type="http://schemas.openxmlformats.org/officeDocument/2006/relationships/oleObject" Target="../embeddings/oleObject92.bin"/><Relationship Id="rId14" Type="http://schemas.openxmlformats.org/officeDocument/2006/relationships/image" Target="../media/image94.wmf"/><Relationship Id="rId15" Type="http://schemas.openxmlformats.org/officeDocument/2006/relationships/oleObject" Target="../embeddings/oleObject93.bin"/><Relationship Id="rId16" Type="http://schemas.openxmlformats.org/officeDocument/2006/relationships/image" Target="../media/image95.wmf"/><Relationship Id="rId17" Type="http://schemas.openxmlformats.org/officeDocument/2006/relationships/oleObject" Target="../embeddings/oleObject94.bin"/><Relationship Id="rId18" Type="http://schemas.openxmlformats.org/officeDocument/2006/relationships/image" Target="../media/image96.wmf"/><Relationship Id="rId19" Type="http://schemas.openxmlformats.org/officeDocument/2006/relationships/oleObject" Target="../embeddings/oleObject9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05.jpeg"/></Relationships>
</file>

<file path=ppt/slides/_rels/slide16.xml.rels><?xml version="1.0" encoding="UTF-8" standalone="yes"?>
<Relationships xmlns="http://schemas.openxmlformats.org/package/2006/relationships"><Relationship Id="rId20" Type="http://schemas.openxmlformats.org/officeDocument/2006/relationships/image" Target="../media/image114.wmf"/><Relationship Id="rId21" Type="http://schemas.openxmlformats.org/officeDocument/2006/relationships/oleObject" Target="../embeddings/oleObject112.bin"/><Relationship Id="rId22" Type="http://schemas.openxmlformats.org/officeDocument/2006/relationships/image" Target="../media/image115.wmf"/><Relationship Id="rId23" Type="http://schemas.openxmlformats.org/officeDocument/2006/relationships/oleObject" Target="../embeddings/oleObject113.bin"/><Relationship Id="rId24" Type="http://schemas.openxmlformats.org/officeDocument/2006/relationships/image" Target="../media/image116.wmf"/><Relationship Id="rId25" Type="http://schemas.openxmlformats.org/officeDocument/2006/relationships/oleObject" Target="../embeddings/oleObject114.bin"/><Relationship Id="rId26" Type="http://schemas.openxmlformats.org/officeDocument/2006/relationships/image" Target="../media/image117.wmf"/><Relationship Id="rId27" Type="http://schemas.openxmlformats.org/officeDocument/2006/relationships/oleObject" Target="../embeddings/oleObject115.bin"/><Relationship Id="rId28" Type="http://schemas.openxmlformats.org/officeDocument/2006/relationships/image" Target="../media/image118.wmf"/><Relationship Id="rId29" Type="http://schemas.openxmlformats.org/officeDocument/2006/relationships/oleObject" Target="../embeddings/oleObject116.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103.bin"/><Relationship Id="rId4" Type="http://schemas.openxmlformats.org/officeDocument/2006/relationships/image" Target="../media/image106.wmf"/><Relationship Id="rId5" Type="http://schemas.openxmlformats.org/officeDocument/2006/relationships/oleObject" Target="../embeddings/oleObject104.bin"/><Relationship Id="rId30" Type="http://schemas.openxmlformats.org/officeDocument/2006/relationships/image" Target="../media/image119.wmf"/><Relationship Id="rId31" Type="http://schemas.openxmlformats.org/officeDocument/2006/relationships/oleObject" Target="../embeddings/oleObject117.bin"/><Relationship Id="rId32" Type="http://schemas.openxmlformats.org/officeDocument/2006/relationships/image" Target="../media/image120.emf"/><Relationship Id="rId9" Type="http://schemas.openxmlformats.org/officeDocument/2006/relationships/oleObject" Target="../embeddings/oleObject106.bin"/><Relationship Id="rId6" Type="http://schemas.openxmlformats.org/officeDocument/2006/relationships/image" Target="../media/image107.wmf"/><Relationship Id="rId7" Type="http://schemas.openxmlformats.org/officeDocument/2006/relationships/oleObject" Target="../embeddings/oleObject105.bin"/><Relationship Id="rId8" Type="http://schemas.openxmlformats.org/officeDocument/2006/relationships/image" Target="../media/image108.wmf"/><Relationship Id="rId33" Type="http://schemas.openxmlformats.org/officeDocument/2006/relationships/oleObject" Target="../embeddings/oleObject118.bin"/><Relationship Id="rId34" Type="http://schemas.openxmlformats.org/officeDocument/2006/relationships/image" Target="../media/image121.wmf"/><Relationship Id="rId35" Type="http://schemas.openxmlformats.org/officeDocument/2006/relationships/oleObject" Target="../embeddings/oleObject119.bin"/><Relationship Id="rId36" Type="http://schemas.openxmlformats.org/officeDocument/2006/relationships/image" Target="../media/image122.wmf"/><Relationship Id="rId10" Type="http://schemas.openxmlformats.org/officeDocument/2006/relationships/image" Target="../media/image109.wmf"/><Relationship Id="rId11" Type="http://schemas.openxmlformats.org/officeDocument/2006/relationships/oleObject" Target="../embeddings/oleObject107.bin"/><Relationship Id="rId12" Type="http://schemas.openxmlformats.org/officeDocument/2006/relationships/image" Target="../media/image110.wmf"/><Relationship Id="rId13" Type="http://schemas.openxmlformats.org/officeDocument/2006/relationships/oleObject" Target="../embeddings/oleObject108.bin"/><Relationship Id="rId14" Type="http://schemas.openxmlformats.org/officeDocument/2006/relationships/image" Target="../media/image111.wmf"/><Relationship Id="rId15" Type="http://schemas.openxmlformats.org/officeDocument/2006/relationships/oleObject" Target="../embeddings/oleObject109.bin"/><Relationship Id="rId16" Type="http://schemas.openxmlformats.org/officeDocument/2006/relationships/image" Target="../media/image112.wmf"/><Relationship Id="rId17" Type="http://schemas.openxmlformats.org/officeDocument/2006/relationships/oleObject" Target="../embeddings/oleObject110.bin"/><Relationship Id="rId18" Type="http://schemas.openxmlformats.org/officeDocument/2006/relationships/image" Target="../media/image113.wmf"/><Relationship Id="rId19" Type="http://schemas.openxmlformats.org/officeDocument/2006/relationships/oleObject" Target="../embeddings/oleObject1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hyperlink" Target="http://www-hep.uta.edu/~yu/teaching/summer15-1441-001/sp6-spreadsheet.xlsx" TargetMode="External"/></Relationships>
</file>

<file path=ppt/slides/_rels/slide6.xml.rels><?xml version="1.0" encoding="UTF-8" standalone="yes"?>
<Relationships xmlns="http://schemas.openxmlformats.org/package/2006/relationships"><Relationship Id="rId11" Type="http://schemas.openxmlformats.org/officeDocument/2006/relationships/image" Target="../media/image6.emf"/><Relationship Id="rId12" Type="http://schemas.openxmlformats.org/officeDocument/2006/relationships/oleObject" Target="../embeddings/oleObject5.bin"/><Relationship Id="rId13" Type="http://schemas.openxmlformats.org/officeDocument/2006/relationships/image" Target="../media/image7.emf"/><Relationship Id="rId14" Type="http://schemas.openxmlformats.org/officeDocument/2006/relationships/oleObject" Target="../embeddings/oleObject6.bin"/><Relationship Id="rId15" Type="http://schemas.openxmlformats.org/officeDocument/2006/relationships/image" Target="../media/image8.emf"/><Relationship Id="rId16" Type="http://schemas.openxmlformats.org/officeDocument/2006/relationships/oleObject" Target="../embeddings/oleObject7.bin"/><Relationship Id="rId17"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0.jpeg"/><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7" Type="http://schemas.openxmlformats.org/officeDocument/2006/relationships/image" Target="../media/image4.emf"/><Relationship Id="rId8" Type="http://schemas.openxmlformats.org/officeDocument/2006/relationships/oleObject" Target="../embeddings/oleObject3.bin"/><Relationship Id="rId9" Type="http://schemas.openxmlformats.org/officeDocument/2006/relationships/image" Target="../media/image5.emf"/><Relationship Id="rId10"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1.bin"/><Relationship Id="rId20" Type="http://schemas.openxmlformats.org/officeDocument/2006/relationships/image" Target="../media/image19.wmf"/><Relationship Id="rId21" Type="http://schemas.openxmlformats.org/officeDocument/2006/relationships/oleObject" Target="../embeddings/oleObject17.bin"/><Relationship Id="rId22" Type="http://schemas.openxmlformats.org/officeDocument/2006/relationships/image" Target="../media/image20.wmf"/><Relationship Id="rId23" Type="http://schemas.openxmlformats.org/officeDocument/2006/relationships/oleObject" Target="../embeddings/oleObject18.bin"/><Relationship Id="rId24" Type="http://schemas.openxmlformats.org/officeDocument/2006/relationships/image" Target="../media/image21.wmf"/><Relationship Id="rId25" Type="http://schemas.openxmlformats.org/officeDocument/2006/relationships/oleObject" Target="../embeddings/oleObject19.bin"/><Relationship Id="rId26" Type="http://schemas.openxmlformats.org/officeDocument/2006/relationships/image" Target="../media/image22.wmf"/><Relationship Id="rId10" Type="http://schemas.openxmlformats.org/officeDocument/2006/relationships/image" Target="../media/image14.wmf"/><Relationship Id="rId11" Type="http://schemas.openxmlformats.org/officeDocument/2006/relationships/oleObject" Target="../embeddings/oleObject12.bin"/><Relationship Id="rId12" Type="http://schemas.openxmlformats.org/officeDocument/2006/relationships/image" Target="../media/image15.wmf"/><Relationship Id="rId13" Type="http://schemas.openxmlformats.org/officeDocument/2006/relationships/oleObject" Target="../embeddings/oleObject13.bin"/><Relationship Id="rId14" Type="http://schemas.openxmlformats.org/officeDocument/2006/relationships/image" Target="../media/image16.wmf"/><Relationship Id="rId15" Type="http://schemas.openxmlformats.org/officeDocument/2006/relationships/oleObject" Target="../embeddings/oleObject14.bin"/><Relationship Id="rId16" Type="http://schemas.openxmlformats.org/officeDocument/2006/relationships/image" Target="../media/image17.wmf"/><Relationship Id="rId17" Type="http://schemas.openxmlformats.org/officeDocument/2006/relationships/oleObject" Target="../embeddings/oleObject15.bin"/><Relationship Id="rId18" Type="http://schemas.openxmlformats.org/officeDocument/2006/relationships/image" Target="../media/image18.wmf"/><Relationship Id="rId19" Type="http://schemas.openxmlformats.org/officeDocument/2006/relationships/oleObject" Target="../embeddings/oleObject16.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11.wmf"/><Relationship Id="rId5" Type="http://schemas.openxmlformats.org/officeDocument/2006/relationships/oleObject" Target="../embeddings/oleObject9.bin"/><Relationship Id="rId6" Type="http://schemas.openxmlformats.org/officeDocument/2006/relationships/image" Target="../media/image12.wmf"/><Relationship Id="rId7" Type="http://schemas.openxmlformats.org/officeDocument/2006/relationships/oleObject" Target="../embeddings/oleObject10.bin"/><Relationship Id="rId8" Type="http://schemas.openxmlformats.org/officeDocument/2006/relationships/image" Target="../media/image13.wmf"/></Relationships>
</file>

<file path=ppt/slides/_rels/slide8.xml.rels><?xml version="1.0" encoding="UTF-8" standalone="yes"?>
<Relationships xmlns="http://schemas.openxmlformats.org/package/2006/relationships"><Relationship Id="rId20" Type="http://schemas.openxmlformats.org/officeDocument/2006/relationships/image" Target="../media/image31.emf"/><Relationship Id="rId21" Type="http://schemas.openxmlformats.org/officeDocument/2006/relationships/oleObject" Target="../embeddings/oleObject29.bin"/><Relationship Id="rId22" Type="http://schemas.openxmlformats.org/officeDocument/2006/relationships/image" Target="../media/image32.wmf"/><Relationship Id="rId23" Type="http://schemas.openxmlformats.org/officeDocument/2006/relationships/oleObject" Target="../embeddings/oleObject30.bin"/><Relationship Id="rId24" Type="http://schemas.openxmlformats.org/officeDocument/2006/relationships/image" Target="../media/image33.emf"/><Relationship Id="rId25" Type="http://schemas.openxmlformats.org/officeDocument/2006/relationships/oleObject" Target="../embeddings/oleObject31.bin"/><Relationship Id="rId26" Type="http://schemas.openxmlformats.org/officeDocument/2006/relationships/image" Target="../media/image34.emf"/><Relationship Id="rId27" Type="http://schemas.openxmlformats.org/officeDocument/2006/relationships/oleObject" Target="../embeddings/oleObject32.bin"/><Relationship Id="rId28" Type="http://schemas.openxmlformats.org/officeDocument/2006/relationships/image" Target="../media/image35.emf"/><Relationship Id="rId29" Type="http://schemas.openxmlformats.org/officeDocument/2006/relationships/oleObject" Target="../embeddings/oleObject33.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23.emf"/><Relationship Id="rId5" Type="http://schemas.openxmlformats.org/officeDocument/2006/relationships/oleObject" Target="../embeddings/oleObject21.bin"/><Relationship Id="rId30" Type="http://schemas.openxmlformats.org/officeDocument/2006/relationships/image" Target="../media/image36.wmf"/><Relationship Id="rId31" Type="http://schemas.openxmlformats.org/officeDocument/2006/relationships/oleObject" Target="../embeddings/oleObject34.bin"/><Relationship Id="rId32" Type="http://schemas.openxmlformats.org/officeDocument/2006/relationships/image" Target="../media/image37.wmf"/><Relationship Id="rId9" Type="http://schemas.openxmlformats.org/officeDocument/2006/relationships/oleObject" Target="../embeddings/oleObject23.bin"/><Relationship Id="rId6" Type="http://schemas.openxmlformats.org/officeDocument/2006/relationships/image" Target="../media/image24.emf"/><Relationship Id="rId7" Type="http://schemas.openxmlformats.org/officeDocument/2006/relationships/oleObject" Target="../embeddings/oleObject22.bin"/><Relationship Id="rId8" Type="http://schemas.openxmlformats.org/officeDocument/2006/relationships/image" Target="../media/image25.wmf"/><Relationship Id="rId33" Type="http://schemas.openxmlformats.org/officeDocument/2006/relationships/oleObject" Target="../embeddings/oleObject35.bin"/><Relationship Id="rId34" Type="http://schemas.openxmlformats.org/officeDocument/2006/relationships/image" Target="../media/image38.wmf"/><Relationship Id="rId10" Type="http://schemas.openxmlformats.org/officeDocument/2006/relationships/image" Target="../media/image26.wmf"/><Relationship Id="rId11" Type="http://schemas.openxmlformats.org/officeDocument/2006/relationships/oleObject" Target="../embeddings/oleObject24.bin"/><Relationship Id="rId12" Type="http://schemas.openxmlformats.org/officeDocument/2006/relationships/image" Target="../media/image27.wmf"/><Relationship Id="rId13" Type="http://schemas.openxmlformats.org/officeDocument/2006/relationships/oleObject" Target="../embeddings/oleObject25.bin"/><Relationship Id="rId14" Type="http://schemas.openxmlformats.org/officeDocument/2006/relationships/image" Target="../media/image28.wmf"/><Relationship Id="rId15" Type="http://schemas.openxmlformats.org/officeDocument/2006/relationships/oleObject" Target="../embeddings/oleObject26.bin"/><Relationship Id="rId16" Type="http://schemas.openxmlformats.org/officeDocument/2006/relationships/image" Target="../media/image29.emf"/><Relationship Id="rId17" Type="http://schemas.openxmlformats.org/officeDocument/2006/relationships/oleObject" Target="../embeddings/oleObject27.bin"/><Relationship Id="rId18" Type="http://schemas.openxmlformats.org/officeDocument/2006/relationships/image" Target="../media/image30.wmf"/><Relationship Id="rId19"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July 6, 2015</a:t>
            </a:r>
            <a:endParaRPr lang="en-US"/>
          </a:p>
        </p:txBody>
      </p:sp>
      <p:sp>
        <p:nvSpPr>
          <p:cNvPr id="7" name="Rectangle 5"/>
          <p:cNvSpPr>
            <a:spLocks noGrp="1" noChangeArrowheads="1"/>
          </p:cNvSpPr>
          <p:nvPr>
            <p:ph type="ftr" sz="quarter" idx="11"/>
          </p:nvPr>
        </p:nvSpPr>
        <p:spPr/>
        <p:txBody>
          <a:bodyPr/>
          <a:lstStyle/>
          <a:p>
            <a:pPr>
              <a:defRPr/>
            </a:pPr>
            <a:r>
              <a:rPr lang="nl-NL" smtClean="0"/>
              <a:t>PHYS 1441-001, Summer 2014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#13</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88268" y="1447800"/>
            <a:ext cx="265948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July 6,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286000"/>
            <a:ext cx="7010400" cy="3429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rgbClr val="0000FF"/>
                </a:solidFill>
                <a:latin typeface="Arial Narrow" charset="0"/>
              </a:rPr>
              <a:t>Elastic </a:t>
            </a:r>
            <a:r>
              <a:rPr lang="en-US" sz="3200" dirty="0">
                <a:solidFill>
                  <a:srgbClr val="0000FF"/>
                </a:solidFill>
                <a:latin typeface="Arial Narrow" charset="0"/>
              </a:rPr>
              <a:t>Potential Energy</a:t>
            </a:r>
          </a:p>
          <a:p>
            <a:pPr marL="609600" lvl="1" indent="-609600">
              <a:buFontTx/>
              <a:buChar char="•"/>
            </a:pPr>
            <a:r>
              <a:rPr lang="en-US" sz="3200" dirty="0">
                <a:solidFill>
                  <a:srgbClr val="0000FF"/>
                </a:solidFill>
                <a:latin typeface="Arial Narrow" charset="0"/>
              </a:rPr>
              <a:t>Mechanical Energy Conservation</a:t>
            </a:r>
          </a:p>
          <a:p>
            <a:pPr marL="609600" lvl="1" indent="-609600">
              <a:buFontTx/>
              <a:buChar char="•"/>
            </a:pPr>
            <a:r>
              <a:rPr lang="en-US" sz="3200" dirty="0" smtClean="0">
                <a:solidFill>
                  <a:srgbClr val="0000FF"/>
                </a:solidFill>
                <a:latin typeface="Arial Narrow" charset="0"/>
              </a:rPr>
              <a:t>Power</a:t>
            </a:r>
          </a:p>
          <a:p>
            <a:pPr marL="609600" lvl="1" indent="-609600">
              <a:buFontTx/>
              <a:buChar char="•"/>
            </a:pPr>
            <a:r>
              <a:rPr lang="en-US" sz="3200" dirty="0" smtClean="0">
                <a:solidFill>
                  <a:srgbClr val="0000FF"/>
                </a:solidFill>
                <a:latin typeface="Arial Narrow" charset="0"/>
              </a:rPr>
              <a:t>Linear </a:t>
            </a:r>
            <a:r>
              <a:rPr lang="en-US" sz="3200" dirty="0">
                <a:solidFill>
                  <a:srgbClr val="0000FF"/>
                </a:solidFill>
                <a:latin typeface="Arial Narrow" charset="0"/>
              </a:rPr>
              <a:t>Momentum</a:t>
            </a:r>
          </a:p>
          <a:p>
            <a:pPr marL="609600" lvl="1" indent="-609600">
              <a:buFontTx/>
              <a:buChar char="•"/>
            </a:pPr>
            <a:r>
              <a:rPr lang="en-US" sz="3200" dirty="0">
                <a:solidFill>
                  <a:srgbClr val="0000FF"/>
                </a:solidFill>
                <a:latin typeface="Arial Narrow" charset="0"/>
              </a:rPr>
              <a:t>Linear Momentum, Impulse and Forces</a:t>
            </a:r>
          </a:p>
          <a:p>
            <a:pPr marL="609600" lvl="1" indent="-609600">
              <a:buFontTx/>
              <a:buChar char="•"/>
            </a:pPr>
            <a:r>
              <a:rPr lang="en-US" altLang="ko-KR" sz="3200" dirty="0">
                <a:solidFill>
                  <a:srgbClr val="0000FF"/>
                </a:solidFill>
                <a:latin typeface="Arial Narrow" charset="0"/>
                <a:ea typeface="Gulim" charset="0"/>
                <a:cs typeface="Gulim" charset="0"/>
              </a:rPr>
              <a:t>Linear Momentum </a:t>
            </a:r>
            <a:r>
              <a:rPr lang="en-US" altLang="ko-KR" sz="3200" dirty="0" smtClean="0">
                <a:solidFill>
                  <a:srgbClr val="0000FF"/>
                </a:solidFill>
                <a:latin typeface="Arial Narrow" charset="0"/>
                <a:ea typeface="Gulim" charset="0"/>
                <a:cs typeface="Gulim" charset="0"/>
              </a:rPr>
              <a:t>Conservation</a:t>
            </a:r>
            <a:endParaRPr lang="en-US" sz="3600" dirty="0">
              <a:solidFill>
                <a:srgbClr val="0000FF"/>
              </a:solidFill>
              <a:latin typeface="Arial Narrow" charset="0"/>
            </a:endParaRPr>
          </a:p>
          <a:p>
            <a:pPr marL="609600" indent="-609600">
              <a:spcBef>
                <a:spcPct val="20000"/>
              </a:spcBef>
              <a:buFontTx/>
              <a:buChar char="•"/>
            </a:pPr>
            <a:endParaRPr lang="en-US" sz="3200" dirty="0">
              <a:solidFill>
                <a:srgbClr val="0000FF"/>
              </a:solidFill>
              <a:latin typeface="Arial Narrow"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3789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79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C9F1C9-1C6A-1A47-B170-D11899C19126}"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pic>
        <p:nvPicPr>
          <p:cNvPr id="629763" name="Picture 3" descr="F0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464820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29764" name="Object 2"/>
          <p:cNvGraphicFramePr>
            <a:graphicFrameLocks noChangeAspect="1"/>
          </p:cNvGraphicFramePr>
          <p:nvPr/>
        </p:nvGraphicFramePr>
        <p:xfrm>
          <a:off x="5105400" y="762000"/>
          <a:ext cx="1003300" cy="561975"/>
        </p:xfrm>
        <a:graphic>
          <a:graphicData uri="http://schemas.openxmlformats.org/presentationml/2006/ole">
            <mc:AlternateContent xmlns:mc="http://schemas.openxmlformats.org/markup-compatibility/2006">
              <mc:Choice xmlns:v="urn:schemas-microsoft-com:vml" Requires="v">
                <p:oleObj spid="_x0000_s239411" name="Equation" r:id="rId5" imgW="317160" imgH="177480" progId="Equation.DSMT4">
                  <p:embed/>
                </p:oleObj>
              </mc:Choice>
              <mc:Fallback>
                <p:oleObj name="Equation" r:id="rId5"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762000"/>
                        <a:ext cx="10033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9765" name="Object 3"/>
          <p:cNvGraphicFramePr>
            <a:graphicFrameLocks noChangeAspect="1"/>
          </p:cNvGraphicFramePr>
          <p:nvPr/>
        </p:nvGraphicFramePr>
        <p:xfrm>
          <a:off x="4997450" y="1981200"/>
          <a:ext cx="1555750" cy="704850"/>
        </p:xfrm>
        <a:graphic>
          <a:graphicData uri="http://schemas.openxmlformats.org/presentationml/2006/ole">
            <mc:AlternateContent xmlns:mc="http://schemas.openxmlformats.org/markup-compatibility/2006">
              <mc:Choice xmlns:v="urn:schemas-microsoft-com:vml" Requires="v">
                <p:oleObj spid="_x0000_s239412" name="Equation" r:id="rId7" imgW="533160" imgH="241200" progId="Equation.DSMT4">
                  <p:embed/>
                </p:oleObj>
              </mc:Choice>
              <mc:Fallback>
                <p:oleObj name="Equation" r:id="rId7" imgW="53316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7450" y="1981200"/>
                        <a:ext cx="15557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9767" name="Object 4"/>
          <p:cNvGraphicFramePr>
            <a:graphicFrameLocks noChangeAspect="1"/>
          </p:cNvGraphicFramePr>
          <p:nvPr/>
        </p:nvGraphicFramePr>
        <p:xfrm>
          <a:off x="5181600" y="3797300"/>
          <a:ext cx="2273300" cy="698500"/>
        </p:xfrm>
        <a:graphic>
          <a:graphicData uri="http://schemas.openxmlformats.org/presentationml/2006/ole">
            <mc:AlternateContent xmlns:mc="http://schemas.openxmlformats.org/markup-compatibility/2006">
              <mc:Choice xmlns:v="urn:schemas-microsoft-com:vml" Requires="v">
                <p:oleObj spid="_x0000_s239413" name="Equation" r:id="rId9" imgW="914400" imgH="279360" progId="Equation.DSMT4">
                  <p:embed/>
                </p:oleObj>
              </mc:Choice>
              <mc:Fallback>
                <p:oleObj name="Equation" r:id="rId9" imgW="91440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797300"/>
                        <a:ext cx="22733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9768" name="Object 5"/>
          <p:cNvGraphicFramePr>
            <a:graphicFrameLocks noChangeAspect="1"/>
          </p:cNvGraphicFramePr>
          <p:nvPr/>
        </p:nvGraphicFramePr>
        <p:xfrm>
          <a:off x="5499100" y="4572000"/>
          <a:ext cx="2730500" cy="725488"/>
        </p:xfrm>
        <a:graphic>
          <a:graphicData uri="http://schemas.openxmlformats.org/presentationml/2006/ole">
            <mc:AlternateContent xmlns:mc="http://schemas.openxmlformats.org/markup-compatibility/2006">
              <mc:Choice xmlns:v="urn:schemas-microsoft-com:vml" Requires="v">
                <p:oleObj spid="_x0000_s239414" name="Equation" r:id="rId11" imgW="1244520" imgH="330120" progId="Equation.DSMT4">
                  <p:embed/>
                </p:oleObj>
              </mc:Choice>
              <mc:Fallback>
                <p:oleObj name="Equation" r:id="rId11" imgW="1244520" imgH="3301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99100" y="4572000"/>
                        <a:ext cx="2730500" cy="72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9770" name="Object 6"/>
          <p:cNvGraphicFramePr>
            <a:graphicFrameLocks noChangeAspect="1"/>
          </p:cNvGraphicFramePr>
          <p:nvPr/>
        </p:nvGraphicFramePr>
        <p:xfrm>
          <a:off x="923925" y="5410200"/>
          <a:ext cx="7077075" cy="725488"/>
        </p:xfrm>
        <a:graphic>
          <a:graphicData uri="http://schemas.openxmlformats.org/presentationml/2006/ole">
            <mc:AlternateContent xmlns:mc="http://schemas.openxmlformats.org/markup-compatibility/2006">
              <mc:Choice xmlns:v="urn:schemas-microsoft-com:vml" Requires="v">
                <p:oleObj spid="_x0000_s239415" name="Equation" r:id="rId13" imgW="3225600" imgH="330120" progId="Equation.DSMT4">
                  <p:embed/>
                </p:oleObj>
              </mc:Choice>
              <mc:Fallback>
                <p:oleObj name="Equation" r:id="rId13" imgW="3225600" imgH="33012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3925" y="5410200"/>
                        <a:ext cx="7077075" cy="72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902" name="Rectangle 11"/>
          <p:cNvSpPr>
            <a:spLocks noGrp="1" noChangeArrowheads="1"/>
          </p:cNvSpPr>
          <p:nvPr>
            <p:ph type="title"/>
          </p:nvPr>
        </p:nvSpPr>
        <p:spPr>
          <a:xfrm>
            <a:off x="685800" y="0"/>
            <a:ext cx="7772400" cy="838200"/>
          </a:xfrm>
        </p:spPr>
        <p:txBody>
          <a:bodyPr/>
          <a:lstStyle/>
          <a:p>
            <a:r>
              <a:rPr lang="en-US">
                <a:latin typeface="Arial Narrow" charset="0"/>
                <a:ea typeface="ＭＳ Ｐゴシック" charset="0"/>
                <a:cs typeface="ＭＳ Ｐゴシック" charset="0"/>
              </a:rPr>
              <a:t>Ex.  Continued</a:t>
            </a:r>
          </a:p>
        </p:txBody>
      </p:sp>
      <p:sp>
        <p:nvSpPr>
          <p:cNvPr id="629772" name="Text Box 12"/>
          <p:cNvSpPr txBox="1">
            <a:spLocks noChangeArrowheads="1"/>
          </p:cNvSpPr>
          <p:nvPr/>
        </p:nvSpPr>
        <p:spPr bwMode="auto">
          <a:xfrm>
            <a:off x="381000" y="8382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From the work-kinetic energy theorem</a:t>
            </a:r>
          </a:p>
        </p:txBody>
      </p:sp>
      <p:graphicFrame>
        <p:nvGraphicFramePr>
          <p:cNvPr id="629773" name="Object 7"/>
          <p:cNvGraphicFramePr>
            <a:graphicFrameLocks noChangeAspect="1"/>
          </p:cNvGraphicFramePr>
          <p:nvPr/>
        </p:nvGraphicFramePr>
        <p:xfrm>
          <a:off x="6192838" y="685800"/>
          <a:ext cx="2646362" cy="763588"/>
        </p:xfrm>
        <a:graphic>
          <a:graphicData uri="http://schemas.openxmlformats.org/presentationml/2006/ole">
            <mc:AlternateContent xmlns:mc="http://schemas.openxmlformats.org/markup-compatibility/2006">
              <mc:Choice xmlns:v="urn:schemas-microsoft-com:vml" Requires="v">
                <p:oleObj spid="_x0000_s239416" name="Equation" r:id="rId15" imgW="838080" imgH="241200" progId="Equation.DSMT4">
                  <p:embed/>
                </p:oleObj>
              </mc:Choice>
              <mc:Fallback>
                <p:oleObj name="Equation" r:id="rId15" imgW="83808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92838" y="685800"/>
                        <a:ext cx="2646362"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29774" name="Text Box 14"/>
          <p:cNvSpPr txBox="1">
            <a:spLocks noChangeArrowheads="1"/>
          </p:cNvSpPr>
          <p:nvPr/>
        </p:nvSpPr>
        <p:spPr bwMode="auto">
          <a:xfrm>
            <a:off x="4648200" y="14478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Work done by the gravitational force</a:t>
            </a:r>
          </a:p>
        </p:txBody>
      </p:sp>
      <p:graphicFrame>
        <p:nvGraphicFramePr>
          <p:cNvPr id="629775" name="Object 8"/>
          <p:cNvGraphicFramePr>
            <a:graphicFrameLocks noChangeAspect="1"/>
          </p:cNvGraphicFramePr>
          <p:nvPr/>
        </p:nvGraphicFramePr>
        <p:xfrm>
          <a:off x="6553200" y="1905000"/>
          <a:ext cx="2295525" cy="815975"/>
        </p:xfrm>
        <a:graphic>
          <a:graphicData uri="http://schemas.openxmlformats.org/presentationml/2006/ole">
            <mc:AlternateContent xmlns:mc="http://schemas.openxmlformats.org/markup-compatibility/2006">
              <mc:Choice xmlns:v="urn:schemas-microsoft-com:vml" Requires="v">
                <p:oleObj spid="_x0000_s239417" name="Equation" r:id="rId17" imgW="787320" imgH="279360" progId="Equation.DSMT4">
                  <p:embed/>
                </p:oleObj>
              </mc:Choice>
              <mc:Fallback>
                <p:oleObj name="Equation" r:id="rId17" imgW="787320" imgH="27936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53200" y="1905000"/>
                        <a:ext cx="2295525"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29776" name="Text Box 16"/>
          <p:cNvSpPr txBox="1">
            <a:spLocks noChangeArrowheads="1"/>
          </p:cNvSpPr>
          <p:nvPr/>
        </p:nvSpPr>
        <p:spPr bwMode="auto">
          <a:xfrm>
            <a:off x="4800600" y="2667000"/>
            <a:ext cx="4267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Since at the maximum height, the final speed is 0. Using work-KE theorem, we obtain</a:t>
            </a:r>
          </a:p>
        </p:txBody>
      </p:sp>
      <p:graphicFrame>
        <p:nvGraphicFramePr>
          <p:cNvPr id="629777" name="Object 9"/>
          <p:cNvGraphicFramePr>
            <a:graphicFrameLocks noChangeAspect="1"/>
          </p:cNvGraphicFramePr>
          <p:nvPr/>
        </p:nvGraphicFramePr>
        <p:xfrm>
          <a:off x="7442200" y="3816350"/>
          <a:ext cx="1168400" cy="603250"/>
        </p:xfrm>
        <a:graphic>
          <a:graphicData uri="http://schemas.openxmlformats.org/presentationml/2006/ole">
            <mc:AlternateContent xmlns:mc="http://schemas.openxmlformats.org/markup-compatibility/2006">
              <mc:Choice xmlns:v="urn:schemas-microsoft-com:vml" Requires="v">
                <p:oleObj spid="_x0000_s239418" name="Equation" r:id="rId19" imgW="469800" imgH="241200" progId="Equation.DSMT4">
                  <p:embed/>
                </p:oleObj>
              </mc:Choice>
              <mc:Fallback>
                <p:oleObj name="Equation" r:id="rId19" imgW="469800" imgH="241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42200" y="3816350"/>
                        <a:ext cx="116840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29778" name="Line 18"/>
          <p:cNvSpPr>
            <a:spLocks noChangeShapeType="1"/>
          </p:cNvSpPr>
          <p:nvPr/>
        </p:nvSpPr>
        <p:spPr bwMode="auto">
          <a:xfrm flipV="1">
            <a:off x="5334000" y="3886200"/>
            <a:ext cx="152400" cy="4572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629779" name="Line 19"/>
          <p:cNvSpPr>
            <a:spLocks noChangeShapeType="1"/>
          </p:cNvSpPr>
          <p:nvPr/>
        </p:nvSpPr>
        <p:spPr bwMode="auto">
          <a:xfrm flipV="1">
            <a:off x="8077200" y="3886200"/>
            <a:ext cx="152400" cy="4572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Tree>
    <p:extLst>
      <p:ext uri="{BB962C8B-B14F-4D97-AF65-F5344CB8AC3E}">
        <p14:creationId xmlns:p14="http://schemas.microsoft.com/office/powerpoint/2010/main" val="11234291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45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45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CF6D6F1-FF6B-3C40-9208-0FC5AD3A3156}"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4593" name="Rectangle 2"/>
          <p:cNvSpPr>
            <a:spLocks noGrp="1" noChangeArrowheads="1"/>
          </p:cNvSpPr>
          <p:nvPr>
            <p:ph type="title"/>
          </p:nvPr>
        </p:nvSpPr>
        <p:spPr>
          <a:xfrm>
            <a:off x="685800" y="76200"/>
            <a:ext cx="7772400" cy="609600"/>
          </a:xfrm>
        </p:spPr>
        <p:txBody>
          <a:bodyPr/>
          <a:lstStyle/>
          <a:p>
            <a:r>
              <a:rPr lang="en-US" sz="4000">
                <a:latin typeface="Arial Narrow" charset="0"/>
                <a:ea typeface="ＭＳ Ｐゴシック" charset="0"/>
                <a:cs typeface="ＭＳ Ｐゴシック" charset="0"/>
              </a:rPr>
              <a:t>Example</a:t>
            </a:r>
            <a:r>
              <a:rPr lang="en-US">
                <a:latin typeface="Arial Narrow" charset="0"/>
                <a:ea typeface="ＭＳ Ｐゴシック" charset="0"/>
                <a:cs typeface="ＭＳ Ｐゴシック" charset="0"/>
              </a:rPr>
              <a:t> </a:t>
            </a:r>
          </a:p>
        </p:txBody>
      </p:sp>
      <p:sp>
        <p:nvSpPr>
          <p:cNvPr id="606211" name="Text Box 3"/>
          <p:cNvSpPr txBox="1">
            <a:spLocks noChangeArrowheads="1"/>
          </p:cNvSpPr>
          <p:nvPr/>
        </p:nvSpPr>
        <p:spPr bwMode="auto">
          <a:xfrm>
            <a:off x="609600" y="762000"/>
            <a:ext cx="8001000" cy="669925"/>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A ball of mass </a:t>
            </a:r>
            <a:r>
              <a:rPr lang="en-US" sz="1800">
                <a:solidFill>
                  <a:schemeClr val="accent2"/>
                </a:solidFill>
                <a:latin typeface="Monotype Corsiva" charset="0"/>
              </a:rPr>
              <a:t>m</a:t>
            </a:r>
            <a:r>
              <a:rPr lang="en-US" sz="1800">
                <a:solidFill>
                  <a:schemeClr val="accent2"/>
                </a:solidFill>
                <a:latin typeface="Arial Narrow" charset="0"/>
              </a:rPr>
              <a:t> at rest is dropped from the height </a:t>
            </a:r>
            <a:r>
              <a:rPr lang="en-US" sz="1800">
                <a:solidFill>
                  <a:schemeClr val="accent2"/>
                </a:solidFill>
                <a:latin typeface="Monotype Corsiva" charset="0"/>
              </a:rPr>
              <a:t>h</a:t>
            </a:r>
            <a:r>
              <a:rPr lang="en-US" sz="1800">
                <a:solidFill>
                  <a:schemeClr val="accent2"/>
                </a:solidFill>
                <a:latin typeface="Arial Narrow" charset="0"/>
              </a:rPr>
              <a:t> above the ground.  a) Neglecting the air resistance, determine the speed of the ball when it is at the height </a:t>
            </a:r>
            <a:r>
              <a:rPr lang="en-US" sz="1800">
                <a:solidFill>
                  <a:schemeClr val="accent2"/>
                </a:solidFill>
                <a:latin typeface="Monotype Corsiva" charset="0"/>
              </a:rPr>
              <a:t>y </a:t>
            </a:r>
            <a:r>
              <a:rPr lang="en-US" sz="1800">
                <a:solidFill>
                  <a:schemeClr val="accent2"/>
                </a:solidFill>
                <a:latin typeface="Arial Narrow" charset="0"/>
              </a:rPr>
              <a:t>above the ground.</a:t>
            </a:r>
            <a:endParaRPr lang="en-US" sz="1800" baseline="30000">
              <a:solidFill>
                <a:srgbClr val="800000"/>
              </a:solidFill>
              <a:latin typeface="Arial Narrow" charset="0"/>
            </a:endParaRPr>
          </a:p>
        </p:txBody>
      </p:sp>
      <p:graphicFrame>
        <p:nvGraphicFramePr>
          <p:cNvPr id="606212" name="Object 2"/>
          <p:cNvGraphicFramePr>
            <a:graphicFrameLocks noChangeAspect="1"/>
          </p:cNvGraphicFramePr>
          <p:nvPr>
            <p:extLst>
              <p:ext uri="{D42A27DB-BD31-4B8C-83A1-F6EECF244321}">
                <p14:modId xmlns:p14="http://schemas.microsoft.com/office/powerpoint/2010/main" val="2543630220"/>
              </p:ext>
            </p:extLst>
          </p:nvPr>
        </p:nvGraphicFramePr>
        <p:xfrm>
          <a:off x="5546725" y="1443037"/>
          <a:ext cx="1616075" cy="461963"/>
        </p:xfrm>
        <a:graphic>
          <a:graphicData uri="http://schemas.openxmlformats.org/presentationml/2006/ole">
            <mc:AlternateContent xmlns:mc="http://schemas.openxmlformats.org/markup-compatibility/2006">
              <mc:Choice xmlns:v="urn:schemas-microsoft-com:vml" Requires="v">
                <p:oleObj spid="_x0000_s286923" name="Equation" r:id="rId3" imgW="1308100" imgH="228600" progId="Equation.DSMT4">
                  <p:embed/>
                </p:oleObj>
              </mc:Choice>
              <mc:Fallback>
                <p:oleObj name="Equation" r:id="rId3" imgW="13081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725" y="1443037"/>
                        <a:ext cx="1616075"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6213" name="Text Box 5"/>
          <p:cNvSpPr txBox="1">
            <a:spLocks noChangeArrowheads="1"/>
          </p:cNvSpPr>
          <p:nvPr/>
        </p:nvSpPr>
        <p:spPr bwMode="auto">
          <a:xfrm>
            <a:off x="2514600" y="3429000"/>
            <a:ext cx="6096000" cy="669925"/>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b) Determine the speed of the ball at </a:t>
            </a:r>
            <a:r>
              <a:rPr lang="en-US" sz="1800">
                <a:solidFill>
                  <a:schemeClr val="accent2"/>
                </a:solidFill>
                <a:latin typeface="Monotype Corsiva" charset="0"/>
              </a:rPr>
              <a:t>y</a:t>
            </a:r>
            <a:r>
              <a:rPr lang="en-US" sz="1800">
                <a:solidFill>
                  <a:schemeClr val="accent2"/>
                </a:solidFill>
                <a:latin typeface="Arial Narrow" charset="0"/>
              </a:rPr>
              <a:t> if it had initial speed </a:t>
            </a:r>
            <a:r>
              <a:rPr lang="en-US" sz="1800">
                <a:solidFill>
                  <a:schemeClr val="accent2"/>
                </a:solidFill>
                <a:latin typeface="Monotype Corsiva" charset="0"/>
              </a:rPr>
              <a:t>v</a:t>
            </a:r>
            <a:r>
              <a:rPr lang="en-US" sz="1800" baseline="-25000">
                <a:solidFill>
                  <a:schemeClr val="accent2"/>
                </a:solidFill>
                <a:latin typeface="Monotype Corsiva" charset="0"/>
              </a:rPr>
              <a:t>i</a:t>
            </a:r>
            <a:r>
              <a:rPr lang="en-US" sz="1800">
                <a:solidFill>
                  <a:schemeClr val="accent2"/>
                </a:solidFill>
                <a:latin typeface="Arial Narrow" charset="0"/>
              </a:rPr>
              <a:t> at the time of the release at the original height </a:t>
            </a:r>
            <a:r>
              <a:rPr lang="en-US" sz="1800">
                <a:solidFill>
                  <a:schemeClr val="accent2"/>
                </a:solidFill>
                <a:latin typeface="Monotype Corsiva" charset="0"/>
              </a:rPr>
              <a:t>h</a:t>
            </a:r>
            <a:r>
              <a:rPr lang="en-US" sz="1800">
                <a:solidFill>
                  <a:schemeClr val="accent2"/>
                </a:solidFill>
                <a:latin typeface="Arial Narrow" charset="0"/>
              </a:rPr>
              <a:t>.</a:t>
            </a:r>
            <a:endParaRPr lang="en-US" sz="1800" baseline="30000">
              <a:solidFill>
                <a:schemeClr val="accent2"/>
              </a:solidFill>
              <a:latin typeface="Arial Narrow" charset="0"/>
            </a:endParaRPr>
          </a:p>
        </p:txBody>
      </p:sp>
      <p:grpSp>
        <p:nvGrpSpPr>
          <p:cNvPr id="2" name="Group 6"/>
          <p:cNvGrpSpPr>
            <a:grpSpLocks/>
          </p:cNvGrpSpPr>
          <p:nvPr/>
        </p:nvGrpSpPr>
        <p:grpSpPr bwMode="auto">
          <a:xfrm>
            <a:off x="152400" y="1905000"/>
            <a:ext cx="1752600" cy="2895600"/>
            <a:chOff x="144" y="1056"/>
            <a:chExt cx="1104" cy="1824"/>
          </a:xfrm>
        </p:grpSpPr>
        <p:sp>
          <p:nvSpPr>
            <p:cNvPr id="24614" name="Text Box 7"/>
            <p:cNvSpPr txBox="1">
              <a:spLocks noChangeArrowheads="1"/>
            </p:cNvSpPr>
            <p:nvPr/>
          </p:nvSpPr>
          <p:spPr bwMode="auto">
            <a:xfrm>
              <a:off x="816" y="1248"/>
              <a:ext cx="2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m</a:t>
              </a:r>
              <a:r>
                <a:rPr lang="en-US" sz="2000" b="1">
                  <a:solidFill>
                    <a:schemeClr val="accent2"/>
                  </a:solidFill>
                  <a:latin typeface="Monotype Corsiva" charset="0"/>
                </a:rPr>
                <a:t>g</a:t>
              </a:r>
            </a:p>
          </p:txBody>
        </p:sp>
        <p:sp>
          <p:nvSpPr>
            <p:cNvPr id="24615" name="Text Box 8"/>
            <p:cNvSpPr txBox="1">
              <a:spLocks noChangeArrowheads="1"/>
            </p:cNvSpPr>
            <p:nvPr/>
          </p:nvSpPr>
          <p:spPr bwMode="auto">
            <a:xfrm>
              <a:off x="288" y="1334"/>
              <a:ext cx="1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h</a:t>
              </a:r>
              <a:endParaRPr lang="en-US" sz="2000" b="1">
                <a:solidFill>
                  <a:schemeClr val="accent2"/>
                </a:solidFill>
                <a:latin typeface="Monotype Corsiva" charset="0"/>
              </a:endParaRPr>
            </a:p>
          </p:txBody>
        </p:sp>
        <p:sp>
          <p:nvSpPr>
            <p:cNvPr id="24616" name="Line 9"/>
            <p:cNvSpPr>
              <a:spLocks noChangeShapeType="1"/>
            </p:cNvSpPr>
            <p:nvPr/>
          </p:nvSpPr>
          <p:spPr bwMode="auto">
            <a:xfrm>
              <a:off x="144" y="2880"/>
              <a:ext cx="110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10"/>
            <p:cNvSpPr>
              <a:spLocks noChangeShapeType="1"/>
            </p:cNvSpPr>
            <p:nvPr/>
          </p:nvSpPr>
          <p:spPr bwMode="auto">
            <a:xfrm flipH="1">
              <a:off x="240" y="117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11"/>
            <p:cNvSpPr>
              <a:spLocks noChangeShapeType="1"/>
            </p:cNvSpPr>
            <p:nvPr/>
          </p:nvSpPr>
          <p:spPr bwMode="auto">
            <a:xfrm>
              <a:off x="288" y="1152"/>
              <a:ext cx="0" cy="172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9" name="Oval 12"/>
            <p:cNvSpPr>
              <a:spLocks noChangeArrowheads="1"/>
            </p:cNvSpPr>
            <p:nvPr/>
          </p:nvSpPr>
          <p:spPr bwMode="auto">
            <a:xfrm>
              <a:off x="720" y="1056"/>
              <a:ext cx="240" cy="240"/>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solidFill>
                    <a:srgbClr val="FFFF99"/>
                  </a:solidFill>
                  <a:latin typeface="Monotype Corsiva" charset="0"/>
                </a:rPr>
                <a:t>m</a:t>
              </a:r>
            </a:p>
          </p:txBody>
        </p:sp>
        <p:sp>
          <p:nvSpPr>
            <p:cNvPr id="24620" name="Line 13"/>
            <p:cNvSpPr>
              <a:spLocks noChangeShapeType="1"/>
            </p:cNvSpPr>
            <p:nvPr/>
          </p:nvSpPr>
          <p:spPr bwMode="auto">
            <a:xfrm>
              <a:off x="840" y="1296"/>
              <a:ext cx="0" cy="2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4"/>
          <p:cNvGrpSpPr>
            <a:grpSpLocks/>
          </p:cNvGrpSpPr>
          <p:nvPr/>
        </p:nvGrpSpPr>
        <p:grpSpPr bwMode="auto">
          <a:xfrm>
            <a:off x="609600" y="3124200"/>
            <a:ext cx="838200" cy="1676400"/>
            <a:chOff x="1488" y="1920"/>
            <a:chExt cx="528" cy="1056"/>
          </a:xfrm>
        </p:grpSpPr>
        <p:sp>
          <p:nvSpPr>
            <p:cNvPr id="24610" name="Text Box 15"/>
            <p:cNvSpPr txBox="1">
              <a:spLocks noChangeArrowheads="1"/>
            </p:cNvSpPr>
            <p:nvPr/>
          </p:nvSpPr>
          <p:spPr bwMode="auto">
            <a:xfrm>
              <a:off x="1659" y="2390"/>
              <a:ext cx="1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y</a:t>
              </a:r>
              <a:endParaRPr lang="en-US" sz="2000" b="1" baseline="-25000">
                <a:solidFill>
                  <a:schemeClr val="accent2"/>
                </a:solidFill>
                <a:latin typeface="Monotype Corsiva" charset="0"/>
              </a:endParaRPr>
            </a:p>
          </p:txBody>
        </p:sp>
        <p:sp>
          <p:nvSpPr>
            <p:cNvPr id="24611" name="Line 16"/>
            <p:cNvSpPr>
              <a:spLocks noChangeShapeType="1"/>
            </p:cNvSpPr>
            <p:nvPr/>
          </p:nvSpPr>
          <p:spPr bwMode="auto">
            <a:xfrm flipH="1">
              <a:off x="1488" y="2040"/>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2" name="Line 17"/>
            <p:cNvSpPr>
              <a:spLocks noChangeShapeType="1"/>
            </p:cNvSpPr>
            <p:nvPr/>
          </p:nvSpPr>
          <p:spPr bwMode="auto">
            <a:xfrm>
              <a:off x="1632" y="2016"/>
              <a:ext cx="0" cy="96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3" name="Oval 18"/>
            <p:cNvSpPr>
              <a:spLocks noChangeArrowheads="1"/>
            </p:cNvSpPr>
            <p:nvPr/>
          </p:nvSpPr>
          <p:spPr bwMode="auto">
            <a:xfrm>
              <a:off x="1776" y="1920"/>
              <a:ext cx="240" cy="240"/>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solidFill>
                    <a:srgbClr val="FFFF99"/>
                  </a:solidFill>
                  <a:latin typeface="Monotype Corsiva" charset="0"/>
                </a:rPr>
                <a:t>m</a:t>
              </a:r>
            </a:p>
          </p:txBody>
        </p:sp>
      </p:grpSp>
      <p:sp>
        <p:nvSpPr>
          <p:cNvPr id="606227" name="Text Box 19"/>
          <p:cNvSpPr txBox="1">
            <a:spLocks noChangeArrowheads="1"/>
          </p:cNvSpPr>
          <p:nvPr/>
        </p:nvSpPr>
        <p:spPr bwMode="auto">
          <a:xfrm>
            <a:off x="3657600" y="1600200"/>
            <a:ext cx="1371600" cy="1493838"/>
          </a:xfrm>
          <a:prstGeom prst="rect">
            <a:avLst/>
          </a:prstGeom>
          <a:solidFill>
            <a:srgbClr val="FFFFCC"/>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Arial Narrow" charset="0"/>
              </a:rPr>
              <a:t>Using the principle of mechanical energy conservation</a:t>
            </a:r>
          </a:p>
        </p:txBody>
      </p:sp>
      <p:graphicFrame>
        <p:nvGraphicFramePr>
          <p:cNvPr id="606228" name="Object 3"/>
          <p:cNvGraphicFramePr>
            <a:graphicFrameLocks noChangeAspect="1"/>
          </p:cNvGraphicFramePr>
          <p:nvPr/>
        </p:nvGraphicFramePr>
        <p:xfrm>
          <a:off x="4838700" y="4202113"/>
          <a:ext cx="1982788" cy="433387"/>
        </p:xfrm>
        <a:graphic>
          <a:graphicData uri="http://schemas.openxmlformats.org/presentationml/2006/ole">
            <mc:AlternateContent xmlns:mc="http://schemas.openxmlformats.org/markup-compatibility/2006">
              <mc:Choice xmlns:v="urn:schemas-microsoft-com:vml" Requires="v">
                <p:oleObj spid="_x0000_s286924" name="Equation" r:id="rId5" imgW="1308100" imgH="228600" progId="Equation.DSMT4">
                  <p:embed/>
                </p:oleObj>
              </mc:Choice>
              <mc:Fallback>
                <p:oleObj name="Equation" r:id="rId5" imgW="13081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8700" y="4202113"/>
                        <a:ext cx="1982788"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6229" name="Text Box 21"/>
          <p:cNvSpPr txBox="1">
            <a:spLocks noChangeArrowheads="1"/>
          </p:cNvSpPr>
          <p:nvPr/>
        </p:nvSpPr>
        <p:spPr bwMode="auto">
          <a:xfrm>
            <a:off x="2487613" y="4144963"/>
            <a:ext cx="2133600" cy="1493837"/>
          </a:xfrm>
          <a:prstGeom prst="rect">
            <a:avLst/>
          </a:prstGeom>
          <a:solidFill>
            <a:srgbClr val="FFFFCC"/>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Arial Narrow" charset="0"/>
              </a:rPr>
              <a:t>Again using the principle of mechanical energy conservation but with non-zero initial kinetic energy!!!</a:t>
            </a:r>
          </a:p>
        </p:txBody>
      </p:sp>
      <p:sp>
        <p:nvSpPr>
          <p:cNvPr id="606230" name="Text Box 22"/>
          <p:cNvSpPr txBox="1">
            <a:spLocks noChangeArrowheads="1"/>
          </p:cNvSpPr>
          <p:nvPr/>
        </p:nvSpPr>
        <p:spPr bwMode="auto">
          <a:xfrm>
            <a:off x="1524000" y="5715000"/>
            <a:ext cx="3124200" cy="52322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dirty="0">
                <a:solidFill>
                  <a:schemeClr val="accent2"/>
                </a:solidFill>
                <a:latin typeface="Arial Narrow" charset="0"/>
              </a:rPr>
              <a:t>This result look very similar to a kinematic expression, </a:t>
            </a:r>
            <a:r>
              <a:rPr lang="en-US" sz="1400" dirty="0" smtClean="0">
                <a:solidFill>
                  <a:schemeClr val="accent2"/>
                </a:solidFill>
                <a:latin typeface="Arial Narrow" charset="0"/>
              </a:rPr>
              <a:t>doesn’t </a:t>
            </a:r>
            <a:r>
              <a:rPr lang="en-US" sz="1400" dirty="0">
                <a:solidFill>
                  <a:schemeClr val="accent2"/>
                </a:solidFill>
                <a:latin typeface="Arial Narrow" charset="0"/>
              </a:rPr>
              <a:t>it? Which one is it?</a:t>
            </a:r>
          </a:p>
        </p:txBody>
      </p:sp>
      <p:graphicFrame>
        <p:nvGraphicFramePr>
          <p:cNvPr id="606231" name="Object 4"/>
          <p:cNvGraphicFramePr>
            <a:graphicFrameLocks noChangeAspect="1"/>
          </p:cNvGraphicFramePr>
          <p:nvPr>
            <p:extLst>
              <p:ext uri="{D42A27DB-BD31-4B8C-83A1-F6EECF244321}">
                <p14:modId xmlns:p14="http://schemas.microsoft.com/office/powerpoint/2010/main" val="90753978"/>
              </p:ext>
            </p:extLst>
          </p:nvPr>
        </p:nvGraphicFramePr>
        <p:xfrm>
          <a:off x="5334000" y="1827213"/>
          <a:ext cx="830263" cy="312737"/>
        </p:xfrm>
        <a:graphic>
          <a:graphicData uri="http://schemas.openxmlformats.org/presentationml/2006/ole">
            <mc:AlternateContent xmlns:mc="http://schemas.openxmlformats.org/markup-compatibility/2006">
              <mc:Choice xmlns:v="urn:schemas-microsoft-com:vml" Requires="v">
                <p:oleObj spid="_x0000_s286925" name="Equation" r:id="rId7" imgW="520560" imgH="203040" progId="Equation.3">
                  <p:embed/>
                </p:oleObj>
              </mc:Choice>
              <mc:Fallback>
                <p:oleObj name="Equation" r:id="rId7" imgW="52056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1827213"/>
                        <a:ext cx="830263" cy="3127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32" name="Object 5"/>
          <p:cNvGraphicFramePr>
            <a:graphicFrameLocks noChangeAspect="1"/>
          </p:cNvGraphicFramePr>
          <p:nvPr/>
        </p:nvGraphicFramePr>
        <p:xfrm>
          <a:off x="5227638" y="2057400"/>
          <a:ext cx="1020762" cy="822325"/>
        </p:xfrm>
        <a:graphic>
          <a:graphicData uri="http://schemas.openxmlformats.org/presentationml/2006/ole">
            <mc:AlternateContent xmlns:mc="http://schemas.openxmlformats.org/markup-compatibility/2006">
              <mc:Choice xmlns:v="urn:schemas-microsoft-com:vml" Requires="v">
                <p:oleObj spid="_x0000_s286926" name="Equation" r:id="rId9" imgW="533160" imgH="393480" progId="Equation.DSMT4">
                  <p:embed/>
                </p:oleObj>
              </mc:Choice>
              <mc:Fallback>
                <p:oleObj name="Equation" r:id="rId9" imgW="53316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7638" y="2057400"/>
                        <a:ext cx="1020762" cy="822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33" name="Object 6"/>
          <p:cNvGraphicFramePr>
            <a:graphicFrameLocks noChangeAspect="1"/>
          </p:cNvGraphicFramePr>
          <p:nvPr/>
        </p:nvGraphicFramePr>
        <p:xfrm>
          <a:off x="5181600" y="2833688"/>
          <a:ext cx="1905000" cy="519112"/>
        </p:xfrm>
        <a:graphic>
          <a:graphicData uri="http://schemas.openxmlformats.org/presentationml/2006/ole">
            <mc:AlternateContent xmlns:mc="http://schemas.openxmlformats.org/markup-compatibility/2006">
              <mc:Choice xmlns:v="urn:schemas-microsoft-com:vml" Requires="v">
                <p:oleObj spid="_x0000_s286927" name="Equation" r:id="rId11" imgW="1066680" imgH="253800" progId="Equation.3">
                  <p:embed/>
                </p:oleObj>
              </mc:Choice>
              <mc:Fallback>
                <p:oleObj name="Equation" r:id="rId11" imgW="1066680" imgH="253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2833688"/>
                        <a:ext cx="1905000" cy="519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6234" name="Text Box 26"/>
          <p:cNvSpPr txBox="1">
            <a:spLocks noChangeArrowheads="1"/>
          </p:cNvSpPr>
          <p:nvPr/>
        </p:nvSpPr>
        <p:spPr bwMode="auto">
          <a:xfrm>
            <a:off x="1657350" y="1524000"/>
            <a:ext cx="434975"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PE</a:t>
            </a:r>
          </a:p>
        </p:txBody>
      </p:sp>
      <p:sp>
        <p:nvSpPr>
          <p:cNvPr id="606235" name="Text Box 27"/>
          <p:cNvSpPr txBox="1">
            <a:spLocks noChangeArrowheads="1"/>
          </p:cNvSpPr>
          <p:nvPr/>
        </p:nvSpPr>
        <p:spPr bwMode="auto">
          <a:xfrm>
            <a:off x="2246313" y="1524000"/>
            <a:ext cx="434975" cy="366713"/>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KE</a:t>
            </a:r>
          </a:p>
        </p:txBody>
      </p:sp>
      <p:sp>
        <p:nvSpPr>
          <p:cNvPr id="606236" name="Text Box 28"/>
          <p:cNvSpPr txBox="1">
            <a:spLocks noChangeArrowheads="1"/>
          </p:cNvSpPr>
          <p:nvPr/>
        </p:nvSpPr>
        <p:spPr bwMode="auto">
          <a:xfrm>
            <a:off x="1600200" y="1919288"/>
            <a:ext cx="549275"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mgh</a:t>
            </a:r>
          </a:p>
        </p:txBody>
      </p:sp>
      <p:sp>
        <p:nvSpPr>
          <p:cNvPr id="606237" name="Text Box 29"/>
          <p:cNvSpPr txBox="1">
            <a:spLocks noChangeArrowheads="1"/>
          </p:cNvSpPr>
          <p:nvPr/>
        </p:nvSpPr>
        <p:spPr bwMode="auto">
          <a:xfrm>
            <a:off x="1604963" y="3062288"/>
            <a:ext cx="538162"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mgy</a:t>
            </a:r>
          </a:p>
        </p:txBody>
      </p:sp>
      <p:sp>
        <p:nvSpPr>
          <p:cNvPr id="606238" name="Text Box 30"/>
          <p:cNvSpPr txBox="1">
            <a:spLocks noChangeArrowheads="1"/>
          </p:cNvSpPr>
          <p:nvPr/>
        </p:nvSpPr>
        <p:spPr bwMode="auto">
          <a:xfrm>
            <a:off x="1730375" y="4419600"/>
            <a:ext cx="288925"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0</a:t>
            </a:r>
          </a:p>
        </p:txBody>
      </p:sp>
      <p:sp>
        <p:nvSpPr>
          <p:cNvPr id="606239" name="Text Box 31"/>
          <p:cNvSpPr txBox="1">
            <a:spLocks noChangeArrowheads="1"/>
          </p:cNvSpPr>
          <p:nvPr/>
        </p:nvSpPr>
        <p:spPr bwMode="auto">
          <a:xfrm>
            <a:off x="2319338" y="1919288"/>
            <a:ext cx="288925" cy="366712"/>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0</a:t>
            </a:r>
          </a:p>
        </p:txBody>
      </p:sp>
      <p:sp>
        <p:nvSpPr>
          <p:cNvPr id="606240" name="Text Box 32"/>
          <p:cNvSpPr txBox="1">
            <a:spLocks noChangeArrowheads="1"/>
          </p:cNvSpPr>
          <p:nvPr/>
        </p:nvSpPr>
        <p:spPr bwMode="auto">
          <a:xfrm>
            <a:off x="2133600" y="3062288"/>
            <a:ext cx="660400" cy="366712"/>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mv</a:t>
            </a:r>
            <a:r>
              <a:rPr lang="en-US" sz="1800" baseline="30000">
                <a:solidFill>
                  <a:schemeClr val="accent2"/>
                </a:solidFill>
                <a:latin typeface="Arial Narrow" charset="0"/>
              </a:rPr>
              <a:t>2</a:t>
            </a:r>
            <a:r>
              <a:rPr lang="en-US" sz="1800">
                <a:solidFill>
                  <a:schemeClr val="accent2"/>
                </a:solidFill>
                <a:latin typeface="Arial Narrow" charset="0"/>
              </a:rPr>
              <a:t>/2</a:t>
            </a:r>
          </a:p>
        </p:txBody>
      </p:sp>
      <p:graphicFrame>
        <p:nvGraphicFramePr>
          <p:cNvPr id="606241" name="Object 7"/>
          <p:cNvGraphicFramePr>
            <a:graphicFrameLocks noChangeAspect="1"/>
          </p:cNvGraphicFramePr>
          <p:nvPr>
            <p:extLst>
              <p:ext uri="{D42A27DB-BD31-4B8C-83A1-F6EECF244321}">
                <p14:modId xmlns:p14="http://schemas.microsoft.com/office/powerpoint/2010/main" val="3423857248"/>
              </p:ext>
            </p:extLst>
          </p:nvPr>
        </p:nvGraphicFramePr>
        <p:xfrm>
          <a:off x="6219825" y="1676400"/>
          <a:ext cx="1476375" cy="604838"/>
        </p:xfrm>
        <a:graphic>
          <a:graphicData uri="http://schemas.openxmlformats.org/presentationml/2006/ole">
            <mc:AlternateContent xmlns:mc="http://schemas.openxmlformats.org/markup-compatibility/2006">
              <mc:Choice xmlns:v="urn:schemas-microsoft-com:vml" Requires="v">
                <p:oleObj spid="_x0000_s286928" name="Equation" r:id="rId13" imgW="927000" imgH="393480" progId="Equation.3">
                  <p:embed/>
                </p:oleObj>
              </mc:Choice>
              <mc:Fallback>
                <p:oleObj name="Equation" r:id="rId13" imgW="92700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9825" y="1676400"/>
                        <a:ext cx="1476375" cy="604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42" name="Object 8"/>
          <p:cNvGraphicFramePr>
            <a:graphicFrameLocks noChangeAspect="1"/>
          </p:cNvGraphicFramePr>
          <p:nvPr/>
        </p:nvGraphicFramePr>
        <p:xfrm>
          <a:off x="4876800" y="4567238"/>
          <a:ext cx="1604963" cy="766762"/>
        </p:xfrm>
        <a:graphic>
          <a:graphicData uri="http://schemas.openxmlformats.org/presentationml/2006/ole">
            <mc:AlternateContent xmlns:mc="http://schemas.openxmlformats.org/markup-compatibility/2006">
              <mc:Choice xmlns:v="urn:schemas-microsoft-com:vml" Requires="v">
                <p:oleObj spid="_x0000_s286929" name="Equation" r:id="rId15" imgW="812520" imgH="393480" progId="Equation.3">
                  <p:embed/>
                </p:oleObj>
              </mc:Choice>
              <mc:Fallback>
                <p:oleObj name="Equation" r:id="rId15" imgW="81252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4567238"/>
                        <a:ext cx="1604963" cy="7667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43" name="Object 9"/>
          <p:cNvGraphicFramePr>
            <a:graphicFrameLocks noChangeAspect="1"/>
          </p:cNvGraphicFramePr>
          <p:nvPr/>
        </p:nvGraphicFramePr>
        <p:xfrm>
          <a:off x="4903788" y="5257800"/>
          <a:ext cx="1725612" cy="687388"/>
        </p:xfrm>
        <a:graphic>
          <a:graphicData uri="http://schemas.openxmlformats.org/presentationml/2006/ole">
            <mc:AlternateContent xmlns:mc="http://schemas.openxmlformats.org/markup-compatibility/2006">
              <mc:Choice xmlns:v="urn:schemas-microsoft-com:vml" Requires="v">
                <p:oleObj spid="_x0000_s286930" name="Equation" r:id="rId17" imgW="939600" imgH="393480" progId="Equation.DSMT4">
                  <p:embed/>
                </p:oleObj>
              </mc:Choice>
              <mc:Fallback>
                <p:oleObj name="Equation" r:id="rId17" imgW="93960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03788" y="5257800"/>
                        <a:ext cx="1725612" cy="687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44" name="Object 10"/>
          <p:cNvGraphicFramePr>
            <a:graphicFrameLocks noChangeAspect="1"/>
          </p:cNvGraphicFramePr>
          <p:nvPr>
            <p:extLst>
              <p:ext uri="{D42A27DB-BD31-4B8C-83A1-F6EECF244321}">
                <p14:modId xmlns:p14="http://schemas.microsoft.com/office/powerpoint/2010/main" val="2795509449"/>
              </p:ext>
            </p:extLst>
          </p:nvPr>
        </p:nvGraphicFramePr>
        <p:xfrm>
          <a:off x="4953000" y="5945188"/>
          <a:ext cx="2743200" cy="608012"/>
        </p:xfrm>
        <a:graphic>
          <a:graphicData uri="http://schemas.openxmlformats.org/presentationml/2006/ole">
            <mc:AlternateContent xmlns:mc="http://schemas.openxmlformats.org/markup-compatibility/2006">
              <mc:Choice xmlns:v="urn:schemas-microsoft-com:vml" Requires="v">
                <p:oleObj spid="_x0000_s286931" name="Equation" r:id="rId19" imgW="1422360" imgH="291960" progId="Equation.3">
                  <p:embed/>
                </p:oleObj>
              </mc:Choice>
              <mc:Fallback>
                <p:oleObj name="Equation" r:id="rId19" imgW="1422360" imgH="29196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53000" y="5945188"/>
                        <a:ext cx="2743200" cy="608012"/>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6245" name="Text Box 37"/>
          <p:cNvSpPr txBox="1">
            <a:spLocks noChangeArrowheads="1"/>
          </p:cNvSpPr>
          <p:nvPr/>
        </p:nvSpPr>
        <p:spPr bwMode="auto">
          <a:xfrm>
            <a:off x="2817813" y="1919288"/>
            <a:ext cx="687387" cy="366712"/>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mv</a:t>
            </a:r>
            <a:r>
              <a:rPr lang="en-US" sz="1800" baseline="-25000">
                <a:solidFill>
                  <a:schemeClr val="accent2"/>
                </a:solidFill>
                <a:latin typeface="Arial Narrow" charset="0"/>
              </a:rPr>
              <a:t>i</a:t>
            </a:r>
            <a:r>
              <a:rPr lang="en-US" sz="1800" baseline="30000">
                <a:solidFill>
                  <a:schemeClr val="accent2"/>
                </a:solidFill>
                <a:latin typeface="Arial Narrow" charset="0"/>
              </a:rPr>
              <a:t>2</a:t>
            </a:r>
            <a:r>
              <a:rPr lang="en-US" sz="1800">
                <a:solidFill>
                  <a:schemeClr val="accent2"/>
                </a:solidFill>
                <a:latin typeface="Arial Narrow" charset="0"/>
              </a:rPr>
              <a:t>/2</a:t>
            </a:r>
          </a:p>
        </p:txBody>
      </p:sp>
      <p:sp>
        <p:nvSpPr>
          <p:cNvPr id="606246" name="Text Box 38"/>
          <p:cNvSpPr txBox="1">
            <a:spLocks noChangeArrowheads="1"/>
          </p:cNvSpPr>
          <p:nvPr/>
        </p:nvSpPr>
        <p:spPr bwMode="auto">
          <a:xfrm>
            <a:off x="2817813" y="3062288"/>
            <a:ext cx="695325" cy="366712"/>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mv</a:t>
            </a:r>
            <a:r>
              <a:rPr lang="en-US" sz="1800" baseline="-25000">
                <a:solidFill>
                  <a:schemeClr val="accent2"/>
                </a:solidFill>
                <a:latin typeface="Arial Narrow" charset="0"/>
              </a:rPr>
              <a:t>f</a:t>
            </a:r>
            <a:r>
              <a:rPr lang="en-US" sz="1800" baseline="30000">
                <a:solidFill>
                  <a:schemeClr val="accent2"/>
                </a:solidFill>
                <a:latin typeface="Arial Narrow" charset="0"/>
              </a:rPr>
              <a:t>2</a:t>
            </a:r>
            <a:r>
              <a:rPr lang="en-US" sz="1800">
                <a:solidFill>
                  <a:schemeClr val="accent2"/>
                </a:solidFill>
                <a:latin typeface="Arial Narrow" charset="0"/>
              </a:rPr>
              <a:t>/2</a:t>
            </a:r>
          </a:p>
        </p:txBody>
      </p:sp>
      <p:graphicFrame>
        <p:nvGraphicFramePr>
          <p:cNvPr id="606247" name="Object 11"/>
          <p:cNvGraphicFramePr>
            <a:graphicFrameLocks noChangeAspect="1"/>
          </p:cNvGraphicFramePr>
          <p:nvPr/>
        </p:nvGraphicFramePr>
        <p:xfrm>
          <a:off x="6553200" y="4567238"/>
          <a:ext cx="1676400" cy="766762"/>
        </p:xfrm>
        <a:graphic>
          <a:graphicData uri="http://schemas.openxmlformats.org/presentationml/2006/ole">
            <mc:AlternateContent xmlns:mc="http://schemas.openxmlformats.org/markup-compatibility/2006">
              <mc:Choice xmlns:v="urn:schemas-microsoft-com:vml" Requires="v">
                <p:oleObj spid="_x0000_s286932" name="Equation" r:id="rId21" imgW="939600" imgH="393480" progId="Equation.3">
                  <p:embed/>
                </p:oleObj>
              </mc:Choice>
              <mc:Fallback>
                <p:oleObj name="Equation" r:id="rId21" imgW="939600" imgH="393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53200" y="4567238"/>
                        <a:ext cx="1676400" cy="7667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48" name="Object 12"/>
          <p:cNvGraphicFramePr>
            <a:graphicFrameLocks noChangeAspect="1"/>
          </p:cNvGraphicFramePr>
          <p:nvPr/>
        </p:nvGraphicFramePr>
        <p:xfrm>
          <a:off x="6308725" y="2209800"/>
          <a:ext cx="1311275" cy="530225"/>
        </p:xfrm>
        <a:graphic>
          <a:graphicData uri="http://schemas.openxmlformats.org/presentationml/2006/ole">
            <mc:AlternateContent xmlns:mc="http://schemas.openxmlformats.org/markup-compatibility/2006">
              <mc:Choice xmlns:v="urn:schemas-microsoft-com:vml" Requires="v">
                <p:oleObj spid="_x0000_s286933" name="Equation" r:id="rId23" imgW="685800" imgH="253800" progId="Equation.DSMT4">
                  <p:embed/>
                </p:oleObj>
              </mc:Choice>
              <mc:Fallback>
                <p:oleObj name="Equation" r:id="rId23" imgW="685800" imgH="253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08725" y="2209800"/>
                        <a:ext cx="1311275" cy="530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49" name="Object 13"/>
          <p:cNvGraphicFramePr>
            <a:graphicFrameLocks noChangeAspect="1"/>
          </p:cNvGraphicFramePr>
          <p:nvPr/>
        </p:nvGraphicFramePr>
        <p:xfrm>
          <a:off x="6665913" y="5422900"/>
          <a:ext cx="1258887" cy="444500"/>
        </p:xfrm>
        <a:graphic>
          <a:graphicData uri="http://schemas.openxmlformats.org/presentationml/2006/ole">
            <mc:AlternateContent xmlns:mc="http://schemas.openxmlformats.org/markup-compatibility/2006">
              <mc:Choice xmlns:v="urn:schemas-microsoft-com:vml" Requires="v">
                <p:oleObj spid="_x0000_s286934" name="Equation" r:id="rId25" imgW="685800" imgH="253800" progId="Equation.DSMT4">
                  <p:embed/>
                </p:oleObj>
              </mc:Choice>
              <mc:Fallback>
                <p:oleObj name="Equation" r:id="rId25" imgW="685800" imgH="2538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665913" y="5422900"/>
                        <a:ext cx="1258887" cy="444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119164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45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45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CF6D6F1-FF6B-3C40-9208-0FC5AD3A3156}"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4593" name="Rectangle 2"/>
          <p:cNvSpPr>
            <a:spLocks noGrp="1" noChangeArrowheads="1"/>
          </p:cNvSpPr>
          <p:nvPr>
            <p:ph type="title"/>
          </p:nvPr>
        </p:nvSpPr>
        <p:spPr>
          <a:xfrm>
            <a:off x="685800" y="76200"/>
            <a:ext cx="7772400" cy="609600"/>
          </a:xfrm>
        </p:spPr>
        <p:txBody>
          <a:bodyPr/>
          <a:lstStyle/>
          <a:p>
            <a:r>
              <a:rPr lang="en-US" sz="4000" dirty="0" smtClean="0">
                <a:latin typeface="Arial Narrow" charset="0"/>
                <a:ea typeface="ＭＳ Ｐゴシック" charset="0"/>
                <a:cs typeface="ＭＳ Ｐゴシック" charset="0"/>
              </a:rPr>
              <a:t>Ex. 6 – 8 </a:t>
            </a:r>
            <a:r>
              <a:rPr lang="en-US" dirty="0" smtClean="0">
                <a:latin typeface="Arial Narrow" charset="0"/>
                <a:ea typeface="ＭＳ Ｐゴシック" charset="0"/>
                <a:cs typeface="ＭＳ Ｐゴシック" charset="0"/>
              </a:rPr>
              <a:t> </a:t>
            </a:r>
            <a:endParaRPr lang="en-US" dirty="0">
              <a:latin typeface="Arial Narrow" charset="0"/>
              <a:ea typeface="ＭＳ Ｐゴシック" charset="0"/>
              <a:cs typeface="ＭＳ Ｐゴシック" charset="0"/>
            </a:endParaRPr>
          </a:p>
        </p:txBody>
      </p:sp>
      <p:sp>
        <p:nvSpPr>
          <p:cNvPr id="606211" name="Text Box 3"/>
          <p:cNvSpPr txBox="1">
            <a:spLocks noChangeArrowheads="1"/>
          </p:cNvSpPr>
          <p:nvPr/>
        </p:nvSpPr>
        <p:spPr bwMode="auto">
          <a:xfrm>
            <a:off x="609600" y="762000"/>
            <a:ext cx="8001000" cy="646331"/>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smtClean="0">
                <a:solidFill>
                  <a:schemeClr val="accent2"/>
                </a:solidFill>
                <a:latin typeface="Arial Narrow" charset="0"/>
              </a:rPr>
              <a:t>Assuming the height of the hill in the figure is 40m, and the roller-coaster car starts from rest at the top, calculate (a) the speed if the roller coaster car at the bottom of the hill.</a:t>
            </a:r>
            <a:endParaRPr lang="en-US" sz="1800" baseline="30000" dirty="0">
              <a:solidFill>
                <a:srgbClr val="800000"/>
              </a:solidFill>
              <a:latin typeface="Arial Narrow" charset="0"/>
            </a:endParaRPr>
          </a:p>
        </p:txBody>
      </p:sp>
      <p:graphicFrame>
        <p:nvGraphicFramePr>
          <p:cNvPr id="606212" name="Object 2"/>
          <p:cNvGraphicFramePr>
            <a:graphicFrameLocks noChangeAspect="1"/>
          </p:cNvGraphicFramePr>
          <p:nvPr>
            <p:extLst>
              <p:ext uri="{D42A27DB-BD31-4B8C-83A1-F6EECF244321}">
                <p14:modId xmlns:p14="http://schemas.microsoft.com/office/powerpoint/2010/main" val="1170678346"/>
              </p:ext>
            </p:extLst>
          </p:nvPr>
        </p:nvGraphicFramePr>
        <p:xfrm>
          <a:off x="4654550" y="1612900"/>
          <a:ext cx="1757363" cy="461963"/>
        </p:xfrm>
        <a:graphic>
          <a:graphicData uri="http://schemas.openxmlformats.org/presentationml/2006/ole">
            <mc:AlternateContent xmlns:mc="http://schemas.openxmlformats.org/markup-compatibility/2006">
              <mc:Choice xmlns:v="urn:schemas-microsoft-com:vml" Requires="v">
                <p:oleObj spid="_x0000_s1737" name="Equation" r:id="rId3" imgW="1422400" imgH="228600" progId="Equation.DSMT4">
                  <p:embed/>
                </p:oleObj>
              </mc:Choice>
              <mc:Fallback>
                <p:oleObj name="Equation" r:id="rId3" imgW="1422400" imgH="228600" progId="Equation.DSMT4">
                  <p:embed/>
                  <p:pic>
                    <p:nvPicPr>
                      <p:cNvPr id="0" name=""/>
                      <p:cNvPicPr>
                        <a:picLocks noChangeAspect="1" noChangeArrowheads="1"/>
                      </p:cNvPicPr>
                      <p:nvPr/>
                    </p:nvPicPr>
                    <p:blipFill>
                      <a:blip r:embed="rId4"/>
                      <a:srcRect/>
                      <a:stretch>
                        <a:fillRect/>
                      </a:stretch>
                    </p:blipFill>
                    <p:spPr bwMode="auto">
                      <a:xfrm>
                        <a:off x="4654550" y="1612900"/>
                        <a:ext cx="1757363"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6213" name="Text Box 5"/>
          <p:cNvSpPr txBox="1">
            <a:spLocks noChangeArrowheads="1"/>
          </p:cNvSpPr>
          <p:nvPr/>
        </p:nvSpPr>
        <p:spPr bwMode="auto">
          <a:xfrm>
            <a:off x="762000" y="3505200"/>
            <a:ext cx="7772400" cy="369332"/>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chemeClr val="accent2"/>
                </a:solidFill>
                <a:latin typeface="Arial Narrow" charset="0"/>
              </a:rPr>
              <a:t>b) </a:t>
            </a:r>
            <a:r>
              <a:rPr lang="en-US" sz="1800" dirty="0" smtClean="0">
                <a:solidFill>
                  <a:schemeClr val="accent2"/>
                </a:solidFill>
                <a:latin typeface="Arial Narrow" charset="0"/>
              </a:rPr>
              <a:t>Determine at </a:t>
            </a:r>
            <a:r>
              <a:rPr lang="en-US" sz="1800" dirty="0">
                <a:solidFill>
                  <a:schemeClr val="accent2"/>
                </a:solidFill>
                <a:latin typeface="Arial Narrow" charset="0"/>
              </a:rPr>
              <a:t>what height </a:t>
            </a:r>
            <a:r>
              <a:rPr lang="en-US" sz="1800" dirty="0" smtClean="0">
                <a:solidFill>
                  <a:schemeClr val="accent2"/>
                </a:solidFill>
                <a:latin typeface="Arial Narrow" charset="0"/>
              </a:rPr>
              <a:t>(h2) of </a:t>
            </a:r>
            <a:r>
              <a:rPr lang="en-US" sz="1800" dirty="0">
                <a:solidFill>
                  <a:schemeClr val="accent2"/>
                </a:solidFill>
                <a:latin typeface="Arial Narrow" charset="0"/>
              </a:rPr>
              <a:t>the second hill it will have half the </a:t>
            </a:r>
            <a:r>
              <a:rPr lang="en-US" sz="1800" dirty="0" smtClean="0">
                <a:solidFill>
                  <a:schemeClr val="accent2"/>
                </a:solidFill>
                <a:latin typeface="Arial Narrow" charset="0"/>
              </a:rPr>
              <a:t>speed at the bottom?</a:t>
            </a:r>
            <a:endParaRPr lang="en-US" sz="1800" baseline="30000" dirty="0">
              <a:solidFill>
                <a:srgbClr val="800000"/>
              </a:solidFill>
              <a:latin typeface="Arial Narrow" charset="0"/>
            </a:endParaRPr>
          </a:p>
        </p:txBody>
      </p:sp>
      <p:sp>
        <p:nvSpPr>
          <p:cNvPr id="606227" name="Text Box 19"/>
          <p:cNvSpPr txBox="1">
            <a:spLocks noChangeArrowheads="1"/>
          </p:cNvSpPr>
          <p:nvPr/>
        </p:nvSpPr>
        <p:spPr bwMode="auto">
          <a:xfrm>
            <a:off x="533400" y="1752600"/>
            <a:ext cx="3429000" cy="369332"/>
          </a:xfrm>
          <a:prstGeom prst="rect">
            <a:avLst/>
          </a:prstGeom>
          <a:solidFill>
            <a:srgbClr val="FFFFCC"/>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Arial Narrow" charset="0"/>
              </a:rPr>
              <a:t>Using </a:t>
            </a:r>
            <a:r>
              <a:rPr lang="en-US" sz="1800" dirty="0" smtClean="0">
                <a:solidFill>
                  <a:srgbClr val="FF0000"/>
                </a:solidFill>
                <a:latin typeface="Arial Narrow" charset="0"/>
              </a:rPr>
              <a:t>mechanical </a:t>
            </a:r>
            <a:r>
              <a:rPr lang="en-US" sz="1800" dirty="0">
                <a:solidFill>
                  <a:srgbClr val="FF0000"/>
                </a:solidFill>
                <a:latin typeface="Arial Narrow" charset="0"/>
              </a:rPr>
              <a:t>energy conservation</a:t>
            </a:r>
          </a:p>
        </p:txBody>
      </p:sp>
      <p:graphicFrame>
        <p:nvGraphicFramePr>
          <p:cNvPr id="606228" name="Object 3"/>
          <p:cNvGraphicFramePr>
            <a:graphicFrameLocks noChangeAspect="1"/>
          </p:cNvGraphicFramePr>
          <p:nvPr>
            <p:extLst>
              <p:ext uri="{D42A27DB-BD31-4B8C-83A1-F6EECF244321}">
                <p14:modId xmlns:p14="http://schemas.microsoft.com/office/powerpoint/2010/main" val="931498080"/>
              </p:ext>
            </p:extLst>
          </p:nvPr>
        </p:nvGraphicFramePr>
        <p:xfrm>
          <a:off x="3429000" y="3962400"/>
          <a:ext cx="1982788" cy="433387"/>
        </p:xfrm>
        <a:graphic>
          <a:graphicData uri="http://schemas.openxmlformats.org/presentationml/2006/ole">
            <mc:AlternateContent xmlns:mc="http://schemas.openxmlformats.org/markup-compatibility/2006">
              <mc:Choice xmlns:v="urn:schemas-microsoft-com:vml" Requires="v">
                <p:oleObj spid="_x0000_s1738" name="Equation" r:id="rId5" imgW="1308100" imgH="228600" progId="Equation.DSMT4">
                  <p:embed/>
                </p:oleObj>
              </mc:Choice>
              <mc:Fallback>
                <p:oleObj name="Equation" r:id="rId5" imgW="13081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962400"/>
                        <a:ext cx="1982788"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6229" name="Text Box 21"/>
          <p:cNvSpPr txBox="1">
            <a:spLocks noChangeArrowheads="1"/>
          </p:cNvSpPr>
          <p:nvPr/>
        </p:nvSpPr>
        <p:spPr bwMode="auto">
          <a:xfrm>
            <a:off x="457200" y="3962400"/>
            <a:ext cx="2133600" cy="1493837"/>
          </a:xfrm>
          <a:prstGeom prst="rect">
            <a:avLst/>
          </a:prstGeom>
          <a:solidFill>
            <a:srgbClr val="FFFFCC"/>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Arial Narrow" charset="0"/>
              </a:rPr>
              <a:t>Again using the principle of mechanical energy conservation but with non-zero initial kinetic energy!!!</a:t>
            </a:r>
          </a:p>
        </p:txBody>
      </p:sp>
      <p:graphicFrame>
        <p:nvGraphicFramePr>
          <p:cNvPr id="606231" name="Object 4"/>
          <p:cNvGraphicFramePr>
            <a:graphicFrameLocks noChangeAspect="1"/>
          </p:cNvGraphicFramePr>
          <p:nvPr>
            <p:extLst>
              <p:ext uri="{D42A27DB-BD31-4B8C-83A1-F6EECF244321}">
                <p14:modId xmlns:p14="http://schemas.microsoft.com/office/powerpoint/2010/main" val="4245983952"/>
              </p:ext>
            </p:extLst>
          </p:nvPr>
        </p:nvGraphicFramePr>
        <p:xfrm>
          <a:off x="6477000" y="1674813"/>
          <a:ext cx="830263" cy="312737"/>
        </p:xfrm>
        <a:graphic>
          <a:graphicData uri="http://schemas.openxmlformats.org/presentationml/2006/ole">
            <mc:AlternateContent xmlns:mc="http://schemas.openxmlformats.org/markup-compatibility/2006">
              <mc:Choice xmlns:v="urn:schemas-microsoft-com:vml" Requires="v">
                <p:oleObj spid="_x0000_s1739" name="Equation" r:id="rId7" imgW="520560" imgH="203040" progId="Equation.3">
                  <p:embed/>
                </p:oleObj>
              </mc:Choice>
              <mc:Fallback>
                <p:oleObj name="Equation" r:id="rId7" imgW="52056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1674813"/>
                        <a:ext cx="830263" cy="3127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32" name="Object 5"/>
          <p:cNvGraphicFramePr>
            <a:graphicFrameLocks noChangeAspect="1"/>
          </p:cNvGraphicFramePr>
          <p:nvPr/>
        </p:nvGraphicFramePr>
        <p:xfrm>
          <a:off x="5227638" y="2057400"/>
          <a:ext cx="1020762" cy="822325"/>
        </p:xfrm>
        <a:graphic>
          <a:graphicData uri="http://schemas.openxmlformats.org/presentationml/2006/ole">
            <mc:AlternateContent xmlns:mc="http://schemas.openxmlformats.org/markup-compatibility/2006">
              <mc:Choice xmlns:v="urn:schemas-microsoft-com:vml" Requires="v">
                <p:oleObj spid="_x0000_s1740" name="Equation" r:id="rId9" imgW="533160" imgH="393480" progId="Equation.DSMT4">
                  <p:embed/>
                </p:oleObj>
              </mc:Choice>
              <mc:Fallback>
                <p:oleObj name="Equation" r:id="rId9" imgW="53316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7638" y="2057400"/>
                        <a:ext cx="1020762" cy="822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33" name="Object 6"/>
          <p:cNvGraphicFramePr>
            <a:graphicFrameLocks noChangeAspect="1"/>
          </p:cNvGraphicFramePr>
          <p:nvPr>
            <p:extLst>
              <p:ext uri="{D42A27DB-BD31-4B8C-83A1-F6EECF244321}">
                <p14:modId xmlns:p14="http://schemas.microsoft.com/office/powerpoint/2010/main" val="2492778196"/>
              </p:ext>
            </p:extLst>
          </p:nvPr>
        </p:nvGraphicFramePr>
        <p:xfrm>
          <a:off x="3810000" y="2755900"/>
          <a:ext cx="2244725" cy="596900"/>
        </p:xfrm>
        <a:graphic>
          <a:graphicData uri="http://schemas.openxmlformats.org/presentationml/2006/ole">
            <mc:AlternateContent xmlns:mc="http://schemas.openxmlformats.org/markup-compatibility/2006">
              <mc:Choice xmlns:v="urn:schemas-microsoft-com:vml" Requires="v">
                <p:oleObj spid="_x0000_s1741" name="Equation" r:id="rId11" imgW="1257300" imgH="292100" progId="Equation.DSMT4">
                  <p:embed/>
                </p:oleObj>
              </mc:Choice>
              <mc:Fallback>
                <p:oleObj name="Equation" r:id="rId11" imgW="1257300" imgH="292100" progId="Equation.DSMT4">
                  <p:embed/>
                  <p:pic>
                    <p:nvPicPr>
                      <p:cNvPr id="0" name=""/>
                      <p:cNvPicPr>
                        <a:picLocks noChangeAspect="1" noChangeArrowheads="1"/>
                      </p:cNvPicPr>
                      <p:nvPr/>
                    </p:nvPicPr>
                    <p:blipFill>
                      <a:blip r:embed="rId12"/>
                      <a:srcRect/>
                      <a:stretch>
                        <a:fillRect/>
                      </a:stretch>
                    </p:blipFill>
                    <p:spPr bwMode="auto">
                      <a:xfrm>
                        <a:off x="3810000" y="2755900"/>
                        <a:ext cx="2244725" cy="596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41" name="Object 7"/>
          <p:cNvGraphicFramePr>
            <a:graphicFrameLocks noChangeAspect="1"/>
          </p:cNvGraphicFramePr>
          <p:nvPr>
            <p:extLst>
              <p:ext uri="{D42A27DB-BD31-4B8C-83A1-F6EECF244321}">
                <p14:modId xmlns:p14="http://schemas.microsoft.com/office/powerpoint/2010/main" val="1373711171"/>
              </p:ext>
            </p:extLst>
          </p:nvPr>
        </p:nvGraphicFramePr>
        <p:xfrm>
          <a:off x="7351713" y="1524000"/>
          <a:ext cx="1557337" cy="604838"/>
        </p:xfrm>
        <a:graphic>
          <a:graphicData uri="http://schemas.openxmlformats.org/presentationml/2006/ole">
            <mc:AlternateContent xmlns:mc="http://schemas.openxmlformats.org/markup-compatibility/2006">
              <mc:Choice xmlns:v="urn:schemas-microsoft-com:vml" Requires="v">
                <p:oleObj spid="_x0000_s1742" name="Equation" r:id="rId13" imgW="977900" imgH="393700" progId="Equation.DSMT4">
                  <p:embed/>
                </p:oleObj>
              </mc:Choice>
              <mc:Fallback>
                <p:oleObj name="Equation" r:id="rId13" imgW="977900" imgH="393700" progId="Equation.DSMT4">
                  <p:embed/>
                  <p:pic>
                    <p:nvPicPr>
                      <p:cNvPr id="0" name=""/>
                      <p:cNvPicPr>
                        <a:picLocks noChangeAspect="1" noChangeArrowheads="1"/>
                      </p:cNvPicPr>
                      <p:nvPr/>
                    </p:nvPicPr>
                    <p:blipFill>
                      <a:blip r:embed="rId14"/>
                      <a:srcRect/>
                      <a:stretch>
                        <a:fillRect/>
                      </a:stretch>
                    </p:blipFill>
                    <p:spPr bwMode="auto">
                      <a:xfrm>
                        <a:off x="7351713" y="1524000"/>
                        <a:ext cx="1557337" cy="604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42" name="Object 8"/>
          <p:cNvGraphicFramePr>
            <a:graphicFrameLocks noChangeAspect="1"/>
          </p:cNvGraphicFramePr>
          <p:nvPr>
            <p:extLst>
              <p:ext uri="{D42A27DB-BD31-4B8C-83A1-F6EECF244321}">
                <p14:modId xmlns:p14="http://schemas.microsoft.com/office/powerpoint/2010/main" val="2750473624"/>
              </p:ext>
            </p:extLst>
          </p:nvPr>
        </p:nvGraphicFramePr>
        <p:xfrm>
          <a:off x="3429000" y="4343400"/>
          <a:ext cx="1222375" cy="558041"/>
        </p:xfrm>
        <a:graphic>
          <a:graphicData uri="http://schemas.openxmlformats.org/presentationml/2006/ole">
            <mc:AlternateContent xmlns:mc="http://schemas.openxmlformats.org/markup-compatibility/2006">
              <mc:Choice xmlns:v="urn:schemas-microsoft-com:vml" Requires="v">
                <p:oleObj spid="_x0000_s1743" name="Equation" r:id="rId15" imgW="850900" imgH="393700" progId="Equation.DSMT4">
                  <p:embed/>
                </p:oleObj>
              </mc:Choice>
              <mc:Fallback>
                <p:oleObj name="Equation" r:id="rId15" imgW="850900" imgH="393700" progId="Equation.DSMT4">
                  <p:embed/>
                  <p:pic>
                    <p:nvPicPr>
                      <p:cNvPr id="0" name=""/>
                      <p:cNvPicPr>
                        <a:picLocks noChangeAspect="1" noChangeArrowheads="1"/>
                      </p:cNvPicPr>
                      <p:nvPr/>
                    </p:nvPicPr>
                    <p:blipFill>
                      <a:blip r:embed="rId16"/>
                      <a:srcRect/>
                      <a:stretch>
                        <a:fillRect/>
                      </a:stretch>
                    </p:blipFill>
                    <p:spPr bwMode="auto">
                      <a:xfrm>
                        <a:off x="3429000" y="4343400"/>
                        <a:ext cx="1222375" cy="558041"/>
                      </a:xfrm>
                      <a:prstGeom prst="rect">
                        <a:avLst/>
                      </a:prstGeom>
                      <a:noFill/>
                      <a:ln>
                        <a:noFill/>
                      </a:ln>
                      <a:effectLst/>
                      <a:extLst/>
                    </p:spPr>
                  </p:pic>
                </p:oleObj>
              </mc:Fallback>
            </mc:AlternateContent>
          </a:graphicData>
        </a:graphic>
      </p:graphicFrame>
      <p:graphicFrame>
        <p:nvGraphicFramePr>
          <p:cNvPr id="606247" name="Object 11"/>
          <p:cNvGraphicFramePr>
            <a:graphicFrameLocks noChangeAspect="1"/>
          </p:cNvGraphicFramePr>
          <p:nvPr>
            <p:extLst>
              <p:ext uri="{D42A27DB-BD31-4B8C-83A1-F6EECF244321}">
                <p14:modId xmlns:p14="http://schemas.microsoft.com/office/powerpoint/2010/main" val="692068144"/>
              </p:ext>
            </p:extLst>
          </p:nvPr>
        </p:nvGraphicFramePr>
        <p:xfrm>
          <a:off x="4800600" y="4343400"/>
          <a:ext cx="1309687" cy="576263"/>
        </p:xfrm>
        <a:graphic>
          <a:graphicData uri="http://schemas.openxmlformats.org/presentationml/2006/ole">
            <mc:AlternateContent xmlns:mc="http://schemas.openxmlformats.org/markup-compatibility/2006">
              <mc:Choice xmlns:v="urn:schemas-microsoft-com:vml" Requires="v">
                <p:oleObj spid="_x0000_s1744" name="Equation" r:id="rId17" imgW="977900" imgH="393700" progId="Equation.DSMT4">
                  <p:embed/>
                </p:oleObj>
              </mc:Choice>
              <mc:Fallback>
                <p:oleObj name="Equation" r:id="rId17" imgW="977900" imgH="393700" progId="Equation.DSMT4">
                  <p:embed/>
                  <p:pic>
                    <p:nvPicPr>
                      <p:cNvPr id="0" name=""/>
                      <p:cNvPicPr>
                        <a:picLocks noChangeAspect="1" noChangeArrowheads="1"/>
                      </p:cNvPicPr>
                      <p:nvPr/>
                    </p:nvPicPr>
                    <p:blipFill>
                      <a:blip r:embed="rId18"/>
                      <a:srcRect/>
                      <a:stretch>
                        <a:fillRect/>
                      </a:stretch>
                    </p:blipFill>
                    <p:spPr bwMode="auto">
                      <a:xfrm>
                        <a:off x="4800600" y="4343400"/>
                        <a:ext cx="1309687" cy="576263"/>
                      </a:xfrm>
                      <a:prstGeom prst="rect">
                        <a:avLst/>
                      </a:prstGeom>
                      <a:noFill/>
                      <a:ln>
                        <a:noFill/>
                      </a:ln>
                      <a:effectLst/>
                      <a:extLst/>
                    </p:spPr>
                  </p:pic>
                </p:oleObj>
              </mc:Fallback>
            </mc:AlternateContent>
          </a:graphicData>
        </a:graphic>
      </p:graphicFrame>
      <p:graphicFrame>
        <p:nvGraphicFramePr>
          <p:cNvPr id="606248" name="Object 12"/>
          <p:cNvGraphicFramePr>
            <a:graphicFrameLocks noChangeAspect="1"/>
          </p:cNvGraphicFramePr>
          <p:nvPr>
            <p:extLst>
              <p:ext uri="{D42A27DB-BD31-4B8C-83A1-F6EECF244321}">
                <p14:modId xmlns:p14="http://schemas.microsoft.com/office/powerpoint/2010/main" val="3245880113"/>
              </p:ext>
            </p:extLst>
          </p:nvPr>
        </p:nvGraphicFramePr>
        <p:xfrm>
          <a:off x="6283325" y="2182813"/>
          <a:ext cx="1360488" cy="584200"/>
        </p:xfrm>
        <a:graphic>
          <a:graphicData uri="http://schemas.openxmlformats.org/presentationml/2006/ole">
            <mc:AlternateContent xmlns:mc="http://schemas.openxmlformats.org/markup-compatibility/2006">
              <mc:Choice xmlns:v="urn:schemas-microsoft-com:vml" Requires="v">
                <p:oleObj spid="_x0000_s1745" name="Equation" r:id="rId19" imgW="711200" imgH="279400" progId="Equation.DSMT4">
                  <p:embed/>
                </p:oleObj>
              </mc:Choice>
              <mc:Fallback>
                <p:oleObj name="Equation" r:id="rId19" imgW="711200" imgH="279400" progId="Equation.DSMT4">
                  <p:embed/>
                  <p:pic>
                    <p:nvPicPr>
                      <p:cNvPr id="0" name=""/>
                      <p:cNvPicPr>
                        <a:picLocks noChangeAspect="1" noChangeArrowheads="1"/>
                      </p:cNvPicPr>
                      <p:nvPr/>
                    </p:nvPicPr>
                    <p:blipFill>
                      <a:blip r:embed="rId20"/>
                      <a:srcRect/>
                      <a:stretch>
                        <a:fillRect/>
                      </a:stretch>
                    </p:blipFill>
                    <p:spPr bwMode="auto">
                      <a:xfrm>
                        <a:off x="6283325" y="2182813"/>
                        <a:ext cx="1360488" cy="584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5" name="Picture 3" descr="Figure_08_0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2400" y="2133600"/>
            <a:ext cx="27432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22"/>
          <p:cNvSpPr txBox="1">
            <a:spLocks noChangeArrowheads="1"/>
          </p:cNvSpPr>
          <p:nvPr/>
        </p:nvSpPr>
        <p:spPr bwMode="auto">
          <a:xfrm>
            <a:off x="6626" y="2133600"/>
            <a:ext cx="304800" cy="307777"/>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dirty="0" smtClean="0">
                <a:solidFill>
                  <a:schemeClr val="accent2"/>
                </a:solidFill>
                <a:latin typeface="Arial Narrow" charset="0"/>
              </a:rPr>
              <a:t>h</a:t>
            </a:r>
            <a:endParaRPr lang="en-US" sz="1400" dirty="0">
              <a:solidFill>
                <a:schemeClr val="accent2"/>
              </a:solidFill>
              <a:latin typeface="Arial Narrow" charset="0"/>
            </a:endParaRPr>
          </a:p>
        </p:txBody>
      </p:sp>
      <p:sp>
        <p:nvSpPr>
          <p:cNvPr id="47" name="Text Box 22"/>
          <p:cNvSpPr txBox="1">
            <a:spLocks noChangeArrowheads="1"/>
          </p:cNvSpPr>
          <p:nvPr/>
        </p:nvSpPr>
        <p:spPr bwMode="auto">
          <a:xfrm>
            <a:off x="0" y="2971800"/>
            <a:ext cx="381000" cy="307777"/>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dirty="0" smtClean="0">
                <a:solidFill>
                  <a:schemeClr val="accent2"/>
                </a:solidFill>
                <a:latin typeface="Arial Narrow" charset="0"/>
              </a:rPr>
              <a:t>h</a:t>
            </a:r>
            <a:r>
              <a:rPr lang="en-US" sz="1400" baseline="-25000" dirty="0" smtClean="0">
                <a:solidFill>
                  <a:schemeClr val="accent2"/>
                </a:solidFill>
                <a:latin typeface="Arial Narrow" charset="0"/>
              </a:rPr>
              <a:t>0</a:t>
            </a:r>
            <a:endParaRPr lang="en-US" sz="1400" baseline="-25000" dirty="0">
              <a:solidFill>
                <a:schemeClr val="accent2"/>
              </a:solidFill>
              <a:latin typeface="Arial Narrow" charset="0"/>
            </a:endParaRPr>
          </a:p>
        </p:txBody>
      </p:sp>
      <p:sp>
        <p:nvSpPr>
          <p:cNvPr id="48" name="Text Box 22"/>
          <p:cNvSpPr txBox="1">
            <a:spLocks noChangeArrowheads="1"/>
          </p:cNvSpPr>
          <p:nvPr/>
        </p:nvSpPr>
        <p:spPr bwMode="auto">
          <a:xfrm>
            <a:off x="2819400" y="2209800"/>
            <a:ext cx="381000" cy="307777"/>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dirty="0" smtClean="0">
                <a:solidFill>
                  <a:schemeClr val="accent2"/>
                </a:solidFill>
                <a:latin typeface="Arial Narrow" charset="0"/>
              </a:rPr>
              <a:t>h</a:t>
            </a:r>
            <a:r>
              <a:rPr lang="en-US" sz="1400" baseline="-25000" dirty="0">
                <a:solidFill>
                  <a:schemeClr val="accent2"/>
                </a:solidFill>
                <a:latin typeface="Arial Narrow" charset="0"/>
              </a:rPr>
              <a:t>2</a:t>
            </a:r>
          </a:p>
        </p:txBody>
      </p:sp>
      <p:graphicFrame>
        <p:nvGraphicFramePr>
          <p:cNvPr id="49" name="Object 6"/>
          <p:cNvGraphicFramePr>
            <a:graphicFrameLocks noChangeAspect="1"/>
          </p:cNvGraphicFramePr>
          <p:nvPr>
            <p:extLst>
              <p:ext uri="{D42A27DB-BD31-4B8C-83A1-F6EECF244321}">
                <p14:modId xmlns:p14="http://schemas.microsoft.com/office/powerpoint/2010/main" val="3535295822"/>
              </p:ext>
            </p:extLst>
          </p:nvPr>
        </p:nvGraphicFramePr>
        <p:xfrm>
          <a:off x="6018212" y="2833688"/>
          <a:ext cx="2516188" cy="519112"/>
        </p:xfrm>
        <a:graphic>
          <a:graphicData uri="http://schemas.openxmlformats.org/presentationml/2006/ole">
            <mc:AlternateContent xmlns:mc="http://schemas.openxmlformats.org/markup-compatibility/2006">
              <mc:Choice xmlns:v="urn:schemas-microsoft-com:vml" Requires="v">
                <p:oleObj spid="_x0000_s1746" name="Equation" r:id="rId22" imgW="1409700" imgH="254000" progId="Equation.DSMT4">
                  <p:embed/>
                </p:oleObj>
              </mc:Choice>
              <mc:Fallback>
                <p:oleObj name="Equation" r:id="rId22" imgW="1409700" imgH="254000" progId="Equation.DSMT4">
                  <p:embed/>
                  <p:pic>
                    <p:nvPicPr>
                      <p:cNvPr id="0" name=""/>
                      <p:cNvPicPr>
                        <a:picLocks noChangeAspect="1" noChangeArrowheads="1"/>
                      </p:cNvPicPr>
                      <p:nvPr/>
                    </p:nvPicPr>
                    <p:blipFill>
                      <a:blip r:embed="rId23"/>
                      <a:srcRect/>
                      <a:stretch>
                        <a:fillRect/>
                      </a:stretch>
                    </p:blipFill>
                    <p:spPr bwMode="auto">
                      <a:xfrm>
                        <a:off x="6018212" y="2833688"/>
                        <a:ext cx="2516188" cy="519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2" name="Text Box 22"/>
          <p:cNvSpPr txBox="1">
            <a:spLocks noChangeArrowheads="1"/>
          </p:cNvSpPr>
          <p:nvPr/>
        </p:nvSpPr>
        <p:spPr bwMode="auto">
          <a:xfrm>
            <a:off x="1524000" y="5638800"/>
            <a:ext cx="1295400" cy="307777"/>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dirty="0" smtClean="0">
                <a:solidFill>
                  <a:schemeClr val="accent2"/>
                </a:solidFill>
                <a:latin typeface="Arial Narrow" charset="0"/>
              </a:rPr>
              <a:t>Solving for h</a:t>
            </a:r>
            <a:r>
              <a:rPr lang="en-US" sz="1400" baseline="-25000" dirty="0" smtClean="0">
                <a:solidFill>
                  <a:schemeClr val="accent2"/>
                </a:solidFill>
                <a:latin typeface="Arial Narrow" charset="0"/>
              </a:rPr>
              <a:t>2</a:t>
            </a:r>
            <a:r>
              <a:rPr lang="en-US" sz="1400" dirty="0" smtClean="0">
                <a:solidFill>
                  <a:schemeClr val="accent2"/>
                </a:solidFill>
                <a:latin typeface="Arial Narrow" charset="0"/>
              </a:rPr>
              <a:t>-h</a:t>
            </a:r>
            <a:r>
              <a:rPr lang="en-US" sz="1400" baseline="-25000" dirty="0" smtClean="0">
                <a:solidFill>
                  <a:schemeClr val="accent2"/>
                </a:solidFill>
                <a:latin typeface="Arial Narrow" charset="0"/>
              </a:rPr>
              <a:t>0</a:t>
            </a:r>
            <a:endParaRPr lang="en-US" sz="1400" baseline="-25000" dirty="0">
              <a:solidFill>
                <a:schemeClr val="accent2"/>
              </a:solidFill>
              <a:latin typeface="Arial Narrow" charset="0"/>
            </a:endParaRPr>
          </a:p>
        </p:txBody>
      </p:sp>
      <p:graphicFrame>
        <p:nvGraphicFramePr>
          <p:cNvPr id="54" name="Object 11"/>
          <p:cNvGraphicFramePr>
            <a:graphicFrameLocks noChangeAspect="1"/>
          </p:cNvGraphicFramePr>
          <p:nvPr>
            <p:extLst>
              <p:ext uri="{D42A27DB-BD31-4B8C-83A1-F6EECF244321}">
                <p14:modId xmlns:p14="http://schemas.microsoft.com/office/powerpoint/2010/main" val="2140996156"/>
              </p:ext>
            </p:extLst>
          </p:nvPr>
        </p:nvGraphicFramePr>
        <p:xfrm>
          <a:off x="3170237" y="4957763"/>
          <a:ext cx="1173163" cy="352425"/>
        </p:xfrm>
        <a:graphic>
          <a:graphicData uri="http://schemas.openxmlformats.org/presentationml/2006/ole">
            <mc:AlternateContent xmlns:mc="http://schemas.openxmlformats.org/markup-compatibility/2006">
              <mc:Choice xmlns:v="urn:schemas-microsoft-com:vml" Requires="v">
                <p:oleObj spid="_x0000_s1747" name="Equation" r:id="rId24" imgW="876300" imgH="241300" progId="Equation.DSMT4">
                  <p:embed/>
                </p:oleObj>
              </mc:Choice>
              <mc:Fallback>
                <p:oleObj name="Equation" r:id="rId24" imgW="876300" imgH="241300" progId="Equation.DSMT4">
                  <p:embed/>
                  <p:pic>
                    <p:nvPicPr>
                      <p:cNvPr id="0" name=""/>
                      <p:cNvPicPr>
                        <a:picLocks noChangeAspect="1" noChangeArrowheads="1"/>
                      </p:cNvPicPr>
                      <p:nvPr/>
                    </p:nvPicPr>
                    <p:blipFill>
                      <a:blip r:embed="rId25"/>
                      <a:srcRect/>
                      <a:stretch>
                        <a:fillRect/>
                      </a:stretch>
                    </p:blipFill>
                    <p:spPr bwMode="auto">
                      <a:xfrm>
                        <a:off x="3170237" y="4957763"/>
                        <a:ext cx="1173163" cy="352425"/>
                      </a:xfrm>
                      <a:prstGeom prst="rect">
                        <a:avLst/>
                      </a:prstGeom>
                      <a:noFill/>
                      <a:ln>
                        <a:noFill/>
                      </a:ln>
                      <a:effectLst/>
                      <a:extLst/>
                    </p:spPr>
                  </p:pic>
                </p:oleObj>
              </mc:Fallback>
            </mc:AlternateContent>
          </a:graphicData>
        </a:graphic>
      </p:graphicFrame>
      <p:graphicFrame>
        <p:nvGraphicFramePr>
          <p:cNvPr id="55" name="Object 11"/>
          <p:cNvGraphicFramePr>
            <a:graphicFrameLocks noChangeAspect="1"/>
          </p:cNvGraphicFramePr>
          <p:nvPr>
            <p:extLst>
              <p:ext uri="{D42A27DB-BD31-4B8C-83A1-F6EECF244321}">
                <p14:modId xmlns:p14="http://schemas.microsoft.com/office/powerpoint/2010/main" val="2840949743"/>
              </p:ext>
            </p:extLst>
          </p:nvPr>
        </p:nvGraphicFramePr>
        <p:xfrm>
          <a:off x="3124200" y="5638800"/>
          <a:ext cx="846138" cy="328613"/>
        </p:xfrm>
        <a:graphic>
          <a:graphicData uri="http://schemas.openxmlformats.org/presentationml/2006/ole">
            <mc:AlternateContent xmlns:mc="http://schemas.openxmlformats.org/markup-compatibility/2006">
              <mc:Choice xmlns:v="urn:schemas-microsoft-com:vml" Requires="v">
                <p:oleObj spid="_x0000_s1748" name="Equation" r:id="rId26" imgW="571500" imgH="203200" progId="Equation.DSMT4">
                  <p:embed/>
                </p:oleObj>
              </mc:Choice>
              <mc:Fallback>
                <p:oleObj name="Equation" r:id="rId26" imgW="571500" imgH="203200" progId="Equation.DSMT4">
                  <p:embed/>
                  <p:pic>
                    <p:nvPicPr>
                      <p:cNvPr id="0" name=""/>
                      <p:cNvPicPr>
                        <a:picLocks noChangeAspect="1" noChangeArrowheads="1"/>
                      </p:cNvPicPr>
                      <p:nvPr/>
                    </p:nvPicPr>
                    <p:blipFill>
                      <a:blip r:embed="rId27"/>
                      <a:srcRect/>
                      <a:stretch>
                        <a:fillRect/>
                      </a:stretch>
                    </p:blipFill>
                    <p:spPr bwMode="auto">
                      <a:xfrm>
                        <a:off x="3124200" y="5638800"/>
                        <a:ext cx="846138" cy="328613"/>
                      </a:xfrm>
                      <a:prstGeom prst="rect">
                        <a:avLst/>
                      </a:prstGeom>
                      <a:noFill/>
                      <a:ln>
                        <a:noFill/>
                      </a:ln>
                      <a:effectLst/>
                      <a:extLst/>
                    </p:spPr>
                  </p:pic>
                </p:oleObj>
              </mc:Fallback>
            </mc:AlternateContent>
          </a:graphicData>
        </a:graphic>
      </p:graphicFrame>
      <p:sp>
        <p:nvSpPr>
          <p:cNvPr id="56" name="Text Box 22"/>
          <p:cNvSpPr txBox="1">
            <a:spLocks noChangeArrowheads="1"/>
          </p:cNvSpPr>
          <p:nvPr/>
        </p:nvSpPr>
        <p:spPr bwMode="auto">
          <a:xfrm>
            <a:off x="6553200" y="4495800"/>
            <a:ext cx="1828800" cy="307777"/>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dirty="0" smtClean="0">
                <a:solidFill>
                  <a:schemeClr val="accent2"/>
                </a:solidFill>
                <a:latin typeface="Arial Narrow" charset="0"/>
              </a:rPr>
              <a:t>Reorganize the terms</a:t>
            </a:r>
            <a:endParaRPr lang="en-US" sz="1400" baseline="-25000" dirty="0">
              <a:solidFill>
                <a:schemeClr val="accent2"/>
              </a:solidFill>
              <a:latin typeface="Arial Narrow" charset="0"/>
            </a:endParaRPr>
          </a:p>
        </p:txBody>
      </p:sp>
      <p:graphicFrame>
        <p:nvGraphicFramePr>
          <p:cNvPr id="57" name="Object 11"/>
          <p:cNvGraphicFramePr>
            <a:graphicFrameLocks noChangeAspect="1"/>
          </p:cNvGraphicFramePr>
          <p:nvPr>
            <p:extLst>
              <p:ext uri="{D42A27DB-BD31-4B8C-83A1-F6EECF244321}">
                <p14:modId xmlns:p14="http://schemas.microsoft.com/office/powerpoint/2010/main" val="3463625483"/>
              </p:ext>
            </p:extLst>
          </p:nvPr>
        </p:nvGraphicFramePr>
        <p:xfrm>
          <a:off x="4343400" y="4835525"/>
          <a:ext cx="1377950" cy="574675"/>
        </p:xfrm>
        <a:graphic>
          <a:graphicData uri="http://schemas.openxmlformats.org/presentationml/2006/ole">
            <mc:AlternateContent xmlns:mc="http://schemas.openxmlformats.org/markup-compatibility/2006">
              <mc:Choice xmlns:v="urn:schemas-microsoft-com:vml" Requires="v">
                <p:oleObj spid="_x0000_s1749" name="Equation" r:id="rId28" imgW="1028700" imgH="393700" progId="Equation.DSMT4">
                  <p:embed/>
                </p:oleObj>
              </mc:Choice>
              <mc:Fallback>
                <p:oleObj name="Equation" r:id="rId28" imgW="1028700" imgH="393700" progId="Equation.DSMT4">
                  <p:embed/>
                  <p:pic>
                    <p:nvPicPr>
                      <p:cNvPr id="0" name=""/>
                      <p:cNvPicPr>
                        <a:picLocks noChangeAspect="1" noChangeArrowheads="1"/>
                      </p:cNvPicPr>
                      <p:nvPr/>
                    </p:nvPicPr>
                    <p:blipFill>
                      <a:blip r:embed="rId29"/>
                      <a:srcRect/>
                      <a:stretch>
                        <a:fillRect/>
                      </a:stretch>
                    </p:blipFill>
                    <p:spPr bwMode="auto">
                      <a:xfrm>
                        <a:off x="4343400" y="4835525"/>
                        <a:ext cx="1377950" cy="574675"/>
                      </a:xfrm>
                      <a:prstGeom prst="rect">
                        <a:avLst/>
                      </a:prstGeom>
                      <a:noFill/>
                      <a:ln>
                        <a:noFill/>
                      </a:ln>
                      <a:effectLst/>
                      <a:extLst/>
                    </p:spPr>
                  </p:pic>
                </p:oleObj>
              </mc:Fallback>
            </mc:AlternateContent>
          </a:graphicData>
        </a:graphic>
      </p:graphicFrame>
      <p:graphicFrame>
        <p:nvGraphicFramePr>
          <p:cNvPr id="58" name="Object 11"/>
          <p:cNvGraphicFramePr>
            <a:graphicFrameLocks noChangeAspect="1"/>
          </p:cNvGraphicFramePr>
          <p:nvPr>
            <p:extLst>
              <p:ext uri="{D42A27DB-BD31-4B8C-83A1-F6EECF244321}">
                <p14:modId xmlns:p14="http://schemas.microsoft.com/office/powerpoint/2010/main" val="1434669136"/>
              </p:ext>
            </p:extLst>
          </p:nvPr>
        </p:nvGraphicFramePr>
        <p:xfrm>
          <a:off x="5724525" y="4800600"/>
          <a:ext cx="1819275" cy="668338"/>
        </p:xfrm>
        <a:graphic>
          <a:graphicData uri="http://schemas.openxmlformats.org/presentationml/2006/ole">
            <mc:AlternateContent xmlns:mc="http://schemas.openxmlformats.org/markup-compatibility/2006">
              <mc:Choice xmlns:v="urn:schemas-microsoft-com:vml" Requires="v">
                <p:oleObj spid="_x0000_s1750" name="Equation" r:id="rId30" imgW="1358900" imgH="457200" progId="Equation.DSMT4">
                  <p:embed/>
                </p:oleObj>
              </mc:Choice>
              <mc:Fallback>
                <p:oleObj name="Equation" r:id="rId30" imgW="1358900" imgH="457200" progId="Equation.DSMT4">
                  <p:embed/>
                  <p:pic>
                    <p:nvPicPr>
                      <p:cNvPr id="0" name=""/>
                      <p:cNvPicPr>
                        <a:picLocks noChangeAspect="1" noChangeArrowheads="1"/>
                      </p:cNvPicPr>
                      <p:nvPr/>
                    </p:nvPicPr>
                    <p:blipFill>
                      <a:blip r:embed="rId31"/>
                      <a:srcRect/>
                      <a:stretch>
                        <a:fillRect/>
                      </a:stretch>
                    </p:blipFill>
                    <p:spPr bwMode="auto">
                      <a:xfrm>
                        <a:off x="5724525" y="4800600"/>
                        <a:ext cx="1819275" cy="668338"/>
                      </a:xfrm>
                      <a:prstGeom prst="rect">
                        <a:avLst/>
                      </a:prstGeom>
                      <a:noFill/>
                      <a:ln>
                        <a:noFill/>
                      </a:ln>
                      <a:effectLst/>
                      <a:extLst/>
                    </p:spPr>
                  </p:pic>
                </p:oleObj>
              </mc:Fallback>
            </mc:AlternateContent>
          </a:graphicData>
        </a:graphic>
      </p:graphicFrame>
      <p:graphicFrame>
        <p:nvGraphicFramePr>
          <p:cNvPr id="59" name="Object 11"/>
          <p:cNvGraphicFramePr>
            <a:graphicFrameLocks noChangeAspect="1"/>
          </p:cNvGraphicFramePr>
          <p:nvPr>
            <p:extLst>
              <p:ext uri="{D42A27DB-BD31-4B8C-83A1-F6EECF244321}">
                <p14:modId xmlns:p14="http://schemas.microsoft.com/office/powerpoint/2010/main" val="2166089578"/>
              </p:ext>
            </p:extLst>
          </p:nvPr>
        </p:nvGraphicFramePr>
        <p:xfrm>
          <a:off x="7523163" y="4876800"/>
          <a:ext cx="782637" cy="576262"/>
        </p:xfrm>
        <a:graphic>
          <a:graphicData uri="http://schemas.openxmlformats.org/presentationml/2006/ole">
            <mc:AlternateContent xmlns:mc="http://schemas.openxmlformats.org/markup-compatibility/2006">
              <mc:Choice xmlns:v="urn:schemas-microsoft-com:vml" Requires="v">
                <p:oleObj spid="_x0000_s1751" name="Equation" r:id="rId32" imgW="584200" imgH="393700" progId="Equation.DSMT4">
                  <p:embed/>
                </p:oleObj>
              </mc:Choice>
              <mc:Fallback>
                <p:oleObj name="Equation" r:id="rId32" imgW="584200" imgH="393700" progId="Equation.DSMT4">
                  <p:embed/>
                  <p:pic>
                    <p:nvPicPr>
                      <p:cNvPr id="0" name=""/>
                      <p:cNvPicPr>
                        <a:picLocks noChangeAspect="1" noChangeArrowheads="1"/>
                      </p:cNvPicPr>
                      <p:nvPr/>
                    </p:nvPicPr>
                    <p:blipFill>
                      <a:blip r:embed="rId33"/>
                      <a:srcRect/>
                      <a:stretch>
                        <a:fillRect/>
                      </a:stretch>
                    </p:blipFill>
                    <p:spPr bwMode="auto">
                      <a:xfrm>
                        <a:off x="7523163" y="4876800"/>
                        <a:ext cx="782637" cy="576262"/>
                      </a:xfrm>
                      <a:prstGeom prst="rect">
                        <a:avLst/>
                      </a:prstGeom>
                      <a:noFill/>
                      <a:ln>
                        <a:noFill/>
                      </a:ln>
                      <a:effectLst/>
                      <a:extLst/>
                    </p:spPr>
                  </p:pic>
                </p:oleObj>
              </mc:Fallback>
            </mc:AlternateContent>
          </a:graphicData>
        </a:graphic>
      </p:graphicFrame>
      <p:graphicFrame>
        <p:nvGraphicFramePr>
          <p:cNvPr id="60" name="Object 11"/>
          <p:cNvGraphicFramePr>
            <a:graphicFrameLocks noChangeAspect="1"/>
          </p:cNvGraphicFramePr>
          <p:nvPr>
            <p:extLst>
              <p:ext uri="{D42A27DB-BD31-4B8C-83A1-F6EECF244321}">
                <p14:modId xmlns:p14="http://schemas.microsoft.com/office/powerpoint/2010/main" val="3526675743"/>
              </p:ext>
            </p:extLst>
          </p:nvPr>
        </p:nvGraphicFramePr>
        <p:xfrm>
          <a:off x="4038600" y="5451475"/>
          <a:ext cx="658812" cy="720725"/>
        </p:xfrm>
        <a:graphic>
          <a:graphicData uri="http://schemas.openxmlformats.org/presentationml/2006/ole">
            <mc:AlternateContent xmlns:mc="http://schemas.openxmlformats.org/markup-compatibility/2006">
              <mc:Choice xmlns:v="urn:schemas-microsoft-com:vml" Requires="v">
                <p:oleObj spid="_x0000_s1752" name="Equation" r:id="rId34" imgW="444500" imgH="444500" progId="Equation.DSMT4">
                  <p:embed/>
                </p:oleObj>
              </mc:Choice>
              <mc:Fallback>
                <p:oleObj name="Equation" r:id="rId34" imgW="444500" imgH="444500" progId="Equation.DSMT4">
                  <p:embed/>
                  <p:pic>
                    <p:nvPicPr>
                      <p:cNvPr id="0" name=""/>
                      <p:cNvPicPr>
                        <a:picLocks noChangeAspect="1" noChangeArrowheads="1"/>
                      </p:cNvPicPr>
                      <p:nvPr/>
                    </p:nvPicPr>
                    <p:blipFill>
                      <a:blip r:embed="rId35"/>
                      <a:srcRect/>
                      <a:stretch>
                        <a:fillRect/>
                      </a:stretch>
                    </p:blipFill>
                    <p:spPr bwMode="auto">
                      <a:xfrm>
                        <a:off x="4038600" y="5451475"/>
                        <a:ext cx="658812" cy="720725"/>
                      </a:xfrm>
                      <a:prstGeom prst="rect">
                        <a:avLst/>
                      </a:prstGeom>
                      <a:noFill/>
                      <a:ln>
                        <a:noFill/>
                      </a:ln>
                      <a:effectLst/>
                      <a:extLst/>
                    </p:spPr>
                  </p:pic>
                </p:oleObj>
              </mc:Fallback>
            </mc:AlternateContent>
          </a:graphicData>
        </a:graphic>
      </p:graphicFrame>
      <p:graphicFrame>
        <p:nvGraphicFramePr>
          <p:cNvPr id="61" name="Object 11"/>
          <p:cNvGraphicFramePr>
            <a:graphicFrameLocks noChangeAspect="1"/>
          </p:cNvGraphicFramePr>
          <p:nvPr>
            <p:extLst>
              <p:ext uri="{D42A27DB-BD31-4B8C-83A1-F6EECF244321}">
                <p14:modId xmlns:p14="http://schemas.microsoft.com/office/powerpoint/2010/main" val="2682539690"/>
              </p:ext>
            </p:extLst>
          </p:nvPr>
        </p:nvGraphicFramePr>
        <p:xfrm>
          <a:off x="4648200" y="5410200"/>
          <a:ext cx="1392238" cy="720725"/>
        </p:xfrm>
        <a:graphic>
          <a:graphicData uri="http://schemas.openxmlformats.org/presentationml/2006/ole">
            <mc:AlternateContent xmlns:mc="http://schemas.openxmlformats.org/markup-compatibility/2006">
              <mc:Choice xmlns:v="urn:schemas-microsoft-com:vml" Requires="v">
                <p:oleObj spid="_x0000_s1753" name="Equation" r:id="rId36" imgW="939800" imgH="444500" progId="Equation.DSMT4">
                  <p:embed/>
                </p:oleObj>
              </mc:Choice>
              <mc:Fallback>
                <p:oleObj name="Equation" r:id="rId36" imgW="939800" imgH="444500" progId="Equation.DSMT4">
                  <p:embed/>
                  <p:pic>
                    <p:nvPicPr>
                      <p:cNvPr id="0" name=""/>
                      <p:cNvPicPr>
                        <a:picLocks noChangeAspect="1" noChangeArrowheads="1"/>
                      </p:cNvPicPr>
                      <p:nvPr/>
                    </p:nvPicPr>
                    <p:blipFill>
                      <a:blip r:embed="rId37"/>
                      <a:srcRect/>
                      <a:stretch>
                        <a:fillRect/>
                      </a:stretch>
                    </p:blipFill>
                    <p:spPr bwMode="auto">
                      <a:xfrm>
                        <a:off x="4648200" y="5410200"/>
                        <a:ext cx="1392238" cy="7207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7200077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56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56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F77F1A-CBF2-6F45-80BE-73796BF92DC6}"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713730" name="Rectangle 2"/>
          <p:cNvSpPr>
            <a:spLocks noChangeArrowheads="1"/>
          </p:cNvSpPr>
          <p:nvPr/>
        </p:nvSpPr>
        <p:spPr bwMode="auto">
          <a:xfrm>
            <a:off x="1524000" y="4724400"/>
            <a:ext cx="1828800" cy="6096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713731" name="Rectangle 3"/>
          <p:cNvSpPr>
            <a:spLocks noChangeArrowheads="1"/>
          </p:cNvSpPr>
          <p:nvPr/>
        </p:nvSpPr>
        <p:spPr bwMode="auto">
          <a:xfrm>
            <a:off x="2743200" y="3810000"/>
            <a:ext cx="4191000" cy="7620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5621" name="Rectangle 4"/>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Power</a:t>
            </a:r>
          </a:p>
        </p:txBody>
      </p:sp>
      <p:sp>
        <p:nvSpPr>
          <p:cNvPr id="713733" name="Rectangle 5"/>
          <p:cNvSpPr>
            <a:spLocks noGrp="1" noChangeArrowheads="1"/>
          </p:cNvSpPr>
          <p:nvPr>
            <p:ph type="body" idx="1"/>
          </p:nvPr>
        </p:nvSpPr>
        <p:spPr>
          <a:xfrm>
            <a:off x="457200" y="685800"/>
            <a:ext cx="8077200" cy="1905000"/>
          </a:xfrm>
        </p:spPr>
        <p:txBody>
          <a:bodyPr/>
          <a:lstStyle/>
          <a:p>
            <a:r>
              <a:rPr lang="en-US" sz="2800" dirty="0">
                <a:latin typeface="Arial Narrow" charset="0"/>
                <a:ea typeface="ＭＳ Ｐゴシック" charset="0"/>
                <a:cs typeface="ＭＳ Ｐゴシック" charset="0"/>
              </a:rPr>
              <a:t>Rate at which the work is done or the energy is transferred</a:t>
            </a:r>
          </a:p>
          <a:p>
            <a:pPr lvl="1"/>
            <a:r>
              <a:rPr lang="en-US" sz="2400" dirty="0">
                <a:latin typeface="Arial Narrow" charset="0"/>
                <a:ea typeface="ＭＳ Ｐゴシック" charset="0"/>
              </a:rPr>
              <a:t>What is the difference for the same car with two different engines (4 cylinder and 8 cylinder) climbing the same hill? </a:t>
            </a:r>
          </a:p>
          <a:p>
            <a:pPr lvl="1"/>
            <a:r>
              <a:rPr lang="en-US" sz="2400" dirty="0">
                <a:latin typeface="Arial Narrow" charset="0"/>
                <a:ea typeface="ＭＳ Ｐゴシック" charset="0"/>
                <a:sym typeface="Wingdings" charset="0"/>
              </a:rPr>
              <a:t> The time…  8 cylinder car climbs up the hill faster!</a:t>
            </a:r>
            <a:endParaRPr lang="en-US" sz="2400" dirty="0">
              <a:latin typeface="Arial Narrow" charset="0"/>
              <a:ea typeface="ＭＳ Ｐゴシック" charset="0"/>
            </a:endParaRPr>
          </a:p>
        </p:txBody>
      </p:sp>
      <p:sp>
        <p:nvSpPr>
          <p:cNvPr id="713734" name="Text Box 6"/>
          <p:cNvSpPr txBox="1">
            <a:spLocks noChangeArrowheads="1"/>
          </p:cNvSpPr>
          <p:nvPr/>
        </p:nvSpPr>
        <p:spPr bwMode="auto">
          <a:xfrm>
            <a:off x="963613" y="2486025"/>
            <a:ext cx="664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660066"/>
                </a:solidFill>
                <a:latin typeface="Arial Narrow" charset="0"/>
              </a:rPr>
              <a:t>Is the total amount of work done by the engines different? </a:t>
            </a:r>
            <a:endParaRPr lang="en-US">
              <a:latin typeface="Arial Narrow" charset="0"/>
            </a:endParaRPr>
          </a:p>
        </p:txBody>
      </p:sp>
      <p:sp>
        <p:nvSpPr>
          <p:cNvPr id="713735" name="Text Box 7"/>
          <p:cNvSpPr txBox="1">
            <a:spLocks noChangeArrowheads="1"/>
          </p:cNvSpPr>
          <p:nvPr/>
        </p:nvSpPr>
        <p:spPr bwMode="auto">
          <a:xfrm>
            <a:off x="7516813" y="2514600"/>
            <a:ext cx="560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NO</a:t>
            </a:r>
          </a:p>
        </p:txBody>
      </p:sp>
      <p:sp>
        <p:nvSpPr>
          <p:cNvPr id="713736" name="Text Box 8"/>
          <p:cNvSpPr txBox="1">
            <a:spLocks noChangeArrowheads="1"/>
          </p:cNvSpPr>
          <p:nvPr/>
        </p:nvSpPr>
        <p:spPr bwMode="auto">
          <a:xfrm>
            <a:off x="990600" y="2971800"/>
            <a:ext cx="2344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660066"/>
                </a:solidFill>
                <a:latin typeface="Arial Narrow" charset="0"/>
              </a:rPr>
              <a:t>Then what is different? </a:t>
            </a:r>
            <a:endParaRPr lang="en-US" sz="2000">
              <a:latin typeface="Arial Narrow" charset="0"/>
            </a:endParaRPr>
          </a:p>
        </p:txBody>
      </p:sp>
      <p:sp>
        <p:nvSpPr>
          <p:cNvPr id="713737" name="Text Box 9"/>
          <p:cNvSpPr txBox="1">
            <a:spLocks noChangeArrowheads="1"/>
          </p:cNvSpPr>
          <p:nvPr/>
        </p:nvSpPr>
        <p:spPr bwMode="auto">
          <a:xfrm>
            <a:off x="3429000" y="2895600"/>
            <a:ext cx="518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 rate at which the same amount of work performed is higher for 8 cylinders than 4.</a:t>
            </a:r>
          </a:p>
        </p:txBody>
      </p:sp>
      <p:sp>
        <p:nvSpPr>
          <p:cNvPr id="713738" name="Text Box 10"/>
          <p:cNvSpPr txBox="1">
            <a:spLocks noChangeArrowheads="1"/>
          </p:cNvSpPr>
          <p:nvPr/>
        </p:nvSpPr>
        <p:spPr bwMode="auto">
          <a:xfrm>
            <a:off x="533400" y="3810000"/>
            <a:ext cx="2225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Average power </a:t>
            </a:r>
            <a:endParaRPr lang="en-US">
              <a:solidFill>
                <a:srgbClr val="A50021"/>
              </a:solidFill>
              <a:latin typeface="Arial Narrow" charset="0"/>
            </a:endParaRPr>
          </a:p>
        </p:txBody>
      </p:sp>
      <p:graphicFrame>
        <p:nvGraphicFramePr>
          <p:cNvPr id="713739" name="Object 2"/>
          <p:cNvGraphicFramePr>
            <a:graphicFrameLocks noChangeAspect="1"/>
          </p:cNvGraphicFramePr>
          <p:nvPr/>
        </p:nvGraphicFramePr>
        <p:xfrm>
          <a:off x="2806700" y="3963988"/>
          <a:ext cx="585788" cy="379412"/>
        </p:xfrm>
        <a:graphic>
          <a:graphicData uri="http://schemas.openxmlformats.org/presentationml/2006/ole">
            <mc:AlternateContent xmlns:mc="http://schemas.openxmlformats.org/markup-compatibility/2006">
              <mc:Choice xmlns:v="urn:schemas-microsoft-com:vml" Requires="v">
                <p:oleObj spid="_x0000_s285079" name="Equation" r:id="rId3" imgW="279360" imgH="190440" progId="Equation.DSMT4">
                  <p:embed/>
                </p:oleObj>
              </mc:Choice>
              <mc:Fallback>
                <p:oleObj name="Equation" r:id="rId3" imgW="27936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3963988"/>
                        <a:ext cx="585788" cy="3794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3742" name="Text Box 14"/>
          <p:cNvSpPr txBox="1">
            <a:spLocks noChangeArrowheads="1"/>
          </p:cNvSpPr>
          <p:nvPr/>
        </p:nvSpPr>
        <p:spPr bwMode="auto">
          <a:xfrm>
            <a:off x="609600" y="4738688"/>
            <a:ext cx="946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Unit? </a:t>
            </a:r>
            <a:endParaRPr lang="en-US">
              <a:solidFill>
                <a:schemeClr val="accent2"/>
              </a:solidFill>
              <a:latin typeface="Arial Narrow" charset="0"/>
            </a:endParaRPr>
          </a:p>
        </p:txBody>
      </p:sp>
      <p:graphicFrame>
        <p:nvGraphicFramePr>
          <p:cNvPr id="713743" name="Object 3"/>
          <p:cNvGraphicFramePr>
            <a:graphicFrameLocks noChangeAspect="1"/>
          </p:cNvGraphicFramePr>
          <p:nvPr/>
        </p:nvGraphicFramePr>
        <p:xfrm>
          <a:off x="1524000" y="4800600"/>
          <a:ext cx="923925" cy="457200"/>
        </p:xfrm>
        <a:graphic>
          <a:graphicData uri="http://schemas.openxmlformats.org/presentationml/2006/ole">
            <mc:AlternateContent xmlns:mc="http://schemas.openxmlformats.org/markup-compatibility/2006">
              <mc:Choice xmlns:v="urn:schemas-microsoft-com:vml" Requires="v">
                <p:oleObj spid="_x0000_s285080" name="Equation" r:id="rId5" imgW="419040" imgH="177480" progId="Equation.DSMT4">
                  <p:embed/>
                </p:oleObj>
              </mc:Choice>
              <mc:Fallback>
                <p:oleObj name="Equation" r:id="rId5" imgW="41904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800600"/>
                        <a:ext cx="92392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44" name="Object 4"/>
          <p:cNvGraphicFramePr>
            <a:graphicFrameLocks noChangeAspect="1"/>
          </p:cNvGraphicFramePr>
          <p:nvPr/>
        </p:nvGraphicFramePr>
        <p:xfrm>
          <a:off x="3675063" y="4800600"/>
          <a:ext cx="3030537" cy="457200"/>
        </p:xfrm>
        <a:graphic>
          <a:graphicData uri="http://schemas.openxmlformats.org/presentationml/2006/ole">
            <mc:AlternateContent xmlns:mc="http://schemas.openxmlformats.org/markup-compatibility/2006">
              <mc:Choice xmlns:v="urn:schemas-microsoft-com:vml" Requires="v">
                <p:oleObj spid="_x0000_s285081" name="Equation" r:id="rId7" imgW="1028520" imgH="177480" progId="Equation.DSMT4">
                  <p:embed/>
                </p:oleObj>
              </mc:Choice>
              <mc:Fallback>
                <p:oleObj name="Equation" r:id="rId7" imgW="102852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5063" y="4800600"/>
                        <a:ext cx="3030537" cy="457200"/>
                      </a:xfrm>
                      <a:prstGeom prst="rect">
                        <a:avLst/>
                      </a:prstGeom>
                      <a:solidFill>
                        <a:srgbClr val="FFFF99"/>
                      </a:solidFill>
                      <a:ln w="28575">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3745" name="Text Box 17"/>
          <p:cNvSpPr txBox="1">
            <a:spLocks noChangeArrowheads="1"/>
          </p:cNvSpPr>
          <p:nvPr/>
        </p:nvSpPr>
        <p:spPr bwMode="auto">
          <a:xfrm>
            <a:off x="609600" y="5334000"/>
            <a:ext cx="3192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 power companies sell? </a:t>
            </a:r>
          </a:p>
        </p:txBody>
      </p:sp>
      <p:sp>
        <p:nvSpPr>
          <p:cNvPr id="713746" name="Text Box 18"/>
          <p:cNvSpPr txBox="1">
            <a:spLocks noChangeArrowheads="1"/>
          </p:cNvSpPr>
          <p:nvPr/>
        </p:nvSpPr>
        <p:spPr bwMode="auto">
          <a:xfrm>
            <a:off x="6248400" y="5791200"/>
            <a:ext cx="985838" cy="434975"/>
          </a:xfrm>
          <a:prstGeom prst="rect">
            <a:avLst/>
          </a:prstGeom>
          <a:solidFill>
            <a:srgbClr val="FFFF99"/>
          </a:solidFill>
          <a:ln w="38100">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A50021"/>
                </a:solidFill>
                <a:latin typeface="Arial Narrow" charset="0"/>
              </a:rPr>
              <a:t>Energy </a:t>
            </a:r>
          </a:p>
        </p:txBody>
      </p:sp>
      <p:graphicFrame>
        <p:nvGraphicFramePr>
          <p:cNvPr id="713747" name="Object 5"/>
          <p:cNvGraphicFramePr>
            <a:graphicFrameLocks noChangeAspect="1"/>
          </p:cNvGraphicFramePr>
          <p:nvPr/>
        </p:nvGraphicFramePr>
        <p:xfrm>
          <a:off x="3733800" y="5381625"/>
          <a:ext cx="1068388" cy="333375"/>
        </p:xfrm>
        <a:graphic>
          <a:graphicData uri="http://schemas.openxmlformats.org/presentationml/2006/ole">
            <mc:AlternateContent xmlns:mc="http://schemas.openxmlformats.org/markup-compatibility/2006">
              <mc:Choice xmlns:v="urn:schemas-microsoft-com:vml" Requires="v">
                <p:oleObj spid="_x0000_s285082" name="Equation" r:id="rId9" imgW="545760" imgH="177480" progId="Equation.DSMT4">
                  <p:embed/>
                </p:oleObj>
              </mc:Choice>
              <mc:Fallback>
                <p:oleObj name="Equation" r:id="rId9" imgW="5457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5381625"/>
                        <a:ext cx="1068388" cy="333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51" name="Object 6"/>
          <p:cNvGraphicFramePr>
            <a:graphicFrameLocks noChangeAspect="1"/>
          </p:cNvGraphicFramePr>
          <p:nvPr/>
        </p:nvGraphicFramePr>
        <p:xfrm>
          <a:off x="4800600" y="5334000"/>
          <a:ext cx="3756025" cy="381000"/>
        </p:xfrm>
        <a:graphic>
          <a:graphicData uri="http://schemas.openxmlformats.org/presentationml/2006/ole">
            <mc:AlternateContent xmlns:mc="http://schemas.openxmlformats.org/markup-compatibility/2006">
              <mc:Choice xmlns:v="urn:schemas-microsoft-com:vml" Requires="v">
                <p:oleObj spid="_x0000_s285083" name="Equation" r:id="rId11" imgW="1917360" imgH="203040" progId="Equation.DSMT4">
                  <p:embed/>
                </p:oleObj>
              </mc:Choice>
              <mc:Fallback>
                <p:oleObj name="Equation" r:id="rId11" imgW="19173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0" y="5334000"/>
                        <a:ext cx="3756025"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54" name="Object 7"/>
          <p:cNvGraphicFramePr>
            <a:graphicFrameLocks noChangeAspect="1"/>
          </p:cNvGraphicFramePr>
          <p:nvPr/>
        </p:nvGraphicFramePr>
        <p:xfrm>
          <a:off x="3422650" y="3810000"/>
          <a:ext cx="615950" cy="354013"/>
        </p:xfrm>
        <a:graphic>
          <a:graphicData uri="http://schemas.openxmlformats.org/presentationml/2006/ole">
            <mc:AlternateContent xmlns:mc="http://schemas.openxmlformats.org/markup-compatibility/2006">
              <mc:Choice xmlns:v="urn:schemas-microsoft-com:vml" Requires="v">
                <p:oleObj spid="_x0000_s285084" name="Equation" r:id="rId13" imgW="291960" imgH="177480" progId="Equation.DSMT4">
                  <p:embed/>
                </p:oleObj>
              </mc:Choice>
              <mc:Fallback>
                <p:oleObj name="Equation" r:id="rId13" imgW="29196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2650" y="3810000"/>
                        <a:ext cx="615950" cy="354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55" name="Object 8"/>
          <p:cNvGraphicFramePr>
            <a:graphicFrameLocks noChangeAspect="1"/>
          </p:cNvGraphicFramePr>
          <p:nvPr>
            <p:extLst>
              <p:ext uri="{D42A27DB-BD31-4B8C-83A1-F6EECF244321}">
                <p14:modId xmlns:p14="http://schemas.microsoft.com/office/powerpoint/2010/main" val="3114526159"/>
              </p:ext>
            </p:extLst>
          </p:nvPr>
        </p:nvGraphicFramePr>
        <p:xfrm>
          <a:off x="3440113" y="3760788"/>
          <a:ext cx="827087" cy="836612"/>
        </p:xfrm>
        <a:graphic>
          <a:graphicData uri="http://schemas.openxmlformats.org/presentationml/2006/ole">
            <mc:AlternateContent xmlns:mc="http://schemas.openxmlformats.org/markup-compatibility/2006">
              <mc:Choice xmlns:v="urn:schemas-microsoft-com:vml" Requires="v">
                <p:oleObj spid="_x0000_s285085" name="Equation" r:id="rId15" imgW="393700" imgH="419100" progId="Equation.3">
                  <p:embed/>
                </p:oleObj>
              </mc:Choice>
              <mc:Fallback>
                <p:oleObj name="Equation" r:id="rId15" imgW="393700" imgH="419100" progId="Equation.3">
                  <p:embed/>
                  <p:pic>
                    <p:nvPicPr>
                      <p:cNvPr id="0" name=""/>
                      <p:cNvPicPr>
                        <a:picLocks noChangeAspect="1" noChangeArrowheads="1"/>
                      </p:cNvPicPr>
                      <p:nvPr/>
                    </p:nvPicPr>
                    <p:blipFill>
                      <a:blip r:embed="rId16"/>
                      <a:srcRect/>
                      <a:stretch>
                        <a:fillRect/>
                      </a:stretch>
                    </p:blipFill>
                    <p:spPr bwMode="auto">
                      <a:xfrm>
                        <a:off x="3440113" y="3760788"/>
                        <a:ext cx="827087" cy="836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56" name="Object 9"/>
          <p:cNvGraphicFramePr>
            <a:graphicFrameLocks noChangeAspect="1"/>
          </p:cNvGraphicFramePr>
          <p:nvPr/>
        </p:nvGraphicFramePr>
        <p:xfrm>
          <a:off x="2476500" y="4800600"/>
          <a:ext cx="952500" cy="457200"/>
        </p:xfrm>
        <a:graphic>
          <a:graphicData uri="http://schemas.openxmlformats.org/presentationml/2006/ole">
            <mc:AlternateContent xmlns:mc="http://schemas.openxmlformats.org/markup-compatibility/2006">
              <mc:Choice xmlns:v="urn:schemas-microsoft-com:vml" Requires="v">
                <p:oleObj spid="_x0000_s285086" name="Equation" r:id="rId17" imgW="431640" imgH="177480" progId="Equation.DSMT4">
                  <p:embed/>
                </p:oleObj>
              </mc:Choice>
              <mc:Fallback>
                <p:oleObj name="Equation" r:id="rId17" imgW="43164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76500" y="4800600"/>
                        <a:ext cx="9525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57" name="Object 10"/>
          <p:cNvGraphicFramePr>
            <a:graphicFrameLocks noChangeAspect="1"/>
          </p:cNvGraphicFramePr>
          <p:nvPr/>
        </p:nvGraphicFramePr>
        <p:xfrm>
          <a:off x="4354513" y="3786188"/>
          <a:ext cx="827087" cy="785812"/>
        </p:xfrm>
        <a:graphic>
          <a:graphicData uri="http://schemas.openxmlformats.org/presentationml/2006/ole">
            <mc:AlternateContent xmlns:mc="http://schemas.openxmlformats.org/markup-compatibility/2006">
              <mc:Choice xmlns:v="urn:schemas-microsoft-com:vml" Requires="v">
                <p:oleObj spid="_x0000_s285087" name="Equation" r:id="rId19" imgW="393480" imgH="393480" progId="Equation.DSMT4">
                  <p:embed/>
                </p:oleObj>
              </mc:Choice>
              <mc:Fallback>
                <p:oleObj name="Equation" r:id="rId19" imgW="39348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54513" y="3786188"/>
                        <a:ext cx="827087" cy="785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58" name="Object 11"/>
          <p:cNvGraphicFramePr>
            <a:graphicFrameLocks noChangeAspect="1"/>
          </p:cNvGraphicFramePr>
          <p:nvPr/>
        </p:nvGraphicFramePr>
        <p:xfrm>
          <a:off x="4419600" y="3810000"/>
          <a:ext cx="427038" cy="354013"/>
        </p:xfrm>
        <a:graphic>
          <a:graphicData uri="http://schemas.openxmlformats.org/presentationml/2006/ole">
            <mc:AlternateContent xmlns:mc="http://schemas.openxmlformats.org/markup-compatibility/2006">
              <mc:Choice xmlns:v="urn:schemas-microsoft-com:vml" Requires="v">
                <p:oleObj spid="_x0000_s285088" name="Equation" r:id="rId21" imgW="203040" imgH="177480" progId="Equation.DSMT4">
                  <p:embed/>
                </p:oleObj>
              </mc:Choice>
              <mc:Fallback>
                <p:oleObj name="Equation" r:id="rId21" imgW="203040" imgH="177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19600" y="3810000"/>
                        <a:ext cx="427038" cy="354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59" name="Object 12"/>
          <p:cNvGraphicFramePr>
            <a:graphicFrameLocks noChangeAspect="1"/>
          </p:cNvGraphicFramePr>
          <p:nvPr/>
        </p:nvGraphicFramePr>
        <p:xfrm>
          <a:off x="5216525" y="4014788"/>
          <a:ext cx="346075" cy="328612"/>
        </p:xfrm>
        <a:graphic>
          <a:graphicData uri="http://schemas.openxmlformats.org/presentationml/2006/ole">
            <mc:AlternateContent xmlns:mc="http://schemas.openxmlformats.org/markup-compatibility/2006">
              <mc:Choice xmlns:v="urn:schemas-microsoft-com:vml" Requires="v">
                <p:oleObj spid="_x0000_s285089" name="Equation" r:id="rId23" imgW="164880" imgH="164880" progId="Equation.DSMT4">
                  <p:embed/>
                </p:oleObj>
              </mc:Choice>
              <mc:Fallback>
                <p:oleObj name="Equation" r:id="rId23" imgW="164880" imgH="1648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16525" y="4014788"/>
                        <a:ext cx="346075" cy="328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60" name="Object 13"/>
          <p:cNvGraphicFramePr>
            <a:graphicFrameLocks noChangeAspect="1"/>
          </p:cNvGraphicFramePr>
          <p:nvPr/>
        </p:nvGraphicFramePr>
        <p:xfrm>
          <a:off x="5486400" y="3786188"/>
          <a:ext cx="719138" cy="785812"/>
        </p:xfrm>
        <a:graphic>
          <a:graphicData uri="http://schemas.openxmlformats.org/presentationml/2006/ole">
            <mc:AlternateContent xmlns:mc="http://schemas.openxmlformats.org/markup-compatibility/2006">
              <mc:Choice xmlns:v="urn:schemas-microsoft-com:vml" Requires="v">
                <p:oleObj spid="_x0000_s285090" name="Equation" r:id="rId25" imgW="342720" imgH="393480" progId="Equation.DSMT4">
                  <p:embed/>
                </p:oleObj>
              </mc:Choice>
              <mc:Fallback>
                <p:oleObj name="Equation" r:id="rId25" imgW="342720" imgH="393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86400" y="3786188"/>
                        <a:ext cx="719138" cy="785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61" name="Object 14"/>
          <p:cNvGraphicFramePr>
            <a:graphicFrameLocks noChangeAspect="1"/>
          </p:cNvGraphicFramePr>
          <p:nvPr/>
        </p:nvGraphicFramePr>
        <p:xfrm>
          <a:off x="6205538" y="4038600"/>
          <a:ext cx="347662" cy="330200"/>
        </p:xfrm>
        <a:graphic>
          <a:graphicData uri="http://schemas.openxmlformats.org/presentationml/2006/ole">
            <mc:AlternateContent xmlns:mc="http://schemas.openxmlformats.org/markup-compatibility/2006">
              <mc:Choice xmlns:v="urn:schemas-microsoft-com:vml" Requires="v">
                <p:oleObj spid="_x0000_s285091" name="Equation" r:id="rId27" imgW="164880" imgH="164880" progId="Equation.DSMT4">
                  <p:embed/>
                </p:oleObj>
              </mc:Choice>
              <mc:Fallback>
                <p:oleObj name="Equation" r:id="rId27" imgW="164880" imgH="164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205538" y="4038600"/>
                        <a:ext cx="347662"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62" name="Object 15"/>
          <p:cNvGraphicFramePr>
            <a:graphicFrameLocks noChangeAspect="1"/>
          </p:cNvGraphicFramePr>
          <p:nvPr>
            <p:extLst>
              <p:ext uri="{D42A27DB-BD31-4B8C-83A1-F6EECF244321}">
                <p14:modId xmlns:p14="http://schemas.microsoft.com/office/powerpoint/2010/main" val="1379799818"/>
              </p:ext>
            </p:extLst>
          </p:nvPr>
        </p:nvGraphicFramePr>
        <p:xfrm>
          <a:off x="6489700" y="4089400"/>
          <a:ext cx="292100" cy="330200"/>
        </p:xfrm>
        <a:graphic>
          <a:graphicData uri="http://schemas.openxmlformats.org/presentationml/2006/ole">
            <mc:AlternateContent xmlns:mc="http://schemas.openxmlformats.org/markup-compatibility/2006">
              <mc:Choice xmlns:v="urn:schemas-microsoft-com:vml" Requires="v">
                <p:oleObj spid="_x0000_s285092" name="Equation" r:id="rId29" imgW="139700" imgH="165100" progId="Equation.DSMT4">
                  <p:embed/>
                </p:oleObj>
              </mc:Choice>
              <mc:Fallback>
                <p:oleObj name="Equation" r:id="rId29" imgW="139700" imgH="165100" progId="Equation.DSMT4">
                  <p:embed/>
                  <p:pic>
                    <p:nvPicPr>
                      <p:cNvPr id="0" name=""/>
                      <p:cNvPicPr>
                        <a:picLocks noChangeAspect="1" noChangeArrowheads="1"/>
                      </p:cNvPicPr>
                      <p:nvPr/>
                    </p:nvPicPr>
                    <p:blipFill>
                      <a:blip r:embed="rId30"/>
                      <a:srcRect/>
                      <a:stretch>
                        <a:fillRect/>
                      </a:stretch>
                    </p:blipFill>
                    <p:spPr bwMode="auto">
                      <a:xfrm>
                        <a:off x="6489700" y="4089400"/>
                        <a:ext cx="292100"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3763" name="Text Box 35"/>
          <p:cNvSpPr txBox="1">
            <a:spLocks noChangeArrowheads="1"/>
          </p:cNvSpPr>
          <p:nvPr/>
        </p:nvSpPr>
        <p:spPr bwMode="auto">
          <a:xfrm>
            <a:off x="7162800" y="3810000"/>
            <a:ext cx="106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chemeClr val="accent2"/>
                </a:solidFill>
                <a:latin typeface="Arial Narrow" charset="0"/>
              </a:rPr>
              <a:t>Scalar quantity </a:t>
            </a:r>
          </a:p>
        </p:txBody>
      </p:sp>
    </p:spTree>
    <p:extLst>
      <p:ext uri="{BB962C8B-B14F-4D97-AF65-F5344CB8AC3E}">
        <p14:creationId xmlns:p14="http://schemas.microsoft.com/office/powerpoint/2010/main" val="34002956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66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44AE9A0-377B-5A4E-BE24-76563A033AB5}"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26645" name="Rectangle 2"/>
          <p:cNvSpPr>
            <a:spLocks noGrp="1" noChangeArrowheads="1"/>
          </p:cNvSpPr>
          <p:nvPr>
            <p:ph type="title"/>
          </p:nvPr>
        </p:nvSpPr>
        <p:spPr>
          <a:xfrm>
            <a:off x="685800" y="152400"/>
            <a:ext cx="7772400" cy="457200"/>
          </a:xfrm>
        </p:spPr>
        <p:txBody>
          <a:bodyPr/>
          <a:lstStyle/>
          <a:p>
            <a:r>
              <a:rPr lang="en-US" sz="4000">
                <a:latin typeface="Arial Narrow" charset="0"/>
                <a:ea typeface="ＭＳ Ｐゴシック" charset="0"/>
                <a:cs typeface="ＭＳ Ｐゴシック" charset="0"/>
              </a:rPr>
              <a:t>Energy Loss in Automobile</a:t>
            </a:r>
          </a:p>
        </p:txBody>
      </p:sp>
      <p:sp>
        <p:nvSpPr>
          <p:cNvPr id="714755" name="Text Box 3"/>
          <p:cNvSpPr txBox="1">
            <a:spLocks noChangeArrowheads="1"/>
          </p:cNvSpPr>
          <p:nvPr/>
        </p:nvSpPr>
        <p:spPr bwMode="auto">
          <a:xfrm>
            <a:off x="762000" y="762000"/>
            <a:ext cx="7467600" cy="547688"/>
          </a:xfrm>
          <a:prstGeom prst="rect">
            <a:avLst/>
          </a:prstGeom>
          <a:solidFill>
            <a:srgbClr val="FFFFCC"/>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Monotype Corsiva" charset="0"/>
              </a:rPr>
              <a:t>Automobile uses only 13% of its fuel to propel the vehicle.  </a:t>
            </a:r>
            <a:endParaRPr lang="en-US" sz="2800">
              <a:solidFill>
                <a:schemeClr val="accent2"/>
              </a:solidFill>
              <a:latin typeface="Arial Narrow" charset="0"/>
            </a:endParaRPr>
          </a:p>
        </p:txBody>
      </p:sp>
      <p:sp>
        <p:nvSpPr>
          <p:cNvPr id="714756" name="Text Box 4"/>
          <p:cNvSpPr txBox="1">
            <a:spLocks noChangeArrowheads="1"/>
          </p:cNvSpPr>
          <p:nvPr/>
        </p:nvSpPr>
        <p:spPr bwMode="auto">
          <a:xfrm>
            <a:off x="914400" y="1600200"/>
            <a:ext cx="990600" cy="4857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Why?</a:t>
            </a:r>
            <a:endParaRPr lang="en-US">
              <a:solidFill>
                <a:srgbClr val="FF0000"/>
              </a:solidFill>
              <a:latin typeface="Arial Narrow" charset="0"/>
            </a:endParaRPr>
          </a:p>
        </p:txBody>
      </p:sp>
      <p:sp>
        <p:nvSpPr>
          <p:cNvPr id="714757" name="Text Box 5"/>
          <p:cNvSpPr txBox="1">
            <a:spLocks noChangeArrowheads="1"/>
          </p:cNvSpPr>
          <p:nvPr/>
        </p:nvSpPr>
        <p:spPr bwMode="auto">
          <a:xfrm>
            <a:off x="609600" y="3035300"/>
            <a:ext cx="7924800" cy="85090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13% used for balancing energy loss related to moving the vehicle, like air resistance and road friction to tire, etc</a:t>
            </a:r>
          </a:p>
        </p:txBody>
      </p:sp>
      <p:sp>
        <p:nvSpPr>
          <p:cNvPr id="714758" name="Text Box 6"/>
          <p:cNvSpPr txBox="1">
            <a:spLocks noChangeArrowheads="1"/>
          </p:cNvSpPr>
          <p:nvPr/>
        </p:nvSpPr>
        <p:spPr bwMode="auto">
          <a:xfrm>
            <a:off x="304800" y="3962400"/>
            <a:ext cx="46482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Monotype Corsiva" charset="0"/>
              </a:rPr>
              <a:t>Two frictional forces involved in moving vehicles</a:t>
            </a:r>
          </a:p>
        </p:txBody>
      </p:sp>
      <p:graphicFrame>
        <p:nvGraphicFramePr>
          <p:cNvPr id="714759" name="Object 2"/>
          <p:cNvGraphicFramePr>
            <a:graphicFrameLocks noChangeAspect="1"/>
          </p:cNvGraphicFramePr>
          <p:nvPr/>
        </p:nvGraphicFramePr>
        <p:xfrm>
          <a:off x="4953000" y="5351463"/>
          <a:ext cx="488950" cy="287337"/>
        </p:xfrm>
        <a:graphic>
          <a:graphicData uri="http://schemas.openxmlformats.org/presentationml/2006/ole">
            <mc:AlternateContent xmlns:mc="http://schemas.openxmlformats.org/markup-compatibility/2006">
              <mc:Choice xmlns:v="urn:schemas-microsoft-com:vml" Requires="v">
                <p:oleObj spid="_x0000_s266851" name="Equation" r:id="rId3" imgW="266400" imgH="164880" progId="Equation.DSMT4">
                  <p:embed/>
                </p:oleObj>
              </mc:Choice>
              <mc:Fallback>
                <p:oleObj name="Equation" r:id="rId3" imgW="2664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351463"/>
                        <a:ext cx="488950" cy="287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60" name="Object 3"/>
          <p:cNvGraphicFramePr>
            <a:graphicFrameLocks noChangeAspect="1"/>
          </p:cNvGraphicFramePr>
          <p:nvPr/>
        </p:nvGraphicFramePr>
        <p:xfrm>
          <a:off x="5181600" y="3965575"/>
          <a:ext cx="1409700" cy="377825"/>
        </p:xfrm>
        <a:graphic>
          <a:graphicData uri="http://schemas.openxmlformats.org/presentationml/2006/ole">
            <mc:AlternateContent xmlns:mc="http://schemas.openxmlformats.org/markup-compatibility/2006">
              <mc:Choice xmlns:v="urn:schemas-microsoft-com:vml" Requires="v">
                <p:oleObj spid="_x0000_s266852" name="Equation" r:id="rId5" imgW="888840" imgH="228600" progId="Equation.DSMT4">
                  <p:embed/>
                </p:oleObj>
              </mc:Choice>
              <mc:Fallback>
                <p:oleObj name="Equation" r:id="rId5" imgW="8888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965575"/>
                        <a:ext cx="1409700"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4761" name="Text Box 9"/>
          <p:cNvSpPr txBox="1">
            <a:spLocks noChangeArrowheads="1"/>
          </p:cNvSpPr>
          <p:nvPr/>
        </p:nvSpPr>
        <p:spPr bwMode="auto">
          <a:xfrm>
            <a:off x="1447800" y="4419600"/>
            <a:ext cx="3505200" cy="369332"/>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Coefficient of Rolling Friction; </a:t>
            </a:r>
            <a:r>
              <a:rPr lang="en-US" sz="1800" dirty="0" smtClean="0">
                <a:solidFill>
                  <a:srgbClr val="FF0000"/>
                </a:solidFill>
                <a:latin typeface="Symbol" charset="0"/>
              </a:rPr>
              <a:t>μ</a:t>
            </a:r>
            <a:r>
              <a:rPr lang="en-US" sz="1800" dirty="0" smtClean="0">
                <a:solidFill>
                  <a:srgbClr val="FF0000"/>
                </a:solidFill>
                <a:latin typeface="Monotype Corsiva" charset="0"/>
              </a:rPr>
              <a:t>=</a:t>
            </a:r>
            <a:r>
              <a:rPr lang="en-US" sz="1800" dirty="0">
                <a:solidFill>
                  <a:srgbClr val="FF0000"/>
                </a:solidFill>
                <a:latin typeface="Monotype Corsiva" charset="0"/>
              </a:rPr>
              <a:t>0.016</a:t>
            </a:r>
          </a:p>
        </p:txBody>
      </p:sp>
      <p:sp>
        <p:nvSpPr>
          <p:cNvPr id="714762" name="Text Box 10"/>
          <p:cNvSpPr txBox="1">
            <a:spLocks noChangeArrowheads="1"/>
          </p:cNvSpPr>
          <p:nvPr/>
        </p:nvSpPr>
        <p:spPr bwMode="auto">
          <a:xfrm>
            <a:off x="5257800" y="1555750"/>
            <a:ext cx="3200400" cy="400110"/>
          </a:xfrm>
          <a:prstGeom prst="rect">
            <a:avLst/>
          </a:prstGeom>
          <a:solidFill>
            <a:srgbClr val="FFFFCC"/>
          </a:solidFill>
          <a:ln w="28575">
            <a:solidFill>
              <a:srgbClr val="0033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16% in friction </a:t>
            </a:r>
            <a:r>
              <a:rPr lang="en-US" sz="2000" dirty="0" smtClean="0">
                <a:solidFill>
                  <a:srgbClr val="FF0000"/>
                </a:solidFill>
                <a:latin typeface="Monotype Corsiva" charset="0"/>
              </a:rPr>
              <a:t>with the road, air</a:t>
            </a:r>
            <a:endParaRPr lang="en-US" sz="2000" dirty="0">
              <a:solidFill>
                <a:srgbClr val="FF0000"/>
              </a:solidFill>
              <a:latin typeface="Monotype Corsiva" charset="0"/>
            </a:endParaRPr>
          </a:p>
        </p:txBody>
      </p:sp>
      <p:sp>
        <p:nvSpPr>
          <p:cNvPr id="714763" name="Text Box 11"/>
          <p:cNvSpPr txBox="1">
            <a:spLocks noChangeArrowheads="1"/>
          </p:cNvSpPr>
          <p:nvPr/>
        </p:nvSpPr>
        <p:spPr bwMode="auto">
          <a:xfrm>
            <a:off x="5257800" y="2089150"/>
            <a:ext cx="3429000" cy="707886"/>
          </a:xfrm>
          <a:prstGeom prst="rect">
            <a:avLst/>
          </a:prstGeom>
          <a:solidFill>
            <a:srgbClr val="FFFFCC"/>
          </a:solidFill>
          <a:ln w="28575">
            <a:solidFill>
              <a:srgbClr val="0033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4% in operating other crucial parts such as </a:t>
            </a:r>
            <a:r>
              <a:rPr lang="en-US" sz="2000" dirty="0" smtClean="0">
                <a:solidFill>
                  <a:srgbClr val="FF0000"/>
                </a:solidFill>
                <a:latin typeface="Monotype Corsiva" charset="0"/>
              </a:rPr>
              <a:t>water </a:t>
            </a:r>
            <a:r>
              <a:rPr lang="en-US" sz="2000" dirty="0">
                <a:solidFill>
                  <a:srgbClr val="FF0000"/>
                </a:solidFill>
                <a:latin typeface="Monotype Corsiva" charset="0"/>
              </a:rPr>
              <a:t>pumps, </a:t>
            </a:r>
            <a:r>
              <a:rPr lang="en-US" sz="2000" dirty="0" smtClean="0">
                <a:solidFill>
                  <a:srgbClr val="FF0000"/>
                </a:solidFill>
                <a:latin typeface="Monotype Corsiva" charset="0"/>
              </a:rPr>
              <a:t>alternator, </a:t>
            </a:r>
            <a:r>
              <a:rPr lang="en-US" sz="2000" dirty="0" err="1" smtClean="0">
                <a:solidFill>
                  <a:srgbClr val="FF0000"/>
                </a:solidFill>
                <a:latin typeface="Monotype Corsiva" charset="0"/>
              </a:rPr>
              <a:t>etc</a:t>
            </a:r>
            <a:endParaRPr lang="en-US" sz="2000" dirty="0">
              <a:solidFill>
                <a:srgbClr val="FF0000"/>
              </a:solidFill>
              <a:latin typeface="Monotype Corsiva" charset="0"/>
            </a:endParaRPr>
          </a:p>
        </p:txBody>
      </p:sp>
      <p:sp>
        <p:nvSpPr>
          <p:cNvPr id="714764" name="Text Box 12"/>
          <p:cNvSpPr txBox="1">
            <a:spLocks noChangeArrowheads="1"/>
          </p:cNvSpPr>
          <p:nvPr/>
        </p:nvSpPr>
        <p:spPr bwMode="auto">
          <a:xfrm>
            <a:off x="381000" y="4862513"/>
            <a:ext cx="990600" cy="395287"/>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Air Drag</a:t>
            </a:r>
          </a:p>
        </p:txBody>
      </p:sp>
      <p:graphicFrame>
        <p:nvGraphicFramePr>
          <p:cNvPr id="714765" name="Object 4"/>
          <p:cNvGraphicFramePr>
            <a:graphicFrameLocks noChangeAspect="1"/>
          </p:cNvGraphicFramePr>
          <p:nvPr/>
        </p:nvGraphicFramePr>
        <p:xfrm>
          <a:off x="7543800" y="4806950"/>
          <a:ext cx="498475" cy="457200"/>
        </p:xfrm>
        <a:graphic>
          <a:graphicData uri="http://schemas.openxmlformats.org/presentationml/2006/ole">
            <mc:AlternateContent xmlns:mc="http://schemas.openxmlformats.org/markup-compatibility/2006">
              <mc:Choice xmlns:v="urn:schemas-microsoft-com:vml" Requires="v">
                <p:oleObj spid="_x0000_s266853" name="Equation" r:id="rId7" imgW="291960" imgH="228600" progId="Equation.DSMT4">
                  <p:embed/>
                </p:oleObj>
              </mc:Choice>
              <mc:Fallback>
                <p:oleObj name="Equation" r:id="rId7" imgW="2919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4806950"/>
                        <a:ext cx="4984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66" name="Object 5"/>
          <p:cNvGraphicFramePr>
            <a:graphicFrameLocks noChangeAspect="1"/>
          </p:cNvGraphicFramePr>
          <p:nvPr/>
        </p:nvGraphicFramePr>
        <p:xfrm>
          <a:off x="1600200" y="4800600"/>
          <a:ext cx="1404938" cy="560388"/>
        </p:xfrm>
        <a:graphic>
          <a:graphicData uri="http://schemas.openxmlformats.org/presentationml/2006/ole">
            <mc:AlternateContent xmlns:mc="http://schemas.openxmlformats.org/markup-compatibility/2006">
              <mc:Choice xmlns:v="urn:schemas-microsoft-com:vml" Requires="v">
                <p:oleObj spid="_x0000_s266854" name="Equation" r:id="rId9" imgW="1028520" imgH="393480" progId="Equation.DSMT4">
                  <p:embed/>
                </p:oleObj>
              </mc:Choice>
              <mc:Fallback>
                <p:oleObj name="Equation" r:id="rId9" imgW="10285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800600"/>
                        <a:ext cx="1404938" cy="560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4767" name="Text Box 15"/>
          <p:cNvSpPr txBox="1">
            <a:spLocks noChangeArrowheads="1"/>
          </p:cNvSpPr>
          <p:nvPr/>
        </p:nvSpPr>
        <p:spPr bwMode="auto">
          <a:xfrm>
            <a:off x="5715000" y="4838700"/>
            <a:ext cx="1600200" cy="395288"/>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Total Resistance</a:t>
            </a:r>
          </a:p>
        </p:txBody>
      </p:sp>
      <p:sp>
        <p:nvSpPr>
          <p:cNvPr id="714768" name="Text Box 16"/>
          <p:cNvSpPr txBox="1">
            <a:spLocks noChangeArrowheads="1"/>
          </p:cNvSpPr>
          <p:nvPr/>
        </p:nvSpPr>
        <p:spPr bwMode="auto">
          <a:xfrm>
            <a:off x="381000" y="5410200"/>
            <a:ext cx="4191000" cy="395288"/>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Total power to keep speed v=26.8m/s=60mi/h</a:t>
            </a:r>
          </a:p>
        </p:txBody>
      </p:sp>
      <p:sp>
        <p:nvSpPr>
          <p:cNvPr id="714769" name="Text Box 17"/>
          <p:cNvSpPr txBox="1">
            <a:spLocks noChangeArrowheads="1"/>
          </p:cNvSpPr>
          <p:nvPr/>
        </p:nvSpPr>
        <p:spPr bwMode="auto">
          <a:xfrm>
            <a:off x="381000" y="5929313"/>
            <a:ext cx="4191000" cy="395287"/>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Power to overcome each component of resistance</a:t>
            </a:r>
          </a:p>
        </p:txBody>
      </p:sp>
      <p:graphicFrame>
        <p:nvGraphicFramePr>
          <p:cNvPr id="714770" name="Object 6"/>
          <p:cNvGraphicFramePr>
            <a:graphicFrameLocks noChangeAspect="1"/>
          </p:cNvGraphicFramePr>
          <p:nvPr/>
        </p:nvGraphicFramePr>
        <p:xfrm>
          <a:off x="4975225" y="5705475"/>
          <a:ext cx="511175" cy="379413"/>
        </p:xfrm>
        <a:graphic>
          <a:graphicData uri="http://schemas.openxmlformats.org/presentationml/2006/ole">
            <mc:AlternateContent xmlns:mc="http://schemas.openxmlformats.org/markup-compatibility/2006">
              <mc:Choice xmlns:v="urn:schemas-microsoft-com:vml" Requires="v">
                <p:oleObj spid="_x0000_s266855" name="Equation" r:id="rId11" imgW="291960" imgH="228600" progId="Equation.DSMT4">
                  <p:embed/>
                </p:oleObj>
              </mc:Choice>
              <mc:Fallback>
                <p:oleObj name="Equation" r:id="rId11" imgW="29196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5225" y="5705475"/>
                        <a:ext cx="511175" cy="379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1" name="Object 7"/>
          <p:cNvGraphicFramePr>
            <a:graphicFrameLocks noChangeAspect="1"/>
          </p:cNvGraphicFramePr>
          <p:nvPr/>
        </p:nvGraphicFramePr>
        <p:xfrm>
          <a:off x="4953000" y="6145213"/>
          <a:ext cx="3429000" cy="407987"/>
        </p:xfrm>
        <a:graphic>
          <a:graphicData uri="http://schemas.openxmlformats.org/presentationml/2006/ole">
            <mc:AlternateContent xmlns:mc="http://schemas.openxmlformats.org/markup-compatibility/2006">
              <mc:Choice xmlns:v="urn:schemas-microsoft-com:vml" Requires="v">
                <p:oleObj spid="_x0000_s266856" name="Equation" r:id="rId13" imgW="2082600" imgH="228600" progId="Equation.3">
                  <p:embed/>
                </p:oleObj>
              </mc:Choice>
              <mc:Fallback>
                <p:oleObj name="Equation" r:id="rId13" imgW="20826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6145213"/>
                        <a:ext cx="3429000" cy="407987"/>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2" name="Object 8"/>
          <p:cNvGraphicFramePr>
            <a:graphicFrameLocks noChangeAspect="1"/>
          </p:cNvGraphicFramePr>
          <p:nvPr/>
        </p:nvGraphicFramePr>
        <p:xfrm>
          <a:off x="6705600" y="3987800"/>
          <a:ext cx="946150" cy="334963"/>
        </p:xfrm>
        <a:graphic>
          <a:graphicData uri="http://schemas.openxmlformats.org/presentationml/2006/ole">
            <mc:AlternateContent xmlns:mc="http://schemas.openxmlformats.org/markup-compatibility/2006">
              <mc:Choice xmlns:v="urn:schemas-microsoft-com:vml" Requires="v">
                <p:oleObj spid="_x0000_s266857" name="Equation" r:id="rId15" imgW="596880" imgH="203040" progId="Equation.DSMT4">
                  <p:embed/>
                </p:oleObj>
              </mc:Choice>
              <mc:Fallback>
                <p:oleObj name="Equation" r:id="rId15" imgW="59688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05600" y="3987800"/>
                        <a:ext cx="946150"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3" name="Object 9"/>
          <p:cNvGraphicFramePr>
            <a:graphicFrameLocks noChangeAspect="1"/>
          </p:cNvGraphicFramePr>
          <p:nvPr/>
        </p:nvGraphicFramePr>
        <p:xfrm>
          <a:off x="5105400" y="4389438"/>
          <a:ext cx="2209800" cy="334962"/>
        </p:xfrm>
        <a:graphic>
          <a:graphicData uri="http://schemas.openxmlformats.org/presentationml/2006/ole">
            <mc:AlternateContent xmlns:mc="http://schemas.openxmlformats.org/markup-compatibility/2006">
              <mc:Choice xmlns:v="urn:schemas-microsoft-com:vml" Requires="v">
                <p:oleObj spid="_x0000_s266858" name="Equation" r:id="rId17" imgW="1193760" imgH="203040" progId="Equation.DSMT4">
                  <p:embed/>
                </p:oleObj>
              </mc:Choice>
              <mc:Fallback>
                <p:oleObj name="Equation" r:id="rId17" imgW="11937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05400" y="4389438"/>
                        <a:ext cx="2209800" cy="334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4" name="Object 10"/>
          <p:cNvGraphicFramePr>
            <a:graphicFrameLocks noChangeAspect="1"/>
          </p:cNvGraphicFramePr>
          <p:nvPr/>
        </p:nvGraphicFramePr>
        <p:xfrm>
          <a:off x="5392738" y="5334000"/>
          <a:ext cx="627062" cy="398463"/>
        </p:xfrm>
        <a:graphic>
          <a:graphicData uri="http://schemas.openxmlformats.org/presentationml/2006/ole">
            <mc:AlternateContent xmlns:mc="http://schemas.openxmlformats.org/markup-compatibility/2006">
              <mc:Choice xmlns:v="urn:schemas-microsoft-com:vml" Requires="v">
                <p:oleObj spid="_x0000_s266859" name="Equation" r:id="rId19" imgW="342720" imgH="228600" progId="Equation.DSMT4">
                  <p:embed/>
                </p:oleObj>
              </mc:Choice>
              <mc:Fallback>
                <p:oleObj name="Equation" r:id="rId19" imgW="34272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92738" y="5334000"/>
                        <a:ext cx="627062" cy="398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5" name="Object 11"/>
          <p:cNvGraphicFramePr>
            <a:graphicFrameLocks noChangeAspect="1"/>
          </p:cNvGraphicFramePr>
          <p:nvPr/>
        </p:nvGraphicFramePr>
        <p:xfrm>
          <a:off x="6089650" y="5334000"/>
          <a:ext cx="2673350" cy="442913"/>
        </p:xfrm>
        <a:graphic>
          <a:graphicData uri="http://schemas.openxmlformats.org/presentationml/2006/ole">
            <mc:AlternateContent xmlns:mc="http://schemas.openxmlformats.org/markup-compatibility/2006">
              <mc:Choice xmlns:v="urn:schemas-microsoft-com:vml" Requires="v">
                <p:oleObj spid="_x0000_s266860" name="Equation" r:id="rId21" imgW="1460160" imgH="253800" progId="Equation.DSMT4">
                  <p:embed/>
                </p:oleObj>
              </mc:Choice>
              <mc:Fallback>
                <p:oleObj name="Equation" r:id="rId21" imgW="1460160" imgH="2538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89650" y="5334000"/>
                        <a:ext cx="267335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6" name="Object 12"/>
          <p:cNvGraphicFramePr>
            <a:graphicFrameLocks noChangeAspect="1"/>
          </p:cNvGraphicFramePr>
          <p:nvPr/>
        </p:nvGraphicFramePr>
        <p:xfrm>
          <a:off x="5473700" y="5715000"/>
          <a:ext cx="622300" cy="381000"/>
        </p:xfrm>
        <a:graphic>
          <a:graphicData uri="http://schemas.openxmlformats.org/presentationml/2006/ole">
            <mc:AlternateContent xmlns:mc="http://schemas.openxmlformats.org/markup-compatibility/2006">
              <mc:Choice xmlns:v="urn:schemas-microsoft-com:vml" Requires="v">
                <p:oleObj spid="_x0000_s266861" name="Equation" r:id="rId23" imgW="355320" imgH="228600" progId="Equation.DSMT4">
                  <p:embed/>
                </p:oleObj>
              </mc:Choice>
              <mc:Fallback>
                <p:oleObj name="Equation" r:id="rId23" imgW="35532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73700" y="5715000"/>
                        <a:ext cx="6223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7" name="Object 13"/>
          <p:cNvGraphicFramePr>
            <a:graphicFrameLocks noChangeAspect="1"/>
          </p:cNvGraphicFramePr>
          <p:nvPr/>
        </p:nvGraphicFramePr>
        <p:xfrm>
          <a:off x="6019800" y="5715000"/>
          <a:ext cx="2395538" cy="422275"/>
        </p:xfrm>
        <a:graphic>
          <a:graphicData uri="http://schemas.openxmlformats.org/presentationml/2006/ole">
            <mc:AlternateContent xmlns:mc="http://schemas.openxmlformats.org/markup-compatibility/2006">
              <mc:Choice xmlns:v="urn:schemas-microsoft-com:vml" Requires="v">
                <p:oleObj spid="_x0000_s266862" name="Equation" r:id="rId25" imgW="1371600" imgH="253800" progId="Equation.DSMT4">
                  <p:embed/>
                </p:oleObj>
              </mc:Choice>
              <mc:Fallback>
                <p:oleObj name="Equation" r:id="rId25" imgW="1371600" imgH="2538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19800" y="5715000"/>
                        <a:ext cx="2395538" cy="422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8" name="Object 14"/>
          <p:cNvGraphicFramePr>
            <a:graphicFrameLocks noChangeAspect="1"/>
          </p:cNvGraphicFramePr>
          <p:nvPr/>
        </p:nvGraphicFramePr>
        <p:xfrm>
          <a:off x="7581900" y="4008438"/>
          <a:ext cx="1409700" cy="334962"/>
        </p:xfrm>
        <a:graphic>
          <a:graphicData uri="http://schemas.openxmlformats.org/presentationml/2006/ole">
            <mc:AlternateContent xmlns:mc="http://schemas.openxmlformats.org/markup-compatibility/2006">
              <mc:Choice xmlns:v="urn:schemas-microsoft-com:vml" Requires="v">
                <p:oleObj spid="_x0000_s266863" name="Equation" r:id="rId27" imgW="888840" imgH="203040" progId="Equation.DSMT4">
                  <p:embed/>
                </p:oleObj>
              </mc:Choice>
              <mc:Fallback>
                <p:oleObj name="Equation" r:id="rId27" imgW="888840" imgH="203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81900" y="4008438"/>
                        <a:ext cx="1409700" cy="334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4779" name="Rectangle 27"/>
          <p:cNvSpPr>
            <a:spLocks noGrp="1" noChangeArrowheads="1"/>
          </p:cNvSpPr>
          <p:nvPr>
            <p:ph type="body" idx="1"/>
          </p:nvPr>
        </p:nvSpPr>
        <p:spPr>
          <a:xfrm>
            <a:off x="2286000" y="1524000"/>
            <a:ext cx="2743200" cy="1371600"/>
          </a:xfrm>
          <a:solidFill>
            <a:srgbClr val="FFFFCC"/>
          </a:solidFill>
          <a:ln w="38100">
            <a:solidFill>
              <a:srgbClr val="003300"/>
            </a:solidFill>
            <a:miter lim="800000"/>
            <a:headEnd/>
            <a:tailEnd/>
          </a:ln>
        </p:spPr>
        <p:txBody>
          <a:bodyPr/>
          <a:lstStyle/>
          <a:p>
            <a:pPr marL="609600" indent="-609600">
              <a:lnSpc>
                <a:spcPct val="80000"/>
              </a:lnSpc>
              <a:buFontTx/>
              <a:buNone/>
            </a:pPr>
            <a:r>
              <a:rPr lang="en-US" sz="2400">
                <a:latin typeface="Arial Narrow" charset="0"/>
                <a:ea typeface="ＭＳ Ｐゴシック" charset="0"/>
                <a:cs typeface="ＭＳ Ｐゴシック" charset="0"/>
              </a:rPr>
              <a:t>67% in the engine: </a:t>
            </a:r>
          </a:p>
          <a:p>
            <a:pPr marL="609600" indent="-609600">
              <a:lnSpc>
                <a:spcPct val="80000"/>
              </a:lnSpc>
            </a:pPr>
            <a:r>
              <a:rPr lang="en-US" sz="2000">
                <a:solidFill>
                  <a:srgbClr val="A50021"/>
                </a:solidFill>
                <a:latin typeface="Arial Narrow" charset="0"/>
                <a:ea typeface="ＭＳ Ｐゴシック" charset="0"/>
                <a:cs typeface="ＭＳ Ｐゴシック" charset="0"/>
              </a:rPr>
              <a:t>Incomplete burning</a:t>
            </a:r>
          </a:p>
          <a:p>
            <a:pPr marL="609600" indent="-609600">
              <a:lnSpc>
                <a:spcPct val="80000"/>
              </a:lnSpc>
            </a:pPr>
            <a:r>
              <a:rPr lang="en-US" sz="2000">
                <a:solidFill>
                  <a:srgbClr val="A50021"/>
                </a:solidFill>
                <a:latin typeface="Arial Narrow" charset="0"/>
                <a:ea typeface="ＭＳ Ｐゴシック" charset="0"/>
                <a:cs typeface="ＭＳ Ｐゴシック" charset="0"/>
              </a:rPr>
              <a:t>Heat </a:t>
            </a:r>
          </a:p>
          <a:p>
            <a:pPr marL="609600" indent="-609600">
              <a:lnSpc>
                <a:spcPct val="80000"/>
              </a:lnSpc>
            </a:pPr>
            <a:r>
              <a:rPr lang="en-US" sz="2000">
                <a:solidFill>
                  <a:srgbClr val="A50021"/>
                </a:solidFill>
                <a:latin typeface="Arial Narrow" charset="0"/>
                <a:ea typeface="ＭＳ Ｐゴシック" charset="0"/>
                <a:cs typeface="ＭＳ Ｐゴシック" charset="0"/>
              </a:rPr>
              <a:t>Sound</a:t>
            </a:r>
          </a:p>
        </p:txBody>
      </p:sp>
      <p:graphicFrame>
        <p:nvGraphicFramePr>
          <p:cNvPr id="714780" name="Object 15"/>
          <p:cNvGraphicFramePr>
            <a:graphicFrameLocks noChangeAspect="1"/>
          </p:cNvGraphicFramePr>
          <p:nvPr/>
        </p:nvGraphicFramePr>
        <p:xfrm>
          <a:off x="8035925" y="4800600"/>
          <a:ext cx="498475" cy="457200"/>
        </p:xfrm>
        <a:graphic>
          <a:graphicData uri="http://schemas.openxmlformats.org/presentationml/2006/ole">
            <mc:AlternateContent xmlns:mc="http://schemas.openxmlformats.org/markup-compatibility/2006">
              <mc:Choice xmlns:v="urn:schemas-microsoft-com:vml" Requires="v">
                <p:oleObj spid="_x0000_s266864" name="Equation" r:id="rId29" imgW="291960" imgH="228600" progId="Equation.DSMT4">
                  <p:embed/>
                </p:oleObj>
              </mc:Choice>
              <mc:Fallback>
                <p:oleObj name="Equation" r:id="rId29" imgW="291960" imgH="2286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035925" y="4800600"/>
                        <a:ext cx="4984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81" name="Object 16"/>
          <p:cNvGraphicFramePr>
            <a:graphicFrameLocks noChangeAspect="1"/>
          </p:cNvGraphicFramePr>
          <p:nvPr/>
        </p:nvGraphicFramePr>
        <p:xfrm>
          <a:off x="8459788" y="4800600"/>
          <a:ext cx="303212" cy="457200"/>
        </p:xfrm>
        <a:graphic>
          <a:graphicData uri="http://schemas.openxmlformats.org/presentationml/2006/ole">
            <mc:AlternateContent xmlns:mc="http://schemas.openxmlformats.org/markup-compatibility/2006">
              <mc:Choice xmlns:v="urn:schemas-microsoft-com:vml" Requires="v">
                <p:oleObj spid="_x0000_s266865" name="Equation" r:id="rId31" imgW="177480" imgH="228600" progId="Equation.DSMT4">
                  <p:embed/>
                </p:oleObj>
              </mc:Choice>
              <mc:Fallback>
                <p:oleObj name="Equation" r:id="rId31" imgW="177480" imgH="2286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59788" y="4800600"/>
                        <a:ext cx="30321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82" name="Object 17"/>
          <p:cNvGraphicFramePr>
            <a:graphicFrameLocks noChangeAspect="1"/>
          </p:cNvGraphicFramePr>
          <p:nvPr/>
        </p:nvGraphicFramePr>
        <p:xfrm>
          <a:off x="3048000" y="4800600"/>
          <a:ext cx="2514600" cy="560388"/>
        </p:xfrm>
        <a:graphic>
          <a:graphicData uri="http://schemas.openxmlformats.org/presentationml/2006/ole">
            <mc:AlternateContent xmlns:mc="http://schemas.openxmlformats.org/markup-compatibility/2006">
              <mc:Choice xmlns:v="urn:schemas-microsoft-com:vml" Requires="v">
                <p:oleObj spid="_x0000_s266866" name="Equation" r:id="rId33" imgW="1841400" imgH="393480" progId="Equation.DSMT4">
                  <p:embed/>
                </p:oleObj>
              </mc:Choice>
              <mc:Fallback>
                <p:oleObj name="Equation" r:id="rId33" imgW="1841400" imgH="393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048000" y="4800600"/>
                        <a:ext cx="2514600" cy="560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6298072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765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14E40AE-0117-A940-918D-34F11EEF6C1D}"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pic>
        <p:nvPicPr>
          <p:cNvPr id="734211" name="Picture 3" descr="tab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565150"/>
            <a:ext cx="7704137"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4"/>
          <p:cNvSpPr>
            <a:spLocks noGrp="1" noChangeArrowheads="1"/>
          </p:cNvSpPr>
          <p:nvPr>
            <p:ph type="title"/>
          </p:nvPr>
        </p:nvSpPr>
        <p:spPr>
          <a:xfrm>
            <a:off x="609600" y="228600"/>
            <a:ext cx="7772400" cy="838200"/>
          </a:xfrm>
          <a:solidFill>
            <a:schemeClr val="bg1"/>
          </a:solidFill>
        </p:spPr>
        <p:txBody>
          <a:bodyPr/>
          <a:lstStyle/>
          <a:p>
            <a:r>
              <a:rPr lang="en-US">
                <a:latin typeface="Arial Narrow" charset="0"/>
                <a:ea typeface="ＭＳ Ｐゴシック" charset="0"/>
                <a:cs typeface="ＭＳ Ｐゴシック" charset="0"/>
              </a:rPr>
              <a:t>Human Metabolic Rates</a:t>
            </a:r>
          </a:p>
        </p:txBody>
      </p:sp>
    </p:spTree>
    <p:extLst>
      <p:ext uri="{BB962C8B-B14F-4D97-AF65-F5344CB8AC3E}">
        <p14:creationId xmlns:p14="http://schemas.microsoft.com/office/powerpoint/2010/main" val="32517439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97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7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F874419-8373-B446-B64E-ED68D9FCC62E}"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9718" name="Rectangle 2"/>
          <p:cNvSpPr>
            <a:spLocks noGrp="1" noChangeArrowheads="1"/>
          </p:cNvSpPr>
          <p:nvPr>
            <p:ph type="title"/>
          </p:nvPr>
        </p:nvSpPr>
        <p:spPr>
          <a:xfrm>
            <a:off x="685800" y="76200"/>
            <a:ext cx="7772400" cy="609600"/>
          </a:xfrm>
        </p:spPr>
        <p:txBody>
          <a:bodyPr/>
          <a:lstStyle/>
          <a:p>
            <a:r>
              <a:rPr lang="en-US" sz="4000">
                <a:latin typeface="Arial Narrow" charset="0"/>
                <a:ea typeface="ＭＳ Ｐゴシック" charset="0"/>
                <a:cs typeface="ＭＳ Ｐゴシック" charset="0"/>
              </a:rPr>
              <a:t>Ex.  The Power to Accelerate a Car</a:t>
            </a:r>
          </a:p>
        </p:txBody>
      </p:sp>
      <p:sp>
        <p:nvSpPr>
          <p:cNvPr id="754691" name="Rectangle 3"/>
          <p:cNvSpPr>
            <a:spLocks noGrp="1" noChangeArrowheads="1"/>
          </p:cNvSpPr>
          <p:nvPr>
            <p:ph type="body" idx="1"/>
          </p:nvPr>
        </p:nvSpPr>
        <p:spPr>
          <a:xfrm>
            <a:off x="457200" y="762000"/>
            <a:ext cx="8229600" cy="1143000"/>
          </a:xfrm>
        </p:spPr>
        <p:txBody>
          <a:bodyPr/>
          <a:lstStyle/>
          <a:p>
            <a:pPr>
              <a:lnSpc>
                <a:spcPct val="90000"/>
              </a:lnSpc>
              <a:buFontTx/>
              <a:buNone/>
            </a:pPr>
            <a:r>
              <a:rPr lang="en-US" sz="2400">
                <a:latin typeface="Arial Narrow" charset="0"/>
                <a:ea typeface="ＭＳ Ｐゴシック" charset="0"/>
                <a:cs typeface="ＭＳ Ｐゴシック" charset="0"/>
              </a:rPr>
              <a:t>A 1.10x10</a:t>
            </a:r>
            <a:r>
              <a:rPr lang="en-US" sz="2400" baseline="30000">
                <a:latin typeface="Arial Narrow" charset="0"/>
                <a:ea typeface="ＭＳ Ｐゴシック" charset="0"/>
                <a:cs typeface="ＭＳ Ｐゴシック" charset="0"/>
              </a:rPr>
              <a:t>3</a:t>
            </a:r>
            <a:r>
              <a:rPr lang="en-US" sz="2400">
                <a:latin typeface="Arial Narrow" charset="0"/>
                <a:ea typeface="ＭＳ Ｐゴシック" charset="0"/>
                <a:cs typeface="ＭＳ Ｐゴシック" charset="0"/>
              </a:rPr>
              <a:t>kg car, starting from rest, accelerates for 5.00s.  The magnitude of the acceleration is a=4.60m/s</a:t>
            </a:r>
            <a:r>
              <a:rPr lang="en-US" sz="2400" baseline="30000">
                <a:latin typeface="Arial Narrow" charset="0"/>
                <a:ea typeface="ＭＳ Ｐゴシック" charset="0"/>
                <a:cs typeface="ＭＳ Ｐゴシック" charset="0"/>
              </a:rPr>
              <a:t>2</a:t>
            </a:r>
            <a:r>
              <a:rPr lang="en-US" sz="2400">
                <a:latin typeface="Arial Narrow" charset="0"/>
                <a:ea typeface="ＭＳ Ｐゴシック" charset="0"/>
                <a:cs typeface="ＭＳ Ｐゴシック" charset="0"/>
              </a:rPr>
              <a:t>.  Determine the average power generated by the net force that accelerates the vehicle. </a:t>
            </a:r>
          </a:p>
        </p:txBody>
      </p:sp>
      <p:sp>
        <p:nvSpPr>
          <p:cNvPr id="754692" name="Text Box 4"/>
          <p:cNvSpPr txBox="1">
            <a:spLocks noChangeArrowheads="1"/>
          </p:cNvSpPr>
          <p:nvPr/>
        </p:nvSpPr>
        <p:spPr bwMode="auto">
          <a:xfrm>
            <a:off x="381000" y="1965325"/>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is the force that accelerates the car? </a:t>
            </a:r>
          </a:p>
        </p:txBody>
      </p:sp>
      <p:graphicFrame>
        <p:nvGraphicFramePr>
          <p:cNvPr id="754693" name="Object 2"/>
          <p:cNvGraphicFramePr>
            <a:graphicFrameLocks noChangeAspect="1"/>
          </p:cNvGraphicFramePr>
          <p:nvPr/>
        </p:nvGraphicFramePr>
        <p:xfrm>
          <a:off x="2895600" y="2168525"/>
          <a:ext cx="577850" cy="323850"/>
        </p:xfrm>
        <a:graphic>
          <a:graphicData uri="http://schemas.openxmlformats.org/presentationml/2006/ole">
            <mc:AlternateContent xmlns:mc="http://schemas.openxmlformats.org/markup-compatibility/2006">
              <mc:Choice xmlns:v="urn:schemas-microsoft-com:vml" Requires="v">
                <p:oleObj spid="_x0000_s264905"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168525"/>
                        <a:ext cx="577850" cy="323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695" name="Object 3"/>
          <p:cNvGraphicFramePr>
            <a:graphicFrameLocks noChangeAspect="1"/>
          </p:cNvGraphicFramePr>
          <p:nvPr/>
        </p:nvGraphicFramePr>
        <p:xfrm>
          <a:off x="2590800" y="3594100"/>
          <a:ext cx="638175" cy="482600"/>
        </p:xfrm>
        <a:graphic>
          <a:graphicData uri="http://schemas.openxmlformats.org/presentationml/2006/ole">
            <mc:AlternateContent xmlns:mc="http://schemas.openxmlformats.org/markup-compatibility/2006">
              <mc:Choice xmlns:v="urn:schemas-microsoft-com:vml" Requires="v">
                <p:oleObj spid="_x0000_s264906" name="Equation" r:id="rId5" imgW="304560" imgH="241200" progId="Equation.DSMT4">
                  <p:embed/>
                </p:oleObj>
              </mc:Choice>
              <mc:Fallback>
                <p:oleObj name="Equation" r:id="rId5" imgW="30456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594100"/>
                        <a:ext cx="638175" cy="482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696" name="Object 4"/>
          <p:cNvGraphicFramePr>
            <a:graphicFrameLocks noChangeAspect="1"/>
          </p:cNvGraphicFramePr>
          <p:nvPr/>
        </p:nvGraphicFramePr>
        <p:xfrm>
          <a:off x="2895600" y="2919413"/>
          <a:ext cx="531813" cy="328612"/>
        </p:xfrm>
        <a:graphic>
          <a:graphicData uri="http://schemas.openxmlformats.org/presentationml/2006/ole">
            <mc:AlternateContent xmlns:mc="http://schemas.openxmlformats.org/markup-compatibility/2006">
              <mc:Choice xmlns:v="urn:schemas-microsoft-com:vml" Requires="v">
                <p:oleObj spid="_x0000_s264907" name="Equation" r:id="rId7" imgW="253800" imgH="164880" progId="Equation.DSMT4">
                  <p:embed/>
                </p:oleObj>
              </mc:Choice>
              <mc:Fallback>
                <p:oleObj name="Equation" r:id="rId7" imgW="2538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2919413"/>
                        <a:ext cx="531813" cy="328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697" name="Object 5"/>
          <p:cNvGraphicFramePr>
            <a:graphicFrameLocks noChangeAspect="1"/>
          </p:cNvGraphicFramePr>
          <p:nvPr/>
        </p:nvGraphicFramePr>
        <p:xfrm>
          <a:off x="1600200" y="5181600"/>
          <a:ext cx="733425" cy="474663"/>
        </p:xfrm>
        <a:graphic>
          <a:graphicData uri="http://schemas.openxmlformats.org/presentationml/2006/ole">
            <mc:AlternateContent xmlns:mc="http://schemas.openxmlformats.org/markup-compatibility/2006">
              <mc:Choice xmlns:v="urn:schemas-microsoft-com:vml" Requires="v">
                <p:oleObj spid="_x0000_s264908" name="Equation" r:id="rId9" imgW="279360" imgH="190440" progId="Equation.DSMT4">
                  <p:embed/>
                </p:oleObj>
              </mc:Choice>
              <mc:Fallback>
                <p:oleObj name="Equation" r:id="rId9" imgW="279360" imgH="1904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5181600"/>
                        <a:ext cx="733425" cy="4746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698" name="Object 6"/>
          <p:cNvGraphicFramePr>
            <a:graphicFrameLocks noChangeAspect="1"/>
          </p:cNvGraphicFramePr>
          <p:nvPr/>
        </p:nvGraphicFramePr>
        <p:xfrm>
          <a:off x="3505200" y="2209800"/>
          <a:ext cx="735013" cy="273050"/>
        </p:xfrm>
        <a:graphic>
          <a:graphicData uri="http://schemas.openxmlformats.org/presentationml/2006/ole">
            <mc:AlternateContent xmlns:mc="http://schemas.openxmlformats.org/markup-compatibility/2006">
              <mc:Choice xmlns:v="urn:schemas-microsoft-com:vml" Requires="v">
                <p:oleObj spid="_x0000_s264909" name="Equation" r:id="rId11" imgW="355320" imgH="139680" progId="Equation.DSMT4">
                  <p:embed/>
                </p:oleObj>
              </mc:Choice>
              <mc:Fallback>
                <p:oleObj name="Equation" r:id="rId11" imgW="35532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200" y="2209800"/>
                        <a:ext cx="735013" cy="273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699" name="Object 7"/>
          <p:cNvGraphicFramePr>
            <a:graphicFrameLocks noChangeAspect="1"/>
          </p:cNvGraphicFramePr>
          <p:nvPr/>
        </p:nvGraphicFramePr>
        <p:xfrm>
          <a:off x="4191000" y="2057400"/>
          <a:ext cx="4335463" cy="547688"/>
        </p:xfrm>
        <a:graphic>
          <a:graphicData uri="http://schemas.openxmlformats.org/presentationml/2006/ole">
            <mc:AlternateContent xmlns:mc="http://schemas.openxmlformats.org/markup-compatibility/2006">
              <mc:Choice xmlns:v="urn:schemas-microsoft-com:vml" Requires="v">
                <p:oleObj spid="_x0000_s264910" name="Equation" r:id="rId13" imgW="2095200" imgH="279360" progId="Equation.DSMT4">
                  <p:embed/>
                </p:oleObj>
              </mc:Choice>
              <mc:Fallback>
                <p:oleObj name="Equation" r:id="rId13" imgW="209520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1000" y="2057400"/>
                        <a:ext cx="4335463" cy="547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4700" name="Text Box 12"/>
          <p:cNvSpPr txBox="1">
            <a:spLocks noChangeArrowheads="1"/>
          </p:cNvSpPr>
          <p:nvPr/>
        </p:nvSpPr>
        <p:spPr bwMode="auto">
          <a:xfrm>
            <a:off x="304800" y="2727325"/>
            <a:ext cx="228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Since the acceleration is constant, we obtain</a:t>
            </a:r>
          </a:p>
        </p:txBody>
      </p:sp>
      <p:graphicFrame>
        <p:nvGraphicFramePr>
          <p:cNvPr id="754701" name="Object 8"/>
          <p:cNvGraphicFramePr>
            <a:graphicFrameLocks noChangeAspect="1"/>
          </p:cNvGraphicFramePr>
          <p:nvPr/>
        </p:nvGraphicFramePr>
        <p:xfrm>
          <a:off x="3397250" y="2667000"/>
          <a:ext cx="1250950" cy="835025"/>
        </p:xfrm>
        <a:graphic>
          <a:graphicData uri="http://schemas.openxmlformats.org/presentationml/2006/ole">
            <mc:AlternateContent xmlns:mc="http://schemas.openxmlformats.org/markup-compatibility/2006">
              <mc:Choice xmlns:v="urn:schemas-microsoft-com:vml" Requires="v">
                <p:oleObj spid="_x0000_s264911" name="Equation" r:id="rId15" imgW="596880" imgH="419040" progId="Equation.DSMT4">
                  <p:embed/>
                </p:oleObj>
              </mc:Choice>
              <mc:Fallback>
                <p:oleObj name="Equation" r:id="rId15" imgW="596880" imgH="419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97250" y="2667000"/>
                        <a:ext cx="1250950" cy="835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02" name="Object 9"/>
          <p:cNvGraphicFramePr>
            <a:graphicFrameLocks noChangeAspect="1"/>
          </p:cNvGraphicFramePr>
          <p:nvPr/>
        </p:nvGraphicFramePr>
        <p:xfrm>
          <a:off x="4648200" y="2667000"/>
          <a:ext cx="1198563" cy="835025"/>
        </p:xfrm>
        <a:graphic>
          <a:graphicData uri="http://schemas.openxmlformats.org/presentationml/2006/ole">
            <mc:AlternateContent xmlns:mc="http://schemas.openxmlformats.org/markup-compatibility/2006">
              <mc:Choice xmlns:v="urn:schemas-microsoft-com:vml" Requires="v">
                <p:oleObj spid="_x0000_s264912" name="Equation" r:id="rId17" imgW="571320" imgH="419040" progId="Equation.DSMT4">
                  <p:embed/>
                </p:oleObj>
              </mc:Choice>
              <mc:Fallback>
                <p:oleObj name="Equation" r:id="rId17" imgW="571320" imgH="419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8200" y="2667000"/>
                        <a:ext cx="1198563" cy="835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03" name="Object 10"/>
          <p:cNvGraphicFramePr>
            <a:graphicFrameLocks noChangeAspect="1"/>
          </p:cNvGraphicFramePr>
          <p:nvPr/>
        </p:nvGraphicFramePr>
        <p:xfrm>
          <a:off x="5827713" y="2667000"/>
          <a:ext cx="452437" cy="835025"/>
        </p:xfrm>
        <a:graphic>
          <a:graphicData uri="http://schemas.openxmlformats.org/presentationml/2006/ole">
            <mc:AlternateContent xmlns:mc="http://schemas.openxmlformats.org/markup-compatibility/2006">
              <mc:Choice xmlns:v="urn:schemas-microsoft-com:vml" Requires="v">
                <p:oleObj spid="_x0000_s264913" name="Equation" r:id="rId19" imgW="215640" imgH="419040" progId="Equation.DSMT4">
                  <p:embed/>
                </p:oleObj>
              </mc:Choice>
              <mc:Fallback>
                <p:oleObj name="Equation" r:id="rId19" imgW="215640" imgH="419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27713" y="2667000"/>
                        <a:ext cx="452437" cy="835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04" name="Object 11"/>
          <p:cNvGraphicFramePr>
            <a:graphicFrameLocks noChangeAspect="1"/>
          </p:cNvGraphicFramePr>
          <p:nvPr/>
        </p:nvGraphicFramePr>
        <p:xfrm>
          <a:off x="3429000" y="4267200"/>
          <a:ext cx="2076450" cy="784225"/>
        </p:xfrm>
        <a:graphic>
          <a:graphicData uri="http://schemas.openxmlformats.org/presentationml/2006/ole">
            <mc:AlternateContent xmlns:mc="http://schemas.openxmlformats.org/markup-compatibility/2006">
              <mc:Choice xmlns:v="urn:schemas-microsoft-com:vml" Requires="v">
                <p:oleObj spid="_x0000_s264914" name="Equation" r:id="rId21" imgW="990360" imgH="393480" progId="Equation.DSMT4">
                  <p:embed/>
                </p:oleObj>
              </mc:Choice>
              <mc:Fallback>
                <p:oleObj name="Equation" r:id="rId21" imgW="990360" imgH="393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9000" y="4267200"/>
                        <a:ext cx="2076450" cy="784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4705" name="Text Box 17"/>
          <p:cNvSpPr txBox="1">
            <a:spLocks noChangeArrowheads="1"/>
          </p:cNvSpPr>
          <p:nvPr/>
        </p:nvSpPr>
        <p:spPr bwMode="auto">
          <a:xfrm>
            <a:off x="304800" y="3489325"/>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From the kinematic formula</a:t>
            </a:r>
          </a:p>
        </p:txBody>
      </p:sp>
      <p:graphicFrame>
        <p:nvGraphicFramePr>
          <p:cNvPr id="754706" name="Object 12"/>
          <p:cNvGraphicFramePr>
            <a:graphicFrameLocks noChangeAspect="1"/>
          </p:cNvGraphicFramePr>
          <p:nvPr/>
        </p:nvGraphicFramePr>
        <p:xfrm>
          <a:off x="3276600" y="3582988"/>
          <a:ext cx="1171575" cy="455612"/>
        </p:xfrm>
        <a:graphic>
          <a:graphicData uri="http://schemas.openxmlformats.org/presentationml/2006/ole">
            <mc:AlternateContent xmlns:mc="http://schemas.openxmlformats.org/markup-compatibility/2006">
              <mc:Choice xmlns:v="urn:schemas-microsoft-com:vml" Requires="v">
                <p:oleObj spid="_x0000_s264915" name="Equation" r:id="rId23" imgW="558720" imgH="228600" progId="Equation.DSMT4">
                  <p:embed/>
                </p:oleObj>
              </mc:Choice>
              <mc:Fallback>
                <p:oleObj name="Equation" r:id="rId23" imgW="55872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76600" y="3582988"/>
                        <a:ext cx="1171575"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07" name="Object 13"/>
          <p:cNvGraphicFramePr>
            <a:graphicFrameLocks noChangeAspect="1"/>
          </p:cNvGraphicFramePr>
          <p:nvPr/>
        </p:nvGraphicFramePr>
        <p:xfrm>
          <a:off x="4419600" y="3557588"/>
          <a:ext cx="3382963" cy="557212"/>
        </p:xfrm>
        <a:graphic>
          <a:graphicData uri="http://schemas.openxmlformats.org/presentationml/2006/ole">
            <mc:AlternateContent xmlns:mc="http://schemas.openxmlformats.org/markup-compatibility/2006">
              <mc:Choice xmlns:v="urn:schemas-microsoft-com:vml" Requires="v">
                <p:oleObj spid="_x0000_s264916" name="Equation" r:id="rId25" imgW="1612800" imgH="279360" progId="Equation.DSMT4">
                  <p:embed/>
                </p:oleObj>
              </mc:Choice>
              <mc:Fallback>
                <p:oleObj name="Equation" r:id="rId25" imgW="1612800" imgH="27936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19600" y="3557588"/>
                        <a:ext cx="3382963" cy="557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08" name="Object 14"/>
          <p:cNvGraphicFramePr>
            <a:graphicFrameLocks noChangeAspect="1"/>
          </p:cNvGraphicFramePr>
          <p:nvPr/>
        </p:nvGraphicFramePr>
        <p:xfrm>
          <a:off x="7793038" y="3608388"/>
          <a:ext cx="1198562" cy="430212"/>
        </p:xfrm>
        <a:graphic>
          <a:graphicData uri="http://schemas.openxmlformats.org/presentationml/2006/ole">
            <mc:AlternateContent xmlns:mc="http://schemas.openxmlformats.org/markup-compatibility/2006">
              <mc:Choice xmlns:v="urn:schemas-microsoft-com:vml" Requires="v">
                <p:oleObj spid="_x0000_s264917" name="Equation" r:id="rId27" imgW="571320" imgH="215640" progId="Equation.DSMT4">
                  <p:embed/>
                </p:oleObj>
              </mc:Choice>
              <mc:Fallback>
                <p:oleObj name="Equation" r:id="rId27" imgW="571320" imgH="2156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93038" y="3608388"/>
                        <a:ext cx="1198562"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09" name="Object 15"/>
          <p:cNvGraphicFramePr>
            <a:graphicFrameLocks noChangeAspect="1"/>
          </p:cNvGraphicFramePr>
          <p:nvPr/>
        </p:nvGraphicFramePr>
        <p:xfrm>
          <a:off x="2660650" y="4191000"/>
          <a:ext cx="692150" cy="835025"/>
        </p:xfrm>
        <a:graphic>
          <a:graphicData uri="http://schemas.openxmlformats.org/presentationml/2006/ole">
            <mc:AlternateContent xmlns:mc="http://schemas.openxmlformats.org/markup-compatibility/2006">
              <mc:Choice xmlns:v="urn:schemas-microsoft-com:vml" Requires="v">
                <p:oleObj spid="_x0000_s264918" name="Equation" r:id="rId29" imgW="330120" imgH="419040" progId="Equation.DSMT4">
                  <p:embed/>
                </p:oleObj>
              </mc:Choice>
              <mc:Fallback>
                <p:oleObj name="Equation" r:id="rId29" imgW="330120" imgH="4190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60650" y="4191000"/>
                        <a:ext cx="692150" cy="835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4710" name="Text Box 22"/>
          <p:cNvSpPr txBox="1">
            <a:spLocks noChangeArrowheads="1"/>
          </p:cNvSpPr>
          <p:nvPr/>
        </p:nvSpPr>
        <p:spPr bwMode="auto">
          <a:xfrm>
            <a:off x="304800" y="4175125"/>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Thus, the average speed is </a:t>
            </a:r>
          </a:p>
        </p:txBody>
      </p:sp>
      <p:sp>
        <p:nvSpPr>
          <p:cNvPr id="754711" name="Text Box 23"/>
          <p:cNvSpPr txBox="1">
            <a:spLocks noChangeArrowheads="1"/>
          </p:cNvSpPr>
          <p:nvPr/>
        </p:nvSpPr>
        <p:spPr bwMode="auto">
          <a:xfrm>
            <a:off x="381000" y="5013325"/>
            <a:ext cx="114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And, the average power is </a:t>
            </a:r>
          </a:p>
        </p:txBody>
      </p:sp>
      <p:graphicFrame>
        <p:nvGraphicFramePr>
          <p:cNvPr id="754712" name="Object 16"/>
          <p:cNvGraphicFramePr>
            <a:graphicFrameLocks noChangeAspect="1"/>
          </p:cNvGraphicFramePr>
          <p:nvPr>
            <p:extLst>
              <p:ext uri="{D42A27DB-BD31-4B8C-83A1-F6EECF244321}">
                <p14:modId xmlns:p14="http://schemas.microsoft.com/office/powerpoint/2010/main" val="1020180488"/>
              </p:ext>
            </p:extLst>
          </p:nvPr>
        </p:nvGraphicFramePr>
        <p:xfrm>
          <a:off x="2362200" y="5272088"/>
          <a:ext cx="931863" cy="412750"/>
        </p:xfrm>
        <a:graphic>
          <a:graphicData uri="http://schemas.openxmlformats.org/presentationml/2006/ole">
            <mc:AlternateContent xmlns:mc="http://schemas.openxmlformats.org/markup-compatibility/2006">
              <mc:Choice xmlns:v="urn:schemas-microsoft-com:vml" Requires="v">
                <p:oleObj spid="_x0000_s264919" name="Equation" r:id="rId31" imgW="355600" imgH="165100" progId="Equation.3">
                  <p:embed/>
                </p:oleObj>
              </mc:Choice>
              <mc:Fallback>
                <p:oleObj name="Equation" r:id="rId31" imgW="355600" imgH="165100" progId="Equation.3">
                  <p:embed/>
                  <p:pic>
                    <p:nvPicPr>
                      <p:cNvPr id="0" name=""/>
                      <p:cNvPicPr>
                        <a:picLocks noChangeAspect="1" noChangeArrowheads="1"/>
                      </p:cNvPicPr>
                      <p:nvPr/>
                    </p:nvPicPr>
                    <p:blipFill>
                      <a:blip r:embed="rId32"/>
                      <a:srcRect/>
                      <a:stretch>
                        <a:fillRect/>
                      </a:stretch>
                    </p:blipFill>
                    <p:spPr bwMode="auto">
                      <a:xfrm>
                        <a:off x="2362200" y="5272088"/>
                        <a:ext cx="931863"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13" name="Object 17"/>
          <p:cNvGraphicFramePr>
            <a:graphicFrameLocks noChangeAspect="1"/>
          </p:cNvGraphicFramePr>
          <p:nvPr/>
        </p:nvGraphicFramePr>
        <p:xfrm>
          <a:off x="3276600" y="5173663"/>
          <a:ext cx="5257800" cy="587375"/>
        </p:xfrm>
        <a:graphic>
          <a:graphicData uri="http://schemas.openxmlformats.org/presentationml/2006/ole">
            <mc:AlternateContent xmlns:mc="http://schemas.openxmlformats.org/markup-compatibility/2006">
              <mc:Choice xmlns:v="urn:schemas-microsoft-com:vml" Requires="v">
                <p:oleObj spid="_x0000_s264920" name="Equation" r:id="rId33" imgW="2158920" imgH="253800" progId="Equation.DSMT4">
                  <p:embed/>
                </p:oleObj>
              </mc:Choice>
              <mc:Fallback>
                <p:oleObj name="Equation" r:id="rId33" imgW="2158920" imgH="2538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276600" y="5173663"/>
                        <a:ext cx="5257800" cy="587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14" name="Object 18"/>
          <p:cNvGraphicFramePr>
            <a:graphicFrameLocks noChangeAspect="1"/>
          </p:cNvGraphicFramePr>
          <p:nvPr/>
        </p:nvGraphicFramePr>
        <p:xfrm>
          <a:off x="3048000" y="5743575"/>
          <a:ext cx="1524000" cy="504825"/>
        </p:xfrm>
        <a:graphic>
          <a:graphicData uri="http://schemas.openxmlformats.org/presentationml/2006/ole">
            <mc:AlternateContent xmlns:mc="http://schemas.openxmlformats.org/markup-compatibility/2006">
              <mc:Choice xmlns:v="urn:schemas-microsoft-com:vml" Requires="v">
                <p:oleObj spid="_x0000_s264921" name="Equation" r:id="rId35" imgW="583920" imgH="203040" progId="Equation.DSMT4">
                  <p:embed/>
                </p:oleObj>
              </mc:Choice>
              <mc:Fallback>
                <p:oleObj name="Equation" r:id="rId35" imgW="583920" imgH="20304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048000" y="5743575"/>
                        <a:ext cx="1524000"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210483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152400"/>
            <a:ext cx="7772400" cy="762000"/>
          </a:xfrm>
        </p:spPr>
        <p:txBody>
          <a:bodyPr/>
          <a:lstStyle/>
          <a:p>
            <a:pPr eaLnBrk="1" hangingPunct="1"/>
            <a:r>
              <a:rPr lang="en-US" sz="54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533400" y="457200"/>
            <a:ext cx="8077200" cy="6324600"/>
          </a:xfrm>
        </p:spPr>
        <p:txBody>
          <a:bodyPr/>
          <a:lstStyle/>
          <a:p>
            <a:r>
              <a:rPr lang="en-US" sz="2800" dirty="0">
                <a:latin typeface="Arial Narrow" charset="0"/>
                <a:ea typeface="ＭＳ Ｐゴシック" charset="0"/>
                <a:cs typeface="ＭＳ Ｐゴシック" charset="0"/>
                <a:sym typeface="Wingdings"/>
              </a:rPr>
              <a:t>Reading assignment: CH7.7</a:t>
            </a:r>
          </a:p>
          <a:p>
            <a:r>
              <a:rPr lang="en-US" sz="2800" dirty="0">
                <a:latin typeface="Arial Narrow" charset="0"/>
                <a:ea typeface="ＭＳ Ｐゴシック" charset="0"/>
                <a:cs typeface="ＭＳ Ｐゴシック" charset="0"/>
                <a:sym typeface="Wingdings"/>
              </a:rPr>
              <a:t>Quiz #4</a:t>
            </a:r>
          </a:p>
          <a:p>
            <a:pPr lvl="1"/>
            <a:r>
              <a:rPr lang="en-US" sz="2000" dirty="0">
                <a:latin typeface="Arial Narrow" charset="0"/>
                <a:ea typeface="ＭＳ Ｐゴシック" charset="0"/>
                <a:cs typeface="ＭＳ Ｐゴシック" charset="0"/>
                <a:sym typeface="Wingdings"/>
              </a:rPr>
              <a:t>Beginning of the class </a:t>
            </a:r>
            <a:r>
              <a:rPr lang="en-US" sz="2000" dirty="0" smtClean="0">
                <a:latin typeface="Arial Narrow" charset="0"/>
                <a:ea typeface="ＭＳ Ｐゴシック" charset="0"/>
                <a:cs typeface="ＭＳ Ｐゴシック" charset="0"/>
                <a:sym typeface="Wingdings"/>
              </a:rPr>
              <a:t>Wednesday</a:t>
            </a:r>
            <a:r>
              <a:rPr lang="en-US" sz="2000" dirty="0">
                <a:latin typeface="Arial Narrow" charset="0"/>
                <a:ea typeface="ＭＳ Ｐゴシック" charset="0"/>
                <a:cs typeface="ＭＳ Ｐゴシック" charset="0"/>
                <a:sym typeface="Wingdings"/>
              </a:rPr>
              <a:t>, July </a:t>
            </a:r>
            <a:r>
              <a:rPr lang="en-US" sz="2000" dirty="0" smtClean="0">
                <a:latin typeface="Arial Narrow" charset="0"/>
                <a:ea typeface="ＭＳ Ｐゴシック" charset="0"/>
                <a:cs typeface="ＭＳ Ｐゴシック" charset="0"/>
                <a:sym typeface="Wingdings"/>
              </a:rPr>
              <a:t>8</a:t>
            </a:r>
            <a:endParaRPr lang="en-US" sz="2000" dirty="0">
              <a:latin typeface="Arial Narrow" charset="0"/>
              <a:ea typeface="ＭＳ Ｐゴシック" charset="0"/>
              <a:cs typeface="ＭＳ Ｐゴシック" charset="0"/>
              <a:sym typeface="Wingdings"/>
            </a:endParaRPr>
          </a:p>
          <a:p>
            <a:pPr lvl="1"/>
            <a:r>
              <a:rPr lang="en-US" sz="2000" dirty="0">
                <a:latin typeface="Arial Narrow" charset="0"/>
                <a:ea typeface="ＭＳ Ｐゴシック" charset="0"/>
                <a:cs typeface="ＭＳ Ｐゴシック" charset="0"/>
                <a:sym typeface="Wingdings"/>
              </a:rPr>
              <a:t>Covers CH 6.4 to what we finish </a:t>
            </a:r>
            <a:r>
              <a:rPr lang="en-US" sz="2000" dirty="0" smtClean="0">
                <a:latin typeface="Arial Narrow" charset="0"/>
                <a:ea typeface="ＭＳ Ｐゴシック" charset="0"/>
                <a:cs typeface="ＭＳ Ｐゴシック" charset="0"/>
                <a:sym typeface="Wingdings"/>
              </a:rPr>
              <a:t>tomorrow</a:t>
            </a:r>
            <a:endParaRPr lang="en-US" sz="2000" dirty="0">
              <a:latin typeface="Arial Narrow" charset="0"/>
              <a:ea typeface="ＭＳ Ｐゴシック" charset="0"/>
              <a:cs typeface="ＭＳ Ｐゴシック" charset="0"/>
              <a:sym typeface="Wingdings"/>
            </a:endParaRPr>
          </a:p>
          <a:p>
            <a:pPr lvl="1"/>
            <a:r>
              <a:rPr lang="en-US" sz="2000" dirty="0"/>
              <a:t>Bring your calculator but DO NOT input formula into it!</a:t>
            </a:r>
          </a:p>
          <a:p>
            <a:pPr lvl="2" eaLnBrk="1" hangingPunct="1">
              <a:spcBef>
                <a:spcPts val="72"/>
              </a:spcBef>
            </a:pPr>
            <a:r>
              <a:rPr lang="en-US" sz="1800" dirty="0"/>
              <a:t>Your phones or portable computers are NOT allowed as a replacement!</a:t>
            </a:r>
          </a:p>
          <a:p>
            <a:pPr lvl="1" eaLnBrk="1" hangingPunct="1">
              <a:spcBef>
                <a:spcPts val="72"/>
              </a:spcBef>
            </a:pPr>
            <a:r>
              <a:rPr lang="en-US" sz="2000" dirty="0"/>
              <a:t>You can prepare a one 8.5x11.5 sheet (front and back) of </a:t>
            </a:r>
            <a:r>
              <a:rPr lang="en-US" sz="2000" b="1" u="sng" dirty="0">
                <a:solidFill>
                  <a:srgbClr val="FF0000"/>
                </a:solidFill>
              </a:rPr>
              <a:t>handwritten</a:t>
            </a:r>
            <a:r>
              <a:rPr lang="en-US" sz="2000" dirty="0">
                <a:solidFill>
                  <a:srgbClr val="FF0000"/>
                </a:solidFill>
              </a:rPr>
              <a:t> </a:t>
            </a:r>
            <a:r>
              <a:rPr lang="en-US" sz="2000" dirty="0"/>
              <a:t>formulae and values of constants for the exam </a:t>
            </a:r>
            <a:r>
              <a:rPr lang="en-US" sz="2000" dirty="0">
                <a:sym typeface="Wingdings"/>
              </a:rPr>
              <a:t> no solutions, derivations or definitions!</a:t>
            </a:r>
            <a:endParaRPr lang="en-US" sz="2000" dirty="0"/>
          </a:p>
          <a:p>
            <a:pPr lvl="2" eaLnBrk="1" hangingPunct="1">
              <a:spcBef>
                <a:spcPts val="72"/>
              </a:spcBef>
            </a:pPr>
            <a:r>
              <a:rPr lang="en-US" sz="1800" dirty="0"/>
              <a:t>No additional formulae or values of constants will be provided!</a:t>
            </a:r>
          </a:p>
          <a:p>
            <a:pPr eaLnBrk="1" hangingPunct="1">
              <a:spcBef>
                <a:spcPts val="72"/>
              </a:spcBef>
            </a:pPr>
            <a:r>
              <a:rPr lang="en-US" sz="2400" dirty="0" smtClean="0"/>
              <a:t>Bring your planetarium extra credit sheet by July 13</a:t>
            </a:r>
          </a:p>
          <a:p>
            <a:pPr eaLnBrk="1" hangingPunct="1">
              <a:spcBef>
                <a:spcPts val="72"/>
              </a:spcBef>
            </a:pPr>
            <a:r>
              <a:rPr lang="en-US" sz="2400" dirty="0" smtClean="0"/>
              <a:t>Student survey</a:t>
            </a:r>
          </a:p>
          <a:p>
            <a:pPr eaLnBrk="1" hangingPunct="1">
              <a:spcBef>
                <a:spcPts val="72"/>
              </a:spcBef>
            </a:pPr>
            <a:r>
              <a:rPr lang="en-US" sz="2400" dirty="0" smtClean="0"/>
              <a:t>Term </a:t>
            </a:r>
            <a:r>
              <a:rPr lang="en-US" sz="2400" dirty="0"/>
              <a:t>2 results</a:t>
            </a:r>
          </a:p>
          <a:p>
            <a:pPr lvl="1" eaLnBrk="1" hangingPunct="1">
              <a:spcBef>
                <a:spcPts val="72"/>
              </a:spcBef>
            </a:pPr>
            <a:r>
              <a:rPr lang="en-US" sz="2000" dirty="0"/>
              <a:t>Class average: </a:t>
            </a:r>
            <a:r>
              <a:rPr lang="en-US" sz="2000" dirty="0" smtClean="0"/>
              <a:t>60.6/106</a:t>
            </a:r>
            <a:endParaRPr lang="en-US" sz="2000" dirty="0"/>
          </a:p>
          <a:p>
            <a:pPr lvl="2" eaLnBrk="1" hangingPunct="1">
              <a:spcBef>
                <a:spcPts val="72"/>
              </a:spcBef>
            </a:pPr>
            <a:r>
              <a:rPr lang="en-US" sz="1800" dirty="0"/>
              <a:t>Equivalent to: </a:t>
            </a:r>
            <a:r>
              <a:rPr lang="en-US" sz="1800" dirty="0" smtClean="0"/>
              <a:t>57.2/</a:t>
            </a:r>
            <a:r>
              <a:rPr lang="en-US" sz="1800" dirty="0"/>
              <a:t>100</a:t>
            </a:r>
          </a:p>
          <a:p>
            <a:pPr lvl="2" eaLnBrk="1" hangingPunct="1">
              <a:spcBef>
                <a:spcPts val="72"/>
              </a:spcBef>
            </a:pPr>
            <a:r>
              <a:rPr lang="en-US" sz="1800" dirty="0"/>
              <a:t>Previous results: </a:t>
            </a:r>
            <a:r>
              <a:rPr lang="en-US" sz="1800" dirty="0" smtClean="0"/>
              <a:t>64.1/</a:t>
            </a:r>
            <a:r>
              <a:rPr lang="en-US" sz="1800" dirty="0"/>
              <a:t>100 and </a:t>
            </a:r>
            <a:r>
              <a:rPr lang="en-US" sz="1800" dirty="0" smtClean="0"/>
              <a:t>62.4/</a:t>
            </a:r>
            <a:r>
              <a:rPr lang="en-US" sz="1800" dirty="0"/>
              <a:t>100</a:t>
            </a:r>
          </a:p>
          <a:p>
            <a:pPr lvl="1" eaLnBrk="1" hangingPunct="1">
              <a:spcBef>
                <a:spcPts val="72"/>
              </a:spcBef>
            </a:pPr>
            <a:r>
              <a:rPr lang="en-US" sz="2000" dirty="0"/>
              <a:t>Top score: </a:t>
            </a:r>
            <a:r>
              <a:rPr lang="en-US" sz="2000" dirty="0" smtClean="0"/>
              <a:t>98/106</a:t>
            </a:r>
            <a:endParaRPr lang="en-US" sz="2000" dirty="0"/>
          </a:p>
        </p:txBody>
      </p:sp>
      <p:sp>
        <p:nvSpPr>
          <p:cNvPr id="2" name="Date Placeholder 1"/>
          <p:cNvSpPr>
            <a:spLocks noGrp="1"/>
          </p:cNvSpPr>
          <p:nvPr>
            <p:ph type="dt" sz="half" idx="10"/>
          </p:nvPr>
        </p:nvSpPr>
        <p:spPr/>
        <p:txBody>
          <a:bodyPr/>
          <a:lstStyle/>
          <a:p>
            <a:pPr>
              <a:defRPr/>
            </a:pPr>
            <a:r>
              <a:rPr lang="en-US" smtClean="0"/>
              <a:t>Monday, July 6, 2015</a:t>
            </a:r>
            <a:endParaRPr lang="en-US" dirty="0"/>
          </a:p>
        </p:txBody>
      </p:sp>
      <p:sp>
        <p:nvSpPr>
          <p:cNvPr id="3" name="Footer Placeholder 2"/>
          <p:cNvSpPr>
            <a:spLocks noGrp="1"/>
          </p:cNvSpPr>
          <p:nvPr>
            <p:ph type="ftr" sz="quarter" idx="11"/>
          </p:nvPr>
        </p:nvSpPr>
        <p:spPr/>
        <p:txBody>
          <a:bodyPr/>
          <a:lstStyle/>
          <a:p>
            <a:pPr>
              <a:defRPr/>
            </a:pPr>
            <a:r>
              <a:rPr lang="nl-NL" dirty="0" smtClean="0"/>
              <a:t>PHYS 1441-001, Summer 2014             Dr. Jaehoon </a:t>
            </a:r>
            <a:r>
              <a:rPr lang="nl-NL" dirty="0" err="1" smtClean="0"/>
              <a:t>Yu</a:t>
            </a:r>
            <a:endParaRPr lang="en-US" dirty="0"/>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8"/>
          <p:cNvSpPr>
            <a:spLocks noGrp="1"/>
          </p:cNvSpPr>
          <p:nvPr>
            <p:ph type="title"/>
          </p:nvPr>
        </p:nvSpPr>
        <p:spPr>
          <a:xfrm>
            <a:off x="685800" y="152400"/>
            <a:ext cx="7772400" cy="762000"/>
          </a:xfrm>
        </p:spPr>
        <p:txBody>
          <a:bodyPr/>
          <a:lstStyle/>
          <a:p>
            <a:r>
              <a:rPr lang="en-US" dirty="0" smtClean="0">
                <a:latin typeface="Arial Narrow" charset="0"/>
                <a:ea typeface="ＭＳ Ｐゴシック" charset="0"/>
                <a:cs typeface="ＭＳ Ｐゴシック" charset="0"/>
              </a:rPr>
              <a:t>Reminder: Special Project #5</a:t>
            </a:r>
            <a:endParaRPr lang="en-US" dirty="0">
              <a:latin typeface="Arial Narrow" charset="0"/>
              <a:ea typeface="ＭＳ Ｐゴシック" charset="0"/>
              <a:cs typeface="ＭＳ Ｐゴシック" charset="0"/>
            </a:endParaRPr>
          </a:p>
        </p:txBody>
      </p:sp>
      <p:sp>
        <p:nvSpPr>
          <p:cNvPr id="19459" name="Content Placeholder 9"/>
          <p:cNvSpPr>
            <a:spLocks noGrp="1"/>
          </p:cNvSpPr>
          <p:nvPr>
            <p:ph idx="1"/>
          </p:nvPr>
        </p:nvSpPr>
        <p:spPr>
          <a:xfrm>
            <a:off x="304800" y="914400"/>
            <a:ext cx="8534400" cy="5181600"/>
          </a:xfrm>
        </p:spPr>
        <p:txBody>
          <a:bodyPr/>
          <a:lstStyle/>
          <a:p>
            <a:pPr marL="514350" indent="-514350">
              <a:buFont typeface="Arial Narrow" charset="0"/>
              <a:buAutoNum type="arabicPeriod"/>
            </a:pPr>
            <a:r>
              <a:rPr lang="en-US" sz="2800" dirty="0">
                <a:latin typeface="Arial Narrow" charset="0"/>
                <a:ea typeface="ＭＳ Ｐゴシック" charset="0"/>
                <a:cs typeface="ＭＳ Ｐゴシック" charset="0"/>
              </a:rPr>
              <a:t>A ball of mass </a:t>
            </a:r>
            <a:r>
              <a:rPr lang="en-US" sz="2800" dirty="0">
                <a:latin typeface="Monotype Corsiva" charset="0"/>
                <a:ea typeface="ＭＳ Ｐゴシック" charset="0"/>
                <a:cs typeface="ＭＳ Ｐゴシック" charset="0"/>
              </a:rPr>
              <a:t>M</a:t>
            </a:r>
            <a:r>
              <a:rPr lang="en-US" sz="2800" dirty="0">
                <a:latin typeface="Arial Narrow" charset="0"/>
                <a:ea typeface="ＭＳ Ｐゴシック" charset="0"/>
                <a:cs typeface="ＭＳ Ｐゴシック" charset="0"/>
              </a:rPr>
              <a:t> at rest is dropped from the height </a:t>
            </a:r>
            <a:r>
              <a:rPr lang="en-US" sz="2800" dirty="0">
                <a:latin typeface="Monotype Corsiva" charset="0"/>
                <a:ea typeface="ＭＳ Ｐゴシック" charset="0"/>
                <a:cs typeface="ＭＳ Ｐゴシック" charset="0"/>
              </a:rPr>
              <a:t>h</a:t>
            </a:r>
            <a:r>
              <a:rPr lang="en-US" sz="2800" dirty="0">
                <a:latin typeface="Arial Narrow" charset="0"/>
                <a:ea typeface="ＭＳ Ｐゴシック" charset="0"/>
                <a:cs typeface="ＭＳ Ｐゴシック" charset="0"/>
              </a:rPr>
              <a:t> above the ground onto a spring on the ground, whose spring constant is </a:t>
            </a:r>
            <a:r>
              <a:rPr lang="en-US" sz="2800" dirty="0">
                <a:latin typeface="Monotype Corsiva" charset="0"/>
                <a:ea typeface="ＭＳ Ｐゴシック" charset="0"/>
                <a:cs typeface="ＭＳ Ｐゴシック" charset="0"/>
              </a:rPr>
              <a:t>k</a:t>
            </a:r>
            <a:r>
              <a:rPr lang="en-US" sz="2800" dirty="0">
                <a:latin typeface="Arial Narrow" charset="0"/>
                <a:ea typeface="ＭＳ Ｐゴシック" charset="0"/>
                <a:cs typeface="ＭＳ Ｐゴシック" charset="0"/>
              </a:rPr>
              <a:t>.  Neglecting air resistance and assuming that the spring is in its equilibrium, express, in terms of the quantities given in this problem and the gravitational acceleration </a:t>
            </a:r>
            <a:r>
              <a:rPr lang="en-US" sz="2800" dirty="0">
                <a:latin typeface="Monotype Corsiva" charset="0"/>
                <a:ea typeface="ＭＳ Ｐゴシック" charset="0"/>
                <a:cs typeface="ＭＳ Ｐゴシック" charset="0"/>
              </a:rPr>
              <a:t>g</a:t>
            </a:r>
            <a:r>
              <a:rPr lang="en-US" sz="2800" dirty="0">
                <a:latin typeface="Arial Narrow" charset="0"/>
                <a:ea typeface="ＭＳ Ｐゴシック" charset="0"/>
                <a:cs typeface="ＭＳ Ｐゴシック" charset="0"/>
              </a:rPr>
              <a:t>, the distance </a:t>
            </a:r>
            <a:r>
              <a:rPr lang="en-US" sz="2800" dirty="0">
                <a:latin typeface="Monotype Corsiva" charset="0"/>
                <a:ea typeface="ＭＳ Ｐゴシック" charset="0"/>
                <a:cs typeface="ＭＳ Ｐゴシック" charset="0"/>
              </a:rPr>
              <a:t>x</a:t>
            </a:r>
            <a:r>
              <a:rPr lang="en-US" sz="2800" dirty="0">
                <a:latin typeface="Arial Narrow" charset="0"/>
                <a:ea typeface="ＭＳ Ｐゴシック" charset="0"/>
                <a:cs typeface="ＭＳ Ｐゴシック" charset="0"/>
              </a:rPr>
              <a:t> of which the spring is pressed down when the ball completely loses its energy.  (10 points)</a:t>
            </a:r>
          </a:p>
          <a:p>
            <a:pPr marL="514350" indent="-514350">
              <a:buFont typeface="Arial Narrow" charset="0"/>
              <a:buAutoNum type="arabicPeriod"/>
            </a:pPr>
            <a:r>
              <a:rPr lang="en-US" sz="2800" dirty="0">
                <a:latin typeface="Arial Narrow" charset="0"/>
                <a:ea typeface="ＭＳ Ｐゴシック" charset="0"/>
                <a:cs typeface="ＭＳ Ｐゴシック" charset="0"/>
              </a:rPr>
              <a:t>Find the </a:t>
            </a:r>
            <a:r>
              <a:rPr lang="en-US" sz="2800" dirty="0">
                <a:latin typeface="Monotype Corsiva" charset="0"/>
                <a:ea typeface="ＭＳ Ｐゴシック" charset="0"/>
                <a:cs typeface="ＭＳ Ｐゴシック" charset="0"/>
              </a:rPr>
              <a:t>x</a:t>
            </a:r>
            <a:r>
              <a:rPr lang="en-US" sz="2800" dirty="0">
                <a:latin typeface="Arial Narrow" charset="0"/>
                <a:ea typeface="ＭＳ Ｐゴシック" charset="0"/>
                <a:cs typeface="ＭＳ Ｐゴシック" charset="0"/>
              </a:rPr>
              <a:t> above if the </a:t>
            </a:r>
            <a:r>
              <a:rPr lang="en-US" sz="2800" dirty="0" smtClean="0">
                <a:latin typeface="Arial Narrow" charset="0"/>
                <a:ea typeface="ＭＳ Ｐゴシック" charset="0"/>
                <a:cs typeface="ＭＳ Ｐゴシック" charset="0"/>
              </a:rPr>
              <a:t>ball’s </a:t>
            </a:r>
            <a:r>
              <a:rPr lang="en-US" sz="2800" dirty="0">
                <a:latin typeface="Arial Narrow" charset="0"/>
                <a:ea typeface="ＭＳ Ｐゴシック" charset="0"/>
                <a:cs typeface="ＭＳ Ｐゴシック" charset="0"/>
              </a:rPr>
              <a:t>initial speed is </a:t>
            </a:r>
            <a:r>
              <a:rPr lang="en-US" sz="2800" dirty="0">
                <a:latin typeface="Monotype Corsiva" charset="0"/>
                <a:ea typeface="ＭＳ Ｐゴシック" charset="0"/>
                <a:cs typeface="ＭＳ Ｐゴシック" charset="0"/>
              </a:rPr>
              <a:t>v</a:t>
            </a:r>
            <a:r>
              <a:rPr lang="en-US" sz="2800" baseline="-25000" dirty="0">
                <a:latin typeface="Monotype Corsiva" charset="0"/>
                <a:ea typeface="ＭＳ Ｐゴシック" charset="0"/>
                <a:cs typeface="ＭＳ Ｐゴシック" charset="0"/>
              </a:rPr>
              <a:t>i</a:t>
            </a:r>
            <a:r>
              <a:rPr lang="en-US" sz="2800" dirty="0">
                <a:latin typeface="Arial Narrow" charset="0"/>
                <a:ea typeface="ＭＳ Ｐゴシック" charset="0"/>
                <a:cs typeface="ＭＳ Ｐゴシック" charset="0"/>
              </a:rPr>
              <a:t>. (10 points)</a:t>
            </a:r>
          </a:p>
          <a:p>
            <a:pPr marL="514350" indent="-514350">
              <a:buFont typeface="Arial Narrow" charset="0"/>
              <a:buAutoNum type="arabicPeriod"/>
            </a:pPr>
            <a:r>
              <a:rPr lang="en-US" sz="2800" dirty="0">
                <a:latin typeface="Arial Narrow" charset="0"/>
                <a:ea typeface="ＭＳ Ｐゴシック" charset="0"/>
                <a:cs typeface="ＭＳ Ｐゴシック" charset="0"/>
              </a:rPr>
              <a:t>Due for the project is this </a:t>
            </a:r>
            <a:r>
              <a:rPr lang="en-US" sz="2800" dirty="0" smtClean="0">
                <a:latin typeface="Arial Narrow" charset="0"/>
                <a:ea typeface="ＭＳ Ｐゴシック" charset="0"/>
                <a:cs typeface="ＭＳ Ｐゴシック" charset="0"/>
              </a:rPr>
              <a:t>Wednesday</a:t>
            </a:r>
            <a:r>
              <a:rPr lang="en-US" sz="2800" dirty="0">
                <a:latin typeface="Arial Narrow" charset="0"/>
                <a:ea typeface="ＭＳ Ｐゴシック" charset="0"/>
                <a:cs typeface="ＭＳ Ｐゴシック" charset="0"/>
              </a:rPr>
              <a:t>, </a:t>
            </a:r>
            <a:r>
              <a:rPr lang="en-US" sz="2800" dirty="0" smtClean="0">
                <a:latin typeface="Arial Narrow" charset="0"/>
                <a:ea typeface="ＭＳ Ｐゴシック" charset="0"/>
                <a:cs typeface="ＭＳ Ｐゴシック" charset="0"/>
              </a:rPr>
              <a:t>July 8</a:t>
            </a:r>
            <a:endParaRPr lang="en-US" sz="2800" dirty="0">
              <a:latin typeface="Arial Narrow" charset="0"/>
              <a:ea typeface="ＭＳ Ｐゴシック" charset="0"/>
              <a:cs typeface="ＭＳ Ｐゴシック" charset="0"/>
            </a:endParaRPr>
          </a:p>
          <a:p>
            <a:pPr marL="514350" indent="-514350">
              <a:buFont typeface="Arial Narrow" charset="0"/>
              <a:buAutoNum type="arabicPeriod"/>
            </a:pPr>
            <a:r>
              <a:rPr lang="en-US" sz="2800" dirty="0">
                <a:latin typeface="Arial Narrow" charset="0"/>
                <a:ea typeface="ＭＳ Ｐゴシック" charset="0"/>
                <a:cs typeface="ＭＳ Ｐゴシック" charset="0"/>
              </a:rPr>
              <a:t>You must show the detail of your OWN work in order to obtain any credit.</a:t>
            </a:r>
          </a:p>
          <a:p>
            <a:pPr marL="514350" indent="-514350">
              <a:buFont typeface="Arial Narrow" charset="0"/>
              <a:buAutoNum type="arabicPeriod"/>
            </a:pPr>
            <a:endParaRPr lang="en-US" sz="2800" dirty="0">
              <a:solidFill>
                <a:srgbClr val="800000"/>
              </a:solidFill>
              <a:latin typeface="Arial Narrow" charset="0"/>
              <a:ea typeface="ＭＳ Ｐゴシック" charset="0"/>
              <a:cs typeface="ＭＳ Ｐゴシック" charset="0"/>
            </a:endParaRPr>
          </a:p>
        </p:txBody>
      </p:sp>
      <p:sp>
        <p:nvSpPr>
          <p:cNvPr id="1946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1946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194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EF9CFC-00EE-0341-8712-614C7D33859A}"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660876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62000" y="0"/>
            <a:ext cx="7772400" cy="609600"/>
          </a:xfrm>
        </p:spPr>
        <p:txBody>
          <a:bodyPr/>
          <a:lstStyle/>
          <a:p>
            <a:r>
              <a:rPr lang="en-US" sz="3600" dirty="0" smtClean="0"/>
              <a:t>Special Project #6</a:t>
            </a:r>
            <a:endParaRPr lang="en-US" sz="3600" dirty="0"/>
          </a:p>
        </p:txBody>
      </p:sp>
      <p:sp>
        <p:nvSpPr>
          <p:cNvPr id="111619" name="Rectangle 3"/>
          <p:cNvSpPr>
            <a:spLocks noGrp="1" noChangeArrowheads="1"/>
          </p:cNvSpPr>
          <p:nvPr>
            <p:ph type="body" idx="1"/>
          </p:nvPr>
        </p:nvSpPr>
        <p:spPr>
          <a:xfrm>
            <a:off x="228600" y="533400"/>
            <a:ext cx="8915400" cy="6324600"/>
          </a:xfrm>
          <a:solidFill>
            <a:schemeClr val="bg1"/>
          </a:solidFill>
        </p:spPr>
        <p:txBody>
          <a:bodyPr/>
          <a:lstStyle/>
          <a:p>
            <a:r>
              <a:rPr lang="en-US" sz="2400" dirty="0" smtClean="0"/>
              <a:t>Make a list of the </a:t>
            </a:r>
            <a:r>
              <a:rPr lang="en-US" sz="2400" b="1" i="1" u="sng" dirty="0" smtClean="0"/>
              <a:t>rated power </a:t>
            </a:r>
            <a:r>
              <a:rPr lang="en-US" sz="2400" dirty="0" smtClean="0"/>
              <a:t>of all electric and electronic devices at your home and compiled them in a table. (</a:t>
            </a:r>
            <a:r>
              <a:rPr lang="en-US" sz="2400" dirty="0"/>
              <a:t>2</a:t>
            </a:r>
            <a:r>
              <a:rPr lang="en-US" sz="2400" dirty="0" smtClean="0"/>
              <a:t> points each for the first 10 items and 1 point for each additional item.)</a:t>
            </a:r>
          </a:p>
          <a:p>
            <a:pPr lvl="1"/>
            <a:r>
              <a:rPr lang="en-US" sz="2000" dirty="0" smtClean="0"/>
              <a:t>What is an item?</a:t>
            </a:r>
          </a:p>
          <a:p>
            <a:pPr lvl="2"/>
            <a:r>
              <a:rPr lang="en-US" sz="1800" dirty="0" smtClean="0"/>
              <a:t>Similar electric devices count as one item.</a:t>
            </a:r>
          </a:p>
          <a:p>
            <a:pPr lvl="3"/>
            <a:r>
              <a:rPr lang="en-US" sz="1400" dirty="0" smtClean="0"/>
              <a:t>All light bulbs make up one item, computers another, refrigerators, TVs, dryers (hair and clothes), electric </a:t>
            </a:r>
            <a:r>
              <a:rPr lang="en-US" sz="1400" dirty="0" err="1" smtClean="0"/>
              <a:t>cooktops</a:t>
            </a:r>
            <a:r>
              <a:rPr lang="en-US" sz="1400" dirty="0" smtClean="0"/>
              <a:t>, heaters, microwave ovens, electric ovens, dishwashers, etc.  </a:t>
            </a:r>
          </a:p>
          <a:p>
            <a:pPr lvl="3"/>
            <a:r>
              <a:rPr lang="en-US" sz="1400" dirty="0" smtClean="0"/>
              <a:t>All you have to do is to count add all wattages of the light bulbs together as the power of the item</a:t>
            </a:r>
            <a:endParaRPr lang="en-US" sz="2000" dirty="0" smtClean="0"/>
          </a:p>
          <a:p>
            <a:r>
              <a:rPr lang="en-US" sz="2400" dirty="0" smtClean="0"/>
              <a:t>Estimate the </a:t>
            </a:r>
            <a:r>
              <a:rPr lang="en-US" sz="2400" b="1" u="sng" dirty="0" smtClean="0"/>
              <a:t>cost of electricity </a:t>
            </a:r>
            <a:r>
              <a:rPr lang="en-US" sz="2400" dirty="0" smtClean="0"/>
              <a:t>for each of the items (taking into account the number of hours you use the device) on the table using the electricity cost per kWh of the power company that serves you and put them in a separate column in the above table for each of the items.  (2 points each for the first 10 items and 1 point each additional items).  Clearly write down what the unit cost of the power is per kWh above the table.</a:t>
            </a:r>
          </a:p>
          <a:p>
            <a:r>
              <a:rPr lang="en-US" sz="2400" dirty="0" smtClean="0"/>
              <a:t>Estimate the the total amount of energy in Joules and the total electricity cost </a:t>
            </a:r>
            <a:r>
              <a:rPr lang="en-US" sz="2400" b="1" i="1" u="sng" dirty="0" smtClean="0"/>
              <a:t>per month </a:t>
            </a:r>
            <a:r>
              <a:rPr lang="en-US" sz="2400" dirty="0" smtClean="0"/>
              <a:t>and </a:t>
            </a:r>
            <a:r>
              <a:rPr lang="en-US" sz="2400" b="1" i="1" u="sng" dirty="0" smtClean="0"/>
              <a:t>per year </a:t>
            </a:r>
            <a:r>
              <a:rPr lang="en-US" sz="2400" dirty="0" smtClean="0"/>
              <a:t>for your home.  (5 points)</a:t>
            </a:r>
          </a:p>
          <a:p>
            <a:r>
              <a:rPr lang="en-US" sz="2400" dirty="0" smtClean="0"/>
              <a:t>Due: Beginning of the class Monday, July 13  </a:t>
            </a:r>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spTree>
    <p:extLst>
      <p:ext uri="{BB962C8B-B14F-4D97-AF65-F5344CB8AC3E}">
        <p14:creationId xmlns:p14="http://schemas.microsoft.com/office/powerpoint/2010/main" val="8125297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July 6, 2015</a:t>
            </a:r>
            <a:endParaRPr lang="en-US"/>
          </a:p>
        </p:txBody>
      </p:sp>
      <p:sp>
        <p:nvSpPr>
          <p:cNvPr id="5" name="Footer Placeholder 4"/>
          <p:cNvSpPr>
            <a:spLocks noGrp="1"/>
          </p:cNvSpPr>
          <p:nvPr>
            <p:ph type="ftr" sz="quarter" idx="11"/>
          </p:nvPr>
        </p:nvSpPr>
        <p:spPr/>
        <p:txBody>
          <a:bodyPr/>
          <a:lstStyle/>
          <a:p>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5</a:t>
            </a:fld>
            <a:endParaRPr lang="en-US"/>
          </a:p>
        </p:txBody>
      </p:sp>
      <p:sp>
        <p:nvSpPr>
          <p:cNvPr id="111618" name="Rectangle 2"/>
          <p:cNvSpPr>
            <a:spLocks noGrp="1" noChangeArrowheads="1"/>
          </p:cNvSpPr>
          <p:nvPr>
            <p:ph type="title"/>
          </p:nvPr>
        </p:nvSpPr>
        <p:spPr>
          <a:xfrm>
            <a:off x="762000" y="0"/>
            <a:ext cx="7772400" cy="609600"/>
          </a:xfrm>
        </p:spPr>
        <p:txBody>
          <a:bodyPr/>
          <a:lstStyle/>
          <a:p>
            <a:r>
              <a:rPr lang="en-US" dirty="0" smtClean="0"/>
              <a:t>Special Project Spread Sheet</a:t>
            </a:r>
            <a:endParaRPr lang="en-US" dirty="0"/>
          </a:p>
        </p:txBody>
      </p:sp>
      <p:pic>
        <p:nvPicPr>
          <p:cNvPr id="3" name="Picture 2" descr="sp6-speadshee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9321800" cy="6858000"/>
          </a:xfrm>
          <a:prstGeom prst="rect">
            <a:avLst/>
          </a:prstGeom>
        </p:spPr>
      </p:pic>
      <p:sp>
        <p:nvSpPr>
          <p:cNvPr id="8" name="TextBox 7"/>
          <p:cNvSpPr txBox="1"/>
          <p:nvPr/>
        </p:nvSpPr>
        <p:spPr>
          <a:xfrm>
            <a:off x="707360" y="914400"/>
            <a:ext cx="7763964" cy="584776"/>
          </a:xfrm>
          <a:prstGeom prst="rect">
            <a:avLst/>
          </a:prstGeom>
          <a:noFill/>
        </p:spPr>
        <p:txBody>
          <a:bodyPr wrap="none" rtlCol="0">
            <a:spAutoFit/>
          </a:bodyPr>
          <a:lstStyle/>
          <a:p>
            <a:r>
              <a:rPr lang="en-US" sz="1600" dirty="0" smtClean="0">
                <a:latin typeface="Arial Narrow"/>
                <a:cs typeface="Arial Narrow"/>
              </a:rPr>
              <a:t>Download this spread sheet from URL: </a:t>
            </a:r>
            <a:r>
              <a:rPr lang="en-US" sz="1600" b="1" dirty="0" smtClean="0">
                <a:latin typeface="Arial Narrow"/>
                <a:cs typeface="Arial Narrow"/>
                <a:hlinkClick r:id="rId3"/>
              </a:rPr>
              <a:t>http://www-hep.uta.edu/~yu/teaching/summer15-1441-001/ </a:t>
            </a:r>
            <a:endParaRPr lang="en-US" sz="1600" b="1" dirty="0" smtClean="0">
              <a:latin typeface="Arial Narrow"/>
              <a:cs typeface="Arial Narrow"/>
            </a:endParaRPr>
          </a:p>
          <a:p>
            <a:r>
              <a:rPr lang="en-US" sz="1600" b="1" dirty="0" smtClean="0">
                <a:latin typeface="Arial Narrow"/>
                <a:cs typeface="Arial Narrow"/>
              </a:rPr>
              <a:t>Just click the file with the name: sp6-spreadsheet.xlsx</a:t>
            </a:r>
            <a:endParaRPr lang="en-US" sz="1600" b="1" dirty="0">
              <a:latin typeface="Arial Narrow"/>
              <a:cs typeface="Arial Narrow"/>
            </a:endParaRPr>
          </a:p>
        </p:txBody>
      </p:sp>
      <p:sp>
        <p:nvSpPr>
          <p:cNvPr id="9" name="TextBox 8"/>
          <p:cNvSpPr txBox="1"/>
          <p:nvPr/>
        </p:nvSpPr>
        <p:spPr>
          <a:xfrm>
            <a:off x="762000" y="1447800"/>
            <a:ext cx="6519734" cy="338554"/>
          </a:xfrm>
          <a:prstGeom prst="rect">
            <a:avLst/>
          </a:prstGeom>
          <a:noFill/>
        </p:spPr>
        <p:txBody>
          <a:bodyPr wrap="none" rtlCol="0">
            <a:spAutoFit/>
          </a:bodyPr>
          <a:lstStyle/>
          <a:p>
            <a:r>
              <a:rPr lang="en-US" sz="1600" dirty="0" smtClean="0">
                <a:latin typeface="Arial Narrow"/>
                <a:cs typeface="Arial Narrow"/>
              </a:rPr>
              <a:t>Write down at the top your name and the charge per kwh by your electricity company </a:t>
            </a:r>
            <a:endParaRPr lang="en-US" sz="1600" b="1" dirty="0">
              <a:latin typeface="Arial Narrow"/>
              <a:cs typeface="Arial Narrow"/>
            </a:endParaRPr>
          </a:p>
        </p:txBody>
      </p:sp>
    </p:spTree>
    <p:extLst>
      <p:ext uri="{BB962C8B-B14F-4D97-AF65-F5344CB8AC3E}">
        <p14:creationId xmlns:p14="http://schemas.microsoft.com/office/powerpoint/2010/main" val="32282492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15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15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D9E61E2-3675-4A4F-93EC-014B21F030C1}"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604162" name="Picture 2" descr="FG08_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581400"/>
            <a:ext cx="3657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Rectangle 3"/>
          <p:cNvSpPr>
            <a:spLocks noGrp="1" noChangeArrowheads="1"/>
          </p:cNvSpPr>
          <p:nvPr>
            <p:ph type="title"/>
          </p:nvPr>
        </p:nvSpPr>
        <p:spPr>
          <a:xfrm>
            <a:off x="685800" y="152400"/>
            <a:ext cx="7772400" cy="533400"/>
          </a:xfrm>
        </p:spPr>
        <p:txBody>
          <a:bodyPr/>
          <a:lstStyle/>
          <a:p>
            <a:r>
              <a:rPr lang="en-US" dirty="0">
                <a:latin typeface="Arial Narrow" charset="0"/>
                <a:ea typeface="ＭＳ Ｐゴシック" charset="0"/>
                <a:cs typeface="ＭＳ Ｐゴシック" charset="0"/>
              </a:rPr>
              <a:t>Elastic Potential Energy</a:t>
            </a:r>
          </a:p>
        </p:txBody>
      </p:sp>
      <p:sp>
        <p:nvSpPr>
          <p:cNvPr id="604164" name="Text Box 4"/>
          <p:cNvSpPr txBox="1">
            <a:spLocks noChangeArrowheads="1"/>
          </p:cNvSpPr>
          <p:nvPr/>
        </p:nvSpPr>
        <p:spPr bwMode="auto">
          <a:xfrm>
            <a:off x="304800" y="1905000"/>
            <a:ext cx="5486400" cy="85090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The force spring exerts on an object when it is distorted from its equilibrium by a distance x is</a:t>
            </a:r>
          </a:p>
        </p:txBody>
      </p:sp>
      <p:sp>
        <p:nvSpPr>
          <p:cNvPr id="604165" name="Text Box 5"/>
          <p:cNvSpPr txBox="1">
            <a:spLocks noChangeArrowheads="1"/>
          </p:cNvSpPr>
          <p:nvPr/>
        </p:nvSpPr>
        <p:spPr bwMode="auto">
          <a:xfrm>
            <a:off x="685800" y="838200"/>
            <a:ext cx="7772400" cy="91440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600" dirty="0">
                <a:solidFill>
                  <a:schemeClr val="accent2"/>
                </a:solidFill>
                <a:latin typeface="Monotype Corsiva" charset="0"/>
              </a:rPr>
              <a:t>Potential energy given to an object by a spring or an object with elasticity in the system that consists of an object and the spring.</a:t>
            </a:r>
          </a:p>
        </p:txBody>
      </p:sp>
      <p:graphicFrame>
        <p:nvGraphicFramePr>
          <p:cNvPr id="604166" name="Object 2"/>
          <p:cNvGraphicFramePr>
            <a:graphicFrameLocks noChangeAspect="1"/>
          </p:cNvGraphicFramePr>
          <p:nvPr/>
        </p:nvGraphicFramePr>
        <p:xfrm>
          <a:off x="6096000" y="2057400"/>
          <a:ext cx="954088" cy="590550"/>
        </p:xfrm>
        <a:graphic>
          <a:graphicData uri="http://schemas.openxmlformats.org/presentationml/2006/ole">
            <mc:AlternateContent xmlns:mc="http://schemas.openxmlformats.org/markup-compatibility/2006">
              <mc:Choice xmlns:v="urn:schemas-microsoft-com:vml" Requires="v">
                <p:oleObj spid="_x0000_s236237" name="Equation" r:id="rId4" imgW="304560" imgH="228600" progId="Equation.DSMT4">
                  <p:embed/>
                </p:oleObj>
              </mc:Choice>
              <mc:Fallback>
                <p:oleObj name="Equation" r:id="rId4" imgW="30456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057400"/>
                        <a:ext cx="954088" cy="590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4167" name="Text Box 7"/>
          <p:cNvSpPr txBox="1">
            <a:spLocks noChangeArrowheads="1"/>
          </p:cNvSpPr>
          <p:nvPr/>
        </p:nvSpPr>
        <p:spPr bwMode="auto">
          <a:xfrm>
            <a:off x="381000" y="4419600"/>
            <a:ext cx="2819400" cy="8509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What do you see from the above equations?</a:t>
            </a:r>
            <a:endParaRPr lang="en-US">
              <a:solidFill>
                <a:srgbClr val="FF0000"/>
              </a:solidFill>
              <a:latin typeface="Arial Narrow" charset="0"/>
            </a:endParaRPr>
          </a:p>
        </p:txBody>
      </p:sp>
      <p:sp>
        <p:nvSpPr>
          <p:cNvPr id="604168" name="Text Box 8"/>
          <p:cNvSpPr txBox="1">
            <a:spLocks noChangeArrowheads="1"/>
          </p:cNvSpPr>
          <p:nvPr/>
        </p:nvSpPr>
        <p:spPr bwMode="auto">
          <a:xfrm>
            <a:off x="304800" y="2882900"/>
            <a:ext cx="3124200" cy="85090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The work performed on the object by the spring is</a:t>
            </a:r>
          </a:p>
        </p:txBody>
      </p:sp>
      <p:sp>
        <p:nvSpPr>
          <p:cNvPr id="604169" name="Text Box 9"/>
          <p:cNvSpPr txBox="1">
            <a:spLocks noChangeArrowheads="1"/>
          </p:cNvSpPr>
          <p:nvPr/>
        </p:nvSpPr>
        <p:spPr bwMode="auto">
          <a:xfrm>
            <a:off x="3352800" y="4343400"/>
            <a:ext cx="3657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work done on the object by the spring depends only on the initial and final position of the distorted spring.</a:t>
            </a:r>
          </a:p>
        </p:txBody>
      </p:sp>
      <p:sp>
        <p:nvSpPr>
          <p:cNvPr id="604170" name="Text Box 10"/>
          <p:cNvSpPr txBox="1">
            <a:spLocks noChangeArrowheads="1"/>
          </p:cNvSpPr>
          <p:nvPr/>
        </p:nvSpPr>
        <p:spPr bwMode="auto">
          <a:xfrm>
            <a:off x="381000" y="5334000"/>
            <a:ext cx="32766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Where else did you see this trend?</a:t>
            </a:r>
            <a:endParaRPr lang="en-US" sz="2000">
              <a:solidFill>
                <a:srgbClr val="FF0000"/>
              </a:solidFill>
              <a:latin typeface="Arial Narrow" charset="0"/>
            </a:endParaRPr>
          </a:p>
        </p:txBody>
      </p:sp>
      <p:sp>
        <p:nvSpPr>
          <p:cNvPr id="604171" name="Text Box 11"/>
          <p:cNvSpPr txBox="1">
            <a:spLocks noChangeArrowheads="1"/>
          </p:cNvSpPr>
          <p:nvPr/>
        </p:nvSpPr>
        <p:spPr bwMode="auto">
          <a:xfrm>
            <a:off x="304800" y="3810000"/>
            <a:ext cx="4419600" cy="485775"/>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The potential energy of this system is</a:t>
            </a:r>
          </a:p>
        </p:txBody>
      </p:sp>
      <p:graphicFrame>
        <p:nvGraphicFramePr>
          <p:cNvPr id="604172" name="Object 3"/>
          <p:cNvGraphicFramePr>
            <a:graphicFrameLocks noChangeAspect="1"/>
          </p:cNvGraphicFramePr>
          <p:nvPr>
            <p:extLst>
              <p:ext uri="{D42A27DB-BD31-4B8C-83A1-F6EECF244321}">
                <p14:modId xmlns:p14="http://schemas.microsoft.com/office/powerpoint/2010/main" val="266532215"/>
              </p:ext>
            </p:extLst>
          </p:nvPr>
        </p:nvGraphicFramePr>
        <p:xfrm>
          <a:off x="5029200" y="3551238"/>
          <a:ext cx="1447800" cy="868362"/>
        </p:xfrm>
        <a:graphic>
          <a:graphicData uri="http://schemas.openxmlformats.org/presentationml/2006/ole">
            <mc:AlternateContent xmlns:mc="http://schemas.openxmlformats.org/markup-compatibility/2006">
              <mc:Choice xmlns:v="urn:schemas-microsoft-com:vml" Requires="v">
                <p:oleObj spid="_x0000_s236238" name="Equation" r:id="rId6" imgW="673100" imgH="393700" progId="Equation.DSMT4">
                  <p:embed/>
                </p:oleObj>
              </mc:Choice>
              <mc:Fallback>
                <p:oleObj name="Equation" r:id="rId6" imgW="673100" imgH="393700" progId="Equation.DSMT4">
                  <p:embed/>
                  <p:pic>
                    <p:nvPicPr>
                      <p:cNvPr id="0" name=""/>
                      <p:cNvPicPr>
                        <a:picLocks noChangeAspect="1" noChangeArrowheads="1"/>
                      </p:cNvPicPr>
                      <p:nvPr/>
                    </p:nvPicPr>
                    <p:blipFill>
                      <a:blip r:embed="rId7"/>
                      <a:srcRect/>
                      <a:stretch>
                        <a:fillRect/>
                      </a:stretch>
                    </p:blipFill>
                    <p:spPr bwMode="auto">
                      <a:xfrm>
                        <a:off x="5029200" y="3551238"/>
                        <a:ext cx="1447800" cy="868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4173" name="Text Box 13"/>
          <p:cNvSpPr txBox="1">
            <a:spLocks noChangeArrowheads="1"/>
          </p:cNvSpPr>
          <p:nvPr/>
        </p:nvSpPr>
        <p:spPr bwMode="auto">
          <a:xfrm>
            <a:off x="3810000" y="5318125"/>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gravitational potential energy, U</a:t>
            </a:r>
            <a:r>
              <a:rPr lang="en-US" sz="2000" baseline="-25000">
                <a:solidFill>
                  <a:srgbClr val="FF0000"/>
                </a:solidFill>
                <a:latin typeface="Monotype Corsiva" charset="0"/>
              </a:rPr>
              <a:t>g</a:t>
            </a:r>
            <a:endParaRPr lang="en-US" sz="2000">
              <a:solidFill>
                <a:srgbClr val="FF0000"/>
              </a:solidFill>
              <a:latin typeface="Monotype Corsiva" charset="0"/>
            </a:endParaRPr>
          </a:p>
        </p:txBody>
      </p:sp>
      <p:graphicFrame>
        <p:nvGraphicFramePr>
          <p:cNvPr id="604174" name="Object 4"/>
          <p:cNvGraphicFramePr>
            <a:graphicFrameLocks noChangeAspect="1"/>
          </p:cNvGraphicFramePr>
          <p:nvPr>
            <p:extLst>
              <p:ext uri="{D42A27DB-BD31-4B8C-83A1-F6EECF244321}">
                <p14:modId xmlns:p14="http://schemas.microsoft.com/office/powerpoint/2010/main" val="1997881071"/>
              </p:ext>
            </p:extLst>
          </p:nvPr>
        </p:nvGraphicFramePr>
        <p:xfrm>
          <a:off x="3540125" y="2965450"/>
          <a:ext cx="1600200" cy="533400"/>
        </p:xfrm>
        <a:graphic>
          <a:graphicData uri="http://schemas.openxmlformats.org/presentationml/2006/ole">
            <mc:AlternateContent xmlns:mc="http://schemas.openxmlformats.org/markup-compatibility/2006">
              <mc:Choice xmlns:v="urn:schemas-microsoft-com:vml" Requires="v">
                <p:oleObj spid="_x0000_s236239" name="Equation" r:id="rId8" imgW="1028700" imgH="355600" progId="Equation.3">
                  <p:embed/>
                </p:oleObj>
              </mc:Choice>
              <mc:Fallback>
                <p:oleObj name="Equation" r:id="rId8" imgW="1028700" imgH="355600" progId="Equation.3">
                  <p:embed/>
                  <p:pic>
                    <p:nvPicPr>
                      <p:cNvPr id="0" name=""/>
                      <p:cNvPicPr>
                        <a:picLocks noChangeAspect="1" noChangeArrowheads="1"/>
                      </p:cNvPicPr>
                      <p:nvPr/>
                    </p:nvPicPr>
                    <p:blipFill>
                      <a:blip r:embed="rId9"/>
                      <a:srcRect/>
                      <a:stretch>
                        <a:fillRect/>
                      </a:stretch>
                    </p:blipFill>
                    <p:spPr bwMode="auto">
                      <a:xfrm>
                        <a:off x="3540125" y="2965450"/>
                        <a:ext cx="160020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4175" name="Object 5"/>
          <p:cNvGraphicFramePr>
            <a:graphicFrameLocks noChangeAspect="1"/>
          </p:cNvGraphicFramePr>
          <p:nvPr>
            <p:extLst>
              <p:ext uri="{D42A27DB-BD31-4B8C-83A1-F6EECF244321}">
                <p14:modId xmlns:p14="http://schemas.microsoft.com/office/powerpoint/2010/main" val="649438448"/>
              </p:ext>
            </p:extLst>
          </p:nvPr>
        </p:nvGraphicFramePr>
        <p:xfrm>
          <a:off x="5259388" y="2870200"/>
          <a:ext cx="1042987" cy="723900"/>
        </p:xfrm>
        <a:graphic>
          <a:graphicData uri="http://schemas.openxmlformats.org/presentationml/2006/ole">
            <mc:AlternateContent xmlns:mc="http://schemas.openxmlformats.org/markup-compatibility/2006">
              <mc:Choice xmlns:v="urn:schemas-microsoft-com:vml" Requires="v">
                <p:oleObj spid="_x0000_s236240" name="Equation" r:id="rId10" imgW="825500" imgH="482600" progId="Equation.DSMT4">
                  <p:embed/>
                </p:oleObj>
              </mc:Choice>
              <mc:Fallback>
                <p:oleObj name="Equation" r:id="rId10" imgW="825500" imgH="482600" progId="Equation.DSMT4">
                  <p:embed/>
                  <p:pic>
                    <p:nvPicPr>
                      <p:cNvPr id="0" name=""/>
                      <p:cNvPicPr>
                        <a:picLocks noChangeAspect="1" noChangeArrowheads="1"/>
                      </p:cNvPicPr>
                      <p:nvPr/>
                    </p:nvPicPr>
                    <p:blipFill>
                      <a:blip r:embed="rId11"/>
                      <a:srcRect/>
                      <a:stretch>
                        <a:fillRect/>
                      </a:stretch>
                    </p:blipFill>
                    <p:spPr bwMode="auto">
                      <a:xfrm>
                        <a:off x="5259388" y="2870200"/>
                        <a:ext cx="1042987" cy="723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4176" name="Object 6"/>
          <p:cNvGraphicFramePr>
            <a:graphicFrameLocks noChangeAspect="1"/>
          </p:cNvGraphicFramePr>
          <p:nvPr>
            <p:extLst>
              <p:ext uri="{D42A27DB-BD31-4B8C-83A1-F6EECF244321}">
                <p14:modId xmlns:p14="http://schemas.microsoft.com/office/powerpoint/2010/main" val="3184927871"/>
              </p:ext>
            </p:extLst>
          </p:nvPr>
        </p:nvGraphicFramePr>
        <p:xfrm>
          <a:off x="6429375" y="2936875"/>
          <a:ext cx="1316038" cy="590550"/>
        </p:xfrm>
        <a:graphic>
          <a:graphicData uri="http://schemas.openxmlformats.org/presentationml/2006/ole">
            <mc:AlternateContent xmlns:mc="http://schemas.openxmlformats.org/markup-compatibility/2006">
              <mc:Choice xmlns:v="urn:schemas-microsoft-com:vml" Requires="v">
                <p:oleObj spid="_x0000_s236241" name="Equation" r:id="rId12" imgW="1041400" imgH="393700" progId="Equation.3">
                  <p:embed/>
                </p:oleObj>
              </mc:Choice>
              <mc:Fallback>
                <p:oleObj name="Equation" r:id="rId12" imgW="1041400" imgH="393700" progId="Equation.3">
                  <p:embed/>
                  <p:pic>
                    <p:nvPicPr>
                      <p:cNvPr id="0" name=""/>
                      <p:cNvPicPr>
                        <a:picLocks noChangeAspect="1" noChangeArrowheads="1"/>
                      </p:cNvPicPr>
                      <p:nvPr/>
                    </p:nvPicPr>
                    <p:blipFill>
                      <a:blip r:embed="rId13"/>
                      <a:srcRect/>
                      <a:stretch>
                        <a:fillRect/>
                      </a:stretch>
                    </p:blipFill>
                    <p:spPr bwMode="auto">
                      <a:xfrm>
                        <a:off x="6429375" y="2936875"/>
                        <a:ext cx="1316038" cy="590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4177" name="Object 7"/>
          <p:cNvGraphicFramePr>
            <a:graphicFrameLocks noChangeAspect="1"/>
          </p:cNvGraphicFramePr>
          <p:nvPr>
            <p:extLst>
              <p:ext uri="{D42A27DB-BD31-4B8C-83A1-F6EECF244321}">
                <p14:modId xmlns:p14="http://schemas.microsoft.com/office/powerpoint/2010/main" val="2842358880"/>
              </p:ext>
            </p:extLst>
          </p:nvPr>
        </p:nvGraphicFramePr>
        <p:xfrm>
          <a:off x="7872413" y="2936875"/>
          <a:ext cx="1187450" cy="590550"/>
        </p:xfrm>
        <a:graphic>
          <a:graphicData uri="http://schemas.openxmlformats.org/presentationml/2006/ole">
            <mc:AlternateContent xmlns:mc="http://schemas.openxmlformats.org/markup-compatibility/2006">
              <mc:Choice xmlns:v="urn:schemas-microsoft-com:vml" Requires="v">
                <p:oleObj spid="_x0000_s236242" name="Equation" r:id="rId14" imgW="939800" imgH="393700" progId="Equation.3">
                  <p:embed/>
                </p:oleObj>
              </mc:Choice>
              <mc:Fallback>
                <p:oleObj name="Equation" r:id="rId14" imgW="939800" imgH="393700" progId="Equation.3">
                  <p:embed/>
                  <p:pic>
                    <p:nvPicPr>
                      <p:cNvPr id="0" name=""/>
                      <p:cNvPicPr>
                        <a:picLocks noChangeAspect="1" noChangeArrowheads="1"/>
                      </p:cNvPicPr>
                      <p:nvPr/>
                    </p:nvPicPr>
                    <p:blipFill>
                      <a:blip r:embed="rId15"/>
                      <a:srcRect/>
                      <a:stretch>
                        <a:fillRect/>
                      </a:stretch>
                    </p:blipFill>
                    <p:spPr bwMode="auto">
                      <a:xfrm>
                        <a:off x="7872413" y="2936875"/>
                        <a:ext cx="1187450" cy="590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4178" name="Text Box 18"/>
          <p:cNvSpPr txBox="1">
            <a:spLocks noChangeArrowheads="1"/>
          </p:cNvSpPr>
          <p:nvPr/>
        </p:nvSpPr>
        <p:spPr bwMode="auto">
          <a:xfrm>
            <a:off x="381000" y="5822950"/>
            <a:ext cx="46482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So what does this tell you about the elastic force?</a:t>
            </a:r>
            <a:endParaRPr lang="en-US" sz="2000">
              <a:solidFill>
                <a:srgbClr val="FF0000"/>
              </a:solidFill>
              <a:latin typeface="Arial Narrow" charset="0"/>
            </a:endParaRPr>
          </a:p>
        </p:txBody>
      </p:sp>
      <p:sp>
        <p:nvSpPr>
          <p:cNvPr id="604179" name="Text Box 19"/>
          <p:cNvSpPr txBox="1">
            <a:spLocks noChangeArrowheads="1"/>
          </p:cNvSpPr>
          <p:nvPr/>
        </p:nvSpPr>
        <p:spPr bwMode="auto">
          <a:xfrm>
            <a:off x="5105400" y="582295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A conservative force!!!</a:t>
            </a:r>
          </a:p>
        </p:txBody>
      </p:sp>
      <p:sp>
        <p:nvSpPr>
          <p:cNvPr id="604180" name="Text Box 20"/>
          <p:cNvSpPr txBox="1">
            <a:spLocks noChangeArrowheads="1"/>
          </p:cNvSpPr>
          <p:nvPr/>
        </p:nvSpPr>
        <p:spPr bwMode="auto">
          <a:xfrm>
            <a:off x="7848600" y="2133600"/>
            <a:ext cx="1295400" cy="338138"/>
          </a:xfrm>
          <a:prstGeom prst="rect">
            <a:avLst/>
          </a:prstGeom>
          <a:solidFill>
            <a:srgbClr val="FFFFCC"/>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dirty="0" smtClean="0">
                <a:solidFill>
                  <a:srgbClr val="A50021"/>
                </a:solidFill>
                <a:latin typeface="Arial Narrow" charset="0"/>
              </a:rPr>
              <a:t>Hooke’s </a:t>
            </a:r>
            <a:r>
              <a:rPr lang="en-US" sz="1600" b="1" dirty="0">
                <a:solidFill>
                  <a:srgbClr val="A50021"/>
                </a:solidFill>
                <a:latin typeface="Arial Narrow" charset="0"/>
              </a:rPr>
              <a:t>Law</a:t>
            </a:r>
          </a:p>
        </p:txBody>
      </p:sp>
      <p:graphicFrame>
        <p:nvGraphicFramePr>
          <p:cNvPr id="604181" name="Object 8"/>
          <p:cNvGraphicFramePr>
            <a:graphicFrameLocks noChangeAspect="1"/>
          </p:cNvGraphicFramePr>
          <p:nvPr/>
        </p:nvGraphicFramePr>
        <p:xfrm>
          <a:off x="6973888" y="2057400"/>
          <a:ext cx="874712" cy="458788"/>
        </p:xfrm>
        <a:graphic>
          <a:graphicData uri="http://schemas.openxmlformats.org/presentationml/2006/ole">
            <mc:AlternateContent xmlns:mc="http://schemas.openxmlformats.org/markup-compatibility/2006">
              <mc:Choice xmlns:v="urn:schemas-microsoft-com:vml" Requires="v">
                <p:oleObj spid="_x0000_s236243" name="Equation" r:id="rId16" imgW="279360" imgH="177480" progId="Equation.DSMT4">
                  <p:embed/>
                </p:oleObj>
              </mc:Choice>
              <mc:Fallback>
                <p:oleObj name="Equation" r:id="rId16" imgW="279360" imgH="177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73888" y="2057400"/>
                        <a:ext cx="874712" cy="458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890255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25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31FCC00-959D-2B4E-897B-F7E201BBDF46}"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601090" name="Rectangle 2"/>
          <p:cNvSpPr>
            <a:spLocks noChangeArrowheads="1"/>
          </p:cNvSpPr>
          <p:nvPr/>
        </p:nvSpPr>
        <p:spPr bwMode="auto">
          <a:xfrm>
            <a:off x="6324600" y="5943600"/>
            <a:ext cx="2667000" cy="4572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601091" name="Rectangle 3"/>
          <p:cNvSpPr>
            <a:spLocks noChangeArrowheads="1"/>
          </p:cNvSpPr>
          <p:nvPr/>
        </p:nvSpPr>
        <p:spPr bwMode="auto">
          <a:xfrm>
            <a:off x="7543800" y="3429000"/>
            <a:ext cx="1371600" cy="457200"/>
          </a:xfrm>
          <a:prstGeom prst="rect">
            <a:avLst/>
          </a:prstGeom>
          <a:solidFill>
            <a:srgbClr val="FFFFCC"/>
          </a:solidFill>
          <a:ln w="38100">
            <a:solidFill>
              <a:srgbClr val="A50021"/>
            </a:solidFill>
            <a:miter lim="800000"/>
            <a:headEnd/>
            <a:tailEnd/>
          </a:ln>
        </p:spPr>
        <p:txBody>
          <a:bodyPr wrap="none" anchor="ctr">
            <a:spAutoFit/>
          </a:bodyPr>
          <a:lstStyle/>
          <a:p>
            <a:endParaRPr lang="en-US"/>
          </a:p>
        </p:txBody>
      </p:sp>
      <p:sp>
        <p:nvSpPr>
          <p:cNvPr id="22547" name="Rectangle 4"/>
          <p:cNvSpPr>
            <a:spLocks noGrp="1" noChangeArrowheads="1"/>
          </p:cNvSpPr>
          <p:nvPr>
            <p:ph type="title"/>
          </p:nvPr>
        </p:nvSpPr>
        <p:spPr>
          <a:xfrm>
            <a:off x="685800" y="76200"/>
            <a:ext cx="7772400" cy="533400"/>
          </a:xfrm>
        </p:spPr>
        <p:txBody>
          <a:bodyPr/>
          <a:lstStyle/>
          <a:p>
            <a:r>
              <a:rPr lang="en-US" sz="3600" dirty="0">
                <a:latin typeface="Arial Narrow" charset="0"/>
                <a:ea typeface="ＭＳ Ｐゴシック" charset="0"/>
                <a:cs typeface="ＭＳ Ｐゴシック" charset="0"/>
              </a:rPr>
              <a:t>Conservative and Non-conservative Forces</a:t>
            </a:r>
          </a:p>
        </p:txBody>
      </p:sp>
      <p:sp>
        <p:nvSpPr>
          <p:cNvPr id="601093" name="Text Box 5"/>
          <p:cNvSpPr txBox="1">
            <a:spLocks noChangeArrowheads="1"/>
          </p:cNvSpPr>
          <p:nvPr/>
        </p:nvSpPr>
        <p:spPr bwMode="auto">
          <a:xfrm>
            <a:off x="1371600" y="1828800"/>
            <a:ext cx="632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Arial Narrow" charset="0"/>
              </a:rPr>
              <a:t>When directly falls, the work done on the object by the gravitation force is</a:t>
            </a:r>
          </a:p>
        </p:txBody>
      </p:sp>
      <p:sp>
        <p:nvSpPr>
          <p:cNvPr id="601094" name="Text Box 6"/>
          <p:cNvSpPr txBox="1">
            <a:spLocks noChangeArrowheads="1"/>
          </p:cNvSpPr>
          <p:nvPr/>
        </p:nvSpPr>
        <p:spPr bwMode="auto">
          <a:xfrm>
            <a:off x="685800" y="685800"/>
            <a:ext cx="7772400" cy="914400"/>
          </a:xfrm>
          <a:prstGeom prst="rect">
            <a:avLst/>
          </a:prstGeom>
          <a:solidFill>
            <a:srgbClr val="FFFFCC"/>
          </a:solidFill>
          <a:ln w="28575">
            <a:solidFill>
              <a:srgbClr val="0033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600" dirty="0">
                <a:solidFill>
                  <a:schemeClr val="accent2"/>
                </a:solidFill>
                <a:latin typeface="Monotype Corsiva" charset="0"/>
              </a:rPr>
              <a:t>The work done on an object by the gravitational force does not depend on the </a:t>
            </a:r>
            <a:r>
              <a:rPr lang="en-US" sz="2600" dirty="0" smtClean="0">
                <a:solidFill>
                  <a:schemeClr val="accent2"/>
                </a:solidFill>
                <a:latin typeface="Monotype Corsiva" charset="0"/>
              </a:rPr>
              <a:t>object’s </a:t>
            </a:r>
            <a:r>
              <a:rPr lang="en-US" sz="2600" dirty="0">
                <a:solidFill>
                  <a:schemeClr val="accent2"/>
                </a:solidFill>
                <a:latin typeface="Monotype Corsiva" charset="0"/>
              </a:rPr>
              <a:t>path in the absence of a retardation force.</a:t>
            </a:r>
          </a:p>
        </p:txBody>
      </p:sp>
      <p:graphicFrame>
        <p:nvGraphicFramePr>
          <p:cNvPr id="601095" name="Object 2"/>
          <p:cNvGraphicFramePr>
            <a:graphicFrameLocks noChangeAspect="1"/>
          </p:cNvGraphicFramePr>
          <p:nvPr/>
        </p:nvGraphicFramePr>
        <p:xfrm>
          <a:off x="7620000" y="1828800"/>
          <a:ext cx="725488" cy="473075"/>
        </p:xfrm>
        <a:graphic>
          <a:graphicData uri="http://schemas.openxmlformats.org/presentationml/2006/ole">
            <mc:AlternateContent xmlns:mc="http://schemas.openxmlformats.org/markup-compatibility/2006">
              <mc:Choice xmlns:v="urn:schemas-microsoft-com:vml" Requires="v">
                <p:oleObj spid="_x0000_s285899" name="Equation" r:id="rId3" imgW="342720" imgH="241200" progId="Equation.DSMT4">
                  <p:embed/>
                </p:oleObj>
              </mc:Choice>
              <mc:Fallback>
                <p:oleObj name="Equation" r:id="rId3" imgW="342720" imgH="24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828800"/>
                        <a:ext cx="725488" cy="473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1096" name="Text Box 8"/>
          <p:cNvSpPr txBox="1">
            <a:spLocks noChangeArrowheads="1"/>
          </p:cNvSpPr>
          <p:nvPr/>
        </p:nvSpPr>
        <p:spPr bwMode="auto">
          <a:xfrm>
            <a:off x="457200" y="3276600"/>
            <a:ext cx="480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How about if we lengthen the incline by a factor of 2, keeping the height the same??</a:t>
            </a:r>
          </a:p>
        </p:txBody>
      </p:sp>
      <p:graphicFrame>
        <p:nvGraphicFramePr>
          <p:cNvPr id="601097" name="Object 3"/>
          <p:cNvGraphicFramePr>
            <a:graphicFrameLocks noChangeAspect="1"/>
          </p:cNvGraphicFramePr>
          <p:nvPr/>
        </p:nvGraphicFramePr>
        <p:xfrm>
          <a:off x="5638800" y="2363788"/>
          <a:ext cx="577850" cy="377825"/>
        </p:xfrm>
        <a:graphic>
          <a:graphicData uri="http://schemas.openxmlformats.org/presentationml/2006/ole">
            <mc:AlternateContent xmlns:mc="http://schemas.openxmlformats.org/markup-compatibility/2006">
              <mc:Choice xmlns:v="urn:schemas-microsoft-com:vml" Requires="v">
                <p:oleObj spid="_x0000_s285900" name="Equation" r:id="rId5" imgW="342720" imgH="241200" progId="Equation.DSMT4">
                  <p:embed/>
                </p:oleObj>
              </mc:Choice>
              <mc:Fallback>
                <p:oleObj name="Equation" r:id="rId5" imgW="34272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363788"/>
                        <a:ext cx="577850"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1098" name="Text Box 10"/>
          <p:cNvSpPr txBox="1">
            <a:spLocks noChangeArrowheads="1"/>
          </p:cNvSpPr>
          <p:nvPr/>
        </p:nvSpPr>
        <p:spPr bwMode="auto">
          <a:xfrm>
            <a:off x="5181600" y="3306763"/>
            <a:ext cx="1905000" cy="7302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Still the same amount of work</a:t>
            </a:r>
            <a:r>
              <a:rPr lang="en-US" sz="2000">
                <a:solidFill>
                  <a:srgbClr val="FF0000"/>
                </a:solidFill>
                <a:latin typeface="Arial Narrow" charset="0"/>
                <a:sym typeface="Wingdings" charset="0"/>
              </a:rPr>
              <a:t></a:t>
            </a:r>
            <a:endParaRPr lang="en-US" sz="2000">
              <a:solidFill>
                <a:srgbClr val="FF0000"/>
              </a:solidFill>
              <a:latin typeface="Arial Narrow" charset="0"/>
            </a:endParaRPr>
          </a:p>
        </p:txBody>
      </p:sp>
      <p:sp>
        <p:nvSpPr>
          <p:cNvPr id="601099" name="Text Box 11"/>
          <p:cNvSpPr txBox="1">
            <a:spLocks noChangeArrowheads="1"/>
          </p:cNvSpPr>
          <p:nvPr/>
        </p:nvSpPr>
        <p:spPr bwMode="auto">
          <a:xfrm>
            <a:off x="152400" y="5105400"/>
            <a:ext cx="2590800" cy="944563"/>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Forces like gravitational and elastic forces are called the conservative force</a:t>
            </a:r>
          </a:p>
        </p:txBody>
      </p:sp>
      <p:sp>
        <p:nvSpPr>
          <p:cNvPr id="601100" name="Text Box 12"/>
          <p:cNvSpPr txBox="1">
            <a:spLocks noChangeArrowheads="1"/>
          </p:cNvSpPr>
          <p:nvPr/>
        </p:nvSpPr>
        <p:spPr bwMode="auto">
          <a:xfrm>
            <a:off x="533400" y="4038600"/>
            <a:ext cx="838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So the work done by the gravitational force on an object is independent of the path of the </a:t>
            </a:r>
            <a:r>
              <a:rPr lang="en-US" sz="2000" dirty="0" smtClean="0">
                <a:solidFill>
                  <a:srgbClr val="FF0000"/>
                </a:solidFill>
                <a:latin typeface="Arial Narrow" charset="0"/>
              </a:rPr>
              <a:t>object’s motion.  </a:t>
            </a:r>
            <a:r>
              <a:rPr lang="en-US" sz="2000" dirty="0">
                <a:solidFill>
                  <a:srgbClr val="FF0000"/>
                </a:solidFill>
                <a:latin typeface="Arial Narrow" charset="0"/>
              </a:rPr>
              <a:t>It only depends on the difference of the </a:t>
            </a:r>
            <a:r>
              <a:rPr lang="en-US" sz="2000" dirty="0" smtClean="0">
                <a:solidFill>
                  <a:srgbClr val="FF0000"/>
                </a:solidFill>
                <a:latin typeface="Arial Narrow" charset="0"/>
              </a:rPr>
              <a:t>object’s </a:t>
            </a:r>
            <a:r>
              <a:rPr lang="en-US" sz="2000" dirty="0">
                <a:solidFill>
                  <a:srgbClr val="FF0000"/>
                </a:solidFill>
                <a:latin typeface="Arial Narrow" charset="0"/>
              </a:rPr>
              <a:t>initial and final position in the direction of the force.</a:t>
            </a:r>
          </a:p>
        </p:txBody>
      </p:sp>
      <p:graphicFrame>
        <p:nvGraphicFramePr>
          <p:cNvPr id="601101" name="Object 4"/>
          <p:cNvGraphicFramePr>
            <a:graphicFrameLocks noChangeAspect="1"/>
          </p:cNvGraphicFramePr>
          <p:nvPr/>
        </p:nvGraphicFramePr>
        <p:xfrm>
          <a:off x="7543800" y="3417888"/>
          <a:ext cx="725488" cy="508000"/>
        </p:xfrm>
        <a:graphic>
          <a:graphicData uri="http://schemas.openxmlformats.org/presentationml/2006/ole">
            <mc:AlternateContent xmlns:mc="http://schemas.openxmlformats.org/markup-compatibility/2006">
              <mc:Choice xmlns:v="urn:schemas-microsoft-com:vml" Requires="v">
                <p:oleObj spid="_x0000_s285901" name="Equation" r:id="rId7" imgW="342720" imgH="241200" progId="Equation.DSMT4">
                  <p:embed/>
                </p:oleObj>
              </mc:Choice>
              <mc:Fallback>
                <p:oleObj name="Equation" r:id="rId7" imgW="34272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3417888"/>
                        <a:ext cx="725488" cy="50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4"/>
          <p:cNvGrpSpPr>
            <a:grpSpLocks/>
          </p:cNvGrpSpPr>
          <p:nvPr/>
        </p:nvGrpSpPr>
        <p:grpSpPr bwMode="auto">
          <a:xfrm>
            <a:off x="152400" y="1981200"/>
            <a:ext cx="2362200" cy="1143000"/>
            <a:chOff x="96" y="1248"/>
            <a:chExt cx="1488" cy="720"/>
          </a:xfrm>
        </p:grpSpPr>
        <p:sp>
          <p:nvSpPr>
            <p:cNvPr id="22562" name="AutoShape 15"/>
            <p:cNvSpPr>
              <a:spLocks noChangeArrowheads="1"/>
            </p:cNvSpPr>
            <p:nvPr/>
          </p:nvSpPr>
          <p:spPr bwMode="auto">
            <a:xfrm>
              <a:off x="336" y="1392"/>
              <a:ext cx="1248" cy="528"/>
            </a:xfrm>
            <a:prstGeom prst="rtTriangle">
              <a:avLst/>
            </a:prstGeom>
            <a:noFill/>
            <a:ln w="28575">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63" name="Text Box 16"/>
            <p:cNvSpPr txBox="1">
              <a:spLocks noChangeArrowheads="1"/>
            </p:cNvSpPr>
            <p:nvPr/>
          </p:nvSpPr>
          <p:spPr bwMode="auto">
            <a:xfrm>
              <a:off x="96" y="1515"/>
              <a:ext cx="1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h</a:t>
              </a:r>
            </a:p>
          </p:txBody>
        </p:sp>
        <p:sp>
          <p:nvSpPr>
            <p:cNvPr id="22564" name="Text Box 17"/>
            <p:cNvSpPr txBox="1">
              <a:spLocks noChangeArrowheads="1"/>
            </p:cNvSpPr>
            <p:nvPr/>
          </p:nvSpPr>
          <p:spPr bwMode="auto">
            <a:xfrm>
              <a:off x="816" y="1344"/>
              <a:ext cx="1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Monotype Corsiva" charset="0"/>
                </a:rPr>
                <a:t>l</a:t>
              </a:r>
            </a:p>
          </p:txBody>
        </p:sp>
        <p:sp>
          <p:nvSpPr>
            <p:cNvPr id="22565" name="Rectangle 18"/>
            <p:cNvSpPr>
              <a:spLocks noChangeArrowheads="1"/>
            </p:cNvSpPr>
            <p:nvPr/>
          </p:nvSpPr>
          <p:spPr bwMode="auto">
            <a:xfrm rot="1117480">
              <a:off x="336" y="1248"/>
              <a:ext cx="192" cy="192"/>
            </a:xfrm>
            <a:prstGeom prst="rect">
              <a:avLst/>
            </a:prstGeom>
            <a:gradFill rotWithShape="0">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Monotype Corsiva" charset="0"/>
                </a:rPr>
                <a:t>m</a:t>
              </a:r>
            </a:p>
          </p:txBody>
        </p:sp>
        <p:sp>
          <p:nvSpPr>
            <p:cNvPr id="22566" name="Arc 19"/>
            <p:cNvSpPr>
              <a:spLocks/>
            </p:cNvSpPr>
            <p:nvPr/>
          </p:nvSpPr>
          <p:spPr bwMode="auto">
            <a:xfrm flipH="1">
              <a:off x="1152" y="1776"/>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latin typeface="Monotype Corsiva" charset="0"/>
              </a:endParaRPr>
            </a:p>
          </p:txBody>
        </p:sp>
        <p:sp>
          <p:nvSpPr>
            <p:cNvPr id="22567" name="Text Box 20"/>
            <p:cNvSpPr txBox="1">
              <a:spLocks noChangeArrowheads="1"/>
            </p:cNvSpPr>
            <p:nvPr/>
          </p:nvSpPr>
          <p:spPr bwMode="auto">
            <a:xfrm>
              <a:off x="960" y="169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err="1" smtClean="0">
                  <a:solidFill>
                    <a:schemeClr val="accent2"/>
                  </a:solidFill>
                  <a:latin typeface="Symbol" charset="0"/>
                </a:rPr>
                <a:t>θ</a:t>
              </a:r>
              <a:endParaRPr lang="en-US" sz="2000" dirty="0">
                <a:solidFill>
                  <a:schemeClr val="accent2"/>
                </a:solidFill>
                <a:latin typeface="Symbol" charset="0"/>
              </a:endParaRPr>
            </a:p>
          </p:txBody>
        </p:sp>
        <p:sp>
          <p:nvSpPr>
            <p:cNvPr id="22568" name="Line 21"/>
            <p:cNvSpPr>
              <a:spLocks noChangeShapeType="1"/>
            </p:cNvSpPr>
            <p:nvPr/>
          </p:nvSpPr>
          <p:spPr bwMode="auto">
            <a:xfrm>
              <a:off x="432" y="1344"/>
              <a:ext cx="0" cy="38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9" name="Text Box 22"/>
            <p:cNvSpPr txBox="1">
              <a:spLocks noChangeArrowheads="1"/>
            </p:cNvSpPr>
            <p:nvPr/>
          </p:nvSpPr>
          <p:spPr bwMode="auto">
            <a:xfrm>
              <a:off x="288" y="1718"/>
              <a:ext cx="2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m</a:t>
              </a:r>
              <a:r>
                <a:rPr lang="en-US" sz="2000" b="1">
                  <a:solidFill>
                    <a:schemeClr val="accent2"/>
                  </a:solidFill>
                  <a:latin typeface="Monotype Corsiva" charset="0"/>
                </a:rPr>
                <a:t>g</a:t>
              </a:r>
              <a:endParaRPr lang="en-US" sz="2000">
                <a:solidFill>
                  <a:schemeClr val="accent2"/>
                </a:solidFill>
                <a:latin typeface="Monotype Corsiva" charset="0"/>
              </a:endParaRPr>
            </a:p>
          </p:txBody>
        </p:sp>
      </p:grpSp>
      <p:sp>
        <p:nvSpPr>
          <p:cNvPr id="601111" name="Text Box 23"/>
          <p:cNvSpPr txBox="1">
            <a:spLocks noChangeArrowheads="1"/>
          </p:cNvSpPr>
          <p:nvPr/>
        </p:nvSpPr>
        <p:spPr bwMode="auto">
          <a:xfrm>
            <a:off x="2667000" y="239395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When sliding down the hill of length </a:t>
            </a:r>
            <a:r>
              <a:rPr lang="en-US" sz="2000">
                <a:solidFill>
                  <a:srgbClr val="FF0000"/>
                </a:solidFill>
                <a:latin typeface="Monotype Corsiva" charset="0"/>
              </a:rPr>
              <a:t>l</a:t>
            </a:r>
            <a:r>
              <a:rPr lang="en-US" sz="2000">
                <a:solidFill>
                  <a:srgbClr val="FF0000"/>
                </a:solidFill>
                <a:latin typeface="Arial Narrow" charset="0"/>
              </a:rPr>
              <a:t>, the work is</a:t>
            </a:r>
          </a:p>
        </p:txBody>
      </p:sp>
      <p:graphicFrame>
        <p:nvGraphicFramePr>
          <p:cNvPr id="601112" name="Object 5"/>
          <p:cNvGraphicFramePr>
            <a:graphicFrameLocks noChangeAspect="1"/>
          </p:cNvGraphicFramePr>
          <p:nvPr/>
        </p:nvGraphicFramePr>
        <p:xfrm>
          <a:off x="7391400" y="2381250"/>
          <a:ext cx="1524000" cy="342900"/>
        </p:xfrm>
        <a:graphic>
          <a:graphicData uri="http://schemas.openxmlformats.org/presentationml/2006/ole">
            <mc:AlternateContent xmlns:mc="http://schemas.openxmlformats.org/markup-compatibility/2006">
              <mc:Choice xmlns:v="urn:schemas-microsoft-com:vml" Requires="v">
                <p:oleObj spid="_x0000_s285902" name="Equation" r:id="rId9" imgW="838080" imgH="203040" progId="Equation.3">
                  <p:embed/>
                </p:oleObj>
              </mc:Choice>
              <mc:Fallback>
                <p:oleObj name="Equation" r:id="rId9" imgW="83808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1400" y="2381250"/>
                        <a:ext cx="1524000" cy="342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 name="Group 25"/>
          <p:cNvGrpSpPr>
            <a:grpSpLocks/>
          </p:cNvGrpSpPr>
          <p:nvPr/>
        </p:nvGrpSpPr>
        <p:grpSpPr bwMode="auto">
          <a:xfrm>
            <a:off x="609600" y="1635125"/>
            <a:ext cx="455613" cy="574675"/>
            <a:chOff x="384" y="1030"/>
            <a:chExt cx="287" cy="362"/>
          </a:xfrm>
        </p:grpSpPr>
        <p:sp>
          <p:nvSpPr>
            <p:cNvPr id="22560" name="Line 26"/>
            <p:cNvSpPr>
              <a:spLocks noChangeShapeType="1"/>
            </p:cNvSpPr>
            <p:nvPr/>
          </p:nvSpPr>
          <p:spPr bwMode="auto">
            <a:xfrm flipV="1">
              <a:off x="384" y="1152"/>
              <a:ext cx="96" cy="24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1" name="Text Box 27"/>
            <p:cNvSpPr txBox="1">
              <a:spLocks noChangeArrowheads="1"/>
            </p:cNvSpPr>
            <p:nvPr/>
          </p:nvSpPr>
          <p:spPr bwMode="auto">
            <a:xfrm>
              <a:off x="470" y="1030"/>
              <a:ext cx="20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solidFill>
                    <a:schemeClr val="accent2"/>
                  </a:solidFill>
                  <a:latin typeface="Arial Narrow" charset="0"/>
                </a:rPr>
                <a:t>N</a:t>
              </a:r>
            </a:p>
          </p:txBody>
        </p:sp>
      </p:grpSp>
      <p:graphicFrame>
        <p:nvGraphicFramePr>
          <p:cNvPr id="601116" name="Object 6"/>
          <p:cNvGraphicFramePr>
            <a:graphicFrameLocks noChangeAspect="1"/>
          </p:cNvGraphicFramePr>
          <p:nvPr/>
        </p:nvGraphicFramePr>
        <p:xfrm>
          <a:off x="7543800" y="2847975"/>
          <a:ext cx="727075" cy="317500"/>
        </p:xfrm>
        <a:graphic>
          <a:graphicData uri="http://schemas.openxmlformats.org/presentationml/2006/ole">
            <mc:AlternateContent xmlns:mc="http://schemas.openxmlformats.org/markup-compatibility/2006">
              <mc:Choice xmlns:v="urn:schemas-microsoft-com:vml" Requires="v">
                <p:oleObj spid="_x0000_s285903" name="Equation" r:id="rId11" imgW="431640" imgH="203040" progId="Equation.3">
                  <p:embed/>
                </p:oleObj>
              </mc:Choice>
              <mc:Fallback>
                <p:oleObj name="Equation" r:id="rId11" imgW="431640" imgH="203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3800" y="2847975"/>
                        <a:ext cx="727075"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1117" name="Text Box 29"/>
          <p:cNvSpPr txBox="1">
            <a:spLocks noChangeArrowheads="1"/>
          </p:cNvSpPr>
          <p:nvPr/>
        </p:nvSpPr>
        <p:spPr bwMode="auto">
          <a:xfrm>
            <a:off x="2819400" y="6005513"/>
            <a:ext cx="3352800" cy="395287"/>
          </a:xfrm>
          <a:prstGeom prst="rect">
            <a:avLst/>
          </a:prstGeom>
          <a:solidFill>
            <a:srgbClr val="FFFFCC"/>
          </a:solidFill>
          <a:ln w="28575">
            <a:solidFill>
              <a:srgbClr val="FF0000"/>
            </a:solidFill>
            <a:miter lim="800000"/>
            <a:headEnd/>
            <a:tailEnd/>
          </a:ln>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Total mechanical energy is conserved!!</a:t>
            </a:r>
          </a:p>
        </p:txBody>
      </p:sp>
      <p:graphicFrame>
        <p:nvGraphicFramePr>
          <p:cNvPr id="601118" name="Object 7"/>
          <p:cNvGraphicFramePr>
            <a:graphicFrameLocks noChangeAspect="1"/>
          </p:cNvGraphicFramePr>
          <p:nvPr/>
        </p:nvGraphicFramePr>
        <p:xfrm>
          <a:off x="6324600" y="5980113"/>
          <a:ext cx="533400" cy="409575"/>
        </p:xfrm>
        <a:graphic>
          <a:graphicData uri="http://schemas.openxmlformats.org/presentationml/2006/ole">
            <mc:AlternateContent xmlns:mc="http://schemas.openxmlformats.org/markup-compatibility/2006">
              <mc:Choice xmlns:v="urn:schemas-microsoft-com:vml" Requires="v">
                <p:oleObj spid="_x0000_s285904" name="Equation" r:id="rId13" imgW="368280" imgH="228600" progId="Equation.DSMT4">
                  <p:embed/>
                </p:oleObj>
              </mc:Choice>
              <mc:Fallback>
                <p:oleObj name="Equation" r:id="rId13" imgW="36828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5980113"/>
                        <a:ext cx="533400" cy="409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1119" name="Object 8"/>
          <p:cNvGraphicFramePr>
            <a:graphicFrameLocks noChangeAspect="1"/>
          </p:cNvGraphicFramePr>
          <p:nvPr/>
        </p:nvGraphicFramePr>
        <p:xfrm>
          <a:off x="6180138" y="2365375"/>
          <a:ext cx="1135062" cy="377825"/>
        </p:xfrm>
        <a:graphic>
          <a:graphicData uri="http://schemas.openxmlformats.org/presentationml/2006/ole">
            <mc:AlternateContent xmlns:mc="http://schemas.openxmlformats.org/markup-compatibility/2006">
              <mc:Choice xmlns:v="urn:schemas-microsoft-com:vml" Requires="v">
                <p:oleObj spid="_x0000_s285905" name="Equation" r:id="rId15" imgW="672840" imgH="241200" progId="Equation.DSMT4">
                  <p:embed/>
                </p:oleObj>
              </mc:Choice>
              <mc:Fallback>
                <p:oleObj name="Equation" r:id="rId15" imgW="67284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80138" y="2365375"/>
                        <a:ext cx="1135062"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1120" name="Object 9"/>
          <p:cNvGraphicFramePr>
            <a:graphicFrameLocks noChangeAspect="1"/>
          </p:cNvGraphicFramePr>
          <p:nvPr/>
        </p:nvGraphicFramePr>
        <p:xfrm>
          <a:off x="6054725" y="2819400"/>
          <a:ext cx="1433513" cy="395288"/>
        </p:xfrm>
        <a:graphic>
          <a:graphicData uri="http://schemas.openxmlformats.org/presentationml/2006/ole">
            <mc:AlternateContent xmlns:mc="http://schemas.openxmlformats.org/markup-compatibility/2006">
              <mc:Choice xmlns:v="urn:schemas-microsoft-com:vml" Requires="v">
                <p:oleObj spid="_x0000_s285906" name="Equation" r:id="rId17" imgW="850680" imgH="253800" progId="Equation.DSMT4">
                  <p:embed/>
                </p:oleObj>
              </mc:Choice>
              <mc:Fallback>
                <p:oleObj name="Equation" r:id="rId17" imgW="850680" imgH="253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54725" y="2819400"/>
                        <a:ext cx="1433513" cy="395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1121" name="Object 10"/>
          <p:cNvGraphicFramePr>
            <a:graphicFrameLocks noChangeAspect="1"/>
          </p:cNvGraphicFramePr>
          <p:nvPr/>
        </p:nvGraphicFramePr>
        <p:xfrm>
          <a:off x="8396288" y="1828800"/>
          <a:ext cx="671512" cy="396875"/>
        </p:xfrm>
        <a:graphic>
          <a:graphicData uri="http://schemas.openxmlformats.org/presentationml/2006/ole">
            <mc:AlternateContent xmlns:mc="http://schemas.openxmlformats.org/markup-compatibility/2006">
              <mc:Choice xmlns:v="urn:schemas-microsoft-com:vml" Requires="v">
                <p:oleObj spid="_x0000_s285907" name="Equation" r:id="rId19" imgW="317160" imgH="203040" progId="Equation.DSMT4">
                  <p:embed/>
                </p:oleObj>
              </mc:Choice>
              <mc:Fallback>
                <p:oleObj name="Equation" r:id="rId19" imgW="3171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96288" y="1828800"/>
                        <a:ext cx="671512"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1122" name="Rectangle 34"/>
          <p:cNvSpPr>
            <a:spLocks noGrp="1" noChangeArrowheads="1"/>
          </p:cNvSpPr>
          <p:nvPr>
            <p:ph type="body" idx="1"/>
          </p:nvPr>
        </p:nvSpPr>
        <p:spPr>
          <a:xfrm>
            <a:off x="2895600" y="5181600"/>
            <a:ext cx="6248400" cy="609600"/>
          </a:xfrm>
          <a:solidFill>
            <a:srgbClr val="99FFCC"/>
          </a:solidFill>
        </p:spPr>
        <p:txBody>
          <a:bodyPr/>
          <a:lstStyle/>
          <a:p>
            <a:pPr marL="609600" indent="-609600">
              <a:lnSpc>
                <a:spcPct val="80000"/>
              </a:lnSpc>
              <a:buFontTx/>
              <a:buAutoNum type="arabicPeriod"/>
            </a:pPr>
            <a:r>
              <a:rPr lang="en-US" sz="1800">
                <a:solidFill>
                  <a:srgbClr val="FF0000"/>
                </a:solidFill>
                <a:latin typeface="Arial Narrow" charset="0"/>
                <a:ea typeface="ＭＳ Ｐゴシック" charset="0"/>
                <a:cs typeface="ＭＳ Ｐゴシック" charset="0"/>
              </a:rPr>
              <a:t>If the work performed by the force does not depend on the path.</a:t>
            </a:r>
          </a:p>
          <a:p>
            <a:pPr marL="609600" indent="-609600">
              <a:lnSpc>
                <a:spcPct val="80000"/>
              </a:lnSpc>
              <a:buFontTx/>
              <a:buAutoNum type="arabicPeriod"/>
            </a:pPr>
            <a:r>
              <a:rPr lang="en-US" sz="1800">
                <a:solidFill>
                  <a:srgbClr val="FF0000"/>
                </a:solidFill>
                <a:latin typeface="Arial Narrow" charset="0"/>
                <a:ea typeface="ＭＳ Ｐゴシック" charset="0"/>
                <a:cs typeface="ＭＳ Ｐゴシック" charset="0"/>
              </a:rPr>
              <a:t>If the work performed on a closed path is 0.</a:t>
            </a:r>
          </a:p>
        </p:txBody>
      </p:sp>
      <p:graphicFrame>
        <p:nvGraphicFramePr>
          <p:cNvPr id="601123" name="Object 11"/>
          <p:cNvGraphicFramePr>
            <a:graphicFrameLocks noChangeAspect="1"/>
          </p:cNvGraphicFramePr>
          <p:nvPr/>
        </p:nvGraphicFramePr>
        <p:xfrm>
          <a:off x="8242300" y="3429000"/>
          <a:ext cx="673100" cy="427038"/>
        </p:xfrm>
        <a:graphic>
          <a:graphicData uri="http://schemas.openxmlformats.org/presentationml/2006/ole">
            <mc:AlternateContent xmlns:mc="http://schemas.openxmlformats.org/markup-compatibility/2006">
              <mc:Choice xmlns:v="urn:schemas-microsoft-com:vml" Requires="v">
                <p:oleObj spid="_x0000_s285908" name="Equation" r:id="rId21" imgW="317160" imgH="203040" progId="Equation.DSMT4">
                  <p:embed/>
                </p:oleObj>
              </mc:Choice>
              <mc:Fallback>
                <p:oleObj name="Equation" r:id="rId21" imgW="31716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42300" y="3429000"/>
                        <a:ext cx="6731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1124" name="Object 12"/>
          <p:cNvGraphicFramePr>
            <a:graphicFrameLocks noChangeAspect="1"/>
          </p:cNvGraphicFramePr>
          <p:nvPr/>
        </p:nvGraphicFramePr>
        <p:xfrm>
          <a:off x="6858000" y="5991225"/>
          <a:ext cx="1123950" cy="409575"/>
        </p:xfrm>
        <a:graphic>
          <a:graphicData uri="http://schemas.openxmlformats.org/presentationml/2006/ole">
            <mc:AlternateContent xmlns:mc="http://schemas.openxmlformats.org/markup-compatibility/2006">
              <mc:Choice xmlns:v="urn:schemas-microsoft-com:vml" Requires="v">
                <p:oleObj spid="_x0000_s285909" name="Equation" r:id="rId23" imgW="774360" imgH="228600" progId="Equation.DSMT4">
                  <p:embed/>
                </p:oleObj>
              </mc:Choice>
              <mc:Fallback>
                <p:oleObj name="Equation" r:id="rId23" imgW="77436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00" y="5991225"/>
                        <a:ext cx="1123950" cy="409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1125" name="Object 13"/>
          <p:cNvGraphicFramePr>
            <a:graphicFrameLocks noChangeAspect="1"/>
          </p:cNvGraphicFramePr>
          <p:nvPr/>
        </p:nvGraphicFramePr>
        <p:xfrm>
          <a:off x="7924800" y="5969000"/>
          <a:ext cx="1031875" cy="431800"/>
        </p:xfrm>
        <a:graphic>
          <a:graphicData uri="http://schemas.openxmlformats.org/presentationml/2006/ole">
            <mc:AlternateContent xmlns:mc="http://schemas.openxmlformats.org/markup-compatibility/2006">
              <mc:Choice xmlns:v="urn:schemas-microsoft-com:vml" Requires="v">
                <p:oleObj spid="_x0000_s285910" name="Equation" r:id="rId25" imgW="711000" imgH="241200" progId="Equation.DSMT4">
                  <p:embed/>
                </p:oleObj>
              </mc:Choice>
              <mc:Fallback>
                <p:oleObj name="Equation" r:id="rId25" imgW="711000" imgH="241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24800" y="5969000"/>
                        <a:ext cx="1031875"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1126" name="Oval 38"/>
          <p:cNvSpPr>
            <a:spLocks noChangeArrowheads="1"/>
          </p:cNvSpPr>
          <p:nvPr/>
        </p:nvSpPr>
        <p:spPr bwMode="auto">
          <a:xfrm>
            <a:off x="6629400" y="2743200"/>
            <a:ext cx="914400" cy="457200"/>
          </a:xfrm>
          <a:prstGeom prst="ellipse">
            <a:avLst/>
          </a:prstGeom>
          <a:noFill/>
          <a:ln w="3810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extLst>
      <p:ext uri="{BB962C8B-B14F-4D97-AF65-F5344CB8AC3E}">
        <p14:creationId xmlns:p14="http://schemas.microsoft.com/office/powerpoint/2010/main" val="13826898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35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35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F357E5-78F2-8E4F-8EDA-C28753377FA8}"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605186" name="Rectangle 2"/>
          <p:cNvSpPr>
            <a:spLocks noChangeArrowheads="1"/>
          </p:cNvSpPr>
          <p:nvPr/>
        </p:nvSpPr>
        <p:spPr bwMode="auto">
          <a:xfrm>
            <a:off x="7162800" y="838200"/>
            <a:ext cx="1981200" cy="4572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3574" name="Rectangle 3"/>
          <p:cNvSpPr>
            <a:spLocks noGrp="1" noChangeArrowheads="1"/>
          </p:cNvSpPr>
          <p:nvPr>
            <p:ph type="title"/>
          </p:nvPr>
        </p:nvSpPr>
        <p:spPr>
          <a:xfrm>
            <a:off x="685800" y="228600"/>
            <a:ext cx="7772400" cy="533400"/>
          </a:xfrm>
        </p:spPr>
        <p:txBody>
          <a:bodyPr/>
          <a:lstStyle/>
          <a:p>
            <a:r>
              <a:rPr lang="en-US" sz="3600">
                <a:latin typeface="Arial Narrow" charset="0"/>
                <a:ea typeface="ＭＳ Ｐゴシック" charset="0"/>
                <a:cs typeface="ＭＳ Ｐゴシック" charset="0"/>
              </a:rPr>
              <a:t>Conservation of Mechanical Energy</a:t>
            </a:r>
          </a:p>
        </p:txBody>
      </p:sp>
      <p:sp>
        <p:nvSpPr>
          <p:cNvPr id="605188" name="Text Box 4"/>
          <p:cNvSpPr txBox="1">
            <a:spLocks noChangeArrowheads="1"/>
          </p:cNvSpPr>
          <p:nvPr/>
        </p:nvSpPr>
        <p:spPr bwMode="auto">
          <a:xfrm>
            <a:off x="228600" y="838200"/>
            <a:ext cx="6858000" cy="455613"/>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Monotype Corsiva" charset="0"/>
              </a:rPr>
              <a:t>Total mechanical energy is the sum of kinetic and potential energies</a:t>
            </a:r>
          </a:p>
        </p:txBody>
      </p:sp>
      <p:graphicFrame>
        <p:nvGraphicFramePr>
          <p:cNvPr id="605189" name="Object 2"/>
          <p:cNvGraphicFramePr>
            <a:graphicFrameLocks noChangeAspect="1"/>
          </p:cNvGraphicFramePr>
          <p:nvPr>
            <p:extLst>
              <p:ext uri="{D42A27DB-BD31-4B8C-83A1-F6EECF244321}">
                <p14:modId xmlns:p14="http://schemas.microsoft.com/office/powerpoint/2010/main" val="1067635695"/>
              </p:ext>
            </p:extLst>
          </p:nvPr>
        </p:nvGraphicFramePr>
        <p:xfrm>
          <a:off x="5383213" y="1998662"/>
          <a:ext cx="766762" cy="363538"/>
        </p:xfrm>
        <a:graphic>
          <a:graphicData uri="http://schemas.openxmlformats.org/presentationml/2006/ole">
            <mc:AlternateContent xmlns:mc="http://schemas.openxmlformats.org/markup-compatibility/2006">
              <mc:Choice xmlns:v="urn:schemas-microsoft-com:vml" Requires="v">
                <p:oleObj spid="_x0000_s265827" name="Equation" r:id="rId3" imgW="368300" imgH="152400" progId="Equation.DSMT4">
                  <p:embed/>
                </p:oleObj>
              </mc:Choice>
              <mc:Fallback>
                <p:oleObj name="Equation" r:id="rId3" imgW="368300" imgH="15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213" y="1998662"/>
                        <a:ext cx="766762" cy="363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5190" name="Text Box 6"/>
          <p:cNvSpPr txBox="1">
            <a:spLocks noChangeArrowheads="1"/>
          </p:cNvSpPr>
          <p:nvPr/>
        </p:nvSpPr>
        <p:spPr bwMode="auto">
          <a:xfrm>
            <a:off x="2209800" y="1389063"/>
            <a:ext cx="2590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smtClean="0">
                <a:solidFill>
                  <a:srgbClr val="FF0000"/>
                </a:solidFill>
                <a:latin typeface="Arial Narrow" charset="0"/>
              </a:rPr>
              <a:t>Let’s </a:t>
            </a:r>
            <a:r>
              <a:rPr lang="en-US" sz="2200" dirty="0">
                <a:solidFill>
                  <a:srgbClr val="FF0000"/>
                </a:solidFill>
                <a:latin typeface="Arial Narrow" charset="0"/>
              </a:rPr>
              <a:t>consider a brick of mass </a:t>
            </a:r>
            <a:r>
              <a:rPr lang="en-US" sz="2200" dirty="0">
                <a:solidFill>
                  <a:srgbClr val="FF0000"/>
                </a:solidFill>
                <a:latin typeface="Monotype Corsiva" charset="0"/>
              </a:rPr>
              <a:t>m</a:t>
            </a:r>
            <a:r>
              <a:rPr lang="en-US" sz="2200" dirty="0">
                <a:solidFill>
                  <a:srgbClr val="FF0000"/>
                </a:solidFill>
                <a:latin typeface="Arial Narrow" charset="0"/>
              </a:rPr>
              <a:t> at the height </a:t>
            </a:r>
            <a:r>
              <a:rPr lang="en-US" sz="2200" dirty="0">
                <a:solidFill>
                  <a:srgbClr val="FF0000"/>
                </a:solidFill>
                <a:latin typeface="Monotype Corsiva" charset="0"/>
              </a:rPr>
              <a:t>h</a:t>
            </a:r>
            <a:r>
              <a:rPr lang="en-US" sz="2200" dirty="0">
                <a:solidFill>
                  <a:srgbClr val="FF0000"/>
                </a:solidFill>
                <a:latin typeface="Arial Narrow" charset="0"/>
              </a:rPr>
              <a:t> from the ground</a:t>
            </a:r>
          </a:p>
        </p:txBody>
      </p:sp>
      <p:graphicFrame>
        <p:nvGraphicFramePr>
          <p:cNvPr id="605191" name="Object 3"/>
          <p:cNvGraphicFramePr>
            <a:graphicFrameLocks noChangeAspect="1"/>
          </p:cNvGraphicFramePr>
          <p:nvPr/>
        </p:nvGraphicFramePr>
        <p:xfrm>
          <a:off x="5472113" y="2789238"/>
          <a:ext cx="2173287" cy="592137"/>
        </p:xfrm>
        <a:graphic>
          <a:graphicData uri="http://schemas.openxmlformats.org/presentationml/2006/ole">
            <mc:AlternateContent xmlns:mc="http://schemas.openxmlformats.org/markup-compatibility/2006">
              <mc:Choice xmlns:v="urn:schemas-microsoft-com:vml" Requires="v">
                <p:oleObj spid="_x0000_s265828" name="Equation" r:id="rId5" imgW="1130300" imgH="266700" progId="Equation.DSMT4">
                  <p:embed/>
                </p:oleObj>
              </mc:Choice>
              <mc:Fallback>
                <p:oleObj name="Equation" r:id="rId5" imgW="1130300" imgH="266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113" y="2789238"/>
                        <a:ext cx="2173287" cy="592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5192" name="Text Box 8"/>
          <p:cNvSpPr txBox="1">
            <a:spLocks noChangeArrowheads="1"/>
          </p:cNvSpPr>
          <p:nvPr/>
        </p:nvSpPr>
        <p:spPr bwMode="auto">
          <a:xfrm>
            <a:off x="2362200" y="35052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brick gains speed</a:t>
            </a:r>
          </a:p>
        </p:txBody>
      </p:sp>
      <p:graphicFrame>
        <p:nvGraphicFramePr>
          <p:cNvPr id="605193" name="Object 4"/>
          <p:cNvGraphicFramePr>
            <a:graphicFrameLocks noChangeAspect="1"/>
          </p:cNvGraphicFramePr>
          <p:nvPr/>
        </p:nvGraphicFramePr>
        <p:xfrm>
          <a:off x="7010400" y="3575050"/>
          <a:ext cx="546100" cy="273050"/>
        </p:xfrm>
        <a:graphic>
          <a:graphicData uri="http://schemas.openxmlformats.org/presentationml/2006/ole">
            <mc:AlternateContent xmlns:mc="http://schemas.openxmlformats.org/markup-compatibility/2006">
              <mc:Choice xmlns:v="urn:schemas-microsoft-com:vml" Requires="v">
                <p:oleObj spid="_x0000_s265829" name="Equation" r:id="rId7" imgW="241200" imgH="139680" progId="Equation.DSMT4">
                  <p:embed/>
                </p:oleObj>
              </mc:Choice>
              <mc:Fallback>
                <p:oleObj name="Equation" r:id="rId7" imgW="2412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575050"/>
                        <a:ext cx="546100" cy="273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5194" name="Text Box 10"/>
          <p:cNvSpPr txBox="1">
            <a:spLocks noChangeArrowheads="1"/>
          </p:cNvSpPr>
          <p:nvPr/>
        </p:nvSpPr>
        <p:spPr bwMode="auto">
          <a:xfrm>
            <a:off x="2895600" y="4572000"/>
            <a:ext cx="518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The lost potential energy is converted to kinetic energy!!</a:t>
            </a:r>
          </a:p>
        </p:txBody>
      </p:sp>
      <p:sp>
        <p:nvSpPr>
          <p:cNvPr id="605195" name="Text Box 11"/>
          <p:cNvSpPr txBox="1">
            <a:spLocks noChangeArrowheads="1"/>
          </p:cNvSpPr>
          <p:nvPr/>
        </p:nvSpPr>
        <p:spPr bwMode="auto">
          <a:xfrm>
            <a:off x="457200" y="5334000"/>
            <a:ext cx="14478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does this mean?</a:t>
            </a:r>
          </a:p>
        </p:txBody>
      </p:sp>
      <p:sp>
        <p:nvSpPr>
          <p:cNvPr id="605196" name="Text Box 12"/>
          <p:cNvSpPr txBox="1">
            <a:spLocks noChangeArrowheads="1"/>
          </p:cNvSpPr>
          <p:nvPr/>
        </p:nvSpPr>
        <p:spPr bwMode="auto">
          <a:xfrm>
            <a:off x="2057400" y="5029200"/>
            <a:ext cx="4495800" cy="1311275"/>
          </a:xfrm>
          <a:prstGeom prst="rect">
            <a:avLst/>
          </a:prstGeom>
          <a:noFill/>
          <a:ln w="2857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total mechanical energy of a system remains constant in any isolated systems of objects that interacts only through conservative forces: </a:t>
            </a:r>
            <a:r>
              <a:rPr lang="en-US" sz="2000" b="1" u="sng">
                <a:solidFill>
                  <a:srgbClr val="003300"/>
                </a:solidFill>
                <a:effectLst>
                  <a:outerShdw blurRad="38100" dist="38100" dir="2700000" algn="tl">
                    <a:srgbClr val="DDDDDD"/>
                  </a:outerShdw>
                </a:effectLst>
                <a:latin typeface="Monotype Corsiva" charset="0"/>
              </a:rPr>
              <a:t>Principle of mechanical energy conservation</a:t>
            </a:r>
          </a:p>
        </p:txBody>
      </p:sp>
      <p:grpSp>
        <p:nvGrpSpPr>
          <p:cNvPr id="2" name="Group 13"/>
          <p:cNvGrpSpPr>
            <a:grpSpLocks/>
          </p:cNvGrpSpPr>
          <p:nvPr/>
        </p:nvGrpSpPr>
        <p:grpSpPr bwMode="auto">
          <a:xfrm>
            <a:off x="228600" y="1676400"/>
            <a:ext cx="1752600" cy="3124200"/>
            <a:chOff x="144" y="1488"/>
            <a:chExt cx="1104" cy="1968"/>
          </a:xfrm>
        </p:grpSpPr>
        <p:grpSp>
          <p:nvGrpSpPr>
            <p:cNvPr id="23593" name="Group 14"/>
            <p:cNvGrpSpPr>
              <a:grpSpLocks/>
            </p:cNvGrpSpPr>
            <p:nvPr/>
          </p:nvGrpSpPr>
          <p:grpSpPr bwMode="auto">
            <a:xfrm>
              <a:off x="144" y="1488"/>
              <a:ext cx="1104" cy="1968"/>
              <a:chOff x="144" y="1488"/>
              <a:chExt cx="1104" cy="1968"/>
            </a:xfrm>
          </p:grpSpPr>
          <p:sp>
            <p:nvSpPr>
              <p:cNvPr id="23595" name="AutoShape 15"/>
              <p:cNvSpPr>
                <a:spLocks noChangeArrowheads="1"/>
              </p:cNvSpPr>
              <p:nvPr/>
            </p:nvSpPr>
            <p:spPr bwMode="auto">
              <a:xfrm>
                <a:off x="672" y="1488"/>
                <a:ext cx="432" cy="288"/>
              </a:xfrm>
              <a:prstGeom prst="cube">
                <a:avLst>
                  <a:gd name="adj" fmla="val 25000"/>
                </a:avLst>
              </a:prstGeom>
              <a:solidFill>
                <a:srgbClr val="663300"/>
              </a:solidFill>
              <a:ln w="9525">
                <a:solidFill>
                  <a:srgbClr val="008000"/>
                </a:solidFill>
                <a:miter lim="800000"/>
                <a:headEnd/>
                <a:tailEnd/>
              </a:ln>
            </p:spPr>
            <p:txBody>
              <a:bodyPr wrap="none" anchor="ctr"/>
              <a:lstStyle/>
              <a:p>
                <a:pPr algn="ctr"/>
                <a:r>
                  <a:rPr lang="en-US">
                    <a:solidFill>
                      <a:srgbClr val="FFFF99"/>
                    </a:solidFill>
                    <a:latin typeface="Monotype Corsiva" charset="0"/>
                  </a:rPr>
                  <a:t>m</a:t>
                </a:r>
              </a:p>
            </p:txBody>
          </p:sp>
          <p:sp>
            <p:nvSpPr>
              <p:cNvPr id="23596" name="Line 16"/>
              <p:cNvSpPr>
                <a:spLocks noChangeShapeType="1"/>
              </p:cNvSpPr>
              <p:nvPr/>
            </p:nvSpPr>
            <p:spPr bwMode="auto">
              <a:xfrm>
                <a:off x="864" y="1680"/>
                <a:ext cx="0" cy="4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97" name="Text Box 17"/>
              <p:cNvSpPr txBox="1">
                <a:spLocks noChangeArrowheads="1"/>
              </p:cNvSpPr>
              <p:nvPr/>
            </p:nvSpPr>
            <p:spPr bwMode="auto">
              <a:xfrm>
                <a:off x="864" y="1851"/>
                <a:ext cx="2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m</a:t>
                </a:r>
                <a:r>
                  <a:rPr lang="en-US" sz="2000" b="1">
                    <a:solidFill>
                      <a:schemeClr val="accent2"/>
                    </a:solidFill>
                    <a:latin typeface="Monotype Corsiva" charset="0"/>
                  </a:rPr>
                  <a:t>g</a:t>
                </a:r>
              </a:p>
            </p:txBody>
          </p:sp>
          <p:sp>
            <p:nvSpPr>
              <p:cNvPr id="23598" name="Text Box 18"/>
              <p:cNvSpPr txBox="1">
                <a:spLocks noChangeArrowheads="1"/>
              </p:cNvSpPr>
              <p:nvPr/>
            </p:nvSpPr>
            <p:spPr bwMode="auto">
              <a:xfrm>
                <a:off x="288" y="1910"/>
                <a:ext cx="1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h</a:t>
                </a:r>
                <a:endParaRPr lang="en-US" sz="2000" b="1">
                  <a:solidFill>
                    <a:schemeClr val="accent2"/>
                  </a:solidFill>
                  <a:latin typeface="Monotype Corsiva" charset="0"/>
                </a:endParaRPr>
              </a:p>
            </p:txBody>
          </p:sp>
          <p:sp>
            <p:nvSpPr>
              <p:cNvPr id="23599" name="Line 19"/>
              <p:cNvSpPr>
                <a:spLocks noChangeShapeType="1"/>
              </p:cNvSpPr>
              <p:nvPr/>
            </p:nvSpPr>
            <p:spPr bwMode="auto">
              <a:xfrm>
                <a:off x="144" y="3456"/>
                <a:ext cx="110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0" name="Line 20"/>
              <p:cNvSpPr>
                <a:spLocks noChangeShapeType="1"/>
              </p:cNvSpPr>
              <p:nvPr/>
            </p:nvSpPr>
            <p:spPr bwMode="auto">
              <a:xfrm flipH="1">
                <a:off x="240" y="177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1" name="Line 21"/>
              <p:cNvSpPr>
                <a:spLocks noChangeShapeType="1"/>
              </p:cNvSpPr>
              <p:nvPr/>
            </p:nvSpPr>
            <p:spPr bwMode="auto">
              <a:xfrm>
                <a:off x="288" y="1776"/>
                <a:ext cx="0" cy="168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594" name="Line 22"/>
            <p:cNvSpPr>
              <a:spLocks noChangeShapeType="1"/>
            </p:cNvSpPr>
            <p:nvPr/>
          </p:nvSpPr>
          <p:spPr bwMode="auto">
            <a:xfrm flipV="1">
              <a:off x="912" y="3312"/>
              <a:ext cx="0" cy="144"/>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grpSp>
      <p:sp>
        <p:nvSpPr>
          <p:cNvPr id="605207" name="Text Box 23"/>
          <p:cNvSpPr txBox="1">
            <a:spLocks noChangeArrowheads="1"/>
          </p:cNvSpPr>
          <p:nvPr/>
        </p:nvSpPr>
        <p:spPr bwMode="auto">
          <a:xfrm>
            <a:off x="5105400" y="1390650"/>
            <a:ext cx="3810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What is the </a:t>
            </a:r>
            <a:r>
              <a:rPr lang="en-US" sz="2200" dirty="0" smtClean="0">
                <a:solidFill>
                  <a:srgbClr val="FF0000"/>
                </a:solidFill>
                <a:latin typeface="Monotype Corsiva" charset="0"/>
              </a:rPr>
              <a:t>brick’s </a:t>
            </a:r>
            <a:r>
              <a:rPr lang="en-US" sz="2200" dirty="0">
                <a:solidFill>
                  <a:srgbClr val="FF0000"/>
                </a:solidFill>
                <a:latin typeface="Monotype Corsiva" charset="0"/>
              </a:rPr>
              <a:t>potential energy?</a:t>
            </a:r>
          </a:p>
        </p:txBody>
      </p:sp>
      <p:sp>
        <p:nvSpPr>
          <p:cNvPr id="605208" name="Text Box 24"/>
          <p:cNvSpPr txBox="1">
            <a:spLocks noChangeArrowheads="1"/>
          </p:cNvSpPr>
          <p:nvPr/>
        </p:nvSpPr>
        <p:spPr bwMode="auto">
          <a:xfrm>
            <a:off x="2286000" y="2590800"/>
            <a:ext cx="335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What happens to the energy as the brick falls to the ground?</a:t>
            </a:r>
          </a:p>
        </p:txBody>
      </p:sp>
      <p:grpSp>
        <p:nvGrpSpPr>
          <p:cNvPr id="4" name="Group 25"/>
          <p:cNvGrpSpPr>
            <a:grpSpLocks/>
          </p:cNvGrpSpPr>
          <p:nvPr/>
        </p:nvGrpSpPr>
        <p:grpSpPr bwMode="auto">
          <a:xfrm>
            <a:off x="609600" y="2819400"/>
            <a:ext cx="1143000" cy="1981200"/>
            <a:chOff x="1510" y="3360"/>
            <a:chExt cx="720" cy="1248"/>
          </a:xfrm>
        </p:grpSpPr>
        <p:sp>
          <p:nvSpPr>
            <p:cNvPr id="23589" name="AutoShape 26"/>
            <p:cNvSpPr>
              <a:spLocks noChangeArrowheads="1"/>
            </p:cNvSpPr>
            <p:nvPr/>
          </p:nvSpPr>
          <p:spPr bwMode="auto">
            <a:xfrm>
              <a:off x="1798" y="3360"/>
              <a:ext cx="432" cy="288"/>
            </a:xfrm>
            <a:prstGeom prst="cube">
              <a:avLst>
                <a:gd name="adj" fmla="val 25000"/>
              </a:avLst>
            </a:prstGeom>
            <a:solidFill>
              <a:srgbClr val="663300"/>
            </a:solidFill>
            <a:ln w="9525">
              <a:solidFill>
                <a:srgbClr val="008000"/>
              </a:solidFill>
              <a:miter lim="800000"/>
              <a:headEnd/>
              <a:tailEnd/>
            </a:ln>
          </p:spPr>
          <p:txBody>
            <a:bodyPr wrap="none" anchor="ctr"/>
            <a:lstStyle/>
            <a:p>
              <a:pPr algn="ctr"/>
              <a:r>
                <a:rPr lang="en-US">
                  <a:solidFill>
                    <a:srgbClr val="FFFF99"/>
                  </a:solidFill>
                  <a:latin typeface="Monotype Corsiva" charset="0"/>
                </a:rPr>
                <a:t>m</a:t>
              </a:r>
            </a:p>
          </p:txBody>
        </p:sp>
        <p:sp>
          <p:nvSpPr>
            <p:cNvPr id="23590" name="Text Box 27"/>
            <p:cNvSpPr txBox="1">
              <a:spLocks noChangeArrowheads="1"/>
            </p:cNvSpPr>
            <p:nvPr/>
          </p:nvSpPr>
          <p:spPr bwMode="auto">
            <a:xfrm>
              <a:off x="1681" y="3974"/>
              <a:ext cx="2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h</a:t>
              </a:r>
              <a:r>
                <a:rPr lang="en-US" sz="2000" baseline="-25000">
                  <a:solidFill>
                    <a:schemeClr val="accent2"/>
                  </a:solidFill>
                  <a:latin typeface="Monotype Corsiva" charset="0"/>
                </a:rPr>
                <a:t>1</a:t>
              </a:r>
              <a:endParaRPr lang="en-US" sz="2000" b="1" baseline="-25000">
                <a:solidFill>
                  <a:schemeClr val="accent2"/>
                </a:solidFill>
                <a:latin typeface="Monotype Corsiva" charset="0"/>
              </a:endParaRPr>
            </a:p>
          </p:txBody>
        </p:sp>
        <p:sp>
          <p:nvSpPr>
            <p:cNvPr id="23591" name="Line 28"/>
            <p:cNvSpPr>
              <a:spLocks noChangeShapeType="1"/>
            </p:cNvSpPr>
            <p:nvPr/>
          </p:nvSpPr>
          <p:spPr bwMode="auto">
            <a:xfrm flipH="1">
              <a:off x="1510" y="3648"/>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2" name="Line 29"/>
            <p:cNvSpPr>
              <a:spLocks noChangeShapeType="1"/>
            </p:cNvSpPr>
            <p:nvPr/>
          </p:nvSpPr>
          <p:spPr bwMode="auto">
            <a:xfrm>
              <a:off x="1654" y="3648"/>
              <a:ext cx="0" cy="96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05214" name="Text Box 30"/>
          <p:cNvSpPr txBox="1">
            <a:spLocks noChangeArrowheads="1"/>
          </p:cNvSpPr>
          <p:nvPr/>
        </p:nvSpPr>
        <p:spPr bwMode="auto">
          <a:xfrm>
            <a:off x="4800600" y="3505200"/>
            <a:ext cx="1905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Monotype Corsiva" charset="0"/>
              </a:rPr>
              <a:t>By how much?</a:t>
            </a:r>
          </a:p>
        </p:txBody>
      </p:sp>
      <p:sp>
        <p:nvSpPr>
          <p:cNvPr id="605215" name="Text Box 31"/>
          <p:cNvSpPr txBox="1">
            <a:spLocks noChangeArrowheads="1"/>
          </p:cNvSpPr>
          <p:nvPr/>
        </p:nvSpPr>
        <p:spPr bwMode="auto">
          <a:xfrm>
            <a:off x="1981200" y="4038600"/>
            <a:ext cx="1295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So what?</a:t>
            </a:r>
          </a:p>
        </p:txBody>
      </p:sp>
      <p:sp>
        <p:nvSpPr>
          <p:cNvPr id="605216" name="Text Box 32"/>
          <p:cNvSpPr txBox="1">
            <a:spLocks noChangeArrowheads="1"/>
          </p:cNvSpPr>
          <p:nvPr/>
        </p:nvSpPr>
        <p:spPr bwMode="auto">
          <a:xfrm>
            <a:off x="3352800" y="407035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Monotype Corsiva" charset="0"/>
              </a:rPr>
              <a:t>The </a:t>
            </a:r>
            <a:r>
              <a:rPr lang="en-US" sz="2000" dirty="0" smtClean="0">
                <a:solidFill>
                  <a:schemeClr val="accent2"/>
                </a:solidFill>
                <a:latin typeface="Monotype Corsiva" charset="0"/>
              </a:rPr>
              <a:t>brick’s </a:t>
            </a:r>
            <a:r>
              <a:rPr lang="en-US" sz="2000" dirty="0">
                <a:solidFill>
                  <a:schemeClr val="accent2"/>
                </a:solidFill>
                <a:latin typeface="Monotype Corsiva" charset="0"/>
              </a:rPr>
              <a:t>kinetic energy increased</a:t>
            </a:r>
          </a:p>
        </p:txBody>
      </p:sp>
      <p:graphicFrame>
        <p:nvGraphicFramePr>
          <p:cNvPr id="605217" name="Object 5"/>
          <p:cNvGraphicFramePr>
            <a:graphicFrameLocks noChangeAspect="1"/>
          </p:cNvGraphicFramePr>
          <p:nvPr/>
        </p:nvGraphicFramePr>
        <p:xfrm>
          <a:off x="6894513" y="4111625"/>
          <a:ext cx="420687" cy="271463"/>
        </p:xfrm>
        <a:graphic>
          <a:graphicData uri="http://schemas.openxmlformats.org/presentationml/2006/ole">
            <mc:AlternateContent xmlns:mc="http://schemas.openxmlformats.org/markup-compatibility/2006">
              <mc:Choice xmlns:v="urn:schemas-microsoft-com:vml" Requires="v">
                <p:oleObj spid="_x0000_s265830" name="Equation" r:id="rId9" imgW="291960" imgH="164880" progId="Equation.DSMT4">
                  <p:embed/>
                </p:oleObj>
              </mc:Choice>
              <mc:Fallback>
                <p:oleObj name="Equation" r:id="rId9" imgW="29196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4513" y="4111625"/>
                        <a:ext cx="420687" cy="271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5218" name="Text Box 34"/>
          <p:cNvSpPr txBox="1">
            <a:spLocks noChangeArrowheads="1"/>
          </p:cNvSpPr>
          <p:nvPr/>
        </p:nvSpPr>
        <p:spPr bwMode="auto">
          <a:xfrm>
            <a:off x="1981200" y="4573588"/>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And?</a:t>
            </a:r>
          </a:p>
        </p:txBody>
      </p:sp>
      <p:graphicFrame>
        <p:nvGraphicFramePr>
          <p:cNvPr id="605219" name="Object 6"/>
          <p:cNvGraphicFramePr>
            <a:graphicFrameLocks noChangeAspect="1"/>
          </p:cNvGraphicFramePr>
          <p:nvPr/>
        </p:nvGraphicFramePr>
        <p:xfrm>
          <a:off x="7162800" y="838200"/>
          <a:ext cx="695325" cy="425450"/>
        </p:xfrm>
        <a:graphic>
          <a:graphicData uri="http://schemas.openxmlformats.org/presentationml/2006/ole">
            <mc:AlternateContent xmlns:mc="http://schemas.openxmlformats.org/markup-compatibility/2006">
              <mc:Choice xmlns:v="urn:schemas-microsoft-com:vml" Requires="v">
                <p:oleObj spid="_x0000_s265831" name="Equation" r:id="rId11" imgW="279360" imgH="164880" progId="Equation.DSMT4">
                  <p:embed/>
                </p:oleObj>
              </mc:Choice>
              <mc:Fallback>
                <p:oleObj name="Equation" r:id="rId11" imgW="27936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2800" y="838200"/>
                        <a:ext cx="695325" cy="425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0" name="Object 7"/>
          <p:cNvGraphicFramePr>
            <a:graphicFrameLocks noChangeAspect="1"/>
          </p:cNvGraphicFramePr>
          <p:nvPr/>
        </p:nvGraphicFramePr>
        <p:xfrm>
          <a:off x="7010400" y="5097463"/>
          <a:ext cx="549275" cy="541337"/>
        </p:xfrm>
        <a:graphic>
          <a:graphicData uri="http://schemas.openxmlformats.org/presentationml/2006/ole">
            <mc:AlternateContent xmlns:mc="http://schemas.openxmlformats.org/markup-compatibility/2006">
              <mc:Choice xmlns:v="urn:schemas-microsoft-com:vml" Requires="v">
                <p:oleObj spid="_x0000_s265832" name="Equation" r:id="rId13" imgW="304560" imgH="228600" progId="Equation.DSMT4">
                  <p:embed/>
                </p:oleObj>
              </mc:Choice>
              <mc:Fallback>
                <p:oleObj name="Equation" r:id="rId13" imgW="3045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5097463"/>
                        <a:ext cx="549275" cy="5413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1" name="Object 8"/>
          <p:cNvGraphicFramePr>
            <a:graphicFrameLocks noChangeAspect="1"/>
          </p:cNvGraphicFramePr>
          <p:nvPr/>
        </p:nvGraphicFramePr>
        <p:xfrm>
          <a:off x="5943600" y="5665788"/>
          <a:ext cx="1698625" cy="571500"/>
        </p:xfrm>
        <a:graphic>
          <a:graphicData uri="http://schemas.openxmlformats.org/presentationml/2006/ole">
            <mc:AlternateContent xmlns:mc="http://schemas.openxmlformats.org/markup-compatibility/2006">
              <mc:Choice xmlns:v="urn:schemas-microsoft-com:vml" Requires="v">
                <p:oleObj spid="_x0000_s265833" name="Equation" r:id="rId15" imgW="977900" imgH="266700" progId="Equation.DSMT4">
                  <p:embed/>
                </p:oleObj>
              </mc:Choice>
              <mc:Fallback>
                <p:oleObj name="Equation" r:id="rId15" imgW="977900" imgH="266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3600" y="5665788"/>
                        <a:ext cx="1698625" cy="5715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2" name="Object 9"/>
          <p:cNvGraphicFramePr>
            <a:graphicFrameLocks noChangeAspect="1"/>
          </p:cNvGraphicFramePr>
          <p:nvPr/>
        </p:nvGraphicFramePr>
        <p:xfrm>
          <a:off x="7612063" y="5105400"/>
          <a:ext cx="388937" cy="569913"/>
        </p:xfrm>
        <a:graphic>
          <a:graphicData uri="http://schemas.openxmlformats.org/presentationml/2006/ole">
            <mc:AlternateContent xmlns:mc="http://schemas.openxmlformats.org/markup-compatibility/2006">
              <mc:Choice xmlns:v="urn:schemas-microsoft-com:vml" Requires="v">
                <p:oleObj spid="_x0000_s265834" name="Equation" r:id="rId17" imgW="215640" imgH="241200" progId="Equation.DSMT4">
                  <p:embed/>
                </p:oleObj>
              </mc:Choice>
              <mc:Fallback>
                <p:oleObj name="Equation" r:id="rId17" imgW="215640" imgH="241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12063" y="5105400"/>
                        <a:ext cx="388937" cy="5699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3" name="Object 10"/>
          <p:cNvGraphicFramePr>
            <a:graphicFrameLocks noChangeAspect="1"/>
          </p:cNvGraphicFramePr>
          <p:nvPr/>
        </p:nvGraphicFramePr>
        <p:xfrm>
          <a:off x="7610475" y="5651500"/>
          <a:ext cx="1609725" cy="600075"/>
        </p:xfrm>
        <a:graphic>
          <a:graphicData uri="http://schemas.openxmlformats.org/presentationml/2006/ole">
            <mc:AlternateContent xmlns:mc="http://schemas.openxmlformats.org/markup-compatibility/2006">
              <mc:Choice xmlns:v="urn:schemas-microsoft-com:vml" Requires="v">
                <p:oleObj spid="_x0000_s265835" name="Equation" r:id="rId19" imgW="927100" imgH="279400" progId="Equation.DSMT4">
                  <p:embed/>
                </p:oleObj>
              </mc:Choice>
              <mc:Fallback>
                <p:oleObj name="Equation" r:id="rId19" imgW="927100" imgH="279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10475" y="5651500"/>
                        <a:ext cx="1609725" cy="6000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4" name="Object 11"/>
          <p:cNvGraphicFramePr>
            <a:graphicFrameLocks noChangeAspect="1"/>
          </p:cNvGraphicFramePr>
          <p:nvPr/>
        </p:nvGraphicFramePr>
        <p:xfrm>
          <a:off x="7847013" y="3924300"/>
          <a:ext cx="915987" cy="647700"/>
        </p:xfrm>
        <a:graphic>
          <a:graphicData uri="http://schemas.openxmlformats.org/presentationml/2006/ole">
            <mc:AlternateContent xmlns:mc="http://schemas.openxmlformats.org/markup-compatibility/2006">
              <mc:Choice xmlns:v="urn:schemas-microsoft-com:vml" Requires="v">
                <p:oleObj spid="_x0000_s265836" name="Equation" r:id="rId21" imgW="634680" imgH="393480" progId="Equation.DSMT4">
                  <p:embed/>
                </p:oleObj>
              </mc:Choice>
              <mc:Fallback>
                <p:oleObj name="Equation" r:id="rId21" imgW="634680" imgH="393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47013" y="3924300"/>
                        <a:ext cx="915987"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5" name="Object 12"/>
          <p:cNvGraphicFramePr>
            <a:graphicFrameLocks noChangeAspect="1"/>
          </p:cNvGraphicFramePr>
          <p:nvPr/>
        </p:nvGraphicFramePr>
        <p:xfrm>
          <a:off x="7653338" y="2865438"/>
          <a:ext cx="804862" cy="338137"/>
        </p:xfrm>
        <a:graphic>
          <a:graphicData uri="http://schemas.openxmlformats.org/presentationml/2006/ole">
            <mc:AlternateContent xmlns:mc="http://schemas.openxmlformats.org/markup-compatibility/2006">
              <mc:Choice xmlns:v="urn:schemas-microsoft-com:vml" Requires="v">
                <p:oleObj spid="_x0000_s265837" name="Equation" r:id="rId23" imgW="419100" imgH="152400" progId="Equation.DSMT4">
                  <p:embed/>
                </p:oleObj>
              </mc:Choice>
              <mc:Fallback>
                <p:oleObj name="Equation" r:id="rId23" imgW="419100" imgH="1524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653338" y="2865438"/>
                        <a:ext cx="804862" cy="338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6" name="Object 13"/>
          <p:cNvGraphicFramePr>
            <a:graphicFrameLocks noChangeAspect="1"/>
          </p:cNvGraphicFramePr>
          <p:nvPr/>
        </p:nvGraphicFramePr>
        <p:xfrm>
          <a:off x="7739063" y="854075"/>
          <a:ext cx="630237" cy="393700"/>
        </p:xfrm>
        <a:graphic>
          <a:graphicData uri="http://schemas.openxmlformats.org/presentationml/2006/ole">
            <mc:AlternateContent xmlns:mc="http://schemas.openxmlformats.org/markup-compatibility/2006">
              <mc:Choice xmlns:v="urn:schemas-microsoft-com:vml" Requires="v">
                <p:oleObj spid="_x0000_s265838" name="Equation" r:id="rId25" imgW="254000" imgH="152400" progId="Equation.DSMT4">
                  <p:embed/>
                </p:oleObj>
              </mc:Choice>
              <mc:Fallback>
                <p:oleObj name="Equation" r:id="rId25" imgW="254000" imgH="1524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39063" y="854075"/>
                        <a:ext cx="630237" cy="393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7" name="Object 14"/>
          <p:cNvGraphicFramePr>
            <a:graphicFrameLocks noChangeAspect="1"/>
          </p:cNvGraphicFramePr>
          <p:nvPr/>
        </p:nvGraphicFramePr>
        <p:xfrm>
          <a:off x="8289925" y="838200"/>
          <a:ext cx="854075" cy="390525"/>
        </p:xfrm>
        <a:graphic>
          <a:graphicData uri="http://schemas.openxmlformats.org/presentationml/2006/ole">
            <mc:AlternateContent xmlns:mc="http://schemas.openxmlformats.org/markup-compatibility/2006">
              <mc:Choice xmlns:v="urn:schemas-microsoft-com:vml" Requires="v">
                <p:oleObj spid="_x0000_s265839" name="Equation" r:id="rId27" imgW="342900" imgH="152400" progId="Equation.DSMT4">
                  <p:embed/>
                </p:oleObj>
              </mc:Choice>
              <mc:Fallback>
                <p:oleObj name="Equation" r:id="rId27" imgW="342900" imgH="1524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289925" y="838200"/>
                        <a:ext cx="854075"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8" name="Object 15"/>
          <p:cNvGraphicFramePr>
            <a:graphicFrameLocks noChangeAspect="1"/>
          </p:cNvGraphicFramePr>
          <p:nvPr/>
        </p:nvGraphicFramePr>
        <p:xfrm>
          <a:off x="6172200" y="1952625"/>
          <a:ext cx="658813" cy="485775"/>
        </p:xfrm>
        <a:graphic>
          <a:graphicData uri="http://schemas.openxmlformats.org/presentationml/2006/ole">
            <mc:AlternateContent xmlns:mc="http://schemas.openxmlformats.org/markup-compatibility/2006">
              <mc:Choice xmlns:v="urn:schemas-microsoft-com:vml" Requires="v">
                <p:oleObj spid="_x0000_s265840" name="Equation" r:id="rId29" imgW="317160" imgH="203040" progId="Equation.DSMT4">
                  <p:embed/>
                </p:oleObj>
              </mc:Choice>
              <mc:Fallback>
                <p:oleObj name="Equation" r:id="rId29" imgW="317160" imgH="2030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172200" y="1952625"/>
                        <a:ext cx="658813" cy="485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9" name="Object 16"/>
          <p:cNvGraphicFramePr>
            <a:graphicFrameLocks noChangeAspect="1"/>
          </p:cNvGraphicFramePr>
          <p:nvPr/>
        </p:nvGraphicFramePr>
        <p:xfrm>
          <a:off x="7446963" y="3536950"/>
          <a:ext cx="401637" cy="349250"/>
        </p:xfrm>
        <a:graphic>
          <a:graphicData uri="http://schemas.openxmlformats.org/presentationml/2006/ole">
            <mc:AlternateContent xmlns:mc="http://schemas.openxmlformats.org/markup-compatibility/2006">
              <mc:Choice xmlns:v="urn:schemas-microsoft-com:vml" Requires="v">
                <p:oleObj spid="_x0000_s265841" name="Equation" r:id="rId31" imgW="177480" imgH="177480" progId="Equation.DSMT4">
                  <p:embed/>
                </p:oleObj>
              </mc:Choice>
              <mc:Fallback>
                <p:oleObj name="Equation" r:id="rId31" imgW="177480" imgH="1774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46963" y="3536950"/>
                        <a:ext cx="401637" cy="349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30" name="Object 17"/>
          <p:cNvGraphicFramePr>
            <a:graphicFrameLocks noChangeAspect="1"/>
          </p:cNvGraphicFramePr>
          <p:nvPr/>
        </p:nvGraphicFramePr>
        <p:xfrm>
          <a:off x="7281863" y="3924300"/>
          <a:ext cx="566737" cy="647700"/>
        </p:xfrm>
        <a:graphic>
          <a:graphicData uri="http://schemas.openxmlformats.org/presentationml/2006/ole">
            <mc:AlternateContent xmlns:mc="http://schemas.openxmlformats.org/markup-compatibility/2006">
              <mc:Choice xmlns:v="urn:schemas-microsoft-com:vml" Requires="v">
                <p:oleObj spid="_x0000_s265842" name="Equation" r:id="rId33" imgW="393480" imgH="393480" progId="Equation.DSMT4">
                  <p:embed/>
                </p:oleObj>
              </mc:Choice>
              <mc:Fallback>
                <p:oleObj name="Equation" r:id="rId33" imgW="393480" imgH="393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281863" y="3924300"/>
                        <a:ext cx="566737"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455894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358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58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6FF7A36-FA58-3446-B564-39A93FEDB6EC}"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627715" name="Picture 3" descr="F06.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696277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7716" name="Text Box 4"/>
          <p:cNvSpPr txBox="1">
            <a:spLocks noChangeArrowheads="1"/>
          </p:cNvSpPr>
          <p:nvPr/>
        </p:nvSpPr>
        <p:spPr bwMode="auto">
          <a:xfrm>
            <a:off x="228600" y="942975"/>
            <a:ext cx="86868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333399"/>
                </a:solidFill>
                <a:latin typeface="Arial Narrow" charset="0"/>
              </a:rPr>
              <a:t>A</a:t>
            </a:r>
            <a:r>
              <a:rPr lang="en-US" dirty="0" smtClean="0">
                <a:solidFill>
                  <a:srgbClr val="333399"/>
                </a:solidFill>
                <a:latin typeface="Arial Narrow" charset="0"/>
              </a:rPr>
              <a:t> </a:t>
            </a:r>
            <a:r>
              <a:rPr lang="en-US" dirty="0">
                <a:solidFill>
                  <a:srgbClr val="333399"/>
                </a:solidFill>
                <a:latin typeface="Arial Narrow" charset="0"/>
              </a:rPr>
              <a:t>gymnast leaves the trampoline at an initial height of 1.20 m and reaches a maximum height of 4.80 m before falling back down.  What was the initial speed of the gymnast?</a:t>
            </a:r>
          </a:p>
        </p:txBody>
      </p:sp>
      <p:sp>
        <p:nvSpPr>
          <p:cNvPr id="35847" name="Rectangle 5"/>
          <p:cNvSpPr>
            <a:spLocks noGrp="1" noChangeArrowheads="1"/>
          </p:cNvSpPr>
          <p:nvPr>
            <p:ph type="title"/>
          </p:nvPr>
        </p:nvSpPr>
        <p:spPr>
          <a:xfrm>
            <a:off x="609600" y="228600"/>
            <a:ext cx="7772400" cy="685800"/>
          </a:xfrm>
        </p:spPr>
        <p:txBody>
          <a:bodyPr/>
          <a:lstStyle/>
          <a:p>
            <a:r>
              <a:rPr lang="en-US" sz="4000">
                <a:latin typeface="Arial Narrow" charset="0"/>
                <a:ea typeface="ＭＳ Ｐゴシック" charset="0"/>
                <a:cs typeface="ＭＳ Ｐゴシック" charset="0"/>
              </a:rPr>
              <a:t>Ex. A Gymnast on a Trampoline</a:t>
            </a:r>
          </a:p>
        </p:txBody>
      </p:sp>
    </p:spTree>
    <p:extLst>
      <p:ext uri="{BB962C8B-B14F-4D97-AF65-F5344CB8AC3E}">
        <p14:creationId xmlns:p14="http://schemas.microsoft.com/office/powerpoint/2010/main" val="219669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23491</TotalTime>
  <Words>1899</Words>
  <Application>Microsoft Macintosh PowerPoint</Application>
  <PresentationFormat>On-screen Show (4:3)</PresentationFormat>
  <Paragraphs>212</Paragraphs>
  <Slides>16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1441 – Section 001 Lecture #13</vt:lpstr>
      <vt:lpstr>Announcements</vt:lpstr>
      <vt:lpstr>Reminder: Special Project #5</vt:lpstr>
      <vt:lpstr>Special Project #6</vt:lpstr>
      <vt:lpstr>Special Project Spread Sheet</vt:lpstr>
      <vt:lpstr>Elastic Potential Energy</vt:lpstr>
      <vt:lpstr>Conservative and Non-conservative Forces</vt:lpstr>
      <vt:lpstr>Conservation of Mechanical Energy</vt:lpstr>
      <vt:lpstr>Ex. A Gymnast on a Trampoline</vt:lpstr>
      <vt:lpstr>Ex.  Continued</vt:lpstr>
      <vt:lpstr>Example </vt:lpstr>
      <vt:lpstr>Ex. 6 – 8  </vt:lpstr>
      <vt:lpstr>Power</vt:lpstr>
      <vt:lpstr>Energy Loss in Automobile</vt:lpstr>
      <vt:lpstr>Human Metabolic Rates</vt:lpstr>
      <vt:lpstr>Ex.  The Power to Accelerate a Car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706</cp:revision>
  <dcterms:created xsi:type="dcterms:W3CDTF">2012-06-05T17:02:23Z</dcterms:created>
  <dcterms:modified xsi:type="dcterms:W3CDTF">2015-07-06T18:15:25Z</dcterms:modified>
</cp:coreProperties>
</file>