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notesSlides/notesSlide4.xml" ContentType="application/vnd.openxmlformats-officedocument.presentationml.notesSlide+xml"/>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notesSlides/notesSlide5.xml" ContentType="application/vnd.openxmlformats-officedocument.presentationml.notesSlide+xml"/>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notesSlides/notesSlide6.xml" ContentType="application/vnd.openxmlformats-officedocument.presentationml.notesSlide+xml"/>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710" r:id="rId3"/>
    <p:sldId id="708" r:id="rId4"/>
    <p:sldId id="709" r:id="rId5"/>
    <p:sldId id="688"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 id="704" r:id="rId22"/>
    <p:sldId id="705" r:id="rId2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5" d="100"/>
          <a:sy n="85" d="100"/>
        </p:scale>
        <p:origin x="-528"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2.wmf"/><Relationship Id="rId4" Type="http://schemas.openxmlformats.org/officeDocument/2006/relationships/image" Target="../media/image103.wmf"/><Relationship Id="rId5" Type="http://schemas.openxmlformats.org/officeDocument/2006/relationships/image" Target="../media/image104.wmf"/><Relationship Id="rId6" Type="http://schemas.openxmlformats.org/officeDocument/2006/relationships/image" Target="../media/image105.emf"/><Relationship Id="rId7" Type="http://schemas.openxmlformats.org/officeDocument/2006/relationships/image" Target="../media/image106.emf"/><Relationship Id="rId8" Type="http://schemas.openxmlformats.org/officeDocument/2006/relationships/image" Target="../media/image107.wmf"/><Relationship Id="rId1" Type="http://schemas.openxmlformats.org/officeDocument/2006/relationships/image" Target="../media/image100.emf"/><Relationship Id="rId2" Type="http://schemas.openxmlformats.org/officeDocument/2006/relationships/image" Target="../media/image10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0.wmf"/><Relationship Id="rId4" Type="http://schemas.openxmlformats.org/officeDocument/2006/relationships/image" Target="../media/image111.wmf"/><Relationship Id="rId5" Type="http://schemas.openxmlformats.org/officeDocument/2006/relationships/image" Target="../media/image112.wmf"/><Relationship Id="rId6" Type="http://schemas.openxmlformats.org/officeDocument/2006/relationships/image" Target="../media/image113.wmf"/><Relationship Id="rId7" Type="http://schemas.openxmlformats.org/officeDocument/2006/relationships/image" Target="../media/image114.wmf"/><Relationship Id="rId1" Type="http://schemas.openxmlformats.org/officeDocument/2006/relationships/image" Target="../media/image108.emf"/><Relationship Id="rId2" Type="http://schemas.openxmlformats.org/officeDocument/2006/relationships/image" Target="../media/image109.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26.wmf"/><Relationship Id="rId12" Type="http://schemas.openxmlformats.org/officeDocument/2006/relationships/image" Target="../media/image127.wmf"/><Relationship Id="rId1" Type="http://schemas.openxmlformats.org/officeDocument/2006/relationships/image" Target="../media/image116.emf"/><Relationship Id="rId2" Type="http://schemas.openxmlformats.org/officeDocument/2006/relationships/image" Target="../media/image117.emf"/><Relationship Id="rId3" Type="http://schemas.openxmlformats.org/officeDocument/2006/relationships/image" Target="../media/image118.emf"/><Relationship Id="rId4" Type="http://schemas.openxmlformats.org/officeDocument/2006/relationships/image" Target="../media/image119.emf"/><Relationship Id="rId5" Type="http://schemas.openxmlformats.org/officeDocument/2006/relationships/image" Target="../media/image120.emf"/><Relationship Id="rId6" Type="http://schemas.openxmlformats.org/officeDocument/2006/relationships/image" Target="../media/image121.emf"/><Relationship Id="rId7" Type="http://schemas.openxmlformats.org/officeDocument/2006/relationships/image" Target="../media/image122.emf"/><Relationship Id="rId8" Type="http://schemas.openxmlformats.org/officeDocument/2006/relationships/image" Target="../media/image123.emf"/><Relationship Id="rId9" Type="http://schemas.openxmlformats.org/officeDocument/2006/relationships/image" Target="../media/image124.emf"/><Relationship Id="rId10" Type="http://schemas.openxmlformats.org/officeDocument/2006/relationships/image" Target="../media/image125.e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38.emf"/><Relationship Id="rId12" Type="http://schemas.openxmlformats.org/officeDocument/2006/relationships/image" Target="../media/image139.emf"/><Relationship Id="rId13" Type="http://schemas.openxmlformats.org/officeDocument/2006/relationships/image" Target="../media/image140.emf"/><Relationship Id="rId14" Type="http://schemas.openxmlformats.org/officeDocument/2006/relationships/image" Target="../media/image141.emf"/><Relationship Id="rId1" Type="http://schemas.openxmlformats.org/officeDocument/2006/relationships/image" Target="../media/image128.emf"/><Relationship Id="rId2" Type="http://schemas.openxmlformats.org/officeDocument/2006/relationships/image" Target="../media/image129.emf"/><Relationship Id="rId3" Type="http://schemas.openxmlformats.org/officeDocument/2006/relationships/image" Target="../media/image130.emf"/><Relationship Id="rId4" Type="http://schemas.openxmlformats.org/officeDocument/2006/relationships/image" Target="../media/image131.emf"/><Relationship Id="rId5" Type="http://schemas.openxmlformats.org/officeDocument/2006/relationships/image" Target="../media/image132.emf"/><Relationship Id="rId6" Type="http://schemas.openxmlformats.org/officeDocument/2006/relationships/image" Target="../media/image133.emf"/><Relationship Id="rId7" Type="http://schemas.openxmlformats.org/officeDocument/2006/relationships/image" Target="../media/image134.emf"/><Relationship Id="rId8" Type="http://schemas.openxmlformats.org/officeDocument/2006/relationships/image" Target="../media/image135.emf"/><Relationship Id="rId9" Type="http://schemas.openxmlformats.org/officeDocument/2006/relationships/image" Target="../media/image136.emf"/><Relationship Id="rId10" Type="http://schemas.openxmlformats.org/officeDocument/2006/relationships/image" Target="../media/image1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44.emf"/><Relationship Id="rId4" Type="http://schemas.openxmlformats.org/officeDocument/2006/relationships/image" Target="../media/image145.emf"/><Relationship Id="rId5" Type="http://schemas.openxmlformats.org/officeDocument/2006/relationships/image" Target="../media/image146.emf"/><Relationship Id="rId6" Type="http://schemas.openxmlformats.org/officeDocument/2006/relationships/image" Target="../media/image147.wmf"/><Relationship Id="rId7" Type="http://schemas.openxmlformats.org/officeDocument/2006/relationships/image" Target="../media/image148.wmf"/><Relationship Id="rId1" Type="http://schemas.openxmlformats.org/officeDocument/2006/relationships/image" Target="../media/image142.wmf"/><Relationship Id="rId2" Type="http://schemas.openxmlformats.org/officeDocument/2006/relationships/image" Target="../media/image143.w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160.wmf"/><Relationship Id="rId12" Type="http://schemas.openxmlformats.org/officeDocument/2006/relationships/image" Target="../media/image161.wmf"/><Relationship Id="rId13" Type="http://schemas.openxmlformats.org/officeDocument/2006/relationships/image" Target="../media/image162.wmf"/><Relationship Id="rId14" Type="http://schemas.openxmlformats.org/officeDocument/2006/relationships/image" Target="../media/image163.wmf"/><Relationship Id="rId1" Type="http://schemas.openxmlformats.org/officeDocument/2006/relationships/image" Target="../media/image150.emf"/><Relationship Id="rId2" Type="http://schemas.openxmlformats.org/officeDocument/2006/relationships/image" Target="../media/image151.wmf"/><Relationship Id="rId3" Type="http://schemas.openxmlformats.org/officeDocument/2006/relationships/image" Target="../media/image152.wmf"/><Relationship Id="rId4" Type="http://schemas.openxmlformats.org/officeDocument/2006/relationships/image" Target="../media/image153.wmf"/><Relationship Id="rId5" Type="http://schemas.openxmlformats.org/officeDocument/2006/relationships/image" Target="../media/image154.wmf"/><Relationship Id="rId6" Type="http://schemas.openxmlformats.org/officeDocument/2006/relationships/image" Target="../media/image155.wmf"/><Relationship Id="rId7" Type="http://schemas.openxmlformats.org/officeDocument/2006/relationships/image" Target="../media/image156.wmf"/><Relationship Id="rId8" Type="http://schemas.openxmlformats.org/officeDocument/2006/relationships/image" Target="../media/image157.wmf"/><Relationship Id="rId9" Type="http://schemas.openxmlformats.org/officeDocument/2006/relationships/image" Target="../media/image158.wmf"/><Relationship Id="rId10" Type="http://schemas.openxmlformats.org/officeDocument/2006/relationships/image" Target="../media/image1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emf"/><Relationship Id="rId1" Type="http://schemas.openxmlformats.org/officeDocument/2006/relationships/image" Target="../media/image11.emf"/><Relationship Id="rId2"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7" Type="http://schemas.openxmlformats.org/officeDocument/2006/relationships/image" Target="../media/image28.emf"/><Relationship Id="rId8" Type="http://schemas.openxmlformats.org/officeDocument/2006/relationships/image" Target="../media/image29.emf"/><Relationship Id="rId9" Type="http://schemas.openxmlformats.org/officeDocument/2006/relationships/image" Target="../media/image30.emf"/><Relationship Id="rId1" Type="http://schemas.openxmlformats.org/officeDocument/2006/relationships/image" Target="../media/image22.emf"/><Relationship Id="rId2"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1.wmf"/><Relationship Id="rId12" Type="http://schemas.openxmlformats.org/officeDocument/2006/relationships/image" Target="../media/image42.wmf"/><Relationship Id="rId13" Type="http://schemas.openxmlformats.org/officeDocument/2006/relationships/image" Target="../media/image43.wmf"/><Relationship Id="rId14" Type="http://schemas.openxmlformats.org/officeDocument/2006/relationships/image" Target="../media/image44.emf"/><Relationship Id="rId15" Type="http://schemas.openxmlformats.org/officeDocument/2006/relationships/image" Target="../media/image45.emf"/><Relationship Id="rId1" Type="http://schemas.openxmlformats.org/officeDocument/2006/relationships/image" Target="../media/image31.wmf"/><Relationship Id="rId2" Type="http://schemas.openxmlformats.org/officeDocument/2006/relationships/image" Target="../media/image32.emf"/><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8" Type="http://schemas.openxmlformats.org/officeDocument/2006/relationships/image" Target="../media/image38.emf"/><Relationship Id="rId9" Type="http://schemas.openxmlformats.org/officeDocument/2006/relationships/image" Target="../media/image39.emf"/><Relationship Id="rId10"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6.emf"/><Relationship Id="rId12" Type="http://schemas.openxmlformats.org/officeDocument/2006/relationships/image" Target="../media/image57.emf"/><Relationship Id="rId13" Type="http://schemas.openxmlformats.org/officeDocument/2006/relationships/image" Target="../media/image58.wmf"/><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wmf"/><Relationship Id="rId7" Type="http://schemas.openxmlformats.org/officeDocument/2006/relationships/image" Target="../media/image52.wmf"/><Relationship Id="rId8" Type="http://schemas.openxmlformats.org/officeDocument/2006/relationships/image" Target="../media/image53.emf"/><Relationship Id="rId9" Type="http://schemas.openxmlformats.org/officeDocument/2006/relationships/image" Target="../media/image54.emf"/><Relationship Id="rId10" Type="http://schemas.openxmlformats.org/officeDocument/2006/relationships/image" Target="../media/image55.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70.wmf"/><Relationship Id="rId12" Type="http://schemas.openxmlformats.org/officeDocument/2006/relationships/image" Target="../media/image71.emf"/><Relationship Id="rId13" Type="http://schemas.openxmlformats.org/officeDocument/2006/relationships/image" Target="../media/image72.wmf"/><Relationship Id="rId14" Type="http://schemas.openxmlformats.org/officeDocument/2006/relationships/image" Target="../media/image73.wmf"/><Relationship Id="rId15" Type="http://schemas.openxmlformats.org/officeDocument/2006/relationships/image" Target="../media/image74.wmf"/><Relationship Id="rId16" Type="http://schemas.openxmlformats.org/officeDocument/2006/relationships/image" Target="../media/image75.wmf"/><Relationship Id="rId17" Type="http://schemas.openxmlformats.org/officeDocument/2006/relationships/image" Target="../media/image76.wmf"/><Relationship Id="rId18" Type="http://schemas.openxmlformats.org/officeDocument/2006/relationships/image" Target="../media/image77.wmf"/><Relationship Id="rId19" Type="http://schemas.openxmlformats.org/officeDocument/2006/relationships/image" Target="../media/image78.emf"/><Relationship Id="rId1" Type="http://schemas.openxmlformats.org/officeDocument/2006/relationships/image" Target="../media/image60.wmf"/><Relationship Id="rId2" Type="http://schemas.openxmlformats.org/officeDocument/2006/relationships/image" Target="../media/image61.wmf"/><Relationship Id="rId3" Type="http://schemas.openxmlformats.org/officeDocument/2006/relationships/image" Target="../media/image62.wmf"/><Relationship Id="rId4" Type="http://schemas.openxmlformats.org/officeDocument/2006/relationships/image" Target="../media/image63.wmf"/><Relationship Id="rId5" Type="http://schemas.openxmlformats.org/officeDocument/2006/relationships/image" Target="../media/image64.wmf"/><Relationship Id="rId6" Type="http://schemas.openxmlformats.org/officeDocument/2006/relationships/image" Target="../media/image65.wmf"/><Relationship Id="rId7" Type="http://schemas.openxmlformats.org/officeDocument/2006/relationships/image" Target="../media/image66.emf"/><Relationship Id="rId8" Type="http://schemas.openxmlformats.org/officeDocument/2006/relationships/image" Target="../media/image67.wmf"/><Relationship Id="rId9" Type="http://schemas.openxmlformats.org/officeDocument/2006/relationships/image" Target="../media/image68.emf"/><Relationship Id="rId10" Type="http://schemas.openxmlformats.org/officeDocument/2006/relationships/image" Target="../media/image6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5" Type="http://schemas.openxmlformats.org/officeDocument/2006/relationships/image" Target="../media/image83.emf"/><Relationship Id="rId6" Type="http://schemas.openxmlformats.org/officeDocument/2006/relationships/image" Target="../media/image84.emf"/><Relationship Id="rId1" Type="http://schemas.openxmlformats.org/officeDocument/2006/relationships/image" Target="../media/image79.emf"/><Relationship Id="rId2" Type="http://schemas.openxmlformats.org/officeDocument/2006/relationships/image" Target="../media/image8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7.emf"/><Relationship Id="rId4" Type="http://schemas.openxmlformats.org/officeDocument/2006/relationships/image" Target="../media/image88.emf"/><Relationship Id="rId5" Type="http://schemas.openxmlformats.org/officeDocument/2006/relationships/image" Target="../media/image89.emf"/><Relationship Id="rId6" Type="http://schemas.openxmlformats.org/officeDocument/2006/relationships/image" Target="../media/image90.emf"/><Relationship Id="rId7" Type="http://schemas.openxmlformats.org/officeDocument/2006/relationships/image" Target="../media/image91.wmf"/><Relationship Id="rId8" Type="http://schemas.openxmlformats.org/officeDocument/2006/relationships/image" Target="../media/image92.emf"/><Relationship Id="rId1" Type="http://schemas.openxmlformats.org/officeDocument/2006/relationships/image" Target="../media/image85.emf"/><Relationship Id="rId2" Type="http://schemas.openxmlformats.org/officeDocument/2006/relationships/image" Target="../media/image8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image" Target="../media/image96.emf"/><Relationship Id="rId5" Type="http://schemas.openxmlformats.org/officeDocument/2006/relationships/image" Target="../media/image97.emf"/><Relationship Id="rId6" Type="http://schemas.openxmlformats.org/officeDocument/2006/relationships/image" Target="../media/image98.emf"/><Relationship Id="rId1" Type="http://schemas.openxmlformats.org/officeDocument/2006/relationships/image" Target="../media/image93.emf"/><Relationship Id="rId2" Type="http://schemas.openxmlformats.org/officeDocument/2006/relationships/image" Target="../media/image9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85A669-B6A6-584E-8D9E-0E879C5B549F}" type="slidenum">
              <a:rPr lang="en-US" sz="1200"/>
              <a:pPr eaLnBrk="1" hangingPunct="1"/>
              <a:t>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16D73EC-3DB1-9349-9BF2-5217EDCEE497}" type="slidenum">
              <a:rPr lang="en-US" sz="1200"/>
              <a:pPr eaLnBrk="1" hangingPunct="1"/>
              <a:t>7</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4565AB-49A7-BF4B-B5C8-280587FE2F21}" type="slidenum">
              <a:rPr lang="en-US" sz="1200"/>
              <a:pPr eaLnBrk="1" hangingPunct="1"/>
              <a:t>8</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A5BD4A-F635-D94A-BB09-2D4073AD61C6}" type="slidenum">
              <a:rPr lang="en-US" sz="1200"/>
              <a:pPr eaLnBrk="1" hangingPunct="1"/>
              <a:t>17</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DAEEE8-5D49-D24D-9141-3F88FFB89EFF}" type="slidenum">
              <a:rPr lang="en-US" sz="1200"/>
              <a:pPr eaLnBrk="1" hangingPunct="1"/>
              <a:t>21</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D23965-B23F-9D4C-8F63-E0AF96D064B7}" type="slidenum">
              <a:rPr lang="en-US" sz="1200"/>
              <a:pPr eaLnBrk="1" hangingPunct="1"/>
              <a:t>22</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July 7,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July 7,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48.wmf"/><Relationship Id="rId20" Type="http://schemas.openxmlformats.org/officeDocument/2006/relationships/oleObject" Target="../embeddings/oleObject50.bin"/><Relationship Id="rId21" Type="http://schemas.openxmlformats.org/officeDocument/2006/relationships/image" Target="../media/image54.emf"/><Relationship Id="rId22" Type="http://schemas.openxmlformats.org/officeDocument/2006/relationships/oleObject" Target="../embeddings/oleObject51.bin"/><Relationship Id="rId23" Type="http://schemas.openxmlformats.org/officeDocument/2006/relationships/image" Target="../media/image55.emf"/><Relationship Id="rId24" Type="http://schemas.openxmlformats.org/officeDocument/2006/relationships/oleObject" Target="../embeddings/oleObject52.bin"/><Relationship Id="rId25" Type="http://schemas.openxmlformats.org/officeDocument/2006/relationships/image" Target="../media/image56.emf"/><Relationship Id="rId26" Type="http://schemas.openxmlformats.org/officeDocument/2006/relationships/oleObject" Target="../embeddings/oleObject53.bin"/><Relationship Id="rId27" Type="http://schemas.openxmlformats.org/officeDocument/2006/relationships/image" Target="../media/image57.emf"/><Relationship Id="rId28" Type="http://schemas.openxmlformats.org/officeDocument/2006/relationships/oleObject" Target="../embeddings/oleObject54.bin"/><Relationship Id="rId29" Type="http://schemas.openxmlformats.org/officeDocument/2006/relationships/image" Target="../media/image58.wmf"/><Relationship Id="rId10" Type="http://schemas.openxmlformats.org/officeDocument/2006/relationships/oleObject" Target="../embeddings/oleObject45.bin"/><Relationship Id="rId11" Type="http://schemas.openxmlformats.org/officeDocument/2006/relationships/image" Target="../media/image49.wmf"/><Relationship Id="rId12" Type="http://schemas.openxmlformats.org/officeDocument/2006/relationships/oleObject" Target="../embeddings/oleObject46.bin"/><Relationship Id="rId13" Type="http://schemas.openxmlformats.org/officeDocument/2006/relationships/image" Target="../media/image50.wmf"/><Relationship Id="rId14" Type="http://schemas.openxmlformats.org/officeDocument/2006/relationships/oleObject" Target="../embeddings/oleObject47.bin"/><Relationship Id="rId15" Type="http://schemas.openxmlformats.org/officeDocument/2006/relationships/image" Target="../media/image51.wmf"/><Relationship Id="rId16" Type="http://schemas.openxmlformats.org/officeDocument/2006/relationships/oleObject" Target="../embeddings/oleObject48.bin"/><Relationship Id="rId17" Type="http://schemas.openxmlformats.org/officeDocument/2006/relationships/image" Target="../media/image52.wmf"/><Relationship Id="rId18" Type="http://schemas.openxmlformats.org/officeDocument/2006/relationships/oleObject" Target="../embeddings/oleObject49.bin"/><Relationship Id="rId19" Type="http://schemas.openxmlformats.org/officeDocument/2006/relationships/image" Target="../media/image53.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59.jpeg"/><Relationship Id="rId4" Type="http://schemas.openxmlformats.org/officeDocument/2006/relationships/oleObject" Target="../embeddings/oleObject42.bin"/><Relationship Id="rId5" Type="http://schemas.openxmlformats.org/officeDocument/2006/relationships/image" Target="../media/image46.wmf"/><Relationship Id="rId6" Type="http://schemas.openxmlformats.org/officeDocument/2006/relationships/oleObject" Target="../embeddings/oleObject43.bin"/><Relationship Id="rId7" Type="http://schemas.openxmlformats.org/officeDocument/2006/relationships/image" Target="../media/image47.wmf"/><Relationship Id="rId8"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20" Type="http://schemas.openxmlformats.org/officeDocument/2006/relationships/image" Target="../media/image68.emf"/><Relationship Id="rId21" Type="http://schemas.openxmlformats.org/officeDocument/2006/relationships/oleObject" Target="../embeddings/oleObject64.bin"/><Relationship Id="rId22" Type="http://schemas.openxmlformats.org/officeDocument/2006/relationships/image" Target="../media/image69.emf"/><Relationship Id="rId23" Type="http://schemas.openxmlformats.org/officeDocument/2006/relationships/oleObject" Target="../embeddings/oleObject65.bin"/><Relationship Id="rId24" Type="http://schemas.openxmlformats.org/officeDocument/2006/relationships/image" Target="../media/image70.wmf"/><Relationship Id="rId25" Type="http://schemas.openxmlformats.org/officeDocument/2006/relationships/oleObject" Target="../embeddings/oleObject66.bin"/><Relationship Id="rId26" Type="http://schemas.openxmlformats.org/officeDocument/2006/relationships/image" Target="../media/image71.emf"/><Relationship Id="rId27" Type="http://schemas.openxmlformats.org/officeDocument/2006/relationships/oleObject" Target="../embeddings/oleObject67.bin"/><Relationship Id="rId28" Type="http://schemas.openxmlformats.org/officeDocument/2006/relationships/image" Target="../media/image72.wmf"/><Relationship Id="rId29" Type="http://schemas.openxmlformats.org/officeDocument/2006/relationships/oleObject" Target="../embeddings/oleObject6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60.wmf"/><Relationship Id="rId5" Type="http://schemas.openxmlformats.org/officeDocument/2006/relationships/oleObject" Target="../embeddings/oleObject56.bin"/><Relationship Id="rId30" Type="http://schemas.openxmlformats.org/officeDocument/2006/relationships/image" Target="../media/image73.wmf"/><Relationship Id="rId31" Type="http://schemas.openxmlformats.org/officeDocument/2006/relationships/oleObject" Target="../embeddings/oleObject69.bin"/><Relationship Id="rId32" Type="http://schemas.openxmlformats.org/officeDocument/2006/relationships/oleObject" Target="../embeddings/oleObject70.bin"/><Relationship Id="rId9" Type="http://schemas.openxmlformats.org/officeDocument/2006/relationships/oleObject" Target="../embeddings/oleObject58.bin"/><Relationship Id="rId6" Type="http://schemas.openxmlformats.org/officeDocument/2006/relationships/image" Target="../media/image61.wmf"/><Relationship Id="rId7" Type="http://schemas.openxmlformats.org/officeDocument/2006/relationships/oleObject" Target="../embeddings/oleObject57.bin"/><Relationship Id="rId8" Type="http://schemas.openxmlformats.org/officeDocument/2006/relationships/image" Target="../media/image62.wmf"/><Relationship Id="rId33" Type="http://schemas.openxmlformats.org/officeDocument/2006/relationships/image" Target="../media/image74.wmf"/><Relationship Id="rId34" Type="http://schemas.openxmlformats.org/officeDocument/2006/relationships/oleObject" Target="../embeddings/oleObject71.bin"/><Relationship Id="rId35" Type="http://schemas.openxmlformats.org/officeDocument/2006/relationships/image" Target="../media/image75.wmf"/><Relationship Id="rId36" Type="http://schemas.openxmlformats.org/officeDocument/2006/relationships/oleObject" Target="../embeddings/oleObject72.bin"/><Relationship Id="rId10" Type="http://schemas.openxmlformats.org/officeDocument/2006/relationships/image" Target="../media/image63.wmf"/><Relationship Id="rId11" Type="http://schemas.openxmlformats.org/officeDocument/2006/relationships/oleObject" Target="../embeddings/oleObject59.bin"/><Relationship Id="rId12" Type="http://schemas.openxmlformats.org/officeDocument/2006/relationships/image" Target="../media/image64.wmf"/><Relationship Id="rId13" Type="http://schemas.openxmlformats.org/officeDocument/2006/relationships/oleObject" Target="../embeddings/oleObject60.bin"/><Relationship Id="rId14" Type="http://schemas.openxmlformats.org/officeDocument/2006/relationships/image" Target="../media/image65.wmf"/><Relationship Id="rId15" Type="http://schemas.openxmlformats.org/officeDocument/2006/relationships/oleObject" Target="../embeddings/oleObject61.bin"/><Relationship Id="rId16" Type="http://schemas.openxmlformats.org/officeDocument/2006/relationships/image" Target="../media/image66.emf"/><Relationship Id="rId17" Type="http://schemas.openxmlformats.org/officeDocument/2006/relationships/oleObject" Target="../embeddings/oleObject62.bin"/><Relationship Id="rId18" Type="http://schemas.openxmlformats.org/officeDocument/2006/relationships/image" Target="../media/image67.wmf"/><Relationship Id="rId19" Type="http://schemas.openxmlformats.org/officeDocument/2006/relationships/oleObject" Target="../embeddings/oleObject63.bin"/><Relationship Id="rId37" Type="http://schemas.openxmlformats.org/officeDocument/2006/relationships/image" Target="../media/image76.wmf"/><Relationship Id="rId38" Type="http://schemas.openxmlformats.org/officeDocument/2006/relationships/oleObject" Target="../embeddings/oleObject73.bin"/><Relationship Id="rId39" Type="http://schemas.openxmlformats.org/officeDocument/2006/relationships/image" Target="../media/image77.wmf"/><Relationship Id="rId40" Type="http://schemas.openxmlformats.org/officeDocument/2006/relationships/oleObject" Target="../embeddings/oleObject74.bin"/><Relationship Id="rId41" Type="http://schemas.openxmlformats.org/officeDocument/2006/relationships/image" Target="../media/image78.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79.bin"/><Relationship Id="rId12" Type="http://schemas.openxmlformats.org/officeDocument/2006/relationships/image" Target="../media/image83.emf"/><Relationship Id="rId13" Type="http://schemas.openxmlformats.org/officeDocument/2006/relationships/oleObject" Target="../embeddings/oleObject80.bin"/><Relationship Id="rId14" Type="http://schemas.openxmlformats.org/officeDocument/2006/relationships/image" Target="../media/image84.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5.bin"/><Relationship Id="rId4" Type="http://schemas.openxmlformats.org/officeDocument/2006/relationships/image" Target="../media/image79.emf"/><Relationship Id="rId5" Type="http://schemas.openxmlformats.org/officeDocument/2006/relationships/oleObject" Target="../embeddings/oleObject76.bin"/><Relationship Id="rId6" Type="http://schemas.openxmlformats.org/officeDocument/2006/relationships/image" Target="../media/image80.emf"/><Relationship Id="rId7" Type="http://schemas.openxmlformats.org/officeDocument/2006/relationships/oleObject" Target="../embeddings/oleObject77.bin"/><Relationship Id="rId8" Type="http://schemas.openxmlformats.org/officeDocument/2006/relationships/image" Target="../media/image81.emf"/><Relationship Id="rId9" Type="http://schemas.openxmlformats.org/officeDocument/2006/relationships/oleObject" Target="../embeddings/oleObject78.bin"/><Relationship Id="rId10" Type="http://schemas.openxmlformats.org/officeDocument/2006/relationships/image" Target="../media/image82.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85.bin"/><Relationship Id="rId12" Type="http://schemas.openxmlformats.org/officeDocument/2006/relationships/image" Target="../media/image89.emf"/><Relationship Id="rId13" Type="http://schemas.openxmlformats.org/officeDocument/2006/relationships/oleObject" Target="../embeddings/oleObject86.bin"/><Relationship Id="rId14" Type="http://schemas.openxmlformats.org/officeDocument/2006/relationships/image" Target="../media/image90.emf"/><Relationship Id="rId15" Type="http://schemas.openxmlformats.org/officeDocument/2006/relationships/oleObject" Target="../embeddings/oleObject87.bin"/><Relationship Id="rId16" Type="http://schemas.openxmlformats.org/officeDocument/2006/relationships/image" Target="../media/image91.wmf"/><Relationship Id="rId17" Type="http://schemas.openxmlformats.org/officeDocument/2006/relationships/oleObject" Target="../embeddings/oleObject88.bin"/><Relationship Id="rId18" Type="http://schemas.openxmlformats.org/officeDocument/2006/relationships/image" Target="../media/image92.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1.bin"/><Relationship Id="rId4" Type="http://schemas.openxmlformats.org/officeDocument/2006/relationships/image" Target="../media/image85.emf"/><Relationship Id="rId5" Type="http://schemas.openxmlformats.org/officeDocument/2006/relationships/oleObject" Target="../embeddings/oleObject82.bin"/><Relationship Id="rId6" Type="http://schemas.openxmlformats.org/officeDocument/2006/relationships/image" Target="../media/image86.emf"/><Relationship Id="rId7" Type="http://schemas.openxmlformats.org/officeDocument/2006/relationships/oleObject" Target="../embeddings/oleObject83.bin"/><Relationship Id="rId8" Type="http://schemas.openxmlformats.org/officeDocument/2006/relationships/image" Target="../media/image87.emf"/><Relationship Id="rId9" Type="http://schemas.openxmlformats.org/officeDocument/2006/relationships/oleObject" Target="../embeddings/oleObject84.bin"/><Relationship Id="rId10" Type="http://schemas.openxmlformats.org/officeDocument/2006/relationships/image" Target="../media/image88.emf"/></Relationships>
</file>

<file path=ppt/slides/_rels/slide14.xml.rels><?xml version="1.0" encoding="UTF-8" standalone="yes"?>
<Relationships xmlns="http://schemas.openxmlformats.org/package/2006/relationships"><Relationship Id="rId11" Type="http://schemas.openxmlformats.org/officeDocument/2006/relationships/image" Target="../media/image96.emf"/><Relationship Id="rId12" Type="http://schemas.openxmlformats.org/officeDocument/2006/relationships/oleObject" Target="../embeddings/oleObject93.bin"/><Relationship Id="rId13" Type="http://schemas.openxmlformats.org/officeDocument/2006/relationships/image" Target="../media/image97.emf"/><Relationship Id="rId14" Type="http://schemas.openxmlformats.org/officeDocument/2006/relationships/oleObject" Target="../embeddings/oleObject94.bin"/><Relationship Id="rId15" Type="http://schemas.openxmlformats.org/officeDocument/2006/relationships/image" Target="../media/image98.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9.jpeg"/><Relationship Id="rId4" Type="http://schemas.openxmlformats.org/officeDocument/2006/relationships/oleObject" Target="../embeddings/oleObject89.bin"/><Relationship Id="rId5" Type="http://schemas.openxmlformats.org/officeDocument/2006/relationships/image" Target="../media/image93.emf"/><Relationship Id="rId6" Type="http://schemas.openxmlformats.org/officeDocument/2006/relationships/oleObject" Target="../embeddings/oleObject90.bin"/><Relationship Id="rId7" Type="http://schemas.openxmlformats.org/officeDocument/2006/relationships/image" Target="../media/image94.emf"/><Relationship Id="rId8" Type="http://schemas.openxmlformats.org/officeDocument/2006/relationships/oleObject" Target="../embeddings/oleObject91.bin"/><Relationship Id="rId9" Type="http://schemas.openxmlformats.org/officeDocument/2006/relationships/image" Target="../media/image95.emf"/><Relationship Id="rId10" Type="http://schemas.openxmlformats.org/officeDocument/2006/relationships/oleObject" Target="../embeddings/oleObject92.bin"/></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99.bin"/><Relationship Id="rId12" Type="http://schemas.openxmlformats.org/officeDocument/2006/relationships/image" Target="../media/image104.wmf"/><Relationship Id="rId13" Type="http://schemas.openxmlformats.org/officeDocument/2006/relationships/oleObject" Target="../embeddings/oleObject100.bin"/><Relationship Id="rId14" Type="http://schemas.openxmlformats.org/officeDocument/2006/relationships/image" Target="../media/image105.emf"/><Relationship Id="rId15" Type="http://schemas.openxmlformats.org/officeDocument/2006/relationships/oleObject" Target="../embeddings/oleObject101.bin"/><Relationship Id="rId16" Type="http://schemas.openxmlformats.org/officeDocument/2006/relationships/image" Target="../media/image106.emf"/><Relationship Id="rId17" Type="http://schemas.openxmlformats.org/officeDocument/2006/relationships/oleObject" Target="../embeddings/oleObject102.bin"/><Relationship Id="rId18" Type="http://schemas.openxmlformats.org/officeDocument/2006/relationships/image" Target="../media/image107.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95.bin"/><Relationship Id="rId4" Type="http://schemas.openxmlformats.org/officeDocument/2006/relationships/image" Target="../media/image100.emf"/><Relationship Id="rId5" Type="http://schemas.openxmlformats.org/officeDocument/2006/relationships/oleObject" Target="../embeddings/oleObject96.bin"/><Relationship Id="rId6" Type="http://schemas.openxmlformats.org/officeDocument/2006/relationships/image" Target="../media/image101.emf"/><Relationship Id="rId7" Type="http://schemas.openxmlformats.org/officeDocument/2006/relationships/oleObject" Target="../embeddings/oleObject97.bin"/><Relationship Id="rId8" Type="http://schemas.openxmlformats.org/officeDocument/2006/relationships/image" Target="../media/image102.wmf"/><Relationship Id="rId9" Type="http://schemas.openxmlformats.org/officeDocument/2006/relationships/oleObject" Target="../embeddings/oleObject98.bin"/><Relationship Id="rId10" Type="http://schemas.openxmlformats.org/officeDocument/2006/relationships/image" Target="../media/image10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106.bin"/><Relationship Id="rId12" Type="http://schemas.openxmlformats.org/officeDocument/2006/relationships/image" Target="../media/image111.wmf"/><Relationship Id="rId13" Type="http://schemas.openxmlformats.org/officeDocument/2006/relationships/oleObject" Target="../embeddings/oleObject107.bin"/><Relationship Id="rId14" Type="http://schemas.openxmlformats.org/officeDocument/2006/relationships/image" Target="../media/image112.wmf"/><Relationship Id="rId15" Type="http://schemas.openxmlformats.org/officeDocument/2006/relationships/oleObject" Target="../embeddings/oleObject108.bin"/><Relationship Id="rId16" Type="http://schemas.openxmlformats.org/officeDocument/2006/relationships/image" Target="../media/image113.wmf"/><Relationship Id="rId17" Type="http://schemas.openxmlformats.org/officeDocument/2006/relationships/oleObject" Target="../embeddings/oleObject109.bin"/><Relationship Id="rId18" Type="http://schemas.openxmlformats.org/officeDocument/2006/relationships/image" Target="../media/image114.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15.jpeg"/><Relationship Id="rId5" Type="http://schemas.openxmlformats.org/officeDocument/2006/relationships/oleObject" Target="../embeddings/oleObject103.bin"/><Relationship Id="rId6" Type="http://schemas.openxmlformats.org/officeDocument/2006/relationships/image" Target="../media/image108.emf"/><Relationship Id="rId7" Type="http://schemas.openxmlformats.org/officeDocument/2006/relationships/oleObject" Target="../embeddings/oleObject104.bin"/><Relationship Id="rId8" Type="http://schemas.openxmlformats.org/officeDocument/2006/relationships/image" Target="../media/image109.wmf"/><Relationship Id="rId9" Type="http://schemas.openxmlformats.org/officeDocument/2006/relationships/oleObject" Target="../embeddings/oleObject105.bin"/><Relationship Id="rId10" Type="http://schemas.openxmlformats.org/officeDocument/2006/relationships/image" Target="../media/image110.wmf"/></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13.bin"/><Relationship Id="rId20" Type="http://schemas.openxmlformats.org/officeDocument/2006/relationships/image" Target="../media/image124.emf"/><Relationship Id="rId21" Type="http://schemas.openxmlformats.org/officeDocument/2006/relationships/oleObject" Target="../embeddings/oleObject119.bin"/><Relationship Id="rId22" Type="http://schemas.openxmlformats.org/officeDocument/2006/relationships/image" Target="../media/image125.emf"/><Relationship Id="rId23" Type="http://schemas.openxmlformats.org/officeDocument/2006/relationships/oleObject" Target="../embeddings/oleObject120.bin"/><Relationship Id="rId24" Type="http://schemas.openxmlformats.org/officeDocument/2006/relationships/image" Target="../media/image126.wmf"/><Relationship Id="rId25" Type="http://schemas.openxmlformats.org/officeDocument/2006/relationships/oleObject" Target="../embeddings/oleObject121.bin"/><Relationship Id="rId26" Type="http://schemas.openxmlformats.org/officeDocument/2006/relationships/image" Target="../media/image127.wmf"/><Relationship Id="rId10" Type="http://schemas.openxmlformats.org/officeDocument/2006/relationships/image" Target="../media/image119.emf"/><Relationship Id="rId11" Type="http://schemas.openxmlformats.org/officeDocument/2006/relationships/oleObject" Target="../embeddings/oleObject114.bin"/><Relationship Id="rId12" Type="http://schemas.openxmlformats.org/officeDocument/2006/relationships/image" Target="../media/image120.emf"/><Relationship Id="rId13" Type="http://schemas.openxmlformats.org/officeDocument/2006/relationships/oleObject" Target="../embeddings/oleObject115.bin"/><Relationship Id="rId14" Type="http://schemas.openxmlformats.org/officeDocument/2006/relationships/image" Target="../media/image121.emf"/><Relationship Id="rId15" Type="http://schemas.openxmlformats.org/officeDocument/2006/relationships/oleObject" Target="../embeddings/oleObject116.bin"/><Relationship Id="rId16" Type="http://schemas.openxmlformats.org/officeDocument/2006/relationships/image" Target="../media/image122.emf"/><Relationship Id="rId17" Type="http://schemas.openxmlformats.org/officeDocument/2006/relationships/oleObject" Target="../embeddings/oleObject117.bin"/><Relationship Id="rId18" Type="http://schemas.openxmlformats.org/officeDocument/2006/relationships/image" Target="../media/image123.emf"/><Relationship Id="rId19" Type="http://schemas.openxmlformats.org/officeDocument/2006/relationships/oleObject" Target="../embeddings/oleObject118.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10.bin"/><Relationship Id="rId4" Type="http://schemas.openxmlformats.org/officeDocument/2006/relationships/image" Target="../media/image116.emf"/><Relationship Id="rId5" Type="http://schemas.openxmlformats.org/officeDocument/2006/relationships/oleObject" Target="../embeddings/oleObject111.bin"/><Relationship Id="rId6" Type="http://schemas.openxmlformats.org/officeDocument/2006/relationships/image" Target="../media/image117.emf"/><Relationship Id="rId7" Type="http://schemas.openxmlformats.org/officeDocument/2006/relationships/oleObject" Target="../embeddings/oleObject112.bin"/><Relationship Id="rId8" Type="http://schemas.openxmlformats.org/officeDocument/2006/relationships/image" Target="../media/image1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125.bin"/><Relationship Id="rId20" Type="http://schemas.openxmlformats.org/officeDocument/2006/relationships/image" Target="../media/image136.emf"/><Relationship Id="rId21" Type="http://schemas.openxmlformats.org/officeDocument/2006/relationships/oleObject" Target="../embeddings/oleObject131.bin"/><Relationship Id="rId22" Type="http://schemas.openxmlformats.org/officeDocument/2006/relationships/image" Target="../media/image137.wmf"/><Relationship Id="rId23" Type="http://schemas.openxmlformats.org/officeDocument/2006/relationships/oleObject" Target="../embeddings/oleObject132.bin"/><Relationship Id="rId24" Type="http://schemas.openxmlformats.org/officeDocument/2006/relationships/image" Target="../media/image138.emf"/><Relationship Id="rId25" Type="http://schemas.openxmlformats.org/officeDocument/2006/relationships/oleObject" Target="../embeddings/oleObject133.bin"/><Relationship Id="rId26" Type="http://schemas.openxmlformats.org/officeDocument/2006/relationships/image" Target="../media/image139.emf"/><Relationship Id="rId27" Type="http://schemas.openxmlformats.org/officeDocument/2006/relationships/oleObject" Target="../embeddings/oleObject134.bin"/><Relationship Id="rId28" Type="http://schemas.openxmlformats.org/officeDocument/2006/relationships/image" Target="../media/image140.emf"/><Relationship Id="rId29" Type="http://schemas.openxmlformats.org/officeDocument/2006/relationships/oleObject" Target="../embeddings/oleObject135.bin"/><Relationship Id="rId30" Type="http://schemas.openxmlformats.org/officeDocument/2006/relationships/image" Target="../media/image141.emf"/><Relationship Id="rId10" Type="http://schemas.openxmlformats.org/officeDocument/2006/relationships/image" Target="../media/image131.emf"/><Relationship Id="rId11" Type="http://schemas.openxmlformats.org/officeDocument/2006/relationships/oleObject" Target="../embeddings/oleObject126.bin"/><Relationship Id="rId12" Type="http://schemas.openxmlformats.org/officeDocument/2006/relationships/image" Target="../media/image132.emf"/><Relationship Id="rId13" Type="http://schemas.openxmlformats.org/officeDocument/2006/relationships/oleObject" Target="../embeddings/oleObject127.bin"/><Relationship Id="rId14" Type="http://schemas.openxmlformats.org/officeDocument/2006/relationships/image" Target="../media/image133.emf"/><Relationship Id="rId15" Type="http://schemas.openxmlformats.org/officeDocument/2006/relationships/oleObject" Target="../embeddings/oleObject128.bin"/><Relationship Id="rId16" Type="http://schemas.openxmlformats.org/officeDocument/2006/relationships/image" Target="../media/image134.emf"/><Relationship Id="rId17" Type="http://schemas.openxmlformats.org/officeDocument/2006/relationships/oleObject" Target="../embeddings/oleObject129.bin"/><Relationship Id="rId18" Type="http://schemas.openxmlformats.org/officeDocument/2006/relationships/image" Target="../media/image135.emf"/><Relationship Id="rId19" Type="http://schemas.openxmlformats.org/officeDocument/2006/relationships/oleObject" Target="../embeddings/oleObject130.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22.bin"/><Relationship Id="rId4" Type="http://schemas.openxmlformats.org/officeDocument/2006/relationships/image" Target="../media/image128.emf"/><Relationship Id="rId5" Type="http://schemas.openxmlformats.org/officeDocument/2006/relationships/oleObject" Target="../embeddings/oleObject123.bin"/><Relationship Id="rId6" Type="http://schemas.openxmlformats.org/officeDocument/2006/relationships/image" Target="../media/image129.emf"/><Relationship Id="rId7" Type="http://schemas.openxmlformats.org/officeDocument/2006/relationships/oleObject" Target="../embeddings/oleObject124.bin"/><Relationship Id="rId8" Type="http://schemas.openxmlformats.org/officeDocument/2006/relationships/image" Target="../media/image130.emf"/></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39.bin"/><Relationship Id="rId12" Type="http://schemas.openxmlformats.org/officeDocument/2006/relationships/image" Target="../media/image145.emf"/><Relationship Id="rId13" Type="http://schemas.openxmlformats.org/officeDocument/2006/relationships/oleObject" Target="../embeddings/oleObject140.bin"/><Relationship Id="rId14" Type="http://schemas.openxmlformats.org/officeDocument/2006/relationships/image" Target="../media/image146.emf"/><Relationship Id="rId15" Type="http://schemas.openxmlformats.org/officeDocument/2006/relationships/oleObject" Target="../embeddings/oleObject141.bin"/><Relationship Id="rId16" Type="http://schemas.openxmlformats.org/officeDocument/2006/relationships/image" Target="../media/image147.wmf"/><Relationship Id="rId17" Type="http://schemas.openxmlformats.org/officeDocument/2006/relationships/oleObject" Target="../embeddings/oleObject142.bin"/><Relationship Id="rId18" Type="http://schemas.openxmlformats.org/officeDocument/2006/relationships/image" Target="../media/image148.wmf"/><Relationship Id="rId1" Type="http://schemas.openxmlformats.org/officeDocument/2006/relationships/vmlDrawing" Target="../drawings/vmlDrawing14.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image" Target="../media/image149.jpeg"/><Relationship Id="rId5" Type="http://schemas.openxmlformats.org/officeDocument/2006/relationships/oleObject" Target="../embeddings/oleObject136.bin"/><Relationship Id="rId6" Type="http://schemas.openxmlformats.org/officeDocument/2006/relationships/image" Target="../media/image142.wmf"/><Relationship Id="rId7" Type="http://schemas.openxmlformats.org/officeDocument/2006/relationships/oleObject" Target="../embeddings/oleObject137.bin"/><Relationship Id="rId8" Type="http://schemas.openxmlformats.org/officeDocument/2006/relationships/image" Target="../media/image143.wmf"/><Relationship Id="rId9" Type="http://schemas.openxmlformats.org/officeDocument/2006/relationships/oleObject" Target="../embeddings/oleObject138.bin"/><Relationship Id="rId10" Type="http://schemas.openxmlformats.org/officeDocument/2006/relationships/image" Target="../media/image144.emf"/></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145.bin"/><Relationship Id="rId20" Type="http://schemas.openxmlformats.org/officeDocument/2006/relationships/image" Target="../media/image157.wmf"/><Relationship Id="rId21" Type="http://schemas.openxmlformats.org/officeDocument/2006/relationships/oleObject" Target="../embeddings/oleObject151.bin"/><Relationship Id="rId22" Type="http://schemas.openxmlformats.org/officeDocument/2006/relationships/image" Target="../media/image158.wmf"/><Relationship Id="rId23" Type="http://schemas.openxmlformats.org/officeDocument/2006/relationships/oleObject" Target="../embeddings/oleObject152.bin"/><Relationship Id="rId24" Type="http://schemas.openxmlformats.org/officeDocument/2006/relationships/image" Target="../media/image159.wmf"/><Relationship Id="rId25" Type="http://schemas.openxmlformats.org/officeDocument/2006/relationships/oleObject" Target="../embeddings/oleObject153.bin"/><Relationship Id="rId26" Type="http://schemas.openxmlformats.org/officeDocument/2006/relationships/image" Target="../media/image160.wmf"/><Relationship Id="rId27" Type="http://schemas.openxmlformats.org/officeDocument/2006/relationships/oleObject" Target="../embeddings/oleObject154.bin"/><Relationship Id="rId28" Type="http://schemas.openxmlformats.org/officeDocument/2006/relationships/image" Target="../media/image161.wmf"/><Relationship Id="rId29" Type="http://schemas.openxmlformats.org/officeDocument/2006/relationships/oleObject" Target="../embeddings/oleObject155.bin"/><Relationship Id="rId30" Type="http://schemas.openxmlformats.org/officeDocument/2006/relationships/image" Target="../media/image162.wmf"/><Relationship Id="rId31" Type="http://schemas.openxmlformats.org/officeDocument/2006/relationships/oleObject" Target="../embeddings/oleObject156.bin"/><Relationship Id="rId32" Type="http://schemas.openxmlformats.org/officeDocument/2006/relationships/image" Target="../media/image163.wmf"/><Relationship Id="rId10" Type="http://schemas.openxmlformats.org/officeDocument/2006/relationships/image" Target="../media/image152.wmf"/><Relationship Id="rId11" Type="http://schemas.openxmlformats.org/officeDocument/2006/relationships/oleObject" Target="../embeddings/oleObject146.bin"/><Relationship Id="rId12" Type="http://schemas.openxmlformats.org/officeDocument/2006/relationships/image" Target="../media/image153.wmf"/><Relationship Id="rId13" Type="http://schemas.openxmlformats.org/officeDocument/2006/relationships/oleObject" Target="../embeddings/oleObject147.bin"/><Relationship Id="rId14" Type="http://schemas.openxmlformats.org/officeDocument/2006/relationships/image" Target="../media/image154.wmf"/><Relationship Id="rId15" Type="http://schemas.openxmlformats.org/officeDocument/2006/relationships/oleObject" Target="../embeddings/oleObject148.bin"/><Relationship Id="rId16" Type="http://schemas.openxmlformats.org/officeDocument/2006/relationships/image" Target="../media/image155.wmf"/><Relationship Id="rId17" Type="http://schemas.openxmlformats.org/officeDocument/2006/relationships/oleObject" Target="../embeddings/oleObject149.bin"/><Relationship Id="rId18" Type="http://schemas.openxmlformats.org/officeDocument/2006/relationships/image" Target="../media/image156.wmf"/><Relationship Id="rId19" Type="http://schemas.openxmlformats.org/officeDocument/2006/relationships/oleObject" Target="../embeddings/oleObject150.bin"/><Relationship Id="rId1" Type="http://schemas.openxmlformats.org/officeDocument/2006/relationships/vmlDrawing" Target="../drawings/vmlDrawing15.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image" Target="../media/image149.jpeg"/><Relationship Id="rId5" Type="http://schemas.openxmlformats.org/officeDocument/2006/relationships/oleObject" Target="../embeddings/oleObject143.bin"/><Relationship Id="rId6" Type="http://schemas.openxmlformats.org/officeDocument/2006/relationships/image" Target="../media/image150.emf"/><Relationship Id="rId7" Type="http://schemas.openxmlformats.org/officeDocument/2006/relationships/oleObject" Target="../embeddings/oleObject144.bin"/><Relationship Id="rId8" Type="http://schemas.openxmlformats.org/officeDocument/2006/relationships/image" Target="../media/image15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hep.uta.edu/~yu/teaching/summer15-1441-001/sp6-spreadsheet.xlsx" TargetMode="Externa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7.emf"/><Relationship Id="rId13" Type="http://schemas.openxmlformats.org/officeDocument/2006/relationships/oleObject" Target="../embeddings/oleObject6.bin"/><Relationship Id="rId14" Type="http://schemas.openxmlformats.org/officeDocument/2006/relationships/image" Target="../media/image8.emf"/><Relationship Id="rId15" Type="http://schemas.openxmlformats.org/officeDocument/2006/relationships/oleObject" Target="../embeddings/oleObject7.bin"/><Relationship Id="rId16" Type="http://schemas.openxmlformats.org/officeDocument/2006/relationships/image" Target="../media/image9.emf"/><Relationship Id="rId17" Type="http://schemas.openxmlformats.org/officeDocument/2006/relationships/oleObject" Target="../embeddings/oleObject8.bin"/><Relationship Id="rId18"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oleObject" Target="../embeddings/oleObject3.bin"/><Relationship Id="rId8" Type="http://schemas.openxmlformats.org/officeDocument/2006/relationships/image" Target="../media/image5.emf"/><Relationship Id="rId9" Type="http://schemas.openxmlformats.org/officeDocument/2006/relationships/oleObject" Target="../embeddings/oleObject4.bin"/><Relationship Id="rId10" Type="http://schemas.openxmlformats.org/officeDocument/2006/relationships/image" Target="../media/image6.emf"/></Relationships>
</file>

<file path=ppt/slides/_rels/slide6.xml.rels><?xml version="1.0" encoding="UTF-8" standalone="yes"?>
<Relationships xmlns="http://schemas.openxmlformats.org/package/2006/relationships"><Relationship Id="rId9" Type="http://schemas.openxmlformats.org/officeDocument/2006/relationships/image" Target="../media/image13.emf"/><Relationship Id="rId20" Type="http://schemas.openxmlformats.org/officeDocument/2006/relationships/oleObject" Target="../embeddings/oleObject17.bin"/><Relationship Id="rId21" Type="http://schemas.openxmlformats.org/officeDocument/2006/relationships/image" Target="../media/image19.emf"/><Relationship Id="rId10" Type="http://schemas.openxmlformats.org/officeDocument/2006/relationships/oleObject" Target="../embeddings/oleObject12.bin"/><Relationship Id="rId11" Type="http://schemas.openxmlformats.org/officeDocument/2006/relationships/image" Target="../media/image14.emf"/><Relationship Id="rId12" Type="http://schemas.openxmlformats.org/officeDocument/2006/relationships/oleObject" Target="../embeddings/oleObject13.bin"/><Relationship Id="rId13" Type="http://schemas.openxmlformats.org/officeDocument/2006/relationships/image" Target="../media/image15.emf"/><Relationship Id="rId14" Type="http://schemas.openxmlformats.org/officeDocument/2006/relationships/oleObject" Target="../embeddings/oleObject14.bin"/><Relationship Id="rId15" Type="http://schemas.openxmlformats.org/officeDocument/2006/relationships/image" Target="../media/image16.emf"/><Relationship Id="rId16" Type="http://schemas.openxmlformats.org/officeDocument/2006/relationships/oleObject" Target="../embeddings/oleObject15.bin"/><Relationship Id="rId17" Type="http://schemas.openxmlformats.org/officeDocument/2006/relationships/image" Target="../media/image17.emf"/><Relationship Id="rId18" Type="http://schemas.openxmlformats.org/officeDocument/2006/relationships/oleObject" Target="../embeddings/oleObject16.bin"/><Relationship Id="rId19"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9.bin"/><Relationship Id="rId5" Type="http://schemas.openxmlformats.org/officeDocument/2006/relationships/image" Target="../media/image11.emf"/><Relationship Id="rId6" Type="http://schemas.openxmlformats.org/officeDocument/2006/relationships/oleObject" Target="../embeddings/oleObject10.bin"/><Relationship Id="rId7" Type="http://schemas.openxmlformats.org/officeDocument/2006/relationships/image" Target="../media/image12.emf"/><Relationship Id="rId8"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9" Type="http://schemas.openxmlformats.org/officeDocument/2006/relationships/image" Target="../media/image24.emf"/><Relationship Id="rId20" Type="http://schemas.openxmlformats.org/officeDocument/2006/relationships/image" Target="../media/image29.emf"/><Relationship Id="rId21" Type="http://schemas.openxmlformats.org/officeDocument/2006/relationships/oleObject" Target="../embeddings/oleObject26.bin"/><Relationship Id="rId22" Type="http://schemas.openxmlformats.org/officeDocument/2006/relationships/image" Target="../media/image30.emf"/><Relationship Id="rId10" Type="http://schemas.openxmlformats.org/officeDocument/2006/relationships/oleObject" Target="../embeddings/oleObject21.bin"/><Relationship Id="rId11" Type="http://schemas.openxmlformats.org/officeDocument/2006/relationships/image" Target="../media/image25.emf"/><Relationship Id="rId12" Type="http://schemas.openxmlformats.org/officeDocument/2006/relationships/image" Target="../media/image21.jpeg"/><Relationship Id="rId13" Type="http://schemas.openxmlformats.org/officeDocument/2006/relationships/oleObject" Target="../embeddings/oleObject22.bin"/><Relationship Id="rId14" Type="http://schemas.openxmlformats.org/officeDocument/2006/relationships/image" Target="../media/image26.emf"/><Relationship Id="rId15" Type="http://schemas.openxmlformats.org/officeDocument/2006/relationships/oleObject" Target="../embeddings/oleObject23.bin"/><Relationship Id="rId16" Type="http://schemas.openxmlformats.org/officeDocument/2006/relationships/image" Target="../media/image27.emf"/><Relationship Id="rId17" Type="http://schemas.openxmlformats.org/officeDocument/2006/relationships/oleObject" Target="../embeddings/oleObject24.bin"/><Relationship Id="rId18" Type="http://schemas.openxmlformats.org/officeDocument/2006/relationships/image" Target="../media/image28.emf"/><Relationship Id="rId19" Type="http://schemas.openxmlformats.org/officeDocument/2006/relationships/oleObject" Target="../embeddings/oleObject25.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oleObject" Target="../embeddings/oleObject18.bin"/><Relationship Id="rId5" Type="http://schemas.openxmlformats.org/officeDocument/2006/relationships/image" Target="../media/image22.emf"/><Relationship Id="rId6" Type="http://schemas.openxmlformats.org/officeDocument/2006/relationships/oleObject" Target="../embeddings/oleObject19.bin"/><Relationship Id="rId7" Type="http://schemas.openxmlformats.org/officeDocument/2006/relationships/image" Target="../media/image23.emf"/><Relationship Id="rId8"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9.emf"/><Relationship Id="rId21" Type="http://schemas.openxmlformats.org/officeDocument/2006/relationships/oleObject" Target="../embeddings/oleObject36.bin"/><Relationship Id="rId22" Type="http://schemas.openxmlformats.org/officeDocument/2006/relationships/image" Target="../media/image40.emf"/><Relationship Id="rId23" Type="http://schemas.openxmlformats.org/officeDocument/2006/relationships/oleObject" Target="../embeddings/oleObject37.bin"/><Relationship Id="rId24" Type="http://schemas.openxmlformats.org/officeDocument/2006/relationships/image" Target="../media/image41.wmf"/><Relationship Id="rId25" Type="http://schemas.openxmlformats.org/officeDocument/2006/relationships/oleObject" Target="../embeddings/oleObject38.bin"/><Relationship Id="rId26" Type="http://schemas.openxmlformats.org/officeDocument/2006/relationships/image" Target="../media/image42.wmf"/><Relationship Id="rId27" Type="http://schemas.openxmlformats.org/officeDocument/2006/relationships/oleObject" Target="../embeddings/oleObject39.bin"/><Relationship Id="rId28" Type="http://schemas.openxmlformats.org/officeDocument/2006/relationships/image" Target="../media/image43.wmf"/><Relationship Id="rId29" Type="http://schemas.openxmlformats.org/officeDocument/2006/relationships/oleObject" Target="../embeddings/oleObject40.bin"/><Relationship Id="rId30" Type="http://schemas.openxmlformats.org/officeDocument/2006/relationships/image" Target="../media/image44.emf"/><Relationship Id="rId31" Type="http://schemas.openxmlformats.org/officeDocument/2006/relationships/oleObject" Target="../embeddings/oleObject41.bin"/><Relationship Id="rId32" Type="http://schemas.openxmlformats.org/officeDocument/2006/relationships/image" Target="../media/image45.emf"/><Relationship Id="rId10" Type="http://schemas.openxmlformats.org/officeDocument/2006/relationships/image" Target="../media/image34.emf"/><Relationship Id="rId11" Type="http://schemas.openxmlformats.org/officeDocument/2006/relationships/oleObject" Target="../embeddings/oleObject31.bin"/><Relationship Id="rId12" Type="http://schemas.openxmlformats.org/officeDocument/2006/relationships/image" Target="../media/image35.emf"/><Relationship Id="rId13" Type="http://schemas.openxmlformats.org/officeDocument/2006/relationships/oleObject" Target="../embeddings/oleObject32.bin"/><Relationship Id="rId14" Type="http://schemas.openxmlformats.org/officeDocument/2006/relationships/image" Target="../media/image36.emf"/><Relationship Id="rId15" Type="http://schemas.openxmlformats.org/officeDocument/2006/relationships/oleObject" Target="../embeddings/oleObject33.bin"/><Relationship Id="rId16" Type="http://schemas.openxmlformats.org/officeDocument/2006/relationships/image" Target="../media/image37.emf"/><Relationship Id="rId17" Type="http://schemas.openxmlformats.org/officeDocument/2006/relationships/oleObject" Target="../embeddings/oleObject34.bin"/><Relationship Id="rId18" Type="http://schemas.openxmlformats.org/officeDocument/2006/relationships/image" Target="../media/image38.emf"/><Relationship Id="rId19" Type="http://schemas.openxmlformats.org/officeDocument/2006/relationships/oleObject" Target="../embeddings/oleObject3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31.wmf"/><Relationship Id="rId5" Type="http://schemas.openxmlformats.org/officeDocument/2006/relationships/oleObject" Target="../embeddings/oleObject28.bin"/><Relationship Id="rId6" Type="http://schemas.openxmlformats.org/officeDocument/2006/relationships/image" Target="../media/image32.emf"/><Relationship Id="rId7" Type="http://schemas.openxmlformats.org/officeDocument/2006/relationships/oleObject" Target="../embeddings/oleObject29.bin"/><Relationship Id="rId8"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July 7,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100591" y="1447800"/>
            <a:ext cx="263484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7,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133600"/>
            <a:ext cx="70104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rgbClr val="0000FF"/>
                </a:solidFill>
                <a:latin typeface="Arial Narrow" charset="0"/>
              </a:rPr>
              <a:t>Linear </a:t>
            </a:r>
            <a:r>
              <a:rPr lang="en-US" sz="2800" dirty="0">
                <a:solidFill>
                  <a:srgbClr val="0000FF"/>
                </a:solidFill>
                <a:latin typeface="Arial Narrow" charset="0"/>
              </a:rPr>
              <a:t>Momentum</a:t>
            </a:r>
          </a:p>
          <a:p>
            <a:pPr marL="609600" lvl="1" indent="-609600">
              <a:buFontTx/>
              <a:buChar char="•"/>
            </a:pPr>
            <a:r>
              <a:rPr lang="en-US" sz="2800" dirty="0">
                <a:solidFill>
                  <a:srgbClr val="0000FF"/>
                </a:solidFill>
                <a:latin typeface="Arial Narrow" charset="0"/>
              </a:rPr>
              <a:t>Linear Momentum, Impulse and Forces</a:t>
            </a:r>
          </a:p>
          <a:p>
            <a:pPr marL="609600" lvl="1" indent="-609600">
              <a:buFontTx/>
              <a:buChar char="•"/>
            </a:pPr>
            <a:r>
              <a:rPr lang="en-US" altLang="ko-KR" sz="2800" dirty="0">
                <a:solidFill>
                  <a:srgbClr val="0000FF"/>
                </a:solidFill>
                <a:latin typeface="Arial Narrow" charset="0"/>
                <a:ea typeface="Gulim" charset="0"/>
                <a:cs typeface="Gulim" charset="0"/>
              </a:rPr>
              <a:t>Linear Momentum </a:t>
            </a:r>
            <a:r>
              <a:rPr lang="en-US" altLang="ko-KR" sz="2800" dirty="0" smtClean="0">
                <a:solidFill>
                  <a:srgbClr val="0000FF"/>
                </a:solidFill>
                <a:latin typeface="Arial Narrow" charset="0"/>
                <a:ea typeface="Gulim" charset="0"/>
                <a:cs typeface="Gulim" charset="0"/>
              </a:rPr>
              <a:t>Conservation</a:t>
            </a:r>
          </a:p>
          <a:p>
            <a:pPr marL="609600" lvl="1" indent="-609600">
              <a:buFontTx/>
              <a:buChar char="•"/>
            </a:pPr>
            <a:r>
              <a:rPr lang="en-US" altLang="ko-KR" sz="2800" dirty="0">
                <a:solidFill>
                  <a:srgbClr val="0000FF"/>
                </a:solidFill>
                <a:latin typeface="Arial Narrow" charset="0"/>
                <a:ea typeface="Gulim" charset="0"/>
                <a:cs typeface="Gulim" charset="0"/>
              </a:rPr>
              <a:t>Linear Momentum Conservation</a:t>
            </a:r>
          </a:p>
          <a:p>
            <a:pPr marL="609600" lvl="1" indent="-609600">
              <a:buFontTx/>
              <a:buChar char="•"/>
            </a:pPr>
            <a:r>
              <a:rPr lang="en-US" sz="2800" dirty="0">
                <a:solidFill>
                  <a:srgbClr val="0000FF"/>
                </a:solidFill>
                <a:latin typeface="Arial Narrow" charset="0"/>
                <a:ea typeface="Gulim" charset="0"/>
                <a:cs typeface="Gulim" charset="0"/>
              </a:rPr>
              <a:t>Linear Momentum Conservation in a Two -body System</a:t>
            </a:r>
          </a:p>
          <a:p>
            <a:pPr marL="609600" lvl="1" indent="-609600">
              <a:buFontTx/>
              <a:buChar char="•"/>
            </a:pPr>
            <a:r>
              <a:rPr lang="en-US" sz="2800" dirty="0">
                <a:solidFill>
                  <a:srgbClr val="0000FF"/>
                </a:solidFill>
                <a:latin typeface="Arial Narrow" charset="0"/>
                <a:ea typeface="Gulim" charset="0"/>
                <a:cs typeface="Gulim" charset="0"/>
              </a:rPr>
              <a:t>Collisions; Elastic and Perfectly Inelastic </a:t>
            </a:r>
          </a:p>
        </p:txBody>
      </p:sp>
      <p:sp>
        <p:nvSpPr>
          <p:cNvPr id="9" name="Text Box 13"/>
          <p:cNvSpPr txBox="1">
            <a:spLocks noChangeArrowheads="1"/>
          </p:cNvSpPr>
          <p:nvPr/>
        </p:nvSpPr>
        <p:spPr bwMode="auto">
          <a:xfrm>
            <a:off x="990600" y="6091535"/>
            <a:ext cx="725616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a:t>
            </a:r>
            <a:r>
              <a:rPr lang="en-US" dirty="0" smtClean="0">
                <a:solidFill>
                  <a:srgbClr val="003300"/>
                </a:solidFill>
                <a:latin typeface="Arial Narrow" pitchFamily="-84" charset="0"/>
              </a:rPr>
              <a:t>#9, </a:t>
            </a:r>
            <a:r>
              <a:rPr lang="en-US" dirty="0">
                <a:solidFill>
                  <a:srgbClr val="003300"/>
                </a:solidFill>
                <a:latin typeface="Arial Narrow" pitchFamily="-84" charset="0"/>
              </a:rPr>
              <a:t>due </a:t>
            </a:r>
            <a:r>
              <a:rPr lang="en-US" dirty="0" smtClean="0">
                <a:solidFill>
                  <a:srgbClr val="003300"/>
                </a:solidFill>
                <a:latin typeface="Arial Narrow" pitchFamily="-84" charset="0"/>
              </a:rPr>
              <a:t>11pm</a:t>
            </a:r>
            <a:r>
              <a:rPr lang="en-US" dirty="0">
                <a:solidFill>
                  <a:srgbClr val="003300"/>
                </a:solidFill>
                <a:latin typeface="Arial Narrow" pitchFamily="-84" charset="0"/>
              </a:rPr>
              <a:t>, </a:t>
            </a:r>
            <a:r>
              <a:rPr lang="en-US" dirty="0" smtClean="0">
                <a:solidFill>
                  <a:srgbClr val="003300"/>
                </a:solidFill>
                <a:latin typeface="Arial Narrow" pitchFamily="-84" charset="0"/>
              </a:rPr>
              <a:t>Friday</a:t>
            </a:r>
            <a:r>
              <a:rPr lang="en-US" dirty="0">
                <a:solidFill>
                  <a:srgbClr val="003300"/>
                </a:solidFill>
                <a:latin typeface="Arial Narrow" pitchFamily="-84" charset="0"/>
              </a:rPr>
              <a:t>,</a:t>
            </a:r>
            <a:r>
              <a:rPr lang="en-US" dirty="0" smtClean="0">
                <a:solidFill>
                  <a:srgbClr val="003300"/>
                </a:solidFill>
                <a:latin typeface="Arial Narrow" pitchFamily="-84" charset="0"/>
              </a:rPr>
              <a:t> July 10!</a:t>
            </a:r>
            <a:r>
              <a:rPr lang="en-US" dirty="0">
                <a:solidFill>
                  <a:srgbClr val="003300"/>
                </a:solidFill>
                <a:latin typeface="Arial Narrow" pitchFamily="-84"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07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0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212FFE-6E09-2942-BE80-2CE52E9A6F93}"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759810" name="Picture 2" descr="FG09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Rectangle 3"/>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on </a:t>
            </a:r>
            <a:r>
              <a:rPr lang="en-US" sz="4000" dirty="0">
                <a:latin typeface="Arial Narrow" charset="0"/>
                <a:ea typeface="ＭＳ Ｐゴシック" charset="0"/>
                <a:cs typeface="ＭＳ Ｐゴシック" charset="0"/>
              </a:rPr>
              <a:t>Impulse</a:t>
            </a:r>
            <a:endParaRPr lang="en-US" dirty="0">
              <a:latin typeface="Arial Narrow" charset="0"/>
              <a:ea typeface="ＭＳ Ｐゴシック" charset="0"/>
              <a:cs typeface="ＭＳ Ｐゴシック" charset="0"/>
            </a:endParaRPr>
          </a:p>
        </p:txBody>
      </p:sp>
      <p:sp>
        <p:nvSpPr>
          <p:cNvPr id="759812" name="Text Box 4"/>
          <p:cNvSpPr txBox="1">
            <a:spLocks noChangeArrowheads="1"/>
          </p:cNvSpPr>
          <p:nvPr/>
        </p:nvSpPr>
        <p:spPr bwMode="auto">
          <a:xfrm>
            <a:off x="609600" y="641350"/>
            <a:ext cx="8001000" cy="16446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Calculate the impulse experienced when a 70 kg person lands </a:t>
            </a:r>
            <a:r>
              <a:rPr lang="en-US" sz="2000" dirty="0" smtClean="0">
                <a:solidFill>
                  <a:srgbClr val="800000"/>
                </a:solidFill>
                <a:latin typeface="Arial Narrow" charset="0"/>
              </a:rPr>
              <a:t>on a </a:t>
            </a:r>
            <a:r>
              <a:rPr lang="en-US" sz="2000" dirty="0">
                <a:solidFill>
                  <a:srgbClr val="800000"/>
                </a:solidFill>
                <a:latin typeface="Arial Narrow" charset="0"/>
              </a:rPr>
              <a:t>firm ground after jumping from a height of 3.0 m.  Then estimate the average force exerted on the </a:t>
            </a:r>
            <a:r>
              <a:rPr lang="en-US" sz="2000" dirty="0" smtClean="0">
                <a:solidFill>
                  <a:srgbClr val="800000"/>
                </a:solidFill>
                <a:latin typeface="Arial Narrow" charset="0"/>
              </a:rPr>
              <a:t>person’s </a:t>
            </a:r>
            <a:r>
              <a:rPr lang="en-US" sz="2000" dirty="0">
                <a:solidFill>
                  <a:srgbClr val="800000"/>
                </a:solidFill>
                <a:latin typeface="Arial Narrow" charset="0"/>
              </a:rPr>
              <a:t>feet by the ground, if the landing is (b) stiff-legged and (c) with bent legs. In the former case, assume the body moves 1.0cm during the impact, and in the second case, when the legs are bent, about 50 cm.</a:t>
            </a:r>
          </a:p>
        </p:txBody>
      </p:sp>
      <p:sp>
        <p:nvSpPr>
          <p:cNvPr id="759813" name="Text Box 5"/>
          <p:cNvSpPr txBox="1">
            <a:spLocks noChangeArrowheads="1"/>
          </p:cNvSpPr>
          <p:nvPr/>
        </p:nvSpPr>
        <p:spPr bwMode="auto">
          <a:xfrm>
            <a:off x="3048000" y="2284413"/>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We </a:t>
            </a:r>
            <a:r>
              <a:rPr lang="en-US" sz="2000" dirty="0" smtClean="0">
                <a:solidFill>
                  <a:srgbClr val="FF0000"/>
                </a:solidFill>
                <a:latin typeface="Arial Narrow" charset="0"/>
              </a:rPr>
              <a:t>don’t </a:t>
            </a:r>
            <a:r>
              <a:rPr lang="en-US" sz="2000" dirty="0">
                <a:solidFill>
                  <a:srgbClr val="FF0000"/>
                </a:solidFill>
                <a:latin typeface="Arial Narrow" charset="0"/>
              </a:rPr>
              <a:t>know the force.   How do we do this?</a:t>
            </a:r>
          </a:p>
        </p:txBody>
      </p:sp>
      <p:sp>
        <p:nvSpPr>
          <p:cNvPr id="759814" name="Text Box 6"/>
          <p:cNvSpPr txBox="1">
            <a:spLocks noChangeArrowheads="1"/>
          </p:cNvSpPr>
          <p:nvPr/>
        </p:nvSpPr>
        <p:spPr bwMode="auto">
          <a:xfrm>
            <a:off x="3048000" y="2649538"/>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Obtain velocity of the person </a:t>
            </a:r>
            <a:r>
              <a:rPr lang="en-US" sz="2000" dirty="0" smtClean="0">
                <a:solidFill>
                  <a:srgbClr val="FF0000"/>
                </a:solidFill>
                <a:latin typeface="Arial Narrow" charset="0"/>
              </a:rPr>
              <a:t>just before </a:t>
            </a:r>
            <a:r>
              <a:rPr lang="en-US" sz="2000" dirty="0">
                <a:solidFill>
                  <a:srgbClr val="FF0000"/>
                </a:solidFill>
                <a:latin typeface="Arial Narrow" charset="0"/>
              </a:rPr>
              <a:t>striking the ground.</a:t>
            </a:r>
          </a:p>
        </p:txBody>
      </p:sp>
      <p:graphicFrame>
        <p:nvGraphicFramePr>
          <p:cNvPr id="759815" name="Object 2"/>
          <p:cNvGraphicFramePr>
            <a:graphicFrameLocks noChangeAspect="1"/>
          </p:cNvGraphicFramePr>
          <p:nvPr/>
        </p:nvGraphicFramePr>
        <p:xfrm>
          <a:off x="3124200" y="3124200"/>
          <a:ext cx="820738" cy="311150"/>
        </p:xfrm>
        <a:graphic>
          <a:graphicData uri="http://schemas.openxmlformats.org/presentationml/2006/ole">
            <mc:AlternateContent xmlns:mc="http://schemas.openxmlformats.org/markup-compatibility/2006">
              <mc:Choice xmlns:v="urn:schemas-microsoft-com:vml" Requires="v">
                <p:oleObj spid="_x0000_s302437" name="Equation" r:id="rId4" imgW="380880" imgH="164880" progId="Equation.DSMT4">
                  <p:embed/>
                </p:oleObj>
              </mc:Choice>
              <mc:Fallback>
                <p:oleObj name="Equation" r:id="rId4" imgW="38088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820738"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6" name="Object 3"/>
          <p:cNvGraphicFramePr>
            <a:graphicFrameLocks noChangeAspect="1"/>
          </p:cNvGraphicFramePr>
          <p:nvPr/>
        </p:nvGraphicFramePr>
        <p:xfrm>
          <a:off x="5105400" y="2913063"/>
          <a:ext cx="1035050" cy="742950"/>
        </p:xfrm>
        <a:graphic>
          <a:graphicData uri="http://schemas.openxmlformats.org/presentationml/2006/ole">
            <mc:AlternateContent xmlns:mc="http://schemas.openxmlformats.org/markup-compatibility/2006">
              <mc:Choice xmlns:v="urn:schemas-microsoft-com:vml" Requires="v">
                <p:oleObj spid="_x0000_s302438" name="Equation" r:id="rId6" imgW="533160" imgH="393480" progId="Equation.DSMT4">
                  <p:embed/>
                </p:oleObj>
              </mc:Choice>
              <mc:Fallback>
                <p:oleObj name="Equation" r:id="rId6" imgW="5331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913063"/>
                        <a:ext cx="10350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7" name="Object 4"/>
          <p:cNvGraphicFramePr>
            <a:graphicFrameLocks noChangeAspect="1"/>
          </p:cNvGraphicFramePr>
          <p:nvPr/>
        </p:nvGraphicFramePr>
        <p:xfrm>
          <a:off x="6172200" y="3048000"/>
          <a:ext cx="1825625" cy="479425"/>
        </p:xfrm>
        <a:graphic>
          <a:graphicData uri="http://schemas.openxmlformats.org/presentationml/2006/ole">
            <mc:AlternateContent xmlns:mc="http://schemas.openxmlformats.org/markup-compatibility/2006">
              <mc:Choice xmlns:v="urn:schemas-microsoft-com:vml" Requires="v">
                <p:oleObj spid="_x0000_s302439" name="Equation" r:id="rId8" imgW="939600" imgH="253800" progId="Equation.DSMT4">
                  <p:embed/>
                </p:oleObj>
              </mc:Choice>
              <mc:Fallback>
                <p:oleObj name="Equation" r:id="rId8" imgW="93960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048000"/>
                        <a:ext cx="1825625"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8" name="Object 5"/>
          <p:cNvGraphicFramePr>
            <a:graphicFrameLocks noChangeAspect="1"/>
          </p:cNvGraphicFramePr>
          <p:nvPr/>
        </p:nvGraphicFramePr>
        <p:xfrm>
          <a:off x="8001000" y="3046413"/>
          <a:ext cx="641350" cy="430212"/>
        </p:xfrm>
        <a:graphic>
          <a:graphicData uri="http://schemas.openxmlformats.org/presentationml/2006/ole">
            <mc:AlternateContent xmlns:mc="http://schemas.openxmlformats.org/markup-compatibility/2006">
              <mc:Choice xmlns:v="urn:schemas-microsoft-com:vml" Requires="v">
                <p:oleObj spid="_x0000_s302440"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3046413"/>
                        <a:ext cx="64135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9" name="Object 6"/>
          <p:cNvGraphicFramePr>
            <a:graphicFrameLocks noChangeAspect="1"/>
          </p:cNvGraphicFramePr>
          <p:nvPr/>
        </p:nvGraphicFramePr>
        <p:xfrm>
          <a:off x="3124200" y="4110038"/>
          <a:ext cx="468313" cy="263525"/>
        </p:xfrm>
        <a:graphic>
          <a:graphicData uri="http://schemas.openxmlformats.org/presentationml/2006/ole">
            <mc:AlternateContent xmlns:mc="http://schemas.openxmlformats.org/markup-compatibility/2006">
              <mc:Choice xmlns:v="urn:schemas-microsoft-com:vml" Requires="v">
                <p:oleObj spid="_x0000_s302441" name="Equation" r:id="rId12" imgW="241200" imgH="139680" progId="Equation.DSMT4">
                  <p:embed/>
                </p:oleObj>
              </mc:Choice>
              <mc:Fallback>
                <p:oleObj name="Equation" r:id="rId12" imgW="241200" imgH="1396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110038"/>
                        <a:ext cx="468313"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0" name="Text Box 12"/>
          <p:cNvSpPr txBox="1">
            <a:spLocks noChangeArrowheads="1"/>
          </p:cNvSpPr>
          <p:nvPr/>
        </p:nvSpPr>
        <p:spPr bwMode="auto">
          <a:xfrm>
            <a:off x="2971800" y="3563938"/>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for velocity v, we obtain</a:t>
            </a:r>
          </a:p>
        </p:txBody>
      </p:sp>
      <p:graphicFrame>
        <p:nvGraphicFramePr>
          <p:cNvPr id="759821" name="Object 7"/>
          <p:cNvGraphicFramePr>
            <a:graphicFrameLocks noChangeAspect="1"/>
          </p:cNvGraphicFramePr>
          <p:nvPr/>
        </p:nvGraphicFramePr>
        <p:xfrm>
          <a:off x="3487738" y="3990975"/>
          <a:ext cx="1084262" cy="503238"/>
        </p:xfrm>
        <a:graphic>
          <a:graphicData uri="http://schemas.openxmlformats.org/presentationml/2006/ole">
            <mc:AlternateContent xmlns:mc="http://schemas.openxmlformats.org/markup-compatibility/2006">
              <mc:Choice xmlns:v="urn:schemas-microsoft-com:vml" Requires="v">
                <p:oleObj spid="_x0000_s302442" name="Equation" r:id="rId14" imgW="558720" imgH="266400" progId="Equation.DSMT4">
                  <p:embed/>
                </p:oleObj>
              </mc:Choice>
              <mc:Fallback>
                <p:oleObj name="Equation" r:id="rId14" imgW="558720" imgH="266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7738" y="3990975"/>
                        <a:ext cx="108426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2" name="Object 8"/>
          <p:cNvGraphicFramePr>
            <a:graphicFrameLocks noChangeAspect="1"/>
          </p:cNvGraphicFramePr>
          <p:nvPr/>
        </p:nvGraphicFramePr>
        <p:xfrm>
          <a:off x="4494213" y="3986213"/>
          <a:ext cx="2439987" cy="431800"/>
        </p:xfrm>
        <a:graphic>
          <a:graphicData uri="http://schemas.openxmlformats.org/presentationml/2006/ole">
            <mc:AlternateContent xmlns:mc="http://schemas.openxmlformats.org/markup-compatibility/2006">
              <mc:Choice xmlns:v="urn:schemas-microsoft-com:vml" Requires="v">
                <p:oleObj spid="_x0000_s302443" name="Equation" r:id="rId16" imgW="1257120" imgH="228600" progId="Equation.DSMT4">
                  <p:embed/>
                </p:oleObj>
              </mc:Choice>
              <mc:Fallback>
                <p:oleObj name="Equation" r:id="rId16" imgW="12571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213" y="3986213"/>
                        <a:ext cx="24399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3" name="Text Box 15"/>
          <p:cNvSpPr txBox="1">
            <a:spLocks noChangeArrowheads="1"/>
          </p:cNvSpPr>
          <p:nvPr/>
        </p:nvSpPr>
        <p:spPr bwMode="auto">
          <a:xfrm>
            <a:off x="2971800" y="4478338"/>
            <a:ext cx="525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Then as the person strikes the ground, </a:t>
            </a:r>
            <a:r>
              <a:rPr lang="en-US" sz="2000" dirty="0" smtClean="0">
                <a:solidFill>
                  <a:srgbClr val="FF0000"/>
                </a:solidFill>
                <a:latin typeface="Arial Narrow" charset="0"/>
              </a:rPr>
              <a:t>the momentum </a:t>
            </a:r>
            <a:r>
              <a:rPr lang="en-US" sz="2000" dirty="0">
                <a:solidFill>
                  <a:srgbClr val="FF0000"/>
                </a:solidFill>
                <a:latin typeface="Arial Narrow" charset="0"/>
              </a:rPr>
              <a:t>becomes 0 quickly giving the impulse</a:t>
            </a:r>
          </a:p>
        </p:txBody>
      </p:sp>
      <p:graphicFrame>
        <p:nvGraphicFramePr>
          <p:cNvPr id="759824" name="Object 9"/>
          <p:cNvGraphicFramePr>
            <a:graphicFrameLocks noChangeAspect="1"/>
          </p:cNvGraphicFramePr>
          <p:nvPr/>
        </p:nvGraphicFramePr>
        <p:xfrm>
          <a:off x="2949575" y="5208588"/>
          <a:ext cx="1304925" cy="504825"/>
        </p:xfrm>
        <a:graphic>
          <a:graphicData uri="http://schemas.openxmlformats.org/presentationml/2006/ole">
            <mc:AlternateContent xmlns:mc="http://schemas.openxmlformats.org/markup-compatibility/2006">
              <mc:Choice xmlns:v="urn:schemas-microsoft-com:vml" Requires="v">
                <p:oleObj spid="_x0000_s302444" name="Equation" r:id="rId18" imgW="673100" imgH="266700" progId="Equation.DSMT4">
                  <p:embed/>
                </p:oleObj>
              </mc:Choice>
              <mc:Fallback>
                <p:oleObj name="Equation" r:id="rId18" imgW="673100" imgH="2667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9575" y="5208588"/>
                        <a:ext cx="1304925"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5" name="Object 10"/>
          <p:cNvGraphicFramePr>
            <a:graphicFrameLocks noChangeAspect="1"/>
          </p:cNvGraphicFramePr>
          <p:nvPr>
            <p:extLst>
              <p:ext uri="{D42A27DB-BD31-4B8C-83A1-F6EECF244321}">
                <p14:modId xmlns:p14="http://schemas.microsoft.com/office/powerpoint/2010/main" val="861701872"/>
              </p:ext>
            </p:extLst>
          </p:nvPr>
        </p:nvGraphicFramePr>
        <p:xfrm>
          <a:off x="4381500" y="5759450"/>
          <a:ext cx="3843338" cy="501650"/>
        </p:xfrm>
        <a:graphic>
          <a:graphicData uri="http://schemas.openxmlformats.org/presentationml/2006/ole">
            <mc:AlternateContent xmlns:mc="http://schemas.openxmlformats.org/markup-compatibility/2006">
              <mc:Choice xmlns:v="urn:schemas-microsoft-com:vml" Requires="v">
                <p:oleObj spid="_x0000_s302445" name="Equation" r:id="rId20" imgW="1981200" imgH="266700" progId="Equation.3">
                  <p:embed/>
                </p:oleObj>
              </mc:Choice>
              <mc:Fallback>
                <p:oleObj name="Equation" r:id="rId20" imgW="1981200" imgH="266700" progId="Equation.3">
                  <p:embed/>
                  <p:pic>
                    <p:nvPicPr>
                      <p:cNvPr id="0" name=""/>
                      <p:cNvPicPr>
                        <a:picLocks noChangeAspect="1" noChangeArrowheads="1"/>
                      </p:cNvPicPr>
                      <p:nvPr/>
                    </p:nvPicPr>
                    <p:blipFill>
                      <a:blip r:embed="rId21"/>
                      <a:srcRect/>
                      <a:stretch>
                        <a:fillRect/>
                      </a:stretch>
                    </p:blipFill>
                    <p:spPr bwMode="auto">
                      <a:xfrm>
                        <a:off x="4381500" y="5759450"/>
                        <a:ext cx="3843338" cy="501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6" name="Object 11"/>
          <p:cNvGraphicFramePr>
            <a:graphicFrameLocks noChangeAspect="1"/>
          </p:cNvGraphicFramePr>
          <p:nvPr/>
        </p:nvGraphicFramePr>
        <p:xfrm>
          <a:off x="4243388" y="5259388"/>
          <a:ext cx="714375" cy="527050"/>
        </p:xfrm>
        <a:graphic>
          <a:graphicData uri="http://schemas.openxmlformats.org/presentationml/2006/ole">
            <mc:AlternateContent xmlns:mc="http://schemas.openxmlformats.org/markup-compatibility/2006">
              <mc:Choice xmlns:v="urn:schemas-microsoft-com:vml" Requires="v">
                <p:oleObj spid="_x0000_s302446" name="Equation" r:id="rId22" imgW="368300" imgH="279400" progId="Equation.DSMT4">
                  <p:embed/>
                </p:oleObj>
              </mc:Choice>
              <mc:Fallback>
                <p:oleObj name="Equation" r:id="rId22" imgW="3683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3388" y="5259388"/>
                        <a:ext cx="71437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7" name="Object 12"/>
          <p:cNvGraphicFramePr>
            <a:graphicFrameLocks noChangeAspect="1"/>
          </p:cNvGraphicFramePr>
          <p:nvPr/>
        </p:nvGraphicFramePr>
        <p:xfrm>
          <a:off x="5003800" y="5240338"/>
          <a:ext cx="1233488" cy="577850"/>
        </p:xfrm>
        <a:graphic>
          <a:graphicData uri="http://schemas.openxmlformats.org/presentationml/2006/ole">
            <mc:AlternateContent xmlns:mc="http://schemas.openxmlformats.org/markup-compatibility/2006">
              <mc:Choice xmlns:v="urn:schemas-microsoft-com:vml" Requires="v">
                <p:oleObj spid="_x0000_s302447" name="Equation" r:id="rId24" imgW="635000" imgH="304800" progId="Equation.DSMT4">
                  <p:embed/>
                </p:oleObj>
              </mc:Choice>
              <mc:Fallback>
                <p:oleObj name="Equation" r:id="rId24" imgW="635000" imgH="304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3800" y="5240338"/>
                        <a:ext cx="1233488"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8" name="Object 13"/>
          <p:cNvGraphicFramePr>
            <a:graphicFrameLocks noChangeAspect="1"/>
          </p:cNvGraphicFramePr>
          <p:nvPr>
            <p:extLst>
              <p:ext uri="{D42A27DB-BD31-4B8C-83A1-F6EECF244321}">
                <p14:modId xmlns:p14="http://schemas.microsoft.com/office/powerpoint/2010/main" val="462942968"/>
              </p:ext>
            </p:extLst>
          </p:nvPr>
        </p:nvGraphicFramePr>
        <p:xfrm>
          <a:off x="6324600" y="5257800"/>
          <a:ext cx="1085850" cy="454025"/>
        </p:xfrm>
        <a:graphic>
          <a:graphicData uri="http://schemas.openxmlformats.org/presentationml/2006/ole">
            <mc:AlternateContent xmlns:mc="http://schemas.openxmlformats.org/markup-compatibility/2006">
              <mc:Choice xmlns:v="urn:schemas-microsoft-com:vml" Requires="v">
                <p:oleObj spid="_x0000_s302448" name="Equation" r:id="rId26" imgW="558800" imgH="241300" progId="Equation.3">
                  <p:embed/>
                </p:oleObj>
              </mc:Choice>
              <mc:Fallback>
                <p:oleObj name="Equation" r:id="rId26" imgW="558800" imgH="241300" progId="Equation.3">
                  <p:embed/>
                  <p:pic>
                    <p:nvPicPr>
                      <p:cNvPr id="0" name=""/>
                      <p:cNvPicPr>
                        <a:picLocks noChangeAspect="1" noChangeArrowheads="1"/>
                      </p:cNvPicPr>
                      <p:nvPr/>
                    </p:nvPicPr>
                    <p:blipFill>
                      <a:blip r:embed="rId27"/>
                      <a:srcRect/>
                      <a:stretch>
                        <a:fillRect/>
                      </a:stretch>
                    </p:blipFill>
                    <p:spPr bwMode="auto">
                      <a:xfrm>
                        <a:off x="6324600" y="5257800"/>
                        <a:ext cx="1085850"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9" name="Object 14"/>
          <p:cNvGraphicFramePr>
            <a:graphicFrameLocks noChangeAspect="1"/>
          </p:cNvGraphicFramePr>
          <p:nvPr/>
        </p:nvGraphicFramePr>
        <p:xfrm>
          <a:off x="3898900" y="3124200"/>
          <a:ext cx="901700" cy="311150"/>
        </p:xfrm>
        <a:graphic>
          <a:graphicData uri="http://schemas.openxmlformats.org/presentationml/2006/ole">
            <mc:AlternateContent xmlns:mc="http://schemas.openxmlformats.org/markup-compatibility/2006">
              <mc:Choice xmlns:v="urn:schemas-microsoft-com:vml" Requires="v">
                <p:oleObj spid="_x0000_s302449" name="Equation" r:id="rId28" imgW="419040" imgH="164880" progId="Equation.DSMT4">
                  <p:embed/>
                </p:oleObj>
              </mc:Choice>
              <mc:Fallback>
                <p:oleObj name="Equation" r:id="rId28" imgW="41904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98900" y="3124200"/>
                        <a:ext cx="901700"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48041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59812"/>
                                        </p:tgtEl>
                                        <p:attrNameLst>
                                          <p:attrName>style.visibility</p:attrName>
                                        </p:attrNameLst>
                                      </p:cBhvr>
                                      <p:to>
                                        <p:strVal val="visible"/>
                                      </p:to>
                                    </p:set>
                                    <p:anim calcmode="discrete" valueType="clr">
                                      <p:cBhvr override="childStyle">
                                        <p:cTn id="7" dur="80"/>
                                        <p:tgtEl>
                                          <p:spTgt spid="7598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9812"/>
                                        </p:tgtEl>
                                        <p:attrNameLst>
                                          <p:attrName>fillcolor</p:attrName>
                                        </p:attrNameLst>
                                      </p:cBhvr>
                                      <p:tavLst>
                                        <p:tav tm="0">
                                          <p:val>
                                            <p:clrVal>
                                              <a:schemeClr val="accent2"/>
                                            </p:clrVal>
                                          </p:val>
                                        </p:tav>
                                        <p:tav tm="50000">
                                          <p:val>
                                            <p:clrVal>
                                              <a:schemeClr val="hlink"/>
                                            </p:clrVal>
                                          </p:val>
                                        </p:tav>
                                      </p:tavLst>
                                    </p:anim>
                                    <p:set>
                                      <p:cBhvr>
                                        <p:cTn id="9" dur="80"/>
                                        <p:tgtEl>
                                          <p:spTgt spid="7598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iterate type="wd">
                                    <p:tmPct val="10000"/>
                                  </p:iterate>
                                  <p:childTnLst>
                                    <p:set>
                                      <p:cBhvr>
                                        <p:cTn id="13" dur="1" fill="hold">
                                          <p:stCondLst>
                                            <p:cond delay="0"/>
                                          </p:stCondLst>
                                        </p:cTn>
                                        <p:tgtEl>
                                          <p:spTgt spid="759810"/>
                                        </p:tgtEl>
                                        <p:attrNameLst>
                                          <p:attrName>style.visibility</p:attrName>
                                        </p:attrNameLst>
                                      </p:cBhvr>
                                      <p:to>
                                        <p:strVal val="visible"/>
                                      </p:to>
                                    </p:set>
                                    <p:anim calcmode="lin" valueType="num">
                                      <p:cBhvr>
                                        <p:cTn id="14" dur="500" fill="hold"/>
                                        <p:tgtEl>
                                          <p:spTgt spid="759810"/>
                                        </p:tgtEl>
                                        <p:attrNameLst>
                                          <p:attrName>ppt_w</p:attrName>
                                        </p:attrNameLst>
                                      </p:cBhvr>
                                      <p:tavLst>
                                        <p:tav tm="0">
                                          <p:val>
                                            <p:fltVal val="0"/>
                                          </p:val>
                                        </p:tav>
                                        <p:tav tm="100000">
                                          <p:val>
                                            <p:strVal val="#ppt_w"/>
                                          </p:val>
                                        </p:tav>
                                      </p:tavLst>
                                    </p:anim>
                                    <p:anim calcmode="lin" valueType="num">
                                      <p:cBhvr>
                                        <p:cTn id="15" dur="500" fill="hold"/>
                                        <p:tgtEl>
                                          <p:spTgt spid="759810"/>
                                        </p:tgtEl>
                                        <p:attrNameLst>
                                          <p:attrName>ppt_h</p:attrName>
                                        </p:attrNameLst>
                                      </p:cBhvr>
                                      <p:tavLst>
                                        <p:tav tm="0">
                                          <p:val>
                                            <p:fltVal val="0"/>
                                          </p:val>
                                        </p:tav>
                                        <p:tav tm="100000">
                                          <p:val>
                                            <p:strVal val="#ppt_h"/>
                                          </p:val>
                                        </p:tav>
                                      </p:tavLst>
                                    </p:anim>
                                    <p:animEffect transition="in" filter="fade">
                                      <p:cBhvr>
                                        <p:cTn id="16" dur="500"/>
                                        <p:tgtEl>
                                          <p:spTgt spid="7598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wd">
                                    <p:tmPct val="50000"/>
                                  </p:iterate>
                                  <p:childTnLst>
                                    <p:set>
                                      <p:cBhvr>
                                        <p:cTn id="20" dur="1" fill="hold">
                                          <p:stCondLst>
                                            <p:cond delay="0"/>
                                          </p:stCondLst>
                                        </p:cTn>
                                        <p:tgtEl>
                                          <p:spTgt spid="759813">
                                            <p:txEl>
                                              <p:pRg st="0" end="0"/>
                                            </p:txEl>
                                          </p:spTgt>
                                        </p:tgtEl>
                                        <p:attrNameLst>
                                          <p:attrName>style.visibility</p:attrName>
                                        </p:attrNameLst>
                                      </p:cBhvr>
                                      <p:to>
                                        <p:strVal val="visible"/>
                                      </p:to>
                                    </p:set>
                                    <p:anim calcmode="discrete" valueType="clr">
                                      <p:cBhvr override="childStyle">
                                        <p:cTn id="21" dur="80"/>
                                        <p:tgtEl>
                                          <p:spTgt spid="7598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5981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759813">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wd">
                                    <p:tmPct val="50000"/>
                                  </p:iterate>
                                  <p:childTnLst>
                                    <p:set>
                                      <p:cBhvr>
                                        <p:cTn id="27" dur="1" fill="hold">
                                          <p:stCondLst>
                                            <p:cond delay="0"/>
                                          </p:stCondLst>
                                        </p:cTn>
                                        <p:tgtEl>
                                          <p:spTgt spid="759814">
                                            <p:txEl>
                                              <p:pRg st="0" end="0"/>
                                            </p:txEl>
                                          </p:spTgt>
                                        </p:tgtEl>
                                        <p:attrNameLst>
                                          <p:attrName>style.visibility</p:attrName>
                                        </p:attrNameLst>
                                      </p:cBhvr>
                                      <p:to>
                                        <p:strVal val="visible"/>
                                      </p:to>
                                    </p:set>
                                    <p:anim calcmode="discrete" valueType="clr">
                                      <p:cBhvr override="childStyle">
                                        <p:cTn id="28" dur="80"/>
                                        <p:tgtEl>
                                          <p:spTgt spid="7598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59814">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59814">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759815"/>
                                        </p:tgtEl>
                                        <p:attrNameLst>
                                          <p:attrName>style.visibility</p:attrName>
                                        </p:attrNameLst>
                                      </p:cBhvr>
                                      <p:to>
                                        <p:strVal val="visible"/>
                                      </p:to>
                                    </p:set>
                                    <p:animEffect transition="in" filter="wipe(left)">
                                      <p:cBhvr>
                                        <p:cTn id="35" dur="500"/>
                                        <p:tgtEl>
                                          <p:spTgt spid="7598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759829"/>
                                        </p:tgtEl>
                                        <p:attrNameLst>
                                          <p:attrName>style.visibility</p:attrName>
                                        </p:attrNameLst>
                                      </p:cBhvr>
                                      <p:to>
                                        <p:strVal val="visible"/>
                                      </p:to>
                                    </p:set>
                                    <p:animEffect transition="in" filter="wipe(left)">
                                      <p:cBhvr>
                                        <p:cTn id="40" dur="500"/>
                                        <p:tgtEl>
                                          <p:spTgt spid="7598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759816"/>
                                        </p:tgtEl>
                                        <p:attrNameLst>
                                          <p:attrName>style.visibility</p:attrName>
                                        </p:attrNameLst>
                                      </p:cBhvr>
                                      <p:to>
                                        <p:strVal val="visible"/>
                                      </p:to>
                                    </p:set>
                                    <p:animEffect transition="in" filter="wipe(left)">
                                      <p:cBhvr>
                                        <p:cTn id="45" dur="500"/>
                                        <p:tgtEl>
                                          <p:spTgt spid="7598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759817"/>
                                        </p:tgtEl>
                                        <p:attrNameLst>
                                          <p:attrName>style.visibility</p:attrName>
                                        </p:attrNameLst>
                                      </p:cBhvr>
                                      <p:to>
                                        <p:strVal val="visible"/>
                                      </p:to>
                                    </p:set>
                                    <p:animEffect transition="in" filter="wipe(left)">
                                      <p:cBhvr>
                                        <p:cTn id="50" dur="500"/>
                                        <p:tgtEl>
                                          <p:spTgt spid="75981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759818"/>
                                        </p:tgtEl>
                                        <p:attrNameLst>
                                          <p:attrName>style.visibility</p:attrName>
                                        </p:attrNameLst>
                                      </p:cBhvr>
                                      <p:to>
                                        <p:strVal val="visible"/>
                                      </p:to>
                                    </p:set>
                                    <p:animEffect transition="in" filter="wipe(left)">
                                      <p:cBhvr>
                                        <p:cTn id="55" dur="500"/>
                                        <p:tgtEl>
                                          <p:spTgt spid="75981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wd">
                                    <p:tmPct val="50000"/>
                                  </p:iterate>
                                  <p:childTnLst>
                                    <p:set>
                                      <p:cBhvr>
                                        <p:cTn id="59" dur="1" fill="hold">
                                          <p:stCondLst>
                                            <p:cond delay="0"/>
                                          </p:stCondLst>
                                        </p:cTn>
                                        <p:tgtEl>
                                          <p:spTgt spid="759820">
                                            <p:txEl>
                                              <p:pRg st="0" end="0"/>
                                            </p:txEl>
                                          </p:spTgt>
                                        </p:tgtEl>
                                        <p:attrNameLst>
                                          <p:attrName>style.visibility</p:attrName>
                                        </p:attrNameLst>
                                      </p:cBhvr>
                                      <p:to>
                                        <p:strVal val="visible"/>
                                      </p:to>
                                    </p:set>
                                    <p:anim calcmode="discrete" valueType="clr">
                                      <p:cBhvr override="childStyle">
                                        <p:cTn id="60" dur="80"/>
                                        <p:tgtEl>
                                          <p:spTgt spid="7598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759820">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759820">
                                            <p:txEl>
                                              <p:pRg st="0" end="0"/>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59819"/>
                                        </p:tgtEl>
                                        <p:attrNameLst>
                                          <p:attrName>style.visibility</p:attrName>
                                        </p:attrNameLst>
                                      </p:cBhvr>
                                      <p:to>
                                        <p:strVal val="visible"/>
                                      </p:to>
                                    </p:set>
                                    <p:animEffect transition="in" filter="wipe(left)">
                                      <p:cBhvr>
                                        <p:cTn id="67" dur="500"/>
                                        <p:tgtEl>
                                          <p:spTgt spid="7598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59821"/>
                                        </p:tgtEl>
                                        <p:attrNameLst>
                                          <p:attrName>style.visibility</p:attrName>
                                        </p:attrNameLst>
                                      </p:cBhvr>
                                      <p:to>
                                        <p:strVal val="visible"/>
                                      </p:to>
                                    </p:set>
                                    <p:animEffect transition="in" filter="wipe(left)">
                                      <p:cBhvr>
                                        <p:cTn id="72" dur="500"/>
                                        <p:tgtEl>
                                          <p:spTgt spid="7598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59822"/>
                                        </p:tgtEl>
                                        <p:attrNameLst>
                                          <p:attrName>style.visibility</p:attrName>
                                        </p:attrNameLst>
                                      </p:cBhvr>
                                      <p:to>
                                        <p:strVal val="visible"/>
                                      </p:to>
                                    </p:set>
                                    <p:animEffect transition="in" filter="wipe(left)">
                                      <p:cBhvr>
                                        <p:cTn id="77" dur="500"/>
                                        <p:tgtEl>
                                          <p:spTgt spid="7598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wd">
                                    <p:tmPct val="50000"/>
                                  </p:iterate>
                                  <p:childTnLst>
                                    <p:set>
                                      <p:cBhvr>
                                        <p:cTn id="81" dur="1" fill="hold">
                                          <p:stCondLst>
                                            <p:cond delay="0"/>
                                          </p:stCondLst>
                                        </p:cTn>
                                        <p:tgtEl>
                                          <p:spTgt spid="759823">
                                            <p:txEl>
                                              <p:pRg st="0" end="0"/>
                                            </p:txEl>
                                          </p:spTgt>
                                        </p:tgtEl>
                                        <p:attrNameLst>
                                          <p:attrName>style.visibility</p:attrName>
                                        </p:attrNameLst>
                                      </p:cBhvr>
                                      <p:to>
                                        <p:strVal val="visible"/>
                                      </p:to>
                                    </p:set>
                                    <p:anim calcmode="discrete" valueType="clr">
                                      <p:cBhvr override="childStyle">
                                        <p:cTn id="82" dur="80"/>
                                        <p:tgtEl>
                                          <p:spTgt spid="7598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759823">
                                            <p:txEl>
                                              <p:pRg st="0" end="0"/>
                                            </p:txEl>
                                          </p:spTgt>
                                        </p:tgtEl>
                                        <p:attrNameLst>
                                          <p:attrName>fillcolor</p:attrName>
                                        </p:attrNameLst>
                                      </p:cBhvr>
                                      <p:tavLst>
                                        <p:tav tm="0">
                                          <p:val>
                                            <p:clrVal>
                                              <a:schemeClr val="accent2"/>
                                            </p:clrVal>
                                          </p:val>
                                        </p:tav>
                                        <p:tav tm="50000">
                                          <p:val>
                                            <p:clrVal>
                                              <a:schemeClr val="hlink"/>
                                            </p:clrVal>
                                          </p:val>
                                        </p:tav>
                                      </p:tavLst>
                                    </p:anim>
                                    <p:set>
                                      <p:cBhvr>
                                        <p:cTn id="84" dur="80"/>
                                        <p:tgtEl>
                                          <p:spTgt spid="759823">
                                            <p:txEl>
                                              <p:pRg st="0" end="0"/>
                                            </p:txEl>
                                          </p:spTgt>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759824"/>
                                        </p:tgtEl>
                                        <p:attrNameLst>
                                          <p:attrName>style.visibility</p:attrName>
                                        </p:attrNameLst>
                                      </p:cBhvr>
                                      <p:to>
                                        <p:strVal val="visible"/>
                                      </p:to>
                                    </p:set>
                                    <p:animEffect transition="in" filter="wipe(left)">
                                      <p:cBhvr>
                                        <p:cTn id="89" dur="500"/>
                                        <p:tgtEl>
                                          <p:spTgt spid="75982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759826"/>
                                        </p:tgtEl>
                                        <p:attrNameLst>
                                          <p:attrName>style.visibility</p:attrName>
                                        </p:attrNameLst>
                                      </p:cBhvr>
                                      <p:to>
                                        <p:strVal val="visible"/>
                                      </p:to>
                                    </p:set>
                                    <p:animEffect transition="in" filter="wipe(left)">
                                      <p:cBhvr>
                                        <p:cTn id="94" dur="500"/>
                                        <p:tgtEl>
                                          <p:spTgt spid="75982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759827"/>
                                        </p:tgtEl>
                                        <p:attrNameLst>
                                          <p:attrName>style.visibility</p:attrName>
                                        </p:attrNameLst>
                                      </p:cBhvr>
                                      <p:to>
                                        <p:strVal val="visible"/>
                                      </p:to>
                                    </p:set>
                                    <p:animEffect transition="in" filter="wipe(left)">
                                      <p:cBhvr>
                                        <p:cTn id="99" dur="500"/>
                                        <p:tgtEl>
                                          <p:spTgt spid="75982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759828"/>
                                        </p:tgtEl>
                                        <p:attrNameLst>
                                          <p:attrName>style.visibility</p:attrName>
                                        </p:attrNameLst>
                                      </p:cBhvr>
                                      <p:to>
                                        <p:strVal val="visible"/>
                                      </p:to>
                                    </p:set>
                                    <p:animEffect transition="in" filter="wipe(left)">
                                      <p:cBhvr>
                                        <p:cTn id="104" dur="500"/>
                                        <p:tgtEl>
                                          <p:spTgt spid="75982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759825"/>
                                        </p:tgtEl>
                                        <p:attrNameLst>
                                          <p:attrName>style.visibility</p:attrName>
                                        </p:attrNameLst>
                                      </p:cBhvr>
                                      <p:to>
                                        <p:strVal val="visible"/>
                                      </p:to>
                                    </p:set>
                                    <p:animEffect transition="in" filter="wipe(left)">
                                      <p:cBhvr>
                                        <p:cTn id="109" dur="500"/>
                                        <p:tgtEl>
                                          <p:spTgt spid="759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2" grpId="0" animBg="1" autoUpdateAnimBg="0"/>
      <p:bldP spid="759813" grpId="0" build="p" autoUpdateAnimBg="0"/>
      <p:bldP spid="759814" grpId="0" build="p" autoUpdateAnimBg="0"/>
      <p:bldP spid="759820" grpId="0" build="p" autoUpdateAnimBg="0"/>
      <p:bldP spid="75982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17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7C6B0-F831-B34E-92F2-490494D62A0A}"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1768" name="Rectangle 2"/>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cont’d</a:t>
            </a:r>
            <a:endParaRPr lang="en-US" dirty="0">
              <a:latin typeface="Arial Narrow" charset="0"/>
              <a:ea typeface="ＭＳ Ｐゴシック" charset="0"/>
              <a:cs typeface="ＭＳ Ｐゴシック" charset="0"/>
            </a:endParaRPr>
          </a:p>
        </p:txBody>
      </p:sp>
      <p:sp>
        <p:nvSpPr>
          <p:cNvPr id="760835" name="Text Box 3"/>
          <p:cNvSpPr txBox="1">
            <a:spLocks noChangeArrowheads="1"/>
          </p:cNvSpPr>
          <p:nvPr/>
        </p:nvSpPr>
        <p:spPr bwMode="auto">
          <a:xfrm>
            <a:off x="228600" y="6096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In coming to rest, the body decelerates from 7.7m/s to 0m/s in a distance d=1.0cm=0.01m. </a:t>
            </a:r>
          </a:p>
        </p:txBody>
      </p:sp>
      <p:sp>
        <p:nvSpPr>
          <p:cNvPr id="760836" name="Text Box 4"/>
          <p:cNvSpPr txBox="1">
            <a:spLocks noChangeArrowheads="1"/>
          </p:cNvSpPr>
          <p:nvPr/>
        </p:nvSpPr>
        <p:spPr bwMode="auto">
          <a:xfrm>
            <a:off x="381000" y="112712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speed during this period is</a:t>
            </a:r>
          </a:p>
        </p:txBody>
      </p:sp>
      <p:graphicFrame>
        <p:nvGraphicFramePr>
          <p:cNvPr id="760837" name="Object 2"/>
          <p:cNvGraphicFramePr>
            <a:graphicFrameLocks noChangeAspect="1"/>
          </p:cNvGraphicFramePr>
          <p:nvPr/>
        </p:nvGraphicFramePr>
        <p:xfrm>
          <a:off x="4559300" y="1190625"/>
          <a:ext cx="546100" cy="309563"/>
        </p:xfrm>
        <a:graphic>
          <a:graphicData uri="http://schemas.openxmlformats.org/presentationml/2006/ole">
            <mc:AlternateContent xmlns:mc="http://schemas.openxmlformats.org/markup-compatibility/2006">
              <mc:Choice xmlns:v="urn:schemas-microsoft-com:vml" Requires="v">
                <p:oleObj spid="_x0000_s298999"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190625"/>
                        <a:ext cx="546100" cy="309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38" name="Text Box 6"/>
          <p:cNvSpPr txBox="1">
            <a:spLocks noChangeArrowheads="1"/>
          </p:cNvSpPr>
          <p:nvPr/>
        </p:nvSpPr>
        <p:spPr bwMode="auto">
          <a:xfrm>
            <a:off x="381000" y="1905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time period the collision lasts is</a:t>
            </a:r>
          </a:p>
        </p:txBody>
      </p:sp>
      <p:graphicFrame>
        <p:nvGraphicFramePr>
          <p:cNvPr id="760839" name="Object 3"/>
          <p:cNvGraphicFramePr>
            <a:graphicFrameLocks noChangeAspect="1"/>
          </p:cNvGraphicFramePr>
          <p:nvPr/>
        </p:nvGraphicFramePr>
        <p:xfrm>
          <a:off x="4267200" y="1968500"/>
          <a:ext cx="684213" cy="334963"/>
        </p:xfrm>
        <a:graphic>
          <a:graphicData uri="http://schemas.openxmlformats.org/presentationml/2006/ole">
            <mc:AlternateContent xmlns:mc="http://schemas.openxmlformats.org/markup-compatibility/2006">
              <mc:Choice xmlns:v="urn:schemas-microsoft-com:vml" Requires="v">
                <p:oleObj spid="_x0000_s299000"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8500"/>
                        <a:ext cx="68421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0" name="Object 4"/>
          <p:cNvGraphicFramePr>
            <a:graphicFrameLocks noChangeAspect="1"/>
          </p:cNvGraphicFramePr>
          <p:nvPr/>
        </p:nvGraphicFramePr>
        <p:xfrm>
          <a:off x="5029200" y="1009650"/>
          <a:ext cx="1093788" cy="742950"/>
        </p:xfrm>
        <a:graphic>
          <a:graphicData uri="http://schemas.openxmlformats.org/presentationml/2006/ole">
            <mc:AlternateContent xmlns:mc="http://schemas.openxmlformats.org/markup-compatibility/2006">
              <mc:Choice xmlns:v="urn:schemas-microsoft-com:vml" Requires="v">
                <p:oleObj spid="_x0000_s299001" name="Equation" r:id="rId7" imgW="507960" imgH="393480" progId="Equation.DSMT4">
                  <p:embed/>
                </p:oleObj>
              </mc:Choice>
              <mc:Fallback>
                <p:oleObj name="Equation" r:id="rId7" imgW="50796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009650"/>
                        <a:ext cx="1093788"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1" name="Object 5"/>
          <p:cNvGraphicFramePr>
            <a:graphicFrameLocks noChangeAspect="1"/>
          </p:cNvGraphicFramePr>
          <p:nvPr/>
        </p:nvGraphicFramePr>
        <p:xfrm>
          <a:off x="6115050" y="1009650"/>
          <a:ext cx="1885950" cy="742950"/>
        </p:xfrm>
        <a:graphic>
          <a:graphicData uri="http://schemas.openxmlformats.org/presentationml/2006/ole">
            <mc:AlternateContent xmlns:mc="http://schemas.openxmlformats.org/markup-compatibility/2006">
              <mc:Choice xmlns:v="urn:schemas-microsoft-com:vml" Requires="v">
                <p:oleObj spid="_x0000_s299002" name="Equation" r:id="rId9" imgW="876240" imgH="393480" progId="Equation.DSMT4">
                  <p:embed/>
                </p:oleObj>
              </mc:Choice>
              <mc:Fallback>
                <p:oleObj name="Equation" r:id="rId9" imgW="8762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0" y="1009650"/>
                        <a:ext cx="18859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2" name="Object 6"/>
          <p:cNvGraphicFramePr>
            <a:graphicFrameLocks noChangeAspect="1"/>
          </p:cNvGraphicFramePr>
          <p:nvPr/>
        </p:nvGraphicFramePr>
        <p:xfrm>
          <a:off x="4876800" y="1765300"/>
          <a:ext cx="601663" cy="741363"/>
        </p:xfrm>
        <a:graphic>
          <a:graphicData uri="http://schemas.openxmlformats.org/presentationml/2006/ole">
            <mc:AlternateContent xmlns:mc="http://schemas.openxmlformats.org/markup-compatibility/2006">
              <mc:Choice xmlns:v="urn:schemas-microsoft-com:vml" Requires="v">
                <p:oleObj spid="_x0000_s299003" name="Equation" r:id="rId11" imgW="279360" imgH="393480" progId="Equation.DSMT4">
                  <p:embed/>
                </p:oleObj>
              </mc:Choice>
              <mc:Fallback>
                <p:oleObj name="Equation" r:id="rId11" imgW="2793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765300"/>
                        <a:ext cx="601663"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3" name="Object 7"/>
          <p:cNvGraphicFramePr>
            <a:graphicFrameLocks noChangeAspect="1"/>
          </p:cNvGraphicFramePr>
          <p:nvPr/>
        </p:nvGraphicFramePr>
        <p:xfrm>
          <a:off x="5486400" y="1752600"/>
          <a:ext cx="2817813" cy="742950"/>
        </p:xfrm>
        <a:graphic>
          <a:graphicData uri="http://schemas.openxmlformats.org/presentationml/2006/ole">
            <mc:AlternateContent xmlns:mc="http://schemas.openxmlformats.org/markup-compatibility/2006">
              <mc:Choice xmlns:v="urn:schemas-microsoft-com:vml" Requires="v">
                <p:oleObj spid="_x0000_s299004" name="Equation" r:id="rId13" imgW="1307880" imgH="393480" progId="Equation.DSMT4">
                  <p:embed/>
                </p:oleObj>
              </mc:Choice>
              <mc:Fallback>
                <p:oleObj name="Equation" r:id="rId13" imgW="13078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752600"/>
                        <a:ext cx="2817813"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4" name="Text Box 12"/>
          <p:cNvSpPr txBox="1">
            <a:spLocks noChangeArrowheads="1"/>
          </p:cNvSpPr>
          <p:nvPr/>
        </p:nvSpPr>
        <p:spPr bwMode="auto">
          <a:xfrm>
            <a:off x="381000" y="2574925"/>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magnitude of impulse is</a:t>
            </a:r>
          </a:p>
        </p:txBody>
      </p:sp>
      <p:graphicFrame>
        <p:nvGraphicFramePr>
          <p:cNvPr id="760845" name="Object 8"/>
          <p:cNvGraphicFramePr>
            <a:graphicFrameLocks noChangeAspect="1"/>
          </p:cNvGraphicFramePr>
          <p:nvPr/>
        </p:nvGraphicFramePr>
        <p:xfrm>
          <a:off x="4273550" y="2427288"/>
          <a:ext cx="1477963" cy="696912"/>
        </p:xfrm>
        <a:graphic>
          <a:graphicData uri="http://schemas.openxmlformats.org/presentationml/2006/ole">
            <mc:AlternateContent xmlns:mc="http://schemas.openxmlformats.org/markup-compatibility/2006">
              <mc:Choice xmlns:v="urn:schemas-microsoft-com:vml" Requires="v">
                <p:oleObj spid="_x0000_s299005" name="Equation" r:id="rId15" imgW="762000" imgH="368300" progId="Equation.DSMT4">
                  <p:embed/>
                </p:oleObj>
              </mc:Choice>
              <mc:Fallback>
                <p:oleObj name="Equation" r:id="rId15" imgW="7620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3550" y="2427288"/>
                        <a:ext cx="1477963" cy="696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6" name="Object 9"/>
          <p:cNvGraphicFramePr>
            <a:graphicFrameLocks noChangeAspect="1"/>
          </p:cNvGraphicFramePr>
          <p:nvPr/>
        </p:nvGraphicFramePr>
        <p:xfrm>
          <a:off x="5791200" y="2647950"/>
          <a:ext cx="1058863" cy="334963"/>
        </p:xfrm>
        <a:graphic>
          <a:graphicData uri="http://schemas.openxmlformats.org/presentationml/2006/ole">
            <mc:AlternateContent xmlns:mc="http://schemas.openxmlformats.org/markup-compatibility/2006">
              <mc:Choice xmlns:v="urn:schemas-microsoft-com:vml" Requires="v">
                <p:oleObj spid="_x0000_s299006" name="Equation" r:id="rId17" imgW="545760" imgH="177480" progId="Equation.DSMT4">
                  <p:embed/>
                </p:oleObj>
              </mc:Choice>
              <mc:Fallback>
                <p:oleObj name="Equation" r:id="rId17" imgW="54576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647950"/>
                        <a:ext cx="105886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7" name="Text Box 15"/>
          <p:cNvSpPr txBox="1">
            <a:spLocks noChangeArrowheads="1"/>
          </p:cNvSpPr>
          <p:nvPr/>
        </p:nvSpPr>
        <p:spPr bwMode="auto">
          <a:xfrm>
            <a:off x="381000" y="3108325"/>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The </a:t>
            </a:r>
            <a:r>
              <a:rPr lang="en-US" sz="2000" dirty="0" smtClean="0">
                <a:solidFill>
                  <a:srgbClr val="FF0000"/>
                </a:solidFill>
                <a:latin typeface="Arial Narrow" charset="0"/>
              </a:rPr>
              <a:t>magnitude of the average </a:t>
            </a:r>
            <a:r>
              <a:rPr lang="en-US" sz="2000" dirty="0">
                <a:solidFill>
                  <a:srgbClr val="FF0000"/>
                </a:solidFill>
                <a:latin typeface="Arial Narrow" charset="0"/>
              </a:rPr>
              <a:t>force on the feet during this landing is</a:t>
            </a:r>
          </a:p>
        </p:txBody>
      </p:sp>
      <p:graphicFrame>
        <p:nvGraphicFramePr>
          <p:cNvPr id="760848" name="Object 10"/>
          <p:cNvGraphicFramePr>
            <a:graphicFrameLocks noChangeAspect="1"/>
          </p:cNvGraphicFramePr>
          <p:nvPr/>
        </p:nvGraphicFramePr>
        <p:xfrm>
          <a:off x="4027488" y="3222625"/>
          <a:ext cx="565150" cy="336550"/>
        </p:xfrm>
        <a:graphic>
          <a:graphicData uri="http://schemas.openxmlformats.org/presentationml/2006/ole">
            <mc:AlternateContent xmlns:mc="http://schemas.openxmlformats.org/markup-compatibility/2006">
              <mc:Choice xmlns:v="urn:schemas-microsoft-com:vml" Requires="v">
                <p:oleObj spid="_x0000_s299007" name="Equation" r:id="rId19" imgW="292100" imgH="177800" progId="Equation.DSMT4">
                  <p:embed/>
                </p:oleObj>
              </mc:Choice>
              <mc:Fallback>
                <p:oleObj name="Equation" r:id="rId19" imgW="292100" imgH="177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27488" y="3222625"/>
                        <a:ext cx="56515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9" name="Object 11"/>
          <p:cNvGraphicFramePr>
            <a:graphicFrameLocks noChangeAspect="1"/>
          </p:cNvGraphicFramePr>
          <p:nvPr/>
        </p:nvGraphicFramePr>
        <p:xfrm>
          <a:off x="4648200" y="3036888"/>
          <a:ext cx="665163" cy="768350"/>
        </p:xfrm>
        <a:graphic>
          <a:graphicData uri="http://schemas.openxmlformats.org/presentationml/2006/ole">
            <mc:AlternateContent xmlns:mc="http://schemas.openxmlformats.org/markup-compatibility/2006">
              <mc:Choice xmlns:v="urn:schemas-microsoft-com:vml" Requires="v">
                <p:oleObj spid="_x0000_s314368" name="Equation" r:id="rId21" imgW="342900" imgH="406400" progId="Equation.DSMT4">
                  <p:embed/>
                </p:oleObj>
              </mc:Choice>
              <mc:Fallback>
                <p:oleObj name="Equation" r:id="rId21" imgW="342900" imgH="406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3036888"/>
                        <a:ext cx="665163" cy="768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0" name="Object 12"/>
          <p:cNvGraphicFramePr>
            <a:graphicFrameLocks noChangeAspect="1"/>
          </p:cNvGraphicFramePr>
          <p:nvPr/>
        </p:nvGraphicFramePr>
        <p:xfrm>
          <a:off x="5264150" y="3065463"/>
          <a:ext cx="2736850" cy="744537"/>
        </p:xfrm>
        <a:graphic>
          <a:graphicData uri="http://schemas.openxmlformats.org/presentationml/2006/ole">
            <mc:AlternateContent xmlns:mc="http://schemas.openxmlformats.org/markup-compatibility/2006">
              <mc:Choice xmlns:v="urn:schemas-microsoft-com:vml" Requires="v">
                <p:oleObj spid="_x0000_s314369" name="Equation" r:id="rId23" imgW="1409400" imgH="393480" progId="Equation.DSMT4">
                  <p:embed/>
                </p:oleObj>
              </mc:Choice>
              <mc:Fallback>
                <p:oleObj name="Equation" r:id="rId23" imgW="140940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4150" y="3065463"/>
                        <a:ext cx="2736850" cy="744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1" name="Text Box 19"/>
          <p:cNvSpPr txBox="1">
            <a:spLocks noChangeArrowheads="1"/>
          </p:cNvSpPr>
          <p:nvPr/>
        </p:nvSpPr>
        <p:spPr bwMode="auto">
          <a:xfrm>
            <a:off x="3048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How large is this average force?</a:t>
            </a:r>
          </a:p>
        </p:txBody>
      </p:sp>
      <p:graphicFrame>
        <p:nvGraphicFramePr>
          <p:cNvPr id="760852" name="Object 13"/>
          <p:cNvGraphicFramePr>
            <a:graphicFrameLocks noChangeAspect="1"/>
          </p:cNvGraphicFramePr>
          <p:nvPr>
            <p:extLst>
              <p:ext uri="{D42A27DB-BD31-4B8C-83A1-F6EECF244321}">
                <p14:modId xmlns:p14="http://schemas.microsoft.com/office/powerpoint/2010/main" val="2951307205"/>
              </p:ext>
            </p:extLst>
          </p:nvPr>
        </p:nvGraphicFramePr>
        <p:xfrm>
          <a:off x="3733800" y="3783013"/>
          <a:ext cx="1130300" cy="384175"/>
        </p:xfrm>
        <a:graphic>
          <a:graphicData uri="http://schemas.openxmlformats.org/presentationml/2006/ole">
            <mc:AlternateContent xmlns:mc="http://schemas.openxmlformats.org/markup-compatibility/2006">
              <mc:Choice xmlns:v="urn:schemas-microsoft-com:vml" Requires="v">
                <p:oleObj spid="_x0000_s314370" name="Equation" r:id="rId25" imgW="584200" imgH="203200" progId="Equation.DSMT4">
                  <p:embed/>
                </p:oleObj>
              </mc:Choice>
              <mc:Fallback>
                <p:oleObj name="Equation" r:id="rId25" imgW="584200" imgH="203200" progId="Equation.DSMT4">
                  <p:embed/>
                  <p:pic>
                    <p:nvPicPr>
                      <p:cNvPr id="0" name=""/>
                      <p:cNvPicPr>
                        <a:picLocks noChangeAspect="1" noChangeArrowheads="1"/>
                      </p:cNvPicPr>
                      <p:nvPr/>
                    </p:nvPicPr>
                    <p:blipFill>
                      <a:blip r:embed="rId26"/>
                      <a:srcRect/>
                      <a:stretch>
                        <a:fillRect/>
                      </a:stretch>
                    </p:blipFill>
                    <p:spPr bwMode="auto">
                      <a:xfrm>
                        <a:off x="3733800" y="3783013"/>
                        <a:ext cx="1130300"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3" name="Object 14"/>
          <p:cNvGraphicFramePr>
            <a:graphicFrameLocks noChangeAspect="1"/>
          </p:cNvGraphicFramePr>
          <p:nvPr/>
        </p:nvGraphicFramePr>
        <p:xfrm>
          <a:off x="2209800" y="4278313"/>
          <a:ext cx="4241800" cy="384175"/>
        </p:xfrm>
        <a:graphic>
          <a:graphicData uri="http://schemas.openxmlformats.org/presentationml/2006/ole">
            <mc:AlternateContent xmlns:mc="http://schemas.openxmlformats.org/markup-compatibility/2006">
              <mc:Choice xmlns:v="urn:schemas-microsoft-com:vml" Requires="v">
                <p:oleObj spid="_x0000_s314371" name="Equation" r:id="rId27" imgW="2184120" imgH="203040" progId="Equation.DSMT4">
                  <p:embed/>
                </p:oleObj>
              </mc:Choice>
              <mc:Fallback>
                <p:oleObj name="Equation" r:id="rId27" imgW="218412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4278313"/>
                        <a:ext cx="4241800"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4" name="Object 15"/>
          <p:cNvGraphicFramePr>
            <a:graphicFrameLocks noChangeAspect="1"/>
          </p:cNvGraphicFramePr>
          <p:nvPr/>
        </p:nvGraphicFramePr>
        <p:xfrm>
          <a:off x="6575425" y="4341813"/>
          <a:ext cx="1577975" cy="382587"/>
        </p:xfrm>
        <a:graphic>
          <a:graphicData uri="http://schemas.openxmlformats.org/presentationml/2006/ole">
            <mc:AlternateContent xmlns:mc="http://schemas.openxmlformats.org/markup-compatibility/2006">
              <mc:Choice xmlns:v="urn:schemas-microsoft-com:vml" Requires="v">
                <p:oleObj spid="_x0000_s314372" name="Equation" r:id="rId29" imgW="812520" imgH="203040" progId="Equation.DSMT4">
                  <p:embed/>
                </p:oleObj>
              </mc:Choice>
              <mc:Fallback>
                <p:oleObj name="Equation" r:id="rId29" imgW="81252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5425" y="4341813"/>
                        <a:ext cx="157797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5" name="Text Box 23"/>
          <p:cNvSpPr txBox="1">
            <a:spLocks noChangeArrowheads="1"/>
          </p:cNvSpPr>
          <p:nvPr/>
        </p:nvSpPr>
        <p:spPr bwMode="auto">
          <a:xfrm>
            <a:off x="304800" y="48006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landed in stiff legged, the feet must sustain 300 times the body weight.  The person will likely break his leg.</a:t>
            </a:r>
          </a:p>
        </p:txBody>
      </p:sp>
      <p:sp>
        <p:nvSpPr>
          <p:cNvPr id="760856" name="Text Box 24"/>
          <p:cNvSpPr txBox="1">
            <a:spLocks noChangeArrowheads="1"/>
          </p:cNvSpPr>
          <p:nvPr/>
        </p:nvSpPr>
        <p:spPr bwMode="auto">
          <a:xfrm>
            <a:off x="304800" y="5470525"/>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For bent legged landing: </a:t>
            </a:r>
          </a:p>
        </p:txBody>
      </p:sp>
      <p:graphicFrame>
        <p:nvGraphicFramePr>
          <p:cNvPr id="760857" name="Object 16"/>
          <p:cNvGraphicFramePr>
            <a:graphicFrameLocks noChangeAspect="1"/>
          </p:cNvGraphicFramePr>
          <p:nvPr/>
        </p:nvGraphicFramePr>
        <p:xfrm>
          <a:off x="2971800" y="5410200"/>
          <a:ext cx="506413" cy="247650"/>
        </p:xfrm>
        <a:graphic>
          <a:graphicData uri="http://schemas.openxmlformats.org/presentationml/2006/ole">
            <mc:AlternateContent xmlns:mc="http://schemas.openxmlformats.org/markup-compatibility/2006">
              <mc:Choice xmlns:v="urn:schemas-microsoft-com:vml" Requires="v">
                <p:oleObj spid="_x0000_s314373" name="Equation" r:id="rId31" imgW="317160" imgH="177480" progId="Equation.DSMT4">
                  <p:embed/>
                </p:oleObj>
              </mc:Choice>
              <mc:Fallback>
                <p:oleObj name="Equation" r:id="rId31"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10200"/>
                        <a:ext cx="506413"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8" name="Object 17"/>
          <p:cNvGraphicFramePr>
            <a:graphicFrameLocks noChangeAspect="1"/>
          </p:cNvGraphicFramePr>
          <p:nvPr/>
        </p:nvGraphicFramePr>
        <p:xfrm>
          <a:off x="3581400" y="5191125"/>
          <a:ext cx="538163" cy="665163"/>
        </p:xfrm>
        <a:graphic>
          <a:graphicData uri="http://schemas.openxmlformats.org/presentationml/2006/ole">
            <mc:AlternateContent xmlns:mc="http://schemas.openxmlformats.org/markup-compatibility/2006">
              <mc:Choice xmlns:v="urn:schemas-microsoft-com:vml" Requires="v">
                <p:oleObj spid="_x0000_s314374" name="Equation" r:id="rId32" imgW="279360" imgH="393480" progId="Equation.DSMT4">
                  <p:embed/>
                </p:oleObj>
              </mc:Choice>
              <mc:Fallback>
                <p:oleObj name="Equation" r:id="rId32" imgW="279360" imgH="393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5191125"/>
                        <a:ext cx="538163"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9" name="Object 18"/>
          <p:cNvGraphicFramePr>
            <a:graphicFrameLocks noChangeAspect="1"/>
          </p:cNvGraphicFramePr>
          <p:nvPr/>
        </p:nvGraphicFramePr>
        <p:xfrm>
          <a:off x="4038600" y="5257800"/>
          <a:ext cx="1600200" cy="550863"/>
        </p:xfrm>
        <a:graphic>
          <a:graphicData uri="http://schemas.openxmlformats.org/presentationml/2006/ole">
            <mc:AlternateContent xmlns:mc="http://schemas.openxmlformats.org/markup-compatibility/2006">
              <mc:Choice xmlns:v="urn:schemas-microsoft-com:vml" Requires="v">
                <p:oleObj spid="_x0000_s314375" name="Equation" r:id="rId34" imgW="1002960" imgH="393480" progId="Equation.DSMT4">
                  <p:embed/>
                </p:oleObj>
              </mc:Choice>
              <mc:Fallback>
                <p:oleObj name="Equation" r:id="rId34" imgW="100296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5257800"/>
                        <a:ext cx="1600200" cy="55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0" name="Object 19"/>
          <p:cNvGraphicFramePr>
            <a:graphicFrameLocks noChangeAspect="1"/>
          </p:cNvGraphicFramePr>
          <p:nvPr/>
        </p:nvGraphicFramePr>
        <p:xfrm>
          <a:off x="5181600" y="5824538"/>
          <a:ext cx="496888" cy="330200"/>
        </p:xfrm>
        <a:graphic>
          <a:graphicData uri="http://schemas.openxmlformats.org/presentationml/2006/ole">
            <mc:AlternateContent xmlns:mc="http://schemas.openxmlformats.org/markup-compatibility/2006">
              <mc:Choice xmlns:v="urn:schemas-microsoft-com:vml" Requires="v">
                <p:oleObj spid="_x0000_s314376" name="Equation" r:id="rId36" imgW="279360" imgH="190440" progId="Equation.DSMT4">
                  <p:embed/>
                </p:oleObj>
              </mc:Choice>
              <mc:Fallback>
                <p:oleObj name="Equation" r:id="rId36" imgW="279360" imgH="1904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1600" y="5824538"/>
                        <a:ext cx="496888" cy="33020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1" name="Object 20"/>
          <p:cNvGraphicFramePr>
            <a:graphicFrameLocks noChangeAspect="1"/>
          </p:cNvGraphicFramePr>
          <p:nvPr/>
        </p:nvGraphicFramePr>
        <p:xfrm>
          <a:off x="5715000" y="5716588"/>
          <a:ext cx="3325813" cy="684212"/>
        </p:xfrm>
        <a:graphic>
          <a:graphicData uri="http://schemas.openxmlformats.org/presentationml/2006/ole">
            <mc:AlternateContent xmlns:mc="http://schemas.openxmlformats.org/markup-compatibility/2006">
              <mc:Choice xmlns:v="urn:schemas-microsoft-com:vml" Requires="v">
                <p:oleObj spid="_x0000_s314377" name="Equation" r:id="rId38" imgW="1866600" imgH="393480" progId="Equation.DSMT4">
                  <p:embed/>
                </p:oleObj>
              </mc:Choice>
              <mc:Fallback>
                <p:oleObj name="Equation" r:id="rId38" imgW="1866600" imgH="39348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5716588"/>
                        <a:ext cx="3325813" cy="684212"/>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 name="Object 13"/>
          <p:cNvGraphicFramePr>
            <a:graphicFrameLocks noChangeAspect="1"/>
          </p:cNvGraphicFramePr>
          <p:nvPr>
            <p:extLst>
              <p:ext uri="{D42A27DB-BD31-4B8C-83A1-F6EECF244321}">
                <p14:modId xmlns:p14="http://schemas.microsoft.com/office/powerpoint/2010/main" val="706045428"/>
              </p:ext>
            </p:extLst>
          </p:nvPr>
        </p:nvGraphicFramePr>
        <p:xfrm>
          <a:off x="4810125" y="3733800"/>
          <a:ext cx="3419475" cy="455612"/>
        </p:xfrm>
        <a:graphic>
          <a:graphicData uri="http://schemas.openxmlformats.org/presentationml/2006/ole">
            <mc:AlternateContent xmlns:mc="http://schemas.openxmlformats.org/markup-compatibility/2006">
              <mc:Choice xmlns:v="urn:schemas-microsoft-com:vml" Requires="v">
                <p:oleObj spid="_x0000_s314378" name="Equation" r:id="rId40" imgW="1765300" imgH="241300" progId="Equation.DSMT4">
                  <p:embed/>
                </p:oleObj>
              </mc:Choice>
              <mc:Fallback>
                <p:oleObj name="Equation" r:id="rId40" imgW="1765300" imgH="241300" progId="Equation.DSMT4">
                  <p:embed/>
                  <p:pic>
                    <p:nvPicPr>
                      <p:cNvPr id="0" name=""/>
                      <p:cNvPicPr>
                        <a:picLocks noChangeAspect="1" noChangeArrowheads="1"/>
                      </p:cNvPicPr>
                      <p:nvPr/>
                    </p:nvPicPr>
                    <p:blipFill>
                      <a:blip r:embed="rId41"/>
                      <a:srcRect/>
                      <a:stretch>
                        <a:fillRect/>
                      </a:stretch>
                    </p:blipFill>
                    <p:spPr bwMode="auto">
                      <a:xfrm>
                        <a:off x="4810125" y="3733800"/>
                        <a:ext cx="3419475"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3587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60835">
                                            <p:txEl>
                                              <p:pRg st="0" end="0"/>
                                            </p:txEl>
                                          </p:spTgt>
                                        </p:tgtEl>
                                        <p:attrNameLst>
                                          <p:attrName>style.visibility</p:attrName>
                                        </p:attrNameLst>
                                      </p:cBhvr>
                                      <p:to>
                                        <p:strVal val="visible"/>
                                      </p:to>
                                    </p:set>
                                    <p:anim calcmode="discrete" valueType="clr">
                                      <p:cBhvr override="childStyle">
                                        <p:cTn id="7" dur="80"/>
                                        <p:tgtEl>
                                          <p:spTgt spid="7608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083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6083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760836">
                                            <p:txEl>
                                              <p:pRg st="0" end="0"/>
                                            </p:txEl>
                                          </p:spTgt>
                                        </p:tgtEl>
                                        <p:attrNameLst>
                                          <p:attrName>style.visibility</p:attrName>
                                        </p:attrNameLst>
                                      </p:cBhvr>
                                      <p:to>
                                        <p:strVal val="visible"/>
                                      </p:to>
                                    </p:set>
                                    <p:anim calcmode="discrete" valueType="clr">
                                      <p:cBhvr override="childStyle">
                                        <p:cTn id="14" dur="80"/>
                                        <p:tgtEl>
                                          <p:spTgt spid="7608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6083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60836">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760837"/>
                                        </p:tgtEl>
                                        <p:attrNameLst>
                                          <p:attrName>style.visibility</p:attrName>
                                        </p:attrNameLst>
                                      </p:cBhvr>
                                      <p:to>
                                        <p:strVal val="visible"/>
                                      </p:to>
                                    </p:set>
                                    <p:animEffect transition="in" filter="wipe(left)">
                                      <p:cBhvr>
                                        <p:cTn id="21" dur="500"/>
                                        <p:tgtEl>
                                          <p:spTgt spid="7608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760840"/>
                                        </p:tgtEl>
                                        <p:attrNameLst>
                                          <p:attrName>style.visibility</p:attrName>
                                        </p:attrNameLst>
                                      </p:cBhvr>
                                      <p:to>
                                        <p:strVal val="visible"/>
                                      </p:to>
                                    </p:set>
                                    <p:animEffect transition="in" filter="wipe(left)">
                                      <p:cBhvr>
                                        <p:cTn id="26" dur="500"/>
                                        <p:tgtEl>
                                          <p:spTgt spid="7608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760841"/>
                                        </p:tgtEl>
                                        <p:attrNameLst>
                                          <p:attrName>style.visibility</p:attrName>
                                        </p:attrNameLst>
                                      </p:cBhvr>
                                      <p:to>
                                        <p:strVal val="visible"/>
                                      </p:to>
                                    </p:set>
                                    <p:animEffect transition="in" filter="wipe(left)">
                                      <p:cBhvr>
                                        <p:cTn id="31" dur="500"/>
                                        <p:tgtEl>
                                          <p:spTgt spid="76084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wd">
                                    <p:tmPct val="50000"/>
                                  </p:iterate>
                                  <p:childTnLst>
                                    <p:set>
                                      <p:cBhvr>
                                        <p:cTn id="35" dur="1" fill="hold">
                                          <p:stCondLst>
                                            <p:cond delay="0"/>
                                          </p:stCondLst>
                                        </p:cTn>
                                        <p:tgtEl>
                                          <p:spTgt spid="760838">
                                            <p:txEl>
                                              <p:pRg st="0" end="0"/>
                                            </p:txEl>
                                          </p:spTgt>
                                        </p:tgtEl>
                                        <p:attrNameLst>
                                          <p:attrName>style.visibility</p:attrName>
                                        </p:attrNameLst>
                                      </p:cBhvr>
                                      <p:to>
                                        <p:strVal val="visible"/>
                                      </p:to>
                                    </p:set>
                                    <p:anim calcmode="discrete" valueType="clr">
                                      <p:cBhvr override="childStyle">
                                        <p:cTn id="36" dur="80"/>
                                        <p:tgtEl>
                                          <p:spTgt spid="7608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60838">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760838">
                                            <p:txEl>
                                              <p:pRg st="0" end="0"/>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760839"/>
                                        </p:tgtEl>
                                        <p:attrNameLst>
                                          <p:attrName>style.visibility</p:attrName>
                                        </p:attrNameLst>
                                      </p:cBhvr>
                                      <p:to>
                                        <p:strVal val="visible"/>
                                      </p:to>
                                    </p:set>
                                    <p:animEffect transition="in" filter="wipe(left)">
                                      <p:cBhvr>
                                        <p:cTn id="43" dur="500"/>
                                        <p:tgtEl>
                                          <p:spTgt spid="76083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760842"/>
                                        </p:tgtEl>
                                        <p:attrNameLst>
                                          <p:attrName>style.visibility</p:attrName>
                                        </p:attrNameLst>
                                      </p:cBhvr>
                                      <p:to>
                                        <p:strVal val="visible"/>
                                      </p:to>
                                    </p:set>
                                    <p:animEffect transition="in" filter="wipe(left)">
                                      <p:cBhvr>
                                        <p:cTn id="48" dur="500"/>
                                        <p:tgtEl>
                                          <p:spTgt spid="76084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60843"/>
                                        </p:tgtEl>
                                        <p:attrNameLst>
                                          <p:attrName>style.visibility</p:attrName>
                                        </p:attrNameLst>
                                      </p:cBhvr>
                                      <p:to>
                                        <p:strVal val="visible"/>
                                      </p:to>
                                    </p:set>
                                    <p:animEffect transition="in" filter="wipe(left)">
                                      <p:cBhvr>
                                        <p:cTn id="53" dur="500"/>
                                        <p:tgtEl>
                                          <p:spTgt spid="76084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wd">
                                    <p:tmPct val="50000"/>
                                  </p:iterate>
                                  <p:childTnLst>
                                    <p:set>
                                      <p:cBhvr>
                                        <p:cTn id="57" dur="1" fill="hold">
                                          <p:stCondLst>
                                            <p:cond delay="0"/>
                                          </p:stCondLst>
                                        </p:cTn>
                                        <p:tgtEl>
                                          <p:spTgt spid="760844">
                                            <p:txEl>
                                              <p:pRg st="0" end="0"/>
                                            </p:txEl>
                                          </p:spTgt>
                                        </p:tgtEl>
                                        <p:attrNameLst>
                                          <p:attrName>style.visibility</p:attrName>
                                        </p:attrNameLst>
                                      </p:cBhvr>
                                      <p:to>
                                        <p:strVal val="visible"/>
                                      </p:to>
                                    </p:set>
                                    <p:anim calcmode="discrete" valueType="clr">
                                      <p:cBhvr override="childStyle">
                                        <p:cTn id="58" dur="80"/>
                                        <p:tgtEl>
                                          <p:spTgt spid="7608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760844">
                                            <p:txEl>
                                              <p:pRg st="0" end="0"/>
                                            </p:txEl>
                                          </p:spTgt>
                                        </p:tgtEl>
                                        <p:attrNameLst>
                                          <p:attrName>fillcolor</p:attrName>
                                        </p:attrNameLst>
                                      </p:cBhvr>
                                      <p:tavLst>
                                        <p:tav tm="0">
                                          <p:val>
                                            <p:clrVal>
                                              <a:schemeClr val="accent2"/>
                                            </p:clrVal>
                                          </p:val>
                                        </p:tav>
                                        <p:tav tm="50000">
                                          <p:val>
                                            <p:clrVal>
                                              <a:schemeClr val="hlink"/>
                                            </p:clrVal>
                                          </p:val>
                                        </p:tav>
                                      </p:tavLst>
                                    </p:anim>
                                    <p:set>
                                      <p:cBhvr>
                                        <p:cTn id="60" dur="80"/>
                                        <p:tgtEl>
                                          <p:spTgt spid="760844">
                                            <p:txEl>
                                              <p:pRg st="0" end="0"/>
                                            </p:txEl>
                                          </p:spTgt>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760845"/>
                                        </p:tgtEl>
                                        <p:attrNameLst>
                                          <p:attrName>style.visibility</p:attrName>
                                        </p:attrNameLst>
                                      </p:cBhvr>
                                      <p:to>
                                        <p:strVal val="visible"/>
                                      </p:to>
                                    </p:set>
                                    <p:animEffect transition="in" filter="wipe(left)">
                                      <p:cBhvr>
                                        <p:cTn id="65" dur="500"/>
                                        <p:tgtEl>
                                          <p:spTgt spid="76084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760846"/>
                                        </p:tgtEl>
                                        <p:attrNameLst>
                                          <p:attrName>style.visibility</p:attrName>
                                        </p:attrNameLst>
                                      </p:cBhvr>
                                      <p:to>
                                        <p:strVal val="visible"/>
                                      </p:to>
                                    </p:set>
                                    <p:animEffect transition="in" filter="wipe(left)">
                                      <p:cBhvr>
                                        <p:cTn id="70" dur="500"/>
                                        <p:tgtEl>
                                          <p:spTgt spid="76084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wd">
                                    <p:tmPct val="50000"/>
                                  </p:iterate>
                                  <p:childTnLst>
                                    <p:set>
                                      <p:cBhvr>
                                        <p:cTn id="74" dur="1" fill="hold">
                                          <p:stCondLst>
                                            <p:cond delay="0"/>
                                          </p:stCondLst>
                                        </p:cTn>
                                        <p:tgtEl>
                                          <p:spTgt spid="760847">
                                            <p:txEl>
                                              <p:pRg st="0" end="0"/>
                                            </p:txEl>
                                          </p:spTgt>
                                        </p:tgtEl>
                                        <p:attrNameLst>
                                          <p:attrName>style.visibility</p:attrName>
                                        </p:attrNameLst>
                                      </p:cBhvr>
                                      <p:to>
                                        <p:strVal val="visible"/>
                                      </p:to>
                                    </p:set>
                                    <p:anim calcmode="discrete" valueType="clr">
                                      <p:cBhvr override="childStyle">
                                        <p:cTn id="75" dur="80"/>
                                        <p:tgtEl>
                                          <p:spTgt spid="7608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760847">
                                            <p:txEl>
                                              <p:pRg st="0" end="0"/>
                                            </p:txEl>
                                          </p:spTgt>
                                        </p:tgtEl>
                                        <p:attrNameLst>
                                          <p:attrName>fillcolor</p:attrName>
                                        </p:attrNameLst>
                                      </p:cBhvr>
                                      <p:tavLst>
                                        <p:tav tm="0">
                                          <p:val>
                                            <p:clrVal>
                                              <a:schemeClr val="accent2"/>
                                            </p:clrVal>
                                          </p:val>
                                        </p:tav>
                                        <p:tav tm="50000">
                                          <p:val>
                                            <p:clrVal>
                                              <a:schemeClr val="hlink"/>
                                            </p:clrVal>
                                          </p:val>
                                        </p:tav>
                                      </p:tavLst>
                                    </p:anim>
                                    <p:set>
                                      <p:cBhvr>
                                        <p:cTn id="77" dur="80"/>
                                        <p:tgtEl>
                                          <p:spTgt spid="760847">
                                            <p:txEl>
                                              <p:pRg st="0" end="0"/>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60848"/>
                                        </p:tgtEl>
                                        <p:attrNameLst>
                                          <p:attrName>style.visibility</p:attrName>
                                        </p:attrNameLst>
                                      </p:cBhvr>
                                      <p:to>
                                        <p:strVal val="visible"/>
                                      </p:to>
                                    </p:set>
                                    <p:animEffect transition="in" filter="wipe(left)">
                                      <p:cBhvr>
                                        <p:cTn id="82" dur="500"/>
                                        <p:tgtEl>
                                          <p:spTgt spid="76084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60849"/>
                                        </p:tgtEl>
                                        <p:attrNameLst>
                                          <p:attrName>style.visibility</p:attrName>
                                        </p:attrNameLst>
                                      </p:cBhvr>
                                      <p:to>
                                        <p:strVal val="visible"/>
                                      </p:to>
                                    </p:set>
                                    <p:animEffect transition="in" filter="wipe(left)">
                                      <p:cBhvr>
                                        <p:cTn id="87" dur="500"/>
                                        <p:tgtEl>
                                          <p:spTgt spid="76084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760850"/>
                                        </p:tgtEl>
                                        <p:attrNameLst>
                                          <p:attrName>style.visibility</p:attrName>
                                        </p:attrNameLst>
                                      </p:cBhvr>
                                      <p:to>
                                        <p:strVal val="visible"/>
                                      </p:to>
                                    </p:set>
                                    <p:animEffect transition="in" filter="wipe(left)">
                                      <p:cBhvr>
                                        <p:cTn id="92" dur="500"/>
                                        <p:tgtEl>
                                          <p:spTgt spid="7608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7" presetClass="entr" presetSubtype="0" fill="hold" grpId="0" nodeType="clickEffect">
                                  <p:stCondLst>
                                    <p:cond delay="0"/>
                                  </p:stCondLst>
                                  <p:iterate type="wd">
                                    <p:tmPct val="50000"/>
                                  </p:iterate>
                                  <p:childTnLst>
                                    <p:set>
                                      <p:cBhvr>
                                        <p:cTn id="96" dur="1" fill="hold">
                                          <p:stCondLst>
                                            <p:cond delay="0"/>
                                          </p:stCondLst>
                                        </p:cTn>
                                        <p:tgtEl>
                                          <p:spTgt spid="760851">
                                            <p:txEl>
                                              <p:pRg st="0" end="0"/>
                                            </p:txEl>
                                          </p:spTgt>
                                        </p:tgtEl>
                                        <p:attrNameLst>
                                          <p:attrName>style.visibility</p:attrName>
                                        </p:attrNameLst>
                                      </p:cBhvr>
                                      <p:to>
                                        <p:strVal val="visible"/>
                                      </p:to>
                                    </p:set>
                                    <p:anim calcmode="discrete" valueType="clr">
                                      <p:cBhvr override="childStyle">
                                        <p:cTn id="97" dur="80"/>
                                        <p:tgtEl>
                                          <p:spTgt spid="7608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760851">
                                            <p:txEl>
                                              <p:pRg st="0" end="0"/>
                                            </p:txEl>
                                          </p:spTgt>
                                        </p:tgtEl>
                                        <p:attrNameLst>
                                          <p:attrName>fillcolor</p:attrName>
                                        </p:attrNameLst>
                                      </p:cBhvr>
                                      <p:tavLst>
                                        <p:tav tm="0">
                                          <p:val>
                                            <p:clrVal>
                                              <a:schemeClr val="accent2"/>
                                            </p:clrVal>
                                          </p:val>
                                        </p:tav>
                                        <p:tav tm="50000">
                                          <p:val>
                                            <p:clrVal>
                                              <a:schemeClr val="hlink"/>
                                            </p:clrVal>
                                          </p:val>
                                        </p:tav>
                                      </p:tavLst>
                                    </p:anim>
                                    <p:set>
                                      <p:cBhvr>
                                        <p:cTn id="99" dur="80"/>
                                        <p:tgtEl>
                                          <p:spTgt spid="760851">
                                            <p:txEl>
                                              <p:pRg st="0" end="0"/>
                                            </p:txEl>
                                          </p:spTgt>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760852"/>
                                        </p:tgtEl>
                                        <p:attrNameLst>
                                          <p:attrName>style.visibility</p:attrName>
                                        </p:attrNameLst>
                                      </p:cBhvr>
                                      <p:to>
                                        <p:strVal val="visible"/>
                                      </p:to>
                                    </p:set>
                                    <p:animEffect transition="in" filter="wipe(left)">
                                      <p:cBhvr>
                                        <p:cTn id="104" dur="500"/>
                                        <p:tgtEl>
                                          <p:spTgt spid="76085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33"/>
                                        </p:tgtEl>
                                        <p:attrNameLst>
                                          <p:attrName>style.visibility</p:attrName>
                                        </p:attrNameLst>
                                      </p:cBhvr>
                                      <p:to>
                                        <p:strVal val="visible"/>
                                      </p:to>
                                    </p:set>
                                    <p:animEffect transition="in" filter="wipe(left)">
                                      <p:cBhvr>
                                        <p:cTn id="109" dur="5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760853"/>
                                        </p:tgtEl>
                                        <p:attrNameLst>
                                          <p:attrName>style.visibility</p:attrName>
                                        </p:attrNameLst>
                                      </p:cBhvr>
                                      <p:to>
                                        <p:strVal val="visible"/>
                                      </p:to>
                                    </p:set>
                                    <p:animEffect transition="in" filter="wipe(left)">
                                      <p:cBhvr>
                                        <p:cTn id="114" dur="500"/>
                                        <p:tgtEl>
                                          <p:spTgt spid="76085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iterate type="wd">
                                    <p:tmPct val="10000"/>
                                  </p:iterate>
                                  <p:childTnLst>
                                    <p:set>
                                      <p:cBhvr>
                                        <p:cTn id="118" dur="1" fill="hold">
                                          <p:stCondLst>
                                            <p:cond delay="0"/>
                                          </p:stCondLst>
                                        </p:cTn>
                                        <p:tgtEl>
                                          <p:spTgt spid="760854"/>
                                        </p:tgtEl>
                                        <p:attrNameLst>
                                          <p:attrName>style.visibility</p:attrName>
                                        </p:attrNameLst>
                                      </p:cBhvr>
                                      <p:to>
                                        <p:strVal val="visible"/>
                                      </p:to>
                                    </p:set>
                                    <p:animEffect transition="in" filter="wipe(left)">
                                      <p:cBhvr>
                                        <p:cTn id="119" dur="500"/>
                                        <p:tgtEl>
                                          <p:spTgt spid="760854"/>
                                        </p:tgtEl>
                                      </p:cBhvr>
                                    </p:animEffect>
                                  </p:childTnLst>
                                </p:cTn>
                              </p:par>
                            </p:childTnLst>
                          </p:cTn>
                        </p:par>
                      </p:childTnLst>
                    </p:cTn>
                  </p:par>
                  <p:par>
                    <p:cTn id="120" fill="hold">
                      <p:stCondLst>
                        <p:cond delay="indefinite"/>
                      </p:stCondLst>
                      <p:childTnLst>
                        <p:par>
                          <p:cTn id="121" fill="hold">
                            <p:stCondLst>
                              <p:cond delay="0"/>
                            </p:stCondLst>
                            <p:childTnLst>
                              <p:par>
                                <p:cTn id="122" presetID="27" presetClass="entr" presetSubtype="0" fill="hold" grpId="0" nodeType="clickEffect">
                                  <p:stCondLst>
                                    <p:cond delay="0"/>
                                  </p:stCondLst>
                                  <p:iterate type="wd">
                                    <p:tmPct val="50000"/>
                                  </p:iterate>
                                  <p:childTnLst>
                                    <p:set>
                                      <p:cBhvr>
                                        <p:cTn id="123" dur="1" fill="hold">
                                          <p:stCondLst>
                                            <p:cond delay="0"/>
                                          </p:stCondLst>
                                        </p:cTn>
                                        <p:tgtEl>
                                          <p:spTgt spid="760855">
                                            <p:txEl>
                                              <p:pRg st="0" end="0"/>
                                            </p:txEl>
                                          </p:spTgt>
                                        </p:tgtEl>
                                        <p:attrNameLst>
                                          <p:attrName>style.visibility</p:attrName>
                                        </p:attrNameLst>
                                      </p:cBhvr>
                                      <p:to>
                                        <p:strVal val="visible"/>
                                      </p:to>
                                    </p:set>
                                    <p:anim calcmode="discrete" valueType="clr">
                                      <p:cBhvr override="childStyle">
                                        <p:cTn id="124" dur="80"/>
                                        <p:tgtEl>
                                          <p:spTgt spid="7608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760855">
                                            <p:txEl>
                                              <p:pRg st="0" end="0"/>
                                            </p:txEl>
                                          </p:spTgt>
                                        </p:tgtEl>
                                        <p:attrNameLst>
                                          <p:attrName>fillcolor</p:attrName>
                                        </p:attrNameLst>
                                      </p:cBhvr>
                                      <p:tavLst>
                                        <p:tav tm="0">
                                          <p:val>
                                            <p:clrVal>
                                              <a:schemeClr val="accent2"/>
                                            </p:clrVal>
                                          </p:val>
                                        </p:tav>
                                        <p:tav tm="50000">
                                          <p:val>
                                            <p:clrVal>
                                              <a:schemeClr val="hlink"/>
                                            </p:clrVal>
                                          </p:val>
                                        </p:tav>
                                      </p:tavLst>
                                    </p:anim>
                                    <p:set>
                                      <p:cBhvr>
                                        <p:cTn id="126" dur="80"/>
                                        <p:tgtEl>
                                          <p:spTgt spid="760855">
                                            <p:txEl>
                                              <p:pRg st="0" end="0"/>
                                            </p:txEl>
                                          </p:spTgt>
                                        </p:tgtEl>
                                        <p:attrNameLst>
                                          <p:attrName>fill.type</p:attrName>
                                        </p:attrNameLst>
                                      </p:cBhvr>
                                      <p:to>
                                        <p:strVal val="solid"/>
                                      </p:to>
                                    </p:set>
                                  </p:childTnLst>
                                </p:cTn>
                              </p:par>
                            </p:childTnLst>
                          </p:cTn>
                        </p:par>
                      </p:childTnLst>
                    </p:cTn>
                  </p:par>
                  <p:par>
                    <p:cTn id="127" fill="hold">
                      <p:stCondLst>
                        <p:cond delay="indefinite"/>
                      </p:stCondLst>
                      <p:childTnLst>
                        <p:par>
                          <p:cTn id="128" fill="hold">
                            <p:stCondLst>
                              <p:cond delay="0"/>
                            </p:stCondLst>
                            <p:childTnLst>
                              <p:par>
                                <p:cTn id="129" presetID="27" presetClass="entr" presetSubtype="0" fill="hold" grpId="0" nodeType="clickEffect">
                                  <p:stCondLst>
                                    <p:cond delay="0"/>
                                  </p:stCondLst>
                                  <p:iterate type="wd">
                                    <p:tmPct val="50000"/>
                                  </p:iterate>
                                  <p:childTnLst>
                                    <p:set>
                                      <p:cBhvr>
                                        <p:cTn id="130" dur="1" fill="hold">
                                          <p:stCondLst>
                                            <p:cond delay="0"/>
                                          </p:stCondLst>
                                        </p:cTn>
                                        <p:tgtEl>
                                          <p:spTgt spid="760856">
                                            <p:txEl>
                                              <p:pRg st="0" end="0"/>
                                            </p:txEl>
                                          </p:spTgt>
                                        </p:tgtEl>
                                        <p:attrNameLst>
                                          <p:attrName>style.visibility</p:attrName>
                                        </p:attrNameLst>
                                      </p:cBhvr>
                                      <p:to>
                                        <p:strVal val="visible"/>
                                      </p:to>
                                    </p:set>
                                    <p:anim calcmode="discrete" valueType="clr">
                                      <p:cBhvr override="childStyle">
                                        <p:cTn id="131" dur="80"/>
                                        <p:tgtEl>
                                          <p:spTgt spid="7608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2" dur="80"/>
                                        <p:tgtEl>
                                          <p:spTgt spid="760856">
                                            <p:txEl>
                                              <p:pRg st="0" end="0"/>
                                            </p:txEl>
                                          </p:spTgt>
                                        </p:tgtEl>
                                        <p:attrNameLst>
                                          <p:attrName>fillcolor</p:attrName>
                                        </p:attrNameLst>
                                      </p:cBhvr>
                                      <p:tavLst>
                                        <p:tav tm="0">
                                          <p:val>
                                            <p:clrVal>
                                              <a:schemeClr val="accent2"/>
                                            </p:clrVal>
                                          </p:val>
                                        </p:tav>
                                        <p:tav tm="50000">
                                          <p:val>
                                            <p:clrVal>
                                              <a:schemeClr val="hlink"/>
                                            </p:clrVal>
                                          </p:val>
                                        </p:tav>
                                      </p:tavLst>
                                    </p:anim>
                                    <p:set>
                                      <p:cBhvr>
                                        <p:cTn id="133" dur="80"/>
                                        <p:tgtEl>
                                          <p:spTgt spid="760856">
                                            <p:txEl>
                                              <p:pRg st="0" end="0"/>
                                            </p:txEl>
                                          </p:spTgt>
                                        </p:tgtEl>
                                        <p:attrNameLst>
                                          <p:attrName>fill.type</p:attrName>
                                        </p:attrNameLst>
                                      </p:cBhvr>
                                      <p:to>
                                        <p:strVal val="solid"/>
                                      </p:to>
                                    </p:se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760857"/>
                                        </p:tgtEl>
                                        <p:attrNameLst>
                                          <p:attrName>style.visibility</p:attrName>
                                        </p:attrNameLst>
                                      </p:cBhvr>
                                      <p:to>
                                        <p:strVal val="visible"/>
                                      </p:to>
                                    </p:set>
                                    <p:animEffect transition="in" filter="wipe(left)">
                                      <p:cBhvr>
                                        <p:cTn id="138" dur="500"/>
                                        <p:tgtEl>
                                          <p:spTgt spid="760857"/>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760858"/>
                                        </p:tgtEl>
                                        <p:attrNameLst>
                                          <p:attrName>style.visibility</p:attrName>
                                        </p:attrNameLst>
                                      </p:cBhvr>
                                      <p:to>
                                        <p:strVal val="visible"/>
                                      </p:to>
                                    </p:set>
                                    <p:animEffect transition="in" filter="wipe(left)">
                                      <p:cBhvr>
                                        <p:cTn id="143" dur="500"/>
                                        <p:tgtEl>
                                          <p:spTgt spid="76085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iterate type="wd">
                                    <p:tmPct val="10000"/>
                                  </p:iterate>
                                  <p:childTnLst>
                                    <p:set>
                                      <p:cBhvr>
                                        <p:cTn id="147" dur="1" fill="hold">
                                          <p:stCondLst>
                                            <p:cond delay="0"/>
                                          </p:stCondLst>
                                        </p:cTn>
                                        <p:tgtEl>
                                          <p:spTgt spid="760859"/>
                                        </p:tgtEl>
                                        <p:attrNameLst>
                                          <p:attrName>style.visibility</p:attrName>
                                        </p:attrNameLst>
                                      </p:cBhvr>
                                      <p:to>
                                        <p:strVal val="visible"/>
                                      </p:to>
                                    </p:set>
                                    <p:animEffect transition="in" filter="wipe(left)">
                                      <p:cBhvr>
                                        <p:cTn id="148" dur="500"/>
                                        <p:tgtEl>
                                          <p:spTgt spid="760859"/>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iterate type="wd">
                                    <p:tmPct val="10000"/>
                                  </p:iterate>
                                  <p:childTnLst>
                                    <p:set>
                                      <p:cBhvr>
                                        <p:cTn id="152" dur="1" fill="hold">
                                          <p:stCondLst>
                                            <p:cond delay="0"/>
                                          </p:stCondLst>
                                        </p:cTn>
                                        <p:tgtEl>
                                          <p:spTgt spid="760860"/>
                                        </p:tgtEl>
                                        <p:attrNameLst>
                                          <p:attrName>style.visibility</p:attrName>
                                        </p:attrNameLst>
                                      </p:cBhvr>
                                      <p:to>
                                        <p:strVal val="visible"/>
                                      </p:to>
                                    </p:set>
                                    <p:animEffect transition="in" filter="wipe(left)">
                                      <p:cBhvr>
                                        <p:cTn id="153" dur="500"/>
                                        <p:tgtEl>
                                          <p:spTgt spid="760860"/>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iterate type="wd">
                                    <p:tmPct val="10000"/>
                                  </p:iterate>
                                  <p:childTnLst>
                                    <p:set>
                                      <p:cBhvr>
                                        <p:cTn id="157" dur="1" fill="hold">
                                          <p:stCondLst>
                                            <p:cond delay="0"/>
                                          </p:stCondLst>
                                        </p:cTn>
                                        <p:tgtEl>
                                          <p:spTgt spid="760861"/>
                                        </p:tgtEl>
                                        <p:attrNameLst>
                                          <p:attrName>style.visibility</p:attrName>
                                        </p:attrNameLst>
                                      </p:cBhvr>
                                      <p:to>
                                        <p:strVal val="visible"/>
                                      </p:to>
                                    </p:set>
                                    <p:animEffect transition="in" filter="wipe(left)">
                                      <p:cBhvr>
                                        <p:cTn id="158" dur="500"/>
                                        <p:tgtEl>
                                          <p:spTgt spid="760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build="p" autoUpdateAnimBg="0"/>
      <p:bldP spid="760836" grpId="0" build="p" autoUpdateAnimBg="0"/>
      <p:bldP spid="760838" grpId="0" build="p" autoUpdateAnimBg="0"/>
      <p:bldP spid="760844" grpId="0" build="p" autoUpdateAnimBg="0"/>
      <p:bldP spid="760847" grpId="0" build="p" autoUpdateAnimBg="0"/>
      <p:bldP spid="760851" grpId="0" build="p" autoUpdateAnimBg="0"/>
      <p:bldP spid="760855" grpId="0" build="p" autoUpdateAnimBg="0"/>
      <p:bldP spid="76085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27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2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307C1B-A0E3-864D-9D30-512218B8A06C}"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756738" name="Rectangle 2"/>
          <p:cNvSpPr>
            <a:spLocks noChangeArrowheads="1"/>
          </p:cNvSpPr>
          <p:nvPr/>
        </p:nvSpPr>
        <p:spPr bwMode="auto">
          <a:xfrm>
            <a:off x="838200" y="8382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2780" name="Rectangle 3"/>
          <p:cNvSpPr>
            <a:spLocks noGrp="1" noChangeArrowheads="1"/>
          </p:cNvSpPr>
          <p:nvPr>
            <p:ph type="title"/>
          </p:nvPr>
        </p:nvSpPr>
        <p:spPr>
          <a:xfrm>
            <a:off x="685800" y="152400"/>
            <a:ext cx="7772400" cy="533400"/>
          </a:xfrm>
        </p:spPr>
        <p:txBody>
          <a:bodyPr/>
          <a:lstStyle/>
          <a:p>
            <a:r>
              <a:rPr lang="en-US" sz="3600" dirty="0">
                <a:latin typeface="Arial Narrow" charset="0"/>
                <a:ea typeface="ＭＳ Ｐゴシック" charset="0"/>
                <a:cs typeface="ＭＳ Ｐゴシック" charset="0"/>
              </a:rPr>
              <a:t>Linear Momentum and Forces</a:t>
            </a:r>
          </a:p>
        </p:txBody>
      </p:sp>
      <p:sp>
        <p:nvSpPr>
          <p:cNvPr id="756740" name="Text Box 4"/>
          <p:cNvSpPr txBox="1">
            <a:spLocks noChangeArrowheads="1"/>
          </p:cNvSpPr>
          <p:nvPr/>
        </p:nvSpPr>
        <p:spPr bwMode="auto">
          <a:xfrm>
            <a:off x="2819400" y="838200"/>
            <a:ext cx="6172200" cy="954107"/>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Arial Narrow" charset="0"/>
              </a:rPr>
              <a:t>What can we learn from this </a:t>
            </a:r>
            <a:r>
              <a:rPr lang="en-US" altLang="ko-KR" sz="2800">
                <a:solidFill>
                  <a:srgbClr val="FF0000"/>
                </a:solidFill>
                <a:latin typeface="Arial Narrow" charset="0"/>
                <a:ea typeface="Gulim" charset="0"/>
                <a:cs typeface="Gulim" charset="0"/>
              </a:rPr>
              <a:t>force</a:t>
            </a:r>
            <a:r>
              <a:rPr lang="en-US" sz="2800">
                <a:solidFill>
                  <a:srgbClr val="FF0000"/>
                </a:solidFill>
                <a:latin typeface="Arial Narrow" charset="0"/>
                <a:ea typeface="Gulim" charset="0"/>
                <a:cs typeface="Gulim" charset="0"/>
              </a:rPr>
              <a:t>-momentum relationship?</a:t>
            </a:r>
          </a:p>
        </p:txBody>
      </p:sp>
      <p:sp>
        <p:nvSpPr>
          <p:cNvPr id="756741" name="Text Box 5"/>
          <p:cNvSpPr txBox="1">
            <a:spLocks noChangeArrowheads="1"/>
          </p:cNvSpPr>
          <p:nvPr/>
        </p:nvSpPr>
        <p:spPr bwMode="auto">
          <a:xfrm>
            <a:off x="685800" y="4191000"/>
            <a:ext cx="32766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Something else we can do with this relationship.  What do you think it is?</a:t>
            </a:r>
          </a:p>
        </p:txBody>
      </p:sp>
      <p:graphicFrame>
        <p:nvGraphicFramePr>
          <p:cNvPr id="756742" name="Object 2"/>
          <p:cNvGraphicFramePr>
            <a:graphicFrameLocks noChangeAspect="1"/>
          </p:cNvGraphicFramePr>
          <p:nvPr>
            <p:extLst>
              <p:ext uri="{D42A27DB-BD31-4B8C-83A1-F6EECF244321}">
                <p14:modId xmlns:p14="http://schemas.microsoft.com/office/powerpoint/2010/main" val="338033751"/>
              </p:ext>
            </p:extLst>
          </p:nvPr>
        </p:nvGraphicFramePr>
        <p:xfrm>
          <a:off x="833438" y="1030288"/>
          <a:ext cx="1147762" cy="598487"/>
        </p:xfrm>
        <a:graphic>
          <a:graphicData uri="http://schemas.openxmlformats.org/presentationml/2006/ole">
            <mc:AlternateContent xmlns:mc="http://schemas.openxmlformats.org/markup-compatibility/2006">
              <mc:Choice xmlns:v="urn:schemas-microsoft-com:vml" Requires="v">
                <p:oleObj spid="_x0000_s255615" name="Equation" r:id="rId3" imgW="457200" imgH="266700" progId="Equation.3">
                  <p:embed/>
                </p:oleObj>
              </mc:Choice>
              <mc:Fallback>
                <p:oleObj name="Equation" r:id="rId3" imgW="457200" imgH="266700" progId="Equation.3">
                  <p:embed/>
                  <p:pic>
                    <p:nvPicPr>
                      <p:cNvPr id="0" name=""/>
                      <p:cNvPicPr>
                        <a:picLocks noChangeAspect="1" noChangeArrowheads="1"/>
                      </p:cNvPicPr>
                      <p:nvPr/>
                    </p:nvPicPr>
                    <p:blipFill>
                      <a:blip r:embed="rId4"/>
                      <a:srcRect/>
                      <a:stretch>
                        <a:fillRect/>
                      </a:stretch>
                    </p:blipFill>
                    <p:spPr bwMode="auto">
                      <a:xfrm>
                        <a:off x="833438" y="1030288"/>
                        <a:ext cx="1147762" cy="5984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6743" name="Text Box 7"/>
          <p:cNvSpPr txBox="1">
            <a:spLocks noChangeArrowheads="1"/>
          </p:cNvSpPr>
          <p:nvPr/>
        </p:nvSpPr>
        <p:spPr bwMode="auto">
          <a:xfrm>
            <a:off x="4343400" y="4191000"/>
            <a:ext cx="4114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relationship can be used to study the case where the mass changes as a function of time.</a:t>
            </a:r>
          </a:p>
        </p:txBody>
      </p:sp>
      <p:sp>
        <p:nvSpPr>
          <p:cNvPr id="756744" name="Text Box 8"/>
          <p:cNvSpPr txBox="1">
            <a:spLocks noChangeArrowheads="1"/>
          </p:cNvSpPr>
          <p:nvPr/>
        </p:nvSpPr>
        <p:spPr bwMode="auto">
          <a:xfrm>
            <a:off x="685800" y="5610225"/>
            <a:ext cx="2362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Can you think of a few cases like this?</a:t>
            </a:r>
          </a:p>
        </p:txBody>
      </p:sp>
      <p:sp>
        <p:nvSpPr>
          <p:cNvPr id="756745" name="Text Box 9"/>
          <p:cNvSpPr txBox="1">
            <a:spLocks noChangeArrowheads="1"/>
          </p:cNvSpPr>
          <p:nvPr/>
        </p:nvSpPr>
        <p:spPr bwMode="auto">
          <a:xfrm>
            <a:off x="3429000" y="6173788"/>
            <a:ext cx="2438400" cy="430887"/>
          </a:xfrm>
          <a:prstGeom prst="rect">
            <a:avLst/>
          </a:prstGeom>
          <a:solidFill>
            <a:srgbClr val="FFFF99"/>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meteorite</a:t>
            </a:r>
          </a:p>
        </p:txBody>
      </p:sp>
      <p:sp>
        <p:nvSpPr>
          <p:cNvPr id="756746" name="Text Box 10"/>
          <p:cNvSpPr txBox="1">
            <a:spLocks noChangeArrowheads="1"/>
          </p:cNvSpPr>
          <p:nvPr/>
        </p:nvSpPr>
        <p:spPr bwMode="auto">
          <a:xfrm>
            <a:off x="6172200" y="6172200"/>
            <a:ext cx="21336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rocket </a:t>
            </a:r>
          </a:p>
        </p:txBody>
      </p:sp>
      <p:sp>
        <p:nvSpPr>
          <p:cNvPr id="756747" name="Rectangle 11"/>
          <p:cNvSpPr>
            <a:spLocks noGrp="1" noChangeArrowheads="1"/>
          </p:cNvSpPr>
          <p:nvPr>
            <p:ph type="body" idx="1"/>
          </p:nvPr>
        </p:nvSpPr>
        <p:spPr>
          <a:xfrm>
            <a:off x="685800" y="1828800"/>
            <a:ext cx="7772400" cy="2133600"/>
          </a:xfrm>
          <a:noFill/>
        </p:spPr>
        <p:txBody>
          <a:bodyPr/>
          <a:lstStyle/>
          <a:p>
            <a:pPr marL="609600" indent="-609600">
              <a:lnSpc>
                <a:spcPct val="90000"/>
              </a:lnSpc>
            </a:pPr>
            <a:r>
              <a:rPr lang="en-US" sz="2400" dirty="0">
                <a:latin typeface="Arial Narrow" charset="0"/>
                <a:ea typeface="ＭＳ Ｐゴシック" charset="0"/>
                <a:cs typeface="ＭＳ Ｐゴシック" charset="0"/>
              </a:rPr>
              <a:t>The rate of the change of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momentum is the same as the net force exerted on it.</a:t>
            </a:r>
          </a:p>
          <a:p>
            <a:pPr marL="609600" indent="-609600">
              <a:lnSpc>
                <a:spcPct val="90000"/>
              </a:lnSpc>
            </a:pPr>
            <a:r>
              <a:rPr lang="en-US" sz="2400" dirty="0">
                <a:latin typeface="Arial Narrow" charset="0"/>
                <a:ea typeface="ＭＳ Ｐゴシック" charset="0"/>
                <a:cs typeface="ＭＳ Ｐゴシック" charset="0"/>
              </a:rPr>
              <a:t>When the net force is 0, the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linear momentum is a constant as a function of time.</a:t>
            </a:r>
          </a:p>
          <a:p>
            <a:pPr marL="609600" indent="-609600">
              <a:lnSpc>
                <a:spcPct val="90000"/>
              </a:lnSpc>
            </a:pPr>
            <a:r>
              <a:rPr lang="en-US" sz="2400" dirty="0">
                <a:latin typeface="Arial Narrow" charset="0"/>
                <a:ea typeface="ＭＳ Ｐゴシック" charset="0"/>
                <a:cs typeface="ＭＳ Ｐゴシック" charset="0"/>
              </a:rPr>
              <a:t>If a particle is isolated, the particle experiences no net force. Therefore its momentum does not change and is conserved.</a:t>
            </a:r>
            <a:endParaRPr lang="en-US" dirty="0">
              <a:latin typeface="Arial Narrow" charset="0"/>
              <a:ea typeface="ＭＳ Ｐゴシック" charset="0"/>
              <a:cs typeface="ＭＳ Ｐゴシック" charset="0"/>
            </a:endParaRPr>
          </a:p>
        </p:txBody>
      </p:sp>
      <p:graphicFrame>
        <p:nvGraphicFramePr>
          <p:cNvPr id="756748" name="Object 3"/>
          <p:cNvGraphicFramePr>
            <a:graphicFrameLocks noChangeAspect="1"/>
          </p:cNvGraphicFramePr>
          <p:nvPr>
            <p:extLst>
              <p:ext uri="{D42A27DB-BD31-4B8C-83A1-F6EECF244321}">
                <p14:modId xmlns:p14="http://schemas.microsoft.com/office/powerpoint/2010/main" val="4191625263"/>
              </p:ext>
            </p:extLst>
          </p:nvPr>
        </p:nvGraphicFramePr>
        <p:xfrm>
          <a:off x="4581525" y="5392738"/>
          <a:ext cx="1081088" cy="660400"/>
        </p:xfrm>
        <a:graphic>
          <a:graphicData uri="http://schemas.openxmlformats.org/presentationml/2006/ole">
            <mc:AlternateContent xmlns:mc="http://schemas.openxmlformats.org/markup-compatibility/2006">
              <mc:Choice xmlns:v="urn:schemas-microsoft-com:vml" Requires="v">
                <p:oleObj spid="_x0000_s255616" name="Equation" r:id="rId5" imgW="698500" imgH="419100" progId="Equation.3">
                  <p:embed/>
                </p:oleObj>
              </mc:Choice>
              <mc:Fallback>
                <p:oleObj name="Equation" r:id="rId5" imgW="698500" imgH="419100" progId="Equation.3">
                  <p:embed/>
                  <p:pic>
                    <p:nvPicPr>
                      <p:cNvPr id="0" name=""/>
                      <p:cNvPicPr>
                        <a:picLocks noChangeAspect="1" noChangeArrowheads="1"/>
                      </p:cNvPicPr>
                      <p:nvPr/>
                    </p:nvPicPr>
                    <p:blipFill>
                      <a:blip r:embed="rId6"/>
                      <a:srcRect/>
                      <a:stretch>
                        <a:fillRect/>
                      </a:stretch>
                    </p:blipFill>
                    <p:spPr bwMode="auto">
                      <a:xfrm>
                        <a:off x="4581525" y="5392738"/>
                        <a:ext cx="1081088" cy="660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49" name="Object 4"/>
          <p:cNvGraphicFramePr>
            <a:graphicFrameLocks noChangeAspect="1"/>
          </p:cNvGraphicFramePr>
          <p:nvPr>
            <p:extLst>
              <p:ext uri="{D42A27DB-BD31-4B8C-83A1-F6EECF244321}">
                <p14:modId xmlns:p14="http://schemas.microsoft.com/office/powerpoint/2010/main" val="2251375257"/>
              </p:ext>
            </p:extLst>
          </p:nvPr>
        </p:nvGraphicFramePr>
        <p:xfrm>
          <a:off x="5773738" y="5299075"/>
          <a:ext cx="941387" cy="719138"/>
        </p:xfrm>
        <a:graphic>
          <a:graphicData uri="http://schemas.openxmlformats.org/presentationml/2006/ole">
            <mc:AlternateContent xmlns:mc="http://schemas.openxmlformats.org/markup-compatibility/2006">
              <mc:Choice xmlns:v="urn:schemas-microsoft-com:vml" Requires="v">
                <p:oleObj spid="_x0000_s255617" name="Equation" r:id="rId7" imgW="609600" imgH="457200" progId="Equation.3">
                  <p:embed/>
                </p:oleObj>
              </mc:Choice>
              <mc:Fallback>
                <p:oleObj name="Equation" r:id="rId7" imgW="609600" imgH="457200" progId="Equation.3">
                  <p:embed/>
                  <p:pic>
                    <p:nvPicPr>
                      <p:cNvPr id="0" name=""/>
                      <p:cNvPicPr>
                        <a:picLocks noChangeAspect="1" noChangeArrowheads="1"/>
                      </p:cNvPicPr>
                      <p:nvPr/>
                    </p:nvPicPr>
                    <p:blipFill>
                      <a:blip r:embed="rId8"/>
                      <a:srcRect/>
                      <a:stretch>
                        <a:fillRect/>
                      </a:stretch>
                    </p:blipFill>
                    <p:spPr bwMode="auto">
                      <a:xfrm>
                        <a:off x="5773738" y="5299075"/>
                        <a:ext cx="941387" cy="719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0" name="Object 5"/>
          <p:cNvGraphicFramePr>
            <a:graphicFrameLocks noChangeAspect="1"/>
          </p:cNvGraphicFramePr>
          <p:nvPr>
            <p:extLst>
              <p:ext uri="{D42A27DB-BD31-4B8C-83A1-F6EECF244321}">
                <p14:modId xmlns:p14="http://schemas.microsoft.com/office/powerpoint/2010/main" val="813141752"/>
              </p:ext>
            </p:extLst>
          </p:nvPr>
        </p:nvGraphicFramePr>
        <p:xfrm>
          <a:off x="6723063" y="5419725"/>
          <a:ext cx="763587" cy="658813"/>
        </p:xfrm>
        <a:graphic>
          <a:graphicData uri="http://schemas.openxmlformats.org/presentationml/2006/ole">
            <mc:AlternateContent xmlns:mc="http://schemas.openxmlformats.org/markup-compatibility/2006">
              <mc:Choice xmlns:v="urn:schemas-microsoft-com:vml" Requires="v">
                <p:oleObj spid="_x0000_s255618" name="Equation" r:id="rId9" imgW="495300" imgH="419100" progId="Equation.3">
                  <p:embed/>
                </p:oleObj>
              </mc:Choice>
              <mc:Fallback>
                <p:oleObj name="Equation" r:id="rId9" imgW="495300" imgH="419100" progId="Equation.3">
                  <p:embed/>
                  <p:pic>
                    <p:nvPicPr>
                      <p:cNvPr id="0" name=""/>
                      <p:cNvPicPr>
                        <a:picLocks noChangeAspect="1" noChangeArrowheads="1"/>
                      </p:cNvPicPr>
                      <p:nvPr/>
                    </p:nvPicPr>
                    <p:blipFill>
                      <a:blip r:embed="rId10"/>
                      <a:srcRect/>
                      <a:stretch>
                        <a:fillRect/>
                      </a:stretch>
                    </p:blipFill>
                    <p:spPr bwMode="auto">
                      <a:xfrm>
                        <a:off x="6723063" y="5419725"/>
                        <a:ext cx="763587" cy="658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1" name="Object 6"/>
          <p:cNvGraphicFramePr>
            <a:graphicFrameLocks noChangeAspect="1"/>
          </p:cNvGraphicFramePr>
          <p:nvPr>
            <p:extLst>
              <p:ext uri="{D42A27DB-BD31-4B8C-83A1-F6EECF244321}">
                <p14:modId xmlns:p14="http://schemas.microsoft.com/office/powerpoint/2010/main" val="4116974409"/>
              </p:ext>
            </p:extLst>
          </p:nvPr>
        </p:nvGraphicFramePr>
        <p:xfrm>
          <a:off x="7534275" y="5353050"/>
          <a:ext cx="727075" cy="661988"/>
        </p:xfrm>
        <a:graphic>
          <a:graphicData uri="http://schemas.openxmlformats.org/presentationml/2006/ole">
            <mc:AlternateContent xmlns:mc="http://schemas.openxmlformats.org/markup-compatibility/2006">
              <mc:Choice xmlns:v="urn:schemas-microsoft-com:vml" Requires="v">
                <p:oleObj spid="_x0000_s255619" name="Equation" r:id="rId11" imgW="469900" imgH="419100" progId="Equation.3">
                  <p:embed/>
                </p:oleObj>
              </mc:Choice>
              <mc:Fallback>
                <p:oleObj name="Equation" r:id="rId11" imgW="469900" imgH="419100" progId="Equation.3">
                  <p:embed/>
                  <p:pic>
                    <p:nvPicPr>
                      <p:cNvPr id="0" name=""/>
                      <p:cNvPicPr>
                        <a:picLocks noChangeAspect="1" noChangeArrowheads="1"/>
                      </p:cNvPicPr>
                      <p:nvPr/>
                    </p:nvPicPr>
                    <p:blipFill>
                      <a:blip r:embed="rId12"/>
                      <a:srcRect/>
                      <a:stretch>
                        <a:fillRect/>
                      </a:stretch>
                    </p:blipFill>
                    <p:spPr bwMode="auto">
                      <a:xfrm>
                        <a:off x="7534275" y="5353050"/>
                        <a:ext cx="727075" cy="661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2" name="Object 7"/>
          <p:cNvGraphicFramePr>
            <a:graphicFrameLocks noChangeAspect="1"/>
          </p:cNvGraphicFramePr>
          <p:nvPr>
            <p:extLst>
              <p:ext uri="{D42A27DB-BD31-4B8C-83A1-F6EECF244321}">
                <p14:modId xmlns:p14="http://schemas.microsoft.com/office/powerpoint/2010/main" val="1931052689"/>
              </p:ext>
            </p:extLst>
          </p:nvPr>
        </p:nvGraphicFramePr>
        <p:xfrm>
          <a:off x="1985963" y="841375"/>
          <a:ext cx="604837" cy="939800"/>
        </p:xfrm>
        <a:graphic>
          <a:graphicData uri="http://schemas.openxmlformats.org/presentationml/2006/ole">
            <mc:AlternateContent xmlns:mc="http://schemas.openxmlformats.org/markup-compatibility/2006">
              <mc:Choice xmlns:v="urn:schemas-microsoft-com:vml" Requires="v">
                <p:oleObj spid="_x0000_s255620" name="Equation" r:id="rId13" imgW="241300" imgH="419100" progId="Equation.DSMT4">
                  <p:embed/>
                </p:oleObj>
              </mc:Choice>
              <mc:Fallback>
                <p:oleObj name="Equation" r:id="rId13" imgW="241300" imgH="419100" progId="Equation.DSMT4">
                  <p:embed/>
                  <p:pic>
                    <p:nvPicPr>
                      <p:cNvPr id="0" name=""/>
                      <p:cNvPicPr>
                        <a:picLocks noChangeAspect="1" noChangeArrowheads="1"/>
                      </p:cNvPicPr>
                      <p:nvPr/>
                    </p:nvPicPr>
                    <p:blipFill>
                      <a:blip r:embed="rId14"/>
                      <a:srcRect/>
                      <a:stretch>
                        <a:fillRect/>
                      </a:stretch>
                    </p:blipFill>
                    <p:spPr bwMode="auto">
                      <a:xfrm>
                        <a:off x="1985963" y="841375"/>
                        <a:ext cx="604837" cy="939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51832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756742"/>
                                        </p:tgtEl>
                                        <p:attrNameLst>
                                          <p:attrName>style.visibility</p:attrName>
                                        </p:attrNameLst>
                                      </p:cBhvr>
                                      <p:to>
                                        <p:strVal val="visible"/>
                                      </p:to>
                                    </p:set>
                                    <p:animEffect transition="in" filter="wipe(left)">
                                      <p:cBhvr>
                                        <p:cTn id="7" dur="500"/>
                                        <p:tgtEl>
                                          <p:spTgt spid="756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56752"/>
                                        </p:tgtEl>
                                        <p:attrNameLst>
                                          <p:attrName>style.visibility</p:attrName>
                                        </p:attrNameLst>
                                      </p:cBhvr>
                                      <p:to>
                                        <p:strVal val="visible"/>
                                      </p:to>
                                    </p:set>
                                    <p:animEffect transition="in" filter="wipe(left)">
                                      <p:cBhvr>
                                        <p:cTn id="12" dur="500"/>
                                        <p:tgtEl>
                                          <p:spTgt spid="756752"/>
                                        </p:tgtEl>
                                      </p:cBhvr>
                                    </p:animEffect>
                                  </p:childTnLst>
                                </p:cTn>
                              </p:par>
                            </p:childTnLst>
                          </p:cTn>
                        </p:par>
                        <p:par>
                          <p:cTn id="13" fill="hold" nodeType="afterGroup">
                            <p:stCondLst>
                              <p:cond delay="500"/>
                            </p:stCondLst>
                            <p:childTnLst>
                              <p:par>
                                <p:cTn id="14" presetID="53" presetClass="entr" presetSubtype="0" fill="hold" grpId="0" nodeType="afterEffect">
                                  <p:stCondLst>
                                    <p:cond delay="0"/>
                                  </p:stCondLst>
                                  <p:iterate type="wd">
                                    <p:tmPct val="10000"/>
                                  </p:iterate>
                                  <p:childTnLst>
                                    <p:set>
                                      <p:cBhvr>
                                        <p:cTn id="15" dur="1" fill="hold">
                                          <p:stCondLst>
                                            <p:cond delay="0"/>
                                          </p:stCondLst>
                                        </p:cTn>
                                        <p:tgtEl>
                                          <p:spTgt spid="756738"/>
                                        </p:tgtEl>
                                        <p:attrNameLst>
                                          <p:attrName>style.visibility</p:attrName>
                                        </p:attrNameLst>
                                      </p:cBhvr>
                                      <p:to>
                                        <p:strVal val="visible"/>
                                      </p:to>
                                    </p:set>
                                    <p:anim calcmode="lin" valueType="num">
                                      <p:cBhvr>
                                        <p:cTn id="16" dur="500" fill="hold"/>
                                        <p:tgtEl>
                                          <p:spTgt spid="756738"/>
                                        </p:tgtEl>
                                        <p:attrNameLst>
                                          <p:attrName>ppt_w</p:attrName>
                                        </p:attrNameLst>
                                      </p:cBhvr>
                                      <p:tavLst>
                                        <p:tav tm="0">
                                          <p:val>
                                            <p:fltVal val="0"/>
                                          </p:val>
                                        </p:tav>
                                        <p:tav tm="100000">
                                          <p:val>
                                            <p:strVal val="#ppt_w"/>
                                          </p:val>
                                        </p:tav>
                                      </p:tavLst>
                                    </p:anim>
                                    <p:anim calcmode="lin" valueType="num">
                                      <p:cBhvr>
                                        <p:cTn id="17" dur="500" fill="hold"/>
                                        <p:tgtEl>
                                          <p:spTgt spid="756738"/>
                                        </p:tgtEl>
                                        <p:attrNameLst>
                                          <p:attrName>ppt_h</p:attrName>
                                        </p:attrNameLst>
                                      </p:cBhvr>
                                      <p:tavLst>
                                        <p:tav tm="0">
                                          <p:val>
                                            <p:fltVal val="0"/>
                                          </p:val>
                                        </p:tav>
                                        <p:tav tm="100000">
                                          <p:val>
                                            <p:strVal val="#ppt_h"/>
                                          </p:val>
                                        </p:tav>
                                      </p:tavLst>
                                    </p:anim>
                                    <p:animEffect transition="in" filter="fade">
                                      <p:cBhvr>
                                        <p:cTn id="18" dur="500"/>
                                        <p:tgtEl>
                                          <p:spTgt spid="7567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756740"/>
                                        </p:tgtEl>
                                        <p:attrNameLst>
                                          <p:attrName>style.visibility</p:attrName>
                                        </p:attrNameLst>
                                      </p:cBhvr>
                                      <p:to>
                                        <p:strVal val="visible"/>
                                      </p:to>
                                    </p:set>
                                    <p:animEffect transition="in" filter="wipe(left)">
                                      <p:cBhvr>
                                        <p:cTn id="23" dur="500"/>
                                        <p:tgtEl>
                                          <p:spTgt spid="7567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756747">
                                            <p:txEl>
                                              <p:pRg st="0" end="0"/>
                                            </p:txEl>
                                          </p:spTgt>
                                        </p:tgtEl>
                                        <p:attrNameLst>
                                          <p:attrName>style.visibility</p:attrName>
                                        </p:attrNameLst>
                                      </p:cBhvr>
                                      <p:to>
                                        <p:strVal val="visible"/>
                                      </p:to>
                                    </p:set>
                                    <p:animEffect transition="in" filter="wipe(left)">
                                      <p:cBhvr>
                                        <p:cTn id="28" dur="500"/>
                                        <p:tgtEl>
                                          <p:spTgt spid="75674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756747">
                                            <p:txEl>
                                              <p:pRg st="1" end="1"/>
                                            </p:txEl>
                                          </p:spTgt>
                                        </p:tgtEl>
                                        <p:attrNameLst>
                                          <p:attrName>style.visibility</p:attrName>
                                        </p:attrNameLst>
                                      </p:cBhvr>
                                      <p:to>
                                        <p:strVal val="visible"/>
                                      </p:to>
                                    </p:set>
                                    <p:animEffect transition="in" filter="wipe(left)">
                                      <p:cBhvr>
                                        <p:cTn id="33" dur="500"/>
                                        <p:tgtEl>
                                          <p:spTgt spid="756747">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56747">
                                            <p:txEl>
                                              <p:pRg st="2" end="2"/>
                                            </p:txEl>
                                          </p:spTgt>
                                        </p:tgtEl>
                                        <p:attrNameLst>
                                          <p:attrName>style.visibility</p:attrName>
                                        </p:attrNameLst>
                                      </p:cBhvr>
                                      <p:to>
                                        <p:strVal val="visible"/>
                                      </p:to>
                                    </p:set>
                                    <p:animEffect transition="in" filter="wipe(left)">
                                      <p:cBhvr>
                                        <p:cTn id="38" dur="500"/>
                                        <p:tgtEl>
                                          <p:spTgt spid="75674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56741"/>
                                        </p:tgtEl>
                                        <p:attrNameLst>
                                          <p:attrName>style.visibility</p:attrName>
                                        </p:attrNameLst>
                                      </p:cBhvr>
                                      <p:to>
                                        <p:strVal val="visible"/>
                                      </p:to>
                                    </p:set>
                                    <p:animEffect transition="in" filter="wipe(left)">
                                      <p:cBhvr>
                                        <p:cTn id="43" dur="500"/>
                                        <p:tgtEl>
                                          <p:spTgt spid="7567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756743"/>
                                        </p:tgtEl>
                                        <p:attrNameLst>
                                          <p:attrName>style.visibility</p:attrName>
                                        </p:attrNameLst>
                                      </p:cBhvr>
                                      <p:to>
                                        <p:strVal val="visible"/>
                                      </p:to>
                                    </p:set>
                                    <p:animEffect transition="in" filter="wipe(left)">
                                      <p:cBhvr>
                                        <p:cTn id="48" dur="500"/>
                                        <p:tgtEl>
                                          <p:spTgt spid="7567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56748"/>
                                        </p:tgtEl>
                                        <p:attrNameLst>
                                          <p:attrName>style.visibility</p:attrName>
                                        </p:attrNameLst>
                                      </p:cBhvr>
                                      <p:to>
                                        <p:strVal val="visible"/>
                                      </p:to>
                                    </p:set>
                                    <p:animEffect transition="in" filter="wipe(left)">
                                      <p:cBhvr>
                                        <p:cTn id="53" dur="500"/>
                                        <p:tgtEl>
                                          <p:spTgt spid="75674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56749"/>
                                        </p:tgtEl>
                                        <p:attrNameLst>
                                          <p:attrName>style.visibility</p:attrName>
                                        </p:attrNameLst>
                                      </p:cBhvr>
                                      <p:to>
                                        <p:strVal val="visible"/>
                                      </p:to>
                                    </p:set>
                                    <p:animEffect transition="in" filter="wipe(left)">
                                      <p:cBhvr>
                                        <p:cTn id="58" dur="500"/>
                                        <p:tgtEl>
                                          <p:spTgt spid="7567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56751"/>
                                        </p:tgtEl>
                                        <p:attrNameLst>
                                          <p:attrName>style.visibility</p:attrName>
                                        </p:attrNameLst>
                                      </p:cBhvr>
                                      <p:to>
                                        <p:strVal val="visible"/>
                                      </p:to>
                                    </p:set>
                                    <p:animEffect transition="in" filter="wipe(left)">
                                      <p:cBhvr>
                                        <p:cTn id="63" dur="500"/>
                                        <p:tgtEl>
                                          <p:spTgt spid="75675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756750"/>
                                        </p:tgtEl>
                                        <p:attrNameLst>
                                          <p:attrName>style.visibility</p:attrName>
                                        </p:attrNameLst>
                                      </p:cBhvr>
                                      <p:to>
                                        <p:strVal val="visible"/>
                                      </p:to>
                                    </p:set>
                                    <p:animEffect transition="in" filter="wipe(left)">
                                      <p:cBhvr>
                                        <p:cTn id="68" dur="500"/>
                                        <p:tgtEl>
                                          <p:spTgt spid="75675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756744"/>
                                        </p:tgtEl>
                                        <p:attrNameLst>
                                          <p:attrName>style.visibility</p:attrName>
                                        </p:attrNameLst>
                                      </p:cBhvr>
                                      <p:to>
                                        <p:strVal val="visible"/>
                                      </p:to>
                                    </p:set>
                                    <p:animEffect transition="in" filter="wipe(left)">
                                      <p:cBhvr>
                                        <p:cTn id="73" dur="500"/>
                                        <p:tgtEl>
                                          <p:spTgt spid="75674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756745"/>
                                        </p:tgtEl>
                                        <p:attrNameLst>
                                          <p:attrName>style.visibility</p:attrName>
                                        </p:attrNameLst>
                                      </p:cBhvr>
                                      <p:to>
                                        <p:strVal val="visible"/>
                                      </p:to>
                                    </p:set>
                                    <p:animEffect transition="in" filter="wipe(left)">
                                      <p:cBhvr>
                                        <p:cTn id="78" dur="500"/>
                                        <p:tgtEl>
                                          <p:spTgt spid="75674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756746"/>
                                        </p:tgtEl>
                                        <p:attrNameLst>
                                          <p:attrName>style.visibility</p:attrName>
                                        </p:attrNameLst>
                                      </p:cBhvr>
                                      <p:to>
                                        <p:strVal val="visible"/>
                                      </p:to>
                                    </p:set>
                                    <p:animEffect transition="in" filter="wipe(left)">
                                      <p:cBhvr>
                                        <p:cTn id="83" dur="500"/>
                                        <p:tgtEl>
                                          <p:spTgt spid="756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8" grpId="0" animBg="1"/>
      <p:bldP spid="756740" grpId="0" animBg="1" autoUpdateAnimBg="0"/>
      <p:bldP spid="756741" grpId="0" animBg="1" autoUpdateAnimBg="0"/>
      <p:bldP spid="756743" grpId="0" animBg="1" autoUpdateAnimBg="0"/>
      <p:bldP spid="756744" grpId="0" animBg="1" autoUpdateAnimBg="0"/>
      <p:bldP spid="756745" grpId="0" animBg="1" autoUpdateAnimBg="0"/>
      <p:bldP spid="756746" grpId="0" animBg="1" autoUpdateAnimBg="0"/>
      <p:bldP spid="7567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3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3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2CF99A5-D053-A048-9BBC-C76D3BFC4F95}"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33805" name="Rectangle 2"/>
          <p:cNvSpPr>
            <a:spLocks noGrp="1" noChangeArrowheads="1"/>
          </p:cNvSpPr>
          <p:nvPr>
            <p:ph type="title"/>
          </p:nvPr>
        </p:nvSpPr>
        <p:spPr>
          <a:xfrm>
            <a:off x="685800" y="152400"/>
            <a:ext cx="7848600" cy="914400"/>
          </a:xfrm>
        </p:spPr>
        <p:txBody>
          <a:bodyPr/>
          <a:lstStyle/>
          <a:p>
            <a:r>
              <a:rPr lang="en-US" sz="3600" dirty="0">
                <a:latin typeface="Arial Narrow" charset="0"/>
                <a:ea typeface="ＭＳ Ｐゴシック" charset="0"/>
                <a:cs typeface="ＭＳ Ｐゴシック" charset="0"/>
              </a:rPr>
              <a:t>Conservation of Linear Momentum in a Two Particle System</a:t>
            </a:r>
          </a:p>
        </p:txBody>
      </p:sp>
      <p:sp>
        <p:nvSpPr>
          <p:cNvPr id="757763" name="Text Box 3"/>
          <p:cNvSpPr txBox="1">
            <a:spLocks noChangeArrowheads="1"/>
          </p:cNvSpPr>
          <p:nvPr/>
        </p:nvSpPr>
        <p:spPr bwMode="auto">
          <a:xfrm>
            <a:off x="838200" y="1266825"/>
            <a:ext cx="7696200" cy="790575"/>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an isolated system </a:t>
            </a:r>
            <a:r>
              <a:rPr lang="en-US" sz="2200" dirty="0" smtClean="0">
                <a:solidFill>
                  <a:srgbClr val="FF0000"/>
                </a:solidFill>
                <a:latin typeface="Arial Narrow" charset="0"/>
              </a:rPr>
              <a:t>of </a:t>
            </a:r>
            <a:r>
              <a:rPr lang="en-US" sz="2200" dirty="0">
                <a:solidFill>
                  <a:srgbClr val="FF0000"/>
                </a:solidFill>
                <a:latin typeface="Arial Narrow" charset="0"/>
              </a:rPr>
              <a:t>two particles that do not have any external forces exerting on it.    What is the impact of </a:t>
            </a:r>
            <a:r>
              <a:rPr lang="en-US" sz="2200" dirty="0" smtClean="0">
                <a:solidFill>
                  <a:srgbClr val="FF0000"/>
                </a:solidFill>
                <a:latin typeface="Arial Narrow" charset="0"/>
              </a:rPr>
              <a:t>Newton’s </a:t>
            </a:r>
            <a:r>
              <a:rPr lang="en-US" sz="2200" dirty="0">
                <a:solidFill>
                  <a:srgbClr val="FF0000"/>
                </a:solidFill>
                <a:latin typeface="Arial Narrow" charset="0"/>
              </a:rPr>
              <a:t>3</a:t>
            </a:r>
            <a:r>
              <a:rPr lang="en-US" sz="2200" baseline="30000" dirty="0">
                <a:solidFill>
                  <a:srgbClr val="FF0000"/>
                </a:solidFill>
                <a:latin typeface="Arial Narrow" charset="0"/>
              </a:rPr>
              <a:t>rd</a:t>
            </a:r>
            <a:r>
              <a:rPr lang="en-US" sz="2200" dirty="0">
                <a:solidFill>
                  <a:srgbClr val="FF0000"/>
                </a:solidFill>
                <a:latin typeface="Arial Narrow" charset="0"/>
              </a:rPr>
              <a:t> Law?</a:t>
            </a:r>
          </a:p>
        </p:txBody>
      </p:sp>
      <p:sp>
        <p:nvSpPr>
          <p:cNvPr id="757764" name="Text Box 4"/>
          <p:cNvSpPr txBox="1">
            <a:spLocks noChangeArrowheads="1"/>
          </p:cNvSpPr>
          <p:nvPr/>
        </p:nvSpPr>
        <p:spPr bwMode="auto">
          <a:xfrm>
            <a:off x="838200" y="3200400"/>
            <a:ext cx="3200400" cy="790575"/>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Now how would the momenta of these particles look like?</a:t>
            </a:r>
          </a:p>
        </p:txBody>
      </p:sp>
      <p:sp>
        <p:nvSpPr>
          <p:cNvPr id="757765" name="Text Box 5"/>
          <p:cNvSpPr txBox="1">
            <a:spLocks noChangeArrowheads="1"/>
          </p:cNvSpPr>
          <p:nvPr/>
        </p:nvSpPr>
        <p:spPr bwMode="auto">
          <a:xfrm>
            <a:off x="762000" y="2057400"/>
            <a:ext cx="769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If particle#1 exerts </a:t>
            </a:r>
            <a:r>
              <a:rPr lang="en-US" sz="2200" dirty="0" smtClean="0">
                <a:solidFill>
                  <a:srgbClr val="FF0000"/>
                </a:solidFill>
                <a:latin typeface="Monotype Corsiva" charset="0"/>
              </a:rPr>
              <a:t>a force </a:t>
            </a:r>
            <a:r>
              <a:rPr lang="en-US" sz="2200" dirty="0">
                <a:solidFill>
                  <a:srgbClr val="FF0000"/>
                </a:solidFill>
                <a:latin typeface="Monotype Corsiva" charset="0"/>
              </a:rPr>
              <a:t>on particle #2, there must be a reaction force that the particle #2 exerts on #1.   Both the forces are internal forces, and the </a:t>
            </a:r>
            <a:r>
              <a:rPr lang="en-US" sz="2200" dirty="0">
                <a:solidFill>
                  <a:schemeClr val="accent2"/>
                </a:solidFill>
                <a:latin typeface="Monotype Corsiva" charset="0"/>
              </a:rPr>
              <a:t>net force in the entire SYSTEM is </a:t>
            </a:r>
            <a:r>
              <a:rPr lang="en-US" sz="2200" b="1" u="sng" dirty="0">
                <a:solidFill>
                  <a:schemeClr val="accent2"/>
                </a:solidFill>
                <a:latin typeface="Monotype Corsiva" charset="0"/>
              </a:rPr>
              <a:t>still 0</a:t>
            </a:r>
            <a:r>
              <a:rPr lang="en-US" sz="2200" dirty="0">
                <a:solidFill>
                  <a:srgbClr val="FF0000"/>
                </a:solidFill>
                <a:latin typeface="Monotype Corsiva" charset="0"/>
              </a:rPr>
              <a:t>. </a:t>
            </a:r>
          </a:p>
        </p:txBody>
      </p:sp>
      <p:sp>
        <p:nvSpPr>
          <p:cNvPr id="757766" name="Text Box 6"/>
          <p:cNvSpPr txBox="1">
            <a:spLocks noChangeArrowheads="1"/>
          </p:cNvSpPr>
          <p:nvPr/>
        </p:nvSpPr>
        <p:spPr bwMode="auto">
          <a:xfrm>
            <a:off x="4419600" y="3200400"/>
            <a:ext cx="44958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Let say that the particle #1 has momentum </a:t>
            </a:r>
            <a:r>
              <a:rPr lang="en-US" sz="2200" b="1">
                <a:solidFill>
                  <a:srgbClr val="FF0000"/>
                </a:solidFill>
                <a:latin typeface="Monotype Corsiva" charset="0"/>
              </a:rPr>
              <a:t>p</a:t>
            </a:r>
            <a:r>
              <a:rPr lang="en-US" sz="2200" b="1" baseline="-25000">
                <a:solidFill>
                  <a:srgbClr val="FF0000"/>
                </a:solidFill>
                <a:latin typeface="Monotype Corsiva" charset="0"/>
              </a:rPr>
              <a:t>1</a:t>
            </a:r>
            <a:r>
              <a:rPr lang="en-US" sz="2200">
                <a:solidFill>
                  <a:srgbClr val="FF0000"/>
                </a:solidFill>
                <a:latin typeface="Monotype Corsiva" charset="0"/>
              </a:rPr>
              <a:t> and #2 has </a:t>
            </a:r>
            <a:r>
              <a:rPr lang="en-US" sz="2200" b="1">
                <a:solidFill>
                  <a:srgbClr val="FF0000"/>
                </a:solidFill>
                <a:latin typeface="Monotype Corsiva" charset="0"/>
              </a:rPr>
              <a:t>p</a:t>
            </a:r>
            <a:r>
              <a:rPr lang="en-US" sz="2200" b="1" baseline="-25000">
                <a:solidFill>
                  <a:srgbClr val="FF0000"/>
                </a:solidFill>
                <a:latin typeface="Monotype Corsiva" charset="0"/>
              </a:rPr>
              <a:t>2</a:t>
            </a:r>
            <a:r>
              <a:rPr lang="en-US" sz="2200" b="1">
                <a:solidFill>
                  <a:srgbClr val="FF0000"/>
                </a:solidFill>
                <a:latin typeface="Monotype Corsiva" charset="0"/>
              </a:rPr>
              <a:t> </a:t>
            </a:r>
            <a:r>
              <a:rPr lang="en-US" sz="2200">
                <a:solidFill>
                  <a:srgbClr val="FF0000"/>
                </a:solidFill>
                <a:latin typeface="Monotype Corsiva" charset="0"/>
              </a:rPr>
              <a:t>at some point of time.</a:t>
            </a:r>
          </a:p>
        </p:txBody>
      </p:sp>
      <p:sp>
        <p:nvSpPr>
          <p:cNvPr id="757767" name="Text Box 7"/>
          <p:cNvSpPr txBox="1">
            <a:spLocks noChangeArrowheads="1"/>
          </p:cNvSpPr>
          <p:nvPr/>
        </p:nvSpPr>
        <p:spPr bwMode="auto">
          <a:xfrm>
            <a:off x="838200" y="4086225"/>
            <a:ext cx="2057400" cy="790575"/>
          </a:xfrm>
          <a:prstGeom prst="rect">
            <a:avLst/>
          </a:prstGeom>
          <a:solidFill>
            <a:srgbClr val="FFFF99"/>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Using momentum-force relationship</a:t>
            </a:r>
          </a:p>
        </p:txBody>
      </p:sp>
      <p:graphicFrame>
        <p:nvGraphicFramePr>
          <p:cNvPr id="757768" name="Object 2"/>
          <p:cNvGraphicFramePr>
            <a:graphicFrameLocks noChangeAspect="1"/>
          </p:cNvGraphicFramePr>
          <p:nvPr>
            <p:extLst>
              <p:ext uri="{D42A27DB-BD31-4B8C-83A1-F6EECF244321}">
                <p14:modId xmlns:p14="http://schemas.microsoft.com/office/powerpoint/2010/main" val="4040511776"/>
              </p:ext>
            </p:extLst>
          </p:nvPr>
        </p:nvGraphicFramePr>
        <p:xfrm>
          <a:off x="3124200" y="4062867"/>
          <a:ext cx="1247775" cy="813933"/>
        </p:xfrm>
        <a:graphic>
          <a:graphicData uri="http://schemas.openxmlformats.org/presentationml/2006/ole">
            <mc:AlternateContent xmlns:mc="http://schemas.openxmlformats.org/markup-compatibility/2006">
              <mc:Choice xmlns:v="urn:schemas-microsoft-com:vml" Requires="v">
                <p:oleObj spid="_x0000_s256851" name="Equation" r:id="rId3" imgW="685800" imgH="419100" progId="Equation.3">
                  <p:embed/>
                </p:oleObj>
              </mc:Choice>
              <mc:Fallback>
                <p:oleObj name="Equation" r:id="rId3" imgW="685800" imgH="419100" progId="Equation.3">
                  <p:embed/>
                  <p:pic>
                    <p:nvPicPr>
                      <p:cNvPr id="0" name=""/>
                      <p:cNvPicPr>
                        <a:picLocks noChangeAspect="1" noChangeArrowheads="1"/>
                      </p:cNvPicPr>
                      <p:nvPr/>
                    </p:nvPicPr>
                    <p:blipFill>
                      <a:blip r:embed="rId4"/>
                      <a:srcRect/>
                      <a:stretch>
                        <a:fillRect/>
                      </a:stretch>
                    </p:blipFill>
                    <p:spPr bwMode="auto">
                      <a:xfrm>
                        <a:off x="3124200" y="4062867"/>
                        <a:ext cx="1247775" cy="813933"/>
                      </a:xfrm>
                      <a:prstGeom prst="rect">
                        <a:avLst/>
                      </a:prstGeom>
                      <a:noFill/>
                      <a:ln>
                        <a:noFill/>
                      </a:ln>
                      <a:effectLst/>
                      <a:extLst/>
                    </p:spPr>
                  </p:pic>
                </p:oleObj>
              </mc:Fallback>
            </mc:AlternateContent>
          </a:graphicData>
        </a:graphic>
      </p:graphicFrame>
      <p:sp>
        <p:nvSpPr>
          <p:cNvPr id="757769" name="Text Box 9"/>
          <p:cNvSpPr txBox="1">
            <a:spLocks noChangeArrowheads="1"/>
          </p:cNvSpPr>
          <p:nvPr/>
        </p:nvSpPr>
        <p:spPr bwMode="auto">
          <a:xfrm>
            <a:off x="838200" y="4953000"/>
            <a:ext cx="2438400" cy="769441"/>
          </a:xfrm>
          <a:prstGeom prst="rect">
            <a:avLst/>
          </a:prstGeom>
          <a:solidFill>
            <a:srgbClr val="FFFF99"/>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And since </a:t>
            </a:r>
            <a:r>
              <a:rPr lang="en-US" sz="2200" dirty="0" smtClean="0">
                <a:solidFill>
                  <a:srgbClr val="FF0000"/>
                </a:solidFill>
                <a:latin typeface="Monotype Corsiva" charset="0"/>
              </a:rPr>
              <a:t>the net </a:t>
            </a:r>
            <a:r>
              <a:rPr lang="en-US" sz="2200" dirty="0">
                <a:solidFill>
                  <a:srgbClr val="FF0000"/>
                </a:solidFill>
                <a:latin typeface="Monotype Corsiva" charset="0"/>
              </a:rPr>
              <a:t>force of this system is 0</a:t>
            </a:r>
          </a:p>
        </p:txBody>
      </p:sp>
      <p:graphicFrame>
        <p:nvGraphicFramePr>
          <p:cNvPr id="757770" name="Object 3"/>
          <p:cNvGraphicFramePr>
            <a:graphicFrameLocks noChangeAspect="1"/>
          </p:cNvGraphicFramePr>
          <p:nvPr/>
        </p:nvGraphicFramePr>
        <p:xfrm>
          <a:off x="2036763" y="5757863"/>
          <a:ext cx="1816100" cy="525462"/>
        </p:xfrm>
        <a:graphic>
          <a:graphicData uri="http://schemas.openxmlformats.org/presentationml/2006/ole">
            <mc:AlternateContent xmlns:mc="http://schemas.openxmlformats.org/markup-compatibility/2006">
              <mc:Choice xmlns:v="urn:schemas-microsoft-com:vml" Requires="v">
                <p:oleObj spid="_x0000_s256852" name="Equation" r:id="rId5" imgW="990600" imgH="292100" progId="Equation.DSMT4">
                  <p:embed/>
                </p:oleObj>
              </mc:Choice>
              <mc:Fallback>
                <p:oleObj name="Equation" r:id="rId5" imgW="9906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763" y="5757863"/>
                        <a:ext cx="1816100" cy="525462"/>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1" name="Text Box 11"/>
          <p:cNvSpPr txBox="1">
            <a:spLocks noChangeArrowheads="1"/>
          </p:cNvSpPr>
          <p:nvPr/>
        </p:nvSpPr>
        <p:spPr bwMode="auto">
          <a:xfrm>
            <a:off x="838200" y="5791200"/>
            <a:ext cx="11430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Therefore</a:t>
            </a:r>
          </a:p>
        </p:txBody>
      </p:sp>
      <p:graphicFrame>
        <p:nvGraphicFramePr>
          <p:cNvPr id="757772" name="Object 4"/>
          <p:cNvGraphicFramePr>
            <a:graphicFrameLocks noChangeAspect="1"/>
          </p:cNvGraphicFramePr>
          <p:nvPr/>
        </p:nvGraphicFramePr>
        <p:xfrm>
          <a:off x="3332163" y="5053013"/>
          <a:ext cx="630237" cy="565150"/>
        </p:xfrm>
        <a:graphic>
          <a:graphicData uri="http://schemas.openxmlformats.org/presentationml/2006/ole">
            <mc:AlternateContent xmlns:mc="http://schemas.openxmlformats.org/markup-compatibility/2006">
              <mc:Choice xmlns:v="urn:schemas-microsoft-com:vml" Requires="v">
                <p:oleObj spid="_x0000_s256853" name="Equation" r:id="rId7" imgW="342900" imgH="304800" progId="Equation.DSMT4">
                  <p:embed/>
                </p:oleObj>
              </mc:Choice>
              <mc:Fallback>
                <p:oleObj name="Equation" r:id="rId7" imgW="342900" imgH="304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053013"/>
                        <a:ext cx="630237" cy="565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3" name="Text Box 13"/>
          <p:cNvSpPr txBox="1">
            <a:spLocks noChangeArrowheads="1"/>
          </p:cNvSpPr>
          <p:nvPr/>
        </p:nvSpPr>
        <p:spPr bwMode="auto">
          <a:xfrm>
            <a:off x="3886200" y="5822950"/>
            <a:ext cx="5181600" cy="4254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linear momentum of the system is conserved!!!</a:t>
            </a:r>
          </a:p>
        </p:txBody>
      </p:sp>
      <p:sp>
        <p:nvSpPr>
          <p:cNvPr id="757774" name="Text Box 14"/>
          <p:cNvSpPr txBox="1">
            <a:spLocks noChangeArrowheads="1"/>
          </p:cNvSpPr>
          <p:nvPr/>
        </p:nvSpPr>
        <p:spPr bwMode="auto">
          <a:xfrm>
            <a:off x="4408488" y="4252913"/>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and</a:t>
            </a:r>
          </a:p>
        </p:txBody>
      </p:sp>
      <p:graphicFrame>
        <p:nvGraphicFramePr>
          <p:cNvPr id="757775" name="Object 5"/>
          <p:cNvGraphicFramePr>
            <a:graphicFrameLocks noChangeAspect="1"/>
          </p:cNvGraphicFramePr>
          <p:nvPr/>
        </p:nvGraphicFramePr>
        <p:xfrm>
          <a:off x="3994150" y="5083175"/>
          <a:ext cx="1263650" cy="468313"/>
        </p:xfrm>
        <a:graphic>
          <a:graphicData uri="http://schemas.openxmlformats.org/presentationml/2006/ole">
            <mc:AlternateContent xmlns:mc="http://schemas.openxmlformats.org/markup-compatibility/2006">
              <mc:Choice xmlns:v="urn:schemas-microsoft-com:vml" Requires="v">
                <p:oleObj spid="_x0000_s256854" name="Equation" r:id="rId9" imgW="736600" imgH="254000" progId="Equation.DSMT4">
                  <p:embed/>
                </p:oleObj>
              </mc:Choice>
              <mc:Fallback>
                <p:oleObj name="Equation" r:id="rId9" imgW="736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150" y="5083175"/>
                        <a:ext cx="1263650" cy="4683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6" name="Object 6"/>
          <p:cNvGraphicFramePr>
            <a:graphicFrameLocks noChangeAspect="1"/>
          </p:cNvGraphicFramePr>
          <p:nvPr>
            <p:extLst>
              <p:ext uri="{D42A27DB-BD31-4B8C-83A1-F6EECF244321}">
                <p14:modId xmlns:p14="http://schemas.microsoft.com/office/powerpoint/2010/main" val="182845624"/>
              </p:ext>
            </p:extLst>
          </p:nvPr>
        </p:nvGraphicFramePr>
        <p:xfrm>
          <a:off x="5233988" y="4929188"/>
          <a:ext cx="1430337" cy="776287"/>
        </p:xfrm>
        <a:graphic>
          <a:graphicData uri="http://schemas.openxmlformats.org/presentationml/2006/ole">
            <mc:AlternateContent xmlns:mc="http://schemas.openxmlformats.org/markup-compatibility/2006">
              <mc:Choice xmlns:v="urn:schemas-microsoft-com:vml" Requires="v">
                <p:oleObj spid="_x0000_s256855" name="Equation" r:id="rId11" imgW="800100" imgH="419100" progId="Equation.3">
                  <p:embed/>
                </p:oleObj>
              </mc:Choice>
              <mc:Fallback>
                <p:oleObj name="Equation" r:id="rId11" imgW="800100" imgH="419100" progId="Equation.3">
                  <p:embed/>
                  <p:pic>
                    <p:nvPicPr>
                      <p:cNvPr id="0" name=""/>
                      <p:cNvPicPr>
                        <a:picLocks noChangeAspect="1" noChangeArrowheads="1"/>
                      </p:cNvPicPr>
                      <p:nvPr/>
                    </p:nvPicPr>
                    <p:blipFill>
                      <a:blip r:embed="rId12"/>
                      <a:srcRect/>
                      <a:stretch>
                        <a:fillRect/>
                      </a:stretch>
                    </p:blipFill>
                    <p:spPr bwMode="auto">
                      <a:xfrm>
                        <a:off x="5233988" y="4929188"/>
                        <a:ext cx="1430337" cy="7762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7" name="Object 7"/>
          <p:cNvGraphicFramePr>
            <a:graphicFrameLocks noChangeAspect="1"/>
          </p:cNvGraphicFramePr>
          <p:nvPr>
            <p:extLst>
              <p:ext uri="{D42A27DB-BD31-4B8C-83A1-F6EECF244321}">
                <p14:modId xmlns:p14="http://schemas.microsoft.com/office/powerpoint/2010/main" val="3966697402"/>
              </p:ext>
            </p:extLst>
          </p:nvPr>
        </p:nvGraphicFramePr>
        <p:xfrm>
          <a:off x="6664325" y="4930775"/>
          <a:ext cx="1492250" cy="774700"/>
        </p:xfrm>
        <a:graphic>
          <a:graphicData uri="http://schemas.openxmlformats.org/presentationml/2006/ole">
            <mc:AlternateContent xmlns:mc="http://schemas.openxmlformats.org/markup-compatibility/2006">
              <mc:Choice xmlns:v="urn:schemas-microsoft-com:vml" Requires="v">
                <p:oleObj spid="_x0000_s256856" name="Equation" r:id="rId13" imgW="889000" imgH="419100" progId="Equation.3">
                  <p:embed/>
                </p:oleObj>
              </mc:Choice>
              <mc:Fallback>
                <p:oleObj name="Equation" r:id="rId13" imgW="889000" imgH="419100" progId="Equation.3">
                  <p:embed/>
                  <p:pic>
                    <p:nvPicPr>
                      <p:cNvPr id="0" name=""/>
                      <p:cNvPicPr>
                        <a:picLocks noChangeAspect="1" noChangeArrowheads="1"/>
                      </p:cNvPicPr>
                      <p:nvPr/>
                    </p:nvPicPr>
                    <p:blipFill>
                      <a:blip r:embed="rId14"/>
                      <a:srcRect/>
                      <a:stretch>
                        <a:fillRect/>
                      </a:stretch>
                    </p:blipFill>
                    <p:spPr bwMode="auto">
                      <a:xfrm>
                        <a:off x="6664325" y="4930775"/>
                        <a:ext cx="1492250" cy="7747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8" name="Object 8"/>
          <p:cNvGraphicFramePr>
            <a:graphicFrameLocks noChangeAspect="1"/>
          </p:cNvGraphicFramePr>
          <p:nvPr/>
        </p:nvGraphicFramePr>
        <p:xfrm>
          <a:off x="8396288" y="5154613"/>
          <a:ext cx="442912" cy="328612"/>
        </p:xfrm>
        <a:graphic>
          <a:graphicData uri="http://schemas.openxmlformats.org/presentationml/2006/ole">
            <mc:AlternateContent xmlns:mc="http://schemas.openxmlformats.org/markup-compatibility/2006">
              <mc:Choice xmlns:v="urn:schemas-microsoft-com:vml" Requires="v">
                <p:oleObj spid="_x0000_s256857"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96288" y="5154613"/>
                        <a:ext cx="442912" cy="3286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9" name="Object 9"/>
          <p:cNvGraphicFramePr>
            <a:graphicFrameLocks noChangeAspect="1"/>
          </p:cNvGraphicFramePr>
          <p:nvPr>
            <p:extLst>
              <p:ext uri="{D42A27DB-BD31-4B8C-83A1-F6EECF244321}">
                <p14:modId xmlns:p14="http://schemas.microsoft.com/office/powerpoint/2010/main" val="1869534556"/>
              </p:ext>
            </p:extLst>
          </p:nvPr>
        </p:nvGraphicFramePr>
        <p:xfrm>
          <a:off x="5181600" y="4038600"/>
          <a:ext cx="1320800" cy="848014"/>
        </p:xfrm>
        <a:graphic>
          <a:graphicData uri="http://schemas.openxmlformats.org/presentationml/2006/ole">
            <mc:AlternateContent xmlns:mc="http://schemas.openxmlformats.org/markup-compatibility/2006">
              <mc:Choice xmlns:v="urn:schemas-microsoft-com:vml" Requires="v">
                <p:oleObj spid="_x0000_s256858" name="Equation" r:id="rId17" imgW="698500" imgH="419100" progId="Equation.DSMT4">
                  <p:embed/>
                </p:oleObj>
              </mc:Choice>
              <mc:Fallback>
                <p:oleObj name="Equation" r:id="rId17" imgW="698500" imgH="419100" progId="Equation.DSMT4">
                  <p:embed/>
                  <p:pic>
                    <p:nvPicPr>
                      <p:cNvPr id="0" name=""/>
                      <p:cNvPicPr>
                        <a:picLocks noChangeAspect="1" noChangeArrowheads="1"/>
                      </p:cNvPicPr>
                      <p:nvPr/>
                    </p:nvPicPr>
                    <p:blipFill>
                      <a:blip r:embed="rId18"/>
                      <a:srcRect/>
                      <a:stretch>
                        <a:fillRect/>
                      </a:stretch>
                    </p:blipFill>
                    <p:spPr bwMode="auto">
                      <a:xfrm>
                        <a:off x="5181600" y="4038600"/>
                        <a:ext cx="1320800" cy="84801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13951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63"/>
                                        </p:tgtEl>
                                        <p:attrNameLst>
                                          <p:attrName>style.visibility</p:attrName>
                                        </p:attrNameLst>
                                      </p:cBhvr>
                                      <p:to>
                                        <p:strVal val="visible"/>
                                      </p:to>
                                    </p:set>
                                    <p:animEffect transition="in" filter="wipe(left)">
                                      <p:cBhvr>
                                        <p:cTn id="7" dur="500"/>
                                        <p:tgtEl>
                                          <p:spTgt spid="757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7765">
                                            <p:txEl>
                                              <p:pRg st="0" end="0"/>
                                            </p:txEl>
                                          </p:spTgt>
                                        </p:tgtEl>
                                        <p:attrNameLst>
                                          <p:attrName>style.visibility</p:attrName>
                                        </p:attrNameLst>
                                      </p:cBhvr>
                                      <p:to>
                                        <p:strVal val="visible"/>
                                      </p:to>
                                    </p:set>
                                    <p:animEffect transition="in" filter="wipe(left)">
                                      <p:cBhvr>
                                        <p:cTn id="12" dur="500"/>
                                        <p:tgtEl>
                                          <p:spTgt spid="7577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7764"/>
                                        </p:tgtEl>
                                        <p:attrNameLst>
                                          <p:attrName>style.visibility</p:attrName>
                                        </p:attrNameLst>
                                      </p:cBhvr>
                                      <p:to>
                                        <p:strVal val="visible"/>
                                      </p:to>
                                    </p:set>
                                    <p:animEffect transition="in" filter="wipe(left)">
                                      <p:cBhvr>
                                        <p:cTn id="17" dur="500"/>
                                        <p:tgtEl>
                                          <p:spTgt spid="757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57766"/>
                                        </p:tgtEl>
                                        <p:attrNameLst>
                                          <p:attrName>style.visibility</p:attrName>
                                        </p:attrNameLst>
                                      </p:cBhvr>
                                      <p:to>
                                        <p:strVal val="visible"/>
                                      </p:to>
                                    </p:set>
                                    <p:animEffect transition="in" filter="wipe(left)">
                                      <p:cBhvr>
                                        <p:cTn id="22" dur="500"/>
                                        <p:tgtEl>
                                          <p:spTgt spid="7577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57767"/>
                                        </p:tgtEl>
                                        <p:attrNameLst>
                                          <p:attrName>style.visibility</p:attrName>
                                        </p:attrNameLst>
                                      </p:cBhvr>
                                      <p:to>
                                        <p:strVal val="visible"/>
                                      </p:to>
                                    </p:set>
                                    <p:animEffect transition="in" filter="wipe(left)">
                                      <p:cBhvr>
                                        <p:cTn id="27" dur="500"/>
                                        <p:tgtEl>
                                          <p:spTgt spid="7577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57768"/>
                                        </p:tgtEl>
                                        <p:attrNameLst>
                                          <p:attrName>style.visibility</p:attrName>
                                        </p:attrNameLst>
                                      </p:cBhvr>
                                      <p:to>
                                        <p:strVal val="visible"/>
                                      </p:to>
                                    </p:set>
                                    <p:animEffect transition="in" filter="wipe(left)">
                                      <p:cBhvr>
                                        <p:cTn id="32" dur="500"/>
                                        <p:tgtEl>
                                          <p:spTgt spid="7577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757774"/>
                                        </p:tgtEl>
                                        <p:attrNameLst>
                                          <p:attrName>style.visibility</p:attrName>
                                        </p:attrNameLst>
                                      </p:cBhvr>
                                      <p:to>
                                        <p:strVal val="visible"/>
                                      </p:to>
                                    </p:set>
                                    <p:animEffect transition="in" filter="wipe(left)">
                                      <p:cBhvr>
                                        <p:cTn id="37" dur="500"/>
                                        <p:tgtEl>
                                          <p:spTgt spid="7577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7779"/>
                                        </p:tgtEl>
                                        <p:attrNameLst>
                                          <p:attrName>style.visibility</p:attrName>
                                        </p:attrNameLst>
                                      </p:cBhvr>
                                      <p:to>
                                        <p:strVal val="visible"/>
                                      </p:to>
                                    </p:set>
                                    <p:animEffect transition="in" filter="wipe(left)">
                                      <p:cBhvr>
                                        <p:cTn id="42" dur="500"/>
                                        <p:tgtEl>
                                          <p:spTgt spid="7577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757769"/>
                                        </p:tgtEl>
                                        <p:attrNameLst>
                                          <p:attrName>style.visibility</p:attrName>
                                        </p:attrNameLst>
                                      </p:cBhvr>
                                      <p:to>
                                        <p:strVal val="visible"/>
                                      </p:to>
                                    </p:set>
                                    <p:animEffect transition="in" filter="wipe(left)">
                                      <p:cBhvr>
                                        <p:cTn id="47" dur="500"/>
                                        <p:tgtEl>
                                          <p:spTgt spid="7577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57772"/>
                                        </p:tgtEl>
                                        <p:attrNameLst>
                                          <p:attrName>style.visibility</p:attrName>
                                        </p:attrNameLst>
                                      </p:cBhvr>
                                      <p:to>
                                        <p:strVal val="visible"/>
                                      </p:to>
                                    </p:set>
                                    <p:animEffect transition="in" filter="wipe(left)">
                                      <p:cBhvr>
                                        <p:cTn id="52" dur="500"/>
                                        <p:tgtEl>
                                          <p:spTgt spid="7577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57775"/>
                                        </p:tgtEl>
                                        <p:attrNameLst>
                                          <p:attrName>style.visibility</p:attrName>
                                        </p:attrNameLst>
                                      </p:cBhvr>
                                      <p:to>
                                        <p:strVal val="visible"/>
                                      </p:to>
                                    </p:set>
                                    <p:animEffect transition="in" filter="wipe(left)">
                                      <p:cBhvr>
                                        <p:cTn id="57" dur="500"/>
                                        <p:tgtEl>
                                          <p:spTgt spid="7577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57776"/>
                                        </p:tgtEl>
                                        <p:attrNameLst>
                                          <p:attrName>style.visibility</p:attrName>
                                        </p:attrNameLst>
                                      </p:cBhvr>
                                      <p:to>
                                        <p:strVal val="visible"/>
                                      </p:to>
                                    </p:set>
                                    <p:animEffect transition="in" filter="wipe(left)">
                                      <p:cBhvr>
                                        <p:cTn id="62" dur="500"/>
                                        <p:tgtEl>
                                          <p:spTgt spid="75777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57777"/>
                                        </p:tgtEl>
                                        <p:attrNameLst>
                                          <p:attrName>style.visibility</p:attrName>
                                        </p:attrNameLst>
                                      </p:cBhvr>
                                      <p:to>
                                        <p:strVal val="visible"/>
                                      </p:to>
                                    </p:set>
                                    <p:animEffect transition="in" filter="wipe(left)">
                                      <p:cBhvr>
                                        <p:cTn id="67" dur="500"/>
                                        <p:tgtEl>
                                          <p:spTgt spid="75777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57778"/>
                                        </p:tgtEl>
                                        <p:attrNameLst>
                                          <p:attrName>style.visibility</p:attrName>
                                        </p:attrNameLst>
                                      </p:cBhvr>
                                      <p:to>
                                        <p:strVal val="visible"/>
                                      </p:to>
                                    </p:set>
                                    <p:animEffect transition="in" filter="wipe(left)">
                                      <p:cBhvr>
                                        <p:cTn id="72" dur="500"/>
                                        <p:tgtEl>
                                          <p:spTgt spid="75777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757771"/>
                                        </p:tgtEl>
                                        <p:attrNameLst>
                                          <p:attrName>style.visibility</p:attrName>
                                        </p:attrNameLst>
                                      </p:cBhvr>
                                      <p:to>
                                        <p:strVal val="visible"/>
                                      </p:to>
                                    </p:set>
                                    <p:animEffect transition="in" filter="wipe(left)">
                                      <p:cBhvr>
                                        <p:cTn id="77" dur="500"/>
                                        <p:tgtEl>
                                          <p:spTgt spid="75777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57770"/>
                                        </p:tgtEl>
                                        <p:attrNameLst>
                                          <p:attrName>style.visibility</p:attrName>
                                        </p:attrNameLst>
                                      </p:cBhvr>
                                      <p:to>
                                        <p:strVal val="visible"/>
                                      </p:to>
                                    </p:set>
                                    <p:animEffect transition="in" filter="wipe(left)">
                                      <p:cBhvr>
                                        <p:cTn id="82" dur="500"/>
                                        <p:tgtEl>
                                          <p:spTgt spid="75777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757773"/>
                                        </p:tgtEl>
                                        <p:attrNameLst>
                                          <p:attrName>style.visibility</p:attrName>
                                        </p:attrNameLst>
                                      </p:cBhvr>
                                      <p:to>
                                        <p:strVal val="visible"/>
                                      </p:to>
                                    </p:set>
                                    <p:animEffect transition="in" filter="wipe(left)">
                                      <p:cBhvr>
                                        <p:cTn id="87" dur="500"/>
                                        <p:tgtEl>
                                          <p:spTgt spid="75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animBg="1" autoUpdateAnimBg="0"/>
      <p:bldP spid="757764" grpId="0" animBg="1" autoUpdateAnimBg="0"/>
      <p:bldP spid="757765" grpId="0" build="p" autoUpdateAnimBg="0"/>
      <p:bldP spid="757766" grpId="0" animBg="1" autoUpdateAnimBg="0"/>
      <p:bldP spid="757767" grpId="0" animBg="1" autoUpdateAnimBg="0"/>
      <p:bldP spid="757769" grpId="0" animBg="1" autoUpdateAnimBg="0"/>
      <p:bldP spid="757771" grpId="0" animBg="1" autoUpdateAnimBg="0"/>
      <p:bldP spid="757773" grpId="0" animBg="1" autoUpdateAnimBg="0"/>
      <p:bldP spid="75777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48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4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B4CBEB-2603-4145-AF11-66C818340C99}"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34827" name="Rectangle 2"/>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Linear Momentum Conservation</a:t>
            </a:r>
          </a:p>
        </p:txBody>
      </p:sp>
      <p:pic>
        <p:nvPicPr>
          <p:cNvPr id="718851" name="Picture 3" descr="FG0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8852" name="Object 2"/>
          <p:cNvGraphicFramePr>
            <a:graphicFrameLocks noChangeAspect="1"/>
          </p:cNvGraphicFramePr>
          <p:nvPr>
            <p:extLst>
              <p:ext uri="{D42A27DB-BD31-4B8C-83A1-F6EECF244321}">
                <p14:modId xmlns:p14="http://schemas.microsoft.com/office/powerpoint/2010/main" val="3425575750"/>
              </p:ext>
            </p:extLst>
          </p:nvPr>
        </p:nvGraphicFramePr>
        <p:xfrm>
          <a:off x="5422900" y="2325688"/>
          <a:ext cx="1412875" cy="504825"/>
        </p:xfrm>
        <a:graphic>
          <a:graphicData uri="http://schemas.openxmlformats.org/presentationml/2006/ole">
            <mc:AlternateContent xmlns:mc="http://schemas.openxmlformats.org/markup-compatibility/2006">
              <mc:Choice xmlns:v="urn:schemas-microsoft-com:vml" Requires="v">
                <p:oleObj spid="_x0000_s257663" name="Equation" r:id="rId4" imgW="660400" imgH="241300" progId="Equation.3">
                  <p:embed/>
                </p:oleObj>
              </mc:Choice>
              <mc:Fallback>
                <p:oleObj name="Equation" r:id="rId4" imgW="660400" imgH="241300" progId="Equation.3">
                  <p:embed/>
                  <p:pic>
                    <p:nvPicPr>
                      <p:cNvPr id="0" name=""/>
                      <p:cNvPicPr>
                        <a:picLocks noChangeAspect="1" noChangeArrowheads="1"/>
                      </p:cNvPicPr>
                      <p:nvPr/>
                    </p:nvPicPr>
                    <p:blipFill>
                      <a:blip r:embed="rId5"/>
                      <a:srcRect/>
                      <a:stretch>
                        <a:fillRect/>
                      </a:stretch>
                    </p:blipFill>
                    <p:spPr bwMode="auto">
                      <a:xfrm>
                        <a:off x="5422900" y="23256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3" name="Object 3"/>
          <p:cNvGraphicFramePr>
            <a:graphicFrameLocks noChangeAspect="1"/>
          </p:cNvGraphicFramePr>
          <p:nvPr>
            <p:extLst>
              <p:ext uri="{D42A27DB-BD31-4B8C-83A1-F6EECF244321}">
                <p14:modId xmlns:p14="http://schemas.microsoft.com/office/powerpoint/2010/main" val="3087760189"/>
              </p:ext>
            </p:extLst>
          </p:nvPr>
        </p:nvGraphicFramePr>
        <p:xfrm>
          <a:off x="5270500" y="5373688"/>
          <a:ext cx="1576388" cy="555625"/>
        </p:xfrm>
        <a:graphic>
          <a:graphicData uri="http://schemas.openxmlformats.org/presentationml/2006/ole">
            <mc:AlternateContent xmlns:mc="http://schemas.openxmlformats.org/markup-compatibility/2006">
              <mc:Choice xmlns:v="urn:schemas-microsoft-com:vml" Requires="v">
                <p:oleObj spid="_x0000_s257664" name="Equation" r:id="rId6" imgW="736600" imgH="266700" progId="Equation.3">
                  <p:embed/>
                </p:oleObj>
              </mc:Choice>
              <mc:Fallback>
                <p:oleObj name="Equation" r:id="rId6" imgW="736600" imgH="266700" progId="Equation.3">
                  <p:embed/>
                  <p:pic>
                    <p:nvPicPr>
                      <p:cNvPr id="0" name=""/>
                      <p:cNvPicPr>
                        <a:picLocks noChangeAspect="1" noChangeArrowheads="1"/>
                      </p:cNvPicPr>
                      <p:nvPr/>
                    </p:nvPicPr>
                    <p:blipFill>
                      <a:blip r:embed="rId7"/>
                      <a:srcRect/>
                      <a:stretch>
                        <a:fillRect/>
                      </a:stretch>
                    </p:blipFill>
                    <p:spPr bwMode="auto">
                      <a:xfrm>
                        <a:off x="5270500" y="5373688"/>
                        <a:ext cx="1576388" cy="5556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4" name="Object 4"/>
          <p:cNvGraphicFramePr>
            <a:graphicFrameLocks noChangeAspect="1"/>
          </p:cNvGraphicFramePr>
          <p:nvPr>
            <p:extLst>
              <p:ext uri="{D42A27DB-BD31-4B8C-83A1-F6EECF244321}">
                <p14:modId xmlns:p14="http://schemas.microsoft.com/office/powerpoint/2010/main" val="370836641"/>
              </p:ext>
            </p:extLst>
          </p:nvPr>
        </p:nvGraphicFramePr>
        <p:xfrm>
          <a:off x="6899275" y="2312988"/>
          <a:ext cx="1520825" cy="504825"/>
        </p:xfrm>
        <a:graphic>
          <a:graphicData uri="http://schemas.openxmlformats.org/presentationml/2006/ole">
            <mc:AlternateContent xmlns:mc="http://schemas.openxmlformats.org/markup-compatibility/2006">
              <mc:Choice xmlns:v="urn:schemas-microsoft-com:vml" Requires="v">
                <p:oleObj spid="_x0000_s257665" name="Equation" r:id="rId8" imgW="711200" imgH="241300" progId="Equation.3">
                  <p:embed/>
                </p:oleObj>
              </mc:Choice>
              <mc:Fallback>
                <p:oleObj name="Equation" r:id="rId8" imgW="711200" imgH="241300" progId="Equation.3">
                  <p:embed/>
                  <p:pic>
                    <p:nvPicPr>
                      <p:cNvPr id="0" name=""/>
                      <p:cNvPicPr>
                        <a:picLocks noChangeAspect="1" noChangeArrowheads="1"/>
                      </p:cNvPicPr>
                      <p:nvPr/>
                    </p:nvPicPr>
                    <p:blipFill>
                      <a:blip r:embed="rId9"/>
                      <a:srcRect/>
                      <a:stretch>
                        <a:fillRect/>
                      </a:stretch>
                    </p:blipFill>
                    <p:spPr bwMode="auto">
                      <a:xfrm>
                        <a:off x="6899275" y="2312988"/>
                        <a:ext cx="152082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5" name="Object 5"/>
          <p:cNvGraphicFramePr>
            <a:graphicFrameLocks noChangeAspect="1"/>
          </p:cNvGraphicFramePr>
          <p:nvPr/>
        </p:nvGraphicFramePr>
        <p:xfrm>
          <a:off x="6958013" y="5387975"/>
          <a:ext cx="1549400" cy="503238"/>
        </p:xfrm>
        <a:graphic>
          <a:graphicData uri="http://schemas.openxmlformats.org/presentationml/2006/ole">
            <mc:AlternateContent xmlns:mc="http://schemas.openxmlformats.org/markup-compatibility/2006">
              <mc:Choice xmlns:v="urn:schemas-microsoft-com:vml" Requires="v">
                <p:oleObj spid="_x0000_s257666" name="Equation" r:id="rId10" imgW="723900" imgH="241300" progId="Equation.DSMT4">
                  <p:embed/>
                </p:oleObj>
              </mc:Choice>
              <mc:Fallback>
                <p:oleObj name="Equation" r:id="rId10" imgW="7239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8013" y="5387975"/>
                        <a:ext cx="1549400" cy="5032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8856" name="Text Box 8"/>
          <p:cNvSpPr txBox="1">
            <a:spLocks noChangeArrowheads="1"/>
          </p:cNvSpPr>
          <p:nvPr/>
        </p:nvSpPr>
        <p:spPr bwMode="auto">
          <a:xfrm>
            <a:off x="212725" y="1255713"/>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Initial</a:t>
            </a:r>
          </a:p>
        </p:txBody>
      </p:sp>
      <p:sp>
        <p:nvSpPr>
          <p:cNvPr id="718857" name="Text Box 9"/>
          <p:cNvSpPr txBox="1">
            <a:spLocks noChangeArrowheads="1"/>
          </p:cNvSpPr>
          <p:nvPr/>
        </p:nvSpPr>
        <p:spPr bwMode="auto">
          <a:xfrm>
            <a:off x="296863" y="4648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Final</a:t>
            </a:r>
          </a:p>
        </p:txBody>
      </p:sp>
      <p:graphicFrame>
        <p:nvGraphicFramePr>
          <p:cNvPr id="718858" name="Object 6"/>
          <p:cNvGraphicFramePr>
            <a:graphicFrameLocks noChangeAspect="1"/>
          </p:cNvGraphicFramePr>
          <p:nvPr>
            <p:extLst>
              <p:ext uri="{D42A27DB-BD31-4B8C-83A1-F6EECF244321}">
                <p14:modId xmlns:p14="http://schemas.microsoft.com/office/powerpoint/2010/main" val="4059630478"/>
              </p:ext>
            </p:extLst>
          </p:nvPr>
        </p:nvGraphicFramePr>
        <p:xfrm>
          <a:off x="5246688" y="5918200"/>
          <a:ext cx="1611312" cy="574675"/>
        </p:xfrm>
        <a:graphic>
          <a:graphicData uri="http://schemas.openxmlformats.org/presentationml/2006/ole">
            <mc:AlternateContent xmlns:mc="http://schemas.openxmlformats.org/markup-compatibility/2006">
              <mc:Choice xmlns:v="urn:schemas-microsoft-com:vml" Requires="v">
                <p:oleObj spid="_x0000_s257667" name="Equation" r:id="rId12" imgW="660400" imgH="241300" progId="Equation.3">
                  <p:embed/>
                </p:oleObj>
              </mc:Choice>
              <mc:Fallback>
                <p:oleObj name="Equation" r:id="rId12" imgW="660400" imgH="241300" progId="Equation.3">
                  <p:embed/>
                  <p:pic>
                    <p:nvPicPr>
                      <p:cNvPr id="0" name=""/>
                      <p:cNvPicPr>
                        <a:picLocks noChangeAspect="1" noChangeArrowheads="1"/>
                      </p:cNvPicPr>
                      <p:nvPr/>
                    </p:nvPicPr>
                    <p:blipFill>
                      <a:blip r:embed="rId13"/>
                      <a:srcRect/>
                      <a:stretch>
                        <a:fillRect/>
                      </a:stretch>
                    </p:blipFill>
                    <p:spPr bwMode="auto">
                      <a:xfrm>
                        <a:off x="5246688" y="5918200"/>
                        <a:ext cx="1611312" cy="574675"/>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9" name="Object 7"/>
          <p:cNvGraphicFramePr>
            <a:graphicFrameLocks noChangeAspect="1"/>
          </p:cNvGraphicFramePr>
          <p:nvPr>
            <p:extLst>
              <p:ext uri="{D42A27DB-BD31-4B8C-83A1-F6EECF244321}">
                <p14:modId xmlns:p14="http://schemas.microsoft.com/office/powerpoint/2010/main" val="1571091579"/>
              </p:ext>
            </p:extLst>
          </p:nvPr>
        </p:nvGraphicFramePr>
        <p:xfrm>
          <a:off x="6815138" y="5902325"/>
          <a:ext cx="1384300" cy="603250"/>
        </p:xfrm>
        <a:graphic>
          <a:graphicData uri="http://schemas.openxmlformats.org/presentationml/2006/ole">
            <mc:AlternateContent xmlns:mc="http://schemas.openxmlformats.org/markup-compatibility/2006">
              <mc:Choice xmlns:v="urn:schemas-microsoft-com:vml" Requires="v">
                <p:oleObj spid="_x0000_s257668" name="Equation" r:id="rId14" imgW="596900" imgH="266700" progId="Equation.DSMT4">
                  <p:embed/>
                </p:oleObj>
              </mc:Choice>
              <mc:Fallback>
                <p:oleObj name="Equation" r:id="rId14" imgW="596900" imgH="266700" progId="Equation.DSMT4">
                  <p:embed/>
                  <p:pic>
                    <p:nvPicPr>
                      <p:cNvPr id="0" name=""/>
                      <p:cNvPicPr>
                        <a:picLocks noChangeAspect="1" noChangeArrowheads="1"/>
                      </p:cNvPicPr>
                      <p:nvPr/>
                    </p:nvPicPr>
                    <p:blipFill>
                      <a:blip r:embed="rId15"/>
                      <a:srcRect/>
                      <a:stretch>
                        <a:fillRect/>
                      </a:stretch>
                    </p:blipFill>
                    <p:spPr bwMode="auto">
                      <a:xfrm>
                        <a:off x="6815138" y="5902325"/>
                        <a:ext cx="1384300" cy="603250"/>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Rectangle 9"/>
          <p:cNvSpPr>
            <a:spLocks noChangeArrowheads="1"/>
          </p:cNvSpPr>
          <p:nvPr/>
        </p:nvSpPr>
        <p:spPr bwMode="auto">
          <a:xfrm>
            <a:off x="2971800" y="2209800"/>
            <a:ext cx="2514600" cy="213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16" name="Rectangle 9"/>
          <p:cNvSpPr>
            <a:spLocks noChangeArrowheads="1"/>
          </p:cNvSpPr>
          <p:nvPr/>
        </p:nvSpPr>
        <p:spPr bwMode="auto">
          <a:xfrm>
            <a:off x="381000" y="3733800"/>
            <a:ext cx="76962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3793073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856"/>
                                        </p:tgtEl>
                                        <p:attrNameLst>
                                          <p:attrName>style.visibility</p:attrName>
                                        </p:attrNameLst>
                                      </p:cBhvr>
                                      <p:to>
                                        <p:strVal val="visible"/>
                                      </p:to>
                                    </p:set>
                                    <p:animEffect transition="in" filter="wipe(left)">
                                      <p:cBhvr>
                                        <p:cTn id="7" dur="500"/>
                                        <p:tgtEl>
                                          <p:spTgt spid="71885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18851"/>
                                        </p:tgtEl>
                                        <p:attrNameLst>
                                          <p:attrName>style.visibility</p:attrName>
                                        </p:attrNameLst>
                                      </p:cBhvr>
                                      <p:to>
                                        <p:strVal val="visible"/>
                                      </p:to>
                                    </p:set>
                                    <p:anim calcmode="lin" valueType="num">
                                      <p:cBhvr>
                                        <p:cTn id="11" dur="500" fill="hold"/>
                                        <p:tgtEl>
                                          <p:spTgt spid="718851"/>
                                        </p:tgtEl>
                                        <p:attrNameLst>
                                          <p:attrName>ppt_w</p:attrName>
                                        </p:attrNameLst>
                                      </p:cBhvr>
                                      <p:tavLst>
                                        <p:tav tm="0">
                                          <p:val>
                                            <p:fltVal val="0"/>
                                          </p:val>
                                        </p:tav>
                                        <p:tav tm="100000">
                                          <p:val>
                                            <p:strVal val="#ppt_w"/>
                                          </p:val>
                                        </p:tav>
                                      </p:tavLst>
                                    </p:anim>
                                    <p:anim calcmode="lin" valueType="num">
                                      <p:cBhvr>
                                        <p:cTn id="12" dur="500" fill="hold"/>
                                        <p:tgtEl>
                                          <p:spTgt spid="718851"/>
                                        </p:tgtEl>
                                        <p:attrNameLst>
                                          <p:attrName>ppt_h</p:attrName>
                                        </p:attrNameLst>
                                      </p:cBhvr>
                                      <p:tavLst>
                                        <p:tav tm="0">
                                          <p:val>
                                            <p:fltVal val="0"/>
                                          </p:val>
                                        </p:tav>
                                        <p:tav tm="100000">
                                          <p:val>
                                            <p:strVal val="#ppt_h"/>
                                          </p:val>
                                        </p:tav>
                                      </p:tavLst>
                                    </p:anim>
                                    <p:animEffect transition="in" filter="fade">
                                      <p:cBhvr>
                                        <p:cTn id="13" dur="500"/>
                                        <p:tgtEl>
                                          <p:spTgt spid="7188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18852"/>
                                        </p:tgtEl>
                                        <p:attrNameLst>
                                          <p:attrName>style.visibility</p:attrName>
                                        </p:attrNameLst>
                                      </p:cBhvr>
                                      <p:to>
                                        <p:strVal val="visible"/>
                                      </p:to>
                                    </p:set>
                                    <p:animEffect transition="in" filter="wipe(left)">
                                      <p:cBhvr>
                                        <p:cTn id="18" dur="500"/>
                                        <p:tgtEl>
                                          <p:spTgt spid="7188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718854"/>
                                        </p:tgtEl>
                                        <p:attrNameLst>
                                          <p:attrName>style.visibility</p:attrName>
                                        </p:attrNameLst>
                                      </p:cBhvr>
                                      <p:to>
                                        <p:strVal val="visible"/>
                                      </p:to>
                                    </p:set>
                                    <p:animEffect transition="in" filter="wipe(left)">
                                      <p:cBhvr>
                                        <p:cTn id="23" dur="500"/>
                                        <p:tgtEl>
                                          <p:spTgt spid="7188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grpId="0" nodeType="clickEffect">
                                  <p:stCondLst>
                                    <p:cond delay="0"/>
                                  </p:stCondLst>
                                  <p:childTnLst>
                                    <p:animEffect transition="out" filter="checkerboard(across)">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18857"/>
                                        </p:tgtEl>
                                        <p:attrNameLst>
                                          <p:attrName>style.visibility</p:attrName>
                                        </p:attrNameLst>
                                      </p:cBhvr>
                                      <p:to>
                                        <p:strVal val="visible"/>
                                      </p:to>
                                    </p:set>
                                    <p:animEffect transition="in" filter="wipe(left)">
                                      <p:cBhvr>
                                        <p:cTn id="33" dur="500"/>
                                        <p:tgtEl>
                                          <p:spTgt spid="718857"/>
                                        </p:tgtEl>
                                      </p:cBhvr>
                                    </p:animEffect>
                                  </p:childTnLst>
                                </p:cTn>
                              </p:par>
                            </p:childTnLst>
                          </p:cTn>
                        </p:par>
                        <p:par>
                          <p:cTn id="34" fill="hold">
                            <p:stCondLst>
                              <p:cond delay="500"/>
                            </p:stCondLst>
                            <p:childTnLst>
                              <p:par>
                                <p:cTn id="35" presetID="5" presetClass="exit" presetSubtype="10" fill="hold" grpId="0" nodeType="afterEffect">
                                  <p:stCondLst>
                                    <p:cond delay="0"/>
                                  </p:stCondLst>
                                  <p:childTnLst>
                                    <p:animEffect transition="out" filter="checkerboard(across)">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18853"/>
                                        </p:tgtEl>
                                        <p:attrNameLst>
                                          <p:attrName>style.visibility</p:attrName>
                                        </p:attrNameLst>
                                      </p:cBhvr>
                                      <p:to>
                                        <p:strVal val="visible"/>
                                      </p:to>
                                    </p:set>
                                    <p:animEffect transition="in" filter="wipe(left)">
                                      <p:cBhvr>
                                        <p:cTn id="42" dur="500"/>
                                        <p:tgtEl>
                                          <p:spTgt spid="7188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18855"/>
                                        </p:tgtEl>
                                        <p:attrNameLst>
                                          <p:attrName>style.visibility</p:attrName>
                                        </p:attrNameLst>
                                      </p:cBhvr>
                                      <p:to>
                                        <p:strVal val="visible"/>
                                      </p:to>
                                    </p:set>
                                    <p:animEffect transition="in" filter="wipe(left)">
                                      <p:cBhvr>
                                        <p:cTn id="47" dur="500"/>
                                        <p:tgtEl>
                                          <p:spTgt spid="7188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18858"/>
                                        </p:tgtEl>
                                        <p:attrNameLst>
                                          <p:attrName>style.visibility</p:attrName>
                                        </p:attrNameLst>
                                      </p:cBhvr>
                                      <p:to>
                                        <p:strVal val="visible"/>
                                      </p:to>
                                    </p:set>
                                    <p:animEffect transition="in" filter="wipe(left)">
                                      <p:cBhvr>
                                        <p:cTn id="52" dur="500"/>
                                        <p:tgtEl>
                                          <p:spTgt spid="71885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18859"/>
                                        </p:tgtEl>
                                        <p:attrNameLst>
                                          <p:attrName>style.visibility</p:attrName>
                                        </p:attrNameLst>
                                      </p:cBhvr>
                                      <p:to>
                                        <p:strVal val="visible"/>
                                      </p:to>
                                    </p:set>
                                    <p:animEffect transition="in" filter="wipe(left)">
                                      <p:cBhvr>
                                        <p:cTn id="57" dur="500"/>
                                        <p:tgtEl>
                                          <p:spTgt spid="71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6" grpId="0"/>
      <p:bldP spid="718857" grpId="0"/>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5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5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92FE7A-9F18-B04C-9051-74501136EF7D}"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719874" name="Rectangle 2"/>
          <p:cNvSpPr>
            <a:spLocks noChangeArrowheads="1"/>
          </p:cNvSpPr>
          <p:nvPr/>
        </p:nvSpPr>
        <p:spPr bwMode="auto">
          <a:xfrm>
            <a:off x="5638800" y="1447800"/>
            <a:ext cx="3124200" cy="6096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35854" name="Rectangle 3"/>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More on Conservation of Linear Momentum in a Two Body System</a:t>
            </a:r>
          </a:p>
        </p:txBody>
      </p:sp>
      <p:sp>
        <p:nvSpPr>
          <p:cNvPr id="719876" name="Text Box 4"/>
          <p:cNvSpPr txBox="1">
            <a:spLocks noChangeArrowheads="1"/>
          </p:cNvSpPr>
          <p:nvPr/>
        </p:nvSpPr>
        <p:spPr bwMode="auto">
          <a:xfrm>
            <a:off x="609600" y="2362200"/>
            <a:ext cx="2514600" cy="45561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719877" name="Text Box 5"/>
          <p:cNvSpPr txBox="1">
            <a:spLocks noChangeArrowheads="1"/>
          </p:cNvSpPr>
          <p:nvPr/>
        </p:nvSpPr>
        <p:spPr bwMode="auto">
          <a:xfrm>
            <a:off x="3352800" y="2286000"/>
            <a:ext cx="533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As in the case of energy conservation, this means that the total vector sum of all momenta in the system is the same before and after any interactions</a:t>
            </a:r>
          </a:p>
        </p:txBody>
      </p:sp>
      <p:sp>
        <p:nvSpPr>
          <p:cNvPr id="719878" name="Text Box 6"/>
          <p:cNvSpPr txBox="1">
            <a:spLocks noChangeArrowheads="1"/>
          </p:cNvSpPr>
          <p:nvPr/>
        </p:nvSpPr>
        <p:spPr bwMode="auto">
          <a:xfrm>
            <a:off x="457200" y="3506788"/>
            <a:ext cx="50292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Mathematically this statement can be written as </a:t>
            </a:r>
          </a:p>
        </p:txBody>
      </p:sp>
      <p:sp>
        <p:nvSpPr>
          <p:cNvPr id="719879" name="Text Box 7"/>
          <p:cNvSpPr txBox="1">
            <a:spLocks noChangeArrowheads="1"/>
          </p:cNvSpPr>
          <p:nvPr/>
        </p:nvSpPr>
        <p:spPr bwMode="auto">
          <a:xfrm>
            <a:off x="4343400" y="4953000"/>
            <a:ext cx="4495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Whenever two or more particles in an </a:t>
            </a:r>
            <a:r>
              <a:rPr lang="en-US" sz="2200" b="1" u="sng">
                <a:solidFill>
                  <a:srgbClr val="FF0000"/>
                </a:solidFill>
                <a:latin typeface="Monotype Corsiva" charset="0"/>
              </a:rPr>
              <a:t>isolated system</a:t>
            </a:r>
            <a:r>
              <a:rPr lang="en-US" sz="2200">
                <a:solidFill>
                  <a:srgbClr val="FF0000"/>
                </a:solidFill>
                <a:latin typeface="Monotype Corsiva" charset="0"/>
              </a:rPr>
              <a:t> interact, the total momentum of the system remains constant.</a:t>
            </a:r>
          </a:p>
        </p:txBody>
      </p:sp>
      <p:graphicFrame>
        <p:nvGraphicFramePr>
          <p:cNvPr id="719880" name="Object 2"/>
          <p:cNvGraphicFramePr>
            <a:graphicFrameLocks noChangeAspect="1"/>
          </p:cNvGraphicFramePr>
          <p:nvPr/>
        </p:nvGraphicFramePr>
        <p:xfrm>
          <a:off x="5638800" y="1397000"/>
          <a:ext cx="1028700" cy="688975"/>
        </p:xfrm>
        <a:graphic>
          <a:graphicData uri="http://schemas.openxmlformats.org/presentationml/2006/ole">
            <mc:AlternateContent xmlns:mc="http://schemas.openxmlformats.org/markup-compatibility/2006">
              <mc:Choice xmlns:v="urn:schemas-microsoft-com:vml" Requires="v">
                <p:oleObj spid="_x0000_s258899" name="Equation" r:id="rId3" imgW="444500" imgH="304800" progId="Equation.DSMT4">
                  <p:embed/>
                </p:oleObj>
              </mc:Choice>
              <mc:Fallback>
                <p:oleObj name="Equation" r:id="rId3" imgW="4445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97000"/>
                        <a:ext cx="1028700" cy="6889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1" name="Text Box 9"/>
          <p:cNvSpPr txBox="1">
            <a:spLocks noChangeArrowheads="1"/>
          </p:cNvSpPr>
          <p:nvPr/>
        </p:nvSpPr>
        <p:spPr bwMode="auto">
          <a:xfrm>
            <a:off x="533400" y="1219200"/>
            <a:ext cx="4953000" cy="10350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From the previous slide </a:t>
            </a:r>
            <a:r>
              <a:rPr lang="en-US" sz="2000" dirty="0" smtClean="0">
                <a:solidFill>
                  <a:srgbClr val="FF0000"/>
                </a:solidFill>
                <a:latin typeface="Monotype Corsiva" charset="0"/>
              </a:rPr>
              <a:t>we’ve </a:t>
            </a:r>
            <a:r>
              <a:rPr lang="en-US" sz="2000" dirty="0">
                <a:solidFill>
                  <a:srgbClr val="FF0000"/>
                </a:solidFill>
                <a:latin typeface="Monotype Corsiva" charset="0"/>
              </a:rPr>
              <a:t>learned that the total momentum of the system is conserved if no external forces are exerted on the system.</a:t>
            </a:r>
          </a:p>
        </p:txBody>
      </p:sp>
      <p:graphicFrame>
        <p:nvGraphicFramePr>
          <p:cNvPr id="719882" name="Object 3"/>
          <p:cNvGraphicFramePr>
            <a:graphicFrameLocks noChangeAspect="1"/>
          </p:cNvGraphicFramePr>
          <p:nvPr>
            <p:extLst>
              <p:ext uri="{D42A27DB-BD31-4B8C-83A1-F6EECF244321}">
                <p14:modId xmlns:p14="http://schemas.microsoft.com/office/powerpoint/2010/main" val="102919973"/>
              </p:ext>
            </p:extLst>
          </p:nvPr>
        </p:nvGraphicFramePr>
        <p:xfrm>
          <a:off x="5651500" y="3481388"/>
          <a:ext cx="1412875" cy="504825"/>
        </p:xfrm>
        <a:graphic>
          <a:graphicData uri="http://schemas.openxmlformats.org/presentationml/2006/ole">
            <mc:AlternateContent xmlns:mc="http://schemas.openxmlformats.org/markup-compatibility/2006">
              <mc:Choice xmlns:v="urn:schemas-microsoft-com:vml" Requires="v">
                <p:oleObj spid="_x0000_s258900" name="Equation" r:id="rId5" imgW="660400" imgH="241300" progId="Equation.3">
                  <p:embed/>
                </p:oleObj>
              </mc:Choice>
              <mc:Fallback>
                <p:oleObj name="Equation" r:id="rId5" imgW="660400" imgH="241300" progId="Equation.3">
                  <p:embed/>
                  <p:pic>
                    <p:nvPicPr>
                      <p:cNvPr id="0" name=""/>
                      <p:cNvPicPr>
                        <a:picLocks noChangeAspect="1" noChangeArrowheads="1"/>
                      </p:cNvPicPr>
                      <p:nvPr/>
                    </p:nvPicPr>
                    <p:blipFill>
                      <a:blip r:embed="rId6"/>
                      <a:srcRect/>
                      <a:stretch>
                        <a:fillRect/>
                      </a:stretch>
                    </p:blipFill>
                    <p:spPr bwMode="auto">
                      <a:xfrm>
                        <a:off x="5651500" y="34813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3" name="Text Box 11"/>
          <p:cNvSpPr txBox="1">
            <a:spLocks noChangeArrowheads="1"/>
          </p:cNvSpPr>
          <p:nvPr/>
        </p:nvSpPr>
        <p:spPr bwMode="auto">
          <a:xfrm>
            <a:off x="381000" y="4953000"/>
            <a:ext cx="3810000" cy="1107996"/>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This can be generalized into </a:t>
            </a:r>
            <a:r>
              <a:rPr lang="en-US" sz="2200" dirty="0" smtClean="0">
                <a:solidFill>
                  <a:srgbClr val="FF0000"/>
                </a:solidFill>
                <a:latin typeface="Arial Narrow" charset="0"/>
              </a:rPr>
              <a:t>the conservation </a:t>
            </a:r>
            <a:r>
              <a:rPr lang="en-US" sz="2200" dirty="0">
                <a:solidFill>
                  <a:srgbClr val="FF0000"/>
                </a:solidFill>
                <a:latin typeface="Arial Narrow" charset="0"/>
              </a:rPr>
              <a:t>of linear momentum in many particle systems.</a:t>
            </a:r>
          </a:p>
        </p:txBody>
      </p:sp>
      <p:graphicFrame>
        <p:nvGraphicFramePr>
          <p:cNvPr id="719884" name="Object 4"/>
          <p:cNvGraphicFramePr>
            <a:graphicFrameLocks noChangeAspect="1"/>
          </p:cNvGraphicFramePr>
          <p:nvPr/>
        </p:nvGraphicFramePr>
        <p:xfrm>
          <a:off x="1219200" y="4114800"/>
          <a:ext cx="2117725" cy="685800"/>
        </p:xfrm>
        <a:graphic>
          <a:graphicData uri="http://schemas.openxmlformats.org/presentationml/2006/ole">
            <mc:AlternateContent xmlns:mc="http://schemas.openxmlformats.org/markup-compatibility/2006">
              <mc:Choice xmlns:v="urn:schemas-microsoft-com:vml" Requires="v">
                <p:oleObj spid="_x0000_s258901" name="Equation" r:id="rId7" imgW="990360" imgH="355320" progId="Equation.3">
                  <p:embed/>
                </p:oleObj>
              </mc:Choice>
              <mc:Fallback>
                <p:oleObj name="Equation" r:id="rId7" imgW="990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14800"/>
                        <a:ext cx="2117725"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5" name="Object 5"/>
          <p:cNvGraphicFramePr>
            <a:graphicFrameLocks noChangeAspect="1"/>
          </p:cNvGraphicFramePr>
          <p:nvPr/>
        </p:nvGraphicFramePr>
        <p:xfrm>
          <a:off x="3605213" y="4114800"/>
          <a:ext cx="2146300" cy="685800"/>
        </p:xfrm>
        <a:graphic>
          <a:graphicData uri="http://schemas.openxmlformats.org/presentationml/2006/ole">
            <mc:AlternateContent xmlns:mc="http://schemas.openxmlformats.org/markup-compatibility/2006">
              <mc:Choice xmlns:v="urn:schemas-microsoft-com:vml" Requires="v">
                <p:oleObj spid="_x0000_s258902" name="Equation" r:id="rId9" imgW="1002960" imgH="355320" progId="Equation.3">
                  <p:embed/>
                </p:oleObj>
              </mc:Choice>
              <mc:Fallback>
                <p:oleObj name="Equation" r:id="rId9" imgW="1002960" imgH="355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4114800"/>
                        <a:ext cx="2146300"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6" name="Object 6"/>
          <p:cNvGraphicFramePr>
            <a:graphicFrameLocks noChangeAspect="1"/>
          </p:cNvGraphicFramePr>
          <p:nvPr/>
        </p:nvGraphicFramePr>
        <p:xfrm>
          <a:off x="6019800" y="4114800"/>
          <a:ext cx="2090738" cy="685800"/>
        </p:xfrm>
        <a:graphic>
          <a:graphicData uri="http://schemas.openxmlformats.org/presentationml/2006/ole">
            <mc:AlternateContent xmlns:mc="http://schemas.openxmlformats.org/markup-compatibility/2006">
              <mc:Choice xmlns:v="urn:schemas-microsoft-com:vml" Requires="v">
                <p:oleObj spid="_x0000_s258903" name="Equation" r:id="rId11" imgW="977760" imgH="355320" progId="Equation.3">
                  <p:embed/>
                </p:oleObj>
              </mc:Choice>
              <mc:Fallback>
                <p:oleObj name="Equation" r:id="rId11" imgW="977760" imgH="3553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14800"/>
                        <a:ext cx="2090738"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7" name="Object 7"/>
          <p:cNvGraphicFramePr>
            <a:graphicFrameLocks noChangeAspect="1"/>
          </p:cNvGraphicFramePr>
          <p:nvPr>
            <p:extLst>
              <p:ext uri="{D42A27DB-BD31-4B8C-83A1-F6EECF244321}">
                <p14:modId xmlns:p14="http://schemas.microsoft.com/office/powerpoint/2010/main" val="2142432850"/>
              </p:ext>
            </p:extLst>
          </p:nvPr>
        </p:nvGraphicFramePr>
        <p:xfrm>
          <a:off x="7077075" y="3478213"/>
          <a:ext cx="1276350" cy="558800"/>
        </p:xfrm>
        <a:graphic>
          <a:graphicData uri="http://schemas.openxmlformats.org/presentationml/2006/ole">
            <mc:AlternateContent xmlns:mc="http://schemas.openxmlformats.org/markup-compatibility/2006">
              <mc:Choice xmlns:v="urn:schemas-microsoft-com:vml" Requires="v">
                <p:oleObj spid="_x0000_s258904" name="Equation" r:id="rId13" imgW="596900" imgH="266700" progId="Equation.3">
                  <p:embed/>
                </p:oleObj>
              </mc:Choice>
              <mc:Fallback>
                <p:oleObj name="Equation" r:id="rId13" imgW="596900" imgH="266700" progId="Equation.3">
                  <p:embed/>
                  <p:pic>
                    <p:nvPicPr>
                      <p:cNvPr id="0" name=""/>
                      <p:cNvPicPr>
                        <a:picLocks noChangeAspect="1" noChangeArrowheads="1"/>
                      </p:cNvPicPr>
                      <p:nvPr/>
                    </p:nvPicPr>
                    <p:blipFill>
                      <a:blip r:embed="rId14"/>
                      <a:srcRect/>
                      <a:stretch>
                        <a:fillRect/>
                      </a:stretch>
                    </p:blipFill>
                    <p:spPr bwMode="auto">
                      <a:xfrm>
                        <a:off x="7077075" y="3478213"/>
                        <a:ext cx="1276350" cy="558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8" name="Object 8"/>
          <p:cNvGraphicFramePr>
            <a:graphicFrameLocks noChangeAspect="1"/>
          </p:cNvGraphicFramePr>
          <p:nvPr/>
        </p:nvGraphicFramePr>
        <p:xfrm>
          <a:off x="6600825" y="1392238"/>
          <a:ext cx="1438275" cy="660400"/>
        </p:xfrm>
        <a:graphic>
          <a:graphicData uri="http://schemas.openxmlformats.org/presentationml/2006/ole">
            <mc:AlternateContent xmlns:mc="http://schemas.openxmlformats.org/markup-compatibility/2006">
              <mc:Choice xmlns:v="urn:schemas-microsoft-com:vml" Requires="v">
                <p:oleObj spid="_x0000_s258905" name="Equation" r:id="rId15" imgW="622300" imgH="292100" progId="Equation.DSMT4">
                  <p:embed/>
                </p:oleObj>
              </mc:Choice>
              <mc:Fallback>
                <p:oleObj name="Equation" r:id="rId15" imgW="6223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0825" y="1392238"/>
                        <a:ext cx="1438275" cy="6604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9" name="Object 9"/>
          <p:cNvGraphicFramePr>
            <a:graphicFrameLocks noChangeAspect="1"/>
          </p:cNvGraphicFramePr>
          <p:nvPr/>
        </p:nvGraphicFramePr>
        <p:xfrm>
          <a:off x="7924800" y="1600200"/>
          <a:ext cx="881063" cy="344488"/>
        </p:xfrm>
        <a:graphic>
          <a:graphicData uri="http://schemas.openxmlformats.org/presentationml/2006/ole">
            <mc:AlternateContent xmlns:mc="http://schemas.openxmlformats.org/markup-compatibility/2006">
              <mc:Choice xmlns:v="urn:schemas-microsoft-com:vml" Requires="v">
                <p:oleObj spid="_x0000_s258906" name="Equation" r:id="rId17" imgW="380880" imgH="152280" progId="Equation.DSMT4">
                  <p:embed/>
                </p:oleObj>
              </mc:Choice>
              <mc:Fallback>
                <p:oleObj name="Equation" r:id="rId17" imgW="38088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4800" y="1600200"/>
                        <a:ext cx="881063" cy="3444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85204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19881"/>
                                        </p:tgtEl>
                                        <p:attrNameLst>
                                          <p:attrName>style.visibility</p:attrName>
                                        </p:attrNameLst>
                                      </p:cBhvr>
                                      <p:to>
                                        <p:strVal val="visible"/>
                                      </p:to>
                                    </p:set>
                                    <p:animEffect transition="in" filter="wipe(left)">
                                      <p:cBhvr>
                                        <p:cTn id="7" dur="500"/>
                                        <p:tgtEl>
                                          <p:spTgt spid="7198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19880"/>
                                        </p:tgtEl>
                                        <p:attrNameLst>
                                          <p:attrName>style.visibility</p:attrName>
                                        </p:attrNameLst>
                                      </p:cBhvr>
                                      <p:to>
                                        <p:strVal val="visible"/>
                                      </p:to>
                                    </p:set>
                                    <p:animEffect transition="in" filter="wipe(left)">
                                      <p:cBhvr>
                                        <p:cTn id="12" dur="500"/>
                                        <p:tgtEl>
                                          <p:spTgt spid="719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19888"/>
                                        </p:tgtEl>
                                        <p:attrNameLst>
                                          <p:attrName>style.visibility</p:attrName>
                                        </p:attrNameLst>
                                      </p:cBhvr>
                                      <p:to>
                                        <p:strVal val="visible"/>
                                      </p:to>
                                    </p:set>
                                    <p:animEffect transition="in" filter="wipe(left)">
                                      <p:cBhvr>
                                        <p:cTn id="17" dur="500"/>
                                        <p:tgtEl>
                                          <p:spTgt spid="7198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19889"/>
                                        </p:tgtEl>
                                        <p:attrNameLst>
                                          <p:attrName>style.visibility</p:attrName>
                                        </p:attrNameLst>
                                      </p:cBhvr>
                                      <p:to>
                                        <p:strVal val="visible"/>
                                      </p:to>
                                    </p:set>
                                    <p:animEffect transition="in" filter="wipe(left)">
                                      <p:cBhvr>
                                        <p:cTn id="22" dur="500"/>
                                        <p:tgtEl>
                                          <p:spTgt spid="719889"/>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iterate type="wd">
                                    <p:tmPct val="10000"/>
                                  </p:iterate>
                                  <p:childTnLst>
                                    <p:set>
                                      <p:cBhvr>
                                        <p:cTn id="25" dur="1" fill="hold">
                                          <p:stCondLst>
                                            <p:cond delay="0"/>
                                          </p:stCondLst>
                                        </p:cTn>
                                        <p:tgtEl>
                                          <p:spTgt spid="719874"/>
                                        </p:tgtEl>
                                        <p:attrNameLst>
                                          <p:attrName>style.visibility</p:attrName>
                                        </p:attrNameLst>
                                      </p:cBhvr>
                                      <p:to>
                                        <p:strVal val="visible"/>
                                      </p:to>
                                    </p:set>
                                    <p:anim calcmode="lin" valueType="num">
                                      <p:cBhvr>
                                        <p:cTn id="26" dur="500" fill="hold"/>
                                        <p:tgtEl>
                                          <p:spTgt spid="719874"/>
                                        </p:tgtEl>
                                        <p:attrNameLst>
                                          <p:attrName>ppt_w</p:attrName>
                                        </p:attrNameLst>
                                      </p:cBhvr>
                                      <p:tavLst>
                                        <p:tav tm="0">
                                          <p:val>
                                            <p:fltVal val="0"/>
                                          </p:val>
                                        </p:tav>
                                        <p:tav tm="100000">
                                          <p:val>
                                            <p:strVal val="#ppt_w"/>
                                          </p:val>
                                        </p:tav>
                                      </p:tavLst>
                                    </p:anim>
                                    <p:anim calcmode="lin" valueType="num">
                                      <p:cBhvr>
                                        <p:cTn id="27" dur="500" fill="hold"/>
                                        <p:tgtEl>
                                          <p:spTgt spid="719874"/>
                                        </p:tgtEl>
                                        <p:attrNameLst>
                                          <p:attrName>ppt_h</p:attrName>
                                        </p:attrNameLst>
                                      </p:cBhvr>
                                      <p:tavLst>
                                        <p:tav tm="0">
                                          <p:val>
                                            <p:fltVal val="0"/>
                                          </p:val>
                                        </p:tav>
                                        <p:tav tm="100000">
                                          <p:val>
                                            <p:strVal val="#ppt_h"/>
                                          </p:val>
                                        </p:tav>
                                      </p:tavLst>
                                    </p:anim>
                                    <p:animEffect transition="in" filter="fade">
                                      <p:cBhvr>
                                        <p:cTn id="28" dur="500"/>
                                        <p:tgtEl>
                                          <p:spTgt spid="71987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719876"/>
                                        </p:tgtEl>
                                        <p:attrNameLst>
                                          <p:attrName>style.visibility</p:attrName>
                                        </p:attrNameLst>
                                      </p:cBhvr>
                                      <p:to>
                                        <p:strVal val="visible"/>
                                      </p:to>
                                    </p:set>
                                    <p:animEffect transition="in" filter="wipe(left)">
                                      <p:cBhvr>
                                        <p:cTn id="33" dur="500"/>
                                        <p:tgtEl>
                                          <p:spTgt spid="7198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19877">
                                            <p:txEl>
                                              <p:pRg st="0" end="0"/>
                                            </p:txEl>
                                          </p:spTgt>
                                        </p:tgtEl>
                                        <p:attrNameLst>
                                          <p:attrName>style.visibility</p:attrName>
                                        </p:attrNameLst>
                                      </p:cBhvr>
                                      <p:to>
                                        <p:strVal val="visible"/>
                                      </p:to>
                                    </p:set>
                                    <p:animEffect transition="in" filter="wipe(left)">
                                      <p:cBhvr>
                                        <p:cTn id="38" dur="500"/>
                                        <p:tgtEl>
                                          <p:spTgt spid="719877">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19878"/>
                                        </p:tgtEl>
                                        <p:attrNameLst>
                                          <p:attrName>style.visibility</p:attrName>
                                        </p:attrNameLst>
                                      </p:cBhvr>
                                      <p:to>
                                        <p:strVal val="visible"/>
                                      </p:to>
                                    </p:set>
                                    <p:animEffect transition="in" filter="wipe(left)">
                                      <p:cBhvr>
                                        <p:cTn id="43" dur="500"/>
                                        <p:tgtEl>
                                          <p:spTgt spid="7198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719882"/>
                                        </p:tgtEl>
                                        <p:attrNameLst>
                                          <p:attrName>style.visibility</p:attrName>
                                        </p:attrNameLst>
                                      </p:cBhvr>
                                      <p:to>
                                        <p:strVal val="visible"/>
                                      </p:to>
                                    </p:set>
                                    <p:animEffect transition="in" filter="wipe(left)">
                                      <p:cBhvr>
                                        <p:cTn id="48" dur="500"/>
                                        <p:tgtEl>
                                          <p:spTgt spid="71988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19887"/>
                                        </p:tgtEl>
                                        <p:attrNameLst>
                                          <p:attrName>style.visibility</p:attrName>
                                        </p:attrNameLst>
                                      </p:cBhvr>
                                      <p:to>
                                        <p:strVal val="visible"/>
                                      </p:to>
                                    </p:set>
                                    <p:animEffect transition="in" filter="wipe(left)">
                                      <p:cBhvr>
                                        <p:cTn id="53" dur="500"/>
                                        <p:tgtEl>
                                          <p:spTgt spid="71988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19884"/>
                                        </p:tgtEl>
                                        <p:attrNameLst>
                                          <p:attrName>style.visibility</p:attrName>
                                        </p:attrNameLst>
                                      </p:cBhvr>
                                      <p:to>
                                        <p:strVal val="visible"/>
                                      </p:to>
                                    </p:set>
                                    <p:animEffect transition="in" filter="wipe(left)">
                                      <p:cBhvr>
                                        <p:cTn id="58" dur="500"/>
                                        <p:tgtEl>
                                          <p:spTgt spid="71988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19885"/>
                                        </p:tgtEl>
                                        <p:attrNameLst>
                                          <p:attrName>style.visibility</p:attrName>
                                        </p:attrNameLst>
                                      </p:cBhvr>
                                      <p:to>
                                        <p:strVal val="visible"/>
                                      </p:to>
                                    </p:set>
                                    <p:animEffect transition="in" filter="wipe(left)">
                                      <p:cBhvr>
                                        <p:cTn id="63" dur="500"/>
                                        <p:tgtEl>
                                          <p:spTgt spid="71988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719886"/>
                                        </p:tgtEl>
                                        <p:attrNameLst>
                                          <p:attrName>style.visibility</p:attrName>
                                        </p:attrNameLst>
                                      </p:cBhvr>
                                      <p:to>
                                        <p:strVal val="visible"/>
                                      </p:to>
                                    </p:set>
                                    <p:animEffect transition="in" filter="wipe(left)">
                                      <p:cBhvr>
                                        <p:cTn id="68" dur="500"/>
                                        <p:tgtEl>
                                          <p:spTgt spid="71988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719883"/>
                                        </p:tgtEl>
                                        <p:attrNameLst>
                                          <p:attrName>style.visibility</p:attrName>
                                        </p:attrNameLst>
                                      </p:cBhvr>
                                      <p:to>
                                        <p:strVal val="visible"/>
                                      </p:to>
                                    </p:set>
                                    <p:animEffect transition="in" filter="wipe(left)">
                                      <p:cBhvr>
                                        <p:cTn id="73" dur="500"/>
                                        <p:tgtEl>
                                          <p:spTgt spid="71988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719879"/>
                                        </p:tgtEl>
                                        <p:attrNameLst>
                                          <p:attrName>style.visibility</p:attrName>
                                        </p:attrNameLst>
                                      </p:cBhvr>
                                      <p:to>
                                        <p:strVal val="visible"/>
                                      </p:to>
                                    </p:set>
                                    <p:animEffect transition="in" filter="wipe(left)">
                                      <p:cBhvr>
                                        <p:cTn id="78" dur="500"/>
                                        <p:tgtEl>
                                          <p:spTgt spid="71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4" grpId="0" animBg="1"/>
      <p:bldP spid="719876" grpId="0" animBg="1" autoUpdateAnimBg="0"/>
      <p:bldP spid="719877" grpId="0" build="p" autoUpdateAnimBg="0"/>
      <p:bldP spid="719878" grpId="0" animBg="1" autoUpdateAnimBg="0"/>
      <p:bldP spid="719879" grpId="0" animBg="1" autoUpdateAnimBg="0"/>
      <p:bldP spid="719881" grpId="0" animBg="1" autoUpdateAnimBg="0"/>
      <p:bldP spid="71988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462970-74F0-704A-8E44-5B86956683D3}"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381000" y="381000"/>
            <a:ext cx="8534400" cy="1143000"/>
          </a:xfrm>
        </p:spPr>
        <p:txBody>
          <a:bodyPr/>
          <a:lstStyle/>
          <a:p>
            <a:r>
              <a:rPr lang="en-US" altLang="ko-KR" sz="4000">
                <a:latin typeface="Arial Narrow" charset="0"/>
                <a:ea typeface="Gulim" charset="0"/>
                <a:cs typeface="Gulim" charset="0"/>
              </a:rPr>
              <a:t>How do we apply momentum conservation?</a:t>
            </a:r>
            <a:endParaRPr lang="en-US" sz="4000">
              <a:latin typeface="Arial Narrow" charset="0"/>
              <a:ea typeface="ＭＳ Ｐゴシック" charset="0"/>
              <a:cs typeface="ＭＳ Ｐゴシック" charset="0"/>
            </a:endParaRPr>
          </a:p>
        </p:txBody>
      </p:sp>
      <p:sp>
        <p:nvSpPr>
          <p:cNvPr id="792579" name="Rectangle 3"/>
          <p:cNvSpPr>
            <a:spLocks noGrp="1" noChangeArrowheads="1"/>
          </p:cNvSpPr>
          <p:nvPr>
            <p:ph type="body" idx="1"/>
          </p:nvPr>
        </p:nvSpPr>
        <p:spPr>
          <a:xfrm>
            <a:off x="381000" y="1524000"/>
            <a:ext cx="8153400" cy="4191000"/>
          </a:xfrm>
        </p:spPr>
        <p:txBody>
          <a:bodyPr/>
          <a:lstStyle/>
          <a:p>
            <a:pPr marL="609600" indent="-609600">
              <a:buFontTx/>
              <a:buAutoNum type="arabicPeriod"/>
            </a:pPr>
            <a:r>
              <a:rPr lang="en-US" dirty="0">
                <a:latin typeface="Arial Narrow" charset="0"/>
                <a:ea typeface="ＭＳ Ｐゴシック" charset="0"/>
                <a:cs typeface="ＭＳ Ｐゴシック" charset="0"/>
              </a:rPr>
              <a:t>Define your system by deciding which objects would be included in it.</a:t>
            </a:r>
            <a:endParaRPr lang="en-US" altLang="ko-KR" dirty="0">
              <a:latin typeface="Arial Narrow" charset="0"/>
              <a:ea typeface="Gulim" charset="0"/>
              <a:cs typeface="Gulim" charset="0"/>
            </a:endParaRPr>
          </a:p>
          <a:p>
            <a:pPr marL="609600" indent="-609600">
              <a:buFontTx/>
              <a:buAutoNum type="arabicPeriod"/>
            </a:pPr>
            <a:r>
              <a:rPr lang="en-US" dirty="0">
                <a:latin typeface="Arial Narrow" charset="0"/>
                <a:ea typeface="ＭＳ Ｐゴシック" charset="0"/>
                <a:cs typeface="ＭＳ Ｐゴシック" charset="0"/>
              </a:rPr>
              <a:t>Identify the internal and external forces with respect to the system.</a:t>
            </a:r>
            <a:endParaRPr lang="en-US" altLang="ko-KR" dirty="0">
              <a:latin typeface="Arial Narrow" charset="0"/>
              <a:ea typeface="Gulim" charset="0"/>
              <a:cs typeface="Gulim" charset="0"/>
            </a:endParaRPr>
          </a:p>
          <a:p>
            <a:pPr marL="609600" indent="-609600">
              <a:buFontTx/>
              <a:buAutoNum type="arabicPeriod"/>
            </a:pPr>
            <a:r>
              <a:rPr lang="en-US" dirty="0">
                <a:latin typeface="Arial Narrow" charset="0"/>
                <a:ea typeface="ＭＳ Ｐゴシック" charset="0"/>
                <a:cs typeface="ＭＳ Ｐゴシック" charset="0"/>
              </a:rPr>
              <a:t>Verify that the system is isolated.</a:t>
            </a:r>
            <a:endParaRPr lang="en-US" altLang="ko-KR" dirty="0">
              <a:latin typeface="Arial Narrow" charset="0"/>
              <a:ea typeface="Gulim" charset="0"/>
              <a:cs typeface="Gulim" charset="0"/>
            </a:endParaRPr>
          </a:p>
          <a:p>
            <a:pPr marL="609600" indent="-609600">
              <a:buFontTx/>
              <a:buAutoNum type="arabicPeriod"/>
            </a:pPr>
            <a:r>
              <a:rPr lang="en-US" dirty="0">
                <a:latin typeface="Arial Narrow" charset="0"/>
                <a:ea typeface="ＭＳ Ｐゴシック" charset="0"/>
                <a:cs typeface="ＭＳ Ｐゴシック" charset="0"/>
              </a:rPr>
              <a:t>Set the final momentum of the system equal to its initial momentum.</a:t>
            </a:r>
            <a:r>
              <a:rPr lang="en-US" altLang="ko-KR" dirty="0">
                <a:latin typeface="Arial Narrow" charset="0"/>
                <a:ea typeface="Gulim" charset="0"/>
                <a:cs typeface="Gulim" charset="0"/>
              </a:rPr>
              <a:t> </a:t>
            </a:r>
            <a:r>
              <a:rPr lang="en-US" dirty="0">
                <a:latin typeface="Arial Narrow" charset="0"/>
                <a:ea typeface="ＭＳ Ｐゴシック" charset="0"/>
                <a:cs typeface="ＭＳ Ｐゴシック" charset="0"/>
              </a:rPr>
              <a:t>Remember that momentum is a vector</a:t>
            </a:r>
            <a:r>
              <a:rPr lang="en-US" altLang="ko-KR" dirty="0">
                <a:latin typeface="Arial Narrow" charset="0"/>
                <a:ea typeface="Gulim" charset="0"/>
                <a:cs typeface="Gulim" charset="0"/>
              </a:rPr>
              <a:t>.</a:t>
            </a:r>
            <a:endParaRPr lang="en-US" dirty="0">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682652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wipe(left)">
                                      <p:cBhvr>
                                        <p:cTn id="7" dur="500"/>
                                        <p:tgtEl>
                                          <p:spTgt spid="792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92579">
                                            <p:txEl>
                                              <p:pRg st="1" end="1"/>
                                            </p:txEl>
                                          </p:spTgt>
                                        </p:tgtEl>
                                        <p:attrNameLst>
                                          <p:attrName>style.visibility</p:attrName>
                                        </p:attrNameLst>
                                      </p:cBhvr>
                                      <p:to>
                                        <p:strVal val="visible"/>
                                      </p:to>
                                    </p:set>
                                    <p:animEffect transition="in" filter="wipe(left)">
                                      <p:cBhvr>
                                        <p:cTn id="12" dur="500"/>
                                        <p:tgtEl>
                                          <p:spTgt spid="792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92579">
                                            <p:txEl>
                                              <p:pRg st="2" end="2"/>
                                            </p:txEl>
                                          </p:spTgt>
                                        </p:tgtEl>
                                        <p:attrNameLst>
                                          <p:attrName>style.visibility</p:attrName>
                                        </p:attrNameLst>
                                      </p:cBhvr>
                                      <p:to>
                                        <p:strVal val="visible"/>
                                      </p:to>
                                    </p:set>
                                    <p:animEffect transition="in" filter="wipe(left)">
                                      <p:cBhvr>
                                        <p:cTn id="17" dur="500"/>
                                        <p:tgtEl>
                                          <p:spTgt spid="792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92579">
                                            <p:txEl>
                                              <p:pRg st="3" end="3"/>
                                            </p:txEl>
                                          </p:spTgt>
                                        </p:tgtEl>
                                        <p:attrNameLst>
                                          <p:attrName>style.visibility</p:attrName>
                                        </p:attrNameLst>
                                      </p:cBhvr>
                                      <p:to>
                                        <p:strVal val="visible"/>
                                      </p:to>
                                    </p:set>
                                    <p:animEffect transition="in" filter="wipe(left)">
                                      <p:cBhvr>
                                        <p:cTn id="22" dur="500"/>
                                        <p:tgtEl>
                                          <p:spTgt spid="79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356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C493E2-DD99-6746-8740-8AA15E203541}"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786435" name="Text Box 3"/>
          <p:cNvSpPr txBox="1">
            <a:spLocks noChangeArrowheads="1"/>
          </p:cNvSpPr>
          <p:nvPr/>
        </p:nvSpPr>
        <p:spPr bwMode="auto">
          <a:xfrm>
            <a:off x="288925" y="685800"/>
            <a:ext cx="4130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Starting from rest, two skaters</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push off against each other on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ice where friction is negligible.</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One is a 54-kg woman and one is a 88-kg man.  The woman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moves away with a </a:t>
            </a:r>
            <a:r>
              <a:rPr lang="en-US" sz="2000" dirty="0" smtClean="0">
                <a:solidFill>
                  <a:schemeClr val="accent2"/>
                </a:solidFill>
                <a:latin typeface="Arial Narrow" charset="0"/>
                <a:ea typeface="Gulim" charset="0"/>
                <a:cs typeface="Gulim" charset="0"/>
              </a:rPr>
              <a:t>velocity </a:t>
            </a:r>
            <a:r>
              <a:rPr lang="en-US" sz="2000" dirty="0">
                <a:solidFill>
                  <a:schemeClr val="accent2"/>
                </a:solidFill>
                <a:latin typeface="Arial Narrow" charset="0"/>
                <a:ea typeface="Gulim" charset="0"/>
                <a:cs typeface="Gulim" charset="0"/>
              </a:rPr>
              <a:t>of +2.5 m/s.  Find the recoil velocity</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of the man.</a:t>
            </a:r>
          </a:p>
        </p:txBody>
      </p:sp>
      <p:pic>
        <p:nvPicPr>
          <p:cNvPr id="786436" name="Picture 4" descr="F0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387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Gulim" charset="0"/>
                <a:cs typeface="Gulim" charset="0"/>
              </a:rPr>
              <a:t>Ex. Ice Skaters</a:t>
            </a:r>
            <a:endParaRPr lang="en-US">
              <a:latin typeface="Arial Narrow" charset="0"/>
              <a:ea typeface="ＭＳ Ｐゴシック" charset="0"/>
              <a:cs typeface="ＭＳ Ｐゴシック" charset="0"/>
            </a:endParaRPr>
          </a:p>
        </p:txBody>
      </p:sp>
      <p:sp>
        <p:nvSpPr>
          <p:cNvPr id="786438" name="Rectangle 6"/>
          <p:cNvSpPr>
            <a:spLocks noChangeArrowheads="1"/>
          </p:cNvSpPr>
          <p:nvPr/>
        </p:nvSpPr>
        <p:spPr bwMode="auto">
          <a:xfrm>
            <a:off x="4953000" y="3657600"/>
            <a:ext cx="3886200"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86439" name="Object 2"/>
          <p:cNvGraphicFramePr>
            <a:graphicFrameLocks noChangeAspect="1"/>
          </p:cNvGraphicFramePr>
          <p:nvPr>
            <p:extLst>
              <p:ext uri="{D42A27DB-BD31-4B8C-83A1-F6EECF244321}">
                <p14:modId xmlns:p14="http://schemas.microsoft.com/office/powerpoint/2010/main" val="1127395176"/>
              </p:ext>
            </p:extLst>
          </p:nvPr>
        </p:nvGraphicFramePr>
        <p:xfrm>
          <a:off x="1917700" y="3111500"/>
          <a:ext cx="958850" cy="561975"/>
        </p:xfrm>
        <a:graphic>
          <a:graphicData uri="http://schemas.openxmlformats.org/presentationml/2006/ole">
            <mc:AlternateContent xmlns:mc="http://schemas.openxmlformats.org/markup-compatibility/2006">
              <mc:Choice xmlns:v="urn:schemas-microsoft-com:vml" Requires="v">
                <p:oleObj spid="_x0000_s259817" name="Equation" r:id="rId5" imgW="457200" imgH="266700" progId="Equation.3">
                  <p:embed/>
                </p:oleObj>
              </mc:Choice>
              <mc:Fallback>
                <p:oleObj name="Equation" r:id="rId5" imgW="457200" imgH="266700" progId="Equation.3">
                  <p:embed/>
                  <p:pic>
                    <p:nvPicPr>
                      <p:cNvPr id="0" name=""/>
                      <p:cNvPicPr>
                        <a:picLocks noChangeAspect="1" noChangeArrowheads="1"/>
                      </p:cNvPicPr>
                      <p:nvPr/>
                    </p:nvPicPr>
                    <p:blipFill>
                      <a:blip r:embed="rId6"/>
                      <a:srcRect/>
                      <a:stretch>
                        <a:fillRect/>
                      </a:stretch>
                    </p:blipFill>
                    <p:spPr bwMode="auto">
                      <a:xfrm>
                        <a:off x="1917700" y="3111500"/>
                        <a:ext cx="95885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0" name="Object 3"/>
          <p:cNvGraphicFramePr>
            <a:graphicFrameLocks noChangeAspect="1"/>
          </p:cNvGraphicFramePr>
          <p:nvPr/>
        </p:nvGraphicFramePr>
        <p:xfrm>
          <a:off x="1295400" y="3683000"/>
          <a:ext cx="2051050" cy="508000"/>
        </p:xfrm>
        <a:graphic>
          <a:graphicData uri="http://schemas.openxmlformats.org/presentationml/2006/ole">
            <mc:AlternateContent xmlns:mc="http://schemas.openxmlformats.org/markup-compatibility/2006">
              <mc:Choice xmlns:v="urn:schemas-microsoft-com:vml" Requires="v">
                <p:oleObj spid="_x0000_s259818" name="Equation" r:id="rId7" imgW="977760" imgH="241200" progId="Equation.DSMT4">
                  <p:embed/>
                </p:oleObj>
              </mc:Choice>
              <mc:Fallback>
                <p:oleObj name="Equation" r:id="rId7" imgW="97776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683000"/>
                        <a:ext cx="20510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1" name="Object 4"/>
          <p:cNvGraphicFramePr>
            <a:graphicFrameLocks noChangeAspect="1"/>
          </p:cNvGraphicFramePr>
          <p:nvPr/>
        </p:nvGraphicFramePr>
        <p:xfrm>
          <a:off x="1905000" y="4494213"/>
          <a:ext cx="746125" cy="508000"/>
        </p:xfrm>
        <a:graphic>
          <a:graphicData uri="http://schemas.openxmlformats.org/presentationml/2006/ole">
            <mc:AlternateContent xmlns:mc="http://schemas.openxmlformats.org/markup-compatibility/2006">
              <mc:Choice xmlns:v="urn:schemas-microsoft-com:vml" Requires="v">
                <p:oleObj spid="_x0000_s259819" name="Equation" r:id="rId9" imgW="355320" imgH="241200" progId="Equation.DSMT4">
                  <p:embed/>
                </p:oleObj>
              </mc:Choice>
              <mc:Fallback>
                <p:oleObj name="Equation" r:id="rId9" imgW="35532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494213"/>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2" name="Object 5"/>
          <p:cNvGraphicFramePr>
            <a:graphicFrameLocks noChangeAspect="1"/>
          </p:cNvGraphicFramePr>
          <p:nvPr/>
        </p:nvGraphicFramePr>
        <p:xfrm>
          <a:off x="304800" y="5562600"/>
          <a:ext cx="746125" cy="508000"/>
        </p:xfrm>
        <a:graphic>
          <a:graphicData uri="http://schemas.openxmlformats.org/presentationml/2006/ole">
            <mc:AlternateContent xmlns:mc="http://schemas.openxmlformats.org/markup-compatibility/2006">
              <mc:Choice xmlns:v="urn:schemas-microsoft-com:vml" Requires="v">
                <p:oleObj spid="_x0000_s259820" name="Equation" r:id="rId11" imgW="355320" imgH="241200" progId="Equation.DSMT4">
                  <p:embed/>
                </p:oleObj>
              </mc:Choice>
              <mc:Fallback>
                <p:oleObj name="Equation" r:id="rId11" imgW="35532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5562600"/>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3" name="Text Box 11"/>
          <p:cNvSpPr txBox="1">
            <a:spLocks noChangeArrowheads="1"/>
          </p:cNvSpPr>
          <p:nvPr/>
        </p:nvSpPr>
        <p:spPr bwMode="auto">
          <a:xfrm>
            <a:off x="365125" y="25908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 net external force </a:t>
            </a:r>
            <a:r>
              <a:rPr lang="en-US" altLang="ko-KR" sz="2000">
                <a:solidFill>
                  <a:schemeClr val="accent2"/>
                </a:solidFill>
                <a:latin typeface="Arial Narrow" charset="0"/>
                <a:ea typeface="Gulim" charset="0"/>
                <a:cs typeface="Gulim" charset="0"/>
                <a:sym typeface="Wingdings" charset="0"/>
              </a:rPr>
              <a:t> </a:t>
            </a:r>
            <a:r>
              <a:rPr lang="en-US" altLang="ko-KR" sz="2000">
                <a:solidFill>
                  <a:schemeClr val="accent2"/>
                </a:solidFill>
                <a:latin typeface="Arial Narrow" charset="0"/>
                <a:ea typeface="Gulim" charset="0"/>
                <a:cs typeface="Gulim" charset="0"/>
              </a:rPr>
              <a:t>momentum conserved</a:t>
            </a:r>
            <a:endParaRPr lang="en-US" sz="2000">
              <a:solidFill>
                <a:schemeClr val="accent2"/>
              </a:solidFill>
              <a:latin typeface="Arial Narrow" charset="0"/>
              <a:ea typeface="Gulim" charset="0"/>
              <a:cs typeface="Gulim" charset="0"/>
            </a:endParaRPr>
          </a:p>
        </p:txBody>
      </p:sp>
      <p:graphicFrame>
        <p:nvGraphicFramePr>
          <p:cNvPr id="786444" name="Object 6"/>
          <p:cNvGraphicFramePr>
            <a:graphicFrameLocks noChangeAspect="1"/>
          </p:cNvGraphicFramePr>
          <p:nvPr/>
        </p:nvGraphicFramePr>
        <p:xfrm>
          <a:off x="3390900" y="3740150"/>
          <a:ext cx="266700" cy="374650"/>
        </p:xfrm>
        <a:graphic>
          <a:graphicData uri="http://schemas.openxmlformats.org/presentationml/2006/ole">
            <mc:AlternateContent xmlns:mc="http://schemas.openxmlformats.org/markup-compatibility/2006">
              <mc:Choice xmlns:v="urn:schemas-microsoft-com:vml" Requires="v">
                <p:oleObj spid="_x0000_s259821"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0900" y="374015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5" name="AutoShape 13"/>
          <p:cNvSpPr>
            <a:spLocks noChangeArrowheads="1"/>
          </p:cNvSpPr>
          <p:nvPr/>
        </p:nvSpPr>
        <p:spPr bwMode="auto">
          <a:xfrm>
            <a:off x="304800" y="44196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f2</a:t>
            </a:r>
            <a:endParaRPr lang="en-US" sz="1800" b="1" baseline="-25000">
              <a:solidFill>
                <a:srgbClr val="A50021"/>
              </a:solidFill>
              <a:latin typeface="Arial Narrow" charset="0"/>
              <a:ea typeface="Gulim" charset="0"/>
              <a:cs typeface="Gulim" charset="0"/>
            </a:endParaRPr>
          </a:p>
        </p:txBody>
      </p:sp>
      <p:graphicFrame>
        <p:nvGraphicFramePr>
          <p:cNvPr id="786447" name="Object 7"/>
          <p:cNvGraphicFramePr>
            <a:graphicFrameLocks noChangeAspect="1"/>
          </p:cNvGraphicFramePr>
          <p:nvPr/>
        </p:nvGraphicFramePr>
        <p:xfrm>
          <a:off x="2693988" y="4267200"/>
          <a:ext cx="1039812" cy="962025"/>
        </p:xfrm>
        <a:graphic>
          <a:graphicData uri="http://schemas.openxmlformats.org/presentationml/2006/ole">
            <mc:AlternateContent xmlns:mc="http://schemas.openxmlformats.org/markup-compatibility/2006">
              <mc:Choice xmlns:v="urn:schemas-microsoft-com:vml" Requires="v">
                <p:oleObj spid="_x0000_s259822" name="Equation" r:id="rId15" imgW="495000" imgH="457200" progId="Equation.DSMT4">
                  <p:embed/>
                </p:oleObj>
              </mc:Choice>
              <mc:Fallback>
                <p:oleObj name="Equation" r:id="rId15" imgW="49500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3988" y="4267200"/>
                        <a:ext cx="1039812"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8" name="Object 8"/>
          <p:cNvGraphicFramePr>
            <a:graphicFrameLocks noChangeAspect="1"/>
          </p:cNvGraphicFramePr>
          <p:nvPr/>
        </p:nvGraphicFramePr>
        <p:xfrm>
          <a:off x="1066800" y="5334000"/>
          <a:ext cx="4160838" cy="935038"/>
        </p:xfrm>
        <a:graphic>
          <a:graphicData uri="http://schemas.openxmlformats.org/presentationml/2006/ole">
            <mc:AlternateContent xmlns:mc="http://schemas.openxmlformats.org/markup-compatibility/2006">
              <mc:Choice xmlns:v="urn:schemas-microsoft-com:vml" Requires="v">
                <p:oleObj spid="_x0000_s259823" name="Equation" r:id="rId17" imgW="1981080" imgH="444240" progId="Equation.DSMT4">
                  <p:embed/>
                </p:oleObj>
              </mc:Choice>
              <mc:Fallback>
                <p:oleObj name="Equation" r:id="rId17" imgW="1981080" imgH="4442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5334000"/>
                        <a:ext cx="416083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77110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86435"/>
                                        </p:tgtEl>
                                        <p:attrNameLst>
                                          <p:attrName>style.visibility</p:attrName>
                                        </p:attrNameLst>
                                      </p:cBhvr>
                                      <p:to>
                                        <p:strVal val="visible"/>
                                      </p:to>
                                    </p:set>
                                    <p:animEffect transition="in" filter="wipe(left)">
                                      <p:cBhvr>
                                        <p:cTn id="7" dur="500"/>
                                        <p:tgtEl>
                                          <p:spTgt spid="786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786436"/>
                                        </p:tgtEl>
                                        <p:attrNameLst>
                                          <p:attrName>style.visibility</p:attrName>
                                        </p:attrNameLst>
                                      </p:cBhvr>
                                      <p:to>
                                        <p:strVal val="visible"/>
                                      </p:to>
                                    </p:set>
                                    <p:anim calcmode="lin" valueType="num">
                                      <p:cBhvr>
                                        <p:cTn id="12" dur="500" fill="hold"/>
                                        <p:tgtEl>
                                          <p:spTgt spid="786436"/>
                                        </p:tgtEl>
                                        <p:attrNameLst>
                                          <p:attrName>ppt_w</p:attrName>
                                        </p:attrNameLst>
                                      </p:cBhvr>
                                      <p:tavLst>
                                        <p:tav tm="0">
                                          <p:val>
                                            <p:fltVal val="0"/>
                                          </p:val>
                                        </p:tav>
                                        <p:tav tm="100000">
                                          <p:val>
                                            <p:strVal val="#ppt_w"/>
                                          </p:val>
                                        </p:tav>
                                      </p:tavLst>
                                    </p:anim>
                                    <p:anim calcmode="lin" valueType="num">
                                      <p:cBhvr>
                                        <p:cTn id="13" dur="500" fill="hold"/>
                                        <p:tgtEl>
                                          <p:spTgt spid="786436"/>
                                        </p:tgtEl>
                                        <p:attrNameLst>
                                          <p:attrName>ppt_h</p:attrName>
                                        </p:attrNameLst>
                                      </p:cBhvr>
                                      <p:tavLst>
                                        <p:tav tm="0">
                                          <p:val>
                                            <p:fltVal val="0"/>
                                          </p:val>
                                        </p:tav>
                                        <p:tav tm="100000">
                                          <p:val>
                                            <p:strVal val="#ppt_h"/>
                                          </p:val>
                                        </p:tav>
                                      </p:tavLst>
                                    </p:anim>
                                    <p:animEffect transition="in" filter="fade">
                                      <p:cBhvr>
                                        <p:cTn id="14" dur="500"/>
                                        <p:tgtEl>
                                          <p:spTgt spid="7864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786438"/>
                                        </p:tgtEl>
                                      </p:cBhvr>
                                    </p:animEffect>
                                    <p:set>
                                      <p:cBhvr>
                                        <p:cTn id="19" dur="1" fill="hold">
                                          <p:stCondLst>
                                            <p:cond delay="499"/>
                                          </p:stCondLst>
                                        </p:cTn>
                                        <p:tgtEl>
                                          <p:spTgt spid="78643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786443"/>
                                        </p:tgtEl>
                                        <p:attrNameLst>
                                          <p:attrName>style.visibility</p:attrName>
                                        </p:attrNameLst>
                                      </p:cBhvr>
                                      <p:to>
                                        <p:strVal val="visible"/>
                                      </p:to>
                                    </p:set>
                                    <p:animEffect transition="in" filter="wipe(left)">
                                      <p:cBhvr>
                                        <p:cTn id="24" dur="500"/>
                                        <p:tgtEl>
                                          <p:spTgt spid="78644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786439"/>
                                        </p:tgtEl>
                                        <p:attrNameLst>
                                          <p:attrName>style.visibility</p:attrName>
                                        </p:attrNameLst>
                                      </p:cBhvr>
                                      <p:to>
                                        <p:strVal val="visible"/>
                                      </p:to>
                                    </p:set>
                                    <p:animEffect transition="in" filter="wipe(left)">
                                      <p:cBhvr>
                                        <p:cTn id="29" dur="500"/>
                                        <p:tgtEl>
                                          <p:spTgt spid="7864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786440"/>
                                        </p:tgtEl>
                                        <p:attrNameLst>
                                          <p:attrName>style.visibility</p:attrName>
                                        </p:attrNameLst>
                                      </p:cBhvr>
                                      <p:to>
                                        <p:strVal val="visible"/>
                                      </p:to>
                                    </p:set>
                                    <p:animEffect transition="in" filter="wipe(left)">
                                      <p:cBhvr>
                                        <p:cTn id="34" dur="500"/>
                                        <p:tgtEl>
                                          <p:spTgt spid="7864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786444"/>
                                        </p:tgtEl>
                                        <p:attrNameLst>
                                          <p:attrName>style.visibility</p:attrName>
                                        </p:attrNameLst>
                                      </p:cBhvr>
                                      <p:to>
                                        <p:strVal val="visible"/>
                                      </p:to>
                                    </p:set>
                                    <p:animEffect transition="in" filter="wipe(left)">
                                      <p:cBhvr>
                                        <p:cTn id="39" dur="500"/>
                                        <p:tgtEl>
                                          <p:spTgt spid="78644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86445"/>
                                        </p:tgtEl>
                                        <p:attrNameLst>
                                          <p:attrName>style.visibility</p:attrName>
                                        </p:attrNameLst>
                                      </p:cBhvr>
                                      <p:to>
                                        <p:strVal val="visible"/>
                                      </p:to>
                                    </p:set>
                                    <p:animEffect transition="in" filter="wipe(left)">
                                      <p:cBhvr>
                                        <p:cTn id="44" dur="500"/>
                                        <p:tgtEl>
                                          <p:spTgt spid="78644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786441"/>
                                        </p:tgtEl>
                                        <p:attrNameLst>
                                          <p:attrName>style.visibility</p:attrName>
                                        </p:attrNameLst>
                                      </p:cBhvr>
                                      <p:to>
                                        <p:strVal val="visible"/>
                                      </p:to>
                                    </p:set>
                                    <p:animEffect transition="in" filter="wipe(left)">
                                      <p:cBhvr>
                                        <p:cTn id="49" dur="500"/>
                                        <p:tgtEl>
                                          <p:spTgt spid="7864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786447"/>
                                        </p:tgtEl>
                                        <p:attrNameLst>
                                          <p:attrName>style.visibility</p:attrName>
                                        </p:attrNameLst>
                                      </p:cBhvr>
                                      <p:to>
                                        <p:strVal val="visible"/>
                                      </p:to>
                                    </p:set>
                                    <p:animEffect transition="in" filter="wipe(left)">
                                      <p:cBhvr>
                                        <p:cTn id="54" dur="500"/>
                                        <p:tgtEl>
                                          <p:spTgt spid="78644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786442"/>
                                        </p:tgtEl>
                                        <p:attrNameLst>
                                          <p:attrName>style.visibility</p:attrName>
                                        </p:attrNameLst>
                                      </p:cBhvr>
                                      <p:to>
                                        <p:strVal val="visible"/>
                                      </p:to>
                                    </p:set>
                                    <p:animEffect transition="in" filter="wipe(left)">
                                      <p:cBhvr>
                                        <p:cTn id="59" dur="500"/>
                                        <p:tgtEl>
                                          <p:spTgt spid="78644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786448"/>
                                        </p:tgtEl>
                                        <p:attrNameLst>
                                          <p:attrName>style.visibility</p:attrName>
                                        </p:attrNameLst>
                                      </p:cBhvr>
                                      <p:to>
                                        <p:strVal val="visible"/>
                                      </p:to>
                                    </p:set>
                                    <p:animEffect transition="in" filter="wipe(left)">
                                      <p:cBhvr>
                                        <p:cTn id="64" dur="500"/>
                                        <p:tgtEl>
                                          <p:spTgt spid="786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5" grpId="0"/>
      <p:bldP spid="786438" grpId="0" animBg="1"/>
      <p:bldP spid="786443" grpId="0"/>
      <p:bldP spid="78644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56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2CB6CE0-D1F2-EA4F-AA82-1E61928E2307}"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5617" name="Rectangle 2"/>
          <p:cNvSpPr>
            <a:spLocks noGrp="1" noChangeArrowheads="1"/>
          </p:cNvSpPr>
          <p:nvPr>
            <p:ph type="title"/>
          </p:nvPr>
        </p:nvSpPr>
        <p:spPr>
          <a:xfrm>
            <a:off x="685800" y="0"/>
            <a:ext cx="7848600" cy="838200"/>
          </a:xfrm>
        </p:spPr>
        <p:txBody>
          <a:bodyPr/>
          <a:lstStyle/>
          <a:p>
            <a:r>
              <a:rPr lang="en-US">
                <a:latin typeface="Arial Narrow" charset="0"/>
                <a:ea typeface="ＭＳ Ｐゴシック" charset="0"/>
                <a:cs typeface="ＭＳ Ｐゴシック" charset="0"/>
              </a:rPr>
              <a:t>Collisions </a:t>
            </a:r>
          </a:p>
        </p:txBody>
      </p:sp>
      <p:sp>
        <p:nvSpPr>
          <p:cNvPr id="726019" name="Text Box 3"/>
          <p:cNvSpPr txBox="1">
            <a:spLocks noChangeArrowheads="1"/>
          </p:cNvSpPr>
          <p:nvPr/>
        </p:nvSpPr>
        <p:spPr bwMode="auto">
          <a:xfrm>
            <a:off x="304800" y="1752600"/>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 case of a collision between a proton on a helium ion. </a:t>
            </a:r>
            <a:endParaRPr lang="en-US" sz="2200" b="1" dirty="0">
              <a:solidFill>
                <a:srgbClr val="FF0000"/>
              </a:solidFill>
              <a:latin typeface="Monotype Corsiva" charset="0"/>
            </a:endParaRPr>
          </a:p>
        </p:txBody>
      </p:sp>
      <p:sp>
        <p:nvSpPr>
          <p:cNvPr id="726020" name="Text Box 4"/>
          <p:cNvSpPr txBox="1">
            <a:spLocks noChangeArrowheads="1"/>
          </p:cNvSpPr>
          <p:nvPr/>
        </p:nvSpPr>
        <p:spPr bwMode="auto">
          <a:xfrm>
            <a:off x="4114800" y="1600200"/>
            <a:ext cx="4876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collisions of these ions never involve physical contact because the electromagnetic repulsive force between these two become great as they get closer causing a collision.</a:t>
            </a:r>
          </a:p>
        </p:txBody>
      </p:sp>
      <p:sp>
        <p:nvSpPr>
          <p:cNvPr id="726021" name="Text Box 5"/>
          <p:cNvSpPr txBox="1">
            <a:spLocks noChangeArrowheads="1"/>
          </p:cNvSpPr>
          <p:nvPr/>
        </p:nvSpPr>
        <p:spPr bwMode="auto">
          <a:xfrm>
            <a:off x="304800" y="838200"/>
            <a:ext cx="85344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Generalized collisions must cover not only the physical contact but also the collisions without physical contact such as that of electromagnetic ones in a microscopic scale.</a:t>
            </a:r>
          </a:p>
        </p:txBody>
      </p:sp>
      <p:graphicFrame>
        <p:nvGraphicFramePr>
          <p:cNvPr id="726022" name="Object 2"/>
          <p:cNvGraphicFramePr>
            <a:graphicFrameLocks noChangeAspect="1"/>
          </p:cNvGraphicFramePr>
          <p:nvPr>
            <p:extLst>
              <p:ext uri="{D42A27DB-BD31-4B8C-83A1-F6EECF244321}">
                <p14:modId xmlns:p14="http://schemas.microsoft.com/office/powerpoint/2010/main" val="3595106694"/>
              </p:ext>
            </p:extLst>
          </p:nvPr>
        </p:nvGraphicFramePr>
        <p:xfrm>
          <a:off x="7353300" y="3243263"/>
          <a:ext cx="1350963" cy="566737"/>
        </p:xfrm>
        <a:graphic>
          <a:graphicData uri="http://schemas.openxmlformats.org/presentationml/2006/ole">
            <mc:AlternateContent xmlns:mc="http://schemas.openxmlformats.org/markup-compatibility/2006">
              <mc:Choice xmlns:v="urn:schemas-microsoft-com:vml" Requires="v">
                <p:oleObj spid="_x0000_s303355" name="Equation" r:id="rId3" imgW="736600" imgH="254000" progId="Equation.3">
                  <p:embed/>
                </p:oleObj>
              </mc:Choice>
              <mc:Fallback>
                <p:oleObj name="Equation" r:id="rId3" imgW="736600" imgH="254000" progId="Equation.3">
                  <p:embed/>
                  <p:pic>
                    <p:nvPicPr>
                      <p:cNvPr id="0" name=""/>
                      <p:cNvPicPr>
                        <a:picLocks noChangeAspect="1" noChangeArrowheads="1"/>
                      </p:cNvPicPr>
                      <p:nvPr/>
                    </p:nvPicPr>
                    <p:blipFill>
                      <a:blip r:embed="rId4"/>
                      <a:srcRect/>
                      <a:stretch>
                        <a:fillRect/>
                      </a:stretch>
                    </p:blipFill>
                    <p:spPr bwMode="auto">
                      <a:xfrm>
                        <a:off x="7353300" y="3243263"/>
                        <a:ext cx="1350963" cy="566737"/>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7"/>
          <p:cNvGrpSpPr>
            <a:grpSpLocks/>
          </p:cNvGrpSpPr>
          <p:nvPr/>
        </p:nvGrpSpPr>
        <p:grpSpPr bwMode="auto">
          <a:xfrm>
            <a:off x="457200" y="3457575"/>
            <a:ext cx="2093913" cy="457200"/>
            <a:chOff x="288" y="2253"/>
            <a:chExt cx="1319" cy="288"/>
          </a:xfrm>
        </p:grpSpPr>
        <p:sp>
          <p:nvSpPr>
            <p:cNvPr id="25635" name="Line 8"/>
            <p:cNvSpPr>
              <a:spLocks noChangeShapeType="1"/>
            </p:cNvSpPr>
            <p:nvPr/>
          </p:nvSpPr>
          <p:spPr bwMode="auto">
            <a:xfrm>
              <a:off x="288" y="2400"/>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6" name="Text Box 9"/>
            <p:cNvSpPr txBox="1">
              <a:spLocks noChangeArrowheads="1"/>
            </p:cNvSpPr>
            <p:nvPr/>
          </p:nvSpPr>
          <p:spPr bwMode="auto">
            <a:xfrm>
              <a:off x="1430" y="2253"/>
              <a:ext cx="1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grpSp>
        <p:nvGrpSpPr>
          <p:cNvPr id="3" name="Group 10"/>
          <p:cNvGrpSpPr>
            <a:grpSpLocks/>
          </p:cNvGrpSpPr>
          <p:nvPr/>
        </p:nvGrpSpPr>
        <p:grpSpPr bwMode="auto">
          <a:xfrm>
            <a:off x="304800" y="2743200"/>
            <a:ext cx="381000" cy="1905000"/>
            <a:chOff x="192" y="1728"/>
            <a:chExt cx="240" cy="1200"/>
          </a:xfrm>
        </p:grpSpPr>
        <p:sp>
          <p:nvSpPr>
            <p:cNvPr id="25633" name="Line 11"/>
            <p:cNvSpPr>
              <a:spLocks noChangeShapeType="1"/>
            </p:cNvSpPr>
            <p:nvPr/>
          </p:nvSpPr>
          <p:spPr bwMode="auto">
            <a:xfrm rot="-5400000">
              <a:off x="-144" y="2352"/>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4" name="Text Box 12"/>
            <p:cNvSpPr txBox="1">
              <a:spLocks noChangeArrowheads="1"/>
            </p:cNvSpPr>
            <p:nvPr/>
          </p:nvSpPr>
          <p:spPr bwMode="auto">
            <a:xfrm>
              <a:off x="192" y="1728"/>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3"/>
          <p:cNvGrpSpPr>
            <a:grpSpLocks/>
          </p:cNvGrpSpPr>
          <p:nvPr/>
        </p:nvGrpSpPr>
        <p:grpSpPr bwMode="auto">
          <a:xfrm>
            <a:off x="838200" y="2895600"/>
            <a:ext cx="1163638" cy="846138"/>
            <a:chOff x="528" y="1899"/>
            <a:chExt cx="733" cy="533"/>
          </a:xfrm>
        </p:grpSpPr>
        <p:sp>
          <p:nvSpPr>
            <p:cNvPr id="25631" name="Freeform 14"/>
            <p:cNvSpPr>
              <a:spLocks/>
            </p:cNvSpPr>
            <p:nvPr/>
          </p:nvSpPr>
          <p:spPr bwMode="auto">
            <a:xfrm>
              <a:off x="528" y="1920"/>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2" name="Text Box 15"/>
            <p:cNvSpPr txBox="1">
              <a:spLocks noChangeArrowheads="1"/>
            </p:cNvSpPr>
            <p:nvPr/>
          </p:nvSpPr>
          <p:spPr bwMode="auto">
            <a:xfrm>
              <a:off x="960" y="189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12</a:t>
              </a:r>
              <a:endParaRPr lang="en-US" sz="2000" b="1">
                <a:solidFill>
                  <a:schemeClr val="accent2"/>
                </a:solidFill>
                <a:latin typeface="Monotype Corsiva" charset="0"/>
              </a:endParaRPr>
            </a:p>
          </p:txBody>
        </p:sp>
      </p:grpSp>
      <p:grpSp>
        <p:nvGrpSpPr>
          <p:cNvPr id="5" name="Group 16"/>
          <p:cNvGrpSpPr>
            <a:grpSpLocks/>
          </p:cNvGrpSpPr>
          <p:nvPr/>
        </p:nvGrpSpPr>
        <p:grpSpPr bwMode="auto">
          <a:xfrm>
            <a:off x="838200" y="3716338"/>
            <a:ext cx="1239838" cy="812800"/>
            <a:chOff x="528" y="2416"/>
            <a:chExt cx="781" cy="512"/>
          </a:xfrm>
        </p:grpSpPr>
        <p:sp>
          <p:nvSpPr>
            <p:cNvPr id="25629" name="Freeform 17"/>
            <p:cNvSpPr>
              <a:spLocks/>
            </p:cNvSpPr>
            <p:nvPr/>
          </p:nvSpPr>
          <p:spPr bwMode="auto">
            <a:xfrm flipV="1">
              <a:off x="528" y="2416"/>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0" name="Text Box 18"/>
            <p:cNvSpPr txBox="1">
              <a:spLocks noChangeArrowheads="1"/>
            </p:cNvSpPr>
            <p:nvPr/>
          </p:nvSpPr>
          <p:spPr bwMode="auto">
            <a:xfrm>
              <a:off x="1008" y="2582"/>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21</a:t>
              </a:r>
              <a:endParaRPr lang="en-US" sz="2000" b="1">
                <a:solidFill>
                  <a:schemeClr val="accent2"/>
                </a:solidFill>
                <a:latin typeface="Monotype Corsiva" charset="0"/>
              </a:endParaRPr>
            </a:p>
          </p:txBody>
        </p:sp>
      </p:grpSp>
      <p:sp>
        <p:nvSpPr>
          <p:cNvPr id="726035" name="Text Box 19"/>
          <p:cNvSpPr txBox="1">
            <a:spLocks noChangeArrowheads="1"/>
          </p:cNvSpPr>
          <p:nvPr/>
        </p:nvSpPr>
        <p:spPr bwMode="auto">
          <a:xfrm>
            <a:off x="2667000" y="3052763"/>
            <a:ext cx="4267200" cy="10350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Assuming no external forces, the force exerted on particle 1 by particle 2, </a:t>
            </a:r>
            <a:r>
              <a:rPr lang="en-US" sz="2000" b="1">
                <a:solidFill>
                  <a:srgbClr val="FF0000"/>
                </a:solidFill>
                <a:latin typeface="Monotype Corsiva" charset="0"/>
              </a:rPr>
              <a:t>F</a:t>
            </a:r>
            <a:r>
              <a:rPr lang="en-US" sz="2000" b="1" baseline="-25000">
                <a:solidFill>
                  <a:srgbClr val="FF0000"/>
                </a:solidFill>
                <a:latin typeface="Monotype Corsiva" charset="0"/>
              </a:rPr>
              <a:t>21</a:t>
            </a:r>
            <a:r>
              <a:rPr lang="en-US" sz="2000">
                <a:solidFill>
                  <a:srgbClr val="FF0000"/>
                </a:solidFill>
                <a:latin typeface="Arial Narrow" charset="0"/>
              </a:rPr>
              <a:t>, changes the momentum of particle 1 by  </a:t>
            </a:r>
            <a:endParaRPr lang="en-US" sz="2000" b="1">
              <a:solidFill>
                <a:srgbClr val="FF0000"/>
              </a:solidFill>
              <a:latin typeface="Monotype Corsiva" charset="0"/>
            </a:endParaRPr>
          </a:p>
        </p:txBody>
      </p:sp>
      <p:sp>
        <p:nvSpPr>
          <p:cNvPr id="726036" name="Text Box 20"/>
          <p:cNvSpPr txBox="1">
            <a:spLocks noChangeArrowheads="1"/>
          </p:cNvSpPr>
          <p:nvPr/>
        </p:nvSpPr>
        <p:spPr bwMode="auto">
          <a:xfrm>
            <a:off x="2667000" y="4148138"/>
            <a:ext cx="34290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Likewise for particle 2 by particle 1  </a:t>
            </a:r>
            <a:endParaRPr lang="en-US" sz="2000" b="1">
              <a:solidFill>
                <a:srgbClr val="FF0000"/>
              </a:solidFill>
              <a:latin typeface="Monotype Corsiva" charset="0"/>
            </a:endParaRPr>
          </a:p>
        </p:txBody>
      </p:sp>
      <p:graphicFrame>
        <p:nvGraphicFramePr>
          <p:cNvPr id="726037" name="Object 3"/>
          <p:cNvGraphicFramePr>
            <a:graphicFrameLocks noChangeAspect="1"/>
          </p:cNvGraphicFramePr>
          <p:nvPr>
            <p:extLst>
              <p:ext uri="{D42A27DB-BD31-4B8C-83A1-F6EECF244321}">
                <p14:modId xmlns:p14="http://schemas.microsoft.com/office/powerpoint/2010/main" val="2432865792"/>
              </p:ext>
            </p:extLst>
          </p:nvPr>
        </p:nvGraphicFramePr>
        <p:xfrm>
          <a:off x="7372350" y="4129088"/>
          <a:ext cx="1370013" cy="565150"/>
        </p:xfrm>
        <a:graphic>
          <a:graphicData uri="http://schemas.openxmlformats.org/presentationml/2006/ole">
            <mc:AlternateContent xmlns:mc="http://schemas.openxmlformats.org/markup-compatibility/2006">
              <mc:Choice xmlns:v="urn:schemas-microsoft-com:vml" Requires="v">
                <p:oleObj spid="_x0000_s303356" name="Equation" r:id="rId5" imgW="749300" imgH="254000" progId="Equation.3">
                  <p:embed/>
                </p:oleObj>
              </mc:Choice>
              <mc:Fallback>
                <p:oleObj name="Equation" r:id="rId5" imgW="749300" imgH="254000" progId="Equation.3">
                  <p:embed/>
                  <p:pic>
                    <p:nvPicPr>
                      <p:cNvPr id="0" name=""/>
                      <p:cNvPicPr>
                        <a:picLocks noChangeAspect="1" noChangeArrowheads="1"/>
                      </p:cNvPicPr>
                      <p:nvPr/>
                    </p:nvPicPr>
                    <p:blipFill>
                      <a:blip r:embed="rId6"/>
                      <a:srcRect/>
                      <a:stretch>
                        <a:fillRect/>
                      </a:stretch>
                    </p:blipFill>
                    <p:spPr bwMode="auto">
                      <a:xfrm>
                        <a:off x="7372350" y="4129088"/>
                        <a:ext cx="1370013" cy="56515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6038" name="Text Box 22"/>
          <p:cNvSpPr txBox="1">
            <a:spLocks noChangeArrowheads="1"/>
          </p:cNvSpPr>
          <p:nvPr/>
        </p:nvSpPr>
        <p:spPr bwMode="auto">
          <a:xfrm>
            <a:off x="228600" y="4876800"/>
            <a:ext cx="3276600" cy="40011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Using </a:t>
            </a:r>
            <a:r>
              <a:rPr lang="en-US" sz="2000" dirty="0" smtClean="0">
                <a:solidFill>
                  <a:srgbClr val="FF0000"/>
                </a:solidFill>
                <a:latin typeface="Arial Narrow" charset="0"/>
              </a:rPr>
              <a:t>Newton’s </a:t>
            </a:r>
            <a:r>
              <a:rPr lang="en-US" sz="2000" dirty="0">
                <a:solidFill>
                  <a:srgbClr val="FF0000"/>
                </a:solidFill>
                <a:latin typeface="Arial Narrow" charset="0"/>
              </a:rPr>
              <a:t>3</a:t>
            </a:r>
            <a:r>
              <a:rPr lang="en-US" sz="2000" baseline="30000" dirty="0">
                <a:solidFill>
                  <a:srgbClr val="FF0000"/>
                </a:solidFill>
                <a:latin typeface="Arial Narrow" charset="0"/>
              </a:rPr>
              <a:t>rd</a:t>
            </a:r>
            <a:r>
              <a:rPr lang="en-US" sz="2000" dirty="0">
                <a:solidFill>
                  <a:srgbClr val="FF0000"/>
                </a:solidFill>
                <a:latin typeface="Arial Narrow" charset="0"/>
              </a:rPr>
              <a:t> law we obtain   </a:t>
            </a:r>
            <a:endParaRPr lang="en-US" sz="2000" b="1" dirty="0">
              <a:solidFill>
                <a:srgbClr val="FF0000"/>
              </a:solidFill>
              <a:latin typeface="Monotype Corsiva" charset="0"/>
            </a:endParaRPr>
          </a:p>
        </p:txBody>
      </p:sp>
      <p:sp>
        <p:nvSpPr>
          <p:cNvPr id="726039" name="Text Box 23"/>
          <p:cNvSpPr txBox="1">
            <a:spLocks noChangeArrowheads="1"/>
          </p:cNvSpPr>
          <p:nvPr/>
        </p:nvSpPr>
        <p:spPr bwMode="auto">
          <a:xfrm>
            <a:off x="228600" y="5486400"/>
            <a:ext cx="47244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momentum change of the system in the collision is 0, and the momentum is conserved</a:t>
            </a:r>
            <a:endParaRPr lang="en-US" sz="2000" b="1" dirty="0">
              <a:solidFill>
                <a:srgbClr val="FF0000"/>
              </a:solidFill>
              <a:latin typeface="Monotype Corsiva" charset="0"/>
            </a:endParaRPr>
          </a:p>
        </p:txBody>
      </p:sp>
      <p:graphicFrame>
        <p:nvGraphicFramePr>
          <p:cNvPr id="726040" name="Object 4"/>
          <p:cNvGraphicFramePr>
            <a:graphicFrameLocks noChangeAspect="1"/>
          </p:cNvGraphicFramePr>
          <p:nvPr>
            <p:extLst>
              <p:ext uri="{D42A27DB-BD31-4B8C-83A1-F6EECF244321}">
                <p14:modId xmlns:p14="http://schemas.microsoft.com/office/powerpoint/2010/main" val="2689537583"/>
              </p:ext>
            </p:extLst>
          </p:nvPr>
        </p:nvGraphicFramePr>
        <p:xfrm>
          <a:off x="3962400" y="4792663"/>
          <a:ext cx="473075" cy="512762"/>
        </p:xfrm>
        <a:graphic>
          <a:graphicData uri="http://schemas.openxmlformats.org/presentationml/2006/ole">
            <mc:AlternateContent xmlns:mc="http://schemas.openxmlformats.org/markup-compatibility/2006">
              <mc:Choice xmlns:v="urn:schemas-microsoft-com:vml" Requires="v">
                <p:oleObj spid="_x0000_s303357" name="Equation" r:id="rId7" imgW="304800" imgH="279400" progId="Equation.3">
                  <p:embed/>
                </p:oleObj>
              </mc:Choice>
              <mc:Fallback>
                <p:oleObj name="Equation" r:id="rId7" imgW="304800" imgH="279400" progId="Equation.3">
                  <p:embed/>
                  <p:pic>
                    <p:nvPicPr>
                      <p:cNvPr id="0" name=""/>
                      <p:cNvPicPr>
                        <a:picLocks noChangeAspect="1" noChangeArrowheads="1"/>
                      </p:cNvPicPr>
                      <p:nvPr/>
                    </p:nvPicPr>
                    <p:blipFill>
                      <a:blip r:embed="rId8"/>
                      <a:srcRect/>
                      <a:stretch>
                        <a:fillRect/>
                      </a:stretch>
                    </p:blipFill>
                    <p:spPr bwMode="auto">
                      <a:xfrm>
                        <a:off x="3962400" y="4792663"/>
                        <a:ext cx="473075" cy="512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1" name="Object 5"/>
          <p:cNvGraphicFramePr>
            <a:graphicFrameLocks noChangeAspect="1"/>
          </p:cNvGraphicFramePr>
          <p:nvPr>
            <p:extLst>
              <p:ext uri="{D42A27DB-BD31-4B8C-83A1-F6EECF244321}">
                <p14:modId xmlns:p14="http://schemas.microsoft.com/office/powerpoint/2010/main" val="1610508926"/>
              </p:ext>
            </p:extLst>
          </p:nvPr>
        </p:nvGraphicFramePr>
        <p:xfrm>
          <a:off x="5241925" y="5330825"/>
          <a:ext cx="617538" cy="523875"/>
        </p:xfrm>
        <a:graphic>
          <a:graphicData uri="http://schemas.openxmlformats.org/presentationml/2006/ole">
            <mc:AlternateContent xmlns:mc="http://schemas.openxmlformats.org/markup-compatibility/2006">
              <mc:Choice xmlns:v="urn:schemas-microsoft-com:vml" Requires="v">
                <p:oleObj spid="_x0000_s303358" name="Equation" r:id="rId9" imgW="254000" imgH="266700" progId="Equation.3">
                  <p:embed/>
                </p:oleObj>
              </mc:Choice>
              <mc:Fallback>
                <p:oleObj name="Equation" r:id="rId9" imgW="254000" imgH="266700" progId="Equation.3">
                  <p:embed/>
                  <p:pic>
                    <p:nvPicPr>
                      <p:cNvPr id="0" name=""/>
                      <p:cNvPicPr>
                        <a:picLocks noChangeAspect="1" noChangeArrowheads="1"/>
                      </p:cNvPicPr>
                      <p:nvPr/>
                    </p:nvPicPr>
                    <p:blipFill>
                      <a:blip r:embed="rId10"/>
                      <a:srcRect/>
                      <a:stretch>
                        <a:fillRect/>
                      </a:stretch>
                    </p:blipFill>
                    <p:spPr bwMode="auto">
                      <a:xfrm>
                        <a:off x="5241925" y="5330825"/>
                        <a:ext cx="617538"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2" name="Object 6"/>
          <p:cNvGraphicFramePr>
            <a:graphicFrameLocks noChangeAspect="1"/>
          </p:cNvGraphicFramePr>
          <p:nvPr>
            <p:extLst>
              <p:ext uri="{D42A27DB-BD31-4B8C-83A1-F6EECF244321}">
                <p14:modId xmlns:p14="http://schemas.microsoft.com/office/powerpoint/2010/main" val="1991878635"/>
              </p:ext>
            </p:extLst>
          </p:nvPr>
        </p:nvGraphicFramePr>
        <p:xfrm>
          <a:off x="4519613" y="4867275"/>
          <a:ext cx="749300" cy="466725"/>
        </p:xfrm>
        <a:graphic>
          <a:graphicData uri="http://schemas.openxmlformats.org/presentationml/2006/ole">
            <mc:AlternateContent xmlns:mc="http://schemas.openxmlformats.org/markup-compatibility/2006">
              <mc:Choice xmlns:v="urn:schemas-microsoft-com:vml" Requires="v">
                <p:oleObj spid="_x0000_s303359" name="Equation" r:id="rId11" imgW="482600" imgH="254000" progId="Equation.3">
                  <p:embed/>
                </p:oleObj>
              </mc:Choice>
              <mc:Fallback>
                <p:oleObj name="Equation" r:id="rId11" imgW="482600" imgH="254000" progId="Equation.3">
                  <p:embed/>
                  <p:pic>
                    <p:nvPicPr>
                      <p:cNvPr id="0" name=""/>
                      <p:cNvPicPr>
                        <a:picLocks noChangeAspect="1" noChangeArrowheads="1"/>
                      </p:cNvPicPr>
                      <p:nvPr/>
                    </p:nvPicPr>
                    <p:blipFill>
                      <a:blip r:embed="rId12"/>
                      <a:srcRect/>
                      <a:stretch>
                        <a:fillRect/>
                      </a:stretch>
                    </p:blipFill>
                    <p:spPr bwMode="auto">
                      <a:xfrm>
                        <a:off x="4519613" y="4867275"/>
                        <a:ext cx="7493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3" name="Object 7"/>
          <p:cNvGraphicFramePr>
            <a:graphicFrameLocks noChangeAspect="1"/>
          </p:cNvGraphicFramePr>
          <p:nvPr>
            <p:extLst>
              <p:ext uri="{D42A27DB-BD31-4B8C-83A1-F6EECF244321}">
                <p14:modId xmlns:p14="http://schemas.microsoft.com/office/powerpoint/2010/main" val="3907749741"/>
              </p:ext>
            </p:extLst>
          </p:nvPr>
        </p:nvGraphicFramePr>
        <p:xfrm>
          <a:off x="5314950" y="4867275"/>
          <a:ext cx="908050" cy="466725"/>
        </p:xfrm>
        <a:graphic>
          <a:graphicData uri="http://schemas.openxmlformats.org/presentationml/2006/ole">
            <mc:AlternateContent xmlns:mc="http://schemas.openxmlformats.org/markup-compatibility/2006">
              <mc:Choice xmlns:v="urn:schemas-microsoft-com:vml" Requires="v">
                <p:oleObj spid="_x0000_s303360" name="Equation" r:id="rId13" imgW="584200" imgH="254000" progId="Equation.3">
                  <p:embed/>
                </p:oleObj>
              </mc:Choice>
              <mc:Fallback>
                <p:oleObj name="Equation" r:id="rId13" imgW="584200" imgH="254000" progId="Equation.3">
                  <p:embed/>
                  <p:pic>
                    <p:nvPicPr>
                      <p:cNvPr id="0" name=""/>
                      <p:cNvPicPr>
                        <a:picLocks noChangeAspect="1" noChangeArrowheads="1"/>
                      </p:cNvPicPr>
                      <p:nvPr/>
                    </p:nvPicPr>
                    <p:blipFill>
                      <a:blip r:embed="rId14"/>
                      <a:srcRect/>
                      <a:stretch>
                        <a:fillRect/>
                      </a:stretch>
                    </p:blipFill>
                    <p:spPr bwMode="auto">
                      <a:xfrm>
                        <a:off x="5314950" y="4867275"/>
                        <a:ext cx="90805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4" name="Object 8"/>
          <p:cNvGraphicFramePr>
            <a:graphicFrameLocks noChangeAspect="1"/>
          </p:cNvGraphicFramePr>
          <p:nvPr>
            <p:extLst>
              <p:ext uri="{D42A27DB-BD31-4B8C-83A1-F6EECF244321}">
                <p14:modId xmlns:p14="http://schemas.microsoft.com/office/powerpoint/2010/main" val="4214576723"/>
              </p:ext>
            </p:extLst>
          </p:nvPr>
        </p:nvGraphicFramePr>
        <p:xfrm>
          <a:off x="6238875" y="4789488"/>
          <a:ext cx="768350" cy="511175"/>
        </p:xfrm>
        <a:graphic>
          <a:graphicData uri="http://schemas.openxmlformats.org/presentationml/2006/ole">
            <mc:AlternateContent xmlns:mc="http://schemas.openxmlformats.org/markup-compatibility/2006">
              <mc:Choice xmlns:v="urn:schemas-microsoft-com:vml" Requires="v">
                <p:oleObj spid="_x0000_s303361" name="Equation" r:id="rId15" imgW="495300" imgH="279400" progId="Equation.3">
                  <p:embed/>
                </p:oleObj>
              </mc:Choice>
              <mc:Fallback>
                <p:oleObj name="Equation" r:id="rId15" imgW="495300" imgH="279400" progId="Equation.3">
                  <p:embed/>
                  <p:pic>
                    <p:nvPicPr>
                      <p:cNvPr id="0" name=""/>
                      <p:cNvPicPr>
                        <a:picLocks noChangeAspect="1" noChangeArrowheads="1"/>
                      </p:cNvPicPr>
                      <p:nvPr/>
                    </p:nvPicPr>
                    <p:blipFill>
                      <a:blip r:embed="rId16"/>
                      <a:srcRect/>
                      <a:stretch>
                        <a:fillRect/>
                      </a:stretch>
                    </p:blipFill>
                    <p:spPr bwMode="auto">
                      <a:xfrm>
                        <a:off x="6238875" y="4789488"/>
                        <a:ext cx="768350"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5" name="Object 9"/>
          <p:cNvGraphicFramePr>
            <a:graphicFrameLocks noChangeAspect="1"/>
          </p:cNvGraphicFramePr>
          <p:nvPr>
            <p:extLst>
              <p:ext uri="{D42A27DB-BD31-4B8C-83A1-F6EECF244321}">
                <p14:modId xmlns:p14="http://schemas.microsoft.com/office/powerpoint/2010/main" val="1717060957"/>
              </p:ext>
            </p:extLst>
          </p:nvPr>
        </p:nvGraphicFramePr>
        <p:xfrm>
          <a:off x="5824538" y="5311775"/>
          <a:ext cx="1654175" cy="552450"/>
        </p:xfrm>
        <a:graphic>
          <a:graphicData uri="http://schemas.openxmlformats.org/presentationml/2006/ole">
            <mc:AlternateContent xmlns:mc="http://schemas.openxmlformats.org/markup-compatibility/2006">
              <mc:Choice xmlns:v="urn:schemas-microsoft-com:vml" Requires="v">
                <p:oleObj spid="_x0000_s303362" name="Equation" r:id="rId17" imgW="812800" imgH="279400" progId="Equation.3">
                  <p:embed/>
                </p:oleObj>
              </mc:Choice>
              <mc:Fallback>
                <p:oleObj name="Equation" r:id="rId17" imgW="812800" imgH="279400" progId="Equation.3">
                  <p:embed/>
                  <p:pic>
                    <p:nvPicPr>
                      <p:cNvPr id="0" name=""/>
                      <p:cNvPicPr>
                        <a:picLocks noChangeAspect="1" noChangeArrowheads="1"/>
                      </p:cNvPicPr>
                      <p:nvPr/>
                    </p:nvPicPr>
                    <p:blipFill>
                      <a:blip r:embed="rId18"/>
                      <a:srcRect/>
                      <a:stretch>
                        <a:fillRect/>
                      </a:stretch>
                    </p:blipFill>
                    <p:spPr bwMode="auto">
                      <a:xfrm>
                        <a:off x="5824538" y="5311775"/>
                        <a:ext cx="1654175" cy="552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6" name="Object 10"/>
          <p:cNvGraphicFramePr>
            <a:graphicFrameLocks noChangeAspect="1"/>
          </p:cNvGraphicFramePr>
          <p:nvPr/>
        </p:nvGraphicFramePr>
        <p:xfrm>
          <a:off x="5268913" y="5784850"/>
          <a:ext cx="730250" cy="568325"/>
        </p:xfrm>
        <a:graphic>
          <a:graphicData uri="http://schemas.openxmlformats.org/presentationml/2006/ole">
            <mc:AlternateContent xmlns:mc="http://schemas.openxmlformats.org/markup-compatibility/2006">
              <mc:Choice xmlns:v="urn:schemas-microsoft-com:vml" Requires="v">
                <p:oleObj spid="_x0000_s303363" name="Equation" r:id="rId19" imgW="381000" imgH="304800" progId="Equation.DSMT4">
                  <p:embed/>
                </p:oleObj>
              </mc:Choice>
              <mc:Fallback>
                <p:oleObj name="Equation" r:id="rId19" imgW="381000" imgH="304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68913" y="5784850"/>
                        <a:ext cx="730250" cy="568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7" name="Object 11"/>
          <p:cNvGraphicFramePr>
            <a:graphicFrameLocks noChangeAspect="1"/>
          </p:cNvGraphicFramePr>
          <p:nvPr>
            <p:extLst>
              <p:ext uri="{D42A27DB-BD31-4B8C-83A1-F6EECF244321}">
                <p14:modId xmlns:p14="http://schemas.microsoft.com/office/powerpoint/2010/main" val="2549331916"/>
              </p:ext>
            </p:extLst>
          </p:nvPr>
        </p:nvGraphicFramePr>
        <p:xfrm>
          <a:off x="6088063" y="5810250"/>
          <a:ext cx="1085850" cy="520700"/>
        </p:xfrm>
        <a:graphic>
          <a:graphicData uri="http://schemas.openxmlformats.org/presentationml/2006/ole">
            <mc:AlternateContent xmlns:mc="http://schemas.openxmlformats.org/markup-compatibility/2006">
              <mc:Choice xmlns:v="urn:schemas-microsoft-com:vml" Requires="v">
                <p:oleObj spid="_x0000_s303364" name="Equation" r:id="rId21" imgW="596900" imgH="279400" progId="Equation.3">
                  <p:embed/>
                </p:oleObj>
              </mc:Choice>
              <mc:Fallback>
                <p:oleObj name="Equation" r:id="rId21" imgW="596900" imgH="279400" progId="Equation.3">
                  <p:embed/>
                  <p:pic>
                    <p:nvPicPr>
                      <p:cNvPr id="0" name=""/>
                      <p:cNvPicPr>
                        <a:picLocks noChangeAspect="1" noChangeArrowheads="1"/>
                      </p:cNvPicPr>
                      <p:nvPr/>
                    </p:nvPicPr>
                    <p:blipFill>
                      <a:blip r:embed="rId22"/>
                      <a:srcRect/>
                      <a:stretch>
                        <a:fillRect/>
                      </a:stretch>
                    </p:blipFill>
                    <p:spPr bwMode="auto">
                      <a:xfrm>
                        <a:off x="6088063" y="5810250"/>
                        <a:ext cx="1085850" cy="520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8" name="Object 12"/>
          <p:cNvGraphicFramePr>
            <a:graphicFrameLocks noChangeAspect="1"/>
          </p:cNvGraphicFramePr>
          <p:nvPr/>
        </p:nvGraphicFramePr>
        <p:xfrm>
          <a:off x="7391400" y="5870575"/>
          <a:ext cx="1579563" cy="377825"/>
        </p:xfrm>
        <a:graphic>
          <a:graphicData uri="http://schemas.openxmlformats.org/presentationml/2006/ole">
            <mc:AlternateContent xmlns:mc="http://schemas.openxmlformats.org/markup-compatibility/2006">
              <mc:Choice xmlns:v="urn:schemas-microsoft-com:vml" Requires="v">
                <p:oleObj spid="_x0000_s303365" name="Equation" r:id="rId23" imgW="672840" imgH="164880" progId="Equation.3">
                  <p:embed/>
                </p:oleObj>
              </mc:Choice>
              <mc:Fallback>
                <p:oleObj name="Equation" r:id="rId23" imgW="672840" imgH="1648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91400" y="5870575"/>
                        <a:ext cx="1579563"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9" name="Object 13"/>
          <p:cNvGraphicFramePr>
            <a:graphicFrameLocks noChangeAspect="1"/>
          </p:cNvGraphicFramePr>
          <p:nvPr/>
        </p:nvGraphicFramePr>
        <p:xfrm>
          <a:off x="7508875" y="5438775"/>
          <a:ext cx="492125" cy="352425"/>
        </p:xfrm>
        <a:graphic>
          <a:graphicData uri="http://schemas.openxmlformats.org/presentationml/2006/ole">
            <mc:AlternateContent xmlns:mc="http://schemas.openxmlformats.org/markup-compatibility/2006">
              <mc:Choice xmlns:v="urn:schemas-microsoft-com:vml" Requires="v">
                <p:oleObj spid="_x0000_s303366" name="Equation" r:id="rId25" imgW="241200" imgH="177480" progId="Equation.DSMT4">
                  <p:embed/>
                </p:oleObj>
              </mc:Choice>
              <mc:Fallback>
                <p:oleObj name="Equation" r:id="rId25" imgW="24120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08875" y="5438775"/>
                        <a:ext cx="492125" cy="352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22968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26021"/>
                                        </p:tgtEl>
                                        <p:attrNameLst>
                                          <p:attrName>style.visibility</p:attrName>
                                        </p:attrNameLst>
                                      </p:cBhvr>
                                      <p:to>
                                        <p:strVal val="visible"/>
                                      </p:to>
                                    </p:set>
                                    <p:anim calcmode="discrete" valueType="clr">
                                      <p:cBhvr override="childStyle">
                                        <p:cTn id="7" dur="80"/>
                                        <p:tgtEl>
                                          <p:spTgt spid="7260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26021"/>
                                        </p:tgtEl>
                                        <p:attrNameLst>
                                          <p:attrName>fillcolor</p:attrName>
                                        </p:attrNameLst>
                                      </p:cBhvr>
                                      <p:tavLst>
                                        <p:tav tm="0">
                                          <p:val>
                                            <p:clrVal>
                                              <a:schemeClr val="accent2"/>
                                            </p:clrVal>
                                          </p:val>
                                        </p:tav>
                                        <p:tav tm="50000">
                                          <p:val>
                                            <p:clrVal>
                                              <a:schemeClr val="hlink"/>
                                            </p:clrVal>
                                          </p:val>
                                        </p:tav>
                                      </p:tavLst>
                                    </p:anim>
                                    <p:set>
                                      <p:cBhvr>
                                        <p:cTn id="9" dur="80"/>
                                        <p:tgtEl>
                                          <p:spTgt spid="7260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26019"/>
                                        </p:tgtEl>
                                        <p:attrNameLst>
                                          <p:attrName>style.visibility</p:attrName>
                                        </p:attrNameLst>
                                      </p:cBhvr>
                                      <p:to>
                                        <p:strVal val="visible"/>
                                      </p:to>
                                    </p:set>
                                    <p:animEffect transition="in" filter="wipe(left)">
                                      <p:cBhvr>
                                        <p:cTn id="14" dur="500"/>
                                        <p:tgtEl>
                                          <p:spTgt spid="7260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26020">
                                            <p:txEl>
                                              <p:pRg st="0" end="0"/>
                                            </p:txEl>
                                          </p:spTgt>
                                        </p:tgtEl>
                                        <p:attrNameLst>
                                          <p:attrName>style.visibility</p:attrName>
                                        </p:attrNameLst>
                                      </p:cBhvr>
                                      <p:to>
                                        <p:strVal val="visible"/>
                                      </p:to>
                                    </p:set>
                                    <p:animEffect transition="in" filter="wipe(left)">
                                      <p:cBhvr>
                                        <p:cTn id="19" dur="500"/>
                                        <p:tgtEl>
                                          <p:spTgt spid="72602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iterate type="wd">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iterate type="wd">
                                    <p:tmPct val="10000"/>
                                  </p:iterate>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iterate type="wd">
                                    <p:tmPct val="10000"/>
                                  </p:iterate>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wd">
                                    <p:tmPct val="50000"/>
                                  </p:iterate>
                                  <p:childTnLst>
                                    <p:set>
                                      <p:cBhvr>
                                        <p:cTn id="45" dur="1" fill="hold">
                                          <p:stCondLst>
                                            <p:cond delay="0"/>
                                          </p:stCondLst>
                                        </p:cTn>
                                        <p:tgtEl>
                                          <p:spTgt spid="726035"/>
                                        </p:tgtEl>
                                        <p:attrNameLst>
                                          <p:attrName>style.visibility</p:attrName>
                                        </p:attrNameLst>
                                      </p:cBhvr>
                                      <p:to>
                                        <p:strVal val="visible"/>
                                      </p:to>
                                    </p:set>
                                    <p:anim calcmode="discrete" valueType="clr">
                                      <p:cBhvr override="childStyle">
                                        <p:cTn id="46" dur="80"/>
                                        <p:tgtEl>
                                          <p:spTgt spid="72603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26035"/>
                                        </p:tgtEl>
                                        <p:attrNameLst>
                                          <p:attrName>fillcolor</p:attrName>
                                        </p:attrNameLst>
                                      </p:cBhvr>
                                      <p:tavLst>
                                        <p:tav tm="0">
                                          <p:val>
                                            <p:clrVal>
                                              <a:schemeClr val="accent2"/>
                                            </p:clrVal>
                                          </p:val>
                                        </p:tav>
                                        <p:tav tm="50000">
                                          <p:val>
                                            <p:clrVal>
                                              <a:schemeClr val="hlink"/>
                                            </p:clrVal>
                                          </p:val>
                                        </p:tav>
                                      </p:tavLst>
                                    </p:anim>
                                    <p:set>
                                      <p:cBhvr>
                                        <p:cTn id="48" dur="80"/>
                                        <p:tgtEl>
                                          <p:spTgt spid="726035"/>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26022"/>
                                        </p:tgtEl>
                                        <p:attrNameLst>
                                          <p:attrName>style.visibility</p:attrName>
                                        </p:attrNameLst>
                                      </p:cBhvr>
                                      <p:to>
                                        <p:strVal val="visible"/>
                                      </p:to>
                                    </p:set>
                                    <p:animEffect transition="in" filter="wipe(left)">
                                      <p:cBhvr>
                                        <p:cTn id="53" dur="500"/>
                                        <p:tgtEl>
                                          <p:spTgt spid="72602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726036"/>
                                        </p:tgtEl>
                                        <p:attrNameLst>
                                          <p:attrName>style.visibility</p:attrName>
                                        </p:attrNameLst>
                                      </p:cBhvr>
                                      <p:to>
                                        <p:strVal val="visible"/>
                                      </p:to>
                                    </p:set>
                                    <p:animEffect transition="in" filter="wipe(left)">
                                      <p:cBhvr>
                                        <p:cTn id="58" dur="500"/>
                                        <p:tgtEl>
                                          <p:spTgt spid="72603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26037"/>
                                        </p:tgtEl>
                                        <p:attrNameLst>
                                          <p:attrName>style.visibility</p:attrName>
                                        </p:attrNameLst>
                                      </p:cBhvr>
                                      <p:to>
                                        <p:strVal val="visible"/>
                                      </p:to>
                                    </p:set>
                                    <p:animEffect transition="in" filter="wipe(left)">
                                      <p:cBhvr>
                                        <p:cTn id="63" dur="500"/>
                                        <p:tgtEl>
                                          <p:spTgt spid="72603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26038"/>
                                        </p:tgtEl>
                                        <p:attrNameLst>
                                          <p:attrName>style.visibility</p:attrName>
                                        </p:attrNameLst>
                                      </p:cBhvr>
                                      <p:to>
                                        <p:strVal val="visible"/>
                                      </p:to>
                                    </p:set>
                                    <p:animEffect transition="in" filter="wipe(left)">
                                      <p:cBhvr>
                                        <p:cTn id="68" dur="500"/>
                                        <p:tgtEl>
                                          <p:spTgt spid="72603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726040"/>
                                        </p:tgtEl>
                                        <p:attrNameLst>
                                          <p:attrName>style.visibility</p:attrName>
                                        </p:attrNameLst>
                                      </p:cBhvr>
                                      <p:to>
                                        <p:strVal val="visible"/>
                                      </p:to>
                                    </p:set>
                                    <p:animEffect transition="in" filter="wipe(left)">
                                      <p:cBhvr>
                                        <p:cTn id="73" dur="500"/>
                                        <p:tgtEl>
                                          <p:spTgt spid="7260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726042"/>
                                        </p:tgtEl>
                                        <p:attrNameLst>
                                          <p:attrName>style.visibility</p:attrName>
                                        </p:attrNameLst>
                                      </p:cBhvr>
                                      <p:to>
                                        <p:strVal val="visible"/>
                                      </p:to>
                                    </p:set>
                                    <p:animEffect transition="in" filter="wipe(left)">
                                      <p:cBhvr>
                                        <p:cTn id="78" dur="500"/>
                                        <p:tgtEl>
                                          <p:spTgt spid="72604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726043"/>
                                        </p:tgtEl>
                                        <p:attrNameLst>
                                          <p:attrName>style.visibility</p:attrName>
                                        </p:attrNameLst>
                                      </p:cBhvr>
                                      <p:to>
                                        <p:strVal val="visible"/>
                                      </p:to>
                                    </p:set>
                                    <p:animEffect transition="in" filter="wipe(left)">
                                      <p:cBhvr>
                                        <p:cTn id="83" dur="500"/>
                                        <p:tgtEl>
                                          <p:spTgt spid="72604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726044"/>
                                        </p:tgtEl>
                                        <p:attrNameLst>
                                          <p:attrName>style.visibility</p:attrName>
                                        </p:attrNameLst>
                                      </p:cBhvr>
                                      <p:to>
                                        <p:strVal val="visible"/>
                                      </p:to>
                                    </p:set>
                                    <p:animEffect transition="in" filter="wipe(left)">
                                      <p:cBhvr>
                                        <p:cTn id="88" dur="500"/>
                                        <p:tgtEl>
                                          <p:spTgt spid="72604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726039"/>
                                        </p:tgtEl>
                                        <p:attrNameLst>
                                          <p:attrName>style.visibility</p:attrName>
                                        </p:attrNameLst>
                                      </p:cBhvr>
                                      <p:to>
                                        <p:strVal val="visible"/>
                                      </p:to>
                                    </p:set>
                                    <p:animEffect transition="in" filter="wipe(left)">
                                      <p:cBhvr>
                                        <p:cTn id="93" dur="500"/>
                                        <p:tgtEl>
                                          <p:spTgt spid="726039"/>
                                        </p:tgtEl>
                                      </p:cBhvr>
                                    </p:animEffect>
                                  </p:childTnLst>
                                </p:cTn>
                              </p:par>
                            </p:childTnLst>
                          </p:cTn>
                        </p:par>
                        <p:par>
                          <p:cTn id="94" fill="hold" nodeType="afterGroup">
                            <p:stCondLst>
                              <p:cond delay="1350"/>
                            </p:stCondLst>
                            <p:childTnLst>
                              <p:par>
                                <p:cTn id="95" presetID="22" presetClass="entr" presetSubtype="8" fill="hold" nodeType="afterEffect">
                                  <p:stCondLst>
                                    <p:cond delay="0"/>
                                  </p:stCondLst>
                                  <p:iterate type="wd">
                                    <p:tmPct val="10000"/>
                                  </p:iterate>
                                  <p:childTnLst>
                                    <p:set>
                                      <p:cBhvr>
                                        <p:cTn id="96" dur="1" fill="hold">
                                          <p:stCondLst>
                                            <p:cond delay="0"/>
                                          </p:stCondLst>
                                        </p:cTn>
                                        <p:tgtEl>
                                          <p:spTgt spid="726041"/>
                                        </p:tgtEl>
                                        <p:attrNameLst>
                                          <p:attrName>style.visibility</p:attrName>
                                        </p:attrNameLst>
                                      </p:cBhvr>
                                      <p:to>
                                        <p:strVal val="visible"/>
                                      </p:to>
                                    </p:set>
                                    <p:animEffect transition="in" filter="wipe(left)">
                                      <p:cBhvr>
                                        <p:cTn id="97" dur="500"/>
                                        <p:tgtEl>
                                          <p:spTgt spid="726041"/>
                                        </p:tgtEl>
                                      </p:cBhvr>
                                    </p:animEffect>
                                  </p:childTnLst>
                                </p:cTn>
                              </p:par>
                            </p:childTnLst>
                          </p:cTn>
                        </p:par>
                        <p:par>
                          <p:cTn id="98" fill="hold" nodeType="afterGroup">
                            <p:stCondLst>
                              <p:cond delay="1850"/>
                            </p:stCondLst>
                            <p:childTnLst>
                              <p:par>
                                <p:cTn id="99" presetID="22" presetClass="entr" presetSubtype="8" fill="hold" nodeType="afterEffect">
                                  <p:stCondLst>
                                    <p:cond delay="0"/>
                                  </p:stCondLst>
                                  <p:iterate type="wd">
                                    <p:tmPct val="10000"/>
                                  </p:iterate>
                                  <p:childTnLst>
                                    <p:set>
                                      <p:cBhvr>
                                        <p:cTn id="100" dur="1" fill="hold">
                                          <p:stCondLst>
                                            <p:cond delay="0"/>
                                          </p:stCondLst>
                                        </p:cTn>
                                        <p:tgtEl>
                                          <p:spTgt spid="726045"/>
                                        </p:tgtEl>
                                        <p:attrNameLst>
                                          <p:attrName>style.visibility</p:attrName>
                                        </p:attrNameLst>
                                      </p:cBhvr>
                                      <p:to>
                                        <p:strVal val="visible"/>
                                      </p:to>
                                    </p:set>
                                    <p:animEffect transition="in" filter="wipe(left)">
                                      <p:cBhvr>
                                        <p:cTn id="101" dur="500"/>
                                        <p:tgtEl>
                                          <p:spTgt spid="72604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726049"/>
                                        </p:tgtEl>
                                        <p:attrNameLst>
                                          <p:attrName>style.visibility</p:attrName>
                                        </p:attrNameLst>
                                      </p:cBhvr>
                                      <p:to>
                                        <p:strVal val="visible"/>
                                      </p:to>
                                    </p:set>
                                    <p:animEffect transition="in" filter="wipe(left)">
                                      <p:cBhvr>
                                        <p:cTn id="106" dur="500"/>
                                        <p:tgtEl>
                                          <p:spTgt spid="72604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726046"/>
                                        </p:tgtEl>
                                        <p:attrNameLst>
                                          <p:attrName>style.visibility</p:attrName>
                                        </p:attrNameLst>
                                      </p:cBhvr>
                                      <p:to>
                                        <p:strVal val="visible"/>
                                      </p:to>
                                    </p:set>
                                    <p:animEffect transition="in" filter="wipe(left)">
                                      <p:cBhvr>
                                        <p:cTn id="111" dur="500"/>
                                        <p:tgtEl>
                                          <p:spTgt spid="72604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726047"/>
                                        </p:tgtEl>
                                        <p:attrNameLst>
                                          <p:attrName>style.visibility</p:attrName>
                                        </p:attrNameLst>
                                      </p:cBhvr>
                                      <p:to>
                                        <p:strVal val="visible"/>
                                      </p:to>
                                    </p:set>
                                    <p:animEffect transition="in" filter="wipe(left)">
                                      <p:cBhvr>
                                        <p:cTn id="116" dur="500"/>
                                        <p:tgtEl>
                                          <p:spTgt spid="72604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726048"/>
                                        </p:tgtEl>
                                        <p:attrNameLst>
                                          <p:attrName>style.visibility</p:attrName>
                                        </p:attrNameLst>
                                      </p:cBhvr>
                                      <p:to>
                                        <p:strVal val="visible"/>
                                      </p:to>
                                    </p:set>
                                    <p:animEffect transition="in" filter="wipe(left)">
                                      <p:cBhvr>
                                        <p:cTn id="121" dur="500"/>
                                        <p:tgtEl>
                                          <p:spTgt spid="726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9" grpId="0" animBg="1" autoUpdateAnimBg="0"/>
      <p:bldP spid="726020" grpId="0" build="p" autoUpdateAnimBg="0"/>
      <p:bldP spid="726021" grpId="0" animBg="1" autoUpdateAnimBg="0"/>
      <p:bldP spid="726035" grpId="0" animBg="1" autoUpdateAnimBg="0"/>
      <p:bldP spid="726036" grpId="0" animBg="1" autoUpdateAnimBg="0"/>
      <p:bldP spid="726038" grpId="0" animBg="1" autoUpdateAnimBg="0"/>
      <p:bldP spid="72603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752D9DC-E326-CF4C-9A80-DEED4096904F}"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26629" name="Rectangle 2"/>
          <p:cNvSpPr>
            <a:spLocks noGrp="1" noChangeArrowheads="1"/>
          </p:cNvSpPr>
          <p:nvPr>
            <p:ph type="title"/>
          </p:nvPr>
        </p:nvSpPr>
        <p:spPr>
          <a:xfrm>
            <a:off x="685800" y="0"/>
            <a:ext cx="7848600" cy="838200"/>
          </a:xfrm>
        </p:spPr>
        <p:txBody>
          <a:bodyPr/>
          <a:lstStyle/>
          <a:p>
            <a:r>
              <a:rPr lang="en-US" sz="4000">
                <a:latin typeface="Arial Narrow" charset="0"/>
                <a:ea typeface="ＭＳ Ｐゴシック" charset="0"/>
                <a:cs typeface="ＭＳ Ｐゴシック" charset="0"/>
              </a:rPr>
              <a:t>Elastic and Inelastic Collisions </a:t>
            </a:r>
          </a:p>
        </p:txBody>
      </p:sp>
      <p:sp>
        <p:nvSpPr>
          <p:cNvPr id="727043" name="Text Box 3"/>
          <p:cNvSpPr txBox="1">
            <a:spLocks noChangeArrowheads="1"/>
          </p:cNvSpPr>
          <p:nvPr/>
        </p:nvSpPr>
        <p:spPr bwMode="auto">
          <a:xfrm>
            <a:off x="457200" y="12954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Monotype Corsiva" charset="0"/>
              </a:rPr>
              <a:t>Collisions are classified as </a:t>
            </a:r>
            <a:r>
              <a:rPr lang="en-US" sz="2200" dirty="0">
                <a:solidFill>
                  <a:srgbClr val="FF0000"/>
                </a:solidFill>
                <a:latin typeface="Monotype Corsiva" charset="0"/>
              </a:rPr>
              <a:t>elastic or inelastic</a:t>
            </a:r>
            <a:r>
              <a:rPr lang="en-US" sz="2200" dirty="0">
                <a:solidFill>
                  <a:schemeClr val="accent2"/>
                </a:solidFill>
                <a:latin typeface="Monotype Corsiva" charset="0"/>
              </a:rPr>
              <a:t> based on whether the </a:t>
            </a:r>
            <a:r>
              <a:rPr lang="en-US" sz="2200" b="1" u="sng" dirty="0">
                <a:solidFill>
                  <a:srgbClr val="A50021"/>
                </a:solidFill>
                <a:latin typeface="Monotype Corsiva" charset="0"/>
              </a:rPr>
              <a:t>kinetic energy is conserved, meaning whether </a:t>
            </a:r>
            <a:r>
              <a:rPr lang="en-US" sz="2200" b="1" u="sng" dirty="0" smtClean="0">
                <a:solidFill>
                  <a:srgbClr val="A50021"/>
                </a:solidFill>
                <a:latin typeface="Monotype Corsiva" charset="0"/>
              </a:rPr>
              <a:t>the KE </a:t>
            </a:r>
            <a:r>
              <a:rPr lang="en-US" sz="2200" b="1" u="sng" dirty="0">
                <a:solidFill>
                  <a:srgbClr val="A50021"/>
                </a:solidFill>
                <a:latin typeface="Monotype Corsiva" charset="0"/>
              </a:rPr>
              <a:t>is the same</a:t>
            </a:r>
            <a:r>
              <a:rPr lang="en-US" sz="2200" dirty="0">
                <a:solidFill>
                  <a:schemeClr val="accent2"/>
                </a:solidFill>
                <a:latin typeface="Monotype Corsiva" charset="0"/>
              </a:rPr>
              <a:t> before and after the collision.</a:t>
            </a:r>
          </a:p>
        </p:txBody>
      </p:sp>
      <p:sp>
        <p:nvSpPr>
          <p:cNvPr id="727044" name="Text Box 4"/>
          <p:cNvSpPr txBox="1">
            <a:spLocks noChangeArrowheads="1"/>
          </p:cNvSpPr>
          <p:nvPr/>
        </p:nvSpPr>
        <p:spPr bwMode="auto">
          <a:xfrm>
            <a:off x="2209800" y="21336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the total kinetic energy and momentum are the same before and after the collision.  </a:t>
            </a:r>
          </a:p>
        </p:txBody>
      </p:sp>
      <p:sp>
        <p:nvSpPr>
          <p:cNvPr id="727045" name="Text Box 5"/>
          <p:cNvSpPr txBox="1">
            <a:spLocks noChangeArrowheads="1"/>
          </p:cNvSpPr>
          <p:nvPr/>
        </p:nvSpPr>
        <p:spPr bwMode="auto">
          <a:xfrm>
            <a:off x="457200" y="838200"/>
            <a:ext cx="81534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Momentum is conserved in any collisions as long as external forces are negligible.</a:t>
            </a:r>
          </a:p>
        </p:txBody>
      </p:sp>
      <p:sp>
        <p:nvSpPr>
          <p:cNvPr id="727046" name="Text Box 6"/>
          <p:cNvSpPr txBox="1">
            <a:spLocks noChangeArrowheads="1"/>
          </p:cNvSpPr>
          <p:nvPr/>
        </p:nvSpPr>
        <p:spPr bwMode="auto">
          <a:xfrm>
            <a:off x="762000" y="21336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Elastic Collision</a:t>
            </a:r>
          </a:p>
        </p:txBody>
      </p:sp>
      <p:sp>
        <p:nvSpPr>
          <p:cNvPr id="727047" name="Text Box 7"/>
          <p:cNvSpPr txBox="1">
            <a:spLocks noChangeArrowheads="1"/>
          </p:cNvSpPr>
          <p:nvPr/>
        </p:nvSpPr>
        <p:spPr bwMode="auto">
          <a:xfrm>
            <a:off x="762000" y="3810000"/>
            <a:ext cx="6019800" cy="40011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Two types of inelastic collisions</a:t>
            </a:r>
            <a:r>
              <a:rPr lang="en-US" sz="2000" dirty="0" smtClean="0">
                <a:solidFill>
                  <a:srgbClr val="FF0000"/>
                </a:solidFill>
                <a:latin typeface="Arial Narrow" charset="0"/>
              </a:rPr>
              <a:t>: Perfectly </a:t>
            </a:r>
            <a:r>
              <a:rPr lang="en-US" sz="2000" dirty="0">
                <a:solidFill>
                  <a:srgbClr val="FF0000"/>
                </a:solidFill>
                <a:latin typeface="Arial Narrow" charset="0"/>
              </a:rPr>
              <a:t>inelastic and inelastic  </a:t>
            </a:r>
            <a:endParaRPr lang="en-US" sz="2000" b="1" dirty="0">
              <a:solidFill>
                <a:srgbClr val="FF0000"/>
              </a:solidFill>
              <a:latin typeface="Monotype Corsiva" charset="0"/>
            </a:endParaRPr>
          </a:p>
        </p:txBody>
      </p:sp>
      <p:sp>
        <p:nvSpPr>
          <p:cNvPr id="727048" name="Text Box 8"/>
          <p:cNvSpPr txBox="1">
            <a:spLocks noChangeArrowheads="1"/>
          </p:cNvSpPr>
          <p:nvPr/>
        </p:nvSpPr>
        <p:spPr bwMode="auto">
          <a:xfrm>
            <a:off x="685800" y="4267200"/>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Perfectly Inelastic: </a:t>
            </a:r>
            <a:r>
              <a:rPr lang="en-US">
                <a:solidFill>
                  <a:srgbClr val="003300"/>
                </a:solidFill>
                <a:latin typeface="Monotype Corsiva" charset="0"/>
              </a:rPr>
              <a:t>Two objects stick together after the collision, moving together at a certain velocity.</a:t>
            </a:r>
            <a:endParaRPr lang="en-US" b="1">
              <a:solidFill>
                <a:srgbClr val="003300"/>
              </a:solidFill>
              <a:latin typeface="Monotype Corsiva" charset="0"/>
            </a:endParaRPr>
          </a:p>
        </p:txBody>
      </p:sp>
      <p:sp>
        <p:nvSpPr>
          <p:cNvPr id="727049" name="Text Box 9"/>
          <p:cNvSpPr txBox="1">
            <a:spLocks noChangeArrowheads="1"/>
          </p:cNvSpPr>
          <p:nvPr/>
        </p:nvSpPr>
        <p:spPr bwMode="auto">
          <a:xfrm>
            <a:off x="685800" y="4953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Inelastic: </a:t>
            </a:r>
            <a:r>
              <a:rPr lang="en-US">
                <a:solidFill>
                  <a:srgbClr val="003300"/>
                </a:solidFill>
                <a:latin typeface="Monotype Corsiva" charset="0"/>
              </a:rPr>
              <a:t>Colliding objects do not stick together after the collision but some kinetic energy is lost.</a:t>
            </a:r>
            <a:endParaRPr lang="en-US" b="1">
              <a:solidFill>
                <a:srgbClr val="003300"/>
              </a:solidFill>
              <a:latin typeface="Monotype Corsiva" charset="0"/>
            </a:endParaRPr>
          </a:p>
        </p:txBody>
      </p:sp>
      <p:sp>
        <p:nvSpPr>
          <p:cNvPr id="727050" name="Text Box 10"/>
          <p:cNvSpPr txBox="1">
            <a:spLocks noChangeArrowheads="1"/>
          </p:cNvSpPr>
          <p:nvPr/>
        </p:nvSpPr>
        <p:spPr bwMode="auto">
          <a:xfrm>
            <a:off x="762000" y="29718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Inelastic Collision</a:t>
            </a:r>
          </a:p>
        </p:txBody>
      </p:sp>
      <p:sp>
        <p:nvSpPr>
          <p:cNvPr id="727051" name="Text Box 11"/>
          <p:cNvSpPr txBox="1">
            <a:spLocks noChangeArrowheads="1"/>
          </p:cNvSpPr>
          <p:nvPr/>
        </p:nvSpPr>
        <p:spPr bwMode="auto">
          <a:xfrm>
            <a:off x="2209800" y="29718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the total kinetic energy is not the same before and after the collision, but momentum is.</a:t>
            </a:r>
          </a:p>
        </p:txBody>
      </p:sp>
      <p:sp>
        <p:nvSpPr>
          <p:cNvPr id="727052" name="Text Box 12"/>
          <p:cNvSpPr txBox="1">
            <a:spLocks noChangeArrowheads="1"/>
          </p:cNvSpPr>
          <p:nvPr/>
        </p:nvSpPr>
        <p:spPr bwMode="auto">
          <a:xfrm>
            <a:off x="457200" y="5746750"/>
            <a:ext cx="84582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Momentum is constant in all collisions but kinetic energy is only in elastic collisions.  </a:t>
            </a:r>
            <a:endParaRPr lang="en-US" sz="2000" b="1">
              <a:solidFill>
                <a:srgbClr val="FF0000"/>
              </a:solidFill>
              <a:latin typeface="Monotype Corsiva" charset="0"/>
            </a:endParaRPr>
          </a:p>
        </p:txBody>
      </p:sp>
    </p:spTree>
    <p:extLst>
      <p:ext uri="{BB962C8B-B14F-4D97-AF65-F5344CB8AC3E}">
        <p14:creationId xmlns:p14="http://schemas.microsoft.com/office/powerpoint/2010/main" val="2784605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7045"/>
                                        </p:tgtEl>
                                        <p:attrNameLst>
                                          <p:attrName>style.visibility</p:attrName>
                                        </p:attrNameLst>
                                      </p:cBhvr>
                                      <p:to>
                                        <p:strVal val="visible"/>
                                      </p:to>
                                    </p:set>
                                    <p:animEffect transition="in" filter="wipe(left)">
                                      <p:cBhvr>
                                        <p:cTn id="7" dur="500"/>
                                        <p:tgtEl>
                                          <p:spTgt spid="727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27043">
                                            <p:txEl>
                                              <p:pRg st="0" end="0"/>
                                            </p:txEl>
                                          </p:spTgt>
                                        </p:tgtEl>
                                        <p:attrNameLst>
                                          <p:attrName>style.visibility</p:attrName>
                                        </p:attrNameLst>
                                      </p:cBhvr>
                                      <p:to>
                                        <p:strVal val="visible"/>
                                      </p:to>
                                    </p:set>
                                    <p:animEffect transition="in" filter="wipe(left)">
                                      <p:cBhvr>
                                        <p:cTn id="12" dur="500"/>
                                        <p:tgtEl>
                                          <p:spTgt spid="72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27046"/>
                                        </p:tgtEl>
                                        <p:attrNameLst>
                                          <p:attrName>style.visibility</p:attrName>
                                        </p:attrNameLst>
                                      </p:cBhvr>
                                      <p:to>
                                        <p:strVal val="visible"/>
                                      </p:to>
                                    </p:set>
                                    <p:animEffect transition="in" filter="wipe(left)">
                                      <p:cBhvr>
                                        <p:cTn id="17" dur="500"/>
                                        <p:tgtEl>
                                          <p:spTgt spid="7270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27044">
                                            <p:txEl>
                                              <p:pRg st="0" end="0"/>
                                            </p:txEl>
                                          </p:spTgt>
                                        </p:tgtEl>
                                        <p:attrNameLst>
                                          <p:attrName>style.visibility</p:attrName>
                                        </p:attrNameLst>
                                      </p:cBhvr>
                                      <p:to>
                                        <p:strVal val="visible"/>
                                      </p:to>
                                    </p:set>
                                    <p:animEffect transition="in" filter="wipe(left)">
                                      <p:cBhvr>
                                        <p:cTn id="22" dur="500"/>
                                        <p:tgtEl>
                                          <p:spTgt spid="72704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27050"/>
                                        </p:tgtEl>
                                        <p:attrNameLst>
                                          <p:attrName>style.visibility</p:attrName>
                                        </p:attrNameLst>
                                      </p:cBhvr>
                                      <p:to>
                                        <p:strVal val="visible"/>
                                      </p:to>
                                    </p:set>
                                    <p:animEffect transition="in" filter="wipe(left)">
                                      <p:cBhvr>
                                        <p:cTn id="27" dur="500"/>
                                        <p:tgtEl>
                                          <p:spTgt spid="7270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27051">
                                            <p:txEl>
                                              <p:pRg st="0" end="0"/>
                                            </p:txEl>
                                          </p:spTgt>
                                        </p:tgtEl>
                                        <p:attrNameLst>
                                          <p:attrName>style.visibility</p:attrName>
                                        </p:attrNameLst>
                                      </p:cBhvr>
                                      <p:to>
                                        <p:strVal val="visible"/>
                                      </p:to>
                                    </p:set>
                                    <p:animEffect transition="in" filter="wipe(left)">
                                      <p:cBhvr>
                                        <p:cTn id="32" dur="500"/>
                                        <p:tgtEl>
                                          <p:spTgt spid="72705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727047"/>
                                        </p:tgtEl>
                                        <p:attrNameLst>
                                          <p:attrName>style.visibility</p:attrName>
                                        </p:attrNameLst>
                                      </p:cBhvr>
                                      <p:to>
                                        <p:strVal val="visible"/>
                                      </p:to>
                                    </p:set>
                                    <p:animEffect transition="in" filter="wipe(left)">
                                      <p:cBhvr>
                                        <p:cTn id="37" dur="500"/>
                                        <p:tgtEl>
                                          <p:spTgt spid="7270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727048">
                                            <p:txEl>
                                              <p:pRg st="0" end="0"/>
                                            </p:txEl>
                                          </p:spTgt>
                                        </p:tgtEl>
                                        <p:attrNameLst>
                                          <p:attrName>style.visibility</p:attrName>
                                        </p:attrNameLst>
                                      </p:cBhvr>
                                      <p:to>
                                        <p:strVal val="visible"/>
                                      </p:to>
                                    </p:set>
                                    <p:animEffect transition="in" filter="wipe(left)">
                                      <p:cBhvr>
                                        <p:cTn id="42" dur="500"/>
                                        <p:tgtEl>
                                          <p:spTgt spid="72704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727049">
                                            <p:txEl>
                                              <p:pRg st="0" end="0"/>
                                            </p:txEl>
                                          </p:spTgt>
                                        </p:tgtEl>
                                        <p:attrNameLst>
                                          <p:attrName>style.visibility</p:attrName>
                                        </p:attrNameLst>
                                      </p:cBhvr>
                                      <p:to>
                                        <p:strVal val="visible"/>
                                      </p:to>
                                    </p:set>
                                    <p:animEffect transition="in" filter="wipe(left)">
                                      <p:cBhvr>
                                        <p:cTn id="47" dur="500"/>
                                        <p:tgtEl>
                                          <p:spTgt spid="727049">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727052"/>
                                        </p:tgtEl>
                                        <p:attrNameLst>
                                          <p:attrName>style.visibility</p:attrName>
                                        </p:attrNameLst>
                                      </p:cBhvr>
                                      <p:to>
                                        <p:strVal val="visible"/>
                                      </p:to>
                                    </p:set>
                                    <p:animEffect transition="in" filter="wipe(left)">
                                      <p:cBhvr>
                                        <p:cTn id="52" dur="500"/>
                                        <p:tgtEl>
                                          <p:spTgt spid="72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build="p" autoUpdateAnimBg="0"/>
      <p:bldP spid="727044" grpId="0" build="p" autoUpdateAnimBg="0"/>
      <p:bldP spid="727045" grpId="0" animBg="1" autoUpdateAnimBg="0"/>
      <p:bldP spid="727046" grpId="0" animBg="1" autoUpdateAnimBg="0"/>
      <p:bldP spid="727047" grpId="0" animBg="1" autoUpdateAnimBg="0"/>
      <p:bldP spid="727048" grpId="0" build="p" autoUpdateAnimBg="0"/>
      <p:bldP spid="727049" grpId="0" build="p" autoUpdateAnimBg="0"/>
      <p:bldP spid="727050" grpId="0" animBg="1" autoUpdateAnimBg="0"/>
      <p:bldP spid="727051" grpId="0" build="p" autoUpdateAnimBg="0"/>
      <p:bldP spid="72705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457200"/>
            <a:ext cx="8305800" cy="5943600"/>
          </a:xfrm>
        </p:spPr>
        <p:txBody>
          <a:bodyPr/>
          <a:lstStyle/>
          <a:p>
            <a:r>
              <a:rPr lang="en-US" sz="2000" dirty="0" smtClean="0">
                <a:latin typeface="Arial Narrow" charset="0"/>
                <a:ea typeface="ＭＳ Ｐゴシック" charset="0"/>
                <a:cs typeface="ＭＳ Ｐゴシック" charset="0"/>
                <a:sym typeface="Wingdings"/>
              </a:rPr>
              <a:t>Planetarium Extra Credit</a:t>
            </a:r>
          </a:p>
          <a:p>
            <a:pPr lvl="1"/>
            <a:r>
              <a:rPr lang="en-US" sz="1800" dirty="0" smtClean="0">
                <a:latin typeface="Arial Narrow" charset="0"/>
                <a:ea typeface="ＭＳ Ｐゴシック" charset="0"/>
                <a:cs typeface="ＭＳ Ｐゴシック" charset="0"/>
                <a:sym typeface="Wingdings"/>
              </a:rPr>
              <a:t>Tape all ticket stubs on a sheet of paper</a:t>
            </a:r>
          </a:p>
          <a:p>
            <a:pPr lvl="1"/>
            <a:r>
              <a:rPr lang="en-US" sz="1800" dirty="0" smtClean="0">
                <a:latin typeface="Arial Narrow" charset="0"/>
                <a:ea typeface="ＭＳ Ｐゴシック" charset="0"/>
                <a:cs typeface="ＭＳ Ｐゴシック" charset="0"/>
                <a:sym typeface="Wingdings"/>
              </a:rPr>
              <a:t>Tape one side of each ticket stub with the title on the surface so that I can see the signature on the other side</a:t>
            </a:r>
          </a:p>
          <a:p>
            <a:pPr lvl="1"/>
            <a:r>
              <a:rPr lang="en-US" sz="1800" dirty="0" smtClean="0">
                <a:latin typeface="Arial Narrow" charset="0"/>
                <a:ea typeface="ＭＳ Ｐゴシック" charset="0"/>
                <a:cs typeface="ＭＳ Ｐゴシック" charset="0"/>
                <a:sym typeface="Wingdings"/>
              </a:rPr>
              <a:t>Put your name on the extra credit sheet</a:t>
            </a:r>
          </a:p>
          <a:p>
            <a:pPr lvl="1"/>
            <a:r>
              <a:rPr lang="en-US" sz="1800" dirty="0" smtClean="0">
                <a:latin typeface="Arial Narrow" charset="0"/>
                <a:ea typeface="ＭＳ Ｐゴシック" charset="0"/>
                <a:cs typeface="ＭＳ Ｐゴシック" charset="0"/>
                <a:sym typeface="Wingdings"/>
              </a:rPr>
              <a:t>Bring the sheet coming Monday, July 13, at the final exam</a:t>
            </a:r>
          </a:p>
          <a:p>
            <a:r>
              <a:rPr lang="en-US" sz="2000" dirty="0">
                <a:latin typeface="Arial Narrow" charset="0"/>
                <a:ea typeface="ＭＳ Ｐゴシック" charset="0"/>
                <a:cs typeface="ＭＳ Ｐゴシック" charset="0"/>
                <a:sym typeface="Wingdings"/>
              </a:rPr>
              <a:t>Quiz #4</a:t>
            </a:r>
          </a:p>
          <a:p>
            <a:pPr lvl="1"/>
            <a:r>
              <a:rPr lang="en-US" sz="1800" dirty="0">
                <a:latin typeface="Arial Narrow" charset="0"/>
                <a:ea typeface="ＭＳ Ｐゴシック" charset="0"/>
                <a:cs typeface="ＭＳ Ｐゴシック" charset="0"/>
                <a:sym typeface="Wingdings"/>
              </a:rPr>
              <a:t>Beginning of the class tomorrow, Wednesday, July 8</a:t>
            </a:r>
          </a:p>
          <a:p>
            <a:pPr lvl="1"/>
            <a:r>
              <a:rPr lang="en-US" sz="1800" dirty="0">
                <a:latin typeface="Arial Narrow" charset="0"/>
                <a:ea typeface="ＭＳ Ｐゴシック" charset="0"/>
                <a:cs typeface="ＭＳ Ｐゴシック" charset="0"/>
                <a:sym typeface="Wingdings"/>
              </a:rPr>
              <a:t>Covers CH 6.4 to what we finish today</a:t>
            </a:r>
          </a:p>
          <a:p>
            <a:pPr lvl="1"/>
            <a:r>
              <a:rPr lang="en-US" sz="1800" dirty="0"/>
              <a:t>Bring your calculator but DO NOT input formula into it!</a:t>
            </a:r>
          </a:p>
          <a:p>
            <a:pPr lvl="2" eaLnBrk="1" hangingPunct="1">
              <a:spcBef>
                <a:spcPts val="72"/>
              </a:spcBef>
            </a:pPr>
            <a:r>
              <a:rPr lang="en-US" sz="1600" dirty="0"/>
              <a:t>Your phones or portable computers are NOT allowed as a replacement!</a:t>
            </a:r>
          </a:p>
          <a:p>
            <a:pPr lvl="1" eaLnBrk="1" hangingPunct="1">
              <a:spcBef>
                <a:spcPts val="72"/>
              </a:spcBef>
            </a:pPr>
            <a:r>
              <a:rPr lang="en-US" sz="1800" dirty="0"/>
              <a:t>You can prepare a one 8.5x11.5 sheet (front and back) of </a:t>
            </a:r>
            <a:r>
              <a:rPr lang="en-US" sz="1800" b="1" u="sng" dirty="0">
                <a:solidFill>
                  <a:srgbClr val="FF0000"/>
                </a:solidFill>
              </a:rPr>
              <a:t>handwritten</a:t>
            </a:r>
            <a:r>
              <a:rPr lang="en-US" sz="1800" dirty="0">
                <a:solidFill>
                  <a:srgbClr val="FF0000"/>
                </a:solidFill>
              </a:rPr>
              <a:t> </a:t>
            </a:r>
            <a:r>
              <a:rPr lang="en-US" sz="1800" dirty="0"/>
              <a:t>formulae and values of constants for the exam </a:t>
            </a:r>
            <a:r>
              <a:rPr lang="en-US" sz="1800" dirty="0">
                <a:sym typeface="Wingdings"/>
              </a:rPr>
              <a:t> no solutions, derivations or definitions!</a:t>
            </a:r>
            <a:endParaRPr lang="en-US" sz="1800" dirty="0"/>
          </a:p>
          <a:p>
            <a:pPr lvl="2" eaLnBrk="1" hangingPunct="1">
              <a:spcBef>
                <a:spcPts val="72"/>
              </a:spcBef>
            </a:pPr>
            <a:r>
              <a:rPr lang="en-US" sz="1600" dirty="0"/>
              <a:t>No additional formulae or values of constants will be provided</a:t>
            </a:r>
            <a:r>
              <a:rPr lang="en-US" sz="1600" dirty="0" smtClean="0"/>
              <a:t>!</a:t>
            </a:r>
          </a:p>
          <a:p>
            <a:r>
              <a:rPr lang="en-US" sz="2000" dirty="0" smtClean="0">
                <a:latin typeface="Arial Narrow" charset="0"/>
                <a:ea typeface="ＭＳ Ｐゴシック" charset="0"/>
                <a:cs typeface="ＭＳ Ｐゴシック" charset="0"/>
                <a:sym typeface="Wingdings"/>
              </a:rPr>
              <a:t>Final exam</a:t>
            </a:r>
          </a:p>
          <a:p>
            <a:pPr lvl="1"/>
            <a:r>
              <a:rPr lang="en-US" sz="1800" dirty="0" smtClean="0">
                <a:latin typeface="Arial Narrow" charset="0"/>
                <a:ea typeface="ＭＳ Ｐゴシック" charset="0"/>
                <a:cs typeface="ＭＳ Ｐゴシック" charset="0"/>
                <a:sym typeface="Wingdings"/>
              </a:rPr>
              <a:t>10:30am – 12:30pm, Monday, July 13, in this room</a:t>
            </a:r>
          </a:p>
          <a:p>
            <a:pPr lvl="1"/>
            <a:r>
              <a:rPr lang="en-US" sz="1800" dirty="0" smtClean="0">
                <a:latin typeface="Arial Narrow" charset="0"/>
                <a:ea typeface="ＭＳ Ｐゴシック" charset="0"/>
                <a:cs typeface="ＭＳ Ｐゴシック" charset="0"/>
                <a:sym typeface="Wingdings"/>
              </a:rPr>
              <a:t>Comprehensive exam, covers from CH1.1 – what we finish this Thursday, July 8, plus appendices A1 – A8</a:t>
            </a:r>
          </a:p>
          <a:p>
            <a:pPr lvl="1"/>
            <a:r>
              <a:rPr lang="en-US" sz="1800" dirty="0" smtClean="0">
                <a:latin typeface="Arial Narrow" charset="0"/>
                <a:ea typeface="ＭＳ Ｐゴシック" charset="0"/>
                <a:cs typeface="ＭＳ Ｐゴシック" charset="0"/>
                <a:sym typeface="Wingdings"/>
              </a:rPr>
              <a:t>BYOF</a:t>
            </a:r>
            <a:endParaRPr lang="en-US" sz="2000" dirty="0" smtClean="0">
              <a:latin typeface="Arial Narrow" charset="0"/>
              <a:ea typeface="ＭＳ Ｐゴシック" charset="0"/>
              <a:cs typeface="ＭＳ Ｐゴシック" charset="0"/>
              <a:sym typeface="Wingdings"/>
            </a:endParaRPr>
          </a:p>
        </p:txBody>
      </p:sp>
      <p:sp>
        <p:nvSpPr>
          <p:cNvPr id="2" name="Date Placeholder 1"/>
          <p:cNvSpPr>
            <a:spLocks noGrp="1"/>
          </p:cNvSpPr>
          <p:nvPr>
            <p:ph type="dt" sz="half" idx="10"/>
          </p:nvPr>
        </p:nvSpPr>
        <p:spPr/>
        <p:txBody>
          <a:bodyPr/>
          <a:lstStyle/>
          <a:p>
            <a:pPr>
              <a:defRPr/>
            </a:pPr>
            <a:r>
              <a:rPr lang="en-US" smtClean="0"/>
              <a:t>Tuesday, July 7,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1157466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1619">
                                            <p:txEl>
                                              <p:pRg st="9" end="9"/>
                                            </p:txEl>
                                          </p:spTgt>
                                        </p:tgtEl>
                                        <p:attrNameLst>
                                          <p:attrName>style.visibility</p:attrName>
                                        </p:attrNameLst>
                                      </p:cBhvr>
                                      <p:to>
                                        <p:strVal val="visible"/>
                                      </p:to>
                                    </p:set>
                                    <p:animEffect transition="in" filter="wipe(left)">
                                      <p:cBhvr>
                                        <p:cTn id="51" dur="500"/>
                                        <p:tgtEl>
                                          <p:spTgt spid="111619">
                                            <p:txEl>
                                              <p:pRg st="9" end="9"/>
                                            </p:txEl>
                                          </p:spTgt>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11619">
                                            <p:txEl>
                                              <p:pRg st="10" end="10"/>
                                            </p:txEl>
                                          </p:spTgt>
                                        </p:tgtEl>
                                        <p:attrNameLst>
                                          <p:attrName>style.visibility</p:attrName>
                                        </p:attrNameLst>
                                      </p:cBhvr>
                                      <p:to>
                                        <p:strVal val="visible"/>
                                      </p:to>
                                    </p:set>
                                    <p:animEffect transition="in" filter="wipe(left)">
                                      <p:cBhvr>
                                        <p:cTn id="55" dur="500"/>
                                        <p:tgtEl>
                                          <p:spTgt spid="111619">
                                            <p:txEl>
                                              <p:pRg st="10" end="10"/>
                                            </p:txEl>
                                          </p:spTgt>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111619">
                                            <p:txEl>
                                              <p:pRg st="11" end="11"/>
                                            </p:txEl>
                                          </p:spTgt>
                                        </p:tgtEl>
                                        <p:attrNameLst>
                                          <p:attrName>style.visibility</p:attrName>
                                        </p:attrNameLst>
                                      </p:cBhvr>
                                      <p:to>
                                        <p:strVal val="visible"/>
                                      </p:to>
                                    </p:set>
                                    <p:animEffect transition="in" filter="wipe(left)">
                                      <p:cBhvr>
                                        <p:cTn id="59" dur="500"/>
                                        <p:tgtEl>
                                          <p:spTgt spid="111619">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1619">
                                            <p:txEl>
                                              <p:pRg st="12" end="12"/>
                                            </p:txEl>
                                          </p:spTgt>
                                        </p:tgtEl>
                                        <p:attrNameLst>
                                          <p:attrName>style.visibility</p:attrName>
                                        </p:attrNameLst>
                                      </p:cBhvr>
                                      <p:to>
                                        <p:strVal val="visible"/>
                                      </p:to>
                                    </p:set>
                                    <p:animEffect transition="in" filter="wipe(left)">
                                      <p:cBhvr>
                                        <p:cTn id="64" dur="500"/>
                                        <p:tgtEl>
                                          <p:spTgt spid="111619">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1619">
                                            <p:txEl>
                                              <p:pRg st="13" end="13"/>
                                            </p:txEl>
                                          </p:spTgt>
                                        </p:tgtEl>
                                        <p:attrNameLst>
                                          <p:attrName>style.visibility</p:attrName>
                                        </p:attrNameLst>
                                      </p:cBhvr>
                                      <p:to>
                                        <p:strVal val="visible"/>
                                      </p:to>
                                    </p:set>
                                    <p:animEffect transition="in" filter="wipe(left)">
                                      <p:cBhvr>
                                        <p:cTn id="69" dur="500"/>
                                        <p:tgtEl>
                                          <p:spTgt spid="111619">
                                            <p:txEl>
                                              <p:pRg st="13" end="1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11619">
                                            <p:txEl>
                                              <p:pRg st="14" end="14"/>
                                            </p:txEl>
                                          </p:spTgt>
                                        </p:tgtEl>
                                        <p:attrNameLst>
                                          <p:attrName>style.visibility</p:attrName>
                                        </p:attrNameLst>
                                      </p:cBhvr>
                                      <p:to>
                                        <p:strVal val="visible"/>
                                      </p:to>
                                    </p:set>
                                    <p:animEffect transition="in" filter="wipe(left)">
                                      <p:cBhvr>
                                        <p:cTn id="74" dur="500"/>
                                        <p:tgtEl>
                                          <p:spTgt spid="111619">
                                            <p:txEl>
                                              <p:pRg st="14" end="1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1619">
                                            <p:txEl>
                                              <p:pRg st="15" end="15"/>
                                            </p:txEl>
                                          </p:spTgt>
                                        </p:tgtEl>
                                        <p:attrNameLst>
                                          <p:attrName>style.visibility</p:attrName>
                                        </p:attrNameLst>
                                      </p:cBhvr>
                                      <p:to>
                                        <p:strVal val="visible"/>
                                      </p:to>
                                    </p:set>
                                    <p:animEffect transition="in" filter="wipe(left)">
                                      <p:cBhvr>
                                        <p:cTn id="79" dur="500"/>
                                        <p:tgtEl>
                                          <p:spTgt spid="11161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76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180A3F5-8372-2741-8FD0-D8DC3A769E62}"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27667" name="Rectangle 2"/>
          <p:cNvSpPr>
            <a:spLocks noGrp="1" noChangeArrowheads="1"/>
          </p:cNvSpPr>
          <p:nvPr>
            <p:ph type="title"/>
          </p:nvPr>
        </p:nvSpPr>
        <p:spPr>
          <a:xfrm>
            <a:off x="685800" y="228600"/>
            <a:ext cx="7848600" cy="609600"/>
          </a:xfrm>
        </p:spPr>
        <p:txBody>
          <a:bodyPr/>
          <a:lstStyle/>
          <a:p>
            <a:r>
              <a:rPr lang="en-US" sz="3600">
                <a:latin typeface="Arial Narrow" charset="0"/>
                <a:ea typeface="ＭＳ Ｐゴシック" charset="0"/>
                <a:cs typeface="ＭＳ Ｐゴシック" charset="0"/>
              </a:rPr>
              <a:t>Elastic and Perfectly Inelastic Collisions </a:t>
            </a:r>
          </a:p>
        </p:txBody>
      </p:sp>
      <p:sp>
        <p:nvSpPr>
          <p:cNvPr id="728067" name="Text Box 3"/>
          <p:cNvSpPr txBox="1">
            <a:spLocks noChangeArrowheads="1"/>
          </p:cNvSpPr>
          <p:nvPr/>
        </p:nvSpPr>
        <p:spPr bwMode="auto">
          <a:xfrm>
            <a:off x="304800" y="9144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In </a:t>
            </a:r>
            <a:r>
              <a:rPr lang="en-US">
                <a:solidFill>
                  <a:srgbClr val="FF0000"/>
                </a:solidFill>
                <a:latin typeface="Monotype Corsiva" charset="0"/>
              </a:rPr>
              <a:t>perfectly inelastic collisions</a:t>
            </a:r>
            <a:r>
              <a:rPr lang="en-US">
                <a:solidFill>
                  <a:schemeClr val="accent2"/>
                </a:solidFill>
                <a:latin typeface="Monotype Corsiva" charset="0"/>
              </a:rPr>
              <a:t>, the objects </a:t>
            </a:r>
            <a:r>
              <a:rPr lang="en-US">
                <a:solidFill>
                  <a:srgbClr val="FF0000"/>
                </a:solidFill>
                <a:latin typeface="Monotype Corsiva" charset="0"/>
              </a:rPr>
              <a:t>stick together</a:t>
            </a:r>
            <a:r>
              <a:rPr lang="en-US">
                <a:solidFill>
                  <a:schemeClr val="accent2"/>
                </a:solidFill>
                <a:latin typeface="Monotype Corsiva" charset="0"/>
              </a:rPr>
              <a:t> after the collision, moving together.  Momentum is conserved in this collision, so the final velocity of the stuck system is</a:t>
            </a:r>
          </a:p>
        </p:txBody>
      </p:sp>
      <p:sp>
        <p:nvSpPr>
          <p:cNvPr id="728068" name="Text Box 4"/>
          <p:cNvSpPr txBox="1">
            <a:spLocks noChangeArrowheads="1"/>
          </p:cNvSpPr>
          <p:nvPr/>
        </p:nvSpPr>
        <p:spPr bwMode="auto">
          <a:xfrm>
            <a:off x="381000" y="2590800"/>
            <a:ext cx="3048000" cy="400110"/>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How about </a:t>
            </a:r>
            <a:r>
              <a:rPr lang="en-US" sz="2000" dirty="0" smtClean="0">
                <a:solidFill>
                  <a:srgbClr val="FF0000"/>
                </a:solidFill>
                <a:latin typeface="Monotype Corsiva" charset="0"/>
              </a:rPr>
              <a:t>the elastic collision?</a:t>
            </a:r>
            <a:endParaRPr lang="en-US" sz="2000" dirty="0">
              <a:solidFill>
                <a:srgbClr val="FF0000"/>
              </a:solidFill>
              <a:latin typeface="Monotype Corsiva" charset="0"/>
            </a:endParaRPr>
          </a:p>
        </p:txBody>
      </p:sp>
      <p:graphicFrame>
        <p:nvGraphicFramePr>
          <p:cNvPr id="728069" name="Object 2"/>
          <p:cNvGraphicFramePr>
            <a:graphicFrameLocks noChangeAspect="1"/>
          </p:cNvGraphicFramePr>
          <p:nvPr>
            <p:extLst>
              <p:ext uri="{D42A27DB-BD31-4B8C-83A1-F6EECF244321}">
                <p14:modId xmlns:p14="http://schemas.microsoft.com/office/powerpoint/2010/main" val="2734748550"/>
              </p:ext>
            </p:extLst>
          </p:nvPr>
        </p:nvGraphicFramePr>
        <p:xfrm>
          <a:off x="5945188" y="1044575"/>
          <a:ext cx="1401762" cy="488950"/>
        </p:xfrm>
        <a:graphic>
          <a:graphicData uri="http://schemas.openxmlformats.org/presentationml/2006/ole">
            <mc:AlternateContent xmlns:mc="http://schemas.openxmlformats.org/markup-compatibility/2006">
              <mc:Choice xmlns:v="urn:schemas-microsoft-com:vml" Requires="v">
                <p:oleObj spid="_x0000_s300495" name="Equation" r:id="rId3" imgW="812800" imgH="279400" progId="Equation.3">
                  <p:embed/>
                </p:oleObj>
              </mc:Choice>
              <mc:Fallback>
                <p:oleObj name="Equation" r:id="rId3" imgW="812800" imgH="279400" progId="Equation.3">
                  <p:embed/>
                  <p:pic>
                    <p:nvPicPr>
                      <p:cNvPr id="0" name=""/>
                      <p:cNvPicPr>
                        <a:picLocks noChangeAspect="1" noChangeArrowheads="1"/>
                      </p:cNvPicPr>
                      <p:nvPr/>
                    </p:nvPicPr>
                    <p:blipFill>
                      <a:blip r:embed="rId4"/>
                      <a:srcRect/>
                      <a:stretch>
                        <a:fillRect/>
                      </a:stretch>
                    </p:blipFill>
                    <p:spPr bwMode="auto">
                      <a:xfrm>
                        <a:off x="5945188" y="1044575"/>
                        <a:ext cx="1401762"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70" name="Text Box 6"/>
          <p:cNvSpPr txBox="1">
            <a:spLocks noChangeArrowheads="1"/>
          </p:cNvSpPr>
          <p:nvPr/>
        </p:nvSpPr>
        <p:spPr bwMode="auto">
          <a:xfrm>
            <a:off x="381000" y="3124200"/>
            <a:ext cx="381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003300"/>
                </a:solidFill>
                <a:latin typeface="Monotype Corsiva" charset="0"/>
              </a:rPr>
              <a:t>In elastic collisions, both the momentum and the </a:t>
            </a:r>
            <a:r>
              <a:rPr lang="en-US" dirty="0">
                <a:solidFill>
                  <a:srgbClr val="FF0000"/>
                </a:solidFill>
                <a:latin typeface="Monotype Corsiva" charset="0"/>
              </a:rPr>
              <a:t>kinetic energy are conserved.</a:t>
            </a:r>
            <a:r>
              <a:rPr lang="en-US" dirty="0">
                <a:solidFill>
                  <a:srgbClr val="003300"/>
                </a:solidFill>
                <a:latin typeface="Monotype Corsiva" charset="0"/>
              </a:rPr>
              <a:t>  Therefore, the final speeds in an elastic collision can be obtained in terms of initial </a:t>
            </a:r>
            <a:r>
              <a:rPr lang="en-US" dirty="0" smtClean="0">
                <a:solidFill>
                  <a:srgbClr val="003300"/>
                </a:solidFill>
                <a:latin typeface="Monotype Corsiva" charset="0"/>
              </a:rPr>
              <a:t>velocities </a:t>
            </a:r>
            <a:r>
              <a:rPr lang="en-US" dirty="0">
                <a:solidFill>
                  <a:srgbClr val="003300"/>
                </a:solidFill>
                <a:latin typeface="Monotype Corsiva" charset="0"/>
              </a:rPr>
              <a:t>as </a:t>
            </a:r>
          </a:p>
        </p:txBody>
      </p:sp>
      <p:graphicFrame>
        <p:nvGraphicFramePr>
          <p:cNvPr id="728071" name="Object 3"/>
          <p:cNvGraphicFramePr>
            <a:graphicFrameLocks noChangeAspect="1"/>
          </p:cNvGraphicFramePr>
          <p:nvPr>
            <p:extLst>
              <p:ext uri="{D42A27DB-BD31-4B8C-83A1-F6EECF244321}">
                <p14:modId xmlns:p14="http://schemas.microsoft.com/office/powerpoint/2010/main" val="3315065986"/>
              </p:ext>
            </p:extLst>
          </p:nvPr>
        </p:nvGraphicFramePr>
        <p:xfrm>
          <a:off x="4557713" y="2538413"/>
          <a:ext cx="1231900" cy="455612"/>
        </p:xfrm>
        <a:graphic>
          <a:graphicData uri="http://schemas.openxmlformats.org/presentationml/2006/ole">
            <mc:AlternateContent xmlns:mc="http://schemas.openxmlformats.org/markup-compatibility/2006">
              <mc:Choice xmlns:v="urn:schemas-microsoft-com:vml" Requires="v">
                <p:oleObj spid="_x0000_s300496" name="Equation" r:id="rId5" imgW="812800" imgH="279400" progId="Equation.3">
                  <p:embed/>
                </p:oleObj>
              </mc:Choice>
              <mc:Fallback>
                <p:oleObj name="Equation" r:id="rId5" imgW="812800" imgH="279400" progId="Equation.3">
                  <p:embed/>
                  <p:pic>
                    <p:nvPicPr>
                      <p:cNvPr id="0" name=""/>
                      <p:cNvPicPr>
                        <a:picLocks noChangeAspect="1" noChangeArrowheads="1"/>
                      </p:cNvPicPr>
                      <p:nvPr/>
                    </p:nvPicPr>
                    <p:blipFill>
                      <a:blip r:embed="rId6"/>
                      <a:srcRect/>
                      <a:stretch>
                        <a:fillRect/>
                      </a:stretch>
                    </p:blipFill>
                    <p:spPr bwMode="auto">
                      <a:xfrm>
                        <a:off x="4557713" y="2538413"/>
                        <a:ext cx="1231900"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2" name="Object 4"/>
          <p:cNvGraphicFramePr>
            <a:graphicFrameLocks noChangeAspect="1"/>
          </p:cNvGraphicFramePr>
          <p:nvPr>
            <p:extLst>
              <p:ext uri="{D42A27DB-BD31-4B8C-83A1-F6EECF244321}">
                <p14:modId xmlns:p14="http://schemas.microsoft.com/office/powerpoint/2010/main" val="2303496452"/>
              </p:ext>
            </p:extLst>
          </p:nvPr>
        </p:nvGraphicFramePr>
        <p:xfrm>
          <a:off x="4465638" y="3867150"/>
          <a:ext cx="1244600" cy="431800"/>
        </p:xfrm>
        <a:graphic>
          <a:graphicData uri="http://schemas.openxmlformats.org/presentationml/2006/ole">
            <mc:AlternateContent xmlns:mc="http://schemas.openxmlformats.org/markup-compatibility/2006">
              <mc:Choice xmlns:v="urn:schemas-microsoft-com:vml" Requires="v">
                <p:oleObj spid="_x0000_s300497" name="Equation" r:id="rId7" imgW="774700" imgH="279400" progId="Equation.DSMT4">
                  <p:embed/>
                </p:oleObj>
              </mc:Choice>
              <mc:Fallback>
                <p:oleObj name="Equation" r:id="rId7" imgW="774700" imgH="279400" progId="Equation.DSMT4">
                  <p:embed/>
                  <p:pic>
                    <p:nvPicPr>
                      <p:cNvPr id="0" name=""/>
                      <p:cNvPicPr>
                        <a:picLocks noChangeAspect="1" noChangeArrowheads="1"/>
                      </p:cNvPicPr>
                      <p:nvPr/>
                    </p:nvPicPr>
                    <p:blipFill>
                      <a:blip r:embed="rId8"/>
                      <a:srcRect/>
                      <a:stretch>
                        <a:fillRect/>
                      </a:stretch>
                    </p:blipFill>
                    <p:spPr bwMode="auto">
                      <a:xfrm>
                        <a:off x="4465638" y="3867150"/>
                        <a:ext cx="12446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3" name="Object 5"/>
          <p:cNvGraphicFramePr>
            <a:graphicFrameLocks noChangeAspect="1"/>
          </p:cNvGraphicFramePr>
          <p:nvPr>
            <p:extLst>
              <p:ext uri="{D42A27DB-BD31-4B8C-83A1-F6EECF244321}">
                <p14:modId xmlns:p14="http://schemas.microsoft.com/office/powerpoint/2010/main" val="931821807"/>
              </p:ext>
            </p:extLst>
          </p:nvPr>
        </p:nvGraphicFramePr>
        <p:xfrm>
          <a:off x="6567488" y="4845050"/>
          <a:ext cx="2411412" cy="477838"/>
        </p:xfrm>
        <a:graphic>
          <a:graphicData uri="http://schemas.openxmlformats.org/presentationml/2006/ole">
            <mc:AlternateContent xmlns:mc="http://schemas.openxmlformats.org/markup-compatibility/2006">
              <mc:Choice xmlns:v="urn:schemas-microsoft-com:vml" Requires="v">
                <p:oleObj spid="_x0000_s300498" name="Equation" r:id="rId9" imgW="1714500" imgH="279400" progId="Equation.DSMT4">
                  <p:embed/>
                </p:oleObj>
              </mc:Choice>
              <mc:Fallback>
                <p:oleObj name="Equation" r:id="rId9" imgW="1714500" imgH="279400" progId="Equation.DSMT4">
                  <p:embed/>
                  <p:pic>
                    <p:nvPicPr>
                      <p:cNvPr id="0" name=""/>
                      <p:cNvPicPr>
                        <a:picLocks noChangeAspect="1" noChangeArrowheads="1"/>
                      </p:cNvPicPr>
                      <p:nvPr/>
                    </p:nvPicPr>
                    <p:blipFill>
                      <a:blip r:embed="rId10"/>
                      <a:srcRect/>
                      <a:stretch>
                        <a:fillRect/>
                      </a:stretch>
                    </p:blipFill>
                    <p:spPr bwMode="auto">
                      <a:xfrm>
                        <a:off x="6567488" y="4845050"/>
                        <a:ext cx="2411412" cy="477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4" name="Object 6"/>
          <p:cNvGraphicFramePr>
            <a:graphicFrameLocks noChangeAspect="1"/>
          </p:cNvGraphicFramePr>
          <p:nvPr>
            <p:extLst>
              <p:ext uri="{D42A27DB-BD31-4B8C-83A1-F6EECF244321}">
                <p14:modId xmlns:p14="http://schemas.microsoft.com/office/powerpoint/2010/main" val="2768418460"/>
              </p:ext>
            </p:extLst>
          </p:nvPr>
        </p:nvGraphicFramePr>
        <p:xfrm>
          <a:off x="1006475" y="5514975"/>
          <a:ext cx="3425825" cy="722313"/>
        </p:xfrm>
        <a:graphic>
          <a:graphicData uri="http://schemas.openxmlformats.org/presentationml/2006/ole">
            <mc:AlternateContent xmlns:mc="http://schemas.openxmlformats.org/markup-compatibility/2006">
              <mc:Choice xmlns:v="urn:schemas-microsoft-com:vml" Requires="v">
                <p:oleObj spid="_x0000_s300499" name="Equation" r:id="rId11" imgW="2133600" imgH="469900" progId="Equation.DSMT4">
                  <p:embed/>
                </p:oleObj>
              </mc:Choice>
              <mc:Fallback>
                <p:oleObj name="Equation" r:id="rId11" imgW="2133600" imgH="469900" progId="Equation.DSMT4">
                  <p:embed/>
                  <p:pic>
                    <p:nvPicPr>
                      <p:cNvPr id="0" name=""/>
                      <p:cNvPicPr>
                        <a:picLocks noChangeAspect="1" noChangeArrowheads="1"/>
                      </p:cNvPicPr>
                      <p:nvPr/>
                    </p:nvPicPr>
                    <p:blipFill>
                      <a:blip r:embed="rId12"/>
                      <a:srcRect/>
                      <a:stretch>
                        <a:fillRect/>
                      </a:stretch>
                    </p:blipFill>
                    <p:spPr bwMode="auto">
                      <a:xfrm>
                        <a:off x="1006475" y="5514975"/>
                        <a:ext cx="3425825" cy="722313"/>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5" name="Object 7"/>
          <p:cNvGraphicFramePr>
            <a:graphicFrameLocks noChangeAspect="1"/>
          </p:cNvGraphicFramePr>
          <p:nvPr>
            <p:extLst>
              <p:ext uri="{D42A27DB-BD31-4B8C-83A1-F6EECF244321}">
                <p14:modId xmlns:p14="http://schemas.microsoft.com/office/powerpoint/2010/main" val="3509879166"/>
              </p:ext>
            </p:extLst>
          </p:nvPr>
        </p:nvGraphicFramePr>
        <p:xfrm>
          <a:off x="7392988" y="1044575"/>
          <a:ext cx="1512887" cy="488950"/>
        </p:xfrm>
        <a:graphic>
          <a:graphicData uri="http://schemas.openxmlformats.org/presentationml/2006/ole">
            <mc:AlternateContent xmlns:mc="http://schemas.openxmlformats.org/markup-compatibility/2006">
              <mc:Choice xmlns:v="urn:schemas-microsoft-com:vml" Requires="v">
                <p:oleObj spid="_x0000_s300500" name="Equation" r:id="rId13" imgW="876300" imgH="279400" progId="Equation.3">
                  <p:embed/>
                </p:oleObj>
              </mc:Choice>
              <mc:Fallback>
                <p:oleObj name="Equation" r:id="rId13" imgW="876300" imgH="279400" progId="Equation.3">
                  <p:embed/>
                  <p:pic>
                    <p:nvPicPr>
                      <p:cNvPr id="0" name=""/>
                      <p:cNvPicPr>
                        <a:picLocks noChangeAspect="1" noChangeArrowheads="1"/>
                      </p:cNvPicPr>
                      <p:nvPr/>
                    </p:nvPicPr>
                    <p:blipFill>
                      <a:blip r:embed="rId14"/>
                      <a:srcRect/>
                      <a:stretch>
                        <a:fillRect/>
                      </a:stretch>
                    </p:blipFill>
                    <p:spPr bwMode="auto">
                      <a:xfrm>
                        <a:off x="7392988" y="1044575"/>
                        <a:ext cx="1512887"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6" name="Object 8"/>
          <p:cNvGraphicFramePr>
            <a:graphicFrameLocks noChangeAspect="1"/>
          </p:cNvGraphicFramePr>
          <p:nvPr>
            <p:extLst>
              <p:ext uri="{D42A27DB-BD31-4B8C-83A1-F6EECF244321}">
                <p14:modId xmlns:p14="http://schemas.microsoft.com/office/powerpoint/2010/main" val="2512863000"/>
              </p:ext>
            </p:extLst>
          </p:nvPr>
        </p:nvGraphicFramePr>
        <p:xfrm>
          <a:off x="5951538" y="1560513"/>
          <a:ext cx="2108200" cy="911225"/>
        </p:xfrm>
        <a:graphic>
          <a:graphicData uri="http://schemas.openxmlformats.org/presentationml/2006/ole">
            <mc:AlternateContent xmlns:mc="http://schemas.openxmlformats.org/markup-compatibility/2006">
              <mc:Choice xmlns:v="urn:schemas-microsoft-com:vml" Requires="v">
                <p:oleObj spid="_x0000_s300501" name="Equation" r:id="rId15" imgW="1155700" imgH="520700" progId="Equation.3">
                  <p:embed/>
                </p:oleObj>
              </mc:Choice>
              <mc:Fallback>
                <p:oleObj name="Equation" r:id="rId15" imgW="1155700" imgH="520700" progId="Equation.3">
                  <p:embed/>
                  <p:pic>
                    <p:nvPicPr>
                      <p:cNvPr id="0" name=""/>
                      <p:cNvPicPr>
                        <a:picLocks noChangeAspect="1" noChangeArrowheads="1"/>
                      </p:cNvPicPr>
                      <p:nvPr/>
                    </p:nvPicPr>
                    <p:blipFill>
                      <a:blip r:embed="rId16"/>
                      <a:srcRect/>
                      <a:stretch>
                        <a:fillRect/>
                      </a:stretch>
                    </p:blipFill>
                    <p:spPr bwMode="auto">
                      <a:xfrm>
                        <a:off x="5951538" y="1560513"/>
                        <a:ext cx="2108200" cy="911225"/>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7" name="Object 9"/>
          <p:cNvGraphicFramePr>
            <a:graphicFrameLocks noChangeAspect="1"/>
          </p:cNvGraphicFramePr>
          <p:nvPr>
            <p:extLst>
              <p:ext uri="{D42A27DB-BD31-4B8C-83A1-F6EECF244321}">
                <p14:modId xmlns:p14="http://schemas.microsoft.com/office/powerpoint/2010/main" val="1109804905"/>
              </p:ext>
            </p:extLst>
          </p:nvPr>
        </p:nvGraphicFramePr>
        <p:xfrm>
          <a:off x="5875338" y="2536825"/>
          <a:ext cx="1392237" cy="455613"/>
        </p:xfrm>
        <a:graphic>
          <a:graphicData uri="http://schemas.openxmlformats.org/presentationml/2006/ole">
            <mc:AlternateContent xmlns:mc="http://schemas.openxmlformats.org/markup-compatibility/2006">
              <mc:Choice xmlns:v="urn:schemas-microsoft-com:vml" Requires="v">
                <p:oleObj spid="_x0000_s300502" name="Equation" r:id="rId17" imgW="1003300" imgH="279400" progId="Equation.3">
                  <p:embed/>
                </p:oleObj>
              </mc:Choice>
              <mc:Fallback>
                <p:oleObj name="Equation" r:id="rId17" imgW="1003300" imgH="279400" progId="Equation.3">
                  <p:embed/>
                  <p:pic>
                    <p:nvPicPr>
                      <p:cNvPr id="0" name=""/>
                      <p:cNvPicPr>
                        <a:picLocks noChangeAspect="1" noChangeArrowheads="1"/>
                      </p:cNvPicPr>
                      <p:nvPr/>
                    </p:nvPicPr>
                    <p:blipFill>
                      <a:blip r:embed="rId18"/>
                      <a:srcRect/>
                      <a:stretch>
                        <a:fillRect/>
                      </a:stretch>
                    </p:blipFill>
                    <p:spPr bwMode="auto">
                      <a:xfrm>
                        <a:off x="5875338" y="2536825"/>
                        <a:ext cx="1392237" cy="455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8" name="Object 10"/>
          <p:cNvGraphicFramePr>
            <a:graphicFrameLocks noChangeAspect="1"/>
          </p:cNvGraphicFramePr>
          <p:nvPr>
            <p:extLst>
              <p:ext uri="{D42A27DB-BD31-4B8C-83A1-F6EECF244321}">
                <p14:modId xmlns:p14="http://schemas.microsoft.com/office/powerpoint/2010/main" val="1349857054"/>
              </p:ext>
            </p:extLst>
          </p:nvPr>
        </p:nvGraphicFramePr>
        <p:xfrm>
          <a:off x="4562475" y="3070225"/>
          <a:ext cx="1658938" cy="641350"/>
        </p:xfrm>
        <a:graphic>
          <a:graphicData uri="http://schemas.openxmlformats.org/presentationml/2006/ole">
            <mc:AlternateContent xmlns:mc="http://schemas.openxmlformats.org/markup-compatibility/2006">
              <mc:Choice xmlns:v="urn:schemas-microsoft-com:vml" Requires="v">
                <p:oleObj spid="_x0000_s300503" name="Equation" r:id="rId19" imgW="1028700" imgH="393700" progId="Equation.DSMT4">
                  <p:embed/>
                </p:oleObj>
              </mc:Choice>
              <mc:Fallback>
                <p:oleObj name="Equation" r:id="rId19" imgW="1028700" imgH="393700" progId="Equation.DSMT4">
                  <p:embed/>
                  <p:pic>
                    <p:nvPicPr>
                      <p:cNvPr id="0" name=""/>
                      <p:cNvPicPr>
                        <a:picLocks noChangeAspect="1" noChangeArrowheads="1"/>
                      </p:cNvPicPr>
                      <p:nvPr/>
                    </p:nvPicPr>
                    <p:blipFill>
                      <a:blip r:embed="rId20"/>
                      <a:srcRect/>
                      <a:stretch>
                        <a:fillRect/>
                      </a:stretch>
                    </p:blipFill>
                    <p:spPr bwMode="auto">
                      <a:xfrm>
                        <a:off x="4562475" y="3070225"/>
                        <a:ext cx="1658938"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9" name="Object 11"/>
          <p:cNvGraphicFramePr>
            <a:graphicFrameLocks noChangeAspect="1"/>
          </p:cNvGraphicFramePr>
          <p:nvPr/>
        </p:nvGraphicFramePr>
        <p:xfrm>
          <a:off x="6284913" y="3070225"/>
          <a:ext cx="1944687" cy="641350"/>
        </p:xfrm>
        <a:graphic>
          <a:graphicData uri="http://schemas.openxmlformats.org/presentationml/2006/ole">
            <mc:AlternateContent xmlns:mc="http://schemas.openxmlformats.org/markup-compatibility/2006">
              <mc:Choice xmlns:v="urn:schemas-microsoft-com:vml" Requires="v">
                <p:oleObj spid="_x0000_s300504" name="Equation" r:id="rId21" imgW="1206360" imgH="393480" progId="Equation.3">
                  <p:embed/>
                </p:oleObj>
              </mc:Choice>
              <mc:Fallback>
                <p:oleObj name="Equation" r:id="rId21" imgW="120636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84913" y="3070225"/>
                        <a:ext cx="194468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0" name="Object 12"/>
          <p:cNvGraphicFramePr>
            <a:graphicFrameLocks noChangeAspect="1"/>
          </p:cNvGraphicFramePr>
          <p:nvPr>
            <p:extLst>
              <p:ext uri="{D42A27DB-BD31-4B8C-83A1-F6EECF244321}">
                <p14:modId xmlns:p14="http://schemas.microsoft.com/office/powerpoint/2010/main" val="2746860980"/>
              </p:ext>
            </p:extLst>
          </p:nvPr>
        </p:nvGraphicFramePr>
        <p:xfrm>
          <a:off x="5684838" y="3867150"/>
          <a:ext cx="1509712" cy="428625"/>
        </p:xfrm>
        <a:graphic>
          <a:graphicData uri="http://schemas.openxmlformats.org/presentationml/2006/ole">
            <mc:AlternateContent xmlns:mc="http://schemas.openxmlformats.org/markup-compatibility/2006">
              <mc:Choice xmlns:v="urn:schemas-microsoft-com:vml" Requires="v">
                <p:oleObj spid="_x0000_s300505" name="Equation" r:id="rId23" imgW="939800" imgH="279400" progId="Equation.DSMT4">
                  <p:embed/>
                </p:oleObj>
              </mc:Choice>
              <mc:Fallback>
                <p:oleObj name="Equation" r:id="rId23" imgW="939800" imgH="279400" progId="Equation.DSMT4">
                  <p:embed/>
                  <p:pic>
                    <p:nvPicPr>
                      <p:cNvPr id="0" name=""/>
                      <p:cNvPicPr>
                        <a:picLocks noChangeAspect="1" noChangeArrowheads="1"/>
                      </p:cNvPicPr>
                      <p:nvPr/>
                    </p:nvPicPr>
                    <p:blipFill>
                      <a:blip r:embed="rId24"/>
                      <a:srcRect/>
                      <a:stretch>
                        <a:fillRect/>
                      </a:stretch>
                    </p:blipFill>
                    <p:spPr bwMode="auto">
                      <a:xfrm>
                        <a:off x="5684838" y="3867150"/>
                        <a:ext cx="1509712"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1" name="Object 13"/>
          <p:cNvGraphicFramePr>
            <a:graphicFrameLocks noChangeAspect="1"/>
          </p:cNvGraphicFramePr>
          <p:nvPr>
            <p:extLst>
              <p:ext uri="{D42A27DB-BD31-4B8C-83A1-F6EECF244321}">
                <p14:modId xmlns:p14="http://schemas.microsoft.com/office/powerpoint/2010/main" val="3015953328"/>
              </p:ext>
            </p:extLst>
          </p:nvPr>
        </p:nvGraphicFramePr>
        <p:xfrm>
          <a:off x="4435475" y="4316413"/>
          <a:ext cx="2181225" cy="430212"/>
        </p:xfrm>
        <a:graphic>
          <a:graphicData uri="http://schemas.openxmlformats.org/presentationml/2006/ole">
            <mc:AlternateContent xmlns:mc="http://schemas.openxmlformats.org/markup-compatibility/2006">
              <mc:Choice xmlns:v="urn:schemas-microsoft-com:vml" Requires="v">
                <p:oleObj spid="_x0000_s300506" name="Equation" r:id="rId25" imgW="1358900" imgH="279400" progId="Equation.DSMT4">
                  <p:embed/>
                </p:oleObj>
              </mc:Choice>
              <mc:Fallback>
                <p:oleObj name="Equation" r:id="rId25" imgW="1358900" imgH="279400" progId="Equation.DSMT4">
                  <p:embed/>
                  <p:pic>
                    <p:nvPicPr>
                      <p:cNvPr id="0" name=""/>
                      <p:cNvPicPr>
                        <a:picLocks noChangeAspect="1" noChangeArrowheads="1"/>
                      </p:cNvPicPr>
                      <p:nvPr/>
                    </p:nvPicPr>
                    <p:blipFill>
                      <a:blip r:embed="rId26"/>
                      <a:srcRect/>
                      <a:stretch>
                        <a:fillRect/>
                      </a:stretch>
                    </p:blipFill>
                    <p:spPr bwMode="auto">
                      <a:xfrm>
                        <a:off x="4435475" y="4316413"/>
                        <a:ext cx="2181225"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2" name="Object 14"/>
          <p:cNvGraphicFramePr>
            <a:graphicFrameLocks noChangeAspect="1"/>
          </p:cNvGraphicFramePr>
          <p:nvPr>
            <p:extLst>
              <p:ext uri="{D42A27DB-BD31-4B8C-83A1-F6EECF244321}">
                <p14:modId xmlns:p14="http://schemas.microsoft.com/office/powerpoint/2010/main" val="2959137512"/>
              </p:ext>
            </p:extLst>
          </p:nvPr>
        </p:nvGraphicFramePr>
        <p:xfrm>
          <a:off x="6492875" y="4314825"/>
          <a:ext cx="2487613" cy="430213"/>
        </p:xfrm>
        <a:graphic>
          <a:graphicData uri="http://schemas.openxmlformats.org/presentationml/2006/ole">
            <mc:AlternateContent xmlns:mc="http://schemas.openxmlformats.org/markup-compatibility/2006">
              <mc:Choice xmlns:v="urn:schemas-microsoft-com:vml" Requires="v">
                <p:oleObj spid="_x0000_s300507" name="Equation" r:id="rId27" imgW="1549400" imgH="279400" progId="Equation.DSMT4">
                  <p:embed/>
                </p:oleObj>
              </mc:Choice>
              <mc:Fallback>
                <p:oleObj name="Equation" r:id="rId27" imgW="1549400" imgH="279400" progId="Equation.DSMT4">
                  <p:embed/>
                  <p:pic>
                    <p:nvPicPr>
                      <p:cNvPr id="0" name=""/>
                      <p:cNvPicPr>
                        <a:picLocks noChangeAspect="1" noChangeArrowheads="1"/>
                      </p:cNvPicPr>
                      <p:nvPr/>
                    </p:nvPicPr>
                    <p:blipFill>
                      <a:blip r:embed="rId28"/>
                      <a:srcRect/>
                      <a:stretch>
                        <a:fillRect/>
                      </a:stretch>
                    </p:blipFill>
                    <p:spPr bwMode="auto">
                      <a:xfrm>
                        <a:off x="6492875" y="4314825"/>
                        <a:ext cx="2487613"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3" name="AutoShape 19"/>
          <p:cNvSpPr>
            <a:spLocks noChangeArrowheads="1"/>
          </p:cNvSpPr>
          <p:nvPr/>
        </p:nvSpPr>
        <p:spPr bwMode="auto">
          <a:xfrm>
            <a:off x="4191000" y="4800600"/>
            <a:ext cx="2286000" cy="609600"/>
          </a:xfrm>
          <a:prstGeom prst="homePlate">
            <a:avLst>
              <a:gd name="adj" fmla="val 93750"/>
            </a:avLst>
          </a:prstGeom>
          <a:solidFill>
            <a:srgbClr val="FFFFCC"/>
          </a:solidFill>
          <a:ln w="38100">
            <a:solidFill>
              <a:srgbClr val="FF0000"/>
            </a:solidFill>
            <a:miter lim="800000"/>
            <a:headEnd/>
            <a:tailEnd/>
          </a:ln>
        </p:spPr>
        <p:txBody>
          <a:bodyPr wrap="none" anchor="ctr"/>
          <a:lstStyle/>
          <a:p>
            <a:r>
              <a:rPr lang="en-US" sz="2000">
                <a:solidFill>
                  <a:srgbClr val="FF0000"/>
                </a:solidFill>
                <a:latin typeface="Arial Narrow" charset="0"/>
              </a:rPr>
              <a:t>From momentum </a:t>
            </a:r>
          </a:p>
          <a:p>
            <a:r>
              <a:rPr lang="en-US" sz="2000">
                <a:solidFill>
                  <a:srgbClr val="FF0000"/>
                </a:solidFill>
                <a:latin typeface="Arial Narrow" charset="0"/>
              </a:rPr>
              <a:t>conservation above</a:t>
            </a:r>
          </a:p>
        </p:txBody>
      </p:sp>
      <p:graphicFrame>
        <p:nvGraphicFramePr>
          <p:cNvPr id="728084" name="Object 15"/>
          <p:cNvGraphicFramePr>
            <a:graphicFrameLocks noChangeAspect="1"/>
          </p:cNvGraphicFramePr>
          <p:nvPr>
            <p:extLst>
              <p:ext uri="{D42A27DB-BD31-4B8C-83A1-F6EECF244321}">
                <p14:modId xmlns:p14="http://schemas.microsoft.com/office/powerpoint/2010/main" val="950359257"/>
              </p:ext>
            </p:extLst>
          </p:nvPr>
        </p:nvGraphicFramePr>
        <p:xfrm>
          <a:off x="4549775" y="5505450"/>
          <a:ext cx="3405188" cy="742950"/>
        </p:xfrm>
        <a:graphic>
          <a:graphicData uri="http://schemas.openxmlformats.org/presentationml/2006/ole">
            <mc:AlternateContent xmlns:mc="http://schemas.openxmlformats.org/markup-compatibility/2006">
              <mc:Choice xmlns:v="urn:schemas-microsoft-com:vml" Requires="v">
                <p:oleObj spid="_x0000_s300508" name="Equation" r:id="rId29" imgW="2120900" imgH="482600" progId="Equation.DSMT4">
                  <p:embed/>
                </p:oleObj>
              </mc:Choice>
              <mc:Fallback>
                <p:oleObj name="Equation" r:id="rId29" imgW="2120900" imgH="482600" progId="Equation.DSMT4">
                  <p:embed/>
                  <p:pic>
                    <p:nvPicPr>
                      <p:cNvPr id="0" name=""/>
                      <p:cNvPicPr>
                        <a:picLocks noChangeAspect="1" noChangeArrowheads="1"/>
                      </p:cNvPicPr>
                      <p:nvPr/>
                    </p:nvPicPr>
                    <p:blipFill>
                      <a:blip r:embed="rId30"/>
                      <a:srcRect/>
                      <a:stretch>
                        <a:fillRect/>
                      </a:stretch>
                    </p:blipFill>
                    <p:spPr bwMode="auto">
                      <a:xfrm>
                        <a:off x="4549775" y="5505450"/>
                        <a:ext cx="3405188" cy="74295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5" name="Text Box 21"/>
          <p:cNvSpPr txBox="1">
            <a:spLocks noChangeArrowheads="1"/>
          </p:cNvSpPr>
          <p:nvPr/>
        </p:nvSpPr>
        <p:spPr bwMode="auto">
          <a:xfrm>
            <a:off x="2057400" y="6324600"/>
            <a:ext cx="48006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What happens when the two masses are the same?</a:t>
            </a:r>
          </a:p>
        </p:txBody>
      </p:sp>
    </p:spTree>
    <p:extLst>
      <p:ext uri="{BB962C8B-B14F-4D97-AF65-F5344CB8AC3E}">
        <p14:creationId xmlns:p14="http://schemas.microsoft.com/office/powerpoint/2010/main" val="1855848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wipe(left)">
                                      <p:cBhvr>
                                        <p:cTn id="7" dur="500"/>
                                        <p:tgtEl>
                                          <p:spTgt spid="72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28069"/>
                                        </p:tgtEl>
                                        <p:attrNameLst>
                                          <p:attrName>style.visibility</p:attrName>
                                        </p:attrNameLst>
                                      </p:cBhvr>
                                      <p:to>
                                        <p:strVal val="visible"/>
                                      </p:to>
                                    </p:set>
                                    <p:animEffect transition="in" filter="wipe(left)">
                                      <p:cBhvr>
                                        <p:cTn id="12" dur="500"/>
                                        <p:tgtEl>
                                          <p:spTgt spid="7280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28075"/>
                                        </p:tgtEl>
                                        <p:attrNameLst>
                                          <p:attrName>style.visibility</p:attrName>
                                        </p:attrNameLst>
                                      </p:cBhvr>
                                      <p:to>
                                        <p:strVal val="visible"/>
                                      </p:to>
                                    </p:set>
                                    <p:animEffect transition="in" filter="wipe(left)">
                                      <p:cBhvr>
                                        <p:cTn id="17" dur="500"/>
                                        <p:tgtEl>
                                          <p:spTgt spid="728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28076"/>
                                        </p:tgtEl>
                                        <p:attrNameLst>
                                          <p:attrName>style.visibility</p:attrName>
                                        </p:attrNameLst>
                                      </p:cBhvr>
                                      <p:to>
                                        <p:strVal val="visible"/>
                                      </p:to>
                                    </p:set>
                                    <p:animEffect transition="in" filter="wipe(left)">
                                      <p:cBhvr>
                                        <p:cTn id="22" dur="500"/>
                                        <p:tgtEl>
                                          <p:spTgt spid="7280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28068"/>
                                        </p:tgtEl>
                                        <p:attrNameLst>
                                          <p:attrName>style.visibility</p:attrName>
                                        </p:attrNameLst>
                                      </p:cBhvr>
                                      <p:to>
                                        <p:strVal val="visible"/>
                                      </p:to>
                                    </p:set>
                                    <p:animEffect transition="in" filter="wipe(left)">
                                      <p:cBhvr>
                                        <p:cTn id="27" dur="500"/>
                                        <p:tgtEl>
                                          <p:spTgt spid="7280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28070">
                                            <p:txEl>
                                              <p:pRg st="0" end="0"/>
                                            </p:txEl>
                                          </p:spTgt>
                                        </p:tgtEl>
                                        <p:attrNameLst>
                                          <p:attrName>style.visibility</p:attrName>
                                        </p:attrNameLst>
                                      </p:cBhvr>
                                      <p:to>
                                        <p:strVal val="visible"/>
                                      </p:to>
                                    </p:set>
                                    <p:animEffect transition="in" filter="wipe(left)">
                                      <p:cBhvr>
                                        <p:cTn id="32" dur="500"/>
                                        <p:tgtEl>
                                          <p:spTgt spid="72807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28071"/>
                                        </p:tgtEl>
                                        <p:attrNameLst>
                                          <p:attrName>style.visibility</p:attrName>
                                        </p:attrNameLst>
                                      </p:cBhvr>
                                      <p:to>
                                        <p:strVal val="visible"/>
                                      </p:to>
                                    </p:set>
                                    <p:animEffect transition="in" filter="wipe(left)">
                                      <p:cBhvr>
                                        <p:cTn id="37" dur="500"/>
                                        <p:tgtEl>
                                          <p:spTgt spid="728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28077"/>
                                        </p:tgtEl>
                                        <p:attrNameLst>
                                          <p:attrName>style.visibility</p:attrName>
                                        </p:attrNameLst>
                                      </p:cBhvr>
                                      <p:to>
                                        <p:strVal val="visible"/>
                                      </p:to>
                                    </p:set>
                                    <p:animEffect transition="in" filter="wipe(left)">
                                      <p:cBhvr>
                                        <p:cTn id="42" dur="500"/>
                                        <p:tgtEl>
                                          <p:spTgt spid="7280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28078"/>
                                        </p:tgtEl>
                                        <p:attrNameLst>
                                          <p:attrName>style.visibility</p:attrName>
                                        </p:attrNameLst>
                                      </p:cBhvr>
                                      <p:to>
                                        <p:strVal val="visible"/>
                                      </p:to>
                                    </p:set>
                                    <p:animEffect transition="in" filter="wipe(left)">
                                      <p:cBhvr>
                                        <p:cTn id="47" dur="500"/>
                                        <p:tgtEl>
                                          <p:spTgt spid="72807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28079"/>
                                        </p:tgtEl>
                                        <p:attrNameLst>
                                          <p:attrName>style.visibility</p:attrName>
                                        </p:attrNameLst>
                                      </p:cBhvr>
                                      <p:to>
                                        <p:strVal val="visible"/>
                                      </p:to>
                                    </p:set>
                                    <p:animEffect transition="in" filter="wipe(left)">
                                      <p:cBhvr>
                                        <p:cTn id="52" dur="500"/>
                                        <p:tgtEl>
                                          <p:spTgt spid="72807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28072"/>
                                        </p:tgtEl>
                                        <p:attrNameLst>
                                          <p:attrName>style.visibility</p:attrName>
                                        </p:attrNameLst>
                                      </p:cBhvr>
                                      <p:to>
                                        <p:strVal val="visible"/>
                                      </p:to>
                                    </p:set>
                                    <p:animEffect transition="in" filter="wipe(left)">
                                      <p:cBhvr>
                                        <p:cTn id="57" dur="500"/>
                                        <p:tgtEl>
                                          <p:spTgt spid="7280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28080"/>
                                        </p:tgtEl>
                                        <p:attrNameLst>
                                          <p:attrName>style.visibility</p:attrName>
                                        </p:attrNameLst>
                                      </p:cBhvr>
                                      <p:to>
                                        <p:strVal val="visible"/>
                                      </p:to>
                                    </p:set>
                                    <p:animEffect transition="in" filter="wipe(left)">
                                      <p:cBhvr>
                                        <p:cTn id="62" dur="500"/>
                                        <p:tgtEl>
                                          <p:spTgt spid="72808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28081"/>
                                        </p:tgtEl>
                                        <p:attrNameLst>
                                          <p:attrName>style.visibility</p:attrName>
                                        </p:attrNameLst>
                                      </p:cBhvr>
                                      <p:to>
                                        <p:strVal val="visible"/>
                                      </p:to>
                                    </p:set>
                                    <p:animEffect transition="in" filter="wipe(left)">
                                      <p:cBhvr>
                                        <p:cTn id="67" dur="500"/>
                                        <p:tgtEl>
                                          <p:spTgt spid="72808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28082"/>
                                        </p:tgtEl>
                                        <p:attrNameLst>
                                          <p:attrName>style.visibility</p:attrName>
                                        </p:attrNameLst>
                                      </p:cBhvr>
                                      <p:to>
                                        <p:strVal val="visible"/>
                                      </p:to>
                                    </p:set>
                                    <p:animEffect transition="in" filter="wipe(left)">
                                      <p:cBhvr>
                                        <p:cTn id="72" dur="500"/>
                                        <p:tgtEl>
                                          <p:spTgt spid="72808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728083"/>
                                        </p:tgtEl>
                                        <p:attrNameLst>
                                          <p:attrName>style.visibility</p:attrName>
                                        </p:attrNameLst>
                                      </p:cBhvr>
                                      <p:to>
                                        <p:strVal val="visible"/>
                                      </p:to>
                                    </p:set>
                                    <p:animEffect transition="in" filter="wipe(left)">
                                      <p:cBhvr>
                                        <p:cTn id="77" dur="500"/>
                                        <p:tgtEl>
                                          <p:spTgt spid="72808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28073"/>
                                        </p:tgtEl>
                                        <p:attrNameLst>
                                          <p:attrName>style.visibility</p:attrName>
                                        </p:attrNameLst>
                                      </p:cBhvr>
                                      <p:to>
                                        <p:strVal val="visible"/>
                                      </p:to>
                                    </p:set>
                                    <p:animEffect transition="in" filter="wipe(left)">
                                      <p:cBhvr>
                                        <p:cTn id="82" dur="500"/>
                                        <p:tgtEl>
                                          <p:spTgt spid="72807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28074"/>
                                        </p:tgtEl>
                                        <p:attrNameLst>
                                          <p:attrName>style.visibility</p:attrName>
                                        </p:attrNameLst>
                                      </p:cBhvr>
                                      <p:to>
                                        <p:strVal val="visible"/>
                                      </p:to>
                                    </p:set>
                                    <p:animEffect transition="in" filter="wipe(left)">
                                      <p:cBhvr>
                                        <p:cTn id="87" dur="500"/>
                                        <p:tgtEl>
                                          <p:spTgt spid="72807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728084"/>
                                        </p:tgtEl>
                                        <p:attrNameLst>
                                          <p:attrName>style.visibility</p:attrName>
                                        </p:attrNameLst>
                                      </p:cBhvr>
                                      <p:to>
                                        <p:strVal val="visible"/>
                                      </p:to>
                                    </p:set>
                                    <p:animEffect transition="in" filter="wipe(left)">
                                      <p:cBhvr>
                                        <p:cTn id="92" dur="500"/>
                                        <p:tgtEl>
                                          <p:spTgt spid="7280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728085"/>
                                        </p:tgtEl>
                                        <p:attrNameLst>
                                          <p:attrName>style.visibility</p:attrName>
                                        </p:attrNameLst>
                                      </p:cBhvr>
                                      <p:to>
                                        <p:strVal val="visible"/>
                                      </p:to>
                                    </p:set>
                                    <p:animEffect transition="in" filter="wipe(left)">
                                      <p:cBhvr>
                                        <p:cTn id="97" dur="500"/>
                                        <p:tgtEl>
                                          <p:spTgt spid="728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autoUpdateAnimBg="0"/>
      <p:bldP spid="728068" grpId="0" animBg="1" autoUpdateAnimBg="0"/>
      <p:bldP spid="728070" grpId="0" build="p" autoUpdateAnimBg="0"/>
      <p:bldP spid="728083" grpId="0" animBg="1" autoUpdateAnimBg="0"/>
      <p:bldP spid="72808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970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0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CDE4BB-DE9B-DC49-9ECC-49D88D70BAA5}"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793603" name="Text Box 3"/>
          <p:cNvSpPr txBox="1">
            <a:spLocks noChangeArrowheads="1"/>
          </p:cNvSpPr>
          <p:nvPr/>
        </p:nvSpPr>
        <p:spPr bwMode="auto">
          <a:xfrm>
            <a:off x="228600" y="977900"/>
            <a:ext cx="4816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The mass of the block of wood</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is 2.50-kg and the mass of the bullet is 0.0100-kg.  The block</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swings to a maximum height of</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0.650 m above the initial position.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Find the initial </a:t>
            </a:r>
            <a:r>
              <a:rPr lang="en-US" sz="2000" dirty="0" smtClean="0">
                <a:solidFill>
                  <a:schemeClr val="accent2"/>
                </a:solidFill>
                <a:latin typeface="Arial Narrow" charset="0"/>
                <a:ea typeface="Gulim" charset="0"/>
                <a:cs typeface="Gulim" charset="0"/>
              </a:rPr>
              <a:t>velocity </a:t>
            </a:r>
            <a:r>
              <a:rPr lang="en-US" sz="2000" dirty="0">
                <a:solidFill>
                  <a:schemeClr val="accent2"/>
                </a:solidFill>
                <a:latin typeface="Arial Narrow" charset="0"/>
                <a:ea typeface="Gulim" charset="0"/>
                <a:cs typeface="Gulim" charset="0"/>
              </a:rPr>
              <a:t>of the </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bullet.</a:t>
            </a:r>
          </a:p>
        </p:txBody>
      </p:sp>
      <p:pic>
        <p:nvPicPr>
          <p:cNvPr id="793604" name="Picture 4"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1295400"/>
            <a:ext cx="3611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Rectangle 5"/>
          <p:cNvSpPr>
            <a:spLocks noGrp="1" noChangeArrowheads="1"/>
          </p:cNvSpPr>
          <p:nvPr>
            <p:ph type="title"/>
          </p:nvPr>
        </p:nvSpPr>
        <p:spPr>
          <a:xfrm>
            <a:off x="685800" y="76200"/>
            <a:ext cx="7772400" cy="914400"/>
          </a:xfrm>
        </p:spPr>
        <p:txBody>
          <a:bodyPr/>
          <a:lstStyle/>
          <a:p>
            <a:r>
              <a:rPr lang="en-US" altLang="ko-KR" dirty="0">
                <a:latin typeface="Arial Narrow" charset="0"/>
                <a:ea typeface="Gulim" charset="0"/>
                <a:cs typeface="Gulim" charset="0"/>
              </a:rPr>
              <a:t>Ex</a:t>
            </a:r>
            <a:r>
              <a:rPr lang="en-US" altLang="ko-KR" dirty="0" smtClean="0">
                <a:latin typeface="Arial Narrow" charset="0"/>
                <a:ea typeface="Gulim" charset="0"/>
                <a:cs typeface="Gulim" charset="0"/>
              </a:rPr>
              <a:t>. 7.9  </a:t>
            </a:r>
            <a:r>
              <a:rPr lang="en-US" altLang="ko-KR" dirty="0">
                <a:latin typeface="Arial Narrow" charset="0"/>
                <a:ea typeface="Gulim" charset="0"/>
                <a:cs typeface="Gulim" charset="0"/>
              </a:rPr>
              <a:t>A Ballistic Pendulum</a:t>
            </a:r>
            <a:endParaRPr lang="en-US" dirty="0">
              <a:latin typeface="Arial Narrow" charset="0"/>
              <a:ea typeface="ＭＳ Ｐゴシック" charset="0"/>
              <a:cs typeface="ＭＳ Ｐゴシック" charset="0"/>
            </a:endParaRPr>
          </a:p>
        </p:txBody>
      </p:sp>
      <p:sp>
        <p:nvSpPr>
          <p:cNvPr id="793606" name="Rectangle 6"/>
          <p:cNvSpPr>
            <a:spLocks noChangeArrowheads="1"/>
          </p:cNvSpPr>
          <p:nvPr/>
        </p:nvSpPr>
        <p:spPr bwMode="auto">
          <a:xfrm>
            <a:off x="4953000" y="3657600"/>
            <a:ext cx="3886200"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93607" name="Object 2"/>
          <p:cNvGraphicFramePr>
            <a:graphicFrameLocks noChangeAspect="1"/>
          </p:cNvGraphicFramePr>
          <p:nvPr/>
        </p:nvGraphicFramePr>
        <p:xfrm>
          <a:off x="609600" y="3048000"/>
          <a:ext cx="2052638" cy="508000"/>
        </p:xfrm>
        <a:graphic>
          <a:graphicData uri="http://schemas.openxmlformats.org/presentationml/2006/ole">
            <mc:AlternateContent xmlns:mc="http://schemas.openxmlformats.org/markup-compatibility/2006">
              <mc:Choice xmlns:v="urn:schemas-microsoft-com:vml" Requires="v">
                <p:oleObj spid="_x0000_s262889" name="Equation" r:id="rId5" imgW="977760" imgH="241200" progId="Equation.DSMT4">
                  <p:embed/>
                </p:oleObj>
              </mc:Choice>
              <mc:Fallback>
                <p:oleObj name="Equation" r:id="rId5" imgW="97776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048000"/>
                        <a:ext cx="2052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8" name="Object 3"/>
          <p:cNvGraphicFramePr>
            <a:graphicFrameLocks noChangeAspect="1"/>
          </p:cNvGraphicFramePr>
          <p:nvPr/>
        </p:nvGraphicFramePr>
        <p:xfrm>
          <a:off x="914400" y="3505200"/>
          <a:ext cx="1306513" cy="534988"/>
        </p:xfrm>
        <a:graphic>
          <a:graphicData uri="http://schemas.openxmlformats.org/presentationml/2006/ole">
            <mc:AlternateContent xmlns:mc="http://schemas.openxmlformats.org/markup-compatibility/2006">
              <mc:Choice xmlns:v="urn:schemas-microsoft-com:vml" Requires="v">
                <p:oleObj spid="_x0000_s262890" name="Equation" r:id="rId7" imgW="622080" imgH="253800" progId="Equation.DSMT4">
                  <p:embed/>
                </p:oleObj>
              </mc:Choice>
              <mc:Fallback>
                <p:oleObj name="Equation" r:id="rId7" imgW="6220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505200"/>
                        <a:ext cx="1306513"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9" name="Object 4"/>
          <p:cNvGraphicFramePr>
            <a:graphicFrameLocks noChangeAspect="1"/>
          </p:cNvGraphicFramePr>
          <p:nvPr/>
        </p:nvGraphicFramePr>
        <p:xfrm>
          <a:off x="2133600" y="4346575"/>
          <a:ext cx="635000" cy="466725"/>
        </p:xfrm>
        <a:graphic>
          <a:graphicData uri="http://schemas.openxmlformats.org/presentationml/2006/ole">
            <mc:AlternateContent xmlns:mc="http://schemas.openxmlformats.org/markup-compatibility/2006">
              <mc:Choice xmlns:v="urn:schemas-microsoft-com:vml" Requires="v">
                <p:oleObj spid="_x0000_s262891" name="Equation" r:id="rId9" imgW="330200" imgH="241300" progId="Equation.DSMT4">
                  <p:embed/>
                </p:oleObj>
              </mc:Choice>
              <mc:Fallback>
                <p:oleObj name="Equation" r:id="rId9" imgW="3302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346575"/>
                        <a:ext cx="6350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0" name="Text Box 10"/>
          <p:cNvSpPr txBox="1">
            <a:spLocks noChangeArrowheads="1"/>
          </p:cNvSpPr>
          <p:nvPr/>
        </p:nvSpPr>
        <p:spPr bwMode="auto">
          <a:xfrm>
            <a:off x="304800" y="22860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What kind of collision?</a:t>
            </a:r>
            <a:endParaRPr lang="en-US" sz="2000">
              <a:solidFill>
                <a:schemeClr val="accent2"/>
              </a:solidFill>
              <a:latin typeface="Arial Narrow" charset="0"/>
              <a:ea typeface="Gulim" charset="0"/>
              <a:cs typeface="Gulim" charset="0"/>
            </a:endParaRPr>
          </a:p>
        </p:txBody>
      </p:sp>
      <p:sp>
        <p:nvSpPr>
          <p:cNvPr id="793611" name="Text Box 11"/>
          <p:cNvSpPr txBox="1">
            <a:spLocks noChangeArrowheads="1"/>
          </p:cNvSpPr>
          <p:nvPr/>
        </p:nvSpPr>
        <p:spPr bwMode="auto">
          <a:xfrm>
            <a:off x="304800" y="26670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 net external force </a:t>
            </a:r>
            <a:r>
              <a:rPr lang="en-US" altLang="ko-KR" sz="2000">
                <a:solidFill>
                  <a:schemeClr val="accent2"/>
                </a:solidFill>
                <a:latin typeface="Arial Narrow" charset="0"/>
                <a:ea typeface="Gulim" charset="0"/>
                <a:cs typeface="Gulim" charset="0"/>
                <a:sym typeface="Wingdings" charset="0"/>
              </a:rPr>
              <a:t> </a:t>
            </a:r>
            <a:r>
              <a:rPr lang="en-US" altLang="ko-KR" sz="2000">
                <a:solidFill>
                  <a:schemeClr val="accent2"/>
                </a:solidFill>
                <a:latin typeface="Arial Narrow" charset="0"/>
                <a:ea typeface="Gulim" charset="0"/>
                <a:cs typeface="Gulim" charset="0"/>
              </a:rPr>
              <a:t>momentum conserved</a:t>
            </a:r>
            <a:endParaRPr lang="en-US" sz="2000">
              <a:solidFill>
                <a:schemeClr val="accent2"/>
              </a:solidFill>
              <a:latin typeface="Arial Narrow" charset="0"/>
              <a:ea typeface="Gulim" charset="0"/>
              <a:cs typeface="Gulim" charset="0"/>
            </a:endParaRPr>
          </a:p>
        </p:txBody>
      </p:sp>
      <p:sp>
        <p:nvSpPr>
          <p:cNvPr id="793612" name="Text Box 12"/>
          <p:cNvSpPr txBox="1">
            <a:spLocks noChangeArrowheads="1"/>
          </p:cNvSpPr>
          <p:nvPr/>
        </p:nvSpPr>
        <p:spPr bwMode="auto">
          <a:xfrm>
            <a:off x="2590800" y="22860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Perfectly inelastic collision</a:t>
            </a:r>
            <a:endParaRPr lang="en-US" sz="2000">
              <a:solidFill>
                <a:schemeClr val="accent2"/>
              </a:solidFill>
              <a:latin typeface="Arial Narrow" charset="0"/>
              <a:ea typeface="Gulim" charset="0"/>
              <a:cs typeface="Gulim" charset="0"/>
            </a:endParaRPr>
          </a:p>
        </p:txBody>
      </p:sp>
      <p:graphicFrame>
        <p:nvGraphicFramePr>
          <p:cNvPr id="793613" name="Object 5"/>
          <p:cNvGraphicFramePr>
            <a:graphicFrameLocks noChangeAspect="1"/>
          </p:cNvGraphicFramePr>
          <p:nvPr/>
        </p:nvGraphicFramePr>
        <p:xfrm>
          <a:off x="2727325" y="3035300"/>
          <a:ext cx="1706563" cy="509588"/>
        </p:xfrm>
        <a:graphic>
          <a:graphicData uri="http://schemas.openxmlformats.org/presentationml/2006/ole">
            <mc:AlternateContent xmlns:mc="http://schemas.openxmlformats.org/markup-compatibility/2006">
              <mc:Choice xmlns:v="urn:schemas-microsoft-com:vml" Requires="v">
                <p:oleObj spid="_x0000_s262892" name="Equation" r:id="rId11" imgW="812800" imgH="241300" progId="Equation.DSMT4">
                  <p:embed/>
                </p:oleObj>
              </mc:Choice>
              <mc:Fallback>
                <p:oleObj name="Equation" r:id="rId11" imgW="8128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7325" y="3035300"/>
                        <a:ext cx="1706563"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4" name="Object 6"/>
          <p:cNvGraphicFramePr>
            <a:graphicFrameLocks noChangeAspect="1"/>
          </p:cNvGraphicFramePr>
          <p:nvPr/>
        </p:nvGraphicFramePr>
        <p:xfrm>
          <a:off x="2951163" y="3544888"/>
          <a:ext cx="720725" cy="506412"/>
        </p:xfrm>
        <a:graphic>
          <a:graphicData uri="http://schemas.openxmlformats.org/presentationml/2006/ole">
            <mc:AlternateContent xmlns:mc="http://schemas.openxmlformats.org/markup-compatibility/2006">
              <mc:Choice xmlns:v="urn:schemas-microsoft-com:vml" Requires="v">
                <p:oleObj spid="_x0000_s262893" name="Equation" r:id="rId13" imgW="342900" imgH="241300" progId="Equation.DSMT4">
                  <p:embed/>
                </p:oleObj>
              </mc:Choice>
              <mc:Fallback>
                <p:oleObj name="Equation" r:id="rId13" imgW="3429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1163" y="3544888"/>
                        <a:ext cx="72072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5" name="Object 7"/>
          <p:cNvGraphicFramePr>
            <a:graphicFrameLocks noChangeAspect="1"/>
          </p:cNvGraphicFramePr>
          <p:nvPr/>
        </p:nvGraphicFramePr>
        <p:xfrm>
          <a:off x="2255838" y="3529013"/>
          <a:ext cx="639762" cy="509587"/>
        </p:xfrm>
        <a:graphic>
          <a:graphicData uri="http://schemas.openxmlformats.org/presentationml/2006/ole">
            <mc:AlternateContent xmlns:mc="http://schemas.openxmlformats.org/markup-compatibility/2006">
              <mc:Choice xmlns:v="urn:schemas-microsoft-com:vml" Requires="v">
                <p:oleObj spid="_x0000_s262894"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5838" y="3529013"/>
                        <a:ext cx="639762"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6" name="AutoShape 16"/>
          <p:cNvSpPr>
            <a:spLocks noChangeArrowheads="1"/>
          </p:cNvSpPr>
          <p:nvPr/>
        </p:nvSpPr>
        <p:spPr bwMode="auto">
          <a:xfrm>
            <a:off x="457200" y="41910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01</a:t>
            </a:r>
            <a:endParaRPr lang="en-US" sz="1800" b="1" baseline="-25000">
              <a:solidFill>
                <a:srgbClr val="A50021"/>
              </a:solidFill>
              <a:latin typeface="Arial Narrow" charset="0"/>
              <a:ea typeface="Gulim" charset="0"/>
              <a:cs typeface="Gulim" charset="0"/>
            </a:endParaRPr>
          </a:p>
        </p:txBody>
      </p:sp>
      <p:graphicFrame>
        <p:nvGraphicFramePr>
          <p:cNvPr id="793617" name="Object 8"/>
          <p:cNvGraphicFramePr>
            <a:graphicFrameLocks noChangeAspect="1"/>
          </p:cNvGraphicFramePr>
          <p:nvPr/>
        </p:nvGraphicFramePr>
        <p:xfrm>
          <a:off x="2803525" y="4114800"/>
          <a:ext cx="1539875" cy="908050"/>
        </p:xfrm>
        <a:graphic>
          <a:graphicData uri="http://schemas.openxmlformats.org/presentationml/2006/ole">
            <mc:AlternateContent xmlns:mc="http://schemas.openxmlformats.org/markup-compatibility/2006">
              <mc:Choice xmlns:v="urn:schemas-microsoft-com:vml" Requires="v">
                <p:oleObj spid="_x0000_s262895" name="Equation" r:id="rId17" imgW="799920" imgH="469800" progId="Equation.DSMT4">
                  <p:embed/>
                </p:oleObj>
              </mc:Choice>
              <mc:Fallback>
                <p:oleObj name="Equation" r:id="rId17" imgW="799920" imgH="469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3525" y="4114800"/>
                        <a:ext cx="153987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8" name="Text Box 18"/>
          <p:cNvSpPr txBox="1">
            <a:spLocks noChangeArrowheads="1"/>
          </p:cNvSpPr>
          <p:nvPr/>
        </p:nvSpPr>
        <p:spPr bwMode="auto">
          <a:xfrm>
            <a:off x="381000" y="4953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What do we not know?</a:t>
            </a:r>
            <a:endParaRPr lang="en-US" sz="2000">
              <a:solidFill>
                <a:schemeClr val="accent2"/>
              </a:solidFill>
              <a:latin typeface="Arial Narrow" charset="0"/>
              <a:ea typeface="Gulim" charset="0"/>
              <a:cs typeface="Gulim" charset="0"/>
            </a:endParaRPr>
          </a:p>
        </p:txBody>
      </p:sp>
      <p:sp>
        <p:nvSpPr>
          <p:cNvPr id="793619" name="Text Box 19"/>
          <p:cNvSpPr txBox="1">
            <a:spLocks noChangeArrowheads="1"/>
          </p:cNvSpPr>
          <p:nvPr/>
        </p:nvSpPr>
        <p:spPr bwMode="auto">
          <a:xfrm>
            <a:off x="2743200" y="4953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The final speed!!</a:t>
            </a:r>
            <a:endParaRPr lang="en-US" sz="2000">
              <a:solidFill>
                <a:schemeClr val="accent2"/>
              </a:solidFill>
              <a:latin typeface="Arial Narrow" charset="0"/>
              <a:ea typeface="Gulim" charset="0"/>
              <a:cs typeface="Gulim" charset="0"/>
            </a:endParaRPr>
          </a:p>
        </p:txBody>
      </p:sp>
      <p:sp>
        <p:nvSpPr>
          <p:cNvPr id="793620" name="Text Box 20"/>
          <p:cNvSpPr txBox="1">
            <a:spLocks noChangeArrowheads="1"/>
          </p:cNvSpPr>
          <p:nvPr/>
        </p:nvSpPr>
        <p:spPr bwMode="auto">
          <a:xfrm>
            <a:off x="381000" y="53340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How can we get it?</a:t>
            </a:r>
            <a:endParaRPr lang="en-US" sz="2000">
              <a:solidFill>
                <a:schemeClr val="accent2"/>
              </a:solidFill>
              <a:latin typeface="Arial Narrow" charset="0"/>
              <a:ea typeface="Gulim" charset="0"/>
              <a:cs typeface="Gulim" charset="0"/>
            </a:endParaRPr>
          </a:p>
        </p:txBody>
      </p:sp>
      <p:sp>
        <p:nvSpPr>
          <p:cNvPr id="793621" name="Text Box 21"/>
          <p:cNvSpPr txBox="1">
            <a:spLocks noChangeArrowheads="1"/>
          </p:cNvSpPr>
          <p:nvPr/>
        </p:nvSpPr>
        <p:spPr bwMode="auto">
          <a:xfrm>
            <a:off x="2286000" y="5334000"/>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Using the mechanical energy conservation!</a:t>
            </a:r>
            <a:endParaRPr lang="en-US" sz="2000">
              <a:solidFill>
                <a:schemeClr val="accent2"/>
              </a:solidFill>
              <a:latin typeface="Arial Narrow" charset="0"/>
              <a:ea typeface="Gulim" charset="0"/>
              <a:cs typeface="Gulim" charset="0"/>
            </a:endParaRPr>
          </a:p>
        </p:txBody>
      </p:sp>
    </p:spTree>
    <p:extLst>
      <p:ext uri="{BB962C8B-B14F-4D97-AF65-F5344CB8AC3E}">
        <p14:creationId xmlns:p14="http://schemas.microsoft.com/office/powerpoint/2010/main" val="3430730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93603"/>
                                        </p:tgtEl>
                                        <p:attrNameLst>
                                          <p:attrName>style.visibility</p:attrName>
                                        </p:attrNameLst>
                                      </p:cBhvr>
                                      <p:to>
                                        <p:strVal val="visible"/>
                                      </p:to>
                                    </p:set>
                                    <p:animEffect transition="in" filter="wipe(left)">
                                      <p:cBhvr>
                                        <p:cTn id="7" dur="500"/>
                                        <p:tgtEl>
                                          <p:spTgt spid="793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93604"/>
                                        </p:tgtEl>
                                        <p:attrNameLst>
                                          <p:attrName>style.visibility</p:attrName>
                                        </p:attrNameLst>
                                      </p:cBhvr>
                                      <p:to>
                                        <p:strVal val="visible"/>
                                      </p:to>
                                    </p:set>
                                    <p:animEffect transition="in" filter="wipe(left)">
                                      <p:cBhvr>
                                        <p:cTn id="12" dur="500"/>
                                        <p:tgtEl>
                                          <p:spTgt spid="793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93606"/>
                                        </p:tgtEl>
                                      </p:cBhvr>
                                    </p:animEffect>
                                    <p:set>
                                      <p:cBhvr>
                                        <p:cTn id="17" dur="1" fill="hold">
                                          <p:stCondLst>
                                            <p:cond delay="499"/>
                                          </p:stCondLst>
                                        </p:cTn>
                                        <p:tgtEl>
                                          <p:spTgt spid="79360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93610"/>
                                        </p:tgtEl>
                                        <p:attrNameLst>
                                          <p:attrName>style.visibility</p:attrName>
                                        </p:attrNameLst>
                                      </p:cBhvr>
                                      <p:to>
                                        <p:strVal val="visible"/>
                                      </p:to>
                                    </p:set>
                                    <p:animEffect transition="in" filter="wipe(left)">
                                      <p:cBhvr>
                                        <p:cTn id="22" dur="500"/>
                                        <p:tgtEl>
                                          <p:spTgt spid="7936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93612"/>
                                        </p:tgtEl>
                                        <p:attrNameLst>
                                          <p:attrName>style.visibility</p:attrName>
                                        </p:attrNameLst>
                                      </p:cBhvr>
                                      <p:to>
                                        <p:strVal val="visible"/>
                                      </p:to>
                                    </p:set>
                                    <p:animEffect transition="in" filter="wipe(left)">
                                      <p:cBhvr>
                                        <p:cTn id="27" dur="500"/>
                                        <p:tgtEl>
                                          <p:spTgt spid="7936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93611"/>
                                        </p:tgtEl>
                                        <p:attrNameLst>
                                          <p:attrName>style.visibility</p:attrName>
                                        </p:attrNameLst>
                                      </p:cBhvr>
                                      <p:to>
                                        <p:strVal val="visible"/>
                                      </p:to>
                                    </p:set>
                                    <p:animEffect transition="in" filter="wipe(left)">
                                      <p:cBhvr>
                                        <p:cTn id="32" dur="500"/>
                                        <p:tgtEl>
                                          <p:spTgt spid="7936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93607"/>
                                        </p:tgtEl>
                                        <p:attrNameLst>
                                          <p:attrName>style.visibility</p:attrName>
                                        </p:attrNameLst>
                                      </p:cBhvr>
                                      <p:to>
                                        <p:strVal val="visible"/>
                                      </p:to>
                                    </p:set>
                                    <p:animEffect transition="in" filter="wipe(left)">
                                      <p:cBhvr>
                                        <p:cTn id="37" dur="500"/>
                                        <p:tgtEl>
                                          <p:spTgt spid="7936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93613"/>
                                        </p:tgtEl>
                                        <p:attrNameLst>
                                          <p:attrName>style.visibility</p:attrName>
                                        </p:attrNameLst>
                                      </p:cBhvr>
                                      <p:to>
                                        <p:strVal val="visible"/>
                                      </p:to>
                                    </p:set>
                                    <p:animEffect transition="in" filter="wipe(left)">
                                      <p:cBhvr>
                                        <p:cTn id="42" dur="500"/>
                                        <p:tgtEl>
                                          <p:spTgt spid="7936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93608"/>
                                        </p:tgtEl>
                                        <p:attrNameLst>
                                          <p:attrName>style.visibility</p:attrName>
                                        </p:attrNameLst>
                                      </p:cBhvr>
                                      <p:to>
                                        <p:strVal val="visible"/>
                                      </p:to>
                                    </p:set>
                                    <p:animEffect transition="in" filter="wipe(left)">
                                      <p:cBhvr>
                                        <p:cTn id="47" dur="500"/>
                                        <p:tgtEl>
                                          <p:spTgt spid="7936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93615"/>
                                        </p:tgtEl>
                                        <p:attrNameLst>
                                          <p:attrName>style.visibility</p:attrName>
                                        </p:attrNameLst>
                                      </p:cBhvr>
                                      <p:to>
                                        <p:strVal val="visible"/>
                                      </p:to>
                                    </p:set>
                                    <p:animEffect transition="in" filter="wipe(left)">
                                      <p:cBhvr>
                                        <p:cTn id="52" dur="500"/>
                                        <p:tgtEl>
                                          <p:spTgt spid="7936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93614"/>
                                        </p:tgtEl>
                                        <p:attrNameLst>
                                          <p:attrName>style.visibility</p:attrName>
                                        </p:attrNameLst>
                                      </p:cBhvr>
                                      <p:to>
                                        <p:strVal val="visible"/>
                                      </p:to>
                                    </p:set>
                                    <p:animEffect transition="in" filter="wipe(left)">
                                      <p:cBhvr>
                                        <p:cTn id="57" dur="500"/>
                                        <p:tgtEl>
                                          <p:spTgt spid="7936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93616"/>
                                        </p:tgtEl>
                                        <p:attrNameLst>
                                          <p:attrName>style.visibility</p:attrName>
                                        </p:attrNameLst>
                                      </p:cBhvr>
                                      <p:to>
                                        <p:strVal val="visible"/>
                                      </p:to>
                                    </p:set>
                                    <p:animEffect transition="in" filter="wipe(left)">
                                      <p:cBhvr>
                                        <p:cTn id="62" dur="500"/>
                                        <p:tgtEl>
                                          <p:spTgt spid="793616"/>
                                        </p:tgtEl>
                                      </p:cBhvr>
                                    </p:animEffect>
                                  </p:childTnLst>
                                </p:cTn>
                              </p:par>
                            </p:childTnLst>
                          </p:cTn>
                        </p:par>
                        <p:par>
                          <p:cTn id="63" fill="hold" nodeType="afterGroup">
                            <p:stCondLst>
                              <p:cond delay="500"/>
                            </p:stCondLst>
                            <p:childTnLst>
                              <p:par>
                                <p:cTn id="64" presetID="22" presetClass="entr" presetSubtype="8" fill="hold" nodeType="afterEffect">
                                  <p:stCondLst>
                                    <p:cond delay="0"/>
                                  </p:stCondLst>
                                  <p:childTnLst>
                                    <p:set>
                                      <p:cBhvr>
                                        <p:cTn id="65" dur="1" fill="hold">
                                          <p:stCondLst>
                                            <p:cond delay="0"/>
                                          </p:stCondLst>
                                        </p:cTn>
                                        <p:tgtEl>
                                          <p:spTgt spid="793609"/>
                                        </p:tgtEl>
                                        <p:attrNameLst>
                                          <p:attrName>style.visibility</p:attrName>
                                        </p:attrNameLst>
                                      </p:cBhvr>
                                      <p:to>
                                        <p:strVal val="visible"/>
                                      </p:to>
                                    </p:set>
                                    <p:animEffect transition="in" filter="wipe(left)">
                                      <p:cBhvr>
                                        <p:cTn id="66" dur="500"/>
                                        <p:tgtEl>
                                          <p:spTgt spid="79360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93617"/>
                                        </p:tgtEl>
                                        <p:attrNameLst>
                                          <p:attrName>style.visibility</p:attrName>
                                        </p:attrNameLst>
                                      </p:cBhvr>
                                      <p:to>
                                        <p:strVal val="visible"/>
                                      </p:to>
                                    </p:set>
                                    <p:animEffect transition="in" filter="wipe(left)">
                                      <p:cBhvr>
                                        <p:cTn id="71" dur="500"/>
                                        <p:tgtEl>
                                          <p:spTgt spid="7936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793618"/>
                                        </p:tgtEl>
                                        <p:attrNameLst>
                                          <p:attrName>style.visibility</p:attrName>
                                        </p:attrNameLst>
                                      </p:cBhvr>
                                      <p:to>
                                        <p:strVal val="visible"/>
                                      </p:to>
                                    </p:set>
                                    <p:animEffect transition="in" filter="wipe(left)">
                                      <p:cBhvr>
                                        <p:cTn id="76" dur="500"/>
                                        <p:tgtEl>
                                          <p:spTgt spid="79361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793619"/>
                                        </p:tgtEl>
                                        <p:attrNameLst>
                                          <p:attrName>style.visibility</p:attrName>
                                        </p:attrNameLst>
                                      </p:cBhvr>
                                      <p:to>
                                        <p:strVal val="visible"/>
                                      </p:to>
                                    </p:set>
                                    <p:animEffect transition="in" filter="wipe(left)">
                                      <p:cBhvr>
                                        <p:cTn id="81" dur="500"/>
                                        <p:tgtEl>
                                          <p:spTgt spid="79361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793620"/>
                                        </p:tgtEl>
                                        <p:attrNameLst>
                                          <p:attrName>style.visibility</p:attrName>
                                        </p:attrNameLst>
                                      </p:cBhvr>
                                      <p:to>
                                        <p:strVal val="visible"/>
                                      </p:to>
                                    </p:set>
                                    <p:animEffect transition="in" filter="wipe(left)">
                                      <p:cBhvr>
                                        <p:cTn id="86" dur="500"/>
                                        <p:tgtEl>
                                          <p:spTgt spid="79362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793621"/>
                                        </p:tgtEl>
                                        <p:attrNameLst>
                                          <p:attrName>style.visibility</p:attrName>
                                        </p:attrNameLst>
                                      </p:cBhvr>
                                      <p:to>
                                        <p:strVal val="visible"/>
                                      </p:to>
                                    </p:set>
                                    <p:animEffect transition="in" filter="wipe(left)">
                                      <p:cBhvr>
                                        <p:cTn id="91" dur="500"/>
                                        <p:tgtEl>
                                          <p:spTgt spid="793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p:bldP spid="793606" grpId="0" animBg="1"/>
      <p:bldP spid="793610" grpId="0"/>
      <p:bldP spid="793611" grpId="0"/>
      <p:bldP spid="793612" grpId="0"/>
      <p:bldP spid="793616" grpId="0" animBg="1"/>
      <p:bldP spid="793618" grpId="0"/>
      <p:bldP spid="793619" grpId="0"/>
      <p:bldP spid="793620" grpId="0"/>
      <p:bldP spid="7936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176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F9CD14F-F28E-7D47-8968-F7266AE05A76}"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pic>
        <p:nvPicPr>
          <p:cNvPr id="801795" name="Picture 3"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990600"/>
            <a:ext cx="36115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Rectangle 4"/>
          <p:cNvSpPr>
            <a:spLocks noGrp="1" noChangeArrowheads="1"/>
          </p:cNvSpPr>
          <p:nvPr>
            <p:ph type="title"/>
          </p:nvPr>
        </p:nvSpPr>
        <p:spPr>
          <a:xfrm>
            <a:off x="685800" y="76200"/>
            <a:ext cx="7772400" cy="914400"/>
          </a:xfrm>
        </p:spPr>
        <p:txBody>
          <a:bodyPr/>
          <a:lstStyle/>
          <a:p>
            <a:r>
              <a:rPr lang="en-US" altLang="ko-KR">
                <a:latin typeface="Arial Narrow" charset="0"/>
                <a:ea typeface="Gulim" charset="0"/>
                <a:cs typeface="Gulim" charset="0"/>
              </a:rPr>
              <a:t>Ex.  A Ballistic Pendulum, cnt’d</a:t>
            </a:r>
            <a:endParaRPr lang="en-US">
              <a:latin typeface="Arial Narrow" charset="0"/>
              <a:ea typeface="ＭＳ Ｐゴシック" charset="0"/>
              <a:cs typeface="ＭＳ Ｐゴシック" charset="0"/>
            </a:endParaRPr>
          </a:p>
        </p:txBody>
      </p:sp>
      <p:graphicFrame>
        <p:nvGraphicFramePr>
          <p:cNvPr id="801800" name="Object 2"/>
          <p:cNvGraphicFramePr>
            <a:graphicFrameLocks noChangeAspect="1"/>
          </p:cNvGraphicFramePr>
          <p:nvPr/>
        </p:nvGraphicFramePr>
        <p:xfrm>
          <a:off x="381000" y="4254500"/>
          <a:ext cx="635000" cy="468313"/>
        </p:xfrm>
        <a:graphic>
          <a:graphicData uri="http://schemas.openxmlformats.org/presentationml/2006/ole">
            <mc:AlternateContent xmlns:mc="http://schemas.openxmlformats.org/markup-compatibility/2006">
              <mc:Choice xmlns:v="urn:schemas-microsoft-com:vml" Requires="v">
                <p:oleObj spid="_x0000_s301519" name="Equation" r:id="rId5" imgW="330200" imgH="241300" progId="Equation.DSMT4">
                  <p:embed/>
                </p:oleObj>
              </mc:Choice>
              <mc:Fallback>
                <p:oleObj name="Equation" r:id="rId5" imgW="3302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54500"/>
                        <a:ext cx="6350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1" name="Text Box 9"/>
          <p:cNvSpPr txBox="1">
            <a:spLocks noChangeArrowheads="1"/>
          </p:cNvSpPr>
          <p:nvPr/>
        </p:nvSpPr>
        <p:spPr bwMode="auto">
          <a:xfrm>
            <a:off x="304800" y="364172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Using the solution obtained previously, we obtain</a:t>
            </a:r>
            <a:endParaRPr lang="en-US" sz="2000">
              <a:solidFill>
                <a:schemeClr val="accent2"/>
              </a:solidFill>
              <a:latin typeface="Arial Narrow" charset="0"/>
              <a:ea typeface="Gulim" charset="0"/>
              <a:cs typeface="Gulim" charset="0"/>
            </a:endParaRPr>
          </a:p>
        </p:txBody>
      </p:sp>
      <p:graphicFrame>
        <p:nvGraphicFramePr>
          <p:cNvPr id="801808" name="Object 3"/>
          <p:cNvGraphicFramePr>
            <a:graphicFrameLocks noChangeAspect="1"/>
          </p:cNvGraphicFramePr>
          <p:nvPr/>
        </p:nvGraphicFramePr>
        <p:xfrm>
          <a:off x="944563" y="4038600"/>
          <a:ext cx="1784350" cy="908050"/>
        </p:xfrm>
        <a:graphic>
          <a:graphicData uri="http://schemas.openxmlformats.org/presentationml/2006/ole">
            <mc:AlternateContent xmlns:mc="http://schemas.openxmlformats.org/markup-compatibility/2006">
              <mc:Choice xmlns:v="urn:schemas-microsoft-com:vml" Requires="v">
                <p:oleObj spid="_x0000_s301520" name="Equation" r:id="rId7" imgW="927000" imgH="469800" progId="Equation.DSMT4">
                  <p:embed/>
                </p:oleObj>
              </mc:Choice>
              <mc:Fallback>
                <p:oleObj name="Equation" r:id="rId7" imgW="927000" imgH="469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563" y="4038600"/>
                        <a:ext cx="178435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9" name="Text Box 17"/>
          <p:cNvSpPr txBox="1">
            <a:spLocks noChangeArrowheads="1"/>
          </p:cNvSpPr>
          <p:nvPr/>
        </p:nvSpPr>
        <p:spPr bwMode="auto">
          <a:xfrm>
            <a:off x="304800" y="9906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Now using the mechanical energy conservation</a:t>
            </a:r>
            <a:endParaRPr lang="en-US" sz="2000">
              <a:solidFill>
                <a:schemeClr val="accent2"/>
              </a:solidFill>
              <a:latin typeface="Arial Narrow" charset="0"/>
              <a:ea typeface="Gulim" charset="0"/>
              <a:cs typeface="Gulim" charset="0"/>
            </a:endParaRPr>
          </a:p>
        </p:txBody>
      </p:sp>
      <p:graphicFrame>
        <p:nvGraphicFramePr>
          <p:cNvPr id="801810" name="Object 4"/>
          <p:cNvGraphicFramePr>
            <a:graphicFrameLocks noChangeAspect="1"/>
          </p:cNvGraphicFramePr>
          <p:nvPr/>
        </p:nvGraphicFramePr>
        <p:xfrm>
          <a:off x="2217738" y="1371600"/>
          <a:ext cx="906462" cy="428625"/>
        </p:xfrm>
        <a:graphic>
          <a:graphicData uri="http://schemas.openxmlformats.org/presentationml/2006/ole">
            <mc:AlternateContent xmlns:mc="http://schemas.openxmlformats.org/markup-compatibility/2006">
              <mc:Choice xmlns:v="urn:schemas-microsoft-com:vml" Requires="v">
                <p:oleObj spid="_x0000_s301521" name="Equation" r:id="rId9" imgW="431640" imgH="203040" progId="Equation.DSMT4">
                  <p:embed/>
                </p:oleObj>
              </mc:Choice>
              <mc:Fallback>
                <p:oleObj name="Equation" r:id="rId9" imgW="43164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738" y="1371600"/>
                        <a:ext cx="9064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1" name="Object 5"/>
          <p:cNvGraphicFramePr>
            <a:graphicFrameLocks noChangeAspect="1"/>
          </p:cNvGraphicFramePr>
          <p:nvPr/>
        </p:nvGraphicFramePr>
        <p:xfrm>
          <a:off x="434975" y="1827213"/>
          <a:ext cx="2079625" cy="534987"/>
        </p:xfrm>
        <a:graphic>
          <a:graphicData uri="http://schemas.openxmlformats.org/presentationml/2006/ole">
            <mc:AlternateContent xmlns:mc="http://schemas.openxmlformats.org/markup-compatibility/2006">
              <mc:Choice xmlns:v="urn:schemas-microsoft-com:vml" Requires="v">
                <p:oleObj spid="_x0000_s301522" name="Equation" r:id="rId11" imgW="990360" imgH="253800" progId="Equation.DSMT4">
                  <p:embed/>
                </p:oleObj>
              </mc:Choice>
              <mc:Fallback>
                <p:oleObj name="Equation" r:id="rId11" imgW="99036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975" y="1827213"/>
                        <a:ext cx="2079625"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2" name="Object 6"/>
          <p:cNvGraphicFramePr>
            <a:graphicFrameLocks noChangeAspect="1"/>
          </p:cNvGraphicFramePr>
          <p:nvPr/>
        </p:nvGraphicFramePr>
        <p:xfrm>
          <a:off x="1612900" y="2387600"/>
          <a:ext cx="825500" cy="508000"/>
        </p:xfrm>
        <a:graphic>
          <a:graphicData uri="http://schemas.openxmlformats.org/presentationml/2006/ole">
            <mc:AlternateContent xmlns:mc="http://schemas.openxmlformats.org/markup-compatibility/2006">
              <mc:Choice xmlns:v="urn:schemas-microsoft-com:vml" Requires="v">
                <p:oleObj spid="_x0000_s301523" name="Equation" r:id="rId13" imgW="393480" imgH="241200" progId="Equation.DSMT4">
                  <p:embed/>
                </p:oleObj>
              </mc:Choice>
              <mc:Fallback>
                <p:oleObj name="Equation" r:id="rId13" imgW="393480" imgH="241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2900" y="2387600"/>
                        <a:ext cx="8255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3" name="Object 7"/>
          <p:cNvGraphicFramePr>
            <a:graphicFrameLocks noChangeAspect="1"/>
          </p:cNvGraphicFramePr>
          <p:nvPr/>
        </p:nvGraphicFramePr>
        <p:xfrm>
          <a:off x="252413" y="2981325"/>
          <a:ext cx="585787" cy="465138"/>
        </p:xfrm>
        <a:graphic>
          <a:graphicData uri="http://schemas.openxmlformats.org/presentationml/2006/ole">
            <mc:AlternateContent xmlns:mc="http://schemas.openxmlformats.org/markup-compatibility/2006">
              <mc:Choice xmlns:v="urn:schemas-microsoft-com:vml" Requires="v">
                <p:oleObj spid="_x0000_s301524"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413" y="2981325"/>
                        <a:ext cx="5857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4" name="Object 8"/>
          <p:cNvGraphicFramePr>
            <a:graphicFrameLocks noChangeAspect="1"/>
          </p:cNvGraphicFramePr>
          <p:nvPr/>
        </p:nvGraphicFramePr>
        <p:xfrm>
          <a:off x="1512888" y="1320800"/>
          <a:ext cx="773112" cy="508000"/>
        </p:xfrm>
        <a:graphic>
          <a:graphicData uri="http://schemas.openxmlformats.org/presentationml/2006/ole">
            <mc:AlternateContent xmlns:mc="http://schemas.openxmlformats.org/markup-compatibility/2006">
              <mc:Choice xmlns:v="urn:schemas-microsoft-com:vml" Requires="v">
                <p:oleObj spid="_x0000_s301525" name="Equation" r:id="rId17" imgW="368280" imgH="241200" progId="Equation.DSMT4">
                  <p:embed/>
                </p:oleObj>
              </mc:Choice>
              <mc:Fallback>
                <p:oleObj name="Equation" r:id="rId17" imgW="36828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12888" y="1320800"/>
                        <a:ext cx="7731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15" name="Line 23"/>
          <p:cNvSpPr>
            <a:spLocks noChangeShapeType="1"/>
          </p:cNvSpPr>
          <p:nvPr/>
        </p:nvSpPr>
        <p:spPr bwMode="auto">
          <a:xfrm rot="563071" flipH="1">
            <a:off x="2743200" y="16764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1817" name="Line 25"/>
          <p:cNvSpPr>
            <a:spLocks noChangeShapeType="1"/>
          </p:cNvSpPr>
          <p:nvPr/>
        </p:nvSpPr>
        <p:spPr bwMode="auto">
          <a:xfrm rot="563071" flipH="1">
            <a:off x="457200" y="17526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801818" name="Object 9"/>
          <p:cNvGraphicFramePr>
            <a:graphicFrameLocks noChangeAspect="1"/>
          </p:cNvGraphicFramePr>
          <p:nvPr/>
        </p:nvGraphicFramePr>
        <p:xfrm>
          <a:off x="2514600" y="1828800"/>
          <a:ext cx="1812925" cy="534988"/>
        </p:xfrm>
        <a:graphic>
          <a:graphicData uri="http://schemas.openxmlformats.org/presentationml/2006/ole">
            <mc:AlternateContent xmlns:mc="http://schemas.openxmlformats.org/markup-compatibility/2006">
              <mc:Choice xmlns:v="urn:schemas-microsoft-com:vml" Requires="v">
                <p:oleObj spid="_x0000_s301526" name="Equation" r:id="rId19" imgW="863280" imgH="253800" progId="Equation.DSMT4">
                  <p:embed/>
                </p:oleObj>
              </mc:Choice>
              <mc:Fallback>
                <p:oleObj name="Equation" r:id="rId19" imgW="8632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14600" y="1828800"/>
                        <a:ext cx="1812925"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9" name="Object 10"/>
          <p:cNvGraphicFramePr>
            <a:graphicFrameLocks noChangeAspect="1"/>
          </p:cNvGraphicFramePr>
          <p:nvPr/>
        </p:nvGraphicFramePr>
        <p:xfrm>
          <a:off x="2489200" y="2362200"/>
          <a:ext cx="558800" cy="534988"/>
        </p:xfrm>
        <a:graphic>
          <a:graphicData uri="http://schemas.openxmlformats.org/presentationml/2006/ole">
            <mc:AlternateContent xmlns:mc="http://schemas.openxmlformats.org/markup-compatibility/2006">
              <mc:Choice xmlns:v="urn:schemas-microsoft-com:vml" Requires="v">
                <p:oleObj spid="_x0000_s301527" name="Equation" r:id="rId21" imgW="266400" imgH="253800" progId="Equation.DSMT4">
                  <p:embed/>
                </p:oleObj>
              </mc:Choice>
              <mc:Fallback>
                <p:oleObj name="Equation" r:id="rId21" imgW="26640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89200" y="2362200"/>
                        <a:ext cx="5588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0" name="Object 11"/>
          <p:cNvGraphicFramePr>
            <a:graphicFrameLocks noChangeAspect="1"/>
          </p:cNvGraphicFramePr>
          <p:nvPr/>
        </p:nvGraphicFramePr>
        <p:xfrm>
          <a:off x="838200" y="2971800"/>
          <a:ext cx="1146175" cy="538163"/>
        </p:xfrm>
        <a:graphic>
          <a:graphicData uri="http://schemas.openxmlformats.org/presentationml/2006/ole">
            <mc:AlternateContent xmlns:mc="http://schemas.openxmlformats.org/markup-compatibility/2006">
              <mc:Choice xmlns:v="urn:schemas-microsoft-com:vml" Requires="v">
                <p:oleObj spid="_x0000_s301528" name="Equation" r:id="rId23" imgW="596880" imgH="279360" progId="Equation.DSMT4">
                  <p:embed/>
                </p:oleObj>
              </mc:Choice>
              <mc:Fallback>
                <p:oleObj name="Equation" r:id="rId23" imgW="596880" imgH="27936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8200" y="2971800"/>
                        <a:ext cx="1146175"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1" name="Object 12"/>
          <p:cNvGraphicFramePr>
            <a:graphicFrameLocks noChangeAspect="1"/>
          </p:cNvGraphicFramePr>
          <p:nvPr/>
        </p:nvGraphicFramePr>
        <p:xfrm>
          <a:off x="1957388" y="2895600"/>
          <a:ext cx="3071812" cy="636588"/>
        </p:xfrm>
        <a:graphic>
          <a:graphicData uri="http://schemas.openxmlformats.org/presentationml/2006/ole">
            <mc:AlternateContent xmlns:mc="http://schemas.openxmlformats.org/markup-compatibility/2006">
              <mc:Choice xmlns:v="urn:schemas-microsoft-com:vml" Requires="v">
                <p:oleObj spid="_x0000_s301529" name="Equation" r:id="rId25" imgW="1600200" imgH="330120" progId="Equation.DSMT4">
                  <p:embed/>
                </p:oleObj>
              </mc:Choice>
              <mc:Fallback>
                <p:oleObj name="Equation" r:id="rId25" imgW="1600200" imgH="33012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57388" y="2895600"/>
                        <a:ext cx="3071812"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22" name="AutoShape 30"/>
          <p:cNvSpPr>
            <a:spLocks noChangeArrowheads="1"/>
          </p:cNvSpPr>
          <p:nvPr/>
        </p:nvSpPr>
        <p:spPr bwMode="auto">
          <a:xfrm>
            <a:off x="3200400" y="22098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f</a:t>
            </a:r>
            <a:endParaRPr lang="en-US" sz="1800" b="1" baseline="-25000">
              <a:solidFill>
                <a:srgbClr val="A50021"/>
              </a:solidFill>
              <a:latin typeface="Arial Narrow" charset="0"/>
              <a:ea typeface="Gulim" charset="0"/>
              <a:cs typeface="Gulim" charset="0"/>
            </a:endParaRPr>
          </a:p>
        </p:txBody>
      </p:sp>
      <p:graphicFrame>
        <p:nvGraphicFramePr>
          <p:cNvPr id="801823" name="Object 13"/>
          <p:cNvGraphicFramePr>
            <a:graphicFrameLocks noChangeAspect="1"/>
          </p:cNvGraphicFramePr>
          <p:nvPr/>
        </p:nvGraphicFramePr>
        <p:xfrm>
          <a:off x="2674938" y="4014788"/>
          <a:ext cx="2101850" cy="955675"/>
        </p:xfrm>
        <a:graphic>
          <a:graphicData uri="http://schemas.openxmlformats.org/presentationml/2006/ole">
            <mc:AlternateContent xmlns:mc="http://schemas.openxmlformats.org/markup-compatibility/2006">
              <mc:Choice xmlns:v="urn:schemas-microsoft-com:vml" Requires="v">
                <p:oleObj spid="_x0000_s301530" name="Equation" r:id="rId27" imgW="1091880" imgH="495000" progId="Equation.DSMT4">
                  <p:embed/>
                </p:oleObj>
              </mc:Choice>
              <mc:Fallback>
                <p:oleObj name="Equation" r:id="rId27" imgW="1091880" imgH="4950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74938" y="4014788"/>
                        <a:ext cx="21018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4" name="Object 14"/>
          <p:cNvGraphicFramePr>
            <a:graphicFrameLocks noChangeAspect="1"/>
          </p:cNvGraphicFramePr>
          <p:nvPr/>
        </p:nvGraphicFramePr>
        <p:xfrm>
          <a:off x="762000" y="4876800"/>
          <a:ext cx="4876800" cy="712788"/>
        </p:xfrm>
        <a:graphic>
          <a:graphicData uri="http://schemas.openxmlformats.org/presentationml/2006/ole">
            <mc:AlternateContent xmlns:mc="http://schemas.openxmlformats.org/markup-compatibility/2006">
              <mc:Choice xmlns:v="urn:schemas-microsoft-com:vml" Requires="v">
                <p:oleObj spid="_x0000_s301531" name="Equation" r:id="rId29" imgW="3136680" imgH="457200" progId="Equation.DSMT4">
                  <p:embed/>
                </p:oleObj>
              </mc:Choice>
              <mc:Fallback>
                <p:oleObj name="Equation" r:id="rId29" imgW="3136680" imgH="4572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62000" y="4876800"/>
                        <a:ext cx="4876800"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5" name="Object 15"/>
          <p:cNvGraphicFramePr>
            <a:graphicFrameLocks noChangeAspect="1"/>
          </p:cNvGraphicFramePr>
          <p:nvPr/>
        </p:nvGraphicFramePr>
        <p:xfrm>
          <a:off x="815975" y="5646738"/>
          <a:ext cx="1546225" cy="452437"/>
        </p:xfrm>
        <a:graphic>
          <a:graphicData uri="http://schemas.openxmlformats.org/presentationml/2006/ole">
            <mc:AlternateContent xmlns:mc="http://schemas.openxmlformats.org/markup-compatibility/2006">
              <mc:Choice xmlns:v="urn:schemas-microsoft-com:vml" Requires="v">
                <p:oleObj spid="_x0000_s301532" name="Equation" r:id="rId31" imgW="736560" imgH="215640" progId="Equation.DSMT4">
                  <p:embed/>
                </p:oleObj>
              </mc:Choice>
              <mc:Fallback>
                <p:oleObj name="Equation" r:id="rId31" imgW="736560" imgH="2156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15975" y="5646738"/>
                        <a:ext cx="154622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52617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1795"/>
                                        </p:tgtEl>
                                        <p:attrNameLst>
                                          <p:attrName>style.visibility</p:attrName>
                                        </p:attrNameLst>
                                      </p:cBhvr>
                                      <p:to>
                                        <p:strVal val="visible"/>
                                      </p:to>
                                    </p:set>
                                    <p:animEffect transition="in" filter="wipe(left)">
                                      <p:cBhvr>
                                        <p:cTn id="7" dur="500"/>
                                        <p:tgtEl>
                                          <p:spTgt spid="801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01809"/>
                                        </p:tgtEl>
                                        <p:attrNameLst>
                                          <p:attrName>style.visibility</p:attrName>
                                        </p:attrNameLst>
                                      </p:cBhvr>
                                      <p:to>
                                        <p:strVal val="visible"/>
                                      </p:to>
                                    </p:set>
                                    <p:animEffect transition="in" filter="wipe(left)">
                                      <p:cBhvr>
                                        <p:cTn id="12" dur="500"/>
                                        <p:tgtEl>
                                          <p:spTgt spid="8018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1814"/>
                                        </p:tgtEl>
                                        <p:attrNameLst>
                                          <p:attrName>style.visibility</p:attrName>
                                        </p:attrNameLst>
                                      </p:cBhvr>
                                      <p:to>
                                        <p:strVal val="visible"/>
                                      </p:to>
                                    </p:set>
                                    <p:animEffect transition="in" filter="wipe(left)">
                                      <p:cBhvr>
                                        <p:cTn id="17" dur="500"/>
                                        <p:tgtEl>
                                          <p:spTgt spid="8018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01810"/>
                                        </p:tgtEl>
                                        <p:attrNameLst>
                                          <p:attrName>style.visibility</p:attrName>
                                        </p:attrNameLst>
                                      </p:cBhvr>
                                      <p:to>
                                        <p:strVal val="visible"/>
                                      </p:to>
                                    </p:set>
                                    <p:animEffect transition="in" filter="wipe(left)">
                                      <p:cBhvr>
                                        <p:cTn id="22" dur="500"/>
                                        <p:tgtEl>
                                          <p:spTgt spid="8018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01811"/>
                                        </p:tgtEl>
                                        <p:attrNameLst>
                                          <p:attrName>style.visibility</p:attrName>
                                        </p:attrNameLst>
                                      </p:cBhvr>
                                      <p:to>
                                        <p:strVal val="visible"/>
                                      </p:to>
                                    </p:set>
                                    <p:animEffect transition="in" filter="wipe(left)">
                                      <p:cBhvr>
                                        <p:cTn id="27" dur="500"/>
                                        <p:tgtEl>
                                          <p:spTgt spid="8018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01818"/>
                                        </p:tgtEl>
                                        <p:attrNameLst>
                                          <p:attrName>style.visibility</p:attrName>
                                        </p:attrNameLst>
                                      </p:cBhvr>
                                      <p:to>
                                        <p:strVal val="visible"/>
                                      </p:to>
                                    </p:set>
                                    <p:animEffect transition="in" filter="wipe(left)">
                                      <p:cBhvr>
                                        <p:cTn id="32" dur="500"/>
                                        <p:tgtEl>
                                          <p:spTgt spid="8018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01817"/>
                                        </p:tgtEl>
                                        <p:attrNameLst>
                                          <p:attrName>style.visibility</p:attrName>
                                        </p:attrNameLst>
                                      </p:cBhvr>
                                      <p:to>
                                        <p:strVal val="visible"/>
                                      </p:to>
                                    </p:set>
                                    <p:animEffect transition="in" filter="wipe(up)">
                                      <p:cBhvr>
                                        <p:cTn id="37" dur="500"/>
                                        <p:tgtEl>
                                          <p:spTgt spid="801817"/>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801815"/>
                                        </p:tgtEl>
                                        <p:attrNameLst>
                                          <p:attrName>style.visibility</p:attrName>
                                        </p:attrNameLst>
                                      </p:cBhvr>
                                      <p:to>
                                        <p:strVal val="visible"/>
                                      </p:to>
                                    </p:set>
                                    <p:animEffect transition="in" filter="wipe(up)">
                                      <p:cBhvr>
                                        <p:cTn id="41" dur="500"/>
                                        <p:tgtEl>
                                          <p:spTgt spid="8018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801812"/>
                                        </p:tgtEl>
                                        <p:attrNameLst>
                                          <p:attrName>style.visibility</p:attrName>
                                        </p:attrNameLst>
                                      </p:cBhvr>
                                      <p:to>
                                        <p:strVal val="visible"/>
                                      </p:to>
                                    </p:set>
                                    <p:animEffect transition="in" filter="wipe(left)">
                                      <p:cBhvr>
                                        <p:cTn id="46" dur="500"/>
                                        <p:tgtEl>
                                          <p:spTgt spid="8018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801819"/>
                                        </p:tgtEl>
                                        <p:attrNameLst>
                                          <p:attrName>style.visibility</p:attrName>
                                        </p:attrNameLst>
                                      </p:cBhvr>
                                      <p:to>
                                        <p:strVal val="visible"/>
                                      </p:to>
                                    </p:set>
                                    <p:animEffect transition="in" filter="wipe(left)">
                                      <p:cBhvr>
                                        <p:cTn id="51" dur="500"/>
                                        <p:tgtEl>
                                          <p:spTgt spid="8018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01822"/>
                                        </p:tgtEl>
                                        <p:attrNameLst>
                                          <p:attrName>style.visibility</p:attrName>
                                        </p:attrNameLst>
                                      </p:cBhvr>
                                      <p:to>
                                        <p:strVal val="visible"/>
                                      </p:to>
                                    </p:set>
                                    <p:animEffect transition="in" filter="wipe(left)">
                                      <p:cBhvr>
                                        <p:cTn id="56" dur="500"/>
                                        <p:tgtEl>
                                          <p:spTgt spid="801822"/>
                                        </p:tgtEl>
                                      </p:cBhvr>
                                    </p:animEffect>
                                  </p:childTnLst>
                                </p:cTn>
                              </p:par>
                            </p:childTnLst>
                          </p:cTn>
                        </p:par>
                        <p:par>
                          <p:cTn id="57" fill="hold" nodeType="after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801813"/>
                                        </p:tgtEl>
                                        <p:attrNameLst>
                                          <p:attrName>style.visibility</p:attrName>
                                        </p:attrNameLst>
                                      </p:cBhvr>
                                      <p:to>
                                        <p:strVal val="visible"/>
                                      </p:to>
                                    </p:set>
                                    <p:animEffect transition="in" filter="wipe(left)">
                                      <p:cBhvr>
                                        <p:cTn id="60" dur="500"/>
                                        <p:tgtEl>
                                          <p:spTgt spid="80181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801820"/>
                                        </p:tgtEl>
                                        <p:attrNameLst>
                                          <p:attrName>style.visibility</p:attrName>
                                        </p:attrNameLst>
                                      </p:cBhvr>
                                      <p:to>
                                        <p:strVal val="visible"/>
                                      </p:to>
                                    </p:set>
                                    <p:animEffect transition="in" filter="wipe(left)">
                                      <p:cBhvr>
                                        <p:cTn id="65" dur="500"/>
                                        <p:tgtEl>
                                          <p:spTgt spid="80182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801821"/>
                                        </p:tgtEl>
                                        <p:attrNameLst>
                                          <p:attrName>style.visibility</p:attrName>
                                        </p:attrNameLst>
                                      </p:cBhvr>
                                      <p:to>
                                        <p:strVal val="visible"/>
                                      </p:to>
                                    </p:set>
                                    <p:animEffect transition="in" filter="wipe(left)">
                                      <p:cBhvr>
                                        <p:cTn id="70" dur="500"/>
                                        <p:tgtEl>
                                          <p:spTgt spid="80182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801801"/>
                                        </p:tgtEl>
                                        <p:attrNameLst>
                                          <p:attrName>style.visibility</p:attrName>
                                        </p:attrNameLst>
                                      </p:cBhvr>
                                      <p:to>
                                        <p:strVal val="visible"/>
                                      </p:to>
                                    </p:set>
                                    <p:animEffect transition="in" filter="wipe(left)">
                                      <p:cBhvr>
                                        <p:cTn id="75" dur="500"/>
                                        <p:tgtEl>
                                          <p:spTgt spid="80180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801800"/>
                                        </p:tgtEl>
                                        <p:attrNameLst>
                                          <p:attrName>style.visibility</p:attrName>
                                        </p:attrNameLst>
                                      </p:cBhvr>
                                      <p:to>
                                        <p:strVal val="visible"/>
                                      </p:to>
                                    </p:set>
                                    <p:animEffect transition="in" filter="wipe(left)">
                                      <p:cBhvr>
                                        <p:cTn id="80" dur="500"/>
                                        <p:tgtEl>
                                          <p:spTgt spid="80180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801808"/>
                                        </p:tgtEl>
                                        <p:attrNameLst>
                                          <p:attrName>style.visibility</p:attrName>
                                        </p:attrNameLst>
                                      </p:cBhvr>
                                      <p:to>
                                        <p:strVal val="visible"/>
                                      </p:to>
                                    </p:set>
                                    <p:animEffect transition="in" filter="wipe(left)">
                                      <p:cBhvr>
                                        <p:cTn id="85" dur="500"/>
                                        <p:tgtEl>
                                          <p:spTgt spid="80180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801823"/>
                                        </p:tgtEl>
                                        <p:attrNameLst>
                                          <p:attrName>style.visibility</p:attrName>
                                        </p:attrNameLst>
                                      </p:cBhvr>
                                      <p:to>
                                        <p:strVal val="visible"/>
                                      </p:to>
                                    </p:set>
                                    <p:animEffect transition="in" filter="wipe(left)">
                                      <p:cBhvr>
                                        <p:cTn id="90" dur="500"/>
                                        <p:tgtEl>
                                          <p:spTgt spid="80182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nodeType="clickEffect">
                                  <p:stCondLst>
                                    <p:cond delay="0"/>
                                  </p:stCondLst>
                                  <p:childTnLst>
                                    <p:set>
                                      <p:cBhvr>
                                        <p:cTn id="94" dur="1" fill="hold">
                                          <p:stCondLst>
                                            <p:cond delay="0"/>
                                          </p:stCondLst>
                                        </p:cTn>
                                        <p:tgtEl>
                                          <p:spTgt spid="801824"/>
                                        </p:tgtEl>
                                        <p:attrNameLst>
                                          <p:attrName>style.visibility</p:attrName>
                                        </p:attrNameLst>
                                      </p:cBhvr>
                                      <p:to>
                                        <p:strVal val="visible"/>
                                      </p:to>
                                    </p:set>
                                    <p:animEffect transition="in" filter="wipe(left)">
                                      <p:cBhvr>
                                        <p:cTn id="95" dur="500"/>
                                        <p:tgtEl>
                                          <p:spTgt spid="801824"/>
                                        </p:tgtEl>
                                      </p:cBhvr>
                                    </p:animEffect>
                                  </p:childTnLst>
                                </p:cTn>
                              </p:par>
                            </p:childTnLst>
                          </p:cTn>
                        </p:par>
                        <p:par>
                          <p:cTn id="96" fill="hold" nodeType="afterGroup">
                            <p:stCondLst>
                              <p:cond delay="500"/>
                            </p:stCondLst>
                            <p:childTnLst>
                              <p:par>
                                <p:cTn id="97" presetID="22" presetClass="entr" presetSubtype="8" fill="hold" nodeType="afterEffect">
                                  <p:stCondLst>
                                    <p:cond delay="0"/>
                                  </p:stCondLst>
                                  <p:childTnLst>
                                    <p:set>
                                      <p:cBhvr>
                                        <p:cTn id="98" dur="1" fill="hold">
                                          <p:stCondLst>
                                            <p:cond delay="0"/>
                                          </p:stCondLst>
                                        </p:cTn>
                                        <p:tgtEl>
                                          <p:spTgt spid="801825"/>
                                        </p:tgtEl>
                                        <p:attrNameLst>
                                          <p:attrName>style.visibility</p:attrName>
                                        </p:attrNameLst>
                                      </p:cBhvr>
                                      <p:to>
                                        <p:strVal val="visible"/>
                                      </p:to>
                                    </p:set>
                                    <p:animEffect transition="in" filter="wipe(left)">
                                      <p:cBhvr>
                                        <p:cTn id="99" dur="500"/>
                                        <p:tgtEl>
                                          <p:spTgt spid="801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01" grpId="0"/>
      <p:bldP spid="801809" grpId="0"/>
      <p:bldP spid="801815" grpId="0" animBg="1"/>
      <p:bldP spid="801817" grpId="0" animBg="1"/>
      <p:bldP spid="8018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Reminder: Special Project #6</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of all electric and electronic devices at your home and compiled them in a table. (</a:t>
            </a:r>
            <a:r>
              <a:rPr lang="en-US" sz="2400" dirty="0"/>
              <a:t>2</a:t>
            </a:r>
            <a:r>
              <a:rPr lang="en-US" sz="2400" dirty="0" smtClean="0"/>
              <a:t> points each for the first 10 items and 1 point for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(2 points each for the first 10 items and 1 point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(5 points)</a:t>
            </a:r>
          </a:p>
          <a:p>
            <a:r>
              <a:rPr lang="en-US" sz="2400" dirty="0" smtClean="0"/>
              <a:t>Due: Beginning of the class Monday, July 13  </a:t>
            </a:r>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Tree>
    <p:extLst>
      <p:ext uri="{BB962C8B-B14F-4D97-AF65-F5344CB8AC3E}">
        <p14:creationId xmlns:p14="http://schemas.microsoft.com/office/powerpoint/2010/main" val="812529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July 7, 2015</a:t>
            </a:r>
            <a:endParaRPr lang="en-US"/>
          </a:p>
        </p:txBody>
      </p:sp>
      <p:sp>
        <p:nvSpPr>
          <p:cNvPr id="5" name="Footer Placeholder 4"/>
          <p:cNvSpPr>
            <a:spLocks noGrp="1"/>
          </p:cNvSpPr>
          <p:nvPr>
            <p:ph type="ftr" sz="quarter" idx="11"/>
          </p:nvPr>
        </p:nvSpPr>
        <p:spPr/>
        <p:txBody>
          <a:bodyPr/>
          <a:lstStyle/>
          <a:p>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Special Project Spread Sheet</a:t>
            </a:r>
            <a:endParaRPr lang="en-US" dirty="0"/>
          </a:p>
        </p:txBody>
      </p:sp>
      <p:pic>
        <p:nvPicPr>
          <p:cNvPr id="3" name="Picture 2" descr="sp6-spead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9321800" cy="6858000"/>
          </a:xfrm>
          <a:prstGeom prst="rect">
            <a:avLst/>
          </a:prstGeom>
        </p:spPr>
      </p:pic>
      <p:sp>
        <p:nvSpPr>
          <p:cNvPr id="8" name="TextBox 7"/>
          <p:cNvSpPr txBox="1"/>
          <p:nvPr/>
        </p:nvSpPr>
        <p:spPr>
          <a:xfrm>
            <a:off x="707360" y="914400"/>
            <a:ext cx="7763964" cy="584776"/>
          </a:xfrm>
          <a:prstGeom prst="rect">
            <a:avLst/>
          </a:prstGeom>
          <a:noFill/>
        </p:spPr>
        <p:txBody>
          <a:bodyPr wrap="none" rtlCol="0">
            <a:spAutoFit/>
          </a:bodyPr>
          <a:lstStyle/>
          <a:p>
            <a:r>
              <a:rPr lang="en-US" sz="1600" dirty="0" smtClean="0">
                <a:latin typeface="Arial Narrow"/>
                <a:cs typeface="Arial Narrow"/>
              </a:rPr>
              <a:t>Download this spread sheet from URL: </a:t>
            </a:r>
            <a:r>
              <a:rPr lang="en-US" sz="1600" b="1" dirty="0" smtClean="0">
                <a:latin typeface="Arial Narrow"/>
                <a:cs typeface="Arial Narrow"/>
                <a:hlinkClick r:id="rId3"/>
              </a:rPr>
              <a:t>http://www-hep.uta.edu/~yu/teaching/summer15-1441-001/ </a:t>
            </a:r>
            <a:endParaRPr lang="en-US" sz="1600" b="1" dirty="0" smtClean="0">
              <a:latin typeface="Arial Narrow"/>
              <a:cs typeface="Arial Narrow"/>
            </a:endParaRPr>
          </a:p>
          <a:p>
            <a:r>
              <a:rPr lang="en-US" sz="1600" b="1" dirty="0" smtClean="0">
                <a:latin typeface="Arial Narrow"/>
                <a:cs typeface="Arial Narrow"/>
              </a:rPr>
              <a:t>Just click the file with the name: sp6-spreadsheet.xlsx</a:t>
            </a:r>
            <a:endParaRPr lang="en-US" sz="1600" b="1" dirty="0">
              <a:latin typeface="Arial Narrow"/>
              <a:cs typeface="Arial Narrow"/>
            </a:endParaRPr>
          </a:p>
        </p:txBody>
      </p:sp>
      <p:sp>
        <p:nvSpPr>
          <p:cNvPr id="9" name="TextBox 8"/>
          <p:cNvSpPr txBox="1"/>
          <p:nvPr/>
        </p:nvSpPr>
        <p:spPr>
          <a:xfrm>
            <a:off x="762000" y="1447800"/>
            <a:ext cx="6519734" cy="338554"/>
          </a:xfrm>
          <a:prstGeom prst="rect">
            <a:avLst/>
          </a:prstGeom>
          <a:noFill/>
        </p:spPr>
        <p:txBody>
          <a:bodyPr wrap="none" rtlCol="0">
            <a:spAutoFit/>
          </a:bodyPr>
          <a:lstStyle/>
          <a:p>
            <a:r>
              <a:rPr lang="en-US" sz="1600" dirty="0" smtClean="0">
                <a:latin typeface="Arial Narrow"/>
                <a:cs typeface="Arial Narrow"/>
              </a:rPr>
              <a:t>Write down at the top your name and the charge per kwh by your electricity company </a:t>
            </a:r>
            <a:endParaRPr lang="en-US" sz="1600" b="1" dirty="0">
              <a:latin typeface="Arial Narrow"/>
              <a:cs typeface="Arial Narrow"/>
            </a:endParaRPr>
          </a:p>
        </p:txBody>
      </p:sp>
    </p:spTree>
    <p:extLst>
      <p:ext uri="{BB962C8B-B14F-4D97-AF65-F5344CB8AC3E}">
        <p14:creationId xmlns:p14="http://schemas.microsoft.com/office/powerpoint/2010/main" val="3228249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25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D07D-E0B9-6846-B1DA-EEF6F7250FB4}"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755714" name="Rectangle 2"/>
          <p:cNvSpPr>
            <a:spLocks noChangeArrowheads="1"/>
          </p:cNvSpPr>
          <p:nvPr/>
        </p:nvSpPr>
        <p:spPr bwMode="auto">
          <a:xfrm>
            <a:off x="7010400" y="2971800"/>
            <a:ext cx="1524000" cy="685800"/>
          </a:xfrm>
          <a:prstGeom prst="rect">
            <a:avLst/>
          </a:prstGeom>
          <a:solidFill>
            <a:srgbClr val="FFFFCC"/>
          </a:solidFill>
          <a:ln w="28575">
            <a:solidFill>
              <a:srgbClr val="A50021"/>
            </a:solidFill>
            <a:miter lim="800000"/>
            <a:headEnd/>
            <a:tailEnd/>
          </a:ln>
        </p:spPr>
        <p:txBody>
          <a:bodyPr wrap="square" anchor="ctr">
            <a:spAutoFit/>
          </a:bodyPr>
          <a:lstStyle/>
          <a:p>
            <a:endParaRPr lang="en-US"/>
          </a:p>
        </p:txBody>
      </p:sp>
      <p:sp>
        <p:nvSpPr>
          <p:cNvPr id="22542" name="Rectangle 3"/>
          <p:cNvSpPr>
            <a:spLocks noGrp="1" noChangeArrowheads="1"/>
          </p:cNvSpPr>
          <p:nvPr>
            <p:ph type="title"/>
          </p:nvPr>
        </p:nvSpPr>
        <p:spPr>
          <a:xfrm>
            <a:off x="685800" y="76200"/>
            <a:ext cx="7772400" cy="533400"/>
          </a:xfrm>
        </p:spPr>
        <p:txBody>
          <a:bodyPr/>
          <a:lstStyle/>
          <a:p>
            <a:r>
              <a:rPr lang="en-US" dirty="0">
                <a:latin typeface="Arial Narrow" charset="0"/>
                <a:ea typeface="ＭＳ Ｐゴシック" charset="0"/>
                <a:cs typeface="ＭＳ Ｐゴシック" charset="0"/>
              </a:rPr>
              <a:t>Linear Momentum</a:t>
            </a:r>
          </a:p>
        </p:txBody>
      </p:sp>
      <p:sp>
        <p:nvSpPr>
          <p:cNvPr id="755716" name="Text Box 4"/>
          <p:cNvSpPr txBox="1">
            <a:spLocks noChangeArrowheads="1"/>
          </p:cNvSpPr>
          <p:nvPr/>
        </p:nvSpPr>
        <p:spPr bwMode="auto">
          <a:xfrm>
            <a:off x="381000" y="609600"/>
            <a:ext cx="845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a:solidFill>
                  <a:schemeClr val="accent2"/>
                </a:solidFill>
                <a:latin typeface="Monotype Corsiva" charset="0"/>
              </a:rPr>
              <a:t>The principle of energy conservation can be used to solve problems that are harder to solve just using </a:t>
            </a:r>
            <a:r>
              <a:rPr lang="en-US" sz="2600" dirty="0" smtClean="0">
                <a:solidFill>
                  <a:schemeClr val="accent2"/>
                </a:solidFill>
                <a:latin typeface="Monotype Corsiva" charset="0"/>
              </a:rPr>
              <a:t>Newton’s </a:t>
            </a:r>
            <a:r>
              <a:rPr lang="en-US" sz="2600" dirty="0">
                <a:solidFill>
                  <a:schemeClr val="accent2"/>
                </a:solidFill>
                <a:latin typeface="Monotype Corsiva" charset="0"/>
              </a:rPr>
              <a:t>laws.   It is used to describe motion of an object or a system of objects.</a:t>
            </a:r>
          </a:p>
        </p:txBody>
      </p:sp>
      <p:sp>
        <p:nvSpPr>
          <p:cNvPr id="755717" name="Text Box 5"/>
          <p:cNvSpPr txBox="1">
            <a:spLocks noChangeArrowheads="1"/>
          </p:cNvSpPr>
          <p:nvPr/>
        </p:nvSpPr>
        <p:spPr bwMode="auto">
          <a:xfrm>
            <a:off x="381000" y="1981200"/>
            <a:ext cx="8458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A new concept of linear momentum can also be used to solve physical problems, especially the problems involving collisions of objects.</a:t>
            </a:r>
          </a:p>
        </p:txBody>
      </p:sp>
      <p:graphicFrame>
        <p:nvGraphicFramePr>
          <p:cNvPr id="755718" name="Object 2"/>
          <p:cNvGraphicFramePr>
            <a:graphicFrameLocks noChangeAspect="1"/>
          </p:cNvGraphicFramePr>
          <p:nvPr/>
        </p:nvGraphicFramePr>
        <p:xfrm>
          <a:off x="6954838" y="2855913"/>
          <a:ext cx="893762" cy="862012"/>
        </p:xfrm>
        <a:graphic>
          <a:graphicData uri="http://schemas.openxmlformats.org/presentationml/2006/ole">
            <mc:AlternateContent xmlns:mc="http://schemas.openxmlformats.org/markup-compatibility/2006">
              <mc:Choice xmlns:v="urn:schemas-microsoft-com:vml" Requires="v">
                <p:oleObj spid="_x0000_s249683" name="Equation" r:id="rId3" imgW="266700" imgH="279400" progId="Equation.DSMT4">
                  <p:embed/>
                </p:oleObj>
              </mc:Choice>
              <mc:Fallback>
                <p:oleObj name="Equation" r:id="rId3" imgW="266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2855913"/>
                        <a:ext cx="893762" cy="862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19" name="Text Box 7"/>
          <p:cNvSpPr txBox="1">
            <a:spLocks noChangeArrowheads="1"/>
          </p:cNvSpPr>
          <p:nvPr/>
        </p:nvSpPr>
        <p:spPr bwMode="auto">
          <a:xfrm>
            <a:off x="381000" y="2743200"/>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Linear momentum of an object whose mass is m and is moving at the velocity of </a:t>
            </a:r>
            <a:r>
              <a:rPr lang="en-US" sz="2800" b="1">
                <a:solidFill>
                  <a:schemeClr val="accent2"/>
                </a:solidFill>
                <a:latin typeface="Monotype Corsiva" charset="0"/>
              </a:rPr>
              <a:t>v </a:t>
            </a:r>
            <a:r>
              <a:rPr lang="en-US" sz="2800">
                <a:solidFill>
                  <a:schemeClr val="accent2"/>
                </a:solidFill>
                <a:latin typeface="Monotype Corsiva" charset="0"/>
              </a:rPr>
              <a:t>is defined as </a:t>
            </a:r>
          </a:p>
        </p:txBody>
      </p:sp>
      <p:sp>
        <p:nvSpPr>
          <p:cNvPr id="755720" name="Text Box 8"/>
          <p:cNvSpPr txBox="1">
            <a:spLocks noChangeArrowheads="1"/>
          </p:cNvSpPr>
          <p:nvPr/>
        </p:nvSpPr>
        <p:spPr bwMode="auto">
          <a:xfrm>
            <a:off x="381000" y="3857625"/>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you tell from this definition about momentum?</a:t>
            </a:r>
          </a:p>
        </p:txBody>
      </p:sp>
      <p:sp>
        <p:nvSpPr>
          <p:cNvPr id="755721" name="Text Box 9"/>
          <p:cNvSpPr txBox="1">
            <a:spLocks noChangeArrowheads="1"/>
          </p:cNvSpPr>
          <p:nvPr/>
        </p:nvSpPr>
        <p:spPr bwMode="auto">
          <a:xfrm>
            <a:off x="381000" y="5229225"/>
            <a:ext cx="3429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else can use see from the definition?  Do you see force?</a:t>
            </a:r>
            <a:endParaRPr lang="en-US" sz="2200" dirty="0">
              <a:solidFill>
                <a:srgbClr val="FF0000"/>
              </a:solidFill>
              <a:latin typeface="Arial Narrow" charset="0"/>
            </a:endParaRPr>
          </a:p>
        </p:txBody>
      </p:sp>
      <p:sp>
        <p:nvSpPr>
          <p:cNvPr id="755722" name="Text Box 10"/>
          <p:cNvSpPr txBox="1">
            <a:spLocks noChangeArrowheads="1"/>
          </p:cNvSpPr>
          <p:nvPr/>
        </p:nvSpPr>
        <p:spPr bwMode="auto">
          <a:xfrm>
            <a:off x="4114800" y="5213350"/>
            <a:ext cx="47244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change of momentum in a given time interval</a:t>
            </a:r>
          </a:p>
        </p:txBody>
      </p:sp>
      <p:graphicFrame>
        <p:nvGraphicFramePr>
          <p:cNvPr id="755723" name="Object 3"/>
          <p:cNvGraphicFramePr>
            <a:graphicFrameLocks noChangeAspect="1"/>
          </p:cNvGraphicFramePr>
          <p:nvPr>
            <p:extLst>
              <p:ext uri="{D42A27DB-BD31-4B8C-83A1-F6EECF244321}">
                <p14:modId xmlns:p14="http://schemas.microsoft.com/office/powerpoint/2010/main" val="405499630"/>
              </p:ext>
            </p:extLst>
          </p:nvPr>
        </p:nvGraphicFramePr>
        <p:xfrm>
          <a:off x="4029075" y="5734050"/>
          <a:ext cx="598488" cy="611188"/>
        </p:xfrm>
        <a:graphic>
          <a:graphicData uri="http://schemas.openxmlformats.org/presentationml/2006/ole">
            <mc:AlternateContent xmlns:mc="http://schemas.openxmlformats.org/markup-compatibility/2006">
              <mc:Choice xmlns:v="urn:schemas-microsoft-com:vml" Requires="v">
                <p:oleObj spid="_x0000_s249684" name="Equation" r:id="rId5" imgW="368300" imgH="419100" progId="Equation.3">
                  <p:embed/>
                </p:oleObj>
              </mc:Choice>
              <mc:Fallback>
                <p:oleObj name="Equation" r:id="rId5" imgW="368300" imgH="419100" progId="Equation.3">
                  <p:embed/>
                  <p:pic>
                    <p:nvPicPr>
                      <p:cNvPr id="0" name=""/>
                      <p:cNvPicPr>
                        <a:picLocks noChangeAspect="1" noChangeArrowheads="1"/>
                      </p:cNvPicPr>
                      <p:nvPr/>
                    </p:nvPicPr>
                    <p:blipFill>
                      <a:blip r:embed="rId6"/>
                      <a:srcRect/>
                      <a:stretch>
                        <a:fillRect/>
                      </a:stretch>
                    </p:blipFill>
                    <p:spPr bwMode="auto">
                      <a:xfrm>
                        <a:off x="4029075" y="5734050"/>
                        <a:ext cx="598488"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4" name="Object 4"/>
          <p:cNvGraphicFramePr>
            <a:graphicFrameLocks noChangeAspect="1"/>
          </p:cNvGraphicFramePr>
          <p:nvPr>
            <p:extLst>
              <p:ext uri="{D42A27DB-BD31-4B8C-83A1-F6EECF244321}">
                <p14:modId xmlns:p14="http://schemas.microsoft.com/office/powerpoint/2010/main" val="96865828"/>
              </p:ext>
            </p:extLst>
          </p:nvPr>
        </p:nvGraphicFramePr>
        <p:xfrm>
          <a:off x="4638675" y="5734050"/>
          <a:ext cx="1238250" cy="611188"/>
        </p:xfrm>
        <a:graphic>
          <a:graphicData uri="http://schemas.openxmlformats.org/presentationml/2006/ole">
            <mc:AlternateContent xmlns:mc="http://schemas.openxmlformats.org/markup-compatibility/2006">
              <mc:Choice xmlns:v="urn:schemas-microsoft-com:vml" Requires="v">
                <p:oleObj spid="_x0000_s249685" name="Equation" r:id="rId7" imgW="762000" imgH="419100" progId="Equation.3">
                  <p:embed/>
                </p:oleObj>
              </mc:Choice>
              <mc:Fallback>
                <p:oleObj name="Equation" r:id="rId7" imgW="762000" imgH="419100" progId="Equation.3">
                  <p:embed/>
                  <p:pic>
                    <p:nvPicPr>
                      <p:cNvPr id="0" name=""/>
                      <p:cNvPicPr>
                        <a:picLocks noChangeAspect="1" noChangeArrowheads="1"/>
                      </p:cNvPicPr>
                      <p:nvPr/>
                    </p:nvPicPr>
                    <p:blipFill>
                      <a:blip r:embed="rId8"/>
                      <a:srcRect/>
                      <a:stretch>
                        <a:fillRect/>
                      </a:stretch>
                    </p:blipFill>
                    <p:spPr bwMode="auto">
                      <a:xfrm>
                        <a:off x="4638675" y="5734050"/>
                        <a:ext cx="1238250"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5" name="Object 5"/>
          <p:cNvGraphicFramePr>
            <a:graphicFrameLocks noChangeAspect="1"/>
          </p:cNvGraphicFramePr>
          <p:nvPr>
            <p:extLst>
              <p:ext uri="{D42A27DB-BD31-4B8C-83A1-F6EECF244321}">
                <p14:modId xmlns:p14="http://schemas.microsoft.com/office/powerpoint/2010/main" val="837535573"/>
              </p:ext>
            </p:extLst>
          </p:nvPr>
        </p:nvGraphicFramePr>
        <p:xfrm>
          <a:off x="5943600" y="5697538"/>
          <a:ext cx="1258888" cy="666750"/>
        </p:xfrm>
        <a:graphic>
          <a:graphicData uri="http://schemas.openxmlformats.org/presentationml/2006/ole">
            <mc:AlternateContent xmlns:mc="http://schemas.openxmlformats.org/markup-compatibility/2006">
              <mc:Choice xmlns:v="urn:schemas-microsoft-com:vml" Requires="v">
                <p:oleObj spid="_x0000_s249686" name="Equation" r:id="rId9" imgW="774700" imgH="457200" progId="Equation.3">
                  <p:embed/>
                </p:oleObj>
              </mc:Choice>
              <mc:Fallback>
                <p:oleObj name="Equation" r:id="rId9" imgW="774700" imgH="457200" progId="Equation.3">
                  <p:embed/>
                  <p:pic>
                    <p:nvPicPr>
                      <p:cNvPr id="0" name=""/>
                      <p:cNvPicPr>
                        <a:picLocks noChangeAspect="1" noChangeArrowheads="1"/>
                      </p:cNvPicPr>
                      <p:nvPr/>
                    </p:nvPicPr>
                    <p:blipFill>
                      <a:blip r:embed="rId10"/>
                      <a:srcRect/>
                      <a:stretch>
                        <a:fillRect/>
                      </a:stretch>
                    </p:blipFill>
                    <p:spPr bwMode="auto">
                      <a:xfrm>
                        <a:off x="5943600" y="5697538"/>
                        <a:ext cx="1258888" cy="666750"/>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6" name="Object 6"/>
          <p:cNvGraphicFramePr>
            <a:graphicFrameLocks noChangeAspect="1"/>
          </p:cNvGraphicFramePr>
          <p:nvPr>
            <p:extLst>
              <p:ext uri="{D42A27DB-BD31-4B8C-83A1-F6EECF244321}">
                <p14:modId xmlns:p14="http://schemas.microsoft.com/office/powerpoint/2010/main" val="2402906871"/>
              </p:ext>
            </p:extLst>
          </p:nvPr>
        </p:nvGraphicFramePr>
        <p:xfrm>
          <a:off x="7239000" y="5734050"/>
          <a:ext cx="804863" cy="611188"/>
        </p:xfrm>
        <a:graphic>
          <a:graphicData uri="http://schemas.openxmlformats.org/presentationml/2006/ole">
            <mc:AlternateContent xmlns:mc="http://schemas.openxmlformats.org/markup-compatibility/2006">
              <mc:Choice xmlns:v="urn:schemas-microsoft-com:vml" Requires="v">
                <p:oleObj spid="_x0000_s249687" name="Equation" r:id="rId11" imgW="495300" imgH="419100" progId="Equation.3">
                  <p:embed/>
                </p:oleObj>
              </mc:Choice>
              <mc:Fallback>
                <p:oleObj name="Equation" r:id="rId11" imgW="495300" imgH="419100" progId="Equation.3">
                  <p:embed/>
                  <p:pic>
                    <p:nvPicPr>
                      <p:cNvPr id="0" name=""/>
                      <p:cNvPicPr>
                        <a:picLocks noChangeAspect="1" noChangeArrowheads="1"/>
                      </p:cNvPicPr>
                      <p:nvPr/>
                    </p:nvPicPr>
                    <p:blipFill>
                      <a:blip r:embed="rId12"/>
                      <a:srcRect/>
                      <a:stretch>
                        <a:fillRect/>
                      </a:stretch>
                    </p:blipFill>
                    <p:spPr bwMode="auto">
                      <a:xfrm>
                        <a:off x="7239000" y="5734050"/>
                        <a:ext cx="804863"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7" name="Object 7"/>
          <p:cNvGraphicFramePr>
            <a:graphicFrameLocks noChangeAspect="1"/>
          </p:cNvGraphicFramePr>
          <p:nvPr>
            <p:extLst>
              <p:ext uri="{D42A27DB-BD31-4B8C-83A1-F6EECF244321}">
                <p14:modId xmlns:p14="http://schemas.microsoft.com/office/powerpoint/2010/main" val="2805198994"/>
              </p:ext>
            </p:extLst>
          </p:nvPr>
        </p:nvGraphicFramePr>
        <p:xfrm>
          <a:off x="8510588" y="5876925"/>
          <a:ext cx="557212" cy="388938"/>
        </p:xfrm>
        <a:graphic>
          <a:graphicData uri="http://schemas.openxmlformats.org/presentationml/2006/ole">
            <mc:AlternateContent xmlns:mc="http://schemas.openxmlformats.org/markup-compatibility/2006">
              <mc:Choice xmlns:v="urn:schemas-microsoft-com:vml" Requires="v">
                <p:oleObj spid="_x0000_s249688" name="Equation" r:id="rId13" imgW="342900" imgH="266700" progId="Equation.3">
                  <p:embed/>
                </p:oleObj>
              </mc:Choice>
              <mc:Fallback>
                <p:oleObj name="Equation" r:id="rId13" imgW="342900" imgH="266700" progId="Equation.3">
                  <p:embed/>
                  <p:pic>
                    <p:nvPicPr>
                      <p:cNvPr id="0" name=""/>
                      <p:cNvPicPr>
                        <a:picLocks noChangeAspect="1" noChangeArrowheads="1"/>
                      </p:cNvPicPr>
                      <p:nvPr/>
                    </p:nvPicPr>
                    <p:blipFill>
                      <a:blip r:embed="rId14"/>
                      <a:srcRect/>
                      <a:stretch>
                        <a:fillRect/>
                      </a:stretch>
                    </p:blipFill>
                    <p:spPr bwMode="auto">
                      <a:xfrm>
                        <a:off x="8510588" y="5876925"/>
                        <a:ext cx="557212" cy="38893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8" name="Object 8"/>
          <p:cNvGraphicFramePr>
            <a:graphicFrameLocks noChangeAspect="1"/>
          </p:cNvGraphicFramePr>
          <p:nvPr>
            <p:extLst>
              <p:ext uri="{D42A27DB-BD31-4B8C-83A1-F6EECF244321}">
                <p14:modId xmlns:p14="http://schemas.microsoft.com/office/powerpoint/2010/main" val="3169928995"/>
              </p:ext>
            </p:extLst>
          </p:nvPr>
        </p:nvGraphicFramePr>
        <p:xfrm>
          <a:off x="7956550" y="5857875"/>
          <a:ext cx="577850" cy="352425"/>
        </p:xfrm>
        <a:graphic>
          <a:graphicData uri="http://schemas.openxmlformats.org/presentationml/2006/ole">
            <mc:AlternateContent xmlns:mc="http://schemas.openxmlformats.org/markup-compatibility/2006">
              <mc:Choice xmlns:v="urn:schemas-microsoft-com:vml" Requires="v">
                <p:oleObj spid="_x0000_s249689" name="Equation" r:id="rId15" imgW="355600" imgH="241300" progId="Equation.3">
                  <p:embed/>
                </p:oleObj>
              </mc:Choice>
              <mc:Fallback>
                <p:oleObj name="Equation" r:id="rId15" imgW="355600" imgH="241300" progId="Equation.3">
                  <p:embed/>
                  <p:pic>
                    <p:nvPicPr>
                      <p:cNvPr id="0" name=""/>
                      <p:cNvPicPr>
                        <a:picLocks noChangeAspect="1" noChangeArrowheads="1"/>
                      </p:cNvPicPr>
                      <p:nvPr/>
                    </p:nvPicPr>
                    <p:blipFill>
                      <a:blip r:embed="rId16"/>
                      <a:srcRect/>
                      <a:stretch>
                        <a:fillRect/>
                      </a:stretch>
                    </p:blipFill>
                    <p:spPr bwMode="auto">
                      <a:xfrm>
                        <a:off x="7956550" y="5857875"/>
                        <a:ext cx="577850" cy="35242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29" name="Rectangle 17"/>
          <p:cNvSpPr>
            <a:spLocks noGrp="1" noChangeArrowheads="1"/>
          </p:cNvSpPr>
          <p:nvPr>
            <p:ph type="body" idx="1"/>
          </p:nvPr>
        </p:nvSpPr>
        <p:spPr>
          <a:xfrm>
            <a:off x="4038600" y="3810000"/>
            <a:ext cx="4800600" cy="1143000"/>
          </a:xfrm>
          <a:solidFill>
            <a:srgbClr val="FFFFCC"/>
          </a:solidFill>
        </p:spPr>
        <p:txBody>
          <a:bodyPr/>
          <a:lstStyle/>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Momentum is a vector quantity.</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heavier the object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higher the velocity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Its unit is kg.m/s </a:t>
            </a:r>
          </a:p>
        </p:txBody>
      </p:sp>
      <p:graphicFrame>
        <p:nvGraphicFramePr>
          <p:cNvPr id="755730" name="Object 9"/>
          <p:cNvGraphicFramePr>
            <a:graphicFrameLocks noChangeAspect="1"/>
          </p:cNvGraphicFramePr>
          <p:nvPr>
            <p:extLst>
              <p:ext uri="{D42A27DB-BD31-4B8C-83A1-F6EECF244321}">
                <p14:modId xmlns:p14="http://schemas.microsoft.com/office/powerpoint/2010/main" val="2289011321"/>
              </p:ext>
            </p:extLst>
          </p:nvPr>
        </p:nvGraphicFramePr>
        <p:xfrm>
          <a:off x="7772400" y="2895600"/>
          <a:ext cx="808038" cy="744538"/>
        </p:xfrm>
        <a:graphic>
          <a:graphicData uri="http://schemas.openxmlformats.org/presentationml/2006/ole">
            <mc:AlternateContent xmlns:mc="http://schemas.openxmlformats.org/markup-compatibility/2006">
              <mc:Choice xmlns:v="urn:schemas-microsoft-com:vml" Requires="v">
                <p:oleObj spid="_x0000_s249690" name="Equation" r:id="rId17" imgW="241300" imgH="241300" progId="Equation.DSMT4">
                  <p:embed/>
                </p:oleObj>
              </mc:Choice>
              <mc:Fallback>
                <p:oleObj name="Equation" r:id="rId17" imgW="241300" imgH="241300" progId="Equation.DSMT4">
                  <p:embed/>
                  <p:pic>
                    <p:nvPicPr>
                      <p:cNvPr id="0" name=""/>
                      <p:cNvPicPr>
                        <a:picLocks noChangeAspect="1" noChangeArrowheads="1"/>
                      </p:cNvPicPr>
                      <p:nvPr/>
                    </p:nvPicPr>
                    <p:blipFill>
                      <a:blip r:embed="rId18"/>
                      <a:srcRect/>
                      <a:stretch>
                        <a:fillRect/>
                      </a:stretch>
                    </p:blipFill>
                    <p:spPr bwMode="auto">
                      <a:xfrm>
                        <a:off x="7772400" y="2895600"/>
                        <a:ext cx="808038" cy="744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89496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5716">
                                            <p:txEl>
                                              <p:pRg st="0" end="0"/>
                                            </p:txEl>
                                          </p:spTgt>
                                        </p:tgtEl>
                                        <p:attrNameLst>
                                          <p:attrName>style.visibility</p:attrName>
                                        </p:attrNameLst>
                                      </p:cBhvr>
                                      <p:to>
                                        <p:strVal val="visible"/>
                                      </p:to>
                                    </p:set>
                                    <p:animEffect transition="in" filter="wipe(left)">
                                      <p:cBhvr>
                                        <p:cTn id="7" dur="500"/>
                                        <p:tgtEl>
                                          <p:spTgt spid="7557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5717"/>
                                        </p:tgtEl>
                                        <p:attrNameLst>
                                          <p:attrName>style.visibility</p:attrName>
                                        </p:attrNameLst>
                                      </p:cBhvr>
                                      <p:to>
                                        <p:strVal val="visible"/>
                                      </p:to>
                                    </p:set>
                                    <p:animEffect transition="in" filter="wipe(left)">
                                      <p:cBhvr>
                                        <p:cTn id="12" dur="500"/>
                                        <p:tgtEl>
                                          <p:spTgt spid="755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5719">
                                            <p:txEl>
                                              <p:pRg st="0" end="0"/>
                                            </p:txEl>
                                          </p:spTgt>
                                        </p:tgtEl>
                                        <p:attrNameLst>
                                          <p:attrName>style.visibility</p:attrName>
                                        </p:attrNameLst>
                                      </p:cBhvr>
                                      <p:to>
                                        <p:strVal val="visible"/>
                                      </p:to>
                                    </p:set>
                                    <p:animEffect transition="in" filter="wipe(left)">
                                      <p:cBhvr>
                                        <p:cTn id="17" dur="500"/>
                                        <p:tgtEl>
                                          <p:spTgt spid="75571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5718"/>
                                        </p:tgtEl>
                                        <p:attrNameLst>
                                          <p:attrName>style.visibility</p:attrName>
                                        </p:attrNameLst>
                                      </p:cBhvr>
                                      <p:to>
                                        <p:strVal val="visible"/>
                                      </p:to>
                                    </p:set>
                                    <p:animEffect transition="in" filter="wipe(left)">
                                      <p:cBhvr>
                                        <p:cTn id="22" dur="500"/>
                                        <p:tgtEl>
                                          <p:spTgt spid="7557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55730"/>
                                        </p:tgtEl>
                                        <p:attrNameLst>
                                          <p:attrName>style.visibility</p:attrName>
                                        </p:attrNameLst>
                                      </p:cBhvr>
                                      <p:to>
                                        <p:strVal val="visible"/>
                                      </p:to>
                                    </p:set>
                                    <p:animEffect transition="in" filter="wipe(left)">
                                      <p:cBhvr>
                                        <p:cTn id="27" dur="500"/>
                                        <p:tgtEl>
                                          <p:spTgt spid="755730"/>
                                        </p:tgtEl>
                                      </p:cBhvr>
                                    </p:animEffect>
                                  </p:childTnLst>
                                </p:cTn>
                              </p:par>
                            </p:childTnLst>
                          </p:cTn>
                        </p:par>
                        <p:par>
                          <p:cTn id="28" fill="hold" nodeType="afterGroup">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755714"/>
                                        </p:tgtEl>
                                        <p:attrNameLst>
                                          <p:attrName>style.visibility</p:attrName>
                                        </p:attrNameLst>
                                      </p:cBhvr>
                                      <p:to>
                                        <p:strVal val="visible"/>
                                      </p:to>
                                    </p:set>
                                    <p:anim calcmode="lin" valueType="num">
                                      <p:cBhvr>
                                        <p:cTn id="31" dur="500" fill="hold"/>
                                        <p:tgtEl>
                                          <p:spTgt spid="755714"/>
                                        </p:tgtEl>
                                        <p:attrNameLst>
                                          <p:attrName>ppt_w</p:attrName>
                                        </p:attrNameLst>
                                      </p:cBhvr>
                                      <p:tavLst>
                                        <p:tav tm="0">
                                          <p:val>
                                            <p:fltVal val="0"/>
                                          </p:val>
                                        </p:tav>
                                        <p:tav tm="100000">
                                          <p:val>
                                            <p:strVal val="#ppt_w"/>
                                          </p:val>
                                        </p:tav>
                                      </p:tavLst>
                                    </p:anim>
                                    <p:anim calcmode="lin" valueType="num">
                                      <p:cBhvr>
                                        <p:cTn id="32" dur="500" fill="hold"/>
                                        <p:tgtEl>
                                          <p:spTgt spid="755714"/>
                                        </p:tgtEl>
                                        <p:attrNameLst>
                                          <p:attrName>ppt_h</p:attrName>
                                        </p:attrNameLst>
                                      </p:cBhvr>
                                      <p:tavLst>
                                        <p:tav tm="0">
                                          <p:val>
                                            <p:fltVal val="0"/>
                                          </p:val>
                                        </p:tav>
                                        <p:tav tm="100000">
                                          <p:val>
                                            <p:strVal val="#ppt_h"/>
                                          </p:val>
                                        </p:tav>
                                      </p:tavLst>
                                    </p:anim>
                                    <p:animEffect transition="in" filter="fade">
                                      <p:cBhvr>
                                        <p:cTn id="33" dur="500"/>
                                        <p:tgtEl>
                                          <p:spTgt spid="7557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55720"/>
                                        </p:tgtEl>
                                        <p:attrNameLst>
                                          <p:attrName>style.visibility</p:attrName>
                                        </p:attrNameLst>
                                      </p:cBhvr>
                                      <p:to>
                                        <p:strVal val="visible"/>
                                      </p:to>
                                    </p:set>
                                    <p:animEffect transition="in" filter="wipe(left)">
                                      <p:cBhvr>
                                        <p:cTn id="38" dur="500"/>
                                        <p:tgtEl>
                                          <p:spTgt spid="7557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55729">
                                            <p:txEl>
                                              <p:pRg st="0" end="0"/>
                                            </p:txEl>
                                          </p:spTgt>
                                        </p:tgtEl>
                                        <p:attrNameLst>
                                          <p:attrName>style.visibility</p:attrName>
                                        </p:attrNameLst>
                                      </p:cBhvr>
                                      <p:to>
                                        <p:strVal val="visible"/>
                                      </p:to>
                                    </p:set>
                                    <p:animEffect transition="in" filter="wipe(left)">
                                      <p:cBhvr>
                                        <p:cTn id="43" dur="500"/>
                                        <p:tgtEl>
                                          <p:spTgt spid="755729">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755729">
                                            <p:txEl>
                                              <p:pRg st="1" end="1"/>
                                            </p:txEl>
                                          </p:spTgt>
                                        </p:tgtEl>
                                        <p:attrNameLst>
                                          <p:attrName>style.visibility</p:attrName>
                                        </p:attrNameLst>
                                      </p:cBhvr>
                                      <p:to>
                                        <p:strVal val="visible"/>
                                      </p:to>
                                    </p:set>
                                    <p:animEffect transition="in" filter="wipe(left)">
                                      <p:cBhvr>
                                        <p:cTn id="48" dur="500"/>
                                        <p:tgtEl>
                                          <p:spTgt spid="755729">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755729">
                                            <p:txEl>
                                              <p:pRg st="2" end="2"/>
                                            </p:txEl>
                                          </p:spTgt>
                                        </p:tgtEl>
                                        <p:attrNameLst>
                                          <p:attrName>style.visibility</p:attrName>
                                        </p:attrNameLst>
                                      </p:cBhvr>
                                      <p:to>
                                        <p:strVal val="visible"/>
                                      </p:to>
                                    </p:set>
                                    <p:animEffect transition="in" filter="wipe(left)">
                                      <p:cBhvr>
                                        <p:cTn id="53" dur="500"/>
                                        <p:tgtEl>
                                          <p:spTgt spid="755729">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755729">
                                            <p:txEl>
                                              <p:pRg st="3" end="3"/>
                                            </p:txEl>
                                          </p:spTgt>
                                        </p:tgtEl>
                                        <p:attrNameLst>
                                          <p:attrName>style.visibility</p:attrName>
                                        </p:attrNameLst>
                                      </p:cBhvr>
                                      <p:to>
                                        <p:strVal val="visible"/>
                                      </p:to>
                                    </p:set>
                                    <p:animEffect transition="in" filter="wipe(left)">
                                      <p:cBhvr>
                                        <p:cTn id="58" dur="500"/>
                                        <p:tgtEl>
                                          <p:spTgt spid="755729">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755721"/>
                                        </p:tgtEl>
                                        <p:attrNameLst>
                                          <p:attrName>style.visibility</p:attrName>
                                        </p:attrNameLst>
                                      </p:cBhvr>
                                      <p:to>
                                        <p:strVal val="visible"/>
                                      </p:to>
                                    </p:set>
                                    <p:animEffect transition="in" filter="wipe(left)">
                                      <p:cBhvr>
                                        <p:cTn id="63" dur="500"/>
                                        <p:tgtEl>
                                          <p:spTgt spid="7557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55722"/>
                                        </p:tgtEl>
                                        <p:attrNameLst>
                                          <p:attrName>style.visibility</p:attrName>
                                        </p:attrNameLst>
                                      </p:cBhvr>
                                      <p:to>
                                        <p:strVal val="visible"/>
                                      </p:to>
                                    </p:set>
                                    <p:animEffect transition="in" filter="wipe(left)">
                                      <p:cBhvr>
                                        <p:cTn id="68" dur="500"/>
                                        <p:tgtEl>
                                          <p:spTgt spid="75572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755723"/>
                                        </p:tgtEl>
                                        <p:attrNameLst>
                                          <p:attrName>style.visibility</p:attrName>
                                        </p:attrNameLst>
                                      </p:cBhvr>
                                      <p:to>
                                        <p:strVal val="visible"/>
                                      </p:to>
                                    </p:set>
                                    <p:animEffect transition="in" filter="wipe(left)">
                                      <p:cBhvr>
                                        <p:cTn id="73" dur="500"/>
                                        <p:tgtEl>
                                          <p:spTgt spid="7557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755724"/>
                                        </p:tgtEl>
                                        <p:attrNameLst>
                                          <p:attrName>style.visibility</p:attrName>
                                        </p:attrNameLst>
                                      </p:cBhvr>
                                      <p:to>
                                        <p:strVal val="visible"/>
                                      </p:to>
                                    </p:set>
                                    <p:animEffect transition="in" filter="wipe(left)">
                                      <p:cBhvr>
                                        <p:cTn id="78" dur="500"/>
                                        <p:tgtEl>
                                          <p:spTgt spid="75572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755725"/>
                                        </p:tgtEl>
                                        <p:attrNameLst>
                                          <p:attrName>style.visibility</p:attrName>
                                        </p:attrNameLst>
                                      </p:cBhvr>
                                      <p:to>
                                        <p:strVal val="visible"/>
                                      </p:to>
                                    </p:set>
                                    <p:animEffect transition="in" filter="wipe(left)">
                                      <p:cBhvr>
                                        <p:cTn id="83" dur="500"/>
                                        <p:tgtEl>
                                          <p:spTgt spid="75572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755726"/>
                                        </p:tgtEl>
                                        <p:attrNameLst>
                                          <p:attrName>style.visibility</p:attrName>
                                        </p:attrNameLst>
                                      </p:cBhvr>
                                      <p:to>
                                        <p:strVal val="visible"/>
                                      </p:to>
                                    </p:set>
                                    <p:animEffect transition="in" filter="wipe(left)">
                                      <p:cBhvr>
                                        <p:cTn id="88" dur="500"/>
                                        <p:tgtEl>
                                          <p:spTgt spid="75572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55728"/>
                                        </p:tgtEl>
                                        <p:attrNameLst>
                                          <p:attrName>style.visibility</p:attrName>
                                        </p:attrNameLst>
                                      </p:cBhvr>
                                      <p:to>
                                        <p:strVal val="visible"/>
                                      </p:to>
                                    </p:set>
                                    <p:animEffect transition="in" filter="wipe(left)">
                                      <p:cBhvr>
                                        <p:cTn id="93" dur="500"/>
                                        <p:tgtEl>
                                          <p:spTgt spid="75572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755727"/>
                                        </p:tgtEl>
                                        <p:attrNameLst>
                                          <p:attrName>style.visibility</p:attrName>
                                        </p:attrNameLst>
                                      </p:cBhvr>
                                      <p:to>
                                        <p:strVal val="visible"/>
                                      </p:to>
                                    </p:set>
                                    <p:animEffect transition="in" filter="wipe(left)">
                                      <p:cBhvr>
                                        <p:cTn id="98" dur="500"/>
                                        <p:tgtEl>
                                          <p:spTgt spid="75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4" grpId="0" animBg="1"/>
      <p:bldP spid="755716" grpId="0" build="p" autoUpdateAnimBg="0"/>
      <p:bldP spid="755717" grpId="0" animBg="1" autoUpdateAnimBg="0"/>
      <p:bldP spid="755719" grpId="0" build="p" autoUpdateAnimBg="0"/>
      <p:bldP spid="755720" grpId="0" animBg="1" autoUpdateAnimBg="0"/>
      <p:bldP spid="755721" grpId="0" animBg="1" autoUpdateAnimBg="0"/>
      <p:bldP spid="755722" grpId="0" animBg="1" autoUpdateAnimBg="0"/>
      <p:bldP spid="75572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813" name="Rectangle 29"/>
          <p:cNvSpPr>
            <a:spLocks noChangeArrowheads="1"/>
          </p:cNvSpPr>
          <p:nvPr/>
        </p:nvSpPr>
        <p:spPr bwMode="auto">
          <a:xfrm>
            <a:off x="7162800" y="5334000"/>
            <a:ext cx="1600200" cy="685800"/>
          </a:xfrm>
          <a:prstGeom prst="rect">
            <a:avLst/>
          </a:prstGeom>
          <a:solidFill>
            <a:srgbClr val="FFFFCC"/>
          </a:solidFill>
          <a:ln w="28575">
            <a:solidFill>
              <a:srgbClr val="FF0000"/>
            </a:solidFill>
            <a:miter lim="800000"/>
            <a:headEnd/>
            <a:tailEnd/>
          </a:ln>
        </p:spPr>
        <p:txBody>
          <a:bodyPr anchor="ctr">
            <a:spAutoFit/>
          </a:bodyPr>
          <a:lstStyle/>
          <a:p>
            <a:endParaRPr lang="en-US"/>
          </a:p>
        </p:txBody>
      </p:sp>
      <p:graphicFrame>
        <p:nvGraphicFramePr>
          <p:cNvPr id="758814" name="Object 10"/>
          <p:cNvGraphicFramePr>
            <a:graphicFrameLocks noChangeAspect="1"/>
          </p:cNvGraphicFramePr>
          <p:nvPr/>
        </p:nvGraphicFramePr>
        <p:xfrm>
          <a:off x="7254875" y="5349875"/>
          <a:ext cx="1484313" cy="631825"/>
        </p:xfrm>
        <a:graphic>
          <a:graphicData uri="http://schemas.openxmlformats.org/presentationml/2006/ole">
            <mc:AlternateContent xmlns:mc="http://schemas.openxmlformats.org/markup-compatibility/2006">
              <mc:Choice xmlns:v="urn:schemas-microsoft-com:vml" Requires="v">
                <p:oleObj spid="_x0000_s250813" name="Equation" r:id="rId4" imgW="558800" imgH="241300" progId="Equation.DSMT4">
                  <p:embed/>
                </p:oleObj>
              </mc:Choice>
              <mc:Fallback>
                <p:oleObj name="Equation" r:id="rId4" imgW="5588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75" y="5349875"/>
                        <a:ext cx="1484313" cy="631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35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944657-B5DC-0F43-8310-7E4CDFC3EBA3}"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758787" name="Rectangle 3"/>
          <p:cNvSpPr>
            <a:spLocks noChangeArrowheads="1"/>
          </p:cNvSpPr>
          <p:nvPr/>
        </p:nvSpPr>
        <p:spPr bwMode="auto">
          <a:xfrm>
            <a:off x="50292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758788"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3569" name="Rectangle 5"/>
          <p:cNvSpPr>
            <a:spLocks noGrp="1" noChangeArrowheads="1"/>
          </p:cNvSpPr>
          <p:nvPr>
            <p:ph type="title"/>
          </p:nvPr>
        </p:nvSpPr>
        <p:spPr>
          <a:xfrm>
            <a:off x="685800" y="228600"/>
            <a:ext cx="7848600" cy="609600"/>
          </a:xfrm>
        </p:spPr>
        <p:txBody>
          <a:bodyPr/>
          <a:lstStyle/>
          <a:p>
            <a:r>
              <a:rPr lang="en-US" sz="4000">
                <a:latin typeface="Arial Narrow" charset="0"/>
                <a:ea typeface="ＭＳ Ｐゴシック" charset="0"/>
                <a:cs typeface="ＭＳ Ｐゴシック" charset="0"/>
              </a:rPr>
              <a:t>Impulse and Linear Momentum </a:t>
            </a:r>
          </a:p>
        </p:txBody>
      </p:sp>
      <p:sp>
        <p:nvSpPr>
          <p:cNvPr id="758790" name="Text Box 6"/>
          <p:cNvSpPr txBox="1">
            <a:spLocks noChangeArrowheads="1"/>
          </p:cNvSpPr>
          <p:nvPr/>
        </p:nvSpPr>
        <p:spPr bwMode="auto">
          <a:xfrm>
            <a:off x="533400" y="1952625"/>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FF0000"/>
                </a:solidFill>
                <a:latin typeface="Arial Narrow" charset="0"/>
                <a:ea typeface="Gulim" charset="0"/>
                <a:cs typeface="Gulim" charset="0"/>
              </a:rPr>
              <a:t>The quantity </a:t>
            </a:r>
            <a:r>
              <a:rPr lang="en-US" sz="2200">
                <a:solidFill>
                  <a:srgbClr val="FF0000"/>
                </a:solidFill>
                <a:latin typeface="Arial Narrow" charset="0"/>
                <a:ea typeface="Gulim" charset="0"/>
                <a:cs typeface="Gulim" charset="0"/>
              </a:rPr>
              <a:t>impulse</a:t>
            </a:r>
            <a:r>
              <a:rPr lang="en-US" altLang="ko-KR" sz="2200">
                <a:solidFill>
                  <a:srgbClr val="FF0000"/>
                </a:solidFill>
                <a:latin typeface="Arial Narrow" charset="0"/>
                <a:ea typeface="Gulim" charset="0"/>
                <a:cs typeface="Gulim" charset="0"/>
              </a:rPr>
              <a:t> is defined as the change of momentum</a:t>
            </a:r>
            <a:endParaRPr lang="en-US" sz="2200" b="1">
              <a:solidFill>
                <a:srgbClr val="FF0000"/>
              </a:solidFill>
              <a:latin typeface="Monotype Corsiva" charset="0"/>
              <a:ea typeface="Gulim" charset="0"/>
              <a:cs typeface="Gulim" charset="0"/>
            </a:endParaRPr>
          </a:p>
        </p:txBody>
      </p:sp>
      <p:sp>
        <p:nvSpPr>
          <p:cNvPr id="758791" name="Text Box 7"/>
          <p:cNvSpPr txBox="1">
            <a:spLocks noChangeArrowheads="1"/>
          </p:cNvSpPr>
          <p:nvPr/>
        </p:nvSpPr>
        <p:spPr bwMode="auto">
          <a:xfrm>
            <a:off x="2895600" y="2820987"/>
            <a:ext cx="6172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Monotype Corsiva" charset="0"/>
              </a:rPr>
              <a:t>Δt</a:t>
            </a:r>
            <a:r>
              <a:rPr lang="en-US" sz="2200" dirty="0">
                <a:solidFill>
                  <a:srgbClr val="FF0000"/>
                </a:solidFill>
                <a:latin typeface="Monotype Corsiva" charset="0"/>
              </a:rPr>
              <a:t>=</a:t>
            </a:r>
            <a:r>
              <a:rPr lang="en-US" sz="2200" dirty="0" err="1">
                <a:solidFill>
                  <a:srgbClr val="FF0000"/>
                </a:solidFill>
                <a:latin typeface="Monotype Corsiva" charset="0"/>
              </a:rPr>
              <a:t>t</a:t>
            </a:r>
            <a:r>
              <a:rPr lang="en-US" sz="2200" baseline="-25000" dirty="0" err="1">
                <a:solidFill>
                  <a:srgbClr val="FF0000"/>
                </a:solidFill>
                <a:latin typeface="Monotype Corsiva" charset="0"/>
              </a:rPr>
              <a:t>f</a:t>
            </a:r>
            <a:r>
              <a:rPr lang="en-US" sz="2200" dirty="0" err="1">
                <a:solidFill>
                  <a:srgbClr val="FF0000"/>
                </a:solidFill>
                <a:latin typeface="Monotype Corsiva" charset="0"/>
              </a:rPr>
              <a:t>-t</a:t>
            </a:r>
            <a:r>
              <a:rPr lang="en-US" sz="2200" baseline="-25000" dirty="0" err="1">
                <a:solidFill>
                  <a:srgbClr val="FF0000"/>
                </a:solidFill>
                <a:latin typeface="Monotype Corsiva" charset="0"/>
              </a:rPr>
              <a:t>i</a:t>
            </a:r>
            <a:r>
              <a:rPr lang="en-US" sz="2200" baseline="-25000" dirty="0">
                <a:solidFill>
                  <a:srgbClr val="FF0000"/>
                </a:solidFill>
                <a:latin typeface="Monotype Corsiva" charset="0"/>
              </a:rPr>
              <a:t> </a:t>
            </a:r>
            <a:r>
              <a:rPr lang="en-US" sz="2200" dirty="0">
                <a:solidFill>
                  <a:srgbClr val="FF0000"/>
                </a:solidFill>
                <a:latin typeface="Monotype Corsiva" charset="0"/>
              </a:rPr>
              <a:t>is equal to the change of the momentum of the object caused by that force.   </a:t>
            </a:r>
            <a:r>
              <a:rPr lang="en-US" sz="2200" dirty="0" smtClean="0">
                <a:solidFill>
                  <a:srgbClr val="003300"/>
                </a:solidFill>
                <a:latin typeface="Monotype Corsiva" charset="0"/>
              </a:rPr>
              <a:t>The Impulse </a:t>
            </a:r>
            <a:r>
              <a:rPr lang="en-US" sz="2200" dirty="0">
                <a:solidFill>
                  <a:srgbClr val="003300"/>
                </a:solidFill>
                <a:latin typeface="Monotype Corsiva" charset="0"/>
              </a:rPr>
              <a:t>is the </a:t>
            </a:r>
            <a:r>
              <a:rPr lang="en-US" sz="2200" dirty="0" smtClean="0">
                <a:solidFill>
                  <a:srgbClr val="003300"/>
                </a:solidFill>
                <a:latin typeface="Monotype Corsiva" charset="0"/>
              </a:rPr>
              <a:t>degree </a:t>
            </a:r>
            <a:r>
              <a:rPr lang="en-US" sz="2200" dirty="0">
                <a:solidFill>
                  <a:srgbClr val="003300"/>
                </a:solidFill>
                <a:latin typeface="Monotype Corsiva" charset="0"/>
              </a:rPr>
              <a:t>of which an external force changes an </a:t>
            </a:r>
            <a:r>
              <a:rPr lang="en-US" sz="2200" dirty="0" smtClean="0">
                <a:solidFill>
                  <a:srgbClr val="003300"/>
                </a:solidFill>
                <a:latin typeface="Monotype Corsiva" charset="0"/>
              </a:rPr>
              <a:t>object’s </a:t>
            </a:r>
            <a:r>
              <a:rPr lang="en-US" sz="2200" dirty="0">
                <a:solidFill>
                  <a:srgbClr val="003300"/>
                </a:solidFill>
                <a:latin typeface="Monotype Corsiva" charset="0"/>
              </a:rPr>
              <a:t>momentum</a:t>
            </a:r>
            <a:r>
              <a:rPr lang="en-US" sz="2200" dirty="0">
                <a:solidFill>
                  <a:srgbClr val="FF0000"/>
                </a:solidFill>
                <a:latin typeface="Monotype Corsiva" charset="0"/>
              </a:rPr>
              <a:t>.</a:t>
            </a:r>
          </a:p>
        </p:txBody>
      </p:sp>
      <p:sp>
        <p:nvSpPr>
          <p:cNvPr id="758792" name="Text Box 8"/>
          <p:cNvSpPr txBox="1">
            <a:spLocks noChangeArrowheads="1"/>
          </p:cNvSpPr>
          <p:nvPr/>
        </p:nvSpPr>
        <p:spPr bwMode="auto">
          <a:xfrm>
            <a:off x="304800" y="4355068"/>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impulse-momentum theorem and is equivalent to </a:t>
            </a:r>
            <a:r>
              <a:rPr lang="en-US" sz="1800" dirty="0" smtClean="0">
                <a:solidFill>
                  <a:srgbClr val="FF0000"/>
                </a:solidFill>
                <a:latin typeface="Monotype Corsiva" charset="0"/>
              </a:rPr>
              <a:t>Newton’s </a:t>
            </a:r>
            <a:r>
              <a:rPr lang="en-US" sz="1800" dirty="0">
                <a:solidFill>
                  <a:srgbClr val="FF0000"/>
                </a:solidFill>
                <a:latin typeface="Monotype Corsiva" charset="0"/>
              </a:rPr>
              <a:t>second law.  </a:t>
            </a:r>
          </a:p>
        </p:txBody>
      </p:sp>
      <p:graphicFrame>
        <p:nvGraphicFramePr>
          <p:cNvPr id="758793" name="Object 2"/>
          <p:cNvGraphicFramePr>
            <a:graphicFrameLocks noChangeAspect="1"/>
          </p:cNvGraphicFramePr>
          <p:nvPr>
            <p:extLst>
              <p:ext uri="{D42A27DB-BD31-4B8C-83A1-F6EECF244321}">
                <p14:modId xmlns:p14="http://schemas.microsoft.com/office/powerpoint/2010/main" val="3275401534"/>
              </p:ext>
            </p:extLst>
          </p:nvPr>
        </p:nvGraphicFramePr>
        <p:xfrm>
          <a:off x="5534025" y="863600"/>
          <a:ext cx="1190625" cy="877888"/>
        </p:xfrm>
        <a:graphic>
          <a:graphicData uri="http://schemas.openxmlformats.org/presentationml/2006/ole">
            <mc:AlternateContent xmlns:mc="http://schemas.openxmlformats.org/markup-compatibility/2006">
              <mc:Choice xmlns:v="urn:schemas-microsoft-com:vml" Requires="v">
                <p:oleObj spid="_x0000_s250814" name="Equation" r:id="rId6" imgW="520700" imgH="419100" progId="Equation.3">
                  <p:embed/>
                </p:oleObj>
              </mc:Choice>
              <mc:Fallback>
                <p:oleObj name="Equation" r:id="rId6" imgW="520700" imgH="419100" progId="Equation.3">
                  <p:embed/>
                  <p:pic>
                    <p:nvPicPr>
                      <p:cNvPr id="0" name=""/>
                      <p:cNvPicPr>
                        <a:picLocks noChangeAspect="1" noChangeArrowheads="1"/>
                      </p:cNvPicPr>
                      <p:nvPr/>
                    </p:nvPicPr>
                    <p:blipFill>
                      <a:blip r:embed="rId7"/>
                      <a:srcRect/>
                      <a:stretch>
                        <a:fillRect/>
                      </a:stretch>
                    </p:blipFill>
                    <p:spPr bwMode="auto">
                      <a:xfrm>
                        <a:off x="5534025" y="863600"/>
                        <a:ext cx="1190625" cy="877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4" name="Text Box 10"/>
          <p:cNvSpPr txBox="1">
            <a:spLocks noChangeArrowheads="1"/>
          </p:cNvSpPr>
          <p:nvPr/>
        </p:nvSpPr>
        <p:spPr bwMode="auto">
          <a:xfrm>
            <a:off x="533400" y="914400"/>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change of momentum </a:t>
            </a:r>
            <a:r>
              <a:rPr lang="en-US" dirty="0">
                <a:solidFill>
                  <a:srgbClr val="FF0000"/>
                </a:solidFill>
                <a:latin typeface="Monotype Corsiva" charset="0"/>
                <a:sym typeface="Wingdings" charset="0"/>
              </a:rPr>
              <a:t> </a:t>
            </a:r>
            <a:r>
              <a:rPr lang="en-US" dirty="0" smtClean="0">
                <a:solidFill>
                  <a:srgbClr val="FF0000"/>
                </a:solidFill>
                <a:latin typeface="Monotype Corsiva" charset="0"/>
                <a:sym typeface="Wingdings" charset="0"/>
              </a:rPr>
              <a:t>Newton’s </a:t>
            </a:r>
            <a:r>
              <a:rPr lang="en-US" dirty="0">
                <a:solidFill>
                  <a:srgbClr val="FF0000"/>
                </a:solidFill>
                <a:latin typeface="Monotype Corsiva" charset="0"/>
                <a:sym typeface="Wingdings" charset="0"/>
              </a:rPr>
              <a:t>second law</a:t>
            </a:r>
            <a:endParaRPr lang="en-US" dirty="0">
              <a:solidFill>
                <a:srgbClr val="FF0000"/>
              </a:solidFill>
              <a:latin typeface="Monotype Corsiva" charset="0"/>
            </a:endParaRPr>
          </a:p>
        </p:txBody>
      </p:sp>
      <p:sp>
        <p:nvSpPr>
          <p:cNvPr id="758795"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So what do you think </a:t>
            </a:r>
            <a:r>
              <a:rPr lang="en-US" sz="2200" dirty="0" smtClean="0">
                <a:solidFill>
                  <a:srgbClr val="FF0000"/>
                </a:solidFill>
                <a:latin typeface="Arial Narrow" charset="0"/>
              </a:rPr>
              <a:t>the </a:t>
            </a:r>
            <a:r>
              <a:rPr lang="en-US" sz="2200" dirty="0">
                <a:solidFill>
                  <a:srgbClr val="FF0000"/>
                </a:solidFill>
                <a:latin typeface="Arial Narrow" charset="0"/>
              </a:rPr>
              <a:t>impulse is?</a:t>
            </a:r>
          </a:p>
        </p:txBody>
      </p:sp>
      <p:sp>
        <p:nvSpPr>
          <p:cNvPr id="758796" name="Text Box 12"/>
          <p:cNvSpPr txBox="1">
            <a:spLocks noChangeArrowheads="1"/>
          </p:cNvSpPr>
          <p:nvPr/>
        </p:nvSpPr>
        <p:spPr bwMode="auto">
          <a:xfrm>
            <a:off x="381000" y="4851400"/>
            <a:ext cx="1371600" cy="13970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a:solidFill>
                  <a:srgbClr val="FF0000"/>
                </a:solidFill>
                <a:latin typeface="Arial Narrow" charset="0"/>
              </a:rPr>
              <a:t>What are the dimension and unit of Impulse?  What is the direction of an impulse vector? </a:t>
            </a:r>
          </a:p>
        </p:txBody>
      </p:sp>
      <p:sp>
        <p:nvSpPr>
          <p:cNvPr id="758797"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758798" name="Object 3"/>
          <p:cNvGraphicFramePr>
            <a:graphicFrameLocks noChangeAspect="1"/>
          </p:cNvGraphicFramePr>
          <p:nvPr>
            <p:extLst>
              <p:ext uri="{D42A27DB-BD31-4B8C-83A1-F6EECF244321}">
                <p14:modId xmlns:p14="http://schemas.microsoft.com/office/powerpoint/2010/main" val="731178184"/>
              </p:ext>
            </p:extLst>
          </p:nvPr>
        </p:nvGraphicFramePr>
        <p:xfrm>
          <a:off x="2303463" y="5268913"/>
          <a:ext cx="1781175" cy="798512"/>
        </p:xfrm>
        <a:graphic>
          <a:graphicData uri="http://schemas.openxmlformats.org/presentationml/2006/ole">
            <mc:AlternateContent xmlns:mc="http://schemas.openxmlformats.org/markup-compatibility/2006">
              <mc:Choice xmlns:v="urn:schemas-microsoft-com:vml" Requires="v">
                <p:oleObj spid="_x0000_s250815" name="Equation" r:id="rId8" imgW="977900" imgH="444500" progId="Equation.DSMT4">
                  <p:embed/>
                </p:oleObj>
              </mc:Choice>
              <mc:Fallback>
                <p:oleObj name="Equation" r:id="rId8" imgW="977900" imgH="444500" progId="Equation.DSMT4">
                  <p:embed/>
                  <p:pic>
                    <p:nvPicPr>
                      <p:cNvPr id="0" name=""/>
                      <p:cNvPicPr>
                        <a:picLocks noChangeAspect="1" noChangeArrowheads="1"/>
                      </p:cNvPicPr>
                      <p:nvPr/>
                    </p:nvPicPr>
                    <p:blipFill>
                      <a:blip r:embed="rId9"/>
                      <a:srcRect/>
                      <a:stretch>
                        <a:fillRect/>
                      </a:stretch>
                    </p:blipFill>
                    <p:spPr bwMode="auto">
                      <a:xfrm>
                        <a:off x="2303463" y="5268913"/>
                        <a:ext cx="1781175"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9"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758800" name="Object 4"/>
          <p:cNvGraphicFramePr>
            <a:graphicFrameLocks noChangeAspect="1"/>
          </p:cNvGraphicFramePr>
          <p:nvPr/>
        </p:nvGraphicFramePr>
        <p:xfrm>
          <a:off x="5054600" y="5316538"/>
          <a:ext cx="1482725" cy="698500"/>
        </p:xfrm>
        <a:graphic>
          <a:graphicData uri="http://schemas.openxmlformats.org/presentationml/2006/ole">
            <mc:AlternateContent xmlns:mc="http://schemas.openxmlformats.org/markup-compatibility/2006">
              <mc:Choice xmlns:v="urn:schemas-microsoft-com:vml" Requires="v">
                <p:oleObj spid="_x0000_s250816" name="Equation" r:id="rId10" imgW="558800" imgH="266700" progId="Equation.DSMT4">
                  <p:embed/>
                </p:oleObj>
              </mc:Choice>
              <mc:Fallback>
                <p:oleObj name="Equation" r:id="rId10" imgW="558800" imgH="266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4600" y="5316538"/>
                        <a:ext cx="1482725" cy="69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1"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sp>
        <p:nvSpPr>
          <p:cNvPr id="758803" name="Text Box 19"/>
          <p:cNvSpPr txBox="1">
            <a:spLocks noChangeArrowheads="1"/>
          </p:cNvSpPr>
          <p:nvPr/>
        </p:nvSpPr>
        <p:spPr bwMode="auto">
          <a:xfrm>
            <a:off x="3352800" y="6172200"/>
            <a:ext cx="2667000" cy="39528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rgbClr val="FF0000"/>
                </a:solidFill>
                <a:latin typeface="Monotype Corsiva" charset="0"/>
                <a:ea typeface="Gulim" charset="0"/>
                <a:cs typeface="Gulim" charset="0"/>
              </a:rPr>
              <a:t>Impulse is a vector quantity!!</a:t>
            </a:r>
            <a:endParaRPr lang="en-US" sz="1800">
              <a:solidFill>
                <a:srgbClr val="FF0000"/>
              </a:solidFill>
              <a:latin typeface="Monotype Corsiva" charset="0"/>
              <a:ea typeface="Gulim" charset="0"/>
              <a:cs typeface="Gulim" charset="0"/>
            </a:endParaRPr>
          </a:p>
        </p:txBody>
      </p:sp>
      <p:graphicFrame>
        <p:nvGraphicFramePr>
          <p:cNvPr id="758804" name="Object 5"/>
          <p:cNvGraphicFramePr>
            <a:graphicFrameLocks noChangeAspect="1"/>
          </p:cNvGraphicFramePr>
          <p:nvPr>
            <p:extLst>
              <p:ext uri="{D42A27DB-BD31-4B8C-83A1-F6EECF244321}">
                <p14:modId xmlns:p14="http://schemas.microsoft.com/office/powerpoint/2010/main" val="3245287005"/>
              </p:ext>
            </p:extLst>
          </p:nvPr>
        </p:nvGraphicFramePr>
        <p:xfrm>
          <a:off x="7535863" y="1042988"/>
          <a:ext cx="1366837" cy="525462"/>
        </p:xfrm>
        <a:graphic>
          <a:graphicData uri="http://schemas.openxmlformats.org/presentationml/2006/ole">
            <mc:AlternateContent xmlns:mc="http://schemas.openxmlformats.org/markup-compatibility/2006">
              <mc:Choice xmlns:v="urn:schemas-microsoft-com:vml" Requires="v">
                <p:oleObj spid="_x0000_s250817" name="Equation" r:id="rId12" imgW="635000" imgH="266700" progId="Equation.3">
                  <p:embed/>
                </p:oleObj>
              </mc:Choice>
              <mc:Fallback>
                <p:oleObj name="Equation" r:id="rId12" imgW="635000" imgH="266700" progId="Equation.3">
                  <p:embed/>
                  <p:pic>
                    <p:nvPicPr>
                      <p:cNvPr id="0" name=""/>
                      <p:cNvPicPr>
                        <a:picLocks noChangeAspect="1" noChangeArrowheads="1"/>
                      </p:cNvPicPr>
                      <p:nvPr/>
                    </p:nvPicPr>
                    <p:blipFill>
                      <a:blip r:embed="rId13"/>
                      <a:srcRect/>
                      <a:stretch>
                        <a:fillRect/>
                      </a:stretch>
                    </p:blipFill>
                    <p:spPr bwMode="auto">
                      <a:xfrm>
                        <a:off x="7535863" y="1042988"/>
                        <a:ext cx="1366837"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5" name="AutoShape 21"/>
          <p:cNvSpPr>
            <a:spLocks noChangeArrowheads="1"/>
          </p:cNvSpPr>
          <p:nvPr/>
        </p:nvSpPr>
        <p:spPr bwMode="auto">
          <a:xfrm>
            <a:off x="6781800" y="990600"/>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758807" name="Object 6"/>
          <p:cNvGraphicFramePr>
            <a:graphicFrameLocks noChangeAspect="1"/>
          </p:cNvGraphicFramePr>
          <p:nvPr>
            <p:extLst>
              <p:ext uri="{D42A27DB-BD31-4B8C-83A1-F6EECF244321}">
                <p14:modId xmlns:p14="http://schemas.microsoft.com/office/powerpoint/2010/main" val="2153694490"/>
              </p:ext>
            </p:extLst>
          </p:nvPr>
        </p:nvGraphicFramePr>
        <p:xfrm>
          <a:off x="5795963" y="2066925"/>
          <a:ext cx="1312862" cy="630238"/>
        </p:xfrm>
        <a:graphic>
          <a:graphicData uri="http://schemas.openxmlformats.org/presentationml/2006/ole">
            <mc:AlternateContent xmlns:mc="http://schemas.openxmlformats.org/markup-compatibility/2006">
              <mc:Choice xmlns:v="urn:schemas-microsoft-com:vml" Requires="v">
                <p:oleObj spid="_x0000_s250818" name="Equation" r:id="rId14" imgW="609600" imgH="266700" progId="Equation.3">
                  <p:embed/>
                </p:oleObj>
              </mc:Choice>
              <mc:Fallback>
                <p:oleObj name="Equation" r:id="rId14" imgW="609600" imgH="266700" progId="Equation.3">
                  <p:embed/>
                  <p:pic>
                    <p:nvPicPr>
                      <p:cNvPr id="0" name=""/>
                      <p:cNvPicPr>
                        <a:picLocks noChangeAspect="1" noChangeArrowheads="1"/>
                      </p:cNvPicPr>
                      <p:nvPr/>
                    </p:nvPicPr>
                    <p:blipFill>
                      <a:blip r:embed="rId15"/>
                      <a:srcRect/>
                      <a:stretch>
                        <a:fillRect/>
                      </a:stretch>
                    </p:blipFill>
                    <p:spPr bwMode="auto">
                      <a:xfrm>
                        <a:off x="5795963" y="2066925"/>
                        <a:ext cx="131286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08" name="Object 7"/>
          <p:cNvGraphicFramePr>
            <a:graphicFrameLocks noChangeAspect="1"/>
          </p:cNvGraphicFramePr>
          <p:nvPr>
            <p:extLst>
              <p:ext uri="{D42A27DB-BD31-4B8C-83A1-F6EECF244321}">
                <p14:modId xmlns:p14="http://schemas.microsoft.com/office/powerpoint/2010/main" val="747338200"/>
              </p:ext>
            </p:extLst>
          </p:nvPr>
        </p:nvGraphicFramePr>
        <p:xfrm>
          <a:off x="5033963" y="2127250"/>
          <a:ext cx="738187" cy="508000"/>
        </p:xfrm>
        <a:graphic>
          <a:graphicData uri="http://schemas.openxmlformats.org/presentationml/2006/ole">
            <mc:AlternateContent xmlns:mc="http://schemas.openxmlformats.org/markup-compatibility/2006">
              <mc:Choice xmlns:v="urn:schemas-microsoft-com:vml" Requires="v">
                <p:oleObj spid="_x0000_s250819" name="Equation" r:id="rId16" imgW="342900" imgH="215900" progId="Equation.3">
                  <p:embed/>
                </p:oleObj>
              </mc:Choice>
              <mc:Fallback>
                <p:oleObj name="Equation" r:id="rId16" imgW="342900" imgH="215900" progId="Equation.3">
                  <p:embed/>
                  <p:pic>
                    <p:nvPicPr>
                      <p:cNvPr id="0" name=""/>
                      <p:cNvPicPr>
                        <a:picLocks noChangeAspect="1" noChangeArrowheads="1"/>
                      </p:cNvPicPr>
                      <p:nvPr/>
                    </p:nvPicPr>
                    <p:blipFill>
                      <a:blip r:embed="rId17"/>
                      <a:srcRect/>
                      <a:stretch>
                        <a:fillRect/>
                      </a:stretch>
                    </p:blipFill>
                    <p:spPr bwMode="auto">
                      <a:xfrm>
                        <a:off x="5033963" y="2127250"/>
                        <a:ext cx="738187"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0" name="Object 8"/>
          <p:cNvGraphicFramePr>
            <a:graphicFrameLocks noChangeAspect="1"/>
          </p:cNvGraphicFramePr>
          <p:nvPr/>
        </p:nvGraphicFramePr>
        <p:xfrm>
          <a:off x="4459288" y="2071688"/>
          <a:ext cx="569912" cy="481012"/>
        </p:xfrm>
        <a:graphic>
          <a:graphicData uri="http://schemas.openxmlformats.org/presentationml/2006/ole">
            <mc:AlternateContent xmlns:mc="http://schemas.openxmlformats.org/markup-compatibility/2006">
              <mc:Choice xmlns:v="urn:schemas-microsoft-com:vml" Requires="v">
                <p:oleObj spid="_x0000_s250820" name="Equation" r:id="rId18" imgW="266700" imgH="203200" progId="Equation.DSMT4">
                  <p:embed/>
                </p:oleObj>
              </mc:Choice>
              <mc:Fallback>
                <p:oleObj name="Equation" r:id="rId18" imgW="266700" imgH="203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59288" y="2071688"/>
                        <a:ext cx="569912" cy="481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1" name="Object 9"/>
          <p:cNvGraphicFramePr>
            <a:graphicFrameLocks noChangeAspect="1"/>
          </p:cNvGraphicFramePr>
          <p:nvPr>
            <p:extLst>
              <p:ext uri="{D42A27DB-BD31-4B8C-83A1-F6EECF244321}">
                <p14:modId xmlns:p14="http://schemas.microsoft.com/office/powerpoint/2010/main" val="508705490"/>
              </p:ext>
            </p:extLst>
          </p:nvPr>
        </p:nvGraphicFramePr>
        <p:xfrm>
          <a:off x="7189788" y="2066925"/>
          <a:ext cx="1420812" cy="630238"/>
        </p:xfrm>
        <a:graphic>
          <a:graphicData uri="http://schemas.openxmlformats.org/presentationml/2006/ole">
            <mc:AlternateContent xmlns:mc="http://schemas.openxmlformats.org/markup-compatibility/2006">
              <mc:Choice xmlns:v="urn:schemas-microsoft-com:vml" Requires="v">
                <p:oleObj spid="_x0000_s250821" name="Equation" r:id="rId20" imgW="660400" imgH="266700" progId="Equation.DSMT4">
                  <p:embed/>
                </p:oleObj>
              </mc:Choice>
              <mc:Fallback>
                <p:oleObj name="Equation" r:id="rId20" imgW="660400" imgH="266700" progId="Equation.DSMT4">
                  <p:embed/>
                  <p:pic>
                    <p:nvPicPr>
                      <p:cNvPr id="0" name=""/>
                      <p:cNvPicPr>
                        <a:picLocks noChangeAspect="1" noChangeArrowheads="1"/>
                      </p:cNvPicPr>
                      <p:nvPr/>
                    </p:nvPicPr>
                    <p:blipFill>
                      <a:blip r:embed="rId21"/>
                      <a:srcRect/>
                      <a:stretch>
                        <a:fillRect/>
                      </a:stretch>
                    </p:blipFill>
                    <p:spPr bwMode="auto">
                      <a:xfrm>
                        <a:off x="7189788" y="2066925"/>
                        <a:ext cx="142081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01419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8794"/>
                                        </p:tgtEl>
                                        <p:attrNameLst>
                                          <p:attrName>style.visibility</p:attrName>
                                        </p:attrNameLst>
                                      </p:cBhvr>
                                      <p:to>
                                        <p:strVal val="visible"/>
                                      </p:to>
                                    </p:set>
                                    <p:animEffect transition="in" filter="wipe(left)">
                                      <p:cBhvr>
                                        <p:cTn id="7" dur="500"/>
                                        <p:tgtEl>
                                          <p:spTgt spid="758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58793"/>
                                        </p:tgtEl>
                                        <p:attrNameLst>
                                          <p:attrName>style.visibility</p:attrName>
                                        </p:attrNameLst>
                                      </p:cBhvr>
                                      <p:to>
                                        <p:strVal val="visible"/>
                                      </p:to>
                                    </p:set>
                                    <p:animEffect transition="in" filter="wipe(left)">
                                      <p:cBhvr>
                                        <p:cTn id="12" dur="500"/>
                                        <p:tgtEl>
                                          <p:spTgt spid="7587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8805"/>
                                        </p:tgtEl>
                                        <p:attrNameLst>
                                          <p:attrName>style.visibility</p:attrName>
                                        </p:attrNameLst>
                                      </p:cBhvr>
                                      <p:to>
                                        <p:strVal val="visible"/>
                                      </p:to>
                                    </p:set>
                                    <p:animEffect transition="in" filter="wipe(left)">
                                      <p:cBhvr>
                                        <p:cTn id="17" dur="500"/>
                                        <p:tgtEl>
                                          <p:spTgt spid="7588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8804"/>
                                        </p:tgtEl>
                                        <p:attrNameLst>
                                          <p:attrName>style.visibility</p:attrName>
                                        </p:attrNameLst>
                                      </p:cBhvr>
                                      <p:to>
                                        <p:strVal val="visible"/>
                                      </p:to>
                                    </p:set>
                                    <p:animEffect transition="in" filter="wipe(left)">
                                      <p:cBhvr>
                                        <p:cTn id="22" dur="500"/>
                                        <p:tgtEl>
                                          <p:spTgt spid="7588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58790"/>
                                        </p:tgtEl>
                                        <p:attrNameLst>
                                          <p:attrName>style.visibility</p:attrName>
                                        </p:attrNameLst>
                                      </p:cBhvr>
                                      <p:to>
                                        <p:strVal val="visible"/>
                                      </p:to>
                                    </p:set>
                                    <p:animEffect transition="in" filter="wipe(left)">
                                      <p:cBhvr>
                                        <p:cTn id="27" dur="500"/>
                                        <p:tgtEl>
                                          <p:spTgt spid="7587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58810"/>
                                        </p:tgtEl>
                                        <p:attrNameLst>
                                          <p:attrName>style.visibility</p:attrName>
                                        </p:attrNameLst>
                                      </p:cBhvr>
                                      <p:to>
                                        <p:strVal val="visible"/>
                                      </p:to>
                                    </p:set>
                                    <p:animEffect transition="in" filter="wipe(left)">
                                      <p:cBhvr>
                                        <p:cTn id="32" dur="500"/>
                                        <p:tgtEl>
                                          <p:spTgt spid="7588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58808"/>
                                        </p:tgtEl>
                                        <p:attrNameLst>
                                          <p:attrName>style.visibility</p:attrName>
                                        </p:attrNameLst>
                                      </p:cBhvr>
                                      <p:to>
                                        <p:strVal val="visible"/>
                                      </p:to>
                                    </p:set>
                                    <p:animEffect transition="in" filter="wipe(left)">
                                      <p:cBhvr>
                                        <p:cTn id="37" dur="500"/>
                                        <p:tgtEl>
                                          <p:spTgt spid="7588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8807"/>
                                        </p:tgtEl>
                                        <p:attrNameLst>
                                          <p:attrName>style.visibility</p:attrName>
                                        </p:attrNameLst>
                                      </p:cBhvr>
                                      <p:to>
                                        <p:strVal val="visible"/>
                                      </p:to>
                                    </p:set>
                                    <p:animEffect transition="in" filter="wipe(left)">
                                      <p:cBhvr>
                                        <p:cTn id="42" dur="500"/>
                                        <p:tgtEl>
                                          <p:spTgt spid="7588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58811"/>
                                        </p:tgtEl>
                                        <p:attrNameLst>
                                          <p:attrName>style.visibility</p:attrName>
                                        </p:attrNameLst>
                                      </p:cBhvr>
                                      <p:to>
                                        <p:strVal val="visible"/>
                                      </p:to>
                                    </p:set>
                                    <p:animEffect transition="in" filter="wipe(left)">
                                      <p:cBhvr>
                                        <p:cTn id="47" dur="500"/>
                                        <p:tgtEl>
                                          <p:spTgt spid="7588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758795"/>
                                        </p:tgtEl>
                                        <p:attrNameLst>
                                          <p:attrName>style.visibility</p:attrName>
                                        </p:attrNameLst>
                                      </p:cBhvr>
                                      <p:to>
                                        <p:strVal val="visible"/>
                                      </p:to>
                                    </p:set>
                                    <p:animEffect transition="in" filter="wipe(left)">
                                      <p:cBhvr>
                                        <p:cTn id="52" dur="500"/>
                                        <p:tgtEl>
                                          <p:spTgt spid="7587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758791">
                                            <p:txEl>
                                              <p:pRg st="0" end="0"/>
                                            </p:txEl>
                                          </p:spTgt>
                                        </p:tgtEl>
                                        <p:attrNameLst>
                                          <p:attrName>style.visibility</p:attrName>
                                        </p:attrNameLst>
                                      </p:cBhvr>
                                      <p:to>
                                        <p:strVal val="visible"/>
                                      </p:to>
                                    </p:set>
                                    <p:animEffect transition="in" filter="wipe(left)">
                                      <p:cBhvr>
                                        <p:cTn id="57" dur="500"/>
                                        <p:tgtEl>
                                          <p:spTgt spid="758791">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758792"/>
                                        </p:tgtEl>
                                        <p:attrNameLst>
                                          <p:attrName>style.visibility</p:attrName>
                                        </p:attrNameLst>
                                      </p:cBhvr>
                                      <p:to>
                                        <p:strVal val="visible"/>
                                      </p:to>
                                    </p:set>
                                    <p:animEffect transition="in" filter="wipe(left)">
                                      <p:cBhvr>
                                        <p:cTn id="62" dur="500"/>
                                        <p:tgtEl>
                                          <p:spTgt spid="75879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758796"/>
                                        </p:tgtEl>
                                        <p:attrNameLst>
                                          <p:attrName>style.visibility</p:attrName>
                                        </p:attrNameLst>
                                      </p:cBhvr>
                                      <p:to>
                                        <p:strVal val="visible"/>
                                      </p:to>
                                    </p:set>
                                    <p:animEffect transition="in" filter="wipe(left)">
                                      <p:cBhvr>
                                        <p:cTn id="67" dur="500"/>
                                        <p:tgtEl>
                                          <p:spTgt spid="75879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758797"/>
                                        </p:tgtEl>
                                        <p:attrNameLst>
                                          <p:attrName>style.visibility</p:attrName>
                                        </p:attrNameLst>
                                      </p:cBhvr>
                                      <p:to>
                                        <p:strVal val="visible"/>
                                      </p:to>
                                    </p:set>
                                    <p:animEffect transition="in" filter="wipe(left)">
                                      <p:cBhvr>
                                        <p:cTn id="72" dur="500"/>
                                        <p:tgtEl>
                                          <p:spTgt spid="75879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58798"/>
                                        </p:tgtEl>
                                        <p:attrNameLst>
                                          <p:attrName>style.visibility</p:attrName>
                                        </p:attrNameLst>
                                      </p:cBhvr>
                                      <p:to>
                                        <p:strVal val="visible"/>
                                      </p:to>
                                    </p:set>
                                    <p:animEffect transition="in" filter="wipe(left)">
                                      <p:cBhvr>
                                        <p:cTn id="77" dur="500"/>
                                        <p:tgtEl>
                                          <p:spTgt spid="758798"/>
                                        </p:tgtEl>
                                      </p:cBhvr>
                                    </p:animEffect>
                                  </p:childTnLst>
                                </p:cTn>
                              </p:par>
                            </p:childTnLst>
                          </p:cTn>
                        </p:par>
                        <p:par>
                          <p:cTn id="78" fill="hold" nodeType="afterGroup">
                            <p:stCondLst>
                              <p:cond delay="500"/>
                            </p:stCondLst>
                            <p:childTnLst>
                              <p:par>
                                <p:cTn id="79" presetID="53" presetClass="entr" presetSubtype="0" fill="hold" grpId="0" nodeType="afterEffect">
                                  <p:stCondLst>
                                    <p:cond delay="0"/>
                                  </p:stCondLst>
                                  <p:iterate type="wd">
                                    <p:tmPct val="10000"/>
                                  </p:iterate>
                                  <p:childTnLst>
                                    <p:set>
                                      <p:cBhvr>
                                        <p:cTn id="80" dur="1" fill="hold">
                                          <p:stCondLst>
                                            <p:cond delay="0"/>
                                          </p:stCondLst>
                                        </p:cTn>
                                        <p:tgtEl>
                                          <p:spTgt spid="758788"/>
                                        </p:tgtEl>
                                        <p:attrNameLst>
                                          <p:attrName>style.visibility</p:attrName>
                                        </p:attrNameLst>
                                      </p:cBhvr>
                                      <p:to>
                                        <p:strVal val="visible"/>
                                      </p:to>
                                    </p:set>
                                    <p:anim calcmode="lin" valueType="num">
                                      <p:cBhvr>
                                        <p:cTn id="81" dur="500" fill="hold"/>
                                        <p:tgtEl>
                                          <p:spTgt spid="758788"/>
                                        </p:tgtEl>
                                        <p:attrNameLst>
                                          <p:attrName>ppt_w</p:attrName>
                                        </p:attrNameLst>
                                      </p:cBhvr>
                                      <p:tavLst>
                                        <p:tav tm="0">
                                          <p:val>
                                            <p:fltVal val="0"/>
                                          </p:val>
                                        </p:tav>
                                        <p:tav tm="100000">
                                          <p:val>
                                            <p:strVal val="#ppt_w"/>
                                          </p:val>
                                        </p:tav>
                                      </p:tavLst>
                                    </p:anim>
                                    <p:anim calcmode="lin" valueType="num">
                                      <p:cBhvr>
                                        <p:cTn id="82" dur="500" fill="hold"/>
                                        <p:tgtEl>
                                          <p:spTgt spid="758788"/>
                                        </p:tgtEl>
                                        <p:attrNameLst>
                                          <p:attrName>ppt_h</p:attrName>
                                        </p:attrNameLst>
                                      </p:cBhvr>
                                      <p:tavLst>
                                        <p:tav tm="0">
                                          <p:val>
                                            <p:fltVal val="0"/>
                                          </p:val>
                                        </p:tav>
                                        <p:tav tm="100000">
                                          <p:val>
                                            <p:strVal val="#ppt_h"/>
                                          </p:val>
                                        </p:tav>
                                      </p:tavLst>
                                    </p:anim>
                                    <p:animEffect transition="in" filter="fade">
                                      <p:cBhvr>
                                        <p:cTn id="83" dur="500"/>
                                        <p:tgtEl>
                                          <p:spTgt spid="75878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758799"/>
                                        </p:tgtEl>
                                        <p:attrNameLst>
                                          <p:attrName>style.visibility</p:attrName>
                                        </p:attrNameLst>
                                      </p:cBhvr>
                                      <p:to>
                                        <p:strVal val="visible"/>
                                      </p:to>
                                    </p:set>
                                    <p:animEffect transition="in" filter="wipe(left)">
                                      <p:cBhvr>
                                        <p:cTn id="88" dur="500"/>
                                        <p:tgtEl>
                                          <p:spTgt spid="75879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58800"/>
                                        </p:tgtEl>
                                        <p:attrNameLst>
                                          <p:attrName>style.visibility</p:attrName>
                                        </p:attrNameLst>
                                      </p:cBhvr>
                                      <p:to>
                                        <p:strVal val="visible"/>
                                      </p:to>
                                    </p:set>
                                    <p:animEffect transition="in" filter="wipe(left)">
                                      <p:cBhvr>
                                        <p:cTn id="93" dur="500"/>
                                        <p:tgtEl>
                                          <p:spTgt spid="758800"/>
                                        </p:tgtEl>
                                      </p:cBhvr>
                                    </p:animEffect>
                                  </p:childTnLst>
                                </p:cTn>
                              </p:par>
                            </p:childTnLst>
                          </p:cTn>
                        </p:par>
                        <p:par>
                          <p:cTn id="94" fill="hold" nodeType="afterGroup">
                            <p:stCondLst>
                              <p:cond delay="500"/>
                            </p:stCondLst>
                            <p:childTnLst>
                              <p:par>
                                <p:cTn id="95" presetID="53" presetClass="entr" presetSubtype="0" fill="hold" grpId="0" nodeType="afterEffect">
                                  <p:stCondLst>
                                    <p:cond delay="0"/>
                                  </p:stCondLst>
                                  <p:iterate type="wd">
                                    <p:tmPct val="10000"/>
                                  </p:iterate>
                                  <p:childTnLst>
                                    <p:set>
                                      <p:cBhvr>
                                        <p:cTn id="96" dur="1" fill="hold">
                                          <p:stCondLst>
                                            <p:cond delay="0"/>
                                          </p:stCondLst>
                                        </p:cTn>
                                        <p:tgtEl>
                                          <p:spTgt spid="758787"/>
                                        </p:tgtEl>
                                        <p:attrNameLst>
                                          <p:attrName>style.visibility</p:attrName>
                                        </p:attrNameLst>
                                      </p:cBhvr>
                                      <p:to>
                                        <p:strVal val="visible"/>
                                      </p:to>
                                    </p:set>
                                    <p:anim calcmode="lin" valueType="num">
                                      <p:cBhvr>
                                        <p:cTn id="97" dur="500" fill="hold"/>
                                        <p:tgtEl>
                                          <p:spTgt spid="758787"/>
                                        </p:tgtEl>
                                        <p:attrNameLst>
                                          <p:attrName>ppt_w</p:attrName>
                                        </p:attrNameLst>
                                      </p:cBhvr>
                                      <p:tavLst>
                                        <p:tav tm="0">
                                          <p:val>
                                            <p:fltVal val="0"/>
                                          </p:val>
                                        </p:tav>
                                        <p:tav tm="100000">
                                          <p:val>
                                            <p:strVal val="#ppt_w"/>
                                          </p:val>
                                        </p:tav>
                                      </p:tavLst>
                                    </p:anim>
                                    <p:anim calcmode="lin" valueType="num">
                                      <p:cBhvr>
                                        <p:cTn id="98" dur="500" fill="hold"/>
                                        <p:tgtEl>
                                          <p:spTgt spid="758787"/>
                                        </p:tgtEl>
                                        <p:attrNameLst>
                                          <p:attrName>ppt_h</p:attrName>
                                        </p:attrNameLst>
                                      </p:cBhvr>
                                      <p:tavLst>
                                        <p:tav tm="0">
                                          <p:val>
                                            <p:fltVal val="0"/>
                                          </p:val>
                                        </p:tav>
                                        <p:tav tm="100000">
                                          <p:val>
                                            <p:strVal val="#ppt_h"/>
                                          </p:val>
                                        </p:tav>
                                      </p:tavLst>
                                    </p:anim>
                                    <p:animEffect transition="in" filter="fade">
                                      <p:cBhvr>
                                        <p:cTn id="99" dur="500"/>
                                        <p:tgtEl>
                                          <p:spTgt spid="75878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758801"/>
                                        </p:tgtEl>
                                        <p:attrNameLst>
                                          <p:attrName>style.visibility</p:attrName>
                                        </p:attrNameLst>
                                      </p:cBhvr>
                                      <p:to>
                                        <p:strVal val="visible"/>
                                      </p:to>
                                    </p:set>
                                    <p:animEffect transition="in" filter="wipe(left)">
                                      <p:cBhvr>
                                        <p:cTn id="104" dur="500"/>
                                        <p:tgtEl>
                                          <p:spTgt spid="75880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758814"/>
                                        </p:tgtEl>
                                        <p:attrNameLst>
                                          <p:attrName>style.visibility</p:attrName>
                                        </p:attrNameLst>
                                      </p:cBhvr>
                                      <p:to>
                                        <p:strVal val="visible"/>
                                      </p:to>
                                    </p:set>
                                    <p:animEffect transition="in" filter="wipe(left)">
                                      <p:cBhvr>
                                        <p:cTn id="109" dur="500"/>
                                        <p:tgtEl>
                                          <p:spTgt spid="758814"/>
                                        </p:tgtEl>
                                      </p:cBhvr>
                                    </p:animEffect>
                                  </p:childTnLst>
                                </p:cTn>
                              </p:par>
                            </p:childTnLst>
                          </p:cTn>
                        </p:par>
                        <p:par>
                          <p:cTn id="110" fill="hold" nodeType="afterGroup">
                            <p:stCondLst>
                              <p:cond delay="500"/>
                            </p:stCondLst>
                            <p:childTnLst>
                              <p:par>
                                <p:cTn id="111" presetID="53" presetClass="entr" presetSubtype="0" fill="hold" grpId="0" nodeType="afterEffect">
                                  <p:stCondLst>
                                    <p:cond delay="0"/>
                                  </p:stCondLst>
                                  <p:iterate type="wd">
                                    <p:tmPct val="10000"/>
                                  </p:iterate>
                                  <p:childTnLst>
                                    <p:set>
                                      <p:cBhvr>
                                        <p:cTn id="112" dur="1" fill="hold">
                                          <p:stCondLst>
                                            <p:cond delay="0"/>
                                          </p:stCondLst>
                                        </p:cTn>
                                        <p:tgtEl>
                                          <p:spTgt spid="758813"/>
                                        </p:tgtEl>
                                        <p:attrNameLst>
                                          <p:attrName>style.visibility</p:attrName>
                                        </p:attrNameLst>
                                      </p:cBhvr>
                                      <p:to>
                                        <p:strVal val="visible"/>
                                      </p:to>
                                    </p:set>
                                    <p:anim calcmode="lin" valueType="num">
                                      <p:cBhvr>
                                        <p:cTn id="113" dur="500" fill="hold"/>
                                        <p:tgtEl>
                                          <p:spTgt spid="758813"/>
                                        </p:tgtEl>
                                        <p:attrNameLst>
                                          <p:attrName>ppt_w</p:attrName>
                                        </p:attrNameLst>
                                      </p:cBhvr>
                                      <p:tavLst>
                                        <p:tav tm="0">
                                          <p:val>
                                            <p:fltVal val="0"/>
                                          </p:val>
                                        </p:tav>
                                        <p:tav tm="100000">
                                          <p:val>
                                            <p:strVal val="#ppt_w"/>
                                          </p:val>
                                        </p:tav>
                                      </p:tavLst>
                                    </p:anim>
                                    <p:anim calcmode="lin" valueType="num">
                                      <p:cBhvr>
                                        <p:cTn id="114" dur="500" fill="hold"/>
                                        <p:tgtEl>
                                          <p:spTgt spid="758813"/>
                                        </p:tgtEl>
                                        <p:attrNameLst>
                                          <p:attrName>ppt_h</p:attrName>
                                        </p:attrNameLst>
                                      </p:cBhvr>
                                      <p:tavLst>
                                        <p:tav tm="0">
                                          <p:val>
                                            <p:fltVal val="0"/>
                                          </p:val>
                                        </p:tav>
                                        <p:tav tm="100000">
                                          <p:val>
                                            <p:strVal val="#ppt_h"/>
                                          </p:val>
                                        </p:tav>
                                      </p:tavLst>
                                    </p:anim>
                                    <p:animEffect transition="in" filter="fade">
                                      <p:cBhvr>
                                        <p:cTn id="115" dur="500"/>
                                        <p:tgtEl>
                                          <p:spTgt spid="75881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758803"/>
                                        </p:tgtEl>
                                        <p:attrNameLst>
                                          <p:attrName>style.visibility</p:attrName>
                                        </p:attrNameLst>
                                      </p:cBhvr>
                                      <p:to>
                                        <p:strVal val="visible"/>
                                      </p:to>
                                    </p:set>
                                    <p:animEffect transition="in" filter="wipe(left)">
                                      <p:cBhvr>
                                        <p:cTn id="120" dur="500"/>
                                        <p:tgtEl>
                                          <p:spTgt spid="758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813" grpId="0" animBg="1"/>
      <p:bldP spid="758787" grpId="0" animBg="1"/>
      <p:bldP spid="758788" grpId="0" animBg="1"/>
      <p:bldP spid="758790" grpId="0" animBg="1" autoUpdateAnimBg="0"/>
      <p:bldP spid="758791" grpId="0" build="p" autoUpdateAnimBg="0"/>
      <p:bldP spid="758792" grpId="0" animBg="1" autoUpdateAnimBg="0"/>
      <p:bldP spid="758794" grpId="0" animBg="1" autoUpdateAnimBg="0"/>
      <p:bldP spid="758795" grpId="0" animBg="1" autoUpdateAnimBg="0"/>
      <p:bldP spid="758796" grpId="0" animBg="1" autoUpdateAnimBg="0"/>
      <p:bldP spid="758797" grpId="0" animBg="1" autoUpdateAnimBg="0"/>
      <p:bldP spid="758799" grpId="0" animBg="1" autoUpdateAnimBg="0"/>
      <p:bldP spid="758801" grpId="0" animBg="1" autoUpdateAnimBg="0"/>
      <p:bldP spid="758803" grpId="0" animBg="1" autoUpdateAnimBg="0"/>
      <p:bldP spid="7588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4B1703-C1DC-6B43-BF70-7BCB0C05D9A5}"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736259" name="Picture 3" descr="F07.01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4368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0" name="Text Box 4"/>
          <p:cNvSpPr txBox="1">
            <a:spLocks noChangeArrowheads="1"/>
          </p:cNvSpPr>
          <p:nvPr/>
        </p:nvSpPr>
        <p:spPr bwMode="auto">
          <a:xfrm>
            <a:off x="2895600" y="4572000"/>
            <a:ext cx="556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A50021"/>
                </a:solidFill>
                <a:latin typeface="Arial Narrow" charset="0"/>
              </a:rPr>
              <a:t>There are many situations </a:t>
            </a:r>
            <a:r>
              <a:rPr lang="en-US" dirty="0" smtClean="0">
                <a:solidFill>
                  <a:srgbClr val="A50021"/>
                </a:solidFill>
                <a:latin typeface="Arial Narrow" charset="0"/>
              </a:rPr>
              <a:t>in which </a:t>
            </a:r>
            <a:r>
              <a:rPr lang="en-US" dirty="0">
                <a:solidFill>
                  <a:srgbClr val="A50021"/>
                </a:solidFill>
                <a:latin typeface="Arial Narrow" charset="0"/>
              </a:rPr>
              <a:t>the force on an object is not constant. </a:t>
            </a:r>
          </a:p>
        </p:txBody>
      </p:sp>
      <p:sp>
        <p:nvSpPr>
          <p:cNvPr id="25607" name="Rectangle 6"/>
          <p:cNvSpPr>
            <a:spLocks noGrp="1" noChangeArrowheads="1"/>
          </p:cNvSpPr>
          <p:nvPr>
            <p:ph type="title"/>
          </p:nvPr>
        </p:nvSpPr>
        <p:spPr>
          <a:xfrm>
            <a:off x="685800" y="76200"/>
            <a:ext cx="7772400" cy="609600"/>
          </a:xfrm>
        </p:spPr>
        <p:txBody>
          <a:bodyPr/>
          <a:lstStyle/>
          <a:p>
            <a:r>
              <a:rPr lang="en-US" altLang="ko-KR" sz="4000">
                <a:latin typeface="Arial Narrow" charset="0"/>
                <a:ea typeface="Gulim" charset="0"/>
                <a:cs typeface="Gulim" charset="0"/>
              </a:rPr>
              <a:t>Impulse</a:t>
            </a:r>
            <a:endParaRPr lang="en-US" sz="4000">
              <a:latin typeface="Arial Narrow" charset="0"/>
              <a:ea typeface="ＭＳ Ｐゴシック" charset="0"/>
              <a:cs typeface="ＭＳ Ｐゴシック" charset="0"/>
            </a:endParaRPr>
          </a:p>
        </p:txBody>
      </p:sp>
      <p:pic>
        <p:nvPicPr>
          <p:cNvPr id="736263" name="Picture 7"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4" name="Rectangle 8"/>
          <p:cNvSpPr>
            <a:spLocks noChangeArrowheads="1"/>
          </p:cNvSpPr>
          <p:nvPr/>
        </p:nvSpPr>
        <p:spPr bwMode="auto">
          <a:xfrm>
            <a:off x="228600" y="25146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36265" name="Rectangle 9"/>
          <p:cNvSpPr>
            <a:spLocks noChangeArrowheads="1"/>
          </p:cNvSpPr>
          <p:nvPr/>
        </p:nvSpPr>
        <p:spPr bwMode="auto">
          <a:xfrm>
            <a:off x="228600" y="46482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2508170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36263"/>
                                        </p:tgtEl>
                                        <p:attrNameLst>
                                          <p:attrName>style.visibility</p:attrName>
                                        </p:attrNameLst>
                                      </p:cBhvr>
                                      <p:to>
                                        <p:strVal val="visible"/>
                                      </p:to>
                                    </p:set>
                                    <p:anim calcmode="lin" valueType="num">
                                      <p:cBhvr>
                                        <p:cTn id="7" dur="500" fill="hold"/>
                                        <p:tgtEl>
                                          <p:spTgt spid="736263"/>
                                        </p:tgtEl>
                                        <p:attrNameLst>
                                          <p:attrName>ppt_w</p:attrName>
                                        </p:attrNameLst>
                                      </p:cBhvr>
                                      <p:tavLst>
                                        <p:tav tm="0">
                                          <p:val>
                                            <p:fltVal val="0"/>
                                          </p:val>
                                        </p:tav>
                                        <p:tav tm="100000">
                                          <p:val>
                                            <p:strVal val="#ppt_w"/>
                                          </p:val>
                                        </p:tav>
                                      </p:tavLst>
                                    </p:anim>
                                    <p:anim calcmode="lin" valueType="num">
                                      <p:cBhvr>
                                        <p:cTn id="8" dur="500" fill="hold"/>
                                        <p:tgtEl>
                                          <p:spTgt spid="736263"/>
                                        </p:tgtEl>
                                        <p:attrNameLst>
                                          <p:attrName>ppt_h</p:attrName>
                                        </p:attrNameLst>
                                      </p:cBhvr>
                                      <p:tavLst>
                                        <p:tav tm="0">
                                          <p:val>
                                            <p:fltVal val="0"/>
                                          </p:val>
                                        </p:tav>
                                        <p:tav tm="100000">
                                          <p:val>
                                            <p:strVal val="#ppt_h"/>
                                          </p:val>
                                        </p:tav>
                                      </p:tavLst>
                                    </p:anim>
                                    <p:animEffect transition="in" filter="fade">
                                      <p:cBhvr>
                                        <p:cTn id="9" dur="500"/>
                                        <p:tgtEl>
                                          <p:spTgt spid="736263"/>
                                        </p:tgtEl>
                                      </p:cBhvr>
                                    </p:animEffect>
                                  </p:childTnLst>
                                </p:cTn>
                              </p:par>
                            </p:childTnLst>
                          </p:cTn>
                        </p:par>
                        <p:par>
                          <p:cTn id="10" fill="hold" nodeType="afterGroup">
                            <p:stCondLst>
                              <p:cond delay="500"/>
                            </p:stCondLst>
                            <p:childTnLst>
                              <p:par>
                                <p:cTn id="11" presetID="5" presetClass="exit" presetSubtype="10" fill="hold" grpId="0" nodeType="afterEffect">
                                  <p:stCondLst>
                                    <p:cond delay="0"/>
                                  </p:stCondLst>
                                  <p:childTnLst>
                                    <p:animEffect transition="out" filter="checkerboard(across)">
                                      <p:cBhvr>
                                        <p:cTn id="12" dur="500"/>
                                        <p:tgtEl>
                                          <p:spTgt spid="736264"/>
                                        </p:tgtEl>
                                      </p:cBhvr>
                                    </p:animEffect>
                                    <p:set>
                                      <p:cBhvr>
                                        <p:cTn id="13" dur="1" fill="hold">
                                          <p:stCondLst>
                                            <p:cond delay="499"/>
                                          </p:stCondLst>
                                        </p:cTn>
                                        <p:tgtEl>
                                          <p:spTgt spid="736264"/>
                                        </p:tgtEl>
                                        <p:attrNameLst>
                                          <p:attrName>style.visibility</p:attrName>
                                        </p:attrNameLst>
                                      </p:cBhvr>
                                      <p:to>
                                        <p:strVal val="hidden"/>
                                      </p:to>
                                    </p:set>
                                  </p:childTnLst>
                                </p:cTn>
                              </p:par>
                            </p:childTnLst>
                          </p:cTn>
                        </p:par>
                        <p:par>
                          <p:cTn id="14" fill="hold" nodeType="afterGroup">
                            <p:stCondLst>
                              <p:cond delay="1000"/>
                            </p:stCondLst>
                            <p:childTnLst>
                              <p:par>
                                <p:cTn id="15" presetID="5" presetClass="exit" presetSubtype="10" fill="hold" grpId="0" nodeType="afterEffect">
                                  <p:stCondLst>
                                    <p:cond delay="0"/>
                                  </p:stCondLst>
                                  <p:childTnLst>
                                    <p:animEffect transition="out" filter="checkerboard(across)">
                                      <p:cBhvr>
                                        <p:cTn id="16" dur="500"/>
                                        <p:tgtEl>
                                          <p:spTgt spid="736265"/>
                                        </p:tgtEl>
                                      </p:cBhvr>
                                    </p:animEffect>
                                    <p:set>
                                      <p:cBhvr>
                                        <p:cTn id="17" dur="1" fill="hold">
                                          <p:stCondLst>
                                            <p:cond delay="499"/>
                                          </p:stCondLst>
                                        </p:cTn>
                                        <p:tgtEl>
                                          <p:spTgt spid="73626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736259"/>
                                        </p:tgtEl>
                                        <p:attrNameLst>
                                          <p:attrName>style.visibility</p:attrName>
                                        </p:attrNameLst>
                                      </p:cBhvr>
                                      <p:to>
                                        <p:strVal val="visible"/>
                                      </p:to>
                                    </p:set>
                                    <p:anim calcmode="lin" valueType="num">
                                      <p:cBhvr>
                                        <p:cTn id="22" dur="500" fill="hold"/>
                                        <p:tgtEl>
                                          <p:spTgt spid="736259"/>
                                        </p:tgtEl>
                                        <p:attrNameLst>
                                          <p:attrName>ppt_w</p:attrName>
                                        </p:attrNameLst>
                                      </p:cBhvr>
                                      <p:tavLst>
                                        <p:tav tm="0">
                                          <p:val>
                                            <p:fltVal val="0"/>
                                          </p:val>
                                        </p:tav>
                                        <p:tav tm="100000">
                                          <p:val>
                                            <p:strVal val="#ppt_w"/>
                                          </p:val>
                                        </p:tav>
                                      </p:tavLst>
                                    </p:anim>
                                    <p:anim calcmode="lin" valueType="num">
                                      <p:cBhvr>
                                        <p:cTn id="23" dur="500" fill="hold"/>
                                        <p:tgtEl>
                                          <p:spTgt spid="736259"/>
                                        </p:tgtEl>
                                        <p:attrNameLst>
                                          <p:attrName>ppt_h</p:attrName>
                                        </p:attrNameLst>
                                      </p:cBhvr>
                                      <p:tavLst>
                                        <p:tav tm="0">
                                          <p:val>
                                            <p:fltVal val="0"/>
                                          </p:val>
                                        </p:tav>
                                        <p:tav tm="100000">
                                          <p:val>
                                            <p:strVal val="#ppt_h"/>
                                          </p:val>
                                        </p:tav>
                                      </p:tavLst>
                                    </p:anim>
                                    <p:animEffect transition="in" filter="fade">
                                      <p:cBhvr>
                                        <p:cTn id="24" dur="500"/>
                                        <p:tgtEl>
                                          <p:spTgt spid="7362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736260"/>
                                        </p:tgtEl>
                                        <p:attrNameLst>
                                          <p:attrName>style.visibility</p:attrName>
                                        </p:attrNameLst>
                                      </p:cBhvr>
                                      <p:to>
                                        <p:strVal val="visible"/>
                                      </p:to>
                                    </p:set>
                                    <p:animEffect transition="in" filter="wipe(left)">
                                      <p:cBhvr>
                                        <p:cTn id="29" dur="500"/>
                                        <p:tgtEl>
                                          <p:spTgt spid="73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0" grpId="0"/>
      <p:bldP spid="736264" grpId="0" animBg="1"/>
      <p:bldP spid="7362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7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F639A7-98E2-A54F-ADBE-2A5588262A7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graphicFrame>
        <p:nvGraphicFramePr>
          <p:cNvPr id="744451" name="Object 2"/>
          <p:cNvGraphicFramePr>
            <a:graphicFrameLocks noChangeAspect="1"/>
          </p:cNvGraphicFramePr>
          <p:nvPr>
            <p:extLst>
              <p:ext uri="{D42A27DB-BD31-4B8C-83A1-F6EECF244321}">
                <p14:modId xmlns:p14="http://schemas.microsoft.com/office/powerpoint/2010/main" val="1666911759"/>
              </p:ext>
            </p:extLst>
          </p:nvPr>
        </p:nvGraphicFramePr>
        <p:xfrm>
          <a:off x="5791200" y="838200"/>
          <a:ext cx="577850" cy="490538"/>
        </p:xfrm>
        <a:graphic>
          <a:graphicData uri="http://schemas.openxmlformats.org/presentationml/2006/ole">
            <mc:AlternateContent xmlns:mc="http://schemas.openxmlformats.org/markup-compatibility/2006">
              <mc:Choice xmlns:v="urn:schemas-microsoft-com:vml" Requires="v">
                <p:oleObj spid="_x0000_s251837" name="Equation" r:id="rId4" imgW="254000" imgH="215900" progId="Equation.3">
                  <p:embed/>
                </p:oleObj>
              </mc:Choice>
              <mc:Fallback>
                <p:oleObj name="Equation" r:id="rId4" imgW="254000" imgH="215900" progId="Equation.3">
                  <p:embed/>
                  <p:pic>
                    <p:nvPicPr>
                      <p:cNvPr id="0" name=""/>
                      <p:cNvPicPr>
                        <a:picLocks noChangeAspect="1" noChangeArrowheads="1"/>
                      </p:cNvPicPr>
                      <p:nvPr/>
                    </p:nvPicPr>
                    <p:blipFill>
                      <a:blip r:embed="rId5"/>
                      <a:srcRect/>
                      <a:stretch>
                        <a:fillRect/>
                      </a:stretch>
                    </p:blipFill>
                    <p:spPr bwMode="auto">
                      <a:xfrm>
                        <a:off x="5791200" y="838200"/>
                        <a:ext cx="5778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52" name="Object 3"/>
          <p:cNvGraphicFramePr>
            <a:graphicFrameLocks noChangeAspect="1"/>
          </p:cNvGraphicFramePr>
          <p:nvPr>
            <p:extLst>
              <p:ext uri="{D42A27DB-BD31-4B8C-83A1-F6EECF244321}">
                <p14:modId xmlns:p14="http://schemas.microsoft.com/office/powerpoint/2010/main" val="2869107668"/>
              </p:ext>
            </p:extLst>
          </p:nvPr>
        </p:nvGraphicFramePr>
        <p:xfrm>
          <a:off x="3105150" y="1876425"/>
          <a:ext cx="1009650" cy="666750"/>
        </p:xfrm>
        <a:graphic>
          <a:graphicData uri="http://schemas.openxmlformats.org/presentationml/2006/ole">
            <mc:AlternateContent xmlns:mc="http://schemas.openxmlformats.org/markup-compatibility/2006">
              <mc:Choice xmlns:v="urn:schemas-microsoft-com:vml" Requires="v">
                <p:oleObj spid="_x0000_s251838" name="Equation" r:id="rId6" imgW="444500" imgH="292100" progId="Equation.3">
                  <p:embed/>
                </p:oleObj>
              </mc:Choice>
              <mc:Fallback>
                <p:oleObj name="Equation" r:id="rId6" imgW="444500" imgH="292100" progId="Equation.3">
                  <p:embed/>
                  <p:pic>
                    <p:nvPicPr>
                      <p:cNvPr id="0" name=""/>
                      <p:cNvPicPr>
                        <a:picLocks noChangeAspect="1" noChangeArrowheads="1"/>
                      </p:cNvPicPr>
                      <p:nvPr/>
                    </p:nvPicPr>
                    <p:blipFill>
                      <a:blip r:embed="rId7"/>
                      <a:srcRect/>
                      <a:stretch>
                        <a:fillRect/>
                      </a:stretch>
                    </p:blipFill>
                    <p:spPr bwMode="auto">
                      <a:xfrm>
                        <a:off x="3105150" y="1876425"/>
                        <a:ext cx="1009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3" name="Freeform 5"/>
          <p:cNvSpPr>
            <a:spLocks/>
          </p:cNvSpPr>
          <p:nvPr/>
        </p:nvSpPr>
        <p:spPr bwMode="auto">
          <a:xfrm>
            <a:off x="4533900" y="800100"/>
            <a:ext cx="1181100" cy="1028700"/>
          </a:xfrm>
          <a:custGeom>
            <a:avLst/>
            <a:gdLst>
              <a:gd name="T0" fmla="*/ 2147483647 w 744"/>
              <a:gd name="T1" fmla="*/ 2147483647 h 648"/>
              <a:gd name="T2" fmla="*/ 2147483647 w 744"/>
              <a:gd name="T3" fmla="*/ 2147483647 h 648"/>
              <a:gd name="T4" fmla="*/ 2147483647 w 744"/>
              <a:gd name="T5" fmla="*/ 2147483647 h 648"/>
              <a:gd name="T6" fmla="*/ 0 60000 65536"/>
              <a:gd name="T7" fmla="*/ 0 60000 65536"/>
              <a:gd name="T8" fmla="*/ 0 60000 65536"/>
              <a:gd name="T9" fmla="*/ 0 w 744"/>
              <a:gd name="T10" fmla="*/ 0 h 648"/>
              <a:gd name="T11" fmla="*/ 744 w 744"/>
              <a:gd name="T12" fmla="*/ 648 h 648"/>
            </a:gdLst>
            <a:ahLst/>
            <a:cxnLst>
              <a:cxn ang="T6">
                <a:pos x="T0" y="T1"/>
              </a:cxn>
              <a:cxn ang="T7">
                <a:pos x="T2" y="T3"/>
              </a:cxn>
              <a:cxn ang="T8">
                <a:pos x="T4" y="T5"/>
              </a:cxn>
            </a:cxnLst>
            <a:rect l="T9" t="T10" r="T11" b="T12"/>
            <a:pathLst>
              <a:path w="744" h="648">
                <a:moveTo>
                  <a:pt x="744" y="216"/>
                </a:moveTo>
                <a:cubicBezTo>
                  <a:pt x="492" y="108"/>
                  <a:pt x="240" y="0"/>
                  <a:pt x="120" y="72"/>
                </a:cubicBezTo>
                <a:cubicBezTo>
                  <a:pt x="0" y="144"/>
                  <a:pt x="12" y="396"/>
                  <a:pt x="24" y="648"/>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4" name="Object 4"/>
          <p:cNvGraphicFramePr>
            <a:graphicFrameLocks noChangeAspect="1"/>
          </p:cNvGraphicFramePr>
          <p:nvPr>
            <p:extLst>
              <p:ext uri="{D42A27DB-BD31-4B8C-83A1-F6EECF244321}">
                <p14:modId xmlns:p14="http://schemas.microsoft.com/office/powerpoint/2010/main" val="82014344"/>
              </p:ext>
            </p:extLst>
          </p:nvPr>
        </p:nvGraphicFramePr>
        <p:xfrm>
          <a:off x="3733800" y="3525838"/>
          <a:ext cx="1011238" cy="665162"/>
        </p:xfrm>
        <a:graphic>
          <a:graphicData uri="http://schemas.openxmlformats.org/presentationml/2006/ole">
            <mc:AlternateContent xmlns:mc="http://schemas.openxmlformats.org/markup-compatibility/2006">
              <mc:Choice xmlns:v="urn:schemas-microsoft-com:vml" Requires="v">
                <p:oleObj spid="_x0000_s251839" name="Equation" r:id="rId8" imgW="444500" imgH="292100" progId="Equation.3">
                  <p:embed/>
                </p:oleObj>
              </mc:Choice>
              <mc:Fallback>
                <p:oleObj name="Equation" r:id="rId8" imgW="444500" imgH="292100" progId="Equation.3">
                  <p:embed/>
                  <p:pic>
                    <p:nvPicPr>
                      <p:cNvPr id="0" name=""/>
                      <p:cNvPicPr>
                        <a:picLocks noChangeAspect="1" noChangeArrowheads="1"/>
                      </p:cNvPicPr>
                      <p:nvPr/>
                    </p:nvPicPr>
                    <p:blipFill>
                      <a:blip r:embed="rId9"/>
                      <a:srcRect/>
                      <a:stretch>
                        <a:fillRect/>
                      </a:stretch>
                    </p:blipFill>
                    <p:spPr bwMode="auto">
                      <a:xfrm>
                        <a:off x="3733800" y="3525838"/>
                        <a:ext cx="10112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5" name="Freeform 7"/>
          <p:cNvSpPr>
            <a:spLocks/>
          </p:cNvSpPr>
          <p:nvPr/>
        </p:nvSpPr>
        <p:spPr bwMode="auto">
          <a:xfrm>
            <a:off x="3683000" y="2743200"/>
            <a:ext cx="355600" cy="685800"/>
          </a:xfrm>
          <a:custGeom>
            <a:avLst/>
            <a:gdLst>
              <a:gd name="T0" fmla="*/ 2147483647 w 224"/>
              <a:gd name="T1" fmla="*/ 0 h 432"/>
              <a:gd name="T2" fmla="*/ 2147483647 w 224"/>
              <a:gd name="T3" fmla="*/ 2147483647 h 432"/>
              <a:gd name="T4" fmla="*/ 2147483647 w 224"/>
              <a:gd name="T5" fmla="*/ 2147483647 h 432"/>
              <a:gd name="T6" fmla="*/ 0 60000 65536"/>
              <a:gd name="T7" fmla="*/ 0 60000 65536"/>
              <a:gd name="T8" fmla="*/ 0 60000 65536"/>
              <a:gd name="T9" fmla="*/ 0 w 224"/>
              <a:gd name="T10" fmla="*/ 0 h 432"/>
              <a:gd name="T11" fmla="*/ 224 w 224"/>
              <a:gd name="T12" fmla="*/ 432 h 432"/>
            </a:gdLst>
            <a:ahLst/>
            <a:cxnLst>
              <a:cxn ang="T6">
                <a:pos x="T0" y="T1"/>
              </a:cxn>
              <a:cxn ang="T7">
                <a:pos x="T2" y="T3"/>
              </a:cxn>
              <a:cxn ang="T8">
                <a:pos x="T4" y="T5"/>
              </a:cxn>
            </a:cxnLst>
            <a:rect l="T9" t="T10" r="T11" b="T12"/>
            <a:pathLst>
              <a:path w="224" h="432">
                <a:moveTo>
                  <a:pt x="32" y="0"/>
                </a:moveTo>
                <a:cubicBezTo>
                  <a:pt x="16" y="84"/>
                  <a:pt x="0" y="168"/>
                  <a:pt x="32" y="240"/>
                </a:cubicBezTo>
                <a:cubicBezTo>
                  <a:pt x="64" y="312"/>
                  <a:pt x="144" y="372"/>
                  <a:pt x="224" y="432"/>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6" name="Object 5"/>
          <p:cNvGraphicFramePr>
            <a:graphicFrameLocks noChangeAspect="1"/>
          </p:cNvGraphicFramePr>
          <p:nvPr/>
        </p:nvGraphicFramePr>
        <p:xfrm>
          <a:off x="3429000" y="5181600"/>
          <a:ext cx="1779588" cy="838200"/>
        </p:xfrm>
        <a:graphic>
          <a:graphicData uri="http://schemas.openxmlformats.org/presentationml/2006/ole">
            <mc:AlternateContent xmlns:mc="http://schemas.openxmlformats.org/markup-compatibility/2006">
              <mc:Choice xmlns:v="urn:schemas-microsoft-com:vml" Requires="v">
                <p:oleObj spid="_x0000_s251840" name="Equation" r:id="rId10" imgW="711200" imgH="368300" progId="Equation.DSMT4">
                  <p:embed/>
                </p:oleObj>
              </mc:Choice>
              <mc:Fallback>
                <p:oleObj name="Equation" r:id="rId10" imgW="711200" imgH="368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17795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44457" name="Picture 9" descr="afg0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34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4458" name="Object 6"/>
          <p:cNvGraphicFramePr>
            <a:graphicFrameLocks noChangeAspect="1"/>
          </p:cNvGraphicFramePr>
          <p:nvPr>
            <p:extLst>
              <p:ext uri="{D42A27DB-BD31-4B8C-83A1-F6EECF244321}">
                <p14:modId xmlns:p14="http://schemas.microsoft.com/office/powerpoint/2010/main" val="2141019517"/>
              </p:ext>
            </p:extLst>
          </p:nvPr>
        </p:nvGraphicFramePr>
        <p:xfrm>
          <a:off x="6858000" y="5280025"/>
          <a:ext cx="569913" cy="511175"/>
        </p:xfrm>
        <a:graphic>
          <a:graphicData uri="http://schemas.openxmlformats.org/presentationml/2006/ole">
            <mc:AlternateContent xmlns:mc="http://schemas.openxmlformats.org/markup-compatibility/2006">
              <mc:Choice xmlns:v="urn:schemas-microsoft-com:vml" Requires="v">
                <p:oleObj spid="_x0000_s251841"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6858000" y="5280025"/>
                        <a:ext cx="569913"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9" name="Rectangle 11"/>
          <p:cNvSpPr>
            <a:spLocks noChangeArrowheads="1"/>
          </p:cNvSpPr>
          <p:nvPr/>
        </p:nvSpPr>
        <p:spPr bwMode="auto">
          <a:xfrm>
            <a:off x="228600" y="25908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44460" name="Rectangle 12"/>
          <p:cNvSpPr>
            <a:spLocks noChangeArrowheads="1"/>
          </p:cNvSpPr>
          <p:nvPr/>
        </p:nvSpPr>
        <p:spPr bwMode="auto">
          <a:xfrm>
            <a:off x="228600" y="47244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44461" name="Object 7"/>
          <p:cNvGraphicFramePr>
            <a:graphicFrameLocks noChangeAspect="1"/>
          </p:cNvGraphicFramePr>
          <p:nvPr>
            <p:extLst>
              <p:ext uri="{D42A27DB-BD31-4B8C-83A1-F6EECF244321}">
                <p14:modId xmlns:p14="http://schemas.microsoft.com/office/powerpoint/2010/main" val="493449155"/>
              </p:ext>
            </p:extLst>
          </p:nvPr>
        </p:nvGraphicFramePr>
        <p:xfrm>
          <a:off x="6340475" y="642938"/>
          <a:ext cx="1127125" cy="982662"/>
        </p:xfrm>
        <a:graphic>
          <a:graphicData uri="http://schemas.openxmlformats.org/presentationml/2006/ole">
            <mc:AlternateContent xmlns:mc="http://schemas.openxmlformats.org/markup-compatibility/2006">
              <mc:Choice xmlns:v="urn:schemas-microsoft-com:vml" Requires="v">
                <p:oleObj spid="_x0000_s251842" name="Equation" r:id="rId15" imgW="495300" imgH="431800" progId="Equation.3">
                  <p:embed/>
                </p:oleObj>
              </mc:Choice>
              <mc:Fallback>
                <p:oleObj name="Equation" r:id="rId15" imgW="495300" imgH="431800" progId="Equation.3">
                  <p:embed/>
                  <p:pic>
                    <p:nvPicPr>
                      <p:cNvPr id="0" name=""/>
                      <p:cNvPicPr>
                        <a:picLocks noChangeAspect="1" noChangeArrowheads="1"/>
                      </p:cNvPicPr>
                      <p:nvPr/>
                    </p:nvPicPr>
                    <p:blipFill>
                      <a:blip r:embed="rId16"/>
                      <a:srcRect/>
                      <a:stretch>
                        <a:fillRect/>
                      </a:stretch>
                    </p:blipFill>
                    <p:spPr bwMode="auto">
                      <a:xfrm>
                        <a:off x="6340475" y="642938"/>
                        <a:ext cx="1127125"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2" name="Object 8"/>
          <p:cNvGraphicFramePr>
            <a:graphicFrameLocks noChangeAspect="1"/>
          </p:cNvGraphicFramePr>
          <p:nvPr>
            <p:extLst>
              <p:ext uri="{D42A27DB-BD31-4B8C-83A1-F6EECF244321}">
                <p14:modId xmlns:p14="http://schemas.microsoft.com/office/powerpoint/2010/main" val="3603759891"/>
              </p:ext>
            </p:extLst>
          </p:nvPr>
        </p:nvGraphicFramePr>
        <p:xfrm>
          <a:off x="4176713" y="1905000"/>
          <a:ext cx="547687" cy="490538"/>
        </p:xfrm>
        <a:graphic>
          <a:graphicData uri="http://schemas.openxmlformats.org/presentationml/2006/ole">
            <mc:AlternateContent xmlns:mc="http://schemas.openxmlformats.org/markup-compatibility/2006">
              <mc:Choice xmlns:v="urn:schemas-microsoft-com:vml" Requires="v">
                <p:oleObj spid="_x0000_s251843" name="Equation" r:id="rId17" imgW="241300" imgH="215900" progId="Equation.3">
                  <p:embed/>
                </p:oleObj>
              </mc:Choice>
              <mc:Fallback>
                <p:oleObj name="Equation" r:id="rId17" imgW="241300" imgH="215900" progId="Equation.3">
                  <p:embed/>
                  <p:pic>
                    <p:nvPicPr>
                      <p:cNvPr id="0" name=""/>
                      <p:cNvPicPr>
                        <a:picLocks noChangeAspect="1" noChangeArrowheads="1"/>
                      </p:cNvPicPr>
                      <p:nvPr/>
                    </p:nvPicPr>
                    <p:blipFill>
                      <a:blip r:embed="rId18"/>
                      <a:srcRect/>
                      <a:stretch>
                        <a:fillRect/>
                      </a:stretch>
                    </p:blipFill>
                    <p:spPr bwMode="auto">
                      <a:xfrm>
                        <a:off x="4176713" y="1905000"/>
                        <a:ext cx="54768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3" name="Object 9"/>
          <p:cNvGraphicFramePr>
            <a:graphicFrameLocks noChangeAspect="1"/>
          </p:cNvGraphicFramePr>
          <p:nvPr>
            <p:extLst>
              <p:ext uri="{D42A27DB-BD31-4B8C-83A1-F6EECF244321}">
                <p14:modId xmlns:p14="http://schemas.microsoft.com/office/powerpoint/2010/main" val="1841423002"/>
              </p:ext>
            </p:extLst>
          </p:nvPr>
        </p:nvGraphicFramePr>
        <p:xfrm>
          <a:off x="4783138" y="3386138"/>
          <a:ext cx="1617662" cy="982662"/>
        </p:xfrm>
        <a:graphic>
          <a:graphicData uri="http://schemas.openxmlformats.org/presentationml/2006/ole">
            <mc:AlternateContent xmlns:mc="http://schemas.openxmlformats.org/markup-compatibility/2006">
              <mc:Choice xmlns:v="urn:schemas-microsoft-com:vml" Requires="v">
                <p:oleObj spid="_x0000_s251844" name="Equation" r:id="rId19" imgW="711200" imgH="431800" progId="Equation.3">
                  <p:embed/>
                </p:oleObj>
              </mc:Choice>
              <mc:Fallback>
                <p:oleObj name="Equation" r:id="rId19" imgW="711200" imgH="431800" progId="Equation.3">
                  <p:embed/>
                  <p:pic>
                    <p:nvPicPr>
                      <p:cNvPr id="0" name=""/>
                      <p:cNvPicPr>
                        <a:picLocks noChangeAspect="1" noChangeArrowheads="1"/>
                      </p:cNvPicPr>
                      <p:nvPr/>
                    </p:nvPicPr>
                    <p:blipFill>
                      <a:blip r:embed="rId20"/>
                      <a:srcRect/>
                      <a:stretch>
                        <a:fillRect/>
                      </a:stretch>
                    </p:blipFill>
                    <p:spPr bwMode="auto">
                      <a:xfrm>
                        <a:off x="4783138" y="3386138"/>
                        <a:ext cx="1617662"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4" name="Object 10"/>
          <p:cNvGraphicFramePr>
            <a:graphicFrameLocks noChangeAspect="1"/>
          </p:cNvGraphicFramePr>
          <p:nvPr>
            <p:extLst>
              <p:ext uri="{D42A27DB-BD31-4B8C-83A1-F6EECF244321}">
                <p14:modId xmlns:p14="http://schemas.microsoft.com/office/powerpoint/2010/main" val="3219721624"/>
              </p:ext>
            </p:extLst>
          </p:nvPr>
        </p:nvGraphicFramePr>
        <p:xfrm>
          <a:off x="5249863" y="5305425"/>
          <a:ext cx="1531937" cy="579438"/>
        </p:xfrm>
        <a:graphic>
          <a:graphicData uri="http://schemas.openxmlformats.org/presentationml/2006/ole">
            <mc:AlternateContent xmlns:mc="http://schemas.openxmlformats.org/markup-compatibility/2006">
              <mc:Choice xmlns:v="urn:schemas-microsoft-com:vml" Requires="v">
                <p:oleObj spid="_x0000_s251845" name="Equation" r:id="rId21" imgW="673100" imgH="254000" progId="Equation.DSMT4">
                  <p:embed/>
                </p:oleObj>
              </mc:Choice>
              <mc:Fallback>
                <p:oleObj name="Equation" r:id="rId21" imgW="673100" imgH="254000" progId="Equation.DSMT4">
                  <p:embed/>
                  <p:pic>
                    <p:nvPicPr>
                      <p:cNvPr id="0" name=""/>
                      <p:cNvPicPr>
                        <a:picLocks noChangeAspect="1" noChangeArrowheads="1"/>
                      </p:cNvPicPr>
                      <p:nvPr/>
                    </p:nvPicPr>
                    <p:blipFill>
                      <a:blip r:embed="rId22"/>
                      <a:srcRect/>
                      <a:stretch>
                        <a:fillRect/>
                      </a:stretch>
                    </p:blipFill>
                    <p:spPr bwMode="auto">
                      <a:xfrm>
                        <a:off x="5249863" y="5305425"/>
                        <a:ext cx="15319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667" name="Rectangle 17"/>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Ball Hit by a Bat</a:t>
            </a:r>
            <a:endParaRPr lang="en-US" sz="4000">
              <a:latin typeface="Arial Narrow" charset="0"/>
              <a:ea typeface="ＭＳ Ｐゴシック" charset="0"/>
              <a:cs typeface="ＭＳ Ｐゴシック" charset="0"/>
            </a:endParaRPr>
          </a:p>
        </p:txBody>
      </p:sp>
      <p:sp>
        <p:nvSpPr>
          <p:cNvPr id="744466" name="AutoShape 18"/>
          <p:cNvSpPr>
            <a:spLocks noChangeArrowheads="1"/>
          </p:cNvSpPr>
          <p:nvPr/>
        </p:nvSpPr>
        <p:spPr bwMode="auto">
          <a:xfrm>
            <a:off x="2844800" y="4491038"/>
            <a:ext cx="5311775" cy="454025"/>
          </a:xfrm>
          <a:prstGeom prst="downArrow">
            <a:avLst>
              <a:gd name="adj1" fmla="val 50000"/>
              <a:gd name="adj2" fmla="val 25000"/>
            </a:avLst>
          </a:prstGeom>
          <a:solidFill>
            <a:srgbClr val="FFFFCC"/>
          </a:solidFill>
          <a:ln w="28575">
            <a:solidFill>
              <a:srgbClr val="A50021"/>
            </a:solidFill>
            <a:miter lim="800000"/>
            <a:headEnd/>
            <a:tailEnd/>
          </a:ln>
        </p:spPr>
        <p:txBody>
          <a:bodyPr wrap="none" anchor="ctr">
            <a:spAutoFit/>
          </a:bodyPr>
          <a:lstStyle/>
          <a:p>
            <a:pPr algn="ctr"/>
            <a:r>
              <a:rPr lang="en-US" altLang="ko-KR" sz="2000" b="1">
                <a:solidFill>
                  <a:srgbClr val="A50021"/>
                </a:solidFill>
                <a:latin typeface="Arial Narrow" charset="0"/>
                <a:ea typeface="Gulim" charset="0"/>
                <a:cs typeface="Gulim" charset="0"/>
              </a:rPr>
              <a:t>Multiply either side by Δt</a:t>
            </a:r>
            <a:endParaRPr lang="en-US" sz="2000" b="1">
              <a:solidFill>
                <a:srgbClr val="A50021"/>
              </a:solidFill>
              <a:latin typeface="Arial Narrow" charset="0"/>
              <a:ea typeface="Gulim" charset="0"/>
              <a:cs typeface="Gulim" charset="0"/>
            </a:endParaRPr>
          </a:p>
        </p:txBody>
      </p:sp>
    </p:spTree>
    <p:extLst>
      <p:ext uri="{BB962C8B-B14F-4D97-AF65-F5344CB8AC3E}">
        <p14:creationId xmlns:p14="http://schemas.microsoft.com/office/powerpoint/2010/main" val="2193267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44457"/>
                                        </p:tgtEl>
                                        <p:attrNameLst>
                                          <p:attrName>style.visibility</p:attrName>
                                        </p:attrNameLst>
                                      </p:cBhvr>
                                      <p:to>
                                        <p:strVal val="visible"/>
                                      </p:to>
                                    </p:set>
                                    <p:anim calcmode="lin" valueType="num">
                                      <p:cBhvr>
                                        <p:cTn id="7" dur="500" fill="hold"/>
                                        <p:tgtEl>
                                          <p:spTgt spid="744457"/>
                                        </p:tgtEl>
                                        <p:attrNameLst>
                                          <p:attrName>ppt_w</p:attrName>
                                        </p:attrNameLst>
                                      </p:cBhvr>
                                      <p:tavLst>
                                        <p:tav tm="0">
                                          <p:val>
                                            <p:fltVal val="0"/>
                                          </p:val>
                                        </p:tav>
                                        <p:tav tm="100000">
                                          <p:val>
                                            <p:strVal val="#ppt_w"/>
                                          </p:val>
                                        </p:tav>
                                      </p:tavLst>
                                    </p:anim>
                                    <p:anim calcmode="lin" valueType="num">
                                      <p:cBhvr>
                                        <p:cTn id="8" dur="500" fill="hold"/>
                                        <p:tgtEl>
                                          <p:spTgt spid="744457"/>
                                        </p:tgtEl>
                                        <p:attrNameLst>
                                          <p:attrName>ppt_h</p:attrName>
                                        </p:attrNameLst>
                                      </p:cBhvr>
                                      <p:tavLst>
                                        <p:tav tm="0">
                                          <p:val>
                                            <p:fltVal val="0"/>
                                          </p:val>
                                        </p:tav>
                                        <p:tav tm="100000">
                                          <p:val>
                                            <p:strVal val="#ppt_h"/>
                                          </p:val>
                                        </p:tav>
                                      </p:tavLst>
                                    </p:anim>
                                    <p:animEffect transition="in" filter="fade">
                                      <p:cBhvr>
                                        <p:cTn id="9" dur="500"/>
                                        <p:tgtEl>
                                          <p:spTgt spid="744457"/>
                                        </p:tgtEl>
                                      </p:cBhvr>
                                    </p:animEffect>
                                  </p:childTnLst>
                                </p:cTn>
                              </p:par>
                            </p:childTnLst>
                          </p:cTn>
                        </p:par>
                        <p:par>
                          <p:cTn id="10" fill="hold" nodeType="afterGroup">
                            <p:stCondLst>
                              <p:cond delay="500"/>
                            </p:stCondLst>
                            <p:childTnLst>
                              <p:par>
                                <p:cTn id="11" presetID="5" presetClass="exit" presetSubtype="10" fill="hold" grpId="0" nodeType="afterEffect">
                                  <p:stCondLst>
                                    <p:cond delay="0"/>
                                  </p:stCondLst>
                                  <p:childTnLst>
                                    <p:animEffect transition="out" filter="checkerboard(across)">
                                      <p:cBhvr>
                                        <p:cTn id="12" dur="500"/>
                                        <p:tgtEl>
                                          <p:spTgt spid="744459"/>
                                        </p:tgtEl>
                                      </p:cBhvr>
                                    </p:animEffect>
                                    <p:set>
                                      <p:cBhvr>
                                        <p:cTn id="13" dur="1" fill="hold">
                                          <p:stCondLst>
                                            <p:cond delay="499"/>
                                          </p:stCondLst>
                                        </p:cTn>
                                        <p:tgtEl>
                                          <p:spTgt spid="744459"/>
                                        </p:tgtEl>
                                        <p:attrNameLst>
                                          <p:attrName>style.visibility</p:attrName>
                                        </p:attrNameLst>
                                      </p:cBhvr>
                                      <p:to>
                                        <p:strVal val="hidden"/>
                                      </p:to>
                                    </p:set>
                                  </p:childTnLst>
                                </p:cTn>
                              </p:par>
                            </p:childTnLst>
                          </p:cTn>
                        </p:par>
                        <p:par>
                          <p:cTn id="14" fill="hold" nodeType="afterGroup">
                            <p:stCondLst>
                              <p:cond delay="1000"/>
                            </p:stCondLst>
                            <p:childTnLst>
                              <p:par>
                                <p:cTn id="15" presetID="5" presetClass="exit" presetSubtype="10" fill="hold" grpId="0" nodeType="afterEffect">
                                  <p:stCondLst>
                                    <p:cond delay="0"/>
                                  </p:stCondLst>
                                  <p:childTnLst>
                                    <p:animEffect transition="out" filter="checkerboard(across)">
                                      <p:cBhvr>
                                        <p:cTn id="16" dur="500"/>
                                        <p:tgtEl>
                                          <p:spTgt spid="744460"/>
                                        </p:tgtEl>
                                      </p:cBhvr>
                                    </p:animEffect>
                                    <p:set>
                                      <p:cBhvr>
                                        <p:cTn id="17" dur="1" fill="hold">
                                          <p:stCondLst>
                                            <p:cond delay="499"/>
                                          </p:stCondLst>
                                        </p:cTn>
                                        <p:tgtEl>
                                          <p:spTgt spid="74446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44451"/>
                                        </p:tgtEl>
                                        <p:attrNameLst>
                                          <p:attrName>style.visibility</p:attrName>
                                        </p:attrNameLst>
                                      </p:cBhvr>
                                      <p:to>
                                        <p:strVal val="visible"/>
                                      </p:to>
                                    </p:set>
                                    <p:animEffect transition="in" filter="wipe(left)">
                                      <p:cBhvr>
                                        <p:cTn id="22" dur="500"/>
                                        <p:tgtEl>
                                          <p:spTgt spid="7444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44461"/>
                                        </p:tgtEl>
                                        <p:attrNameLst>
                                          <p:attrName>style.visibility</p:attrName>
                                        </p:attrNameLst>
                                      </p:cBhvr>
                                      <p:to>
                                        <p:strVal val="visible"/>
                                      </p:to>
                                    </p:set>
                                    <p:animEffect transition="in" filter="wipe(left)">
                                      <p:cBhvr>
                                        <p:cTn id="27" dur="500"/>
                                        <p:tgtEl>
                                          <p:spTgt spid="7444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44453"/>
                                        </p:tgtEl>
                                        <p:attrNameLst>
                                          <p:attrName>style.visibility</p:attrName>
                                        </p:attrNameLst>
                                      </p:cBhvr>
                                      <p:to>
                                        <p:strVal val="visible"/>
                                      </p:to>
                                    </p:set>
                                    <p:animEffect transition="in" filter="wipe(right)">
                                      <p:cBhvr>
                                        <p:cTn id="32" dur="500"/>
                                        <p:tgtEl>
                                          <p:spTgt spid="7444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44452"/>
                                        </p:tgtEl>
                                        <p:attrNameLst>
                                          <p:attrName>style.visibility</p:attrName>
                                        </p:attrNameLst>
                                      </p:cBhvr>
                                      <p:to>
                                        <p:strVal val="visible"/>
                                      </p:to>
                                    </p:set>
                                    <p:animEffect transition="in" filter="wipe(left)">
                                      <p:cBhvr>
                                        <p:cTn id="37" dur="500"/>
                                        <p:tgtEl>
                                          <p:spTgt spid="7444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44462"/>
                                        </p:tgtEl>
                                        <p:attrNameLst>
                                          <p:attrName>style.visibility</p:attrName>
                                        </p:attrNameLst>
                                      </p:cBhvr>
                                      <p:to>
                                        <p:strVal val="visible"/>
                                      </p:to>
                                    </p:set>
                                    <p:animEffect transition="in" filter="wipe(left)">
                                      <p:cBhvr>
                                        <p:cTn id="42" dur="500"/>
                                        <p:tgtEl>
                                          <p:spTgt spid="7444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44455"/>
                                        </p:tgtEl>
                                        <p:attrNameLst>
                                          <p:attrName>style.visibility</p:attrName>
                                        </p:attrNameLst>
                                      </p:cBhvr>
                                      <p:to>
                                        <p:strVal val="visible"/>
                                      </p:to>
                                    </p:set>
                                    <p:animEffect transition="in" filter="wipe(up)">
                                      <p:cBhvr>
                                        <p:cTn id="47" dur="500"/>
                                        <p:tgtEl>
                                          <p:spTgt spid="7444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44454"/>
                                        </p:tgtEl>
                                        <p:attrNameLst>
                                          <p:attrName>style.visibility</p:attrName>
                                        </p:attrNameLst>
                                      </p:cBhvr>
                                      <p:to>
                                        <p:strVal val="visible"/>
                                      </p:to>
                                    </p:set>
                                    <p:animEffect transition="in" filter="wipe(left)">
                                      <p:cBhvr>
                                        <p:cTn id="52" dur="500"/>
                                        <p:tgtEl>
                                          <p:spTgt spid="7444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44463"/>
                                        </p:tgtEl>
                                        <p:attrNameLst>
                                          <p:attrName>style.visibility</p:attrName>
                                        </p:attrNameLst>
                                      </p:cBhvr>
                                      <p:to>
                                        <p:strVal val="visible"/>
                                      </p:to>
                                    </p:set>
                                    <p:animEffect transition="in" filter="wipe(left)">
                                      <p:cBhvr>
                                        <p:cTn id="57" dur="500"/>
                                        <p:tgtEl>
                                          <p:spTgt spid="7444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744466"/>
                                        </p:tgtEl>
                                        <p:attrNameLst>
                                          <p:attrName>style.visibility</p:attrName>
                                        </p:attrNameLst>
                                      </p:cBhvr>
                                      <p:to>
                                        <p:strVal val="visible"/>
                                      </p:to>
                                    </p:set>
                                    <p:animEffect transition="in" filter="wipe(up)">
                                      <p:cBhvr>
                                        <p:cTn id="62" dur="500"/>
                                        <p:tgtEl>
                                          <p:spTgt spid="7444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44456"/>
                                        </p:tgtEl>
                                        <p:attrNameLst>
                                          <p:attrName>style.visibility</p:attrName>
                                        </p:attrNameLst>
                                      </p:cBhvr>
                                      <p:to>
                                        <p:strVal val="visible"/>
                                      </p:to>
                                    </p:set>
                                    <p:animEffect transition="in" filter="wipe(left)">
                                      <p:cBhvr>
                                        <p:cTn id="67" dur="500"/>
                                        <p:tgtEl>
                                          <p:spTgt spid="74445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744464"/>
                                        </p:tgtEl>
                                        <p:attrNameLst>
                                          <p:attrName>style.visibility</p:attrName>
                                        </p:attrNameLst>
                                      </p:cBhvr>
                                      <p:to>
                                        <p:strVal val="visible"/>
                                      </p:to>
                                    </p:set>
                                    <p:animEffect transition="in" filter="wipe(left)">
                                      <p:cBhvr>
                                        <p:cTn id="72" dur="500"/>
                                        <p:tgtEl>
                                          <p:spTgt spid="74446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44458"/>
                                        </p:tgtEl>
                                        <p:attrNameLst>
                                          <p:attrName>style.visibility</p:attrName>
                                        </p:attrNameLst>
                                      </p:cBhvr>
                                      <p:to>
                                        <p:strVal val="visible"/>
                                      </p:to>
                                    </p:set>
                                    <p:animEffect transition="in" filter="wipe(left)">
                                      <p:cBhvr>
                                        <p:cTn id="77" dur="500"/>
                                        <p:tgtEl>
                                          <p:spTgt spid="74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3" grpId="0" animBg="1"/>
      <p:bldP spid="744455" grpId="0" animBg="1"/>
      <p:bldP spid="744459" grpId="0" animBg="1"/>
      <p:bldP spid="74446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97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B49E237-0818-FA4F-9CEE-9277FAD99B9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9716" name="Rectangle 3"/>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Ex. A Well-Hit Ball</a:t>
            </a:r>
            <a:endParaRPr lang="en-US">
              <a:latin typeface="Arial Narrow" charset="0"/>
              <a:ea typeface="ＭＳ Ｐゴシック" charset="0"/>
              <a:cs typeface="ＭＳ Ｐゴシック" charset="0"/>
            </a:endParaRPr>
          </a:p>
        </p:txBody>
      </p:sp>
      <p:sp>
        <p:nvSpPr>
          <p:cNvPr id="761860" name="Text Box 4"/>
          <p:cNvSpPr txBox="1">
            <a:spLocks noChangeArrowheads="1"/>
          </p:cNvSpPr>
          <p:nvPr/>
        </p:nvSpPr>
        <p:spPr bwMode="auto">
          <a:xfrm>
            <a:off x="609600" y="641350"/>
            <a:ext cx="8153400" cy="19494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dirty="0">
                <a:solidFill>
                  <a:srgbClr val="800000"/>
                </a:solidFill>
                <a:latin typeface="Arial Narrow" charset="0"/>
                <a:ea typeface="Gulim" charset="0"/>
                <a:cs typeface="Gulim" charset="0"/>
              </a:rPr>
              <a:t>A baseball (m=0.14kg) has an initial velocity of </a:t>
            </a:r>
            <a:r>
              <a:rPr lang="en-US" altLang="ko-KR" sz="2000" b="1" dirty="0">
                <a:solidFill>
                  <a:srgbClr val="800000"/>
                </a:solidFill>
                <a:latin typeface="Arial Narrow" charset="0"/>
                <a:ea typeface="Gulim" charset="0"/>
                <a:cs typeface="Gulim" charset="0"/>
              </a:rPr>
              <a:t>v</a:t>
            </a:r>
            <a:r>
              <a:rPr lang="en-US" altLang="ko-KR" sz="2000" b="1" baseline="-25000" dirty="0">
                <a:solidFill>
                  <a:srgbClr val="800000"/>
                </a:solidFill>
                <a:latin typeface="Arial Narrow" charset="0"/>
                <a:ea typeface="Gulim" charset="0"/>
                <a:cs typeface="Gulim" charset="0"/>
              </a:rPr>
              <a:t>0</a:t>
            </a:r>
            <a:r>
              <a:rPr lang="en-US" altLang="ko-KR" sz="2000" dirty="0" smtClean="0">
                <a:solidFill>
                  <a:srgbClr val="800000"/>
                </a:solidFill>
                <a:latin typeface="Arial Narrow" charset="0"/>
                <a:ea typeface="Gulim" charset="0"/>
                <a:cs typeface="Gulim" charset="0"/>
              </a:rPr>
              <a:t>= - 38m</a:t>
            </a:r>
            <a:r>
              <a:rPr lang="en-US" altLang="ko-KR" sz="2000" dirty="0">
                <a:solidFill>
                  <a:srgbClr val="800000"/>
                </a:solidFill>
                <a:latin typeface="Arial Narrow" charset="0"/>
                <a:ea typeface="Gulim" charset="0"/>
                <a:cs typeface="Gulim" charset="0"/>
              </a:rPr>
              <a:t>/</a:t>
            </a:r>
            <a:r>
              <a:rPr lang="en-US" altLang="ko-KR" sz="2000" dirty="0" smtClean="0">
                <a:solidFill>
                  <a:srgbClr val="800000"/>
                </a:solidFill>
                <a:latin typeface="Arial Narrow" charset="0"/>
                <a:ea typeface="Gulim" charset="0"/>
                <a:cs typeface="Gulim" charset="0"/>
              </a:rPr>
              <a:t>s </a:t>
            </a:r>
            <a:r>
              <a:rPr lang="en-US" altLang="ko-KR" sz="2000" dirty="0">
                <a:solidFill>
                  <a:srgbClr val="800000"/>
                </a:solidFill>
                <a:latin typeface="Arial Narrow" charset="0"/>
                <a:ea typeface="Gulim" charset="0"/>
                <a:cs typeface="Gulim" charset="0"/>
              </a:rPr>
              <a:t>as it approaches a bat.  We have chosen the direction of approach as the negative direction.  The bat applies an average force F that is much larger than the weight of the ball, and the ball departs from the bat with a final velocity of </a:t>
            </a:r>
            <a:r>
              <a:rPr lang="en-US" altLang="ko-KR" sz="2000" b="1" dirty="0" err="1">
                <a:solidFill>
                  <a:srgbClr val="800000"/>
                </a:solidFill>
                <a:latin typeface="Arial Narrow" charset="0"/>
                <a:ea typeface="Gulim" charset="0"/>
                <a:cs typeface="Gulim" charset="0"/>
              </a:rPr>
              <a:t>v</a:t>
            </a:r>
            <a:r>
              <a:rPr lang="en-US" altLang="ko-KR" sz="2000" baseline="-25000" dirty="0" err="1">
                <a:solidFill>
                  <a:srgbClr val="800000"/>
                </a:solidFill>
                <a:latin typeface="Arial Narrow" charset="0"/>
                <a:ea typeface="Gulim" charset="0"/>
                <a:cs typeface="Gulim" charset="0"/>
              </a:rPr>
              <a:t>f</a:t>
            </a:r>
            <a:r>
              <a:rPr lang="en-US" altLang="ko-KR" sz="2000" dirty="0">
                <a:solidFill>
                  <a:srgbClr val="800000"/>
                </a:solidFill>
                <a:latin typeface="Arial Narrow" charset="0"/>
                <a:ea typeface="Gulim" charset="0"/>
                <a:cs typeface="Gulim" charset="0"/>
              </a:rPr>
              <a:t>=+58m/s. (a) determine the impulse applied to the ball by the bat. (b) Assuming that the time of contact is </a:t>
            </a:r>
            <a:r>
              <a:rPr lang="en-US" altLang="ko-KR" sz="2000" dirty="0" err="1">
                <a:solidFill>
                  <a:srgbClr val="800000"/>
                </a:solidFill>
                <a:latin typeface="Symbol" charset="0"/>
                <a:ea typeface="Gulim" charset="0"/>
                <a:cs typeface="Gulim" charset="0"/>
              </a:rPr>
              <a:t>Δ</a:t>
            </a:r>
            <a:r>
              <a:rPr lang="en-US" altLang="ko-KR" sz="2000" dirty="0" err="1">
                <a:solidFill>
                  <a:srgbClr val="800000"/>
                </a:solidFill>
                <a:latin typeface="Arial Narrow" charset="0"/>
                <a:ea typeface="Gulim" charset="0"/>
                <a:cs typeface="Gulim" charset="0"/>
              </a:rPr>
              <a:t>t</a:t>
            </a:r>
            <a:r>
              <a:rPr lang="en-US" altLang="ko-KR" sz="2000" dirty="0">
                <a:solidFill>
                  <a:srgbClr val="800000"/>
                </a:solidFill>
                <a:latin typeface="Arial Narrow" charset="0"/>
                <a:ea typeface="Gulim" charset="0"/>
                <a:cs typeface="Gulim" charset="0"/>
              </a:rPr>
              <a:t>=1.6x10</a:t>
            </a:r>
            <a:r>
              <a:rPr lang="en-US" altLang="ko-KR" sz="2000" baseline="30000" dirty="0">
                <a:solidFill>
                  <a:srgbClr val="800000"/>
                </a:solidFill>
                <a:latin typeface="Arial Narrow" charset="0"/>
                <a:ea typeface="Gulim" charset="0"/>
                <a:cs typeface="Gulim" charset="0"/>
              </a:rPr>
              <a:t>-3</a:t>
            </a:r>
            <a:r>
              <a:rPr lang="en-US" altLang="ko-KR" sz="2000" dirty="0">
                <a:solidFill>
                  <a:srgbClr val="800000"/>
                </a:solidFill>
                <a:latin typeface="Arial Narrow" charset="0"/>
                <a:ea typeface="Gulim" charset="0"/>
                <a:cs typeface="Gulim" charset="0"/>
              </a:rPr>
              <a:t>s, find the average force exerted on the ball by the bat.</a:t>
            </a:r>
            <a:endParaRPr lang="en-US" sz="2000" dirty="0">
              <a:solidFill>
                <a:srgbClr val="800000"/>
              </a:solidFill>
              <a:latin typeface="Arial Narrow" charset="0"/>
              <a:ea typeface="Gulim" charset="0"/>
              <a:cs typeface="Gulim" charset="0"/>
            </a:endParaRPr>
          </a:p>
        </p:txBody>
      </p:sp>
      <p:sp>
        <p:nvSpPr>
          <p:cNvPr id="761861" name="Text Box 5"/>
          <p:cNvSpPr txBox="1">
            <a:spLocks noChangeArrowheads="1"/>
          </p:cNvSpPr>
          <p:nvPr/>
        </p:nvSpPr>
        <p:spPr bwMode="auto">
          <a:xfrm>
            <a:off x="228600" y="25908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What are the forces involved in this motion?</a:t>
            </a:r>
            <a:endParaRPr lang="en-US" sz="2000">
              <a:solidFill>
                <a:srgbClr val="FF0000"/>
              </a:solidFill>
              <a:latin typeface="Arial Narrow" charset="0"/>
              <a:ea typeface="Gulim" charset="0"/>
              <a:cs typeface="Gulim" charset="0"/>
            </a:endParaRPr>
          </a:p>
        </p:txBody>
      </p:sp>
      <p:sp>
        <p:nvSpPr>
          <p:cNvPr id="761862" name="Text Box 6"/>
          <p:cNvSpPr txBox="1">
            <a:spLocks noChangeArrowheads="1"/>
          </p:cNvSpPr>
          <p:nvPr/>
        </p:nvSpPr>
        <p:spPr bwMode="auto">
          <a:xfrm>
            <a:off x="4495800" y="2590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The force by the bat and the force by the gravity</a:t>
            </a:r>
            <a:r>
              <a:rPr lang="en-US" sz="2000">
                <a:solidFill>
                  <a:srgbClr val="FF0000"/>
                </a:solidFill>
                <a:latin typeface="Arial Narrow" charset="0"/>
                <a:ea typeface="Gulim" charset="0"/>
                <a:cs typeface="Gulim" charset="0"/>
              </a:rPr>
              <a:t>.</a:t>
            </a:r>
          </a:p>
        </p:txBody>
      </p:sp>
      <p:graphicFrame>
        <p:nvGraphicFramePr>
          <p:cNvPr id="761864" name="Object 2"/>
          <p:cNvGraphicFramePr>
            <a:graphicFrameLocks noChangeAspect="1"/>
          </p:cNvGraphicFramePr>
          <p:nvPr/>
        </p:nvGraphicFramePr>
        <p:xfrm>
          <a:off x="3276600" y="3787775"/>
          <a:ext cx="4903788" cy="479425"/>
        </p:xfrm>
        <a:graphic>
          <a:graphicData uri="http://schemas.openxmlformats.org/presentationml/2006/ole">
            <mc:AlternateContent xmlns:mc="http://schemas.openxmlformats.org/markup-compatibility/2006">
              <mc:Choice xmlns:v="urn:schemas-microsoft-com:vml" Requires="v">
                <p:oleObj spid="_x0000_s299577" name="Equation" r:id="rId3" imgW="2527200" imgH="253800" progId="Equation.DSMT4">
                  <p:embed/>
                </p:oleObj>
              </mc:Choice>
              <mc:Fallback>
                <p:oleObj name="Equation" r:id="rId3" imgW="25272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87775"/>
                        <a:ext cx="4903788"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68" name="Text Box 12"/>
          <p:cNvSpPr txBox="1">
            <a:spLocks noChangeArrowheads="1"/>
          </p:cNvSpPr>
          <p:nvPr/>
        </p:nvSpPr>
        <p:spPr bwMode="auto">
          <a:xfrm>
            <a:off x="381000" y="3336925"/>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(a) Using the impulse-momentum theorem</a:t>
            </a:r>
            <a:endParaRPr lang="en-US" sz="2000">
              <a:solidFill>
                <a:srgbClr val="FF0000"/>
              </a:solidFill>
              <a:latin typeface="Arial Narrow" charset="0"/>
              <a:ea typeface="Gulim" charset="0"/>
              <a:cs typeface="Gulim" charset="0"/>
            </a:endParaRPr>
          </a:p>
        </p:txBody>
      </p:sp>
      <p:graphicFrame>
        <p:nvGraphicFramePr>
          <p:cNvPr id="761872" name="Object 3"/>
          <p:cNvGraphicFramePr>
            <a:graphicFrameLocks noChangeAspect="1"/>
          </p:cNvGraphicFramePr>
          <p:nvPr/>
        </p:nvGraphicFramePr>
        <p:xfrm>
          <a:off x="2895600" y="3294063"/>
          <a:ext cx="517525" cy="455612"/>
        </p:xfrm>
        <a:graphic>
          <a:graphicData uri="http://schemas.openxmlformats.org/presentationml/2006/ole">
            <mc:AlternateContent xmlns:mc="http://schemas.openxmlformats.org/markup-compatibility/2006">
              <mc:Choice xmlns:v="urn:schemas-microsoft-com:vml" Requires="v">
                <p:oleObj spid="_x0000_s299578" name="Equation" r:id="rId5" imgW="266700" imgH="241300" progId="Equation.DSMT4">
                  <p:embed/>
                </p:oleObj>
              </mc:Choice>
              <mc:Fallback>
                <p:oleObj name="Equation" r:id="rId5" imgW="2667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94063"/>
                        <a:ext cx="517525"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78" name="Text Box 22"/>
          <p:cNvSpPr txBox="1">
            <a:spLocks noChangeArrowheads="1"/>
          </p:cNvSpPr>
          <p:nvPr/>
        </p:nvSpPr>
        <p:spPr bwMode="auto">
          <a:xfrm>
            <a:off x="228600" y="2879725"/>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Since the force by the bat is much greater than the weight, we ignore the ball’s weight.</a:t>
            </a:r>
            <a:endParaRPr lang="en-US" sz="2000">
              <a:solidFill>
                <a:srgbClr val="FF0000"/>
              </a:solidFill>
              <a:latin typeface="Arial Narrow" charset="0"/>
              <a:ea typeface="Gulim" charset="0"/>
              <a:cs typeface="Gulim" charset="0"/>
            </a:endParaRPr>
          </a:p>
        </p:txBody>
      </p:sp>
      <p:graphicFrame>
        <p:nvGraphicFramePr>
          <p:cNvPr id="761879" name="Object 4"/>
          <p:cNvGraphicFramePr>
            <a:graphicFrameLocks noChangeAspect="1"/>
          </p:cNvGraphicFramePr>
          <p:nvPr>
            <p:extLst>
              <p:ext uri="{D42A27DB-BD31-4B8C-83A1-F6EECF244321}">
                <p14:modId xmlns:p14="http://schemas.microsoft.com/office/powerpoint/2010/main" val="2810725687"/>
              </p:ext>
            </p:extLst>
          </p:nvPr>
        </p:nvGraphicFramePr>
        <p:xfrm>
          <a:off x="1371600" y="4981575"/>
          <a:ext cx="590550" cy="455613"/>
        </p:xfrm>
        <a:graphic>
          <a:graphicData uri="http://schemas.openxmlformats.org/presentationml/2006/ole">
            <mc:AlternateContent xmlns:mc="http://schemas.openxmlformats.org/markup-compatibility/2006">
              <mc:Choice xmlns:v="urn:schemas-microsoft-com:vml" Requires="v">
                <p:oleObj spid="_x0000_s299579" name="Equation" r:id="rId7" imgW="304800" imgH="241300" progId="Equation.3">
                  <p:embed/>
                </p:oleObj>
              </mc:Choice>
              <mc:Fallback>
                <p:oleObj name="Equation" r:id="rId7" imgW="304800" imgH="241300" progId="Equation.3">
                  <p:embed/>
                  <p:pic>
                    <p:nvPicPr>
                      <p:cNvPr id="0" name=""/>
                      <p:cNvPicPr>
                        <a:picLocks noChangeAspect="1" noChangeArrowheads="1"/>
                      </p:cNvPicPr>
                      <p:nvPr/>
                    </p:nvPicPr>
                    <p:blipFill>
                      <a:blip r:embed="rId8"/>
                      <a:srcRect/>
                      <a:stretch>
                        <a:fillRect/>
                      </a:stretch>
                    </p:blipFill>
                    <p:spPr bwMode="auto">
                      <a:xfrm>
                        <a:off x="1371600" y="4981575"/>
                        <a:ext cx="590550" cy="455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0" name="Object 5"/>
          <p:cNvGraphicFramePr>
            <a:graphicFrameLocks noChangeAspect="1"/>
          </p:cNvGraphicFramePr>
          <p:nvPr>
            <p:extLst>
              <p:ext uri="{D42A27DB-BD31-4B8C-83A1-F6EECF244321}">
                <p14:modId xmlns:p14="http://schemas.microsoft.com/office/powerpoint/2010/main" val="2865138893"/>
              </p:ext>
            </p:extLst>
          </p:nvPr>
        </p:nvGraphicFramePr>
        <p:xfrm>
          <a:off x="3429000" y="3352800"/>
          <a:ext cx="665163" cy="407988"/>
        </p:xfrm>
        <a:graphic>
          <a:graphicData uri="http://schemas.openxmlformats.org/presentationml/2006/ole">
            <mc:AlternateContent xmlns:mc="http://schemas.openxmlformats.org/markup-compatibility/2006">
              <mc:Choice xmlns:v="urn:schemas-microsoft-com:vml" Requires="v">
                <p:oleObj spid="_x0000_s299580" name="Equation" r:id="rId9" imgW="342900" imgH="215900" progId="Equation.3">
                  <p:embed/>
                </p:oleObj>
              </mc:Choice>
              <mc:Fallback>
                <p:oleObj name="Equation" r:id="rId9" imgW="342900" imgH="215900" progId="Equation.3">
                  <p:embed/>
                  <p:pic>
                    <p:nvPicPr>
                      <p:cNvPr id="0" name=""/>
                      <p:cNvPicPr>
                        <a:picLocks noChangeAspect="1" noChangeArrowheads="1"/>
                      </p:cNvPicPr>
                      <p:nvPr/>
                    </p:nvPicPr>
                    <p:blipFill>
                      <a:blip r:embed="rId10"/>
                      <a:srcRect/>
                      <a:stretch>
                        <a:fillRect/>
                      </a:stretch>
                    </p:blipFill>
                    <p:spPr bwMode="auto">
                      <a:xfrm>
                        <a:off x="3429000" y="3352800"/>
                        <a:ext cx="66516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1" name="Object 6"/>
          <p:cNvGraphicFramePr>
            <a:graphicFrameLocks noChangeAspect="1"/>
          </p:cNvGraphicFramePr>
          <p:nvPr>
            <p:extLst>
              <p:ext uri="{D42A27DB-BD31-4B8C-83A1-F6EECF244321}">
                <p14:modId xmlns:p14="http://schemas.microsoft.com/office/powerpoint/2010/main" val="3817023641"/>
              </p:ext>
            </p:extLst>
          </p:nvPr>
        </p:nvGraphicFramePr>
        <p:xfrm>
          <a:off x="4129088" y="3328988"/>
          <a:ext cx="1281112" cy="504825"/>
        </p:xfrm>
        <a:graphic>
          <a:graphicData uri="http://schemas.openxmlformats.org/presentationml/2006/ole">
            <mc:AlternateContent xmlns:mc="http://schemas.openxmlformats.org/markup-compatibility/2006">
              <mc:Choice xmlns:v="urn:schemas-microsoft-com:vml" Requires="v">
                <p:oleObj spid="_x0000_s299581" name="Equation" r:id="rId11" imgW="660400" imgH="266700" progId="Equation.3">
                  <p:embed/>
                </p:oleObj>
              </mc:Choice>
              <mc:Fallback>
                <p:oleObj name="Equation" r:id="rId11" imgW="660400" imgH="266700" progId="Equation.3">
                  <p:embed/>
                  <p:pic>
                    <p:nvPicPr>
                      <p:cNvPr id="0" name=""/>
                      <p:cNvPicPr>
                        <a:picLocks noChangeAspect="1" noChangeArrowheads="1"/>
                      </p:cNvPicPr>
                      <p:nvPr/>
                    </p:nvPicPr>
                    <p:blipFill>
                      <a:blip r:embed="rId12"/>
                      <a:srcRect/>
                      <a:stretch>
                        <a:fillRect/>
                      </a:stretch>
                    </p:blipFill>
                    <p:spPr bwMode="auto">
                      <a:xfrm>
                        <a:off x="4129088" y="3328988"/>
                        <a:ext cx="1281112"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2" name="Text Box 26"/>
          <p:cNvSpPr txBox="1">
            <a:spLocks noChangeArrowheads="1"/>
          </p:cNvSpPr>
          <p:nvPr/>
        </p:nvSpPr>
        <p:spPr bwMode="auto">
          <a:xfrm>
            <a:off x="381000" y="4175125"/>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dirty="0">
                <a:solidFill>
                  <a:srgbClr val="FF0000"/>
                </a:solidFill>
                <a:latin typeface="Arial Narrow" charset="0"/>
                <a:ea typeface="Gulim" charset="0"/>
                <a:cs typeface="Gulim" charset="0"/>
              </a:rPr>
              <a:t>(b)Since the impulse </a:t>
            </a:r>
            <a:r>
              <a:rPr lang="en-US" altLang="ko-KR" sz="2000" dirty="0" smtClean="0">
                <a:solidFill>
                  <a:srgbClr val="FF0000"/>
                </a:solidFill>
                <a:latin typeface="Arial Narrow" charset="0"/>
                <a:ea typeface="Gulim" charset="0"/>
                <a:cs typeface="Gulim" charset="0"/>
              </a:rPr>
              <a:t>and </a:t>
            </a:r>
            <a:r>
              <a:rPr lang="en-US" altLang="ko-KR" sz="2000" dirty="0">
                <a:solidFill>
                  <a:srgbClr val="FF0000"/>
                </a:solidFill>
                <a:latin typeface="Arial Narrow" charset="0"/>
                <a:ea typeface="Gulim" charset="0"/>
                <a:cs typeface="Gulim" charset="0"/>
              </a:rPr>
              <a:t>the time during which the contact occurs are </a:t>
            </a:r>
            <a:r>
              <a:rPr lang="en-US" altLang="ko-KR" sz="2000" dirty="0" smtClean="0">
                <a:solidFill>
                  <a:srgbClr val="FF0000"/>
                </a:solidFill>
                <a:latin typeface="Arial Narrow" charset="0"/>
                <a:ea typeface="Gulim" charset="0"/>
                <a:cs typeface="Gulim" charset="0"/>
              </a:rPr>
              <a:t>known, </a:t>
            </a:r>
            <a:r>
              <a:rPr lang="en-US" altLang="ko-KR" sz="2000" dirty="0">
                <a:solidFill>
                  <a:srgbClr val="FF0000"/>
                </a:solidFill>
                <a:latin typeface="Arial Narrow" charset="0"/>
                <a:ea typeface="Gulim" charset="0"/>
                <a:cs typeface="Gulim" charset="0"/>
              </a:rPr>
              <a:t>we can compute the average force exerted  on the ball during the contact </a:t>
            </a:r>
            <a:endParaRPr lang="en-US" sz="2000" dirty="0">
              <a:solidFill>
                <a:srgbClr val="FF0000"/>
              </a:solidFill>
              <a:latin typeface="Arial Narrow" charset="0"/>
              <a:ea typeface="Gulim" charset="0"/>
              <a:cs typeface="Gulim" charset="0"/>
            </a:endParaRPr>
          </a:p>
        </p:txBody>
      </p:sp>
      <p:graphicFrame>
        <p:nvGraphicFramePr>
          <p:cNvPr id="761883" name="Object 7"/>
          <p:cNvGraphicFramePr>
            <a:graphicFrameLocks noChangeAspect="1"/>
          </p:cNvGraphicFramePr>
          <p:nvPr>
            <p:extLst>
              <p:ext uri="{D42A27DB-BD31-4B8C-83A1-F6EECF244321}">
                <p14:modId xmlns:p14="http://schemas.microsoft.com/office/powerpoint/2010/main" val="3395057055"/>
              </p:ext>
            </p:extLst>
          </p:nvPr>
        </p:nvGraphicFramePr>
        <p:xfrm>
          <a:off x="838200" y="5045075"/>
          <a:ext cx="519113" cy="407988"/>
        </p:xfrm>
        <a:graphic>
          <a:graphicData uri="http://schemas.openxmlformats.org/presentationml/2006/ole">
            <mc:AlternateContent xmlns:mc="http://schemas.openxmlformats.org/markup-compatibility/2006">
              <mc:Choice xmlns:v="urn:schemas-microsoft-com:vml" Requires="v">
                <p:oleObj spid="_x0000_s299582"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838200" y="5045075"/>
                        <a:ext cx="51911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4" name="Object 8"/>
          <p:cNvGraphicFramePr>
            <a:graphicFrameLocks noChangeAspect="1"/>
          </p:cNvGraphicFramePr>
          <p:nvPr>
            <p:extLst>
              <p:ext uri="{D42A27DB-BD31-4B8C-83A1-F6EECF244321}">
                <p14:modId xmlns:p14="http://schemas.microsoft.com/office/powerpoint/2010/main" val="2969020168"/>
              </p:ext>
            </p:extLst>
          </p:nvPr>
        </p:nvGraphicFramePr>
        <p:xfrm>
          <a:off x="3352800" y="4979988"/>
          <a:ext cx="541338" cy="433387"/>
        </p:xfrm>
        <a:graphic>
          <a:graphicData uri="http://schemas.openxmlformats.org/presentationml/2006/ole">
            <mc:AlternateContent xmlns:mc="http://schemas.openxmlformats.org/markup-compatibility/2006">
              <mc:Choice xmlns:v="urn:schemas-microsoft-com:vml" Requires="v">
                <p:oleObj spid="_x0000_s299583" name="Equation" r:id="rId15" imgW="279400" imgH="228600" progId="Equation.3">
                  <p:embed/>
                </p:oleObj>
              </mc:Choice>
              <mc:Fallback>
                <p:oleObj name="Equation" r:id="rId15" imgW="279400" imgH="228600" progId="Equation.3">
                  <p:embed/>
                  <p:pic>
                    <p:nvPicPr>
                      <p:cNvPr id="0" name=""/>
                      <p:cNvPicPr>
                        <a:picLocks noChangeAspect="1" noChangeArrowheads="1"/>
                      </p:cNvPicPr>
                      <p:nvPr/>
                    </p:nvPicPr>
                    <p:blipFill>
                      <a:blip r:embed="rId16"/>
                      <a:srcRect/>
                      <a:stretch>
                        <a:fillRect/>
                      </a:stretch>
                    </p:blipFill>
                    <p:spPr bwMode="auto">
                      <a:xfrm>
                        <a:off x="3352800" y="4979988"/>
                        <a:ext cx="541338"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5" name="Object 9"/>
          <p:cNvGraphicFramePr>
            <a:graphicFrameLocks noChangeAspect="1"/>
          </p:cNvGraphicFramePr>
          <p:nvPr>
            <p:extLst>
              <p:ext uri="{D42A27DB-BD31-4B8C-83A1-F6EECF244321}">
                <p14:modId xmlns:p14="http://schemas.microsoft.com/office/powerpoint/2010/main" val="241717577"/>
              </p:ext>
            </p:extLst>
          </p:nvPr>
        </p:nvGraphicFramePr>
        <p:xfrm>
          <a:off x="1457325" y="5638800"/>
          <a:ext cx="663575" cy="576263"/>
        </p:xfrm>
        <a:graphic>
          <a:graphicData uri="http://schemas.openxmlformats.org/presentationml/2006/ole">
            <mc:AlternateContent xmlns:mc="http://schemas.openxmlformats.org/markup-compatibility/2006">
              <mc:Choice xmlns:v="urn:schemas-microsoft-com:vml" Requires="v">
                <p:oleObj spid="_x0000_s299584" name="Equation" r:id="rId17" imgW="342900" imgH="304800" progId="Equation.3">
                  <p:embed/>
                </p:oleObj>
              </mc:Choice>
              <mc:Fallback>
                <p:oleObj name="Equation" r:id="rId17" imgW="342900" imgH="304800" progId="Equation.3">
                  <p:embed/>
                  <p:pic>
                    <p:nvPicPr>
                      <p:cNvPr id="0" name=""/>
                      <p:cNvPicPr>
                        <a:picLocks noChangeAspect="1" noChangeArrowheads="1"/>
                      </p:cNvPicPr>
                      <p:nvPr/>
                    </p:nvPicPr>
                    <p:blipFill>
                      <a:blip r:embed="rId18"/>
                      <a:srcRect/>
                      <a:stretch>
                        <a:fillRect/>
                      </a:stretch>
                    </p:blipFill>
                    <p:spPr bwMode="auto">
                      <a:xfrm>
                        <a:off x="1457325" y="5638800"/>
                        <a:ext cx="663575"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6" name="Object 10"/>
          <p:cNvGraphicFramePr>
            <a:graphicFrameLocks noChangeAspect="1"/>
          </p:cNvGraphicFramePr>
          <p:nvPr>
            <p:extLst>
              <p:ext uri="{D42A27DB-BD31-4B8C-83A1-F6EECF244321}">
                <p14:modId xmlns:p14="http://schemas.microsoft.com/office/powerpoint/2010/main" val="3157207158"/>
              </p:ext>
            </p:extLst>
          </p:nvPr>
        </p:nvGraphicFramePr>
        <p:xfrm>
          <a:off x="5715000" y="5597525"/>
          <a:ext cx="639763" cy="674688"/>
        </p:xfrm>
        <a:graphic>
          <a:graphicData uri="http://schemas.openxmlformats.org/presentationml/2006/ole">
            <mc:AlternateContent xmlns:mc="http://schemas.openxmlformats.org/markup-compatibility/2006">
              <mc:Choice xmlns:v="urn:schemas-microsoft-com:vml" Requires="v">
                <p:oleObj spid="_x0000_s299585" name="Equation" r:id="rId19" imgW="330200" imgH="355600" progId="Equation.3">
                  <p:embed/>
                </p:oleObj>
              </mc:Choice>
              <mc:Fallback>
                <p:oleObj name="Equation" r:id="rId19" imgW="330200" imgH="355600" progId="Equation.3">
                  <p:embed/>
                  <p:pic>
                    <p:nvPicPr>
                      <p:cNvPr id="0" name=""/>
                      <p:cNvPicPr>
                        <a:picLocks noChangeAspect="1" noChangeArrowheads="1"/>
                      </p:cNvPicPr>
                      <p:nvPr/>
                    </p:nvPicPr>
                    <p:blipFill>
                      <a:blip r:embed="rId20"/>
                      <a:srcRect/>
                      <a:stretch>
                        <a:fillRect/>
                      </a:stretch>
                    </p:blipFill>
                    <p:spPr bwMode="auto">
                      <a:xfrm>
                        <a:off x="5715000" y="5597525"/>
                        <a:ext cx="639763" cy="674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7" name="AutoShape 31"/>
          <p:cNvSpPr>
            <a:spLocks noChangeArrowheads="1"/>
          </p:cNvSpPr>
          <p:nvPr/>
        </p:nvSpPr>
        <p:spPr bwMode="auto">
          <a:xfrm>
            <a:off x="2362200" y="5045075"/>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88" name="Object 11"/>
          <p:cNvGraphicFramePr>
            <a:graphicFrameLocks noChangeAspect="1"/>
          </p:cNvGraphicFramePr>
          <p:nvPr>
            <p:extLst>
              <p:ext uri="{D42A27DB-BD31-4B8C-83A1-F6EECF244321}">
                <p14:modId xmlns:p14="http://schemas.microsoft.com/office/powerpoint/2010/main" val="3392428015"/>
              </p:ext>
            </p:extLst>
          </p:nvPr>
        </p:nvGraphicFramePr>
        <p:xfrm>
          <a:off x="3886200" y="4816475"/>
          <a:ext cx="663575" cy="817563"/>
        </p:xfrm>
        <a:graphic>
          <a:graphicData uri="http://schemas.openxmlformats.org/presentationml/2006/ole">
            <mc:AlternateContent xmlns:mc="http://schemas.openxmlformats.org/markup-compatibility/2006">
              <mc:Choice xmlns:v="urn:schemas-microsoft-com:vml" Requires="v">
                <p:oleObj spid="_x0000_s299586" name="Equation" r:id="rId21" imgW="342900" imgH="431800" progId="Equation.3">
                  <p:embed/>
                </p:oleObj>
              </mc:Choice>
              <mc:Fallback>
                <p:oleObj name="Equation" r:id="rId21" imgW="342900" imgH="431800" progId="Equation.3">
                  <p:embed/>
                  <p:pic>
                    <p:nvPicPr>
                      <p:cNvPr id="0" name=""/>
                      <p:cNvPicPr>
                        <a:picLocks noChangeAspect="1" noChangeArrowheads="1"/>
                      </p:cNvPicPr>
                      <p:nvPr/>
                    </p:nvPicPr>
                    <p:blipFill>
                      <a:blip r:embed="rId22"/>
                      <a:srcRect/>
                      <a:stretch>
                        <a:fillRect/>
                      </a:stretch>
                    </p:blipFill>
                    <p:spPr bwMode="auto">
                      <a:xfrm>
                        <a:off x="3886200" y="4816475"/>
                        <a:ext cx="663575"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9" name="Object 12"/>
          <p:cNvGraphicFramePr>
            <a:graphicFrameLocks noChangeAspect="1"/>
          </p:cNvGraphicFramePr>
          <p:nvPr/>
        </p:nvGraphicFramePr>
        <p:xfrm>
          <a:off x="4495800" y="4892675"/>
          <a:ext cx="2487613" cy="746125"/>
        </p:xfrm>
        <a:graphic>
          <a:graphicData uri="http://schemas.openxmlformats.org/presentationml/2006/ole">
            <mc:AlternateContent xmlns:mc="http://schemas.openxmlformats.org/markup-compatibility/2006">
              <mc:Choice xmlns:v="urn:schemas-microsoft-com:vml" Requires="v">
                <p:oleObj spid="_x0000_s299587" name="Equation" r:id="rId23" imgW="1282680" imgH="393480" progId="Equation.DSMT4">
                  <p:embed/>
                </p:oleObj>
              </mc:Choice>
              <mc:Fallback>
                <p:oleObj name="Equation" r:id="rId23" imgW="128268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5800" y="4892675"/>
                        <a:ext cx="2487613"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90" name="Text Box 34"/>
          <p:cNvSpPr txBox="1">
            <a:spLocks noChangeArrowheads="1"/>
          </p:cNvSpPr>
          <p:nvPr/>
        </p:nvSpPr>
        <p:spPr bwMode="auto">
          <a:xfrm>
            <a:off x="228600" y="5546725"/>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How large is this force?</a:t>
            </a:r>
            <a:endParaRPr lang="en-US" sz="2000">
              <a:solidFill>
                <a:srgbClr val="FF0000"/>
              </a:solidFill>
              <a:latin typeface="Arial Narrow" charset="0"/>
              <a:ea typeface="Gulim" charset="0"/>
              <a:cs typeface="Gulim" charset="0"/>
            </a:endParaRPr>
          </a:p>
        </p:txBody>
      </p:sp>
      <p:sp>
        <p:nvSpPr>
          <p:cNvPr id="761891" name="AutoShape 35"/>
          <p:cNvSpPr>
            <a:spLocks noChangeArrowheads="1"/>
          </p:cNvSpPr>
          <p:nvPr/>
        </p:nvSpPr>
        <p:spPr bwMode="auto">
          <a:xfrm>
            <a:off x="4953000" y="5715000"/>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92" name="Object 13"/>
          <p:cNvGraphicFramePr>
            <a:graphicFrameLocks noChangeAspect="1"/>
          </p:cNvGraphicFramePr>
          <p:nvPr/>
        </p:nvGraphicFramePr>
        <p:xfrm>
          <a:off x="2105025" y="5791200"/>
          <a:ext cx="714375" cy="312738"/>
        </p:xfrm>
        <a:graphic>
          <a:graphicData uri="http://schemas.openxmlformats.org/presentationml/2006/ole">
            <mc:AlternateContent xmlns:mc="http://schemas.openxmlformats.org/markup-compatibility/2006">
              <mc:Choice xmlns:v="urn:schemas-microsoft-com:vml" Requires="v">
                <p:oleObj spid="_x0000_s299588" name="Equation" r:id="rId25" imgW="368280" imgH="164880" progId="Equation.DSMT4">
                  <p:embed/>
                </p:oleObj>
              </mc:Choice>
              <mc:Fallback>
                <p:oleObj name="Equation" r:id="rId25" imgW="36828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05025" y="5791200"/>
                        <a:ext cx="714375"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3" name="Object 14"/>
          <p:cNvGraphicFramePr>
            <a:graphicFrameLocks noChangeAspect="1"/>
          </p:cNvGraphicFramePr>
          <p:nvPr/>
        </p:nvGraphicFramePr>
        <p:xfrm>
          <a:off x="2743200" y="5715000"/>
          <a:ext cx="2143125" cy="336550"/>
        </p:xfrm>
        <a:graphic>
          <a:graphicData uri="http://schemas.openxmlformats.org/presentationml/2006/ole">
            <mc:AlternateContent xmlns:mc="http://schemas.openxmlformats.org/markup-compatibility/2006">
              <mc:Choice xmlns:v="urn:schemas-microsoft-com:vml" Requires="v">
                <p:oleObj spid="_x0000_s299589" name="Equation" r:id="rId27" imgW="1104840" imgH="177480" progId="Equation.DSMT4">
                  <p:embed/>
                </p:oleObj>
              </mc:Choice>
              <mc:Fallback>
                <p:oleObj name="Equation" r:id="rId27" imgW="110484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43200" y="5715000"/>
                        <a:ext cx="214312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4" name="Object 15"/>
          <p:cNvGraphicFramePr>
            <a:graphicFrameLocks noChangeAspect="1"/>
          </p:cNvGraphicFramePr>
          <p:nvPr>
            <p:extLst>
              <p:ext uri="{D42A27DB-BD31-4B8C-83A1-F6EECF244321}">
                <p14:modId xmlns:p14="http://schemas.microsoft.com/office/powerpoint/2010/main" val="4037700792"/>
              </p:ext>
            </p:extLst>
          </p:nvPr>
        </p:nvGraphicFramePr>
        <p:xfrm>
          <a:off x="6413500" y="5538788"/>
          <a:ext cx="1328738" cy="793750"/>
        </p:xfrm>
        <a:graphic>
          <a:graphicData uri="http://schemas.openxmlformats.org/presentationml/2006/ole">
            <mc:AlternateContent xmlns:mc="http://schemas.openxmlformats.org/markup-compatibility/2006">
              <mc:Choice xmlns:v="urn:schemas-microsoft-com:vml" Requires="v">
                <p:oleObj spid="_x0000_s299590" name="Equation" r:id="rId29" imgW="685800" imgH="419100" progId="Equation.3">
                  <p:embed/>
                </p:oleObj>
              </mc:Choice>
              <mc:Fallback>
                <p:oleObj name="Equation" r:id="rId29" imgW="685800" imgH="419100" progId="Equation.3">
                  <p:embed/>
                  <p:pic>
                    <p:nvPicPr>
                      <p:cNvPr id="0" name=""/>
                      <p:cNvPicPr>
                        <a:picLocks noChangeAspect="1" noChangeArrowheads="1"/>
                      </p:cNvPicPr>
                      <p:nvPr/>
                    </p:nvPicPr>
                    <p:blipFill>
                      <a:blip r:embed="rId30"/>
                      <a:srcRect/>
                      <a:stretch>
                        <a:fillRect/>
                      </a:stretch>
                    </p:blipFill>
                    <p:spPr bwMode="auto">
                      <a:xfrm>
                        <a:off x="6413500" y="5538788"/>
                        <a:ext cx="1328738"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5" name="Object 16"/>
          <p:cNvGraphicFramePr>
            <a:graphicFrameLocks noChangeAspect="1"/>
          </p:cNvGraphicFramePr>
          <p:nvPr>
            <p:extLst>
              <p:ext uri="{D42A27DB-BD31-4B8C-83A1-F6EECF244321}">
                <p14:modId xmlns:p14="http://schemas.microsoft.com/office/powerpoint/2010/main" val="148422065"/>
              </p:ext>
            </p:extLst>
          </p:nvPr>
        </p:nvGraphicFramePr>
        <p:xfrm>
          <a:off x="7791450" y="5638800"/>
          <a:ext cx="1035050" cy="577850"/>
        </p:xfrm>
        <a:graphic>
          <a:graphicData uri="http://schemas.openxmlformats.org/presentationml/2006/ole">
            <mc:AlternateContent xmlns:mc="http://schemas.openxmlformats.org/markup-compatibility/2006">
              <mc:Choice xmlns:v="urn:schemas-microsoft-com:vml" Requires="v">
                <p:oleObj spid="_x0000_s299591" name="Equation" r:id="rId31" imgW="533400" imgH="304800" progId="Equation.DSMT4">
                  <p:embed/>
                </p:oleObj>
              </mc:Choice>
              <mc:Fallback>
                <p:oleObj name="Equation" r:id="rId31" imgW="533400" imgH="304800" progId="Equation.DSMT4">
                  <p:embed/>
                  <p:pic>
                    <p:nvPicPr>
                      <p:cNvPr id="0" name=""/>
                      <p:cNvPicPr>
                        <a:picLocks noChangeAspect="1" noChangeArrowheads="1"/>
                      </p:cNvPicPr>
                      <p:nvPr/>
                    </p:nvPicPr>
                    <p:blipFill>
                      <a:blip r:embed="rId32"/>
                      <a:srcRect/>
                      <a:stretch>
                        <a:fillRect/>
                      </a:stretch>
                    </p:blipFill>
                    <p:spPr bwMode="auto">
                      <a:xfrm>
                        <a:off x="7791450" y="5638800"/>
                        <a:ext cx="1035050"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27419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61860"/>
                                        </p:tgtEl>
                                        <p:attrNameLst>
                                          <p:attrName>style.visibility</p:attrName>
                                        </p:attrNameLst>
                                      </p:cBhvr>
                                      <p:to>
                                        <p:strVal val="visible"/>
                                      </p:to>
                                    </p:set>
                                    <p:anim calcmode="discrete" valueType="clr">
                                      <p:cBhvr override="childStyle">
                                        <p:cTn id="7" dur="80"/>
                                        <p:tgtEl>
                                          <p:spTgt spid="7618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1860"/>
                                        </p:tgtEl>
                                        <p:attrNameLst>
                                          <p:attrName>fillcolor</p:attrName>
                                        </p:attrNameLst>
                                      </p:cBhvr>
                                      <p:tavLst>
                                        <p:tav tm="0">
                                          <p:val>
                                            <p:clrVal>
                                              <a:schemeClr val="accent2"/>
                                            </p:clrVal>
                                          </p:val>
                                        </p:tav>
                                        <p:tav tm="50000">
                                          <p:val>
                                            <p:clrVal>
                                              <a:schemeClr val="hlink"/>
                                            </p:clrVal>
                                          </p:val>
                                        </p:tav>
                                      </p:tavLst>
                                    </p:anim>
                                    <p:set>
                                      <p:cBhvr>
                                        <p:cTn id="9" dur="80"/>
                                        <p:tgtEl>
                                          <p:spTgt spid="7618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761861">
                                            <p:txEl>
                                              <p:pRg st="0" end="0"/>
                                            </p:txEl>
                                          </p:spTgt>
                                        </p:tgtEl>
                                        <p:attrNameLst>
                                          <p:attrName>style.visibility</p:attrName>
                                        </p:attrNameLst>
                                      </p:cBhvr>
                                      <p:to>
                                        <p:strVal val="visible"/>
                                      </p:to>
                                    </p:set>
                                    <p:anim calcmode="discrete" valueType="clr">
                                      <p:cBhvr override="childStyle">
                                        <p:cTn id="14" dur="80"/>
                                        <p:tgtEl>
                                          <p:spTgt spid="7618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6186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61861">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wd">
                                    <p:tmPct val="50000"/>
                                  </p:iterate>
                                  <p:childTnLst>
                                    <p:set>
                                      <p:cBhvr>
                                        <p:cTn id="20" dur="1" fill="hold">
                                          <p:stCondLst>
                                            <p:cond delay="0"/>
                                          </p:stCondLst>
                                        </p:cTn>
                                        <p:tgtEl>
                                          <p:spTgt spid="761862">
                                            <p:txEl>
                                              <p:pRg st="0" end="0"/>
                                            </p:txEl>
                                          </p:spTgt>
                                        </p:tgtEl>
                                        <p:attrNameLst>
                                          <p:attrName>style.visibility</p:attrName>
                                        </p:attrNameLst>
                                      </p:cBhvr>
                                      <p:to>
                                        <p:strVal val="visible"/>
                                      </p:to>
                                    </p:set>
                                    <p:anim calcmode="discrete" valueType="clr">
                                      <p:cBhvr override="childStyle">
                                        <p:cTn id="21" dur="80"/>
                                        <p:tgtEl>
                                          <p:spTgt spid="7618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61862">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761862">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wd">
                                    <p:tmPct val="50000"/>
                                  </p:iterate>
                                  <p:childTnLst>
                                    <p:set>
                                      <p:cBhvr>
                                        <p:cTn id="27" dur="1" fill="hold">
                                          <p:stCondLst>
                                            <p:cond delay="0"/>
                                          </p:stCondLst>
                                        </p:cTn>
                                        <p:tgtEl>
                                          <p:spTgt spid="761878">
                                            <p:txEl>
                                              <p:pRg st="0" end="0"/>
                                            </p:txEl>
                                          </p:spTgt>
                                        </p:tgtEl>
                                        <p:attrNameLst>
                                          <p:attrName>style.visibility</p:attrName>
                                        </p:attrNameLst>
                                      </p:cBhvr>
                                      <p:to>
                                        <p:strVal val="visible"/>
                                      </p:to>
                                    </p:set>
                                    <p:anim calcmode="discrete" valueType="clr">
                                      <p:cBhvr override="childStyle">
                                        <p:cTn id="28" dur="80"/>
                                        <p:tgtEl>
                                          <p:spTgt spid="76187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61878">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61878">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wd">
                                    <p:tmPct val="50000"/>
                                  </p:iterate>
                                  <p:childTnLst>
                                    <p:set>
                                      <p:cBhvr>
                                        <p:cTn id="34" dur="1" fill="hold">
                                          <p:stCondLst>
                                            <p:cond delay="0"/>
                                          </p:stCondLst>
                                        </p:cTn>
                                        <p:tgtEl>
                                          <p:spTgt spid="761868">
                                            <p:txEl>
                                              <p:pRg st="0" end="0"/>
                                            </p:txEl>
                                          </p:spTgt>
                                        </p:tgtEl>
                                        <p:attrNameLst>
                                          <p:attrName>style.visibility</p:attrName>
                                        </p:attrNameLst>
                                      </p:cBhvr>
                                      <p:to>
                                        <p:strVal val="visible"/>
                                      </p:to>
                                    </p:set>
                                    <p:anim calcmode="discrete" valueType="clr">
                                      <p:cBhvr override="childStyle">
                                        <p:cTn id="35" dur="80"/>
                                        <p:tgtEl>
                                          <p:spTgt spid="7618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61868">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761868">
                                            <p:txEl>
                                              <p:pRg st="0" end="0"/>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61872"/>
                                        </p:tgtEl>
                                        <p:attrNameLst>
                                          <p:attrName>style.visibility</p:attrName>
                                        </p:attrNameLst>
                                      </p:cBhvr>
                                      <p:to>
                                        <p:strVal val="visible"/>
                                      </p:to>
                                    </p:set>
                                    <p:animEffect transition="in" filter="wipe(left)">
                                      <p:cBhvr>
                                        <p:cTn id="42" dur="500"/>
                                        <p:tgtEl>
                                          <p:spTgt spid="7618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61880"/>
                                        </p:tgtEl>
                                        <p:attrNameLst>
                                          <p:attrName>style.visibility</p:attrName>
                                        </p:attrNameLst>
                                      </p:cBhvr>
                                      <p:to>
                                        <p:strVal val="visible"/>
                                      </p:to>
                                    </p:set>
                                    <p:animEffect transition="in" filter="wipe(left)">
                                      <p:cBhvr>
                                        <p:cTn id="47" dur="500"/>
                                        <p:tgtEl>
                                          <p:spTgt spid="7618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61881"/>
                                        </p:tgtEl>
                                        <p:attrNameLst>
                                          <p:attrName>style.visibility</p:attrName>
                                        </p:attrNameLst>
                                      </p:cBhvr>
                                      <p:to>
                                        <p:strVal val="visible"/>
                                      </p:to>
                                    </p:set>
                                    <p:animEffect transition="in" filter="wipe(left)">
                                      <p:cBhvr>
                                        <p:cTn id="52" dur="500"/>
                                        <p:tgtEl>
                                          <p:spTgt spid="76188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61864"/>
                                        </p:tgtEl>
                                        <p:attrNameLst>
                                          <p:attrName>style.visibility</p:attrName>
                                        </p:attrNameLst>
                                      </p:cBhvr>
                                      <p:to>
                                        <p:strVal val="visible"/>
                                      </p:to>
                                    </p:set>
                                    <p:animEffect transition="in" filter="wipe(left)">
                                      <p:cBhvr>
                                        <p:cTn id="57" dur="500"/>
                                        <p:tgtEl>
                                          <p:spTgt spid="76186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wd">
                                    <p:tmPct val="50000"/>
                                  </p:iterate>
                                  <p:childTnLst>
                                    <p:set>
                                      <p:cBhvr>
                                        <p:cTn id="61" dur="1" fill="hold">
                                          <p:stCondLst>
                                            <p:cond delay="0"/>
                                          </p:stCondLst>
                                        </p:cTn>
                                        <p:tgtEl>
                                          <p:spTgt spid="761882">
                                            <p:txEl>
                                              <p:pRg st="0" end="0"/>
                                            </p:txEl>
                                          </p:spTgt>
                                        </p:tgtEl>
                                        <p:attrNameLst>
                                          <p:attrName>style.visibility</p:attrName>
                                        </p:attrNameLst>
                                      </p:cBhvr>
                                      <p:to>
                                        <p:strVal val="visible"/>
                                      </p:to>
                                    </p:set>
                                    <p:anim calcmode="discrete" valueType="clr">
                                      <p:cBhvr override="childStyle">
                                        <p:cTn id="62" dur="80"/>
                                        <p:tgtEl>
                                          <p:spTgt spid="7618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761882">
                                            <p:txEl>
                                              <p:pRg st="0" end="0"/>
                                            </p:txEl>
                                          </p:spTgt>
                                        </p:tgtEl>
                                        <p:attrNameLst>
                                          <p:attrName>fillcolor</p:attrName>
                                        </p:attrNameLst>
                                      </p:cBhvr>
                                      <p:tavLst>
                                        <p:tav tm="0">
                                          <p:val>
                                            <p:clrVal>
                                              <a:schemeClr val="accent2"/>
                                            </p:clrVal>
                                          </p:val>
                                        </p:tav>
                                        <p:tav tm="50000">
                                          <p:val>
                                            <p:clrVal>
                                              <a:schemeClr val="hlink"/>
                                            </p:clrVal>
                                          </p:val>
                                        </p:tav>
                                      </p:tavLst>
                                    </p:anim>
                                    <p:set>
                                      <p:cBhvr>
                                        <p:cTn id="64" dur="80"/>
                                        <p:tgtEl>
                                          <p:spTgt spid="761882">
                                            <p:txEl>
                                              <p:pRg st="0" end="0"/>
                                            </p:txEl>
                                          </p:spTgt>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761883"/>
                                        </p:tgtEl>
                                        <p:attrNameLst>
                                          <p:attrName>style.visibility</p:attrName>
                                        </p:attrNameLst>
                                      </p:cBhvr>
                                      <p:to>
                                        <p:strVal val="visible"/>
                                      </p:to>
                                    </p:set>
                                    <p:animEffect transition="in" filter="wipe(left)">
                                      <p:cBhvr>
                                        <p:cTn id="69" dur="500"/>
                                        <p:tgtEl>
                                          <p:spTgt spid="76188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761879"/>
                                        </p:tgtEl>
                                        <p:attrNameLst>
                                          <p:attrName>style.visibility</p:attrName>
                                        </p:attrNameLst>
                                      </p:cBhvr>
                                      <p:to>
                                        <p:strVal val="visible"/>
                                      </p:to>
                                    </p:set>
                                    <p:animEffect transition="in" filter="wipe(left)">
                                      <p:cBhvr>
                                        <p:cTn id="74" dur="500"/>
                                        <p:tgtEl>
                                          <p:spTgt spid="76187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761887"/>
                                        </p:tgtEl>
                                        <p:attrNameLst>
                                          <p:attrName>style.visibility</p:attrName>
                                        </p:attrNameLst>
                                      </p:cBhvr>
                                      <p:to>
                                        <p:strVal val="visible"/>
                                      </p:to>
                                    </p:set>
                                    <p:animEffect transition="in" filter="wipe(left)">
                                      <p:cBhvr>
                                        <p:cTn id="79" dur="500"/>
                                        <p:tgtEl>
                                          <p:spTgt spid="761887"/>
                                        </p:tgtEl>
                                      </p:cBhvr>
                                    </p:animEffect>
                                  </p:childTnLst>
                                </p:cTn>
                              </p:par>
                            </p:childTnLst>
                          </p:cTn>
                        </p:par>
                        <p:par>
                          <p:cTn id="80" fill="hold" nodeType="afterGroup">
                            <p:stCondLst>
                              <p:cond delay="500"/>
                            </p:stCondLst>
                            <p:childTnLst>
                              <p:par>
                                <p:cTn id="81" presetID="22" presetClass="entr" presetSubtype="8" fill="hold" nodeType="afterEffect">
                                  <p:stCondLst>
                                    <p:cond delay="0"/>
                                  </p:stCondLst>
                                  <p:iterate type="wd">
                                    <p:tmPct val="10000"/>
                                  </p:iterate>
                                  <p:childTnLst>
                                    <p:set>
                                      <p:cBhvr>
                                        <p:cTn id="82" dur="1" fill="hold">
                                          <p:stCondLst>
                                            <p:cond delay="0"/>
                                          </p:stCondLst>
                                        </p:cTn>
                                        <p:tgtEl>
                                          <p:spTgt spid="761884"/>
                                        </p:tgtEl>
                                        <p:attrNameLst>
                                          <p:attrName>style.visibility</p:attrName>
                                        </p:attrNameLst>
                                      </p:cBhvr>
                                      <p:to>
                                        <p:strVal val="visible"/>
                                      </p:to>
                                    </p:set>
                                    <p:animEffect transition="in" filter="wipe(left)">
                                      <p:cBhvr>
                                        <p:cTn id="83" dur="500"/>
                                        <p:tgtEl>
                                          <p:spTgt spid="76188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761888"/>
                                        </p:tgtEl>
                                        <p:attrNameLst>
                                          <p:attrName>style.visibility</p:attrName>
                                        </p:attrNameLst>
                                      </p:cBhvr>
                                      <p:to>
                                        <p:strVal val="visible"/>
                                      </p:to>
                                    </p:set>
                                    <p:animEffect transition="in" filter="wipe(left)">
                                      <p:cBhvr>
                                        <p:cTn id="88" dur="500"/>
                                        <p:tgtEl>
                                          <p:spTgt spid="76188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61889"/>
                                        </p:tgtEl>
                                        <p:attrNameLst>
                                          <p:attrName>style.visibility</p:attrName>
                                        </p:attrNameLst>
                                      </p:cBhvr>
                                      <p:to>
                                        <p:strVal val="visible"/>
                                      </p:to>
                                    </p:set>
                                    <p:animEffect transition="in" filter="wipe(left)">
                                      <p:cBhvr>
                                        <p:cTn id="93" dur="500"/>
                                        <p:tgtEl>
                                          <p:spTgt spid="76188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7" presetClass="entr" presetSubtype="0" fill="hold" grpId="0" nodeType="clickEffect">
                                  <p:stCondLst>
                                    <p:cond delay="0"/>
                                  </p:stCondLst>
                                  <p:iterate type="wd">
                                    <p:tmPct val="50000"/>
                                  </p:iterate>
                                  <p:childTnLst>
                                    <p:set>
                                      <p:cBhvr>
                                        <p:cTn id="97" dur="1" fill="hold">
                                          <p:stCondLst>
                                            <p:cond delay="0"/>
                                          </p:stCondLst>
                                        </p:cTn>
                                        <p:tgtEl>
                                          <p:spTgt spid="761890">
                                            <p:txEl>
                                              <p:pRg st="0" end="0"/>
                                            </p:txEl>
                                          </p:spTgt>
                                        </p:tgtEl>
                                        <p:attrNameLst>
                                          <p:attrName>style.visibility</p:attrName>
                                        </p:attrNameLst>
                                      </p:cBhvr>
                                      <p:to>
                                        <p:strVal val="visible"/>
                                      </p:to>
                                    </p:set>
                                    <p:anim calcmode="discrete" valueType="clr">
                                      <p:cBhvr override="childStyle">
                                        <p:cTn id="98" dur="80"/>
                                        <p:tgtEl>
                                          <p:spTgt spid="7618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761890">
                                            <p:txEl>
                                              <p:pRg st="0" end="0"/>
                                            </p:txEl>
                                          </p:spTgt>
                                        </p:tgtEl>
                                        <p:attrNameLst>
                                          <p:attrName>fillcolor</p:attrName>
                                        </p:attrNameLst>
                                      </p:cBhvr>
                                      <p:tavLst>
                                        <p:tav tm="0">
                                          <p:val>
                                            <p:clrVal>
                                              <a:schemeClr val="accent2"/>
                                            </p:clrVal>
                                          </p:val>
                                        </p:tav>
                                        <p:tav tm="50000">
                                          <p:val>
                                            <p:clrVal>
                                              <a:schemeClr val="hlink"/>
                                            </p:clrVal>
                                          </p:val>
                                        </p:tav>
                                      </p:tavLst>
                                    </p:anim>
                                    <p:set>
                                      <p:cBhvr>
                                        <p:cTn id="100" dur="80"/>
                                        <p:tgtEl>
                                          <p:spTgt spid="761890">
                                            <p:txEl>
                                              <p:pRg st="0" end="0"/>
                                            </p:txEl>
                                          </p:spTgt>
                                        </p:tgtEl>
                                        <p:attrNameLst>
                                          <p:attrName>fill.type</p:attrName>
                                        </p:attrNameLst>
                                      </p:cBhvr>
                                      <p:to>
                                        <p:strVal val="solid"/>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iterate type="wd">
                                    <p:tmPct val="10000"/>
                                  </p:iterate>
                                  <p:childTnLst>
                                    <p:set>
                                      <p:cBhvr>
                                        <p:cTn id="104" dur="1" fill="hold">
                                          <p:stCondLst>
                                            <p:cond delay="0"/>
                                          </p:stCondLst>
                                        </p:cTn>
                                        <p:tgtEl>
                                          <p:spTgt spid="761885"/>
                                        </p:tgtEl>
                                        <p:attrNameLst>
                                          <p:attrName>style.visibility</p:attrName>
                                        </p:attrNameLst>
                                      </p:cBhvr>
                                      <p:to>
                                        <p:strVal val="visible"/>
                                      </p:to>
                                    </p:set>
                                    <p:animEffect transition="in" filter="wipe(left)">
                                      <p:cBhvr>
                                        <p:cTn id="105" dur="500"/>
                                        <p:tgtEl>
                                          <p:spTgt spid="76188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761892"/>
                                        </p:tgtEl>
                                        <p:attrNameLst>
                                          <p:attrName>style.visibility</p:attrName>
                                        </p:attrNameLst>
                                      </p:cBhvr>
                                      <p:to>
                                        <p:strVal val="visible"/>
                                      </p:to>
                                    </p:set>
                                    <p:animEffect transition="in" filter="wipe(left)">
                                      <p:cBhvr>
                                        <p:cTn id="110" dur="500"/>
                                        <p:tgtEl>
                                          <p:spTgt spid="761892"/>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761893"/>
                                        </p:tgtEl>
                                        <p:attrNameLst>
                                          <p:attrName>style.visibility</p:attrName>
                                        </p:attrNameLst>
                                      </p:cBhvr>
                                      <p:to>
                                        <p:strVal val="visible"/>
                                      </p:to>
                                    </p:set>
                                    <p:animEffect transition="in" filter="wipe(left)">
                                      <p:cBhvr>
                                        <p:cTn id="115" dur="500"/>
                                        <p:tgtEl>
                                          <p:spTgt spid="76189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761891"/>
                                        </p:tgtEl>
                                        <p:attrNameLst>
                                          <p:attrName>style.visibility</p:attrName>
                                        </p:attrNameLst>
                                      </p:cBhvr>
                                      <p:to>
                                        <p:strVal val="visible"/>
                                      </p:to>
                                    </p:set>
                                    <p:animEffect transition="in" filter="wipe(left)">
                                      <p:cBhvr>
                                        <p:cTn id="120" dur="500"/>
                                        <p:tgtEl>
                                          <p:spTgt spid="761891"/>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761886"/>
                                        </p:tgtEl>
                                        <p:attrNameLst>
                                          <p:attrName>style.visibility</p:attrName>
                                        </p:attrNameLst>
                                      </p:cBhvr>
                                      <p:to>
                                        <p:strVal val="visible"/>
                                      </p:to>
                                    </p:set>
                                    <p:animEffect transition="in" filter="wipe(left)">
                                      <p:cBhvr>
                                        <p:cTn id="125" dur="500"/>
                                        <p:tgtEl>
                                          <p:spTgt spid="76188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iterate type="wd">
                                    <p:tmPct val="10000"/>
                                  </p:iterate>
                                  <p:childTnLst>
                                    <p:set>
                                      <p:cBhvr>
                                        <p:cTn id="129" dur="1" fill="hold">
                                          <p:stCondLst>
                                            <p:cond delay="0"/>
                                          </p:stCondLst>
                                        </p:cTn>
                                        <p:tgtEl>
                                          <p:spTgt spid="761894"/>
                                        </p:tgtEl>
                                        <p:attrNameLst>
                                          <p:attrName>style.visibility</p:attrName>
                                        </p:attrNameLst>
                                      </p:cBhvr>
                                      <p:to>
                                        <p:strVal val="visible"/>
                                      </p:to>
                                    </p:set>
                                    <p:animEffect transition="in" filter="wipe(left)">
                                      <p:cBhvr>
                                        <p:cTn id="130" dur="500"/>
                                        <p:tgtEl>
                                          <p:spTgt spid="76189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761895"/>
                                        </p:tgtEl>
                                        <p:attrNameLst>
                                          <p:attrName>style.visibility</p:attrName>
                                        </p:attrNameLst>
                                      </p:cBhvr>
                                      <p:to>
                                        <p:strVal val="visible"/>
                                      </p:to>
                                    </p:set>
                                    <p:animEffect transition="in" filter="wipe(left)">
                                      <p:cBhvr>
                                        <p:cTn id="135" dur="500"/>
                                        <p:tgtEl>
                                          <p:spTgt spid="761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0" grpId="0" animBg="1" autoUpdateAnimBg="0"/>
      <p:bldP spid="761861" grpId="0" build="p" autoUpdateAnimBg="0"/>
      <p:bldP spid="761862" grpId="0" build="p" autoUpdateAnimBg="0"/>
      <p:bldP spid="761868" grpId="0" build="p" autoUpdateAnimBg="0"/>
      <p:bldP spid="761878" grpId="0" build="p" autoUpdateAnimBg="0"/>
      <p:bldP spid="761882" grpId="0" build="p" autoUpdateAnimBg="0"/>
      <p:bldP spid="761887" grpId="0" animBg="1"/>
      <p:bldP spid="761890" grpId="0" build="p" autoUpdateAnimBg="0"/>
      <p:bldP spid="761891"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24901</TotalTime>
  <Words>2688</Words>
  <Application>Microsoft Macintosh PowerPoint</Application>
  <PresentationFormat>On-screen Show (4:3)</PresentationFormat>
  <Paragraphs>242</Paragraphs>
  <Slides>22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phys1443-spring02</vt:lpstr>
      <vt:lpstr>Equation</vt:lpstr>
      <vt:lpstr>PHYS 1441 – Section 001 Lecture #14</vt:lpstr>
      <vt:lpstr>Announcements</vt:lpstr>
      <vt:lpstr>Reminder: Special Project #6</vt:lpstr>
      <vt:lpstr>Special Project Spread Sheet</vt:lpstr>
      <vt:lpstr>Linear Momentum</vt:lpstr>
      <vt:lpstr>Impulse and Linear Momentum </vt:lpstr>
      <vt:lpstr>Impulse</vt:lpstr>
      <vt:lpstr>Ball Hit by a Bat</vt:lpstr>
      <vt:lpstr>Ex. A Well-Hit Ball</vt:lpstr>
      <vt:lpstr>Example on Impulse</vt:lpstr>
      <vt:lpstr>Example cont’d</vt:lpstr>
      <vt:lpstr>Linear Momentum and Forces</vt:lpstr>
      <vt:lpstr>Conservation of Linear Momentum in a Two Particle System</vt:lpstr>
      <vt:lpstr>Linear Momentum Conservation</vt:lpstr>
      <vt:lpstr>More on Conservation of Linear Momentum in a Two Body System</vt:lpstr>
      <vt:lpstr>How do we apply momentum conservation?</vt:lpstr>
      <vt:lpstr>Ex. Ice Skaters</vt:lpstr>
      <vt:lpstr>Collisions </vt:lpstr>
      <vt:lpstr>Elastic and Inelastic Collisions </vt:lpstr>
      <vt:lpstr>Elastic and Perfectly Inelastic Collisions </vt:lpstr>
      <vt:lpstr>Ex. 7.9  A Ballistic Pendulum</vt:lpstr>
      <vt:lpstr>Ex.  A Ballistic Pendulum, cnt’d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744</cp:revision>
  <dcterms:created xsi:type="dcterms:W3CDTF">2012-06-05T17:02:23Z</dcterms:created>
  <dcterms:modified xsi:type="dcterms:W3CDTF">2015-07-07T18:10:07Z</dcterms:modified>
</cp:coreProperties>
</file>