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3.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4.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5.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notesSlides/notesSlide6.xml" ContentType="application/vnd.openxmlformats-officedocument.presentationml.notesSlide+xml"/>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7.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notesSlides/notesSlide8.xml" ContentType="application/vnd.openxmlformats-officedocument.presentationml.notesSlide+xml"/>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notesSlides/notesSlide9.xml" ContentType="application/vnd.openxmlformats-officedocument.presentationml.notesSlide+xml"/>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notesSlides/notesSlide10.xml" ContentType="application/vnd.openxmlformats-officedocument.presentationml.notesSlide+xml"/>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710" r:id="rId3"/>
    <p:sldId id="708" r:id="rId4"/>
    <p:sldId id="709" r:id="rId5"/>
    <p:sldId id="711" r:id="rId6"/>
    <p:sldId id="712" r:id="rId7"/>
    <p:sldId id="713" r:id="rId8"/>
    <p:sldId id="761" r:id="rId9"/>
    <p:sldId id="714" r:id="rId10"/>
    <p:sldId id="715" r:id="rId11"/>
    <p:sldId id="762" r:id="rId12"/>
    <p:sldId id="716" r:id="rId13"/>
    <p:sldId id="717" r:id="rId14"/>
    <p:sldId id="718" r:id="rId15"/>
    <p:sldId id="719" r:id="rId16"/>
    <p:sldId id="720" r:id="rId17"/>
    <p:sldId id="721" r:id="rId18"/>
    <p:sldId id="722" r:id="rId19"/>
    <p:sldId id="724" r:id="rId20"/>
    <p:sldId id="725" r:id="rId21"/>
    <p:sldId id="726" r:id="rId22"/>
    <p:sldId id="727" r:id="rId23"/>
    <p:sldId id="728" r:id="rId24"/>
    <p:sldId id="729" r:id="rId25"/>
    <p:sldId id="730"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6" d="100"/>
          <a:sy n="106" d="100"/>
        </p:scale>
        <p:origin x="-12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1" Type="http://schemas.openxmlformats.org/officeDocument/2006/relationships/image" Target="../media/image3.w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w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wmf"/><Relationship Id="rId1" Type="http://schemas.openxmlformats.org/officeDocument/2006/relationships/image" Target="../media/image91.wmf"/><Relationship Id="rId2" Type="http://schemas.openxmlformats.org/officeDocument/2006/relationships/image" Target="../media/image9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2.wmf"/><Relationship Id="rId2" Type="http://schemas.openxmlformats.org/officeDocument/2006/relationships/image" Target="../media/image103.wmf"/><Relationship Id="rId3" Type="http://schemas.openxmlformats.org/officeDocument/2006/relationships/image" Target="../media/image10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1" Type="http://schemas.openxmlformats.org/officeDocument/2006/relationships/image" Target="../media/image106.wmf"/><Relationship Id="rId2" Type="http://schemas.openxmlformats.org/officeDocument/2006/relationships/image" Target="../media/image10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117.wmf"/><Relationship Id="rId5" Type="http://schemas.openxmlformats.org/officeDocument/2006/relationships/image" Target="../media/image118.wmf"/><Relationship Id="rId6" Type="http://schemas.openxmlformats.org/officeDocument/2006/relationships/image" Target="../media/image119.wmf"/><Relationship Id="rId1" Type="http://schemas.openxmlformats.org/officeDocument/2006/relationships/image" Target="../media/image114.wmf"/><Relationship Id="rId2" Type="http://schemas.openxmlformats.org/officeDocument/2006/relationships/image" Target="../media/image1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wmf"/><Relationship Id="rId1" Type="http://schemas.openxmlformats.org/officeDocument/2006/relationships/image" Target="../media/image121.wmf"/><Relationship Id="rId2" Type="http://schemas.openxmlformats.org/officeDocument/2006/relationships/image" Target="../media/image122.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38.wmf"/><Relationship Id="rId12" Type="http://schemas.openxmlformats.org/officeDocument/2006/relationships/image" Target="../media/image139.wmf"/><Relationship Id="rId13" Type="http://schemas.openxmlformats.org/officeDocument/2006/relationships/image" Target="../media/image140.wmf"/><Relationship Id="rId14" Type="http://schemas.openxmlformats.org/officeDocument/2006/relationships/image" Target="../media/image141.wmf"/><Relationship Id="rId15" Type="http://schemas.openxmlformats.org/officeDocument/2006/relationships/image" Target="../media/image142.wmf"/><Relationship Id="rId1" Type="http://schemas.openxmlformats.org/officeDocument/2006/relationships/image" Target="../media/image128.emf"/><Relationship Id="rId2" Type="http://schemas.openxmlformats.org/officeDocument/2006/relationships/image" Target="../media/image129.emf"/><Relationship Id="rId3" Type="http://schemas.openxmlformats.org/officeDocument/2006/relationships/image" Target="../media/image130.emf"/><Relationship Id="rId4" Type="http://schemas.openxmlformats.org/officeDocument/2006/relationships/image" Target="../media/image131.emf"/><Relationship Id="rId5" Type="http://schemas.openxmlformats.org/officeDocument/2006/relationships/image" Target="../media/image132.emf"/><Relationship Id="rId6" Type="http://schemas.openxmlformats.org/officeDocument/2006/relationships/image" Target="../media/image133.emf"/><Relationship Id="rId7" Type="http://schemas.openxmlformats.org/officeDocument/2006/relationships/image" Target="../media/image134.emf"/><Relationship Id="rId8" Type="http://schemas.openxmlformats.org/officeDocument/2006/relationships/image" Target="../media/image135.emf"/><Relationship Id="rId9" Type="http://schemas.openxmlformats.org/officeDocument/2006/relationships/image" Target="../media/image136.emf"/><Relationship Id="rId10" Type="http://schemas.openxmlformats.org/officeDocument/2006/relationships/image" Target="../media/image1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5.emf"/><Relationship Id="rId4" Type="http://schemas.openxmlformats.org/officeDocument/2006/relationships/image" Target="../media/image146.emf"/><Relationship Id="rId5" Type="http://schemas.openxmlformats.org/officeDocument/2006/relationships/image" Target="../media/image147.emf"/><Relationship Id="rId6" Type="http://schemas.openxmlformats.org/officeDocument/2006/relationships/image" Target="../media/image148.emf"/><Relationship Id="rId1" Type="http://schemas.openxmlformats.org/officeDocument/2006/relationships/image" Target="../media/image143.emf"/><Relationship Id="rId2" Type="http://schemas.openxmlformats.org/officeDocument/2006/relationships/image" Target="../media/image144.e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59.emf"/><Relationship Id="rId12" Type="http://schemas.openxmlformats.org/officeDocument/2006/relationships/image" Target="../media/image160.emf"/><Relationship Id="rId13" Type="http://schemas.openxmlformats.org/officeDocument/2006/relationships/image" Target="../media/image161.emf"/><Relationship Id="rId14" Type="http://schemas.openxmlformats.org/officeDocument/2006/relationships/image" Target="../media/image162.emf"/><Relationship Id="rId15" Type="http://schemas.openxmlformats.org/officeDocument/2006/relationships/image" Target="../media/image163.emf"/><Relationship Id="rId16" Type="http://schemas.openxmlformats.org/officeDocument/2006/relationships/image" Target="../media/image164.emf"/><Relationship Id="rId1" Type="http://schemas.openxmlformats.org/officeDocument/2006/relationships/image" Target="../media/image149.emf"/><Relationship Id="rId2" Type="http://schemas.openxmlformats.org/officeDocument/2006/relationships/image" Target="../media/image150.wmf"/><Relationship Id="rId3" Type="http://schemas.openxmlformats.org/officeDocument/2006/relationships/image" Target="../media/image151.emf"/><Relationship Id="rId4" Type="http://schemas.openxmlformats.org/officeDocument/2006/relationships/image" Target="../media/image152.wmf"/><Relationship Id="rId5" Type="http://schemas.openxmlformats.org/officeDocument/2006/relationships/image" Target="../media/image153.emf"/><Relationship Id="rId6" Type="http://schemas.openxmlformats.org/officeDocument/2006/relationships/image" Target="../media/image154.emf"/><Relationship Id="rId7" Type="http://schemas.openxmlformats.org/officeDocument/2006/relationships/image" Target="../media/image155.emf"/><Relationship Id="rId8" Type="http://schemas.openxmlformats.org/officeDocument/2006/relationships/image" Target="../media/image156.wmf"/><Relationship Id="rId9" Type="http://schemas.openxmlformats.org/officeDocument/2006/relationships/image" Target="../media/image157.wmf"/><Relationship Id="rId10" Type="http://schemas.openxmlformats.org/officeDocument/2006/relationships/image" Target="../media/image15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67.emf"/><Relationship Id="rId4" Type="http://schemas.openxmlformats.org/officeDocument/2006/relationships/image" Target="../media/image168.emf"/><Relationship Id="rId5" Type="http://schemas.openxmlformats.org/officeDocument/2006/relationships/image" Target="../media/image169.wmf"/><Relationship Id="rId1" Type="http://schemas.openxmlformats.org/officeDocument/2006/relationships/image" Target="../media/image165.wmf"/><Relationship Id="rId2" Type="http://schemas.openxmlformats.org/officeDocument/2006/relationships/image" Target="../media/image1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1" Type="http://schemas.openxmlformats.org/officeDocument/2006/relationships/image" Target="../media/image8.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27.wmf"/><Relationship Id="rId13" Type="http://schemas.openxmlformats.org/officeDocument/2006/relationships/image" Target="../media/image28.wmf"/><Relationship Id="rId14" Type="http://schemas.openxmlformats.org/officeDocument/2006/relationships/image" Target="../media/image29.emf"/><Relationship Id="rId15" Type="http://schemas.openxmlformats.org/officeDocument/2006/relationships/image" Target="../media/image30.emf"/><Relationship Id="rId16" Type="http://schemas.openxmlformats.org/officeDocument/2006/relationships/image" Target="../media/image31.emf"/><Relationship Id="rId1" Type="http://schemas.openxmlformats.org/officeDocument/2006/relationships/image" Target="../media/image8.wmf"/><Relationship Id="rId2" Type="http://schemas.openxmlformats.org/officeDocument/2006/relationships/image" Target="../media/image17.wmf"/><Relationship Id="rId3" Type="http://schemas.openxmlformats.org/officeDocument/2006/relationships/image" Target="../media/image18.emf"/><Relationship Id="rId4" Type="http://schemas.openxmlformats.org/officeDocument/2006/relationships/image" Target="../media/image19.wmf"/><Relationship Id="rId5" Type="http://schemas.openxmlformats.org/officeDocument/2006/relationships/image" Target="../media/image20.e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0"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1" Type="http://schemas.openxmlformats.org/officeDocument/2006/relationships/image" Target="../media/image32.wmf"/><Relationship Id="rId2"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8" Type="http://schemas.openxmlformats.org/officeDocument/2006/relationships/image" Target="../media/image46.wmf"/><Relationship Id="rId9" Type="http://schemas.openxmlformats.org/officeDocument/2006/relationships/image" Target="../media/image47.wmf"/><Relationship Id="rId10" Type="http://schemas.openxmlformats.org/officeDocument/2006/relationships/image" Target="../media/image48.wmf"/><Relationship Id="rId1" Type="http://schemas.openxmlformats.org/officeDocument/2006/relationships/image" Target="../media/image39.wmf"/><Relationship Id="rId2"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wmf"/><Relationship Id="rId3"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wmf"/><Relationship Id="rId8" Type="http://schemas.openxmlformats.org/officeDocument/2006/relationships/image" Target="../media/image66.wmf"/><Relationship Id="rId1" Type="http://schemas.openxmlformats.org/officeDocument/2006/relationships/image" Target="../media/image59.wmf"/><Relationship Id="rId2"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image" Target="../media/image80.wmf"/><Relationship Id="rId13" Type="http://schemas.openxmlformats.org/officeDocument/2006/relationships/image" Target="../media/image81.wmf"/><Relationship Id="rId1" Type="http://schemas.openxmlformats.org/officeDocument/2006/relationships/image" Target="../media/image69.wmf"/><Relationship Id="rId2" Type="http://schemas.openxmlformats.org/officeDocument/2006/relationships/image" Target="../media/image70.emf"/><Relationship Id="rId3" Type="http://schemas.openxmlformats.org/officeDocument/2006/relationships/image" Target="../media/image71.emf"/><Relationship Id="rId4" Type="http://schemas.openxmlformats.org/officeDocument/2006/relationships/image" Target="../media/image72.wmf"/><Relationship Id="rId5" Type="http://schemas.openxmlformats.org/officeDocument/2006/relationships/image" Target="../media/image73.emf"/><Relationship Id="rId6" Type="http://schemas.openxmlformats.org/officeDocument/2006/relationships/image" Target="../media/image74.wmf"/><Relationship Id="rId7" Type="http://schemas.openxmlformats.org/officeDocument/2006/relationships/image" Target="../media/image75.w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4.wmf"/><Relationship Id="rId4" Type="http://schemas.openxmlformats.org/officeDocument/2006/relationships/image" Target="../media/image85.wmf"/><Relationship Id="rId5" Type="http://schemas.openxmlformats.org/officeDocument/2006/relationships/image" Target="../media/image86.wmf"/><Relationship Id="rId6" Type="http://schemas.openxmlformats.org/officeDocument/2006/relationships/image" Target="../media/image87.wmf"/><Relationship Id="rId7" Type="http://schemas.openxmlformats.org/officeDocument/2006/relationships/image" Target="../media/image88.wmf"/><Relationship Id="rId8" Type="http://schemas.openxmlformats.org/officeDocument/2006/relationships/image" Target="../media/image89.wmf"/><Relationship Id="rId1" Type="http://schemas.openxmlformats.org/officeDocument/2006/relationships/image" Target="../media/image82.wmf"/><Relationship Id="rId2"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79B2D4-0D7C-AF47-883E-838AD0FBC899}" type="slidenum">
              <a:rPr lang="en-US" sz="1200"/>
              <a:pPr eaLnBrk="1" hangingPunct="1"/>
              <a:t>9</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D1328-4A88-4841-9947-130AA86ECBAD}" type="slidenum">
              <a:rPr lang="en-US" sz="1200"/>
              <a:pPr eaLnBrk="1" hangingPunct="1"/>
              <a:t>25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74970F-760E-6C40-A98D-579682D9341A}" type="slidenum">
              <a:rPr lang="en-US" sz="1200"/>
              <a:pPr eaLnBrk="1" hangingPunct="1"/>
              <a:t>10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62FEFA-802A-3347-B0B0-8440EDB4C4DE}" type="slidenum">
              <a:rPr lang="en-US" sz="1200"/>
              <a:pPr eaLnBrk="1" hangingPunct="1"/>
              <a:t>12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13</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14B37C-E9EA-DF4C-A6EF-08FCDA27337D}" type="slidenum">
              <a:rPr lang="en-US" sz="1200"/>
              <a:pPr eaLnBrk="1" hangingPunct="1"/>
              <a:t>16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BB6BBE-6D0F-7343-9889-888D84CB1FAE}" type="slidenum">
              <a:rPr lang="en-US" sz="1200"/>
              <a:pPr eaLnBrk="1" hangingPunct="1"/>
              <a:t>17</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35E6E1-3905-B348-9D4F-F2434196AFBB}" type="slidenum">
              <a:rPr lang="en-US" sz="1200"/>
              <a:pPr eaLnBrk="1" hangingPunct="1"/>
              <a:t>19</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FA046A-66CC-E546-8B21-34F40AF3D7E8}" type="slidenum">
              <a:rPr lang="en-US" sz="1200"/>
              <a:pPr eaLnBrk="1" hangingPunct="1"/>
              <a:t>20</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July 8,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image" Target="../media/image46.wmf"/><Relationship Id="rId21" Type="http://schemas.openxmlformats.org/officeDocument/2006/relationships/oleObject" Target="../embeddings/oleObject43.bin"/><Relationship Id="rId22" Type="http://schemas.openxmlformats.org/officeDocument/2006/relationships/image" Target="../media/image47.wmf"/><Relationship Id="rId23" Type="http://schemas.openxmlformats.org/officeDocument/2006/relationships/oleObject" Target="../embeddings/oleObject44.bin"/><Relationship Id="rId24" Type="http://schemas.openxmlformats.org/officeDocument/2006/relationships/image" Target="../media/image48.wmf"/><Relationship Id="rId10" Type="http://schemas.openxmlformats.org/officeDocument/2006/relationships/image" Target="../media/image41.wmf"/><Relationship Id="rId11" Type="http://schemas.openxmlformats.org/officeDocument/2006/relationships/oleObject" Target="../embeddings/oleObject38.bin"/><Relationship Id="rId12" Type="http://schemas.openxmlformats.org/officeDocument/2006/relationships/image" Target="../media/image42.wmf"/><Relationship Id="rId13" Type="http://schemas.openxmlformats.org/officeDocument/2006/relationships/oleObject" Target="../embeddings/oleObject39.bin"/><Relationship Id="rId14" Type="http://schemas.openxmlformats.org/officeDocument/2006/relationships/image" Target="../media/image43.wmf"/><Relationship Id="rId15" Type="http://schemas.openxmlformats.org/officeDocument/2006/relationships/oleObject" Target="../embeddings/oleObject40.bin"/><Relationship Id="rId16" Type="http://schemas.openxmlformats.org/officeDocument/2006/relationships/image" Target="../media/image44.wmf"/><Relationship Id="rId17" Type="http://schemas.openxmlformats.org/officeDocument/2006/relationships/oleObject" Target="../embeddings/oleObject41.bin"/><Relationship Id="rId18" Type="http://schemas.openxmlformats.org/officeDocument/2006/relationships/image" Target="../media/image45.wmf"/><Relationship Id="rId19" Type="http://schemas.openxmlformats.org/officeDocument/2006/relationships/oleObject" Target="../embeddings/oleObject42.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49.jpeg"/><Relationship Id="rId5" Type="http://schemas.openxmlformats.org/officeDocument/2006/relationships/oleObject" Target="../embeddings/oleObject35.bin"/><Relationship Id="rId6" Type="http://schemas.openxmlformats.org/officeDocument/2006/relationships/image" Target="../media/image39.wmf"/><Relationship Id="rId7" Type="http://schemas.openxmlformats.org/officeDocument/2006/relationships/oleObject" Target="../embeddings/oleObject36.bin"/><Relationship Id="rId8" Type="http://schemas.openxmlformats.org/officeDocument/2006/relationships/image" Target="../media/image40.wmf"/></Relationships>
</file>

<file path=ppt/slides/_rels/slide11.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oleObject" Target="../embeddings/oleObject45.bin"/><Relationship Id="rId7" Type="http://schemas.openxmlformats.org/officeDocument/2006/relationships/image" Target="../media/image54.wmf"/><Relationship Id="rId8" Type="http://schemas.openxmlformats.org/officeDocument/2006/relationships/oleObject" Target="../embeddings/oleObject46.bin"/><Relationship Id="rId9" Type="http://schemas.openxmlformats.org/officeDocument/2006/relationships/image" Target="../media/image55.wmf"/><Relationship Id="rId10" Type="http://schemas.openxmlformats.org/officeDocument/2006/relationships/oleObject" Target="../embeddings/oleObject47.bin"/><Relationship Id="rId11" Type="http://schemas.openxmlformats.org/officeDocument/2006/relationships/image" Target="../media/image56.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65.wmf"/><Relationship Id="rId21" Type="http://schemas.openxmlformats.org/officeDocument/2006/relationships/oleObject" Target="../embeddings/oleObject55.bin"/><Relationship Id="rId22" Type="http://schemas.openxmlformats.org/officeDocument/2006/relationships/image" Target="../media/image66.wmf"/><Relationship Id="rId23" Type="http://schemas.openxmlformats.org/officeDocument/2006/relationships/image" Target="../media/image68.png"/><Relationship Id="rId10" Type="http://schemas.openxmlformats.org/officeDocument/2006/relationships/image" Target="../media/image60.wmf"/><Relationship Id="rId11" Type="http://schemas.openxmlformats.org/officeDocument/2006/relationships/oleObject" Target="../embeddings/oleObject50.bin"/><Relationship Id="rId12" Type="http://schemas.openxmlformats.org/officeDocument/2006/relationships/image" Target="../media/image61.wmf"/><Relationship Id="rId13" Type="http://schemas.openxmlformats.org/officeDocument/2006/relationships/oleObject" Target="../embeddings/oleObject51.bin"/><Relationship Id="rId14" Type="http://schemas.openxmlformats.org/officeDocument/2006/relationships/image" Target="../media/image62.wmf"/><Relationship Id="rId15" Type="http://schemas.openxmlformats.org/officeDocument/2006/relationships/oleObject" Target="../embeddings/oleObject52.bin"/><Relationship Id="rId16" Type="http://schemas.openxmlformats.org/officeDocument/2006/relationships/image" Target="../media/image63.wmf"/><Relationship Id="rId17" Type="http://schemas.openxmlformats.org/officeDocument/2006/relationships/oleObject" Target="../embeddings/oleObject53.bin"/><Relationship Id="rId18" Type="http://schemas.openxmlformats.org/officeDocument/2006/relationships/image" Target="../media/image64.wmf"/><Relationship Id="rId19" Type="http://schemas.openxmlformats.org/officeDocument/2006/relationships/oleObject" Target="../embeddings/oleObject54.bin"/><Relationship Id="rId1" Type="http://schemas.openxmlformats.org/officeDocument/2006/relationships/vmlDrawing" Target="../drawings/vmlDrawing7.vml"/><Relationship Id="rId2" Type="http://schemas.microsoft.com/office/2007/relationships/media" Target="../media/media1.gif"/><Relationship Id="rId3" Type="http://schemas.openxmlformats.org/officeDocument/2006/relationships/video" Target="../media/media1.gif"/><Relationship Id="rId4" Type="http://schemas.openxmlformats.org/officeDocument/2006/relationships/slideLayout" Target="../slideLayouts/slideLayout6.xml"/><Relationship Id="rId5" Type="http://schemas.openxmlformats.org/officeDocument/2006/relationships/notesSlide" Target="../notesSlides/notesSlide4.xml"/><Relationship Id="rId6" Type="http://schemas.openxmlformats.org/officeDocument/2006/relationships/image" Target="../media/image67.jpeg"/><Relationship Id="rId7" Type="http://schemas.openxmlformats.org/officeDocument/2006/relationships/oleObject" Target="../embeddings/oleObject48.bin"/><Relationship Id="rId8" Type="http://schemas.openxmlformats.org/officeDocument/2006/relationships/image" Target="../media/image59.wmf"/></Relationships>
</file>

<file path=ppt/slides/_rels/slide14.xml.rels><?xml version="1.0" encoding="UTF-8" standalone="yes"?>
<Relationships xmlns="http://schemas.openxmlformats.org/package/2006/relationships"><Relationship Id="rId9" Type="http://schemas.openxmlformats.org/officeDocument/2006/relationships/image" Target="../media/image71.emf"/><Relationship Id="rId20" Type="http://schemas.openxmlformats.org/officeDocument/2006/relationships/oleObject" Target="../embeddings/oleObject64.bin"/><Relationship Id="rId21" Type="http://schemas.openxmlformats.org/officeDocument/2006/relationships/image" Target="../media/image77.wmf"/><Relationship Id="rId22" Type="http://schemas.openxmlformats.org/officeDocument/2006/relationships/oleObject" Target="../embeddings/oleObject65.bin"/><Relationship Id="rId23" Type="http://schemas.openxmlformats.org/officeDocument/2006/relationships/image" Target="../media/image78.wmf"/><Relationship Id="rId24" Type="http://schemas.openxmlformats.org/officeDocument/2006/relationships/oleObject" Target="../embeddings/oleObject66.bin"/><Relationship Id="rId25" Type="http://schemas.openxmlformats.org/officeDocument/2006/relationships/image" Target="../media/image79.wmf"/><Relationship Id="rId26" Type="http://schemas.openxmlformats.org/officeDocument/2006/relationships/oleObject" Target="../embeddings/oleObject67.bin"/><Relationship Id="rId27" Type="http://schemas.openxmlformats.org/officeDocument/2006/relationships/image" Target="../media/image80.wmf"/><Relationship Id="rId28" Type="http://schemas.openxmlformats.org/officeDocument/2006/relationships/oleObject" Target="../embeddings/oleObject68.bin"/><Relationship Id="rId29" Type="http://schemas.openxmlformats.org/officeDocument/2006/relationships/image" Target="../media/image81.wmf"/><Relationship Id="rId10" Type="http://schemas.openxmlformats.org/officeDocument/2006/relationships/oleObject" Target="../embeddings/oleObject59.bin"/><Relationship Id="rId11" Type="http://schemas.openxmlformats.org/officeDocument/2006/relationships/image" Target="../media/image72.wmf"/><Relationship Id="rId12" Type="http://schemas.openxmlformats.org/officeDocument/2006/relationships/oleObject" Target="../embeddings/oleObject60.bin"/><Relationship Id="rId13" Type="http://schemas.openxmlformats.org/officeDocument/2006/relationships/image" Target="../media/image73.emf"/><Relationship Id="rId14" Type="http://schemas.openxmlformats.org/officeDocument/2006/relationships/oleObject" Target="../embeddings/oleObject61.bin"/><Relationship Id="rId15" Type="http://schemas.openxmlformats.org/officeDocument/2006/relationships/image" Target="../media/image74.wmf"/><Relationship Id="rId16" Type="http://schemas.openxmlformats.org/officeDocument/2006/relationships/oleObject" Target="../embeddings/oleObject62.bin"/><Relationship Id="rId17" Type="http://schemas.openxmlformats.org/officeDocument/2006/relationships/image" Target="../media/image75.wmf"/><Relationship Id="rId18" Type="http://schemas.openxmlformats.org/officeDocument/2006/relationships/oleObject" Target="../embeddings/oleObject63.bin"/><Relationship Id="rId19" Type="http://schemas.openxmlformats.org/officeDocument/2006/relationships/image" Target="../media/image76.wmf"/><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oleObject" Target="../embeddings/oleObject56.bin"/><Relationship Id="rId5" Type="http://schemas.openxmlformats.org/officeDocument/2006/relationships/image" Target="../media/image69.wmf"/><Relationship Id="rId6" Type="http://schemas.openxmlformats.org/officeDocument/2006/relationships/oleObject" Target="../embeddings/oleObject57.bin"/><Relationship Id="rId7" Type="http://schemas.openxmlformats.org/officeDocument/2006/relationships/image" Target="../media/image70.emf"/><Relationship Id="rId8" Type="http://schemas.openxmlformats.org/officeDocument/2006/relationships/oleObject" Target="../embeddings/oleObject58.bin"/></Relationships>
</file>

<file path=ppt/slides/_rels/slide15.xml.rels><?xml version="1.0" encoding="UTF-8" standalone="yes"?>
<Relationships xmlns="http://schemas.openxmlformats.org/package/2006/relationships"><Relationship Id="rId11" Type="http://schemas.openxmlformats.org/officeDocument/2006/relationships/image" Target="../media/image85.wmf"/><Relationship Id="rId12" Type="http://schemas.openxmlformats.org/officeDocument/2006/relationships/oleObject" Target="../embeddings/oleObject73.bin"/><Relationship Id="rId13" Type="http://schemas.openxmlformats.org/officeDocument/2006/relationships/image" Target="../media/image86.wmf"/><Relationship Id="rId14" Type="http://schemas.openxmlformats.org/officeDocument/2006/relationships/oleObject" Target="../embeddings/oleObject74.bin"/><Relationship Id="rId15" Type="http://schemas.openxmlformats.org/officeDocument/2006/relationships/image" Target="../media/image87.wmf"/><Relationship Id="rId16" Type="http://schemas.openxmlformats.org/officeDocument/2006/relationships/oleObject" Target="../embeddings/oleObject75.bin"/><Relationship Id="rId17" Type="http://schemas.openxmlformats.org/officeDocument/2006/relationships/image" Target="../media/image88.wmf"/><Relationship Id="rId18" Type="http://schemas.openxmlformats.org/officeDocument/2006/relationships/oleObject" Target="../embeddings/oleObject76.bin"/><Relationship Id="rId19" Type="http://schemas.openxmlformats.org/officeDocument/2006/relationships/image" Target="../media/image89.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0.jpeg"/><Relationship Id="rId4" Type="http://schemas.openxmlformats.org/officeDocument/2006/relationships/oleObject" Target="../embeddings/oleObject69.bin"/><Relationship Id="rId5" Type="http://schemas.openxmlformats.org/officeDocument/2006/relationships/image" Target="../media/image82.wmf"/><Relationship Id="rId6" Type="http://schemas.openxmlformats.org/officeDocument/2006/relationships/oleObject" Target="../embeddings/oleObject70.bin"/><Relationship Id="rId7" Type="http://schemas.openxmlformats.org/officeDocument/2006/relationships/image" Target="../media/image83.wmf"/><Relationship Id="rId8" Type="http://schemas.openxmlformats.org/officeDocument/2006/relationships/oleObject" Target="../embeddings/oleObject71.bin"/><Relationship Id="rId9" Type="http://schemas.openxmlformats.org/officeDocument/2006/relationships/image" Target="../media/image84.wmf"/><Relationship Id="rId10" Type="http://schemas.openxmlformats.org/officeDocument/2006/relationships/oleObject" Target="../embeddings/oleObject72.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98.wmf"/><Relationship Id="rId21" Type="http://schemas.openxmlformats.org/officeDocument/2006/relationships/oleObject" Target="../embeddings/oleObject85.bin"/><Relationship Id="rId22" Type="http://schemas.openxmlformats.org/officeDocument/2006/relationships/image" Target="../media/image99.wmf"/><Relationship Id="rId23" Type="http://schemas.openxmlformats.org/officeDocument/2006/relationships/oleObject" Target="../embeddings/oleObject86.bin"/><Relationship Id="rId24" Type="http://schemas.openxmlformats.org/officeDocument/2006/relationships/image" Target="../media/image100.wmf"/><Relationship Id="rId10" Type="http://schemas.openxmlformats.org/officeDocument/2006/relationships/image" Target="../media/image93.wmf"/><Relationship Id="rId11" Type="http://schemas.openxmlformats.org/officeDocument/2006/relationships/oleObject" Target="../embeddings/oleObject80.bin"/><Relationship Id="rId12" Type="http://schemas.openxmlformats.org/officeDocument/2006/relationships/image" Target="../media/image94.wmf"/><Relationship Id="rId13" Type="http://schemas.openxmlformats.org/officeDocument/2006/relationships/oleObject" Target="../embeddings/oleObject81.bin"/><Relationship Id="rId14" Type="http://schemas.openxmlformats.org/officeDocument/2006/relationships/image" Target="../media/image95.wmf"/><Relationship Id="rId15" Type="http://schemas.openxmlformats.org/officeDocument/2006/relationships/oleObject" Target="../embeddings/oleObject82.bin"/><Relationship Id="rId16" Type="http://schemas.openxmlformats.org/officeDocument/2006/relationships/image" Target="../media/image96.wmf"/><Relationship Id="rId17" Type="http://schemas.openxmlformats.org/officeDocument/2006/relationships/oleObject" Target="../embeddings/oleObject83.bin"/><Relationship Id="rId18" Type="http://schemas.openxmlformats.org/officeDocument/2006/relationships/image" Target="../media/image97.wmf"/><Relationship Id="rId19" Type="http://schemas.openxmlformats.org/officeDocument/2006/relationships/oleObject" Target="../embeddings/oleObject84.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01.jpeg"/><Relationship Id="rId5" Type="http://schemas.openxmlformats.org/officeDocument/2006/relationships/oleObject" Target="../embeddings/oleObject77.bin"/><Relationship Id="rId6" Type="http://schemas.openxmlformats.org/officeDocument/2006/relationships/image" Target="../media/image91.wmf"/><Relationship Id="rId7" Type="http://schemas.openxmlformats.org/officeDocument/2006/relationships/oleObject" Target="../embeddings/oleObject78.bin"/><Relationship Id="rId8" Type="http://schemas.openxmlformats.org/officeDocument/2006/relationships/image" Target="../media/image92.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5.jpeg"/><Relationship Id="rId5" Type="http://schemas.openxmlformats.org/officeDocument/2006/relationships/oleObject" Target="../embeddings/oleObject87.bin"/><Relationship Id="rId6" Type="http://schemas.openxmlformats.org/officeDocument/2006/relationships/image" Target="../media/image102.wmf"/><Relationship Id="rId7" Type="http://schemas.openxmlformats.org/officeDocument/2006/relationships/oleObject" Target="../embeddings/oleObject88.bin"/><Relationship Id="rId8" Type="http://schemas.openxmlformats.org/officeDocument/2006/relationships/image" Target="../media/image103.wmf"/><Relationship Id="rId9" Type="http://schemas.openxmlformats.org/officeDocument/2006/relationships/oleObject" Target="../embeddings/oleObject89.bin"/><Relationship Id="rId10" Type="http://schemas.openxmlformats.org/officeDocument/2006/relationships/image" Target="../media/image104.w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94.bin"/><Relationship Id="rId12" Type="http://schemas.openxmlformats.org/officeDocument/2006/relationships/image" Target="../media/image110.wmf"/><Relationship Id="rId13" Type="http://schemas.openxmlformats.org/officeDocument/2006/relationships/oleObject" Target="../embeddings/oleObject95.bin"/><Relationship Id="rId14" Type="http://schemas.openxmlformats.org/officeDocument/2006/relationships/image" Target="../media/image111.wmf"/><Relationship Id="rId15" Type="http://schemas.openxmlformats.org/officeDocument/2006/relationships/oleObject" Target="../embeddings/oleObject96.bin"/><Relationship Id="rId16" Type="http://schemas.openxmlformats.org/officeDocument/2006/relationships/image" Target="../media/image112.wmf"/><Relationship Id="rId17" Type="http://schemas.openxmlformats.org/officeDocument/2006/relationships/oleObject" Target="../embeddings/oleObject97.bin"/><Relationship Id="rId18" Type="http://schemas.openxmlformats.org/officeDocument/2006/relationships/image" Target="../media/image11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90.bin"/><Relationship Id="rId4" Type="http://schemas.openxmlformats.org/officeDocument/2006/relationships/image" Target="../media/image106.wmf"/><Relationship Id="rId5" Type="http://schemas.openxmlformats.org/officeDocument/2006/relationships/oleObject" Target="../embeddings/oleObject91.bin"/><Relationship Id="rId6" Type="http://schemas.openxmlformats.org/officeDocument/2006/relationships/image" Target="../media/image107.wmf"/><Relationship Id="rId7" Type="http://schemas.openxmlformats.org/officeDocument/2006/relationships/oleObject" Target="../embeddings/oleObject92.bin"/><Relationship Id="rId8" Type="http://schemas.openxmlformats.org/officeDocument/2006/relationships/image" Target="../media/image108.wmf"/><Relationship Id="rId9" Type="http://schemas.openxmlformats.org/officeDocument/2006/relationships/oleObject" Target="../embeddings/oleObject93.bin"/><Relationship Id="rId10" Type="http://schemas.openxmlformats.org/officeDocument/2006/relationships/image" Target="../media/image109.w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01.bin"/><Relationship Id="rId12" Type="http://schemas.openxmlformats.org/officeDocument/2006/relationships/image" Target="../media/image117.wmf"/><Relationship Id="rId13" Type="http://schemas.openxmlformats.org/officeDocument/2006/relationships/oleObject" Target="../embeddings/oleObject102.bin"/><Relationship Id="rId14" Type="http://schemas.openxmlformats.org/officeDocument/2006/relationships/image" Target="../media/image118.wmf"/><Relationship Id="rId15" Type="http://schemas.openxmlformats.org/officeDocument/2006/relationships/oleObject" Target="../embeddings/oleObject103.bin"/><Relationship Id="rId16" Type="http://schemas.openxmlformats.org/officeDocument/2006/relationships/image" Target="../media/image119.wmf"/><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notesSlide" Target="../notesSlides/notesSlide8.xml"/><Relationship Id="rId4" Type="http://schemas.openxmlformats.org/officeDocument/2006/relationships/image" Target="../media/image120.jpeg"/><Relationship Id="rId5" Type="http://schemas.openxmlformats.org/officeDocument/2006/relationships/oleObject" Target="../embeddings/oleObject98.bin"/><Relationship Id="rId6" Type="http://schemas.openxmlformats.org/officeDocument/2006/relationships/image" Target="../media/image114.wmf"/><Relationship Id="rId7" Type="http://schemas.openxmlformats.org/officeDocument/2006/relationships/oleObject" Target="../embeddings/oleObject99.bin"/><Relationship Id="rId8" Type="http://schemas.openxmlformats.org/officeDocument/2006/relationships/image" Target="../media/image115.wmf"/><Relationship Id="rId9" Type="http://schemas.openxmlformats.org/officeDocument/2006/relationships/oleObject" Target="../embeddings/oleObject100.bin"/><Relationship Id="rId10" Type="http://schemas.openxmlformats.org/officeDocument/2006/relationships/image" Target="../media/image1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07.bin"/><Relationship Id="rId12" Type="http://schemas.openxmlformats.org/officeDocument/2006/relationships/image" Target="../media/image124.wmf"/><Relationship Id="rId13" Type="http://schemas.openxmlformats.org/officeDocument/2006/relationships/oleObject" Target="../embeddings/oleObject108.bin"/><Relationship Id="rId14" Type="http://schemas.openxmlformats.org/officeDocument/2006/relationships/image" Target="../media/image125.wmf"/><Relationship Id="rId15" Type="http://schemas.openxmlformats.org/officeDocument/2006/relationships/oleObject" Target="../embeddings/oleObject109.bin"/><Relationship Id="rId16" Type="http://schemas.openxmlformats.org/officeDocument/2006/relationships/image" Target="../media/image126.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image" Target="../media/image127.jpeg"/><Relationship Id="rId5" Type="http://schemas.openxmlformats.org/officeDocument/2006/relationships/oleObject" Target="../embeddings/oleObject104.bin"/><Relationship Id="rId6" Type="http://schemas.openxmlformats.org/officeDocument/2006/relationships/image" Target="../media/image121.wmf"/><Relationship Id="rId7" Type="http://schemas.openxmlformats.org/officeDocument/2006/relationships/oleObject" Target="../embeddings/oleObject105.bin"/><Relationship Id="rId8" Type="http://schemas.openxmlformats.org/officeDocument/2006/relationships/image" Target="../media/image122.wmf"/><Relationship Id="rId9" Type="http://schemas.openxmlformats.org/officeDocument/2006/relationships/oleObject" Target="../embeddings/oleObject106.bin"/><Relationship Id="rId10" Type="http://schemas.openxmlformats.org/officeDocument/2006/relationships/image" Target="../media/image123.wmf"/></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13.bin"/><Relationship Id="rId20" Type="http://schemas.openxmlformats.org/officeDocument/2006/relationships/image" Target="../media/image136.emf"/><Relationship Id="rId21" Type="http://schemas.openxmlformats.org/officeDocument/2006/relationships/oleObject" Target="../embeddings/oleObject119.bin"/><Relationship Id="rId22" Type="http://schemas.openxmlformats.org/officeDocument/2006/relationships/image" Target="../media/image137.wmf"/><Relationship Id="rId23" Type="http://schemas.openxmlformats.org/officeDocument/2006/relationships/oleObject" Target="../embeddings/oleObject120.bin"/><Relationship Id="rId24" Type="http://schemas.openxmlformats.org/officeDocument/2006/relationships/image" Target="../media/image138.wmf"/><Relationship Id="rId25" Type="http://schemas.openxmlformats.org/officeDocument/2006/relationships/oleObject" Target="../embeddings/oleObject121.bin"/><Relationship Id="rId26" Type="http://schemas.openxmlformats.org/officeDocument/2006/relationships/image" Target="../media/image139.wmf"/><Relationship Id="rId27" Type="http://schemas.openxmlformats.org/officeDocument/2006/relationships/oleObject" Target="../embeddings/oleObject122.bin"/><Relationship Id="rId28" Type="http://schemas.openxmlformats.org/officeDocument/2006/relationships/image" Target="../media/image140.wmf"/><Relationship Id="rId29" Type="http://schemas.openxmlformats.org/officeDocument/2006/relationships/oleObject" Target="../embeddings/oleObject123.bin"/><Relationship Id="rId30" Type="http://schemas.openxmlformats.org/officeDocument/2006/relationships/image" Target="../media/image141.wmf"/><Relationship Id="rId31" Type="http://schemas.openxmlformats.org/officeDocument/2006/relationships/oleObject" Target="../embeddings/oleObject124.bin"/><Relationship Id="rId32" Type="http://schemas.openxmlformats.org/officeDocument/2006/relationships/image" Target="../media/image142.wmf"/><Relationship Id="rId10" Type="http://schemas.openxmlformats.org/officeDocument/2006/relationships/image" Target="../media/image131.emf"/><Relationship Id="rId11" Type="http://schemas.openxmlformats.org/officeDocument/2006/relationships/oleObject" Target="../embeddings/oleObject114.bin"/><Relationship Id="rId12" Type="http://schemas.openxmlformats.org/officeDocument/2006/relationships/image" Target="../media/image132.emf"/><Relationship Id="rId13" Type="http://schemas.openxmlformats.org/officeDocument/2006/relationships/oleObject" Target="../embeddings/oleObject115.bin"/><Relationship Id="rId14" Type="http://schemas.openxmlformats.org/officeDocument/2006/relationships/image" Target="../media/image133.emf"/><Relationship Id="rId15" Type="http://schemas.openxmlformats.org/officeDocument/2006/relationships/oleObject" Target="../embeddings/oleObject116.bin"/><Relationship Id="rId16" Type="http://schemas.openxmlformats.org/officeDocument/2006/relationships/image" Target="../media/image134.emf"/><Relationship Id="rId17" Type="http://schemas.openxmlformats.org/officeDocument/2006/relationships/oleObject" Target="../embeddings/oleObject117.bin"/><Relationship Id="rId18" Type="http://schemas.openxmlformats.org/officeDocument/2006/relationships/image" Target="../media/image135.emf"/><Relationship Id="rId19" Type="http://schemas.openxmlformats.org/officeDocument/2006/relationships/oleObject" Target="../embeddings/oleObject118.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10.bin"/><Relationship Id="rId4" Type="http://schemas.openxmlformats.org/officeDocument/2006/relationships/image" Target="../media/image128.emf"/><Relationship Id="rId5" Type="http://schemas.openxmlformats.org/officeDocument/2006/relationships/oleObject" Target="../embeddings/oleObject111.bin"/><Relationship Id="rId6" Type="http://schemas.openxmlformats.org/officeDocument/2006/relationships/image" Target="../media/image129.emf"/><Relationship Id="rId7" Type="http://schemas.openxmlformats.org/officeDocument/2006/relationships/oleObject" Target="../embeddings/oleObject112.bin"/><Relationship Id="rId8" Type="http://schemas.openxmlformats.org/officeDocument/2006/relationships/image" Target="../media/image1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29.bin"/><Relationship Id="rId12" Type="http://schemas.openxmlformats.org/officeDocument/2006/relationships/image" Target="../media/image147.emf"/><Relationship Id="rId13" Type="http://schemas.openxmlformats.org/officeDocument/2006/relationships/oleObject" Target="../embeddings/oleObject130.bin"/><Relationship Id="rId14" Type="http://schemas.openxmlformats.org/officeDocument/2006/relationships/image" Target="../media/image148.e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25.bin"/><Relationship Id="rId4" Type="http://schemas.openxmlformats.org/officeDocument/2006/relationships/image" Target="../media/image143.emf"/><Relationship Id="rId5" Type="http://schemas.openxmlformats.org/officeDocument/2006/relationships/oleObject" Target="../embeddings/oleObject126.bin"/><Relationship Id="rId6" Type="http://schemas.openxmlformats.org/officeDocument/2006/relationships/image" Target="../media/image144.emf"/><Relationship Id="rId7" Type="http://schemas.openxmlformats.org/officeDocument/2006/relationships/oleObject" Target="../embeddings/oleObject127.bin"/><Relationship Id="rId8" Type="http://schemas.openxmlformats.org/officeDocument/2006/relationships/image" Target="../media/image145.emf"/><Relationship Id="rId9" Type="http://schemas.openxmlformats.org/officeDocument/2006/relationships/oleObject" Target="../embeddings/oleObject128.bin"/><Relationship Id="rId10" Type="http://schemas.openxmlformats.org/officeDocument/2006/relationships/image" Target="../media/image146.emf"/></Relationships>
</file>

<file path=ppt/slides/_rels/slide24.xml.rels><?xml version="1.0" encoding="UTF-8" standalone="yes"?>
<Relationships xmlns="http://schemas.openxmlformats.org/package/2006/relationships"><Relationship Id="rId20" Type="http://schemas.openxmlformats.org/officeDocument/2006/relationships/image" Target="../media/image157.wmf"/><Relationship Id="rId21" Type="http://schemas.openxmlformats.org/officeDocument/2006/relationships/oleObject" Target="../embeddings/oleObject140.bin"/><Relationship Id="rId22" Type="http://schemas.openxmlformats.org/officeDocument/2006/relationships/image" Target="../media/image158.emf"/><Relationship Id="rId23" Type="http://schemas.openxmlformats.org/officeDocument/2006/relationships/oleObject" Target="../embeddings/oleObject141.bin"/><Relationship Id="rId24" Type="http://schemas.openxmlformats.org/officeDocument/2006/relationships/image" Target="../media/image159.emf"/><Relationship Id="rId25" Type="http://schemas.openxmlformats.org/officeDocument/2006/relationships/oleObject" Target="../embeddings/oleObject142.bin"/><Relationship Id="rId26" Type="http://schemas.openxmlformats.org/officeDocument/2006/relationships/image" Target="../media/image160.emf"/><Relationship Id="rId27" Type="http://schemas.openxmlformats.org/officeDocument/2006/relationships/oleObject" Target="../embeddings/oleObject143.bin"/><Relationship Id="rId28" Type="http://schemas.openxmlformats.org/officeDocument/2006/relationships/image" Target="../media/image161.emf"/><Relationship Id="rId29" Type="http://schemas.openxmlformats.org/officeDocument/2006/relationships/oleObject" Target="../embeddings/oleObject144.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31.bin"/><Relationship Id="rId4" Type="http://schemas.openxmlformats.org/officeDocument/2006/relationships/image" Target="../media/image149.emf"/><Relationship Id="rId5" Type="http://schemas.openxmlformats.org/officeDocument/2006/relationships/oleObject" Target="../embeddings/oleObject132.bin"/><Relationship Id="rId30" Type="http://schemas.openxmlformats.org/officeDocument/2006/relationships/image" Target="../media/image162.emf"/><Relationship Id="rId31" Type="http://schemas.openxmlformats.org/officeDocument/2006/relationships/oleObject" Target="../embeddings/oleObject145.bin"/><Relationship Id="rId32" Type="http://schemas.openxmlformats.org/officeDocument/2006/relationships/image" Target="../media/image163.emf"/><Relationship Id="rId9" Type="http://schemas.openxmlformats.org/officeDocument/2006/relationships/oleObject" Target="../embeddings/oleObject134.bin"/><Relationship Id="rId6" Type="http://schemas.openxmlformats.org/officeDocument/2006/relationships/image" Target="../media/image150.wmf"/><Relationship Id="rId7" Type="http://schemas.openxmlformats.org/officeDocument/2006/relationships/oleObject" Target="../embeddings/oleObject133.bin"/><Relationship Id="rId8" Type="http://schemas.openxmlformats.org/officeDocument/2006/relationships/image" Target="../media/image151.emf"/><Relationship Id="rId33" Type="http://schemas.openxmlformats.org/officeDocument/2006/relationships/oleObject" Target="../embeddings/oleObject146.bin"/><Relationship Id="rId34" Type="http://schemas.openxmlformats.org/officeDocument/2006/relationships/image" Target="../media/image164.emf"/><Relationship Id="rId10" Type="http://schemas.openxmlformats.org/officeDocument/2006/relationships/image" Target="../media/image152.wmf"/><Relationship Id="rId11" Type="http://schemas.openxmlformats.org/officeDocument/2006/relationships/oleObject" Target="../embeddings/oleObject135.bin"/><Relationship Id="rId12" Type="http://schemas.openxmlformats.org/officeDocument/2006/relationships/image" Target="../media/image153.emf"/><Relationship Id="rId13" Type="http://schemas.openxmlformats.org/officeDocument/2006/relationships/oleObject" Target="../embeddings/oleObject136.bin"/><Relationship Id="rId14" Type="http://schemas.openxmlformats.org/officeDocument/2006/relationships/image" Target="../media/image154.emf"/><Relationship Id="rId15" Type="http://schemas.openxmlformats.org/officeDocument/2006/relationships/oleObject" Target="../embeddings/oleObject137.bin"/><Relationship Id="rId16" Type="http://schemas.openxmlformats.org/officeDocument/2006/relationships/image" Target="../media/image155.emf"/><Relationship Id="rId17" Type="http://schemas.openxmlformats.org/officeDocument/2006/relationships/oleObject" Target="../embeddings/oleObject138.bin"/><Relationship Id="rId18" Type="http://schemas.openxmlformats.org/officeDocument/2006/relationships/image" Target="../media/image156.wmf"/><Relationship Id="rId19" Type="http://schemas.openxmlformats.org/officeDocument/2006/relationships/oleObject" Target="../embeddings/oleObject139.bin"/></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150.bin"/><Relationship Id="rId12" Type="http://schemas.openxmlformats.org/officeDocument/2006/relationships/image" Target="../media/image168.emf"/><Relationship Id="rId13" Type="http://schemas.openxmlformats.org/officeDocument/2006/relationships/oleObject" Target="../embeddings/oleObject151.bin"/><Relationship Id="rId14" Type="http://schemas.openxmlformats.org/officeDocument/2006/relationships/oleObject" Target="../embeddings/oleObject152.bin"/><Relationship Id="rId15" Type="http://schemas.openxmlformats.org/officeDocument/2006/relationships/image" Target="../media/image169.wmf"/><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notesSlide" Target="../notesSlides/notesSlide10.xml"/><Relationship Id="rId4" Type="http://schemas.openxmlformats.org/officeDocument/2006/relationships/image" Target="../media/image170.jpeg"/><Relationship Id="rId5" Type="http://schemas.openxmlformats.org/officeDocument/2006/relationships/oleObject" Target="../embeddings/oleObject147.bin"/><Relationship Id="rId6" Type="http://schemas.openxmlformats.org/officeDocument/2006/relationships/image" Target="../media/image165.wmf"/><Relationship Id="rId7" Type="http://schemas.openxmlformats.org/officeDocument/2006/relationships/oleObject" Target="../embeddings/oleObject148.bin"/><Relationship Id="rId8" Type="http://schemas.openxmlformats.org/officeDocument/2006/relationships/image" Target="../media/image166.wmf"/><Relationship Id="rId9" Type="http://schemas.openxmlformats.org/officeDocument/2006/relationships/oleObject" Target="../embeddings/oleObject149.bin"/><Relationship Id="rId10" Type="http://schemas.openxmlformats.org/officeDocument/2006/relationships/image" Target="../media/image16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ummer15-1441-001/sp6-spreadsheet.xlsx"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wmf"/><Relationship Id="rId9" Type="http://schemas.openxmlformats.org/officeDocument/2006/relationships/oleObject" Target="../embeddings/oleObject4.bin"/><Relationship Id="rId10"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1" Type="http://schemas.openxmlformats.org/officeDocument/2006/relationships/image" Target="../media/image11.wmf"/><Relationship Id="rId12" Type="http://schemas.openxmlformats.org/officeDocument/2006/relationships/oleObject" Target="../embeddings/oleObject9.bin"/><Relationship Id="rId13" Type="http://schemas.openxmlformats.org/officeDocument/2006/relationships/image" Target="../media/image12.wmf"/><Relationship Id="rId14" Type="http://schemas.openxmlformats.org/officeDocument/2006/relationships/oleObject" Target="../embeddings/oleObject10.bin"/><Relationship Id="rId15" Type="http://schemas.openxmlformats.org/officeDocument/2006/relationships/image" Target="../media/image13.wmf"/><Relationship Id="rId16" Type="http://schemas.openxmlformats.org/officeDocument/2006/relationships/oleObject" Target="../embeddings/oleObject11.bin"/><Relationship Id="rId17" Type="http://schemas.openxmlformats.org/officeDocument/2006/relationships/image" Target="../media/image14.wmf"/><Relationship Id="rId18" Type="http://schemas.openxmlformats.org/officeDocument/2006/relationships/oleObject" Target="../embeddings/oleObject12.bin"/><Relationship Id="rId19"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5.bin"/><Relationship Id="rId5" Type="http://schemas.openxmlformats.org/officeDocument/2006/relationships/image" Target="../media/image8.wmf"/><Relationship Id="rId6" Type="http://schemas.openxmlformats.org/officeDocument/2006/relationships/oleObject" Target="../embeddings/oleObject6.bin"/><Relationship Id="rId7" Type="http://schemas.openxmlformats.org/officeDocument/2006/relationships/image" Target="../media/image9.wmf"/><Relationship Id="rId8" Type="http://schemas.openxmlformats.org/officeDocument/2006/relationships/oleObject" Target="../embeddings/oleObject7.bin"/><Relationship Id="rId9" Type="http://schemas.openxmlformats.org/officeDocument/2006/relationships/image" Target="../media/image10.wmf"/><Relationship Id="rId10"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0" Type="http://schemas.openxmlformats.org/officeDocument/2006/relationships/image" Target="../media/image24.wmf"/><Relationship Id="rId21" Type="http://schemas.openxmlformats.org/officeDocument/2006/relationships/oleObject" Target="../embeddings/oleObject22.bin"/><Relationship Id="rId22" Type="http://schemas.openxmlformats.org/officeDocument/2006/relationships/image" Target="../media/image25.wmf"/><Relationship Id="rId23" Type="http://schemas.openxmlformats.org/officeDocument/2006/relationships/oleObject" Target="../embeddings/oleObject23.bin"/><Relationship Id="rId24" Type="http://schemas.openxmlformats.org/officeDocument/2006/relationships/image" Target="../media/image26.wmf"/><Relationship Id="rId25" Type="http://schemas.openxmlformats.org/officeDocument/2006/relationships/oleObject" Target="../embeddings/oleObject24.bin"/><Relationship Id="rId26" Type="http://schemas.openxmlformats.org/officeDocument/2006/relationships/image" Target="../media/image27.wmf"/><Relationship Id="rId27" Type="http://schemas.openxmlformats.org/officeDocument/2006/relationships/oleObject" Target="../embeddings/oleObject25.bin"/><Relationship Id="rId28" Type="http://schemas.openxmlformats.org/officeDocument/2006/relationships/image" Target="../media/image28.wmf"/><Relationship Id="rId2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8.wmf"/><Relationship Id="rId5" Type="http://schemas.openxmlformats.org/officeDocument/2006/relationships/oleObject" Target="../embeddings/oleObject14.bin"/><Relationship Id="rId30" Type="http://schemas.openxmlformats.org/officeDocument/2006/relationships/image" Target="../media/image29.emf"/><Relationship Id="rId31" Type="http://schemas.openxmlformats.org/officeDocument/2006/relationships/oleObject" Target="../embeddings/oleObject27.bin"/><Relationship Id="rId32" Type="http://schemas.openxmlformats.org/officeDocument/2006/relationships/image" Target="../media/image30.emf"/><Relationship Id="rId9" Type="http://schemas.openxmlformats.org/officeDocument/2006/relationships/oleObject" Target="../embeddings/oleObject16.bin"/><Relationship Id="rId6" Type="http://schemas.openxmlformats.org/officeDocument/2006/relationships/image" Target="../media/image17.wmf"/><Relationship Id="rId7" Type="http://schemas.openxmlformats.org/officeDocument/2006/relationships/oleObject" Target="../embeddings/oleObject15.bin"/><Relationship Id="rId8" Type="http://schemas.openxmlformats.org/officeDocument/2006/relationships/image" Target="../media/image18.emf"/><Relationship Id="rId33" Type="http://schemas.openxmlformats.org/officeDocument/2006/relationships/oleObject" Target="../embeddings/oleObject28.bin"/><Relationship Id="rId34" Type="http://schemas.openxmlformats.org/officeDocument/2006/relationships/image" Target="../media/image31.emf"/><Relationship Id="rId10" Type="http://schemas.openxmlformats.org/officeDocument/2006/relationships/image" Target="../media/image19.wmf"/><Relationship Id="rId11" Type="http://schemas.openxmlformats.org/officeDocument/2006/relationships/oleObject" Target="../embeddings/oleObject17.bin"/><Relationship Id="rId12" Type="http://schemas.openxmlformats.org/officeDocument/2006/relationships/image" Target="../media/image20.emf"/><Relationship Id="rId13" Type="http://schemas.openxmlformats.org/officeDocument/2006/relationships/oleObject" Target="../embeddings/oleObject18.bin"/><Relationship Id="rId14" Type="http://schemas.openxmlformats.org/officeDocument/2006/relationships/image" Target="../media/image21.wmf"/><Relationship Id="rId15" Type="http://schemas.openxmlformats.org/officeDocument/2006/relationships/oleObject" Target="../embeddings/oleObject19.bin"/><Relationship Id="rId16" Type="http://schemas.openxmlformats.org/officeDocument/2006/relationships/image" Target="../media/image22.wmf"/><Relationship Id="rId17" Type="http://schemas.openxmlformats.org/officeDocument/2006/relationships/oleObject" Target="../embeddings/oleObject20.bin"/><Relationship Id="rId18" Type="http://schemas.openxmlformats.org/officeDocument/2006/relationships/image" Target="../media/image23.wmf"/><Relationship Id="rId19"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5.wmf"/><Relationship Id="rId13" Type="http://schemas.openxmlformats.org/officeDocument/2006/relationships/oleObject" Target="../embeddings/oleObject33.bin"/><Relationship Id="rId14" Type="http://schemas.openxmlformats.org/officeDocument/2006/relationships/image" Target="../media/image36.wmf"/><Relationship Id="rId15" Type="http://schemas.openxmlformats.org/officeDocument/2006/relationships/oleObject" Target="../embeddings/oleObject34.bin"/><Relationship Id="rId16" Type="http://schemas.openxmlformats.org/officeDocument/2006/relationships/image" Target="../media/image37.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38.jpeg"/><Relationship Id="rId5" Type="http://schemas.openxmlformats.org/officeDocument/2006/relationships/oleObject" Target="../embeddings/oleObject29.bin"/><Relationship Id="rId6" Type="http://schemas.openxmlformats.org/officeDocument/2006/relationships/image" Target="../media/image32.wmf"/><Relationship Id="rId7" Type="http://schemas.openxmlformats.org/officeDocument/2006/relationships/oleObject" Target="../embeddings/oleObject30.bin"/><Relationship Id="rId8" Type="http://schemas.openxmlformats.org/officeDocument/2006/relationships/image" Target="../media/image33.wmf"/><Relationship Id="rId9" Type="http://schemas.openxmlformats.org/officeDocument/2006/relationships/oleObject" Target="../embeddings/oleObject31.bin"/><Relationship Id="rId10"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July 8,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2131" y="1447800"/>
            <a:ext cx="299175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a:t>
            </a:r>
            <a:r>
              <a:rPr lang="en-US" dirty="0">
                <a:solidFill>
                  <a:schemeClr val="accent2"/>
                </a:solidFill>
                <a:latin typeface="Monotype Corsiva" pitchFamily="-84" charset="0"/>
              </a:rPr>
              <a:t>8</a:t>
            </a:r>
            <a:r>
              <a:rPr lang="en-US" dirty="0" smtClean="0">
                <a:solidFill>
                  <a:schemeClr val="accent2"/>
                </a:solidFill>
                <a:latin typeface="Monotype Corsiva" pitchFamily="-84" charset="0"/>
              </a:rPr>
              <a:t>,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362200"/>
            <a:ext cx="7010400" cy="3200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ea typeface="Gulim" charset="0"/>
                <a:cs typeface="Gulim" charset="0"/>
              </a:rPr>
              <a:t>Concept </a:t>
            </a:r>
            <a:r>
              <a:rPr lang="en-US" sz="2800" dirty="0">
                <a:solidFill>
                  <a:srgbClr val="0000FF"/>
                </a:solidFill>
                <a:latin typeface="Arial Narrow" charset="0"/>
                <a:ea typeface="Gulim" charset="0"/>
                <a:cs typeface="Gulim" charset="0"/>
              </a:rPr>
              <a:t>of the Center of Mass</a:t>
            </a:r>
          </a:p>
          <a:p>
            <a:pPr marL="609600" lvl="1" indent="-609600">
              <a:buFontTx/>
              <a:buChar char="•"/>
            </a:pPr>
            <a:r>
              <a:rPr lang="en-US" sz="2800" dirty="0" smtClean="0">
                <a:solidFill>
                  <a:srgbClr val="0000FF"/>
                </a:solidFill>
                <a:latin typeface="Arial Narrow" charset="0"/>
                <a:ea typeface="Gulim" charset="0"/>
                <a:cs typeface="Gulim" charset="0"/>
              </a:rPr>
              <a:t>Center of Mass &amp; Center of Gravity</a:t>
            </a:r>
          </a:p>
          <a:p>
            <a:pPr marL="609600" lvl="1" indent="-609600">
              <a:buFontTx/>
              <a:buChar char="•"/>
            </a:pPr>
            <a:r>
              <a:rPr lang="en-US" sz="2800" dirty="0" smtClean="0">
                <a:solidFill>
                  <a:srgbClr val="0000FF"/>
                </a:solidFill>
                <a:latin typeface="Arial Narrow" charset="0"/>
                <a:ea typeface="Gulim" charset="0"/>
                <a:cs typeface="Gulim" charset="0"/>
              </a:rPr>
              <a:t>Fundamentals </a:t>
            </a:r>
            <a:r>
              <a:rPr lang="en-US" sz="2800" dirty="0">
                <a:solidFill>
                  <a:srgbClr val="0000FF"/>
                </a:solidFill>
                <a:latin typeface="Arial Narrow" charset="0"/>
                <a:ea typeface="Gulim" charset="0"/>
                <a:cs typeface="Gulim" charset="0"/>
              </a:rPr>
              <a:t>of the Rotational </a:t>
            </a:r>
            <a:r>
              <a:rPr lang="en-US" sz="2800" dirty="0" smtClean="0">
                <a:solidFill>
                  <a:srgbClr val="0000FF"/>
                </a:solidFill>
                <a:latin typeface="Arial Narrow" charset="0"/>
                <a:ea typeface="Gulim" charset="0"/>
                <a:cs typeface="Gulim" charset="0"/>
              </a:rPr>
              <a:t>Motion</a:t>
            </a:r>
            <a:endParaRPr lang="en-US" sz="2800" dirty="0">
              <a:solidFill>
                <a:srgbClr val="0000FF"/>
              </a:solidFill>
              <a:latin typeface="Arial Narrow" charset="0"/>
            </a:endParaRPr>
          </a:p>
          <a:p>
            <a:pPr marL="609600" lvl="1" indent="-609600">
              <a:buFontTx/>
              <a:buChar char="•"/>
            </a:pPr>
            <a:r>
              <a:rPr lang="en-US" sz="2800" dirty="0">
                <a:solidFill>
                  <a:srgbClr val="0000FF"/>
                </a:solidFill>
                <a:latin typeface="Arial Narrow" charset="0"/>
                <a:ea typeface="Gulim" charset="0"/>
                <a:cs typeface="Gulim" charset="0"/>
              </a:rPr>
              <a:t>Rotational Kinematics</a:t>
            </a:r>
          </a:p>
          <a:p>
            <a:pPr marL="609600" lvl="1" indent="-609600">
              <a:buFontTx/>
              <a:buChar char="•"/>
            </a:pPr>
            <a:r>
              <a:rPr lang="en-US" altLang="ko-KR" sz="2800" dirty="0">
                <a:solidFill>
                  <a:srgbClr val="0000FF"/>
                </a:solidFill>
                <a:latin typeface="Arial Narrow" charset="0"/>
                <a:ea typeface="굴림" charset="0"/>
                <a:cs typeface="굴림" charset="0"/>
              </a:rPr>
              <a:t>Equations of Rotational Kinematics</a:t>
            </a:r>
          </a:p>
          <a:p>
            <a:pPr marL="609600" lvl="1" indent="-609600">
              <a:buFontTx/>
              <a:buChar char="•"/>
            </a:pPr>
            <a:r>
              <a:rPr lang="en-US" altLang="ko-KR" sz="2800" dirty="0">
                <a:solidFill>
                  <a:srgbClr val="0000FF"/>
                </a:solidFill>
                <a:latin typeface="Arial Narrow" charset="0"/>
                <a:ea typeface="굴림" charset="0"/>
                <a:cs typeface="굴림" charset="0"/>
              </a:rPr>
              <a:t>Relationship Between Angular and Linear </a:t>
            </a:r>
            <a:r>
              <a:rPr lang="en-US" altLang="ko-KR" sz="2800" dirty="0" smtClean="0">
                <a:solidFill>
                  <a:srgbClr val="0000FF"/>
                </a:solidFill>
                <a:latin typeface="Arial Narrow" charset="0"/>
                <a:ea typeface="굴림" charset="0"/>
                <a:cs typeface="굴림" charset="0"/>
              </a:rPr>
              <a:t>Quantities</a:t>
            </a:r>
            <a:endParaRPr lang="en-US" altLang="ko-KR" sz="2800" dirty="0">
              <a:solidFill>
                <a:srgbClr val="0000FF"/>
              </a:solidFill>
              <a:latin typeface="Arial Narrow" charset="0"/>
              <a:ea typeface="굴림" charset="0"/>
              <a:cs typeface="굴림"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097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09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0550B4-9ED0-8F45-ACFE-980CE988432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809986" name="Text Box 2"/>
          <p:cNvSpPr txBox="1">
            <a:spLocks noChangeArrowheads="1"/>
          </p:cNvSpPr>
          <p:nvPr/>
        </p:nvSpPr>
        <p:spPr bwMode="auto">
          <a:xfrm>
            <a:off x="288925" y="533400"/>
            <a:ext cx="41306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push off against each other 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ice where friction is negligible.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One is a 54-kg woman and one is a 88-kg man.  The woman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moves away with a </a:t>
            </a:r>
            <a:r>
              <a:rPr lang="en-US" sz="2000" dirty="0" smtClean="0">
                <a:solidFill>
                  <a:schemeClr val="accent2"/>
                </a:solidFill>
                <a:latin typeface="Arial Narrow" charset="0"/>
                <a:ea typeface="굴림" charset="0"/>
                <a:cs typeface="굴림" charset="0"/>
              </a:rPr>
              <a:t>velocity </a:t>
            </a:r>
            <a:r>
              <a:rPr lang="en-US" sz="2000" dirty="0">
                <a:solidFill>
                  <a:schemeClr val="accent2"/>
                </a:solidFill>
                <a:latin typeface="Arial Narrow" charset="0"/>
                <a:ea typeface="굴림" charset="0"/>
                <a:cs typeface="굴림" charset="0"/>
              </a:rPr>
              <a:t>of +2.5 m/s.  </a:t>
            </a:r>
            <a:r>
              <a:rPr lang="en-US" sz="2000" dirty="0" smtClean="0">
                <a:solidFill>
                  <a:schemeClr val="accent2"/>
                </a:solidFill>
                <a:latin typeface="Arial Narrow" charset="0"/>
                <a:ea typeface="굴림" charset="0"/>
                <a:cs typeface="굴림" charset="0"/>
              </a:rPr>
              <a:t> What are the man’s velocity and that of the CM?</a:t>
            </a:r>
            <a:endParaRPr lang="en-US" sz="2000" dirty="0">
              <a:solidFill>
                <a:schemeClr val="accent2"/>
              </a:solidFill>
              <a:latin typeface="Arial Narrow" charset="0"/>
              <a:ea typeface="굴림" charset="0"/>
              <a:cs typeface="굴림" charset="0"/>
            </a:endParaRPr>
          </a:p>
        </p:txBody>
      </p:sp>
      <p:pic>
        <p:nvPicPr>
          <p:cNvPr id="809987" name="Picture 3"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Rectangle 4"/>
          <p:cNvSpPr>
            <a:spLocks noGrp="1" noChangeArrowheads="1"/>
          </p:cNvSpPr>
          <p:nvPr>
            <p:ph type="title"/>
          </p:nvPr>
        </p:nvSpPr>
        <p:spPr>
          <a:xfrm>
            <a:off x="381000" y="0"/>
            <a:ext cx="8458200" cy="762000"/>
          </a:xfrm>
        </p:spPr>
        <p:txBody>
          <a:bodyPr/>
          <a:lstStyle/>
          <a:p>
            <a:r>
              <a:rPr lang="en-US" altLang="ko-KR">
                <a:latin typeface="Arial Narrow" charset="0"/>
                <a:ea typeface="굴림" charset="0"/>
                <a:cs typeface="굴림" charset="0"/>
              </a:rPr>
              <a:t>Another Look at the Ice Skater Problem</a:t>
            </a:r>
            <a:endParaRPr lang="en-US">
              <a:latin typeface="Arial Narrow" charset="0"/>
              <a:ea typeface="ＭＳ Ｐゴシック" charset="0"/>
              <a:cs typeface="ＭＳ Ｐゴシック" charset="0"/>
            </a:endParaRPr>
          </a:p>
        </p:txBody>
      </p:sp>
      <p:graphicFrame>
        <p:nvGraphicFramePr>
          <p:cNvPr id="810000" name="Object 2"/>
          <p:cNvGraphicFramePr>
            <a:graphicFrameLocks noChangeAspect="1"/>
          </p:cNvGraphicFramePr>
          <p:nvPr/>
        </p:nvGraphicFramePr>
        <p:xfrm>
          <a:off x="533400" y="2338388"/>
          <a:ext cx="1439863" cy="481012"/>
        </p:xfrm>
        <a:graphic>
          <a:graphicData uri="http://schemas.openxmlformats.org/presentationml/2006/ole">
            <mc:AlternateContent xmlns:mc="http://schemas.openxmlformats.org/markup-compatibility/2006">
              <mc:Choice xmlns:v="urn:schemas-microsoft-com:vml" Requires="v">
                <p:oleObj spid="_x0000_s290804" name="Equation" r:id="rId5" imgW="685800" imgH="228600" progId="Equation.DSMT4">
                  <p:embed/>
                </p:oleObj>
              </mc:Choice>
              <mc:Fallback>
                <p:oleObj name="Equation" r:id="rId5" imgW="685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38388"/>
                        <a:ext cx="1439863"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1" name="Object 3"/>
          <p:cNvGraphicFramePr>
            <a:graphicFrameLocks noChangeAspect="1"/>
          </p:cNvGraphicFramePr>
          <p:nvPr/>
        </p:nvGraphicFramePr>
        <p:xfrm>
          <a:off x="546100" y="3987800"/>
          <a:ext cx="1892300" cy="508000"/>
        </p:xfrm>
        <a:graphic>
          <a:graphicData uri="http://schemas.openxmlformats.org/presentationml/2006/ole">
            <mc:AlternateContent xmlns:mc="http://schemas.openxmlformats.org/markup-compatibility/2006">
              <mc:Choice xmlns:v="urn:schemas-microsoft-com:vml" Requires="v">
                <p:oleObj spid="_x0000_s290805" name="Equation" r:id="rId7" imgW="901440" imgH="241200" progId="Equation.DSMT4">
                  <p:embed/>
                </p:oleObj>
              </mc:Choice>
              <mc:Fallback>
                <p:oleObj name="Equation" r:id="rId7" imgW="90144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3987800"/>
                        <a:ext cx="18923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2" name="Object 4"/>
          <p:cNvGraphicFramePr>
            <a:graphicFrameLocks noChangeAspect="1"/>
          </p:cNvGraphicFramePr>
          <p:nvPr/>
        </p:nvGraphicFramePr>
        <p:xfrm>
          <a:off x="533400" y="3100388"/>
          <a:ext cx="827088" cy="481012"/>
        </p:xfrm>
        <a:graphic>
          <a:graphicData uri="http://schemas.openxmlformats.org/presentationml/2006/ole">
            <mc:AlternateContent xmlns:mc="http://schemas.openxmlformats.org/markup-compatibility/2006">
              <mc:Choice xmlns:v="urn:schemas-microsoft-com:vml" Requires="v">
                <p:oleObj spid="_x0000_s290806" name="Equation" r:id="rId9" imgW="393480" imgH="228600" progId="Equation.DSMT4">
                  <p:embed/>
                </p:oleObj>
              </mc:Choice>
              <mc:Fallback>
                <p:oleObj name="Equation" r:id="rId9" imgW="393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00388"/>
                        <a:ext cx="827088"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3" name="Object 5"/>
          <p:cNvGraphicFramePr>
            <a:graphicFrameLocks noChangeAspect="1"/>
          </p:cNvGraphicFramePr>
          <p:nvPr/>
        </p:nvGraphicFramePr>
        <p:xfrm>
          <a:off x="381000" y="4724400"/>
          <a:ext cx="827088" cy="508000"/>
        </p:xfrm>
        <a:graphic>
          <a:graphicData uri="http://schemas.openxmlformats.org/presentationml/2006/ole">
            <mc:AlternateContent xmlns:mc="http://schemas.openxmlformats.org/markup-compatibility/2006">
              <mc:Choice xmlns:v="urn:schemas-microsoft-com:vml" Requires="v">
                <p:oleObj spid="_x0000_s290807" name="Equation" r:id="rId11" imgW="393480" imgH="241200" progId="Equation.DSMT4">
                  <p:embed/>
                </p:oleObj>
              </mc:Choice>
              <mc:Fallback>
                <p:oleObj name="Equation" r:id="rId11" imgW="3934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724400"/>
                        <a:ext cx="8270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4" name="Object 6"/>
          <p:cNvGraphicFramePr>
            <a:graphicFrameLocks noChangeAspect="1"/>
          </p:cNvGraphicFramePr>
          <p:nvPr/>
        </p:nvGraphicFramePr>
        <p:xfrm>
          <a:off x="2725738" y="2338388"/>
          <a:ext cx="1465262" cy="481012"/>
        </p:xfrm>
        <a:graphic>
          <a:graphicData uri="http://schemas.openxmlformats.org/presentationml/2006/ole">
            <mc:AlternateContent xmlns:mc="http://schemas.openxmlformats.org/markup-compatibility/2006">
              <mc:Choice xmlns:v="urn:schemas-microsoft-com:vml" Requires="v">
                <p:oleObj spid="_x0000_s290808" name="Equation" r:id="rId13" imgW="698400" imgH="228600" progId="Equation.DSMT4">
                  <p:embed/>
                </p:oleObj>
              </mc:Choice>
              <mc:Fallback>
                <p:oleObj name="Equation" r:id="rId13" imgW="6984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738" y="2338388"/>
                        <a:ext cx="1465262"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5" name="Object 7"/>
          <p:cNvGraphicFramePr>
            <a:graphicFrameLocks noChangeAspect="1"/>
          </p:cNvGraphicFramePr>
          <p:nvPr/>
        </p:nvGraphicFramePr>
        <p:xfrm>
          <a:off x="1312863" y="2900363"/>
          <a:ext cx="1811337" cy="909637"/>
        </p:xfrm>
        <a:graphic>
          <a:graphicData uri="http://schemas.openxmlformats.org/presentationml/2006/ole">
            <mc:AlternateContent xmlns:mc="http://schemas.openxmlformats.org/markup-compatibility/2006">
              <mc:Choice xmlns:v="urn:schemas-microsoft-com:vml" Requires="v">
                <p:oleObj spid="_x0000_s290809" name="Equation" r:id="rId15" imgW="863280" imgH="431640" progId="Equation.DSMT4">
                  <p:embed/>
                </p:oleObj>
              </mc:Choice>
              <mc:Fallback>
                <p:oleObj name="Equation" r:id="rId15" imgW="8632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2863" y="2900363"/>
                        <a:ext cx="18113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6" name="Object 8"/>
          <p:cNvGraphicFramePr>
            <a:graphicFrameLocks noChangeAspect="1"/>
          </p:cNvGraphicFramePr>
          <p:nvPr/>
        </p:nvGraphicFramePr>
        <p:xfrm>
          <a:off x="3124200" y="3124200"/>
          <a:ext cx="266700" cy="374650"/>
        </p:xfrm>
        <a:graphic>
          <a:graphicData uri="http://schemas.openxmlformats.org/presentationml/2006/ole">
            <mc:AlternateContent xmlns:mc="http://schemas.openxmlformats.org/markup-compatibility/2006">
              <mc:Choice xmlns:v="urn:schemas-microsoft-com:vml" Requires="v">
                <p:oleObj spid="_x0000_s290810" name="Equation" r:id="rId17" imgW="126720" imgH="177480" progId="Equation.DSMT4">
                  <p:embed/>
                </p:oleObj>
              </mc:Choice>
              <mc:Fallback>
                <p:oleObj name="Equation" r:id="rId17" imgW="126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312420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7" name="Object 9"/>
          <p:cNvGraphicFramePr>
            <a:graphicFrameLocks noChangeAspect="1"/>
          </p:cNvGraphicFramePr>
          <p:nvPr/>
        </p:nvGraphicFramePr>
        <p:xfrm>
          <a:off x="2779713" y="3987800"/>
          <a:ext cx="1944687" cy="508000"/>
        </p:xfrm>
        <a:graphic>
          <a:graphicData uri="http://schemas.openxmlformats.org/presentationml/2006/ole">
            <mc:AlternateContent xmlns:mc="http://schemas.openxmlformats.org/markup-compatibility/2006">
              <mc:Choice xmlns:v="urn:schemas-microsoft-com:vml" Requires="v">
                <p:oleObj spid="_x0000_s290811" name="Equation" r:id="rId19" imgW="927000" imgH="241200" progId="Equation.DSMT4">
                  <p:embed/>
                </p:oleObj>
              </mc:Choice>
              <mc:Fallback>
                <p:oleObj name="Equation" r:id="rId19" imgW="92700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9713" y="3987800"/>
                        <a:ext cx="19446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8" name="Object 10"/>
          <p:cNvGraphicFramePr>
            <a:graphicFrameLocks noChangeAspect="1"/>
          </p:cNvGraphicFramePr>
          <p:nvPr/>
        </p:nvGraphicFramePr>
        <p:xfrm>
          <a:off x="1295400" y="4495800"/>
          <a:ext cx="1839913" cy="962025"/>
        </p:xfrm>
        <a:graphic>
          <a:graphicData uri="http://schemas.openxmlformats.org/presentationml/2006/ole">
            <mc:AlternateContent xmlns:mc="http://schemas.openxmlformats.org/markup-compatibility/2006">
              <mc:Choice xmlns:v="urn:schemas-microsoft-com:vml" Requires="v">
                <p:oleObj spid="_x0000_s290812" name="Equation" r:id="rId21" imgW="876240" imgH="457200" progId="Equation.DSMT4">
                  <p:embed/>
                </p:oleObj>
              </mc:Choice>
              <mc:Fallback>
                <p:oleObj name="Equation" r:id="rId21" imgW="876240" imgH="457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400" y="4495800"/>
                        <a:ext cx="183991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9" name="Object 11"/>
          <p:cNvGraphicFramePr>
            <a:graphicFrameLocks noChangeAspect="1"/>
          </p:cNvGraphicFramePr>
          <p:nvPr/>
        </p:nvGraphicFramePr>
        <p:xfrm>
          <a:off x="546100" y="5410200"/>
          <a:ext cx="5943600" cy="882650"/>
        </p:xfrm>
        <a:graphic>
          <a:graphicData uri="http://schemas.openxmlformats.org/presentationml/2006/ole">
            <mc:AlternateContent xmlns:mc="http://schemas.openxmlformats.org/markup-compatibility/2006">
              <mc:Choice xmlns:v="urn:schemas-microsoft-com:vml" Requires="v">
                <p:oleObj spid="_x0000_s290813" name="Equation" r:id="rId23" imgW="2831760" imgH="419040" progId="Equation.DSMT4">
                  <p:embed/>
                </p:oleObj>
              </mc:Choice>
              <mc:Fallback>
                <p:oleObj name="Equation" r:id="rId23" imgW="2831760" imgH="419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100" y="5410200"/>
                        <a:ext cx="59436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56407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smtClean="0"/>
              <a:t>Wednesday, July 8, 2015</a:t>
            </a:r>
          </a:p>
        </p:txBody>
      </p:sp>
      <p:sp>
        <p:nvSpPr>
          <p:cNvPr id="22535" name="Footer Placeholder 4"/>
          <p:cNvSpPr>
            <a:spLocks noGrp="1"/>
          </p:cNvSpPr>
          <p:nvPr>
            <p:ph type="ftr" sz="quarter" idx="11"/>
          </p:nvPr>
        </p:nvSpPr>
        <p:spPr>
          <a:noFill/>
        </p:spPr>
        <p:txBody>
          <a:bodyPr/>
          <a:lstStyle/>
          <a:p>
            <a:r>
              <a:rPr lang="nl-NL" smtClean="0"/>
              <a:t>PHYS 1441-001, Summer 2014             Dr. Jaehoon Yu</a:t>
            </a:r>
            <a:endParaRPr lang="en-US" smtClean="0"/>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11</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lgn="just">
              <a:spcBef>
                <a:spcPct val="20000"/>
              </a:spcBef>
            </a:pPr>
            <a:r>
              <a:rPr lang="en-US" sz="2000" dirty="0">
                <a:solidFill>
                  <a:schemeClr val="accent2"/>
                </a:solidFill>
                <a:latin typeface="Arial Narrow" charset="0"/>
              </a:rPr>
              <a:t>The net effect of these small gravitational forces is equivalent to a single force acting on a point (</a:t>
            </a:r>
            <a:r>
              <a:rPr lang="en-US" sz="2000" dirty="0">
                <a:solidFill>
                  <a:srgbClr val="FF0000"/>
                </a:solidFill>
                <a:latin typeface="Arial Narrow" charset="0"/>
              </a:rPr>
              <a:t>Center of Gravity</a:t>
            </a:r>
            <a:r>
              <a:rPr lang="en-US" sz="2000" dirty="0">
                <a:solidFill>
                  <a:schemeClr val="accent2"/>
                </a:solidFill>
                <a:latin typeface="Arial Narrow" charset="0"/>
              </a:rPr>
              <a:t>) with mass M.</a:t>
            </a:r>
            <a:endParaRPr lang="en-US" dirty="0">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096000" cy="1200328"/>
          </a:xfrm>
          <a:prstGeom prst="rect">
            <a:avLst/>
          </a:prstGeom>
          <a:noFill/>
          <a:ln w="28575">
            <a:no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533400" y="2133600"/>
            <a:ext cx="2590800" cy="13398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gn="just">
              <a:spcBef>
                <a:spcPct val="20000"/>
              </a:spcBef>
            </a:pPr>
            <a:r>
              <a:rPr lang="en-US" sz="2000" dirty="0">
                <a:solidFill>
                  <a:srgbClr val="FF0000"/>
                </a:solidFill>
                <a:latin typeface="Arial Narrow" charset="0"/>
              </a:rPr>
              <a:t>How do you think you can determine the CM of the objects that are not symmetric?</a:t>
            </a:r>
          </a:p>
        </p:txBody>
      </p:sp>
      <p:pic>
        <p:nvPicPr>
          <p:cNvPr id="366599" name="Object 2"/>
          <p:cNvPicPr>
            <a:picLocks noChangeAspect="1" noChangeArrowheads="1"/>
          </p:cNvPicPr>
          <p:nvPr/>
        </p:nvPicPr>
        <p:blipFill>
          <a:blip r:embed="rId2"/>
          <a:srcRect/>
          <a:stretch>
            <a:fillRect/>
          </a:stretch>
        </p:blipFill>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22558"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FF99"/>
                    </a:solidFill>
                    <a:latin typeface="Symbol" charset="2"/>
                  </a:rPr>
                  <a:t>Δ</a:t>
                </a:r>
                <a:r>
                  <a:rPr lang="en-US" sz="1600" dirty="0" err="1" smtClean="0">
                    <a:solidFill>
                      <a:srgbClr val="FFFF99"/>
                    </a:solidFill>
                    <a:latin typeface="Monotype Corsiva" charset="0"/>
                  </a:rPr>
                  <a:t>m</a:t>
                </a:r>
                <a:r>
                  <a:rPr lang="en-US" sz="1600" baseline="-25000" dirty="0" err="1" smtClean="0">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349875" cy="1815882"/>
          </a:xfrm>
          <a:prstGeom prst="rect">
            <a:avLst/>
          </a:prstGeom>
          <a:noFill/>
          <a:ln w="9525">
            <a:noFill/>
            <a:miter lim="800000"/>
            <a:headEnd/>
            <a:tailEnd/>
          </a:ln>
        </p:spPr>
        <p:txBody>
          <a:bodyPr wrap="square">
            <a:prstTxWarp prst="textNoShape">
              <a:avLst/>
            </a:prstTxWarp>
            <a:spAutoFit/>
          </a:bodyPr>
          <a:lstStyle/>
          <a:p>
            <a:pPr marL="457200" indent="-457200" algn="just">
              <a:spcBef>
                <a:spcPct val="20000"/>
              </a:spcBef>
            </a:pPr>
            <a:r>
              <a:rPr lang="en-US" sz="2000" dirty="0">
                <a:solidFill>
                  <a:schemeClr val="accent2"/>
                </a:solidFill>
                <a:latin typeface="Arial Narrow" charset="0"/>
              </a:rPr>
              <a:t>One can use gravity to locate CM.</a:t>
            </a:r>
          </a:p>
          <a:p>
            <a:pPr marL="457200" indent="-457200" algn="just">
              <a:spcBef>
                <a:spcPct val="20000"/>
              </a:spcBef>
              <a:buFontTx/>
              <a:buAutoNum type="arabicPeriod"/>
            </a:pPr>
            <a:r>
              <a:rPr lang="en-US" sz="2000" dirty="0">
                <a:solidFill>
                  <a:schemeClr val="accent2"/>
                </a:solidFill>
                <a:latin typeface="Arial Narrow" charset="0"/>
              </a:rPr>
              <a:t>Hang the object by one point and draw a vertical line following a plum-bob.</a:t>
            </a:r>
          </a:p>
          <a:p>
            <a:pPr marL="457200" indent="-457200" algn="just">
              <a:spcBef>
                <a:spcPct val="20000"/>
              </a:spcBef>
              <a:buFontTx/>
              <a:buAutoNum type="arabicPeriod"/>
            </a:pPr>
            <a:r>
              <a:rPr lang="en-US" sz="2000" dirty="0">
                <a:solidFill>
                  <a:schemeClr val="accent2"/>
                </a:solidFill>
                <a:latin typeface="Arial Narrow" charset="0"/>
              </a:rPr>
              <a:t>Hang the object by another point and do the same.</a:t>
            </a:r>
          </a:p>
          <a:p>
            <a:pPr marL="457200" indent="-457200" algn="just">
              <a:spcBef>
                <a:spcPct val="20000"/>
              </a:spcBef>
              <a:buFontTx/>
              <a:buAutoNum type="arabicPeriod"/>
            </a:pPr>
            <a:r>
              <a:rPr lang="en-US" sz="2000" dirty="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Δ</a:t>
              </a:r>
              <a:r>
                <a:rPr lang="en-US" sz="2000" dirty="0" err="1" smtClean="0">
                  <a:solidFill>
                    <a:schemeClr val="accent2"/>
                  </a:solidFill>
                  <a:latin typeface="Monotype Corsiva" charset="0"/>
                </a:rPr>
                <a:t>m</a:t>
              </a:r>
              <a:r>
                <a:rPr lang="en-US" sz="2000" baseline="-25000" dirty="0" err="1" smtClean="0">
                  <a:solidFill>
                    <a:schemeClr val="accent2"/>
                  </a:solidFill>
                  <a:latin typeface="Monotype Corsiva" charset="0"/>
                </a:rPr>
                <a:t>i</a:t>
              </a:r>
              <a:r>
                <a:rPr lang="en-US" sz="2000" b="1" dirty="0" err="1" smtClean="0">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197475" cy="1006475"/>
          </a:xfrm>
          <a:prstGeom prst="rect">
            <a:avLst/>
          </a:prstGeom>
          <a:solidFill>
            <a:srgbClr val="FFFFCC"/>
          </a:solidFill>
          <a:ln w="9525">
            <a:noFill/>
            <a:miter lim="800000"/>
            <a:headEnd/>
            <a:tailEnd/>
          </a:ln>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Since a rigid object can be considered as a </a:t>
            </a:r>
            <a:r>
              <a:rPr lang="en-US" sz="2000" b="1" u="sng" dirty="0">
                <a:solidFill>
                  <a:srgbClr val="FF0000"/>
                </a:solidFill>
                <a:latin typeface="Arial Narrow" charset="0"/>
              </a:rPr>
              <a:t>collection of small masses</a:t>
            </a:r>
            <a:r>
              <a:rPr lang="en-US" sz="2000" dirty="0">
                <a:solidFill>
                  <a:schemeClr val="accent2"/>
                </a:solidFill>
                <a:latin typeface="Arial Narrow" charset="0"/>
              </a:rPr>
              <a:t>, one can see the total gravitational force exerted on the object as </a:t>
            </a:r>
            <a:endParaRPr lang="en-US" dirty="0">
              <a:latin typeface="Monotype Corsiva" charset="0"/>
            </a:endParaRPr>
          </a:p>
        </p:txBody>
      </p:sp>
      <p:sp>
        <p:nvSpPr>
          <p:cNvPr id="366617" name="Text Box 25"/>
          <p:cNvSpPr txBox="1">
            <a:spLocks noChangeArrowheads="1"/>
          </p:cNvSpPr>
          <p:nvPr/>
        </p:nvSpPr>
        <p:spPr bwMode="auto">
          <a:xfrm>
            <a:off x="2209800" y="5334000"/>
            <a:ext cx="2209800" cy="85090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Arial Narrow" charset="0"/>
              </a:rPr>
              <a:t>What does this equation tell you?</a:t>
            </a:r>
          </a:p>
        </p:txBody>
      </p:sp>
      <p:pic>
        <p:nvPicPr>
          <p:cNvPr id="366618" name="Object 3"/>
          <p:cNvPicPr>
            <a:picLocks noChangeAspect="1" noChangeArrowheads="1"/>
          </p:cNvPicPr>
          <p:nvPr/>
        </p:nvPicPr>
        <p:blipFill>
          <a:blip r:embed="rId3"/>
          <a:srcRect/>
          <a:stretch>
            <a:fillRect/>
          </a:stretch>
        </p:blipFill>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p:blipFill>
          <a:blip r:embed="rId4"/>
          <a:srcRect/>
          <a:stretch>
            <a:fillRect/>
          </a:stretch>
        </p:blipFill>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p:blipFill>
          <a:blip r:embed="rId5"/>
          <a:srcRect/>
          <a:stretch>
            <a:fillRect/>
          </a:stretch>
        </p:blipFill>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extLst>
      <p:ext uri="{BB962C8B-B14F-4D97-AF65-F5344CB8AC3E}">
        <p14:creationId xmlns:p14="http://schemas.microsoft.com/office/powerpoint/2010/main" val="1991582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30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30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3113D8-6364-9047-9693-611C950E47FC}"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pic>
        <p:nvPicPr>
          <p:cNvPr id="827395" name="Picture 3" descr="F0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8114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6" name="Text Box 4"/>
          <p:cNvSpPr txBox="1">
            <a:spLocks noChangeArrowheads="1"/>
          </p:cNvSpPr>
          <p:nvPr/>
        </p:nvSpPr>
        <p:spPr bwMode="auto">
          <a:xfrm>
            <a:off x="914400" y="914400"/>
            <a:ext cx="5257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In the simplest kind of rotation,</a:t>
            </a:r>
            <a:r>
              <a:rPr lang="en-US" altLang="ko-KR" dirty="0">
                <a:solidFill>
                  <a:schemeClr val="accent2"/>
                </a:solidFill>
                <a:latin typeface="Arial Narrow" charset="0"/>
                <a:ea typeface="굴림" charset="0"/>
                <a:cs typeface="굴림" charset="0"/>
              </a:rPr>
              <a:t> </a:t>
            </a:r>
            <a:r>
              <a:rPr lang="en-US" altLang="ko-KR" dirty="0" smtClean="0">
                <a:solidFill>
                  <a:schemeClr val="accent2"/>
                </a:solidFill>
                <a:latin typeface="Arial Narrow" charset="0"/>
                <a:ea typeface="굴림" charset="0"/>
                <a:cs typeface="굴림" charset="0"/>
              </a:rPr>
              <a:t>a </a:t>
            </a:r>
            <a:r>
              <a:rPr lang="en-US" dirty="0" smtClean="0">
                <a:solidFill>
                  <a:schemeClr val="accent2"/>
                </a:solidFill>
                <a:latin typeface="Arial Narrow" charset="0"/>
                <a:ea typeface="굴림" charset="0"/>
                <a:cs typeface="굴림" charset="0"/>
              </a:rPr>
              <a:t>point </a:t>
            </a:r>
            <a:r>
              <a:rPr lang="en-US" dirty="0">
                <a:solidFill>
                  <a:schemeClr val="accent2"/>
                </a:solidFill>
                <a:latin typeface="Arial Narrow" charset="0"/>
                <a:ea typeface="굴림" charset="0"/>
                <a:cs typeface="굴림" charset="0"/>
              </a:rPr>
              <a:t>on a rigid object move 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circular paths around an </a:t>
            </a:r>
            <a:r>
              <a:rPr lang="en-US" b="1" i="1" dirty="0">
                <a:solidFill>
                  <a:schemeClr val="accent2"/>
                </a:solidFill>
                <a:latin typeface="Arial Narrow" charset="0"/>
                <a:ea typeface="굴림" charset="0"/>
                <a:cs typeface="굴림" charset="0"/>
              </a:rPr>
              <a:t>axis of</a:t>
            </a:r>
            <a:r>
              <a:rPr lang="en-US" altLang="ko-KR" b="1" i="1" dirty="0">
                <a:solidFill>
                  <a:schemeClr val="accent2"/>
                </a:solidFill>
                <a:latin typeface="Arial Narrow" charset="0"/>
                <a:ea typeface="굴림" charset="0"/>
                <a:cs typeface="굴림" charset="0"/>
              </a:rPr>
              <a:t> </a:t>
            </a:r>
            <a:r>
              <a:rPr lang="en-US" b="1" i="1" dirty="0">
                <a:solidFill>
                  <a:schemeClr val="accent2"/>
                </a:solidFill>
                <a:latin typeface="Arial Narrow" charset="0"/>
                <a:ea typeface="굴림" charset="0"/>
                <a:cs typeface="굴림" charset="0"/>
              </a:rPr>
              <a:t>rotation.</a:t>
            </a:r>
            <a:endParaRPr lang="en-US" dirty="0">
              <a:solidFill>
                <a:schemeClr val="accent2"/>
              </a:solidFill>
              <a:latin typeface="Arial Narrow" charset="0"/>
              <a:ea typeface="굴림" charset="0"/>
              <a:cs typeface="굴림" charset="0"/>
            </a:endParaRPr>
          </a:p>
        </p:txBody>
      </p:sp>
      <p:sp>
        <p:nvSpPr>
          <p:cNvPr id="43018" name="Rectangle 5"/>
          <p:cNvSpPr>
            <a:spLocks noGrp="1" noChangeArrowheads="1"/>
          </p:cNvSpPr>
          <p:nvPr>
            <p:ph type="title"/>
          </p:nvPr>
        </p:nvSpPr>
        <p:spPr>
          <a:xfrm>
            <a:off x="76200" y="76200"/>
            <a:ext cx="8686800" cy="838200"/>
          </a:xfrm>
        </p:spPr>
        <p:txBody>
          <a:bodyPr/>
          <a:lstStyle/>
          <a:p>
            <a:r>
              <a:rPr lang="en-US" altLang="ko-KR" sz="4000">
                <a:latin typeface="Arial Narrow" charset="0"/>
                <a:ea typeface="굴림" charset="0"/>
                <a:cs typeface="굴림" charset="0"/>
              </a:rPr>
              <a:t>Rotational Motion and Angular Displacement</a:t>
            </a:r>
            <a:endParaRPr lang="en-US" sz="4000">
              <a:latin typeface="Arial Narrow" charset="0"/>
              <a:ea typeface="ＭＳ Ｐゴシック" charset="0"/>
              <a:cs typeface="ＭＳ Ｐゴシック" charset="0"/>
            </a:endParaRPr>
          </a:p>
        </p:txBody>
      </p:sp>
      <p:pic>
        <p:nvPicPr>
          <p:cNvPr id="827398" name="Picture 6" descr="F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44713"/>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9" name="Text Box 7"/>
          <p:cNvSpPr txBox="1">
            <a:spLocks noChangeArrowheads="1"/>
          </p:cNvSpPr>
          <p:nvPr/>
        </p:nvSpPr>
        <p:spPr bwMode="auto">
          <a:xfrm>
            <a:off x="3581400" y="1981200"/>
            <a:ext cx="2743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0"/>
                <a:cs typeface="굴림" charset="0"/>
              </a:rPr>
              <a:t>swept </a:t>
            </a:r>
            <a:r>
              <a:rPr lang="en-US" sz="2000" dirty="0">
                <a:solidFill>
                  <a:schemeClr val="accent2"/>
                </a:solidFill>
                <a:latin typeface="Arial Narrow" charset="0"/>
                <a:ea typeface="굴림" charset="0"/>
                <a:cs typeface="굴림" charset="0"/>
              </a:rPr>
              <a:t>out by </a:t>
            </a:r>
            <a:r>
              <a:rPr lang="en-US" sz="2000" dirty="0" smtClean="0">
                <a:solidFill>
                  <a:schemeClr val="accent2"/>
                </a:solidFill>
                <a:latin typeface="Arial Narrow" charset="0"/>
                <a:ea typeface="굴림" charset="0"/>
                <a:cs typeface="굴림" charset="0"/>
              </a:rPr>
              <a:t>the </a:t>
            </a:r>
            <a:r>
              <a:rPr lang="en-US" sz="2000" dirty="0">
                <a:solidFill>
                  <a:schemeClr val="accent2"/>
                </a:solidFill>
                <a:latin typeface="Arial Narrow" charset="0"/>
                <a:ea typeface="굴림" charset="0"/>
                <a:cs typeface="굴림" charset="0"/>
              </a:rPr>
              <a:t>line passing</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through</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any point on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body and intersecting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axis of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rotation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perpendicularly</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is called the</a:t>
            </a:r>
            <a:r>
              <a:rPr lang="en-US" altLang="ko-KR" sz="2000"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angular</a:t>
            </a:r>
            <a:r>
              <a:rPr lang="en-US" altLang="ko-KR" sz="2000" b="1" i="1"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displacement.</a:t>
            </a:r>
          </a:p>
        </p:txBody>
      </p:sp>
      <p:graphicFrame>
        <p:nvGraphicFramePr>
          <p:cNvPr id="827400" name="Object 2"/>
          <p:cNvGraphicFramePr>
            <a:graphicFrameLocks noChangeAspect="1"/>
          </p:cNvGraphicFramePr>
          <p:nvPr/>
        </p:nvGraphicFramePr>
        <p:xfrm>
          <a:off x="3279775" y="4343400"/>
          <a:ext cx="1139825" cy="571500"/>
        </p:xfrm>
        <a:graphic>
          <a:graphicData uri="http://schemas.openxmlformats.org/presentationml/2006/ole">
            <mc:AlternateContent xmlns:mc="http://schemas.openxmlformats.org/markup-compatibility/2006">
              <mc:Choice xmlns:v="urn:schemas-microsoft-com:vml" Requires="v">
                <p:oleObj spid="_x0000_s291121" name="Equation" r:id="rId6" imgW="355320" imgH="177480" progId="Equation.DSMT4">
                  <p:embed/>
                </p:oleObj>
              </mc:Choice>
              <mc:Fallback>
                <p:oleObj name="Equation" r:id="rId6" imgW="35532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343400"/>
                        <a:ext cx="11398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1" name="Object 3"/>
          <p:cNvGraphicFramePr>
            <a:graphicFrameLocks noChangeAspect="1"/>
          </p:cNvGraphicFramePr>
          <p:nvPr/>
        </p:nvGraphicFramePr>
        <p:xfrm>
          <a:off x="4316413" y="4343400"/>
          <a:ext cx="407987" cy="571500"/>
        </p:xfrm>
        <a:graphic>
          <a:graphicData uri="http://schemas.openxmlformats.org/presentationml/2006/ole">
            <mc:AlternateContent xmlns:mc="http://schemas.openxmlformats.org/markup-compatibility/2006">
              <mc:Choice xmlns:v="urn:schemas-microsoft-com:vml" Requires="v">
                <p:oleObj spid="_x0000_s291122" name="Equation" r:id="rId8" imgW="126720" imgH="177480" progId="Equation.DSMT4">
                  <p:embed/>
                </p:oleObj>
              </mc:Choice>
              <mc:Fallback>
                <p:oleObj name="Equation" r:id="rId8" imgW="1267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13" y="4343400"/>
                        <a:ext cx="40798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2" name="Object 4"/>
          <p:cNvGraphicFramePr>
            <a:graphicFrameLocks noChangeAspect="1"/>
          </p:cNvGraphicFramePr>
          <p:nvPr/>
        </p:nvGraphicFramePr>
        <p:xfrm>
          <a:off x="4748213" y="4295775"/>
          <a:ext cx="814387" cy="733425"/>
        </p:xfrm>
        <a:graphic>
          <a:graphicData uri="http://schemas.openxmlformats.org/presentationml/2006/ole">
            <mc:AlternateContent xmlns:mc="http://schemas.openxmlformats.org/markup-compatibility/2006">
              <mc:Choice xmlns:v="urn:schemas-microsoft-com:vml" Requires="v">
                <p:oleObj spid="_x0000_s291123" name="Equation" r:id="rId10" imgW="253800" imgH="228600" progId="Equation.DSMT4">
                  <p:embed/>
                </p:oleObj>
              </mc:Choice>
              <mc:Fallback>
                <p:oleObj name="Equation" r:id="rId10" imgW="2538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213" y="4295775"/>
                        <a:ext cx="814387"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7403" name="Text Box 11"/>
          <p:cNvSpPr txBox="1">
            <a:spLocks noChangeArrowheads="1"/>
          </p:cNvSpPr>
          <p:nvPr/>
        </p:nvSpPr>
        <p:spPr bwMode="auto">
          <a:xfrm>
            <a:off x="381000" y="50292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It’s a vector!!  So there must be </a:t>
            </a:r>
            <a:r>
              <a:rPr lang="en-US" altLang="ko-KR" dirty="0" smtClean="0">
                <a:solidFill>
                  <a:schemeClr val="accent2"/>
                </a:solidFill>
                <a:latin typeface="Arial Narrow" charset="0"/>
                <a:ea typeface="굴림" charset="0"/>
                <a:cs typeface="굴림" charset="0"/>
              </a:rPr>
              <a:t>a direction…</a:t>
            </a:r>
            <a:endParaRPr lang="en-US" dirty="0">
              <a:solidFill>
                <a:schemeClr val="accent2"/>
              </a:solidFill>
              <a:latin typeface="Arial Narrow" charset="0"/>
              <a:ea typeface="굴림" charset="0"/>
              <a:cs typeface="굴림" charset="0"/>
            </a:endParaRPr>
          </a:p>
        </p:txBody>
      </p:sp>
      <p:sp>
        <p:nvSpPr>
          <p:cNvPr id="827404" name="Text Box 12"/>
          <p:cNvSpPr txBox="1">
            <a:spLocks noChangeArrowheads="1"/>
          </p:cNvSpPr>
          <p:nvPr/>
        </p:nvSpPr>
        <p:spPr bwMode="auto">
          <a:xfrm>
            <a:off x="381000" y="5562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How do we define directions?</a:t>
            </a:r>
            <a:endParaRPr lang="en-US">
              <a:solidFill>
                <a:schemeClr val="accent2"/>
              </a:solidFill>
              <a:latin typeface="Arial Narrow" charset="0"/>
              <a:ea typeface="굴림" charset="0"/>
              <a:cs typeface="굴림" charset="0"/>
            </a:endParaRPr>
          </a:p>
        </p:txBody>
      </p:sp>
      <p:sp>
        <p:nvSpPr>
          <p:cNvPr id="827405" name="Text Box 13"/>
          <p:cNvSpPr txBox="1">
            <a:spLocks noChangeArrowheads="1"/>
          </p:cNvSpPr>
          <p:nvPr/>
        </p:nvSpPr>
        <p:spPr bwMode="auto">
          <a:xfrm>
            <a:off x="3962400" y="5486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+:if counter-clockwise</a:t>
            </a:r>
            <a:endParaRPr lang="en-US" dirty="0">
              <a:solidFill>
                <a:schemeClr val="accent2"/>
              </a:solidFill>
              <a:latin typeface="Arial Narrow" charset="0"/>
              <a:ea typeface="굴림" charset="0"/>
              <a:cs typeface="굴림" charset="0"/>
            </a:endParaRPr>
          </a:p>
        </p:txBody>
      </p:sp>
      <p:sp>
        <p:nvSpPr>
          <p:cNvPr id="827406" name="Text Box 14"/>
          <p:cNvSpPr txBox="1">
            <a:spLocks noChangeArrowheads="1"/>
          </p:cNvSpPr>
          <p:nvPr/>
        </p:nvSpPr>
        <p:spPr bwMode="auto">
          <a:xfrm>
            <a:off x="3962400" y="5867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-:if clockwise</a:t>
            </a:r>
            <a:endParaRPr lang="en-US">
              <a:solidFill>
                <a:schemeClr val="accent2"/>
              </a:solidFill>
              <a:latin typeface="Arial Narrow" charset="0"/>
              <a:ea typeface="굴림" charset="0"/>
              <a:cs typeface="굴림"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The direction vector points gets determined based on the right-hand rule.</a:t>
            </a:r>
            <a:endParaRPr lang="en-US" sz="1800">
              <a:solidFill>
                <a:schemeClr val="accent2"/>
              </a:solidFill>
              <a:latin typeface="Arial Narrow" charset="0"/>
              <a:ea typeface="굴림" charset="0"/>
              <a:cs typeface="굴림"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600">
                <a:solidFill>
                  <a:srgbClr val="A50021"/>
                </a:solidFill>
                <a:latin typeface="Arial Narrow" charset="0"/>
                <a:ea typeface="굴림" charset="0"/>
                <a:cs typeface="굴림" charset="0"/>
              </a:rPr>
              <a:t>These are just conventions!!</a:t>
            </a:r>
            <a:endParaRPr lang="en-US" sz="16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2179380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F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5553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3540" name="Object 2"/>
          <p:cNvGraphicFramePr>
            <a:graphicFrameLocks noChangeAspect="1"/>
          </p:cNvGraphicFramePr>
          <p:nvPr/>
        </p:nvGraphicFramePr>
        <p:xfrm>
          <a:off x="4572000" y="989013"/>
          <a:ext cx="2030413" cy="415925"/>
        </p:xfrm>
        <a:graphic>
          <a:graphicData uri="http://schemas.openxmlformats.org/presentationml/2006/ole">
            <mc:AlternateContent xmlns:mc="http://schemas.openxmlformats.org/markup-compatibility/2006">
              <mc:Choice xmlns:v="urn:schemas-microsoft-com:vml" Requires="v">
                <p:oleObj spid="_x0000_s292650" name="Equation" r:id="rId7" imgW="990360" imgH="203040" progId="Equation.DSMT4">
                  <p:embed/>
                </p:oleObj>
              </mc:Choice>
              <mc:Fallback>
                <p:oleObj name="Equation" r:id="rId7" imgW="990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989013"/>
                        <a:ext cx="2030413"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1" name="Text Box 5"/>
          <p:cNvSpPr txBox="1">
            <a:spLocks noChangeArrowheads="1"/>
          </p:cNvSpPr>
          <p:nvPr/>
        </p:nvSpPr>
        <p:spPr bwMode="auto">
          <a:xfrm>
            <a:off x="6172200" y="2286000"/>
            <a:ext cx="266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For </a:t>
            </a:r>
            <a:r>
              <a:rPr lang="en-US" altLang="ko-KR" dirty="0">
                <a:solidFill>
                  <a:schemeClr val="accent2"/>
                </a:solidFill>
                <a:latin typeface="Arial Narrow" charset="0"/>
                <a:ea typeface="굴림" charset="0"/>
                <a:cs typeface="굴림" charset="0"/>
              </a:rPr>
              <a:t>one</a:t>
            </a:r>
            <a:r>
              <a:rPr lang="en-US" dirty="0">
                <a:solidFill>
                  <a:schemeClr val="accent2"/>
                </a:solidFill>
                <a:latin typeface="Arial Narrow" charset="0"/>
                <a:ea typeface="굴림" charset="0"/>
                <a:cs typeface="굴림" charset="0"/>
              </a:rPr>
              <a:t> full revolution:</a:t>
            </a:r>
          </a:p>
        </p:txBody>
      </p:sp>
      <p:graphicFrame>
        <p:nvGraphicFramePr>
          <p:cNvPr id="833542" name="Object 3"/>
          <p:cNvGraphicFramePr>
            <a:graphicFrameLocks noChangeAspect="1"/>
          </p:cNvGraphicFramePr>
          <p:nvPr/>
        </p:nvGraphicFramePr>
        <p:xfrm>
          <a:off x="6727825" y="3348038"/>
          <a:ext cx="1196975" cy="365125"/>
        </p:xfrm>
        <a:graphic>
          <a:graphicData uri="http://schemas.openxmlformats.org/presentationml/2006/ole">
            <mc:AlternateContent xmlns:mc="http://schemas.openxmlformats.org/markup-compatibility/2006">
              <mc:Choice xmlns:v="urn:schemas-microsoft-com:vml" Requires="v">
                <p:oleObj spid="_x0000_s292651" name="Equation" r:id="rId9" imgW="583920" imgH="177480" progId="Equation.DSMT4">
                  <p:embed/>
                </p:oleObj>
              </mc:Choice>
              <mc:Fallback>
                <p:oleObj name="Equation" r:id="rId9" imgW="583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7825" y="3348038"/>
                        <a:ext cx="1196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lstStyle/>
          <a:p>
            <a:endParaRPr lang="en-US"/>
          </a:p>
        </p:txBody>
      </p:sp>
      <p:graphicFrame>
        <p:nvGraphicFramePr>
          <p:cNvPr id="833544" name="Object 4"/>
          <p:cNvGraphicFramePr>
            <a:graphicFrameLocks noChangeAspect="1"/>
          </p:cNvGraphicFramePr>
          <p:nvPr/>
        </p:nvGraphicFramePr>
        <p:xfrm>
          <a:off x="3200400" y="3352800"/>
          <a:ext cx="625475" cy="363538"/>
        </p:xfrm>
        <a:graphic>
          <a:graphicData uri="http://schemas.openxmlformats.org/presentationml/2006/ole">
            <mc:AlternateContent xmlns:mc="http://schemas.openxmlformats.org/markup-compatibility/2006">
              <mc:Choice xmlns:v="urn:schemas-microsoft-com:vml" Requires="v">
                <p:oleObj spid="_x0000_s292652" name="Equation" r:id="rId11" imgW="304560" imgH="177480" progId="Equation.DSMT4">
                  <p:embed/>
                </p:oleObj>
              </mc:Choice>
              <mc:Fallback>
                <p:oleObj name="Equation" r:id="rId11" imgW="3045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3352800"/>
                        <a:ext cx="6254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85" name="Rectangle 9"/>
          <p:cNvSpPr>
            <a:spLocks noGrp="1" noChangeArrowheads="1"/>
          </p:cNvSpPr>
          <p:nvPr>
            <p:ph type="title"/>
          </p:nvPr>
        </p:nvSpPr>
        <p:spPr>
          <a:xfrm>
            <a:off x="609600" y="76200"/>
            <a:ext cx="7772400" cy="838200"/>
          </a:xfrm>
        </p:spPr>
        <p:txBody>
          <a:bodyPr/>
          <a:lstStyle/>
          <a:p>
            <a:r>
              <a:rPr lang="en-US" altLang="ko-KR">
                <a:latin typeface="Arial Narrow" charset="0"/>
                <a:ea typeface="굴림" charset="0"/>
                <a:cs typeface="굴림" charset="0"/>
              </a:rPr>
              <a:t>SI Unit of the Angular Displacement</a:t>
            </a:r>
            <a:endParaRPr lang="en-US">
              <a:latin typeface="Arial Narrow" charset="0"/>
              <a:ea typeface="ＭＳ Ｐゴシック" charset="0"/>
              <a:cs typeface="ＭＳ Ｐゴシック" charset="0"/>
            </a:endParaRPr>
          </a:p>
        </p:txBody>
      </p:sp>
      <p:graphicFrame>
        <p:nvGraphicFramePr>
          <p:cNvPr id="833546" name="Object 5"/>
          <p:cNvGraphicFramePr>
            <a:graphicFrameLocks noChangeAspect="1"/>
          </p:cNvGraphicFramePr>
          <p:nvPr/>
        </p:nvGraphicFramePr>
        <p:xfrm>
          <a:off x="6629400" y="793750"/>
          <a:ext cx="1717675" cy="806450"/>
        </p:xfrm>
        <a:graphic>
          <a:graphicData uri="http://schemas.openxmlformats.org/presentationml/2006/ole">
            <mc:AlternateContent xmlns:mc="http://schemas.openxmlformats.org/markup-compatibility/2006">
              <mc:Choice xmlns:v="urn:schemas-microsoft-com:vml" Requires="v">
                <p:oleObj spid="_x0000_s292653" name="Equation" r:id="rId13" imgW="838080" imgH="393480" progId="Equation.DSMT4">
                  <p:embed/>
                </p:oleObj>
              </mc:Choice>
              <mc:Fallback>
                <p:oleObj name="Equation" r:id="rId13" imgW="8380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7937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47" name="Object 6"/>
          <p:cNvGraphicFramePr>
            <a:graphicFrameLocks noChangeAspect="1"/>
          </p:cNvGraphicFramePr>
          <p:nvPr/>
        </p:nvGraphicFramePr>
        <p:xfrm>
          <a:off x="8305800" y="793750"/>
          <a:ext cx="287338" cy="806450"/>
        </p:xfrm>
        <a:graphic>
          <a:graphicData uri="http://schemas.openxmlformats.org/presentationml/2006/ole">
            <mc:AlternateContent xmlns:mc="http://schemas.openxmlformats.org/markup-compatibility/2006">
              <mc:Choice xmlns:v="urn:schemas-microsoft-com:vml" Requires="v">
                <p:oleObj spid="_x0000_s292654" name="Equation" r:id="rId15" imgW="139680" imgH="393480" progId="Equation.DSMT4">
                  <p:embed/>
                </p:oleObj>
              </mc:Choice>
              <mc:Fallback>
                <p:oleObj name="Equation" r:id="rId15" imgW="13968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793750"/>
                        <a:ext cx="287338"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9" name="Text Box 13"/>
          <p:cNvSpPr txBox="1">
            <a:spLocks noChangeArrowheads="1"/>
          </p:cNvSpPr>
          <p:nvPr/>
        </p:nvSpPr>
        <p:spPr bwMode="auto">
          <a:xfrm>
            <a:off x="4343400" y="2819400"/>
            <a:ext cx="381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Since the circumference of a circle is </a:t>
            </a:r>
          </a:p>
        </p:txBody>
      </p:sp>
      <p:sp>
        <p:nvSpPr>
          <p:cNvPr id="833558" name="Text Box 22"/>
          <p:cNvSpPr txBox="1">
            <a:spLocks noChangeArrowheads="1"/>
          </p:cNvSpPr>
          <p:nvPr/>
        </p:nvSpPr>
        <p:spPr bwMode="auto">
          <a:xfrm>
            <a:off x="7924800" y="28194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rgbClr val="FF0000"/>
                </a:solidFill>
                <a:latin typeface="Monotype Corsiva" charset="0"/>
              </a:rPr>
              <a:t>2</a:t>
            </a:r>
            <a:r>
              <a:rPr lang="en-US" sz="2200" dirty="0" smtClean="0">
                <a:solidFill>
                  <a:srgbClr val="FF0000"/>
                </a:solidFill>
                <a:latin typeface="Symbol" charset="0"/>
              </a:rPr>
              <a:t>π</a:t>
            </a:r>
            <a:r>
              <a:rPr lang="en-US" sz="2200" dirty="0" smtClean="0">
                <a:solidFill>
                  <a:srgbClr val="FF0000"/>
                </a:solidFill>
                <a:latin typeface="Monotype Corsiva" charset="0"/>
              </a:rPr>
              <a:t>r</a:t>
            </a:r>
            <a:endParaRPr lang="en-US" sz="2200" dirty="0">
              <a:solidFill>
                <a:srgbClr val="FF0000"/>
              </a:solidFill>
              <a:latin typeface="Monotype Corsiva" charset="0"/>
            </a:endParaRPr>
          </a:p>
        </p:txBody>
      </p:sp>
      <p:graphicFrame>
        <p:nvGraphicFramePr>
          <p:cNvPr id="833568" name="Object 17"/>
          <p:cNvGraphicFramePr>
            <a:graphicFrameLocks noChangeAspect="1"/>
          </p:cNvGraphicFramePr>
          <p:nvPr/>
        </p:nvGraphicFramePr>
        <p:xfrm>
          <a:off x="7986713" y="3317875"/>
          <a:ext cx="623887" cy="415925"/>
        </p:xfrm>
        <a:graphic>
          <a:graphicData uri="http://schemas.openxmlformats.org/presentationml/2006/ole">
            <mc:AlternateContent xmlns:mc="http://schemas.openxmlformats.org/markup-compatibility/2006">
              <mc:Choice xmlns:v="urn:schemas-microsoft-com:vml" Requires="v">
                <p:oleObj spid="_x0000_s292655" name="Equation" r:id="rId17" imgW="304560" imgH="203040" progId="Equation.DSMT4">
                  <p:embed/>
                </p:oleObj>
              </mc:Choice>
              <mc:Fallback>
                <p:oleObj name="Equation" r:id="rId17" imgW="3045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86713" y="3317875"/>
                        <a:ext cx="6238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9" name="Object 18"/>
          <p:cNvGraphicFramePr>
            <a:graphicFrameLocks noChangeAspect="1"/>
          </p:cNvGraphicFramePr>
          <p:nvPr/>
        </p:nvGraphicFramePr>
        <p:xfrm>
          <a:off x="3813175" y="3155950"/>
          <a:ext cx="911225" cy="806450"/>
        </p:xfrm>
        <a:graphic>
          <a:graphicData uri="http://schemas.openxmlformats.org/presentationml/2006/ole">
            <mc:AlternateContent xmlns:mc="http://schemas.openxmlformats.org/markup-compatibility/2006">
              <mc:Choice xmlns:v="urn:schemas-microsoft-com:vml" Requires="v">
                <p:oleObj spid="_x0000_s292656" name="Equation" r:id="rId19" imgW="444240" imgH="393480" progId="Equation.DSMT4">
                  <p:embed/>
                </p:oleObj>
              </mc:Choice>
              <mc:Fallback>
                <p:oleObj name="Equation" r:id="rId19" imgW="4442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3175" y="3155950"/>
                        <a:ext cx="91122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70" name="Object 19"/>
          <p:cNvGraphicFramePr>
            <a:graphicFrameLocks noChangeAspect="1"/>
          </p:cNvGraphicFramePr>
          <p:nvPr/>
        </p:nvGraphicFramePr>
        <p:xfrm>
          <a:off x="4673600" y="3370263"/>
          <a:ext cx="965200" cy="363537"/>
        </p:xfrm>
        <a:graphic>
          <a:graphicData uri="http://schemas.openxmlformats.org/presentationml/2006/ole">
            <mc:AlternateContent xmlns:mc="http://schemas.openxmlformats.org/markup-compatibility/2006">
              <mc:Choice xmlns:v="urn:schemas-microsoft-com:vml" Requires="v">
                <p:oleObj spid="_x0000_s292657" name="Equation" r:id="rId21" imgW="469800" imgH="177480" progId="Equation.DSMT4">
                  <p:embed/>
                </p:oleObj>
              </mc:Choice>
              <mc:Fallback>
                <p:oleObj name="Equation" r:id="rId21" imgW="46980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3370263"/>
                        <a:ext cx="9652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71" name="Text Box 35"/>
          <p:cNvSpPr txBox="1">
            <a:spLocks noChangeArrowheads="1"/>
          </p:cNvSpPr>
          <p:nvPr/>
        </p:nvSpPr>
        <p:spPr bwMode="auto">
          <a:xfrm>
            <a:off x="6175375" y="1828800"/>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Dimension?</a:t>
            </a:r>
            <a:endParaRPr lang="en-US" sz="2000" dirty="0">
              <a:solidFill>
                <a:srgbClr val="A50021"/>
              </a:solidFill>
              <a:latin typeface="Arial Narrow" charset="0"/>
              <a:ea typeface="굴림" charset="0"/>
              <a:cs typeface="굴림" charset="0"/>
            </a:endParaRPr>
          </a:p>
        </p:txBody>
      </p:sp>
      <p:sp>
        <p:nvSpPr>
          <p:cNvPr id="833572" name="Text Box 36"/>
          <p:cNvSpPr txBox="1">
            <a:spLocks noChangeArrowheads="1"/>
          </p:cNvSpPr>
          <p:nvPr/>
        </p:nvSpPr>
        <p:spPr bwMode="auto">
          <a:xfrm>
            <a:off x="7394575" y="18288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None</a:t>
            </a:r>
            <a:endParaRPr lang="en-US" sz="2000" dirty="0">
              <a:solidFill>
                <a:srgbClr val="A50021"/>
              </a:solidFill>
              <a:latin typeface="Arial Narrow" charset="0"/>
              <a:ea typeface="굴림" charset="0"/>
              <a:cs typeface="굴림" charset="0"/>
            </a:endParaRPr>
          </a:p>
        </p:txBody>
      </p:sp>
      <p:sp>
        <p:nvSpPr>
          <p:cNvPr id="42" name="Text Box 35"/>
          <p:cNvSpPr txBox="1">
            <a:spLocks noChangeArrowheads="1"/>
          </p:cNvSpPr>
          <p:nvPr/>
        </p:nvSpPr>
        <p:spPr bwMode="auto">
          <a:xfrm>
            <a:off x="457200" y="4114800"/>
            <a:ext cx="3733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b="1" dirty="0" smtClean="0">
                <a:solidFill>
                  <a:srgbClr val="A50021"/>
                </a:solidFill>
                <a:latin typeface="Arial Narrow" charset="0"/>
                <a:ea typeface="굴림" charset="0"/>
                <a:cs typeface="굴림" charset="0"/>
              </a:rPr>
              <a:t>One radian is an angle subtended by an arc of the same length as the radius!  </a:t>
            </a:r>
            <a:endParaRPr lang="en-US" sz="2000" b="1" dirty="0">
              <a:solidFill>
                <a:srgbClr val="A50021"/>
              </a:solidFill>
              <a:latin typeface="Arial Narrow" charset="0"/>
              <a:ea typeface="굴림" charset="0"/>
              <a:cs typeface="굴림" charset="0"/>
            </a:endParaRPr>
          </a:p>
        </p:txBody>
      </p:sp>
      <p:pic>
        <p:nvPicPr>
          <p:cNvPr id="43" name="Circle_radians.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3"/>
          <a:stretch>
            <a:fillRect/>
          </a:stretch>
        </p:blipFill>
        <p:spPr>
          <a:xfrm>
            <a:off x="4724400" y="3810000"/>
            <a:ext cx="2895600" cy="2895600"/>
          </a:xfrm>
          <a:prstGeom prst="rect">
            <a:avLst/>
          </a:prstGeom>
        </p:spPr>
      </p:pic>
      <p:sp>
        <p:nvSpPr>
          <p:cNvPr id="2" name="Date Placeholder 1"/>
          <p:cNvSpPr>
            <a:spLocks noGrp="1"/>
          </p:cNvSpPr>
          <p:nvPr>
            <p:ph type="dt" sz="half" idx="10"/>
          </p:nvPr>
        </p:nvSpPr>
        <p:spPr/>
        <p:txBody>
          <a:bodyPr/>
          <a:lstStyle/>
          <a:p>
            <a:pPr>
              <a:defRPr/>
            </a:pPr>
            <a:r>
              <a:rPr lang="en-US" smtClean="0"/>
              <a:t>Wednesday, July 8,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13</a:t>
            </a:fld>
            <a:endParaRPr lang="en-US"/>
          </a:p>
        </p:txBody>
      </p:sp>
    </p:spTree>
    <p:extLst>
      <p:ext uri="{BB962C8B-B14F-4D97-AF65-F5344CB8AC3E}">
        <p14:creationId xmlns:p14="http://schemas.microsoft.com/office/powerpoint/2010/main" val="100768596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3"/>
                                        </p:tgtEl>
                                      </p:cBhvr>
                                    </p:cmd>
                                  </p:childTnLst>
                                </p:cTn>
                              </p:par>
                            </p:childTnLst>
                          </p:cTn>
                        </p:par>
                      </p:childTnLst>
                    </p:cTn>
                  </p:par>
                </p:childTnLst>
              </p:cTn>
              <p:nextCondLst>
                <p:cond evt="onClick" delay="0">
                  <p:tgtEl>
                    <p:spTgt spid="43"/>
                  </p:tgtEl>
                </p:cond>
              </p:nextCondLst>
            </p:seq>
            <p:video>
              <p:cMediaNode vol="80000" mute="1">
                <p:cTn id="7" fill="hold" display="0">
                  <p:stCondLst>
                    <p:cond delay="indefinite"/>
                  </p:stCondLst>
                </p:cTn>
                <p:tgtEl>
                  <p:spTgt spid="4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50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50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A662E1-79EB-5242-BE34-07717277C64A}"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45085" name="Rectangle 9"/>
          <p:cNvSpPr>
            <a:spLocks noGrp="1" noChangeArrowheads="1"/>
          </p:cNvSpPr>
          <p:nvPr>
            <p:ph type="title"/>
          </p:nvPr>
        </p:nvSpPr>
        <p:spPr>
          <a:xfrm>
            <a:off x="609600" y="76200"/>
            <a:ext cx="7772400" cy="838200"/>
          </a:xfrm>
        </p:spPr>
        <p:txBody>
          <a:bodyPr/>
          <a:lstStyle/>
          <a:p>
            <a:r>
              <a:rPr lang="en-US" altLang="ko-KR" dirty="0" smtClean="0">
                <a:latin typeface="Arial Narrow" charset="0"/>
                <a:ea typeface="굴림" charset="0"/>
                <a:cs typeface="굴림" charset="0"/>
              </a:rPr>
              <a:t>Unit </a:t>
            </a:r>
            <a:r>
              <a:rPr lang="en-US" altLang="ko-KR" dirty="0">
                <a:latin typeface="Arial Narrow" charset="0"/>
                <a:ea typeface="굴림" charset="0"/>
                <a:cs typeface="굴림" charset="0"/>
              </a:rPr>
              <a:t>of the Angular Displacement</a:t>
            </a:r>
            <a:endParaRPr lang="en-US" dirty="0">
              <a:latin typeface="Arial Narrow" charset="0"/>
              <a:ea typeface="ＭＳ Ｐゴシック" charset="0"/>
              <a:cs typeface="ＭＳ Ｐゴシック" charset="0"/>
            </a:endParaRPr>
          </a:p>
        </p:txBody>
      </p:sp>
      <p:sp>
        <p:nvSpPr>
          <p:cNvPr id="833550" name="Text Box 14"/>
          <p:cNvSpPr txBox="1">
            <a:spLocks noChangeArrowheads="1"/>
          </p:cNvSpPr>
          <p:nvPr/>
        </p:nvSpPr>
        <p:spPr bwMode="auto">
          <a:xfrm>
            <a:off x="685800" y="1447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1 </a:t>
            </a:r>
            <a:r>
              <a:rPr lang="en-US" sz="2800" dirty="0">
                <a:solidFill>
                  <a:srgbClr val="FF0000"/>
                </a:solidFill>
                <a:latin typeface="Monotype Corsiva" charset="0"/>
                <a:ea typeface="굴림" charset="0"/>
                <a:cs typeface="굴림" charset="0"/>
              </a:rPr>
              <a:t>radian is</a:t>
            </a:r>
          </a:p>
        </p:txBody>
      </p:sp>
      <p:graphicFrame>
        <p:nvGraphicFramePr>
          <p:cNvPr id="833551" name="Object 7"/>
          <p:cNvGraphicFramePr>
            <a:graphicFrameLocks noChangeAspect="1"/>
          </p:cNvGraphicFramePr>
          <p:nvPr>
            <p:extLst>
              <p:ext uri="{D42A27DB-BD31-4B8C-83A1-F6EECF244321}">
                <p14:modId xmlns:p14="http://schemas.microsoft.com/office/powerpoint/2010/main" val="2972932187"/>
              </p:ext>
            </p:extLst>
          </p:nvPr>
        </p:nvGraphicFramePr>
        <p:xfrm>
          <a:off x="2706688" y="1681163"/>
          <a:ext cx="606425" cy="320675"/>
        </p:xfrm>
        <a:graphic>
          <a:graphicData uri="http://schemas.openxmlformats.org/presentationml/2006/ole">
            <mc:AlternateContent xmlns:mc="http://schemas.openxmlformats.org/markup-compatibility/2006">
              <mc:Choice xmlns:v="urn:schemas-microsoft-com:vml" Requires="v">
                <p:oleObj spid="_x0000_s338211" name="Equation" r:id="rId4" imgW="330120" imgH="177480" progId="Equation.DSMT4">
                  <p:embed/>
                </p:oleObj>
              </mc:Choice>
              <mc:Fallback>
                <p:oleObj name="Equation" r:id="rId4" imgW="3301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681163"/>
                        <a:ext cx="606425" cy="320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4" name="Object 8"/>
          <p:cNvGraphicFramePr>
            <a:graphicFrameLocks noChangeAspect="1"/>
          </p:cNvGraphicFramePr>
          <p:nvPr>
            <p:extLst>
              <p:ext uri="{D42A27DB-BD31-4B8C-83A1-F6EECF244321}">
                <p14:modId xmlns:p14="http://schemas.microsoft.com/office/powerpoint/2010/main" val="1874721405"/>
              </p:ext>
            </p:extLst>
          </p:nvPr>
        </p:nvGraphicFramePr>
        <p:xfrm>
          <a:off x="3228975" y="1452563"/>
          <a:ext cx="1727200" cy="777875"/>
        </p:xfrm>
        <a:graphic>
          <a:graphicData uri="http://schemas.openxmlformats.org/presentationml/2006/ole">
            <mc:AlternateContent xmlns:mc="http://schemas.openxmlformats.org/markup-compatibility/2006">
              <mc:Choice xmlns:v="urn:schemas-microsoft-com:vml" Requires="v">
                <p:oleObj spid="_x0000_s338212" name="Equation" r:id="rId6" imgW="939800" imgH="431800" progId="Equation.3">
                  <p:embed/>
                </p:oleObj>
              </mc:Choice>
              <mc:Fallback>
                <p:oleObj name="Equation" r:id="rId6" imgW="939800" imgH="431800" progId="Equation.3">
                  <p:embed/>
                  <p:pic>
                    <p:nvPicPr>
                      <p:cNvPr id="0" name=""/>
                      <p:cNvPicPr>
                        <a:picLocks noChangeAspect="1" noChangeArrowheads="1"/>
                      </p:cNvPicPr>
                      <p:nvPr/>
                    </p:nvPicPr>
                    <p:blipFill>
                      <a:blip r:embed="rId7"/>
                      <a:srcRect/>
                      <a:stretch>
                        <a:fillRect/>
                      </a:stretch>
                    </p:blipFill>
                    <p:spPr bwMode="auto">
                      <a:xfrm>
                        <a:off x="3228975" y="1452563"/>
                        <a:ext cx="1727200"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5" name="Object 9"/>
          <p:cNvGraphicFramePr>
            <a:graphicFrameLocks noChangeAspect="1"/>
          </p:cNvGraphicFramePr>
          <p:nvPr>
            <p:extLst>
              <p:ext uri="{D42A27DB-BD31-4B8C-83A1-F6EECF244321}">
                <p14:modId xmlns:p14="http://schemas.microsoft.com/office/powerpoint/2010/main" val="2184756471"/>
              </p:ext>
            </p:extLst>
          </p:nvPr>
        </p:nvGraphicFramePr>
        <p:xfrm>
          <a:off x="5003800" y="1452563"/>
          <a:ext cx="841375" cy="777875"/>
        </p:xfrm>
        <a:graphic>
          <a:graphicData uri="http://schemas.openxmlformats.org/presentationml/2006/ole">
            <mc:AlternateContent xmlns:mc="http://schemas.openxmlformats.org/markup-compatibility/2006">
              <mc:Choice xmlns:v="urn:schemas-microsoft-com:vml" Requires="v">
                <p:oleObj spid="_x0000_s338213" name="Equation" r:id="rId8" imgW="457200" imgH="431800" progId="Equation.3">
                  <p:embed/>
                </p:oleObj>
              </mc:Choice>
              <mc:Fallback>
                <p:oleObj name="Equation" r:id="rId8" imgW="457200" imgH="431800" progId="Equation.3">
                  <p:embed/>
                  <p:pic>
                    <p:nvPicPr>
                      <p:cNvPr id="0" name=""/>
                      <p:cNvPicPr>
                        <a:picLocks noChangeAspect="1" noChangeArrowheads="1"/>
                      </p:cNvPicPr>
                      <p:nvPr/>
                    </p:nvPicPr>
                    <p:blipFill>
                      <a:blip r:embed="rId9"/>
                      <a:srcRect/>
                      <a:stretch>
                        <a:fillRect/>
                      </a:stretch>
                    </p:blipFill>
                    <p:spPr bwMode="auto">
                      <a:xfrm>
                        <a:off x="5003800" y="1452563"/>
                        <a:ext cx="841375"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6" name="Object 10"/>
          <p:cNvGraphicFramePr>
            <a:graphicFrameLocks noChangeAspect="1"/>
          </p:cNvGraphicFramePr>
          <p:nvPr>
            <p:extLst>
              <p:ext uri="{D42A27DB-BD31-4B8C-83A1-F6EECF244321}">
                <p14:modId xmlns:p14="http://schemas.microsoft.com/office/powerpoint/2010/main" val="3200218458"/>
              </p:ext>
            </p:extLst>
          </p:nvPr>
        </p:nvGraphicFramePr>
        <p:xfrm>
          <a:off x="6985000" y="1671638"/>
          <a:ext cx="863600" cy="366712"/>
        </p:xfrm>
        <a:graphic>
          <a:graphicData uri="http://schemas.openxmlformats.org/presentationml/2006/ole">
            <mc:AlternateContent xmlns:mc="http://schemas.openxmlformats.org/markup-compatibility/2006">
              <mc:Choice xmlns:v="urn:schemas-microsoft-com:vml" Requires="v">
                <p:oleObj spid="_x0000_s338214" name="Equation" r:id="rId10" imgW="469800" imgH="203040" progId="Equation.DSMT4">
                  <p:embed/>
                </p:oleObj>
              </mc:Choice>
              <mc:Fallback>
                <p:oleObj name="Equation" r:id="rId10" imgW="46980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00" y="1671638"/>
                        <a:ext cx="863600"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7" name="Object 11"/>
          <p:cNvGraphicFramePr>
            <a:graphicFrameLocks noChangeAspect="1"/>
          </p:cNvGraphicFramePr>
          <p:nvPr>
            <p:extLst>
              <p:ext uri="{D42A27DB-BD31-4B8C-83A1-F6EECF244321}">
                <p14:modId xmlns:p14="http://schemas.microsoft.com/office/powerpoint/2010/main" val="759277397"/>
              </p:ext>
            </p:extLst>
          </p:nvPr>
        </p:nvGraphicFramePr>
        <p:xfrm>
          <a:off x="5918200" y="1436688"/>
          <a:ext cx="865188" cy="779462"/>
        </p:xfrm>
        <a:graphic>
          <a:graphicData uri="http://schemas.openxmlformats.org/presentationml/2006/ole">
            <mc:AlternateContent xmlns:mc="http://schemas.openxmlformats.org/markup-compatibility/2006">
              <mc:Choice xmlns:v="urn:schemas-microsoft-com:vml" Requires="v">
                <p:oleObj spid="_x0000_s338215" name="Equation" r:id="rId12" imgW="469900" imgH="431800" progId="Equation.3">
                  <p:embed/>
                </p:oleObj>
              </mc:Choice>
              <mc:Fallback>
                <p:oleObj name="Equation" r:id="rId12" imgW="469900" imgH="431800" progId="Equation.3">
                  <p:embed/>
                  <p:pic>
                    <p:nvPicPr>
                      <p:cNvPr id="0" name=""/>
                      <p:cNvPicPr>
                        <a:picLocks noChangeAspect="1" noChangeArrowheads="1"/>
                      </p:cNvPicPr>
                      <p:nvPr/>
                    </p:nvPicPr>
                    <p:blipFill>
                      <a:blip r:embed="rId13"/>
                      <a:srcRect/>
                      <a:stretch>
                        <a:fillRect/>
                      </a:stretch>
                    </p:blipFill>
                    <p:spPr bwMode="auto">
                      <a:xfrm>
                        <a:off x="5918200" y="1436688"/>
                        <a:ext cx="865188" cy="7794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59" name="Text Box 23"/>
          <p:cNvSpPr txBox="1">
            <a:spLocks noChangeArrowheads="1"/>
          </p:cNvSpPr>
          <p:nvPr/>
        </p:nvSpPr>
        <p:spPr bwMode="auto">
          <a:xfrm>
            <a:off x="762000" y="297180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And one</a:t>
            </a:r>
            <a:r>
              <a:rPr lang="en-US" sz="2800" dirty="0">
                <a:solidFill>
                  <a:srgbClr val="FF0000"/>
                </a:solidFill>
                <a:latin typeface="Monotype Corsiva" charset="0"/>
                <a:ea typeface="굴림" charset="0"/>
                <a:cs typeface="굴림" charset="0"/>
              </a:rPr>
              <a:t> degrees is</a:t>
            </a:r>
          </a:p>
        </p:txBody>
      </p:sp>
      <p:graphicFrame>
        <p:nvGraphicFramePr>
          <p:cNvPr id="833560" name="Object 12"/>
          <p:cNvGraphicFramePr>
            <a:graphicFrameLocks noChangeAspect="1"/>
          </p:cNvGraphicFramePr>
          <p:nvPr>
            <p:extLst>
              <p:ext uri="{D42A27DB-BD31-4B8C-83A1-F6EECF244321}">
                <p14:modId xmlns:p14="http://schemas.microsoft.com/office/powerpoint/2010/main" val="878134630"/>
              </p:ext>
            </p:extLst>
          </p:nvPr>
        </p:nvGraphicFramePr>
        <p:xfrm>
          <a:off x="2819400" y="3316287"/>
          <a:ext cx="257175" cy="342900"/>
        </p:xfrm>
        <a:graphic>
          <a:graphicData uri="http://schemas.openxmlformats.org/presentationml/2006/ole">
            <mc:AlternateContent xmlns:mc="http://schemas.openxmlformats.org/markup-compatibility/2006">
              <mc:Choice xmlns:v="urn:schemas-microsoft-com:vml" Requires="v">
                <p:oleObj spid="_x0000_s338216" name="Equation" r:id="rId14" imgW="139680" imgH="190440" progId="Equation.DSMT4">
                  <p:embed/>
                </p:oleObj>
              </mc:Choice>
              <mc:Fallback>
                <p:oleObj name="Equation" r:id="rId14" imgW="13968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3316287"/>
                        <a:ext cx="257175" cy="342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1" name="Object 13"/>
          <p:cNvGraphicFramePr>
            <a:graphicFrameLocks noChangeAspect="1"/>
          </p:cNvGraphicFramePr>
          <p:nvPr>
            <p:extLst>
              <p:ext uri="{D42A27DB-BD31-4B8C-83A1-F6EECF244321}">
                <p14:modId xmlns:p14="http://schemas.microsoft.com/office/powerpoint/2010/main" val="3478173337"/>
              </p:ext>
            </p:extLst>
          </p:nvPr>
        </p:nvGraphicFramePr>
        <p:xfrm>
          <a:off x="3049588" y="3124200"/>
          <a:ext cx="1143000" cy="709613"/>
        </p:xfrm>
        <a:graphic>
          <a:graphicData uri="http://schemas.openxmlformats.org/presentationml/2006/ole">
            <mc:AlternateContent xmlns:mc="http://schemas.openxmlformats.org/markup-compatibility/2006">
              <mc:Choice xmlns:v="urn:schemas-microsoft-com:vml" Requires="v">
                <p:oleObj spid="_x0000_s338217" name="Equation" r:id="rId16" imgW="622080" imgH="393480" progId="Equation.DSMT4">
                  <p:embed/>
                </p:oleObj>
              </mc:Choice>
              <mc:Fallback>
                <p:oleObj name="Equation" r:id="rId16" imgW="62208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9588" y="3124200"/>
                        <a:ext cx="1143000" cy="709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2" name="Object 14"/>
          <p:cNvGraphicFramePr>
            <a:graphicFrameLocks noChangeAspect="1"/>
          </p:cNvGraphicFramePr>
          <p:nvPr>
            <p:extLst>
              <p:ext uri="{D42A27DB-BD31-4B8C-83A1-F6EECF244321}">
                <p14:modId xmlns:p14="http://schemas.microsoft.com/office/powerpoint/2010/main" val="3368144883"/>
              </p:ext>
            </p:extLst>
          </p:nvPr>
        </p:nvGraphicFramePr>
        <p:xfrm>
          <a:off x="4343400" y="3124200"/>
          <a:ext cx="1144588" cy="711200"/>
        </p:xfrm>
        <a:graphic>
          <a:graphicData uri="http://schemas.openxmlformats.org/presentationml/2006/ole">
            <mc:AlternateContent xmlns:mc="http://schemas.openxmlformats.org/markup-compatibility/2006">
              <mc:Choice xmlns:v="urn:schemas-microsoft-com:vml" Requires="v">
                <p:oleObj spid="_x0000_s338218" name="Equation" r:id="rId18" imgW="622080" imgH="393480" progId="Equation.DSMT4">
                  <p:embed/>
                </p:oleObj>
              </mc:Choice>
              <mc:Fallback>
                <p:oleObj name="Equation" r:id="rId18" imgW="62208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124200"/>
                        <a:ext cx="11445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3" name="Object 15"/>
          <p:cNvGraphicFramePr>
            <a:graphicFrameLocks noChangeAspect="1"/>
          </p:cNvGraphicFramePr>
          <p:nvPr>
            <p:extLst>
              <p:ext uri="{D42A27DB-BD31-4B8C-83A1-F6EECF244321}">
                <p14:modId xmlns:p14="http://schemas.microsoft.com/office/powerpoint/2010/main" val="1538757122"/>
              </p:ext>
            </p:extLst>
          </p:nvPr>
        </p:nvGraphicFramePr>
        <p:xfrm>
          <a:off x="6832600" y="3309937"/>
          <a:ext cx="1493838" cy="322263"/>
        </p:xfrm>
        <a:graphic>
          <a:graphicData uri="http://schemas.openxmlformats.org/presentationml/2006/ole">
            <mc:AlternateContent xmlns:mc="http://schemas.openxmlformats.org/markup-compatibility/2006">
              <mc:Choice xmlns:v="urn:schemas-microsoft-com:vml" Requires="v">
                <p:oleObj spid="_x0000_s338219" name="Equation" r:id="rId20" imgW="812520" imgH="177480" progId="Equation.DSMT4">
                  <p:embed/>
                </p:oleObj>
              </mc:Choice>
              <mc:Fallback>
                <p:oleObj name="Equation" r:id="rId20" imgW="8125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2600" y="3309937"/>
                        <a:ext cx="1493838" cy="322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4" name="Object 16"/>
          <p:cNvGraphicFramePr>
            <a:graphicFrameLocks noChangeAspect="1"/>
          </p:cNvGraphicFramePr>
          <p:nvPr>
            <p:extLst>
              <p:ext uri="{D42A27DB-BD31-4B8C-83A1-F6EECF244321}">
                <p14:modId xmlns:p14="http://schemas.microsoft.com/office/powerpoint/2010/main" val="4090103012"/>
              </p:ext>
            </p:extLst>
          </p:nvPr>
        </p:nvGraphicFramePr>
        <p:xfrm>
          <a:off x="5537200" y="3098800"/>
          <a:ext cx="1169988" cy="711200"/>
        </p:xfrm>
        <a:graphic>
          <a:graphicData uri="http://schemas.openxmlformats.org/presentationml/2006/ole">
            <mc:AlternateContent xmlns:mc="http://schemas.openxmlformats.org/markup-compatibility/2006">
              <mc:Choice xmlns:v="urn:schemas-microsoft-com:vml" Requires="v">
                <p:oleObj spid="_x0000_s338220" name="Equation" r:id="rId22" imgW="634680" imgH="393480" progId="Equation.DSMT4">
                  <p:embed/>
                </p:oleObj>
              </mc:Choice>
              <mc:Fallback>
                <p:oleObj name="Equation" r:id="rId22" imgW="634680" imgH="393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3098800"/>
                        <a:ext cx="11699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65" name="Text Box 29"/>
          <p:cNvSpPr txBox="1">
            <a:spLocks noChangeArrowheads="1"/>
          </p:cNvSpPr>
          <p:nvPr/>
        </p:nvSpPr>
        <p:spPr bwMode="auto">
          <a:xfrm>
            <a:off x="609600" y="7620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degrees </a:t>
            </a:r>
            <a:r>
              <a:rPr lang="en-US" altLang="ko-KR" sz="2800" dirty="0" smtClean="0">
                <a:solidFill>
                  <a:srgbClr val="FF0000"/>
                </a:solidFill>
                <a:latin typeface="Monotype Corsiva" charset="0"/>
                <a:ea typeface="굴림" charset="0"/>
                <a:cs typeface="굴림" charset="0"/>
              </a:rPr>
              <a:t>are </a:t>
            </a:r>
            <a:r>
              <a:rPr lang="en-US" altLang="ko-KR" sz="2800" dirty="0">
                <a:solidFill>
                  <a:srgbClr val="FF0000"/>
                </a:solidFill>
                <a:latin typeface="Monotype Corsiva" charset="0"/>
                <a:ea typeface="굴림" charset="0"/>
                <a:cs typeface="굴림" charset="0"/>
              </a:rPr>
              <a:t>in one radian?</a:t>
            </a:r>
            <a:endParaRPr lang="en-US" sz="2800" dirty="0">
              <a:solidFill>
                <a:srgbClr val="FF0000"/>
              </a:solidFill>
              <a:latin typeface="Monotype Corsiva" charset="0"/>
              <a:ea typeface="굴림" charset="0"/>
              <a:cs typeface="굴림" charset="0"/>
            </a:endParaRPr>
          </a:p>
        </p:txBody>
      </p:sp>
      <p:sp>
        <p:nvSpPr>
          <p:cNvPr id="833566" name="Text Box 30"/>
          <p:cNvSpPr txBox="1">
            <a:spLocks noChangeArrowheads="1"/>
          </p:cNvSpPr>
          <p:nvPr/>
        </p:nvSpPr>
        <p:spPr bwMode="auto">
          <a:xfrm>
            <a:off x="685800" y="236220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radians is one degree?</a:t>
            </a:r>
            <a:endParaRPr lang="en-US" sz="2800" dirty="0">
              <a:solidFill>
                <a:srgbClr val="FF0000"/>
              </a:solidFill>
              <a:latin typeface="Monotype Corsiva" charset="0"/>
              <a:ea typeface="굴림" charset="0"/>
              <a:cs typeface="굴림" charset="0"/>
            </a:endParaRPr>
          </a:p>
        </p:txBody>
      </p:sp>
      <p:sp>
        <p:nvSpPr>
          <p:cNvPr id="833567" name="Text Box 31"/>
          <p:cNvSpPr txBox="1">
            <a:spLocks noChangeArrowheads="1"/>
          </p:cNvSpPr>
          <p:nvPr/>
        </p:nvSpPr>
        <p:spPr bwMode="auto">
          <a:xfrm>
            <a:off x="762000" y="3938587"/>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radians are in 10.5 revolutions?</a:t>
            </a:r>
            <a:endParaRPr lang="en-US" sz="2800" dirty="0">
              <a:solidFill>
                <a:srgbClr val="FF0000"/>
              </a:solidFill>
              <a:latin typeface="Monotype Corsiva" charset="0"/>
              <a:ea typeface="굴림" charset="0"/>
              <a:cs typeface="굴림" charset="0"/>
            </a:endParaRPr>
          </a:p>
        </p:txBody>
      </p:sp>
      <p:graphicFrame>
        <p:nvGraphicFramePr>
          <p:cNvPr id="833575" name="Object 20"/>
          <p:cNvGraphicFramePr>
            <a:graphicFrameLocks noChangeAspect="1"/>
          </p:cNvGraphicFramePr>
          <p:nvPr>
            <p:extLst>
              <p:ext uri="{D42A27DB-BD31-4B8C-83A1-F6EECF244321}">
                <p14:modId xmlns:p14="http://schemas.microsoft.com/office/powerpoint/2010/main" val="3225776653"/>
              </p:ext>
            </p:extLst>
          </p:nvPr>
        </p:nvGraphicFramePr>
        <p:xfrm>
          <a:off x="1066800" y="4800600"/>
          <a:ext cx="1676400" cy="480330"/>
        </p:xfrm>
        <a:graphic>
          <a:graphicData uri="http://schemas.openxmlformats.org/presentationml/2006/ole">
            <mc:AlternateContent xmlns:mc="http://schemas.openxmlformats.org/markup-compatibility/2006">
              <mc:Choice xmlns:v="urn:schemas-microsoft-com:vml" Requires="v">
                <p:oleObj spid="_x0000_s338221" name="Equation" r:id="rId24" imgW="609480" imgH="177480" progId="Equation.DSMT4">
                  <p:embed/>
                </p:oleObj>
              </mc:Choice>
              <mc:Fallback>
                <p:oleObj name="Equation" r:id="rId24" imgW="609480" imgH="177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800" y="4800600"/>
                        <a:ext cx="1676400" cy="480330"/>
                      </a:xfrm>
                      <a:prstGeom prst="rect">
                        <a:avLst/>
                      </a:prstGeom>
                      <a:noFill/>
                      <a:ln>
                        <a:noFill/>
                      </a:ln>
                      <a:effectLst/>
                      <a:extLst/>
                    </p:spPr>
                  </p:pic>
                </p:oleObj>
              </mc:Fallback>
            </mc:AlternateContent>
          </a:graphicData>
        </a:graphic>
      </p:graphicFrame>
      <p:sp>
        <p:nvSpPr>
          <p:cNvPr id="833576" name="Text Box 40"/>
          <p:cNvSpPr txBox="1">
            <a:spLocks noChangeArrowheads="1"/>
          </p:cNvSpPr>
          <p:nvPr/>
        </p:nvSpPr>
        <p:spPr bwMode="auto">
          <a:xfrm>
            <a:off x="152400" y="6019800"/>
            <a:ext cx="8839200" cy="3952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굴림" charset="0"/>
                <a:cs typeface="굴림" charset="0"/>
              </a:rPr>
              <a:t>Very important: In solving angular problems, all units, degrees or revolutions, must be converted to radians.</a:t>
            </a:r>
            <a:endParaRPr lang="en-US" sz="1800">
              <a:solidFill>
                <a:srgbClr val="FF0000"/>
              </a:solidFill>
              <a:latin typeface="Monotype Corsiva" charset="0"/>
              <a:ea typeface="굴림" charset="0"/>
              <a:cs typeface="굴림" charset="0"/>
            </a:endParaRPr>
          </a:p>
        </p:txBody>
      </p:sp>
      <p:graphicFrame>
        <p:nvGraphicFramePr>
          <p:cNvPr id="833577" name="Object 21"/>
          <p:cNvGraphicFramePr>
            <a:graphicFrameLocks noChangeAspect="1"/>
          </p:cNvGraphicFramePr>
          <p:nvPr>
            <p:extLst>
              <p:ext uri="{D42A27DB-BD31-4B8C-83A1-F6EECF244321}">
                <p14:modId xmlns:p14="http://schemas.microsoft.com/office/powerpoint/2010/main" val="1150607224"/>
              </p:ext>
            </p:extLst>
          </p:nvPr>
        </p:nvGraphicFramePr>
        <p:xfrm>
          <a:off x="2909542" y="4575890"/>
          <a:ext cx="3110258" cy="1062910"/>
        </p:xfrm>
        <a:graphic>
          <a:graphicData uri="http://schemas.openxmlformats.org/presentationml/2006/ole">
            <mc:AlternateContent xmlns:mc="http://schemas.openxmlformats.org/markup-compatibility/2006">
              <mc:Choice xmlns:v="urn:schemas-microsoft-com:vml" Requires="v">
                <p:oleObj spid="_x0000_s338222" name="Equation" r:id="rId26" imgW="1130040" imgH="393480" progId="Equation.DSMT4">
                  <p:embed/>
                </p:oleObj>
              </mc:Choice>
              <mc:Fallback>
                <p:oleObj name="Equation" r:id="rId26" imgW="1130040" imgH="3934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9542" y="4575890"/>
                        <a:ext cx="3110258" cy="1062910"/>
                      </a:xfrm>
                      <a:prstGeom prst="rect">
                        <a:avLst/>
                      </a:prstGeom>
                      <a:noFill/>
                      <a:ln>
                        <a:noFill/>
                      </a:ln>
                      <a:effectLst/>
                      <a:extLst/>
                    </p:spPr>
                  </p:pic>
                </p:oleObj>
              </mc:Fallback>
            </mc:AlternateContent>
          </a:graphicData>
        </a:graphic>
      </p:graphicFrame>
      <p:graphicFrame>
        <p:nvGraphicFramePr>
          <p:cNvPr id="833578" name="Object 22"/>
          <p:cNvGraphicFramePr>
            <a:graphicFrameLocks noChangeAspect="1"/>
          </p:cNvGraphicFramePr>
          <p:nvPr>
            <p:extLst>
              <p:ext uri="{D42A27DB-BD31-4B8C-83A1-F6EECF244321}">
                <p14:modId xmlns:p14="http://schemas.microsoft.com/office/powerpoint/2010/main" val="621897153"/>
              </p:ext>
            </p:extLst>
          </p:nvPr>
        </p:nvGraphicFramePr>
        <p:xfrm>
          <a:off x="6172200" y="4724400"/>
          <a:ext cx="1783405" cy="684828"/>
        </p:xfrm>
        <a:graphic>
          <a:graphicData uri="http://schemas.openxmlformats.org/presentationml/2006/ole">
            <mc:AlternateContent xmlns:mc="http://schemas.openxmlformats.org/markup-compatibility/2006">
              <mc:Choice xmlns:v="urn:schemas-microsoft-com:vml" Requires="v">
                <p:oleObj spid="_x0000_s338223" name="Equation" r:id="rId28" imgW="647640" imgH="253800" progId="Equation.DSMT4">
                  <p:embed/>
                </p:oleObj>
              </mc:Choice>
              <mc:Fallback>
                <p:oleObj name="Equation" r:id="rId28" imgW="647640" imgH="253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2200" y="4724400"/>
                        <a:ext cx="1783405" cy="6848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063066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July 8, 2015</a:t>
            </a:r>
            <a:endParaRPr lang="en-US"/>
          </a:p>
        </p:txBody>
      </p:sp>
      <p:sp>
        <p:nvSpPr>
          <p:cNvPr id="16" name="Footer Placeholder 4"/>
          <p:cNvSpPr>
            <a:spLocks noGrp="1"/>
          </p:cNvSpPr>
          <p:nvPr>
            <p:ph type="ftr" sz="quarter" idx="11"/>
          </p:nvPr>
        </p:nvSpPr>
        <p:spPr/>
        <p:txBody>
          <a:bodyPr/>
          <a:lstStyle/>
          <a:p>
            <a:r>
              <a:rPr lang="nl-NL" smtClean="0"/>
              <a:t>PHYS 1441-001, Summer 2014             Dr. Jaehoon Yu</a:t>
            </a:r>
            <a:endParaRPr lang="en-US"/>
          </a:p>
        </p:txBody>
      </p:sp>
      <p:sp>
        <p:nvSpPr>
          <p:cNvPr id="17" name="Slide Number Placeholder 5"/>
          <p:cNvSpPr>
            <a:spLocks noGrp="1"/>
          </p:cNvSpPr>
          <p:nvPr>
            <p:ph type="sldNum" sz="quarter" idx="12"/>
          </p:nvPr>
        </p:nvSpPr>
        <p:spPr/>
        <p:txBody>
          <a:bodyPr/>
          <a:lstStyle/>
          <a:p>
            <a:fld id="{4A4D32D0-1E2F-FD47-AED6-CCEF2F79F02A}" type="slidenum">
              <a:rPr lang="en-US"/>
              <a:pPr/>
              <a:t>15</a:t>
            </a:fld>
            <a:endParaRPr lang="en-US"/>
          </a:p>
        </p:txBody>
      </p:sp>
      <p:pic>
        <p:nvPicPr>
          <p:cNvPr id="335886" name="Picture 14" descr="FG10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8229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35875" name="Rectangle 3"/>
          <p:cNvSpPr>
            <a:spLocks noGrp="1" noChangeArrowheads="1"/>
          </p:cNvSpPr>
          <p:nvPr>
            <p:ph type="title"/>
          </p:nvPr>
        </p:nvSpPr>
        <p:spPr>
          <a:xfrm>
            <a:off x="685800" y="0"/>
            <a:ext cx="7772400" cy="609600"/>
          </a:xfrm>
        </p:spPr>
        <p:txBody>
          <a:bodyPr/>
          <a:lstStyle/>
          <a:p>
            <a:r>
              <a:rPr lang="en-US" sz="4000" dirty="0"/>
              <a:t>Example 8</a:t>
            </a:r>
            <a:r>
              <a:rPr lang="en-US" sz="4000" dirty="0" smtClean="0"/>
              <a:t>-2</a:t>
            </a:r>
            <a:endParaRPr lang="en-US" dirty="0"/>
          </a:p>
        </p:txBody>
      </p:sp>
      <p:sp>
        <p:nvSpPr>
          <p:cNvPr id="335876" name="Text Box 4"/>
          <p:cNvSpPr txBox="1">
            <a:spLocks noChangeArrowheads="1"/>
          </p:cNvSpPr>
          <p:nvPr/>
        </p:nvSpPr>
        <p:spPr bwMode="auto">
          <a:xfrm>
            <a:off x="457200" y="627063"/>
            <a:ext cx="8305800" cy="1125537"/>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200" dirty="0">
                <a:solidFill>
                  <a:srgbClr val="800000"/>
                </a:solidFill>
                <a:latin typeface="Arial Narrow" charset="0"/>
              </a:rPr>
              <a:t>A particular </a:t>
            </a:r>
            <a:r>
              <a:rPr lang="en-US" sz="2200" dirty="0" smtClean="0">
                <a:solidFill>
                  <a:srgbClr val="800000"/>
                </a:solidFill>
                <a:latin typeface="Arial Narrow" charset="0"/>
              </a:rPr>
              <a:t>bird</a:t>
            </a:r>
            <a:r>
              <a:rPr lang="en-US" sz="2200" dirty="0" smtClean="0">
                <a:solidFill>
                  <a:srgbClr val="800000"/>
                </a:solidFill>
                <a:latin typeface="Arial"/>
              </a:rPr>
              <a:t>’</a:t>
            </a:r>
            <a:r>
              <a:rPr lang="en-US" sz="2200" dirty="0" smtClean="0">
                <a:solidFill>
                  <a:srgbClr val="800000"/>
                </a:solidFill>
                <a:latin typeface="Arial Narrow" charset="0"/>
              </a:rPr>
              <a:t>s </a:t>
            </a:r>
            <a:r>
              <a:rPr lang="en-US" sz="2200" dirty="0">
                <a:solidFill>
                  <a:srgbClr val="800000"/>
                </a:solidFill>
                <a:latin typeface="Arial Narrow" charset="0"/>
              </a:rPr>
              <a:t>eyes can just distinguish objects that subtend an angle no smaller than about 3x10</a:t>
            </a:r>
            <a:r>
              <a:rPr lang="en-US" sz="2200" baseline="30000" dirty="0">
                <a:solidFill>
                  <a:srgbClr val="800000"/>
                </a:solidFill>
                <a:latin typeface="Arial Narrow" charset="0"/>
              </a:rPr>
              <a:t>-4 </a:t>
            </a:r>
            <a:r>
              <a:rPr lang="en-US" sz="2200" dirty="0">
                <a:solidFill>
                  <a:srgbClr val="800000"/>
                </a:solidFill>
                <a:latin typeface="Arial Narrow" charset="0"/>
              </a:rPr>
              <a:t>rad.  (a) How many degrees is this?  (b) How small an object can the bird just distinguish when flying at a height of 100m? </a:t>
            </a:r>
          </a:p>
        </p:txBody>
      </p:sp>
      <p:sp>
        <p:nvSpPr>
          <p:cNvPr id="335877" name="Text Box 5"/>
          <p:cNvSpPr txBox="1">
            <a:spLocks noChangeArrowheads="1"/>
          </p:cNvSpPr>
          <p:nvPr/>
        </p:nvSpPr>
        <p:spPr bwMode="auto">
          <a:xfrm>
            <a:off x="4495800" y="1828800"/>
            <a:ext cx="41148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(a) One radian is 360</a:t>
            </a:r>
            <a:r>
              <a:rPr lang="en-US" baseline="30000" dirty="0">
                <a:solidFill>
                  <a:srgbClr val="FF0000"/>
                </a:solidFill>
                <a:latin typeface="Arial Narrow" charset="0"/>
              </a:rPr>
              <a:t>o</a:t>
            </a:r>
            <a:r>
              <a:rPr lang="en-US" dirty="0">
                <a:solidFill>
                  <a:srgbClr val="FF0000"/>
                </a:solidFill>
                <a:latin typeface="Arial Narrow" charset="0"/>
              </a:rPr>
              <a:t>/</a:t>
            </a:r>
            <a:r>
              <a:rPr lang="en-US" dirty="0" smtClean="0">
                <a:solidFill>
                  <a:srgbClr val="FF0000"/>
                </a:solidFill>
                <a:latin typeface="Arial Narrow" charset="0"/>
              </a:rPr>
              <a:t>2</a:t>
            </a:r>
            <a:r>
              <a:rPr lang="en-US" dirty="0" smtClean="0">
                <a:solidFill>
                  <a:srgbClr val="FF0000"/>
                </a:solidFill>
                <a:latin typeface="Symbol" charset="0"/>
              </a:rPr>
              <a:t>π</a:t>
            </a:r>
            <a:r>
              <a:rPr lang="en-US" dirty="0" smtClean="0">
                <a:solidFill>
                  <a:srgbClr val="FF0000"/>
                </a:solidFill>
                <a:latin typeface="Arial Narrow" charset="0"/>
              </a:rPr>
              <a:t>. </a:t>
            </a:r>
            <a:r>
              <a:rPr lang="en-US" dirty="0">
                <a:solidFill>
                  <a:srgbClr val="FF0000"/>
                </a:solidFill>
                <a:latin typeface="Arial Narrow" charset="0"/>
              </a:rPr>
              <a:t>Thus</a:t>
            </a:r>
          </a:p>
        </p:txBody>
      </p:sp>
      <p:graphicFrame>
        <p:nvGraphicFramePr>
          <p:cNvPr id="335878" name="Object 6"/>
          <p:cNvGraphicFramePr>
            <a:graphicFrameLocks noChangeAspect="1"/>
          </p:cNvGraphicFramePr>
          <p:nvPr/>
        </p:nvGraphicFramePr>
        <p:xfrm>
          <a:off x="3657600" y="2209800"/>
          <a:ext cx="2163763" cy="571500"/>
        </p:xfrm>
        <a:graphic>
          <a:graphicData uri="http://schemas.openxmlformats.org/presentationml/2006/ole">
            <mc:AlternateContent xmlns:mc="http://schemas.openxmlformats.org/markup-compatibility/2006">
              <mc:Choice xmlns:v="urn:schemas-microsoft-com:vml" Requires="v">
                <p:oleObj spid="_x0000_s294698" name="Equation" r:id="rId4" imgW="711000" imgH="203040" progId="Equation.DSMT4">
                  <p:embed/>
                </p:oleObj>
              </mc:Choice>
              <mc:Fallback>
                <p:oleObj name="Equation" r:id="rId4" imgW="7110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2163763"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0" name="Object 8"/>
          <p:cNvGraphicFramePr>
            <a:graphicFrameLocks noChangeAspect="1"/>
          </p:cNvGraphicFramePr>
          <p:nvPr/>
        </p:nvGraphicFramePr>
        <p:xfrm>
          <a:off x="4876800" y="4648200"/>
          <a:ext cx="630238" cy="604838"/>
        </p:xfrm>
        <a:graphic>
          <a:graphicData uri="http://schemas.openxmlformats.org/presentationml/2006/ole">
            <mc:AlternateContent xmlns:mc="http://schemas.openxmlformats.org/markup-compatibility/2006">
              <mc:Choice xmlns:v="urn:schemas-microsoft-com:vml" Requires="v">
                <p:oleObj spid="_x0000_s294699" name="Equation" r:id="rId6" imgW="215640" imgH="177480" progId="Equation.DSMT4">
                  <p:embed/>
                </p:oleObj>
              </mc:Choice>
              <mc:Fallback>
                <p:oleObj name="Equation" r:id="rId6" imgW="2156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48200"/>
                        <a:ext cx="630238"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7" name="Object 15"/>
          <p:cNvGraphicFramePr>
            <a:graphicFrameLocks noChangeAspect="1"/>
          </p:cNvGraphicFramePr>
          <p:nvPr/>
        </p:nvGraphicFramePr>
        <p:xfrm>
          <a:off x="5746750" y="2133600"/>
          <a:ext cx="3168650" cy="784225"/>
        </p:xfrm>
        <a:graphic>
          <a:graphicData uri="http://schemas.openxmlformats.org/presentationml/2006/ole">
            <mc:AlternateContent xmlns:mc="http://schemas.openxmlformats.org/markup-compatibility/2006">
              <mc:Choice xmlns:v="urn:schemas-microsoft-com:vml" Requires="v">
                <p:oleObj spid="_x0000_s294700" name="Equation" r:id="rId8" imgW="1041120" imgH="279360" progId="Equation.DSMT4">
                  <p:embed/>
                </p:oleObj>
              </mc:Choice>
              <mc:Fallback>
                <p:oleObj name="Equation" r:id="rId8" imgW="104112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0" y="2133600"/>
                        <a:ext cx="316865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8" name="Object 16"/>
          <p:cNvGraphicFramePr>
            <a:graphicFrameLocks noChangeAspect="1"/>
          </p:cNvGraphicFramePr>
          <p:nvPr/>
        </p:nvGraphicFramePr>
        <p:xfrm>
          <a:off x="4343400" y="2819400"/>
          <a:ext cx="2819400" cy="784225"/>
        </p:xfrm>
        <a:graphic>
          <a:graphicData uri="http://schemas.openxmlformats.org/presentationml/2006/ole">
            <mc:AlternateContent xmlns:mc="http://schemas.openxmlformats.org/markup-compatibility/2006">
              <mc:Choice xmlns:v="urn:schemas-microsoft-com:vml" Requires="v">
                <p:oleObj spid="_x0000_s294701" name="Equation" r:id="rId10" imgW="927000" imgH="279360" progId="Equation.DSMT4">
                  <p:embed/>
                </p:oleObj>
              </mc:Choice>
              <mc:Fallback>
                <p:oleObj name="Equation" r:id="rId10" imgW="9270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19400"/>
                        <a:ext cx="281940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9" name="Object 17"/>
          <p:cNvGraphicFramePr>
            <a:graphicFrameLocks noChangeAspect="1"/>
          </p:cNvGraphicFramePr>
          <p:nvPr/>
        </p:nvGraphicFramePr>
        <p:xfrm>
          <a:off x="7215188" y="2859088"/>
          <a:ext cx="1700212" cy="569912"/>
        </p:xfrm>
        <a:graphic>
          <a:graphicData uri="http://schemas.openxmlformats.org/presentationml/2006/ole">
            <mc:AlternateContent xmlns:mc="http://schemas.openxmlformats.org/markup-compatibility/2006">
              <mc:Choice xmlns:v="urn:schemas-microsoft-com:vml" Requires="v">
                <p:oleObj spid="_x0000_s294702" name="Equation" r:id="rId12" imgW="558720" imgH="203040" progId="Equation.DSMT4">
                  <p:embed/>
                </p:oleObj>
              </mc:Choice>
              <mc:Fallback>
                <p:oleObj name="Equation" r:id="rId12" imgW="5587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5188" y="2859088"/>
                        <a:ext cx="1700212" cy="569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5890" name="Text Box 18"/>
          <p:cNvSpPr txBox="1">
            <a:spLocks noChangeArrowheads="1"/>
          </p:cNvSpPr>
          <p:nvPr/>
        </p:nvSpPr>
        <p:spPr bwMode="auto">
          <a:xfrm>
            <a:off x="4419600" y="3505200"/>
            <a:ext cx="4114800" cy="120032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(b) Since l=</a:t>
            </a:r>
            <a:r>
              <a:rPr lang="en-US" dirty="0" err="1" smtClean="0">
                <a:solidFill>
                  <a:srgbClr val="FF0000"/>
                </a:solidFill>
                <a:latin typeface="Arial Narrow" charset="0"/>
              </a:rPr>
              <a:t>r</a:t>
            </a:r>
            <a:r>
              <a:rPr lang="en-US" dirty="0" err="1" smtClean="0">
                <a:solidFill>
                  <a:srgbClr val="FF0000"/>
                </a:solidFill>
                <a:latin typeface="Symbol" charset="0"/>
              </a:rPr>
              <a:t>θ</a:t>
            </a:r>
            <a:r>
              <a:rPr lang="en-US" dirty="0" smtClean="0">
                <a:solidFill>
                  <a:srgbClr val="FF0000"/>
                </a:solidFill>
                <a:latin typeface="Arial Narrow" charset="0"/>
              </a:rPr>
              <a:t> </a:t>
            </a:r>
            <a:r>
              <a:rPr lang="en-US" dirty="0">
                <a:solidFill>
                  <a:srgbClr val="FF0000"/>
                </a:solidFill>
                <a:latin typeface="Arial Narrow" charset="0"/>
              </a:rPr>
              <a:t>and for small angle arc length is approximately the same as the chord length.</a:t>
            </a:r>
          </a:p>
        </p:txBody>
      </p:sp>
      <p:graphicFrame>
        <p:nvGraphicFramePr>
          <p:cNvPr id="335891" name="Object 19"/>
          <p:cNvGraphicFramePr>
            <a:graphicFrameLocks noChangeAspect="1"/>
          </p:cNvGraphicFramePr>
          <p:nvPr/>
        </p:nvGraphicFramePr>
        <p:xfrm>
          <a:off x="5638800" y="4648200"/>
          <a:ext cx="927100" cy="604838"/>
        </p:xfrm>
        <a:graphic>
          <a:graphicData uri="http://schemas.openxmlformats.org/presentationml/2006/ole">
            <mc:AlternateContent xmlns:mc="http://schemas.openxmlformats.org/markup-compatibility/2006">
              <mc:Choice xmlns:v="urn:schemas-microsoft-com:vml" Requires="v">
                <p:oleObj spid="_x0000_s294703" name="Equation" r:id="rId14" imgW="317160" imgH="177480" progId="Equation.DSMT4">
                  <p:embed/>
                </p:oleObj>
              </mc:Choice>
              <mc:Fallback>
                <p:oleObj name="Equation" r:id="rId14" imgW="31716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648200"/>
                        <a:ext cx="927100"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2" name="Object 20"/>
          <p:cNvGraphicFramePr>
            <a:graphicFrameLocks noChangeAspect="1"/>
          </p:cNvGraphicFramePr>
          <p:nvPr/>
        </p:nvGraphicFramePr>
        <p:xfrm>
          <a:off x="4791075" y="5105400"/>
          <a:ext cx="3743325" cy="614363"/>
        </p:xfrm>
        <a:graphic>
          <a:graphicData uri="http://schemas.openxmlformats.org/presentationml/2006/ole">
            <mc:AlternateContent xmlns:mc="http://schemas.openxmlformats.org/markup-compatibility/2006">
              <mc:Choice xmlns:v="urn:schemas-microsoft-com:vml" Requires="v">
                <p:oleObj spid="_x0000_s294704" name="Equation" r:id="rId16" imgW="1282680" imgH="203040" progId="Equation.DSMT4">
                  <p:embed/>
                </p:oleObj>
              </mc:Choice>
              <mc:Fallback>
                <p:oleObj name="Equation" r:id="rId16" imgW="12826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1075" y="5105400"/>
                        <a:ext cx="3743325"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3" name="Object 21"/>
          <p:cNvGraphicFramePr>
            <a:graphicFrameLocks noChangeAspect="1"/>
          </p:cNvGraphicFramePr>
          <p:nvPr/>
        </p:nvGraphicFramePr>
        <p:xfrm>
          <a:off x="4805363" y="5791200"/>
          <a:ext cx="2890837" cy="614363"/>
        </p:xfrm>
        <a:graphic>
          <a:graphicData uri="http://schemas.openxmlformats.org/presentationml/2006/ole">
            <mc:AlternateContent xmlns:mc="http://schemas.openxmlformats.org/markup-compatibility/2006">
              <mc:Choice xmlns:v="urn:schemas-microsoft-com:vml" Requires="v">
                <p:oleObj spid="_x0000_s294705" name="Equation" r:id="rId18" imgW="990360" imgH="203040" progId="Equation.DSMT4">
                  <p:embed/>
                </p:oleObj>
              </mc:Choice>
              <mc:Fallback>
                <p:oleObj name="Equation" r:id="rId18" imgW="99036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5363" y="5791200"/>
                        <a:ext cx="2890837"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608750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711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71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074006-1798-1D48-AD66-47933788B882}"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835587" name="Picture 3" descr="F0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990600"/>
            <a:ext cx="3330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5588" name="Text Box 4"/>
          <p:cNvSpPr txBox="1">
            <a:spLocks noChangeArrowheads="1"/>
          </p:cNvSpPr>
          <p:nvPr/>
        </p:nvSpPr>
        <p:spPr bwMode="auto">
          <a:xfrm>
            <a:off x="304800" y="838200"/>
            <a:ext cx="5410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Synchronous satellites are put into an orbit whose radius is 4.23</a:t>
            </a:r>
            <a:r>
              <a:rPr lang="en-US">
                <a:solidFill>
                  <a:schemeClr val="accent2"/>
                </a:solidFill>
                <a:latin typeface="Arial Narrow" charset="0"/>
                <a:cs typeface="Arial" charset="0"/>
              </a:rPr>
              <a:t>×10</a:t>
            </a:r>
            <a:r>
              <a:rPr lang="en-US" baseline="30000">
                <a:solidFill>
                  <a:schemeClr val="accent2"/>
                </a:solidFill>
                <a:latin typeface="Arial Narrow" charset="0"/>
                <a:cs typeface="Arial" charset="0"/>
              </a:rPr>
              <a:t>7</a:t>
            </a:r>
            <a:r>
              <a:rPr lang="en-US">
                <a:solidFill>
                  <a:schemeClr val="accent2"/>
                </a:solidFill>
                <a:latin typeface="Arial Narrow" charset="0"/>
                <a:cs typeface="Arial" charset="0"/>
              </a:rPr>
              <a:t>m.</a:t>
            </a:r>
            <a:r>
              <a:rPr lang="en-US" altLang="ko-KR">
                <a:solidFill>
                  <a:schemeClr val="accent2"/>
                </a:solidFill>
                <a:latin typeface="Arial Narrow" charset="0"/>
                <a:cs typeface="Arial" charset="0"/>
              </a:rPr>
              <a:t> </a:t>
            </a:r>
            <a:r>
              <a:rPr lang="en-US">
                <a:solidFill>
                  <a:schemeClr val="accent2"/>
                </a:solidFill>
                <a:latin typeface="Arial Narrow" charset="0"/>
                <a:cs typeface="Arial" charset="0"/>
              </a:rPr>
              <a:t>If the angular separation of the two</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cs typeface="Arial" charset="0"/>
              </a:rPr>
              <a:t>satellites is 2.00 degrees, find the arc length that separates them.</a:t>
            </a:r>
          </a:p>
        </p:txBody>
      </p:sp>
      <p:sp>
        <p:nvSpPr>
          <p:cNvPr id="47121" name="Rectangle 5"/>
          <p:cNvSpPr>
            <a:spLocks noGrp="1" noChangeArrowheads="1"/>
          </p:cNvSpPr>
          <p:nvPr>
            <p:ph type="title"/>
          </p:nvPr>
        </p:nvSpPr>
        <p:spPr>
          <a:xfrm>
            <a:off x="609600" y="0"/>
            <a:ext cx="7772400" cy="914400"/>
          </a:xfrm>
        </p:spPr>
        <p:txBody>
          <a:bodyPr/>
          <a:lstStyle/>
          <a:p>
            <a:r>
              <a:rPr lang="en-US" altLang="ko-KR" sz="4000" dirty="0">
                <a:latin typeface="Arial Narrow" charset="0"/>
                <a:ea typeface="굴림" charset="0"/>
                <a:cs typeface="굴림" charset="0"/>
              </a:rPr>
              <a:t>Ex. Adjacent Synchronous Satellites</a:t>
            </a:r>
            <a:endParaRPr lang="en-US" sz="4000" dirty="0">
              <a:latin typeface="Arial Narrow" charset="0"/>
              <a:ea typeface="ＭＳ Ｐゴシック" charset="0"/>
              <a:cs typeface="ＭＳ Ｐゴシック" charset="0"/>
            </a:endParaRPr>
          </a:p>
        </p:txBody>
      </p:sp>
      <p:graphicFrame>
        <p:nvGraphicFramePr>
          <p:cNvPr id="835590" name="Object 2"/>
          <p:cNvGraphicFramePr>
            <a:graphicFrameLocks noChangeAspect="1"/>
          </p:cNvGraphicFramePr>
          <p:nvPr/>
        </p:nvGraphicFramePr>
        <p:xfrm>
          <a:off x="1293813" y="4298950"/>
          <a:ext cx="1144587" cy="415925"/>
        </p:xfrm>
        <a:graphic>
          <a:graphicData uri="http://schemas.openxmlformats.org/presentationml/2006/ole">
            <mc:AlternateContent xmlns:mc="http://schemas.openxmlformats.org/markup-compatibility/2006">
              <mc:Choice xmlns:v="urn:schemas-microsoft-com:vml" Requires="v">
                <p:oleObj spid="_x0000_s295924" name="Equation" r:id="rId5" imgW="558720" imgH="203040" progId="Equation.DSMT4">
                  <p:embed/>
                </p:oleObj>
              </mc:Choice>
              <mc:Fallback>
                <p:oleObj name="Equation" r:id="rId5" imgW="5587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4298950"/>
                        <a:ext cx="11445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1" name="Object 3"/>
          <p:cNvGraphicFramePr>
            <a:graphicFrameLocks noChangeAspect="1"/>
          </p:cNvGraphicFramePr>
          <p:nvPr/>
        </p:nvGraphicFramePr>
        <p:xfrm>
          <a:off x="457200" y="5334000"/>
          <a:ext cx="468313" cy="285750"/>
        </p:xfrm>
        <a:graphic>
          <a:graphicData uri="http://schemas.openxmlformats.org/presentationml/2006/ole">
            <mc:AlternateContent xmlns:mc="http://schemas.openxmlformats.org/markup-compatibility/2006">
              <mc:Choice xmlns:v="urn:schemas-microsoft-com:vml" Requires="v">
                <p:oleObj spid="_x0000_s295925" name="Equation" r:id="rId7" imgW="228600" imgH="139680" progId="Equation.DSMT4">
                  <p:embed/>
                </p:oleObj>
              </mc:Choice>
              <mc:Fallback>
                <p:oleObj name="Equation" r:id="rId7" imgW="2286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334000"/>
                        <a:ext cx="4683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2" name="Object 4"/>
          <p:cNvGraphicFramePr>
            <a:graphicFrameLocks noChangeAspect="1"/>
          </p:cNvGraphicFramePr>
          <p:nvPr/>
        </p:nvGraphicFramePr>
        <p:xfrm>
          <a:off x="882650" y="3317875"/>
          <a:ext cx="2030413" cy="417513"/>
        </p:xfrm>
        <a:graphic>
          <a:graphicData uri="http://schemas.openxmlformats.org/presentationml/2006/ole">
            <mc:AlternateContent xmlns:mc="http://schemas.openxmlformats.org/markup-compatibility/2006">
              <mc:Choice xmlns:v="urn:schemas-microsoft-com:vml" Requires="v">
                <p:oleObj spid="_x0000_s295926" name="Equation" r:id="rId9" imgW="990360" imgH="203040" progId="Equation.DSMT4">
                  <p:embed/>
                </p:oleObj>
              </mc:Choice>
              <mc:Fallback>
                <p:oleObj name="Equation" r:id="rId9" imgW="9903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650" y="3317875"/>
                        <a:ext cx="2030413"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3" name="Object 5"/>
          <p:cNvGraphicFramePr>
            <a:graphicFrameLocks noChangeAspect="1"/>
          </p:cNvGraphicFramePr>
          <p:nvPr/>
        </p:nvGraphicFramePr>
        <p:xfrm>
          <a:off x="2989263" y="3124200"/>
          <a:ext cx="1717675" cy="806450"/>
        </p:xfrm>
        <a:graphic>
          <a:graphicData uri="http://schemas.openxmlformats.org/presentationml/2006/ole">
            <mc:AlternateContent xmlns:mc="http://schemas.openxmlformats.org/markup-compatibility/2006">
              <mc:Choice xmlns:v="urn:schemas-microsoft-com:vml" Requires="v">
                <p:oleObj spid="_x0000_s295927" name="Equation" r:id="rId11" imgW="838080" imgH="393480" progId="Equation.DSMT4">
                  <p:embed/>
                </p:oleObj>
              </mc:Choice>
              <mc:Fallback>
                <p:oleObj name="Equation" r:id="rId11" imgW="8380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312420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6"/>
          <p:cNvGraphicFramePr>
            <a:graphicFrameLocks noChangeAspect="1"/>
          </p:cNvGraphicFramePr>
          <p:nvPr/>
        </p:nvGraphicFramePr>
        <p:xfrm>
          <a:off x="4665663" y="3124200"/>
          <a:ext cx="287337" cy="806450"/>
        </p:xfrm>
        <a:graphic>
          <a:graphicData uri="http://schemas.openxmlformats.org/presentationml/2006/ole">
            <mc:AlternateContent xmlns:mc="http://schemas.openxmlformats.org/markup-compatibility/2006">
              <mc:Choice xmlns:v="urn:schemas-microsoft-com:vml" Requires="v">
                <p:oleObj spid="_x0000_s295928" name="Equation" r:id="rId13" imgW="139680" imgH="393480" progId="Equation.DSMT4">
                  <p:embed/>
                </p:oleObj>
              </mc:Choice>
              <mc:Fallback>
                <p:oleObj name="Equation" r:id="rId13" imgW="1396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5663" y="31242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595" name="AutoShape 11"/>
          <p:cNvSpPr>
            <a:spLocks noChangeArrowheads="1"/>
          </p:cNvSpPr>
          <p:nvPr/>
        </p:nvSpPr>
        <p:spPr bwMode="auto">
          <a:xfrm>
            <a:off x="76200" y="3670300"/>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spAutoFit/>
          </a:bodyPr>
          <a:lstStyle/>
          <a:p>
            <a:pPr algn="ctr"/>
            <a:r>
              <a:rPr lang="en-US" altLang="ko-KR" sz="1600">
                <a:solidFill>
                  <a:srgbClr val="A50021"/>
                </a:solidFill>
                <a:latin typeface="Arial Narrow" charset="0"/>
                <a:ea typeface="굴림" charset="0"/>
                <a:cs typeface="굴림" charset="0"/>
              </a:rPr>
              <a:t>Convert degrees to radians</a:t>
            </a:r>
            <a:endParaRPr lang="en-US" sz="1600">
              <a:solidFill>
                <a:srgbClr val="A50021"/>
              </a:solidFill>
              <a:latin typeface="Arial Narrow" charset="0"/>
              <a:ea typeface="굴림" charset="0"/>
              <a:cs typeface="굴림" charset="0"/>
            </a:endParaRPr>
          </a:p>
        </p:txBody>
      </p:sp>
      <p:graphicFrame>
        <p:nvGraphicFramePr>
          <p:cNvPr id="835596" name="Object 7"/>
          <p:cNvGraphicFramePr>
            <a:graphicFrameLocks noChangeAspect="1"/>
          </p:cNvGraphicFramePr>
          <p:nvPr/>
        </p:nvGraphicFramePr>
        <p:xfrm>
          <a:off x="2362200" y="4038600"/>
          <a:ext cx="1638300" cy="936625"/>
        </p:xfrm>
        <a:graphic>
          <a:graphicData uri="http://schemas.openxmlformats.org/presentationml/2006/ole">
            <mc:AlternateContent xmlns:mc="http://schemas.openxmlformats.org/markup-compatibility/2006">
              <mc:Choice xmlns:v="urn:schemas-microsoft-com:vml" Requires="v">
                <p:oleObj spid="_x0000_s295929" name="Equation" r:id="rId15" imgW="799920" imgH="457200" progId="Equation.DSMT4">
                  <p:embed/>
                </p:oleObj>
              </mc:Choice>
              <mc:Fallback>
                <p:oleObj name="Equation" r:id="rId15" imgW="79992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4038600"/>
                        <a:ext cx="16383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7" name="Object 8"/>
          <p:cNvGraphicFramePr>
            <a:graphicFrameLocks noChangeAspect="1"/>
          </p:cNvGraphicFramePr>
          <p:nvPr/>
        </p:nvGraphicFramePr>
        <p:xfrm>
          <a:off x="3962400" y="4267200"/>
          <a:ext cx="1430338" cy="363538"/>
        </p:xfrm>
        <a:graphic>
          <a:graphicData uri="http://schemas.openxmlformats.org/presentationml/2006/ole">
            <mc:AlternateContent xmlns:mc="http://schemas.openxmlformats.org/markup-compatibility/2006">
              <mc:Choice xmlns:v="urn:schemas-microsoft-com:vml" Requires="v">
                <p:oleObj spid="_x0000_s295930" name="Equation" r:id="rId17" imgW="698400" imgH="177480" progId="Equation.DSMT4">
                  <p:embed/>
                </p:oleObj>
              </mc:Choice>
              <mc:Fallback>
                <p:oleObj name="Equation" r:id="rId17" imgW="69840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4267200"/>
                        <a:ext cx="14303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8" name="Object 9"/>
          <p:cNvGraphicFramePr>
            <a:graphicFrameLocks noChangeAspect="1"/>
          </p:cNvGraphicFramePr>
          <p:nvPr/>
        </p:nvGraphicFramePr>
        <p:xfrm>
          <a:off x="949325" y="5257800"/>
          <a:ext cx="650875" cy="365125"/>
        </p:xfrm>
        <a:graphic>
          <a:graphicData uri="http://schemas.openxmlformats.org/presentationml/2006/ole">
            <mc:AlternateContent xmlns:mc="http://schemas.openxmlformats.org/markup-compatibility/2006">
              <mc:Choice xmlns:v="urn:schemas-microsoft-com:vml" Requires="v">
                <p:oleObj spid="_x0000_s295931" name="Equation" r:id="rId19" imgW="317160" imgH="177480" progId="Equation.DSMT4">
                  <p:embed/>
                </p:oleObj>
              </mc:Choice>
              <mc:Fallback>
                <p:oleObj name="Equation" r:id="rId19" imgW="31716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9325" y="5257800"/>
                        <a:ext cx="6508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9" name="Object 10"/>
          <p:cNvGraphicFramePr>
            <a:graphicFrameLocks noChangeAspect="1"/>
          </p:cNvGraphicFramePr>
          <p:nvPr/>
        </p:nvGraphicFramePr>
        <p:xfrm>
          <a:off x="1600200" y="5181600"/>
          <a:ext cx="3408363" cy="573088"/>
        </p:xfrm>
        <a:graphic>
          <a:graphicData uri="http://schemas.openxmlformats.org/presentationml/2006/ole">
            <mc:AlternateContent xmlns:mc="http://schemas.openxmlformats.org/markup-compatibility/2006">
              <mc:Choice xmlns:v="urn:schemas-microsoft-com:vml" Requires="v">
                <p:oleObj spid="_x0000_s295932" name="Equation" r:id="rId21" imgW="1663560" imgH="279360" progId="Equation.DSMT4">
                  <p:embed/>
                </p:oleObj>
              </mc:Choice>
              <mc:Fallback>
                <p:oleObj name="Equation" r:id="rId21" imgW="166356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5181600"/>
                        <a:ext cx="3408363"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600" name="Object 11"/>
          <p:cNvGraphicFramePr>
            <a:graphicFrameLocks noChangeAspect="1"/>
          </p:cNvGraphicFramePr>
          <p:nvPr/>
        </p:nvGraphicFramePr>
        <p:xfrm>
          <a:off x="533400" y="5778500"/>
          <a:ext cx="3330575" cy="469900"/>
        </p:xfrm>
        <a:graphic>
          <a:graphicData uri="http://schemas.openxmlformats.org/presentationml/2006/ole">
            <mc:AlternateContent xmlns:mc="http://schemas.openxmlformats.org/markup-compatibility/2006">
              <mc:Choice xmlns:v="urn:schemas-microsoft-com:vml" Requires="v">
                <p:oleObj spid="_x0000_s295933" name="Equation" r:id="rId23" imgW="1625400" imgH="228600" progId="Equation.DSMT4">
                  <p:embed/>
                </p:oleObj>
              </mc:Choice>
              <mc:Fallback>
                <p:oleObj name="Equation" r:id="rId23" imgW="162540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5778500"/>
                        <a:ext cx="33305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601" name="Text Box 17"/>
          <p:cNvSpPr txBox="1">
            <a:spLocks noChangeArrowheads="1"/>
          </p:cNvSpPr>
          <p:nvPr/>
        </p:nvSpPr>
        <p:spPr bwMode="auto">
          <a:xfrm>
            <a:off x="304800" y="2743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굴림" charset="0"/>
                <a:cs typeface="굴림" charset="0"/>
              </a:rPr>
              <a:t>What do we need to find out?</a:t>
            </a:r>
            <a:endParaRPr lang="en-US" sz="2000">
              <a:solidFill>
                <a:schemeClr val="accent2"/>
              </a:solidFill>
              <a:latin typeface="Arial Narrow" charset="0"/>
              <a:cs typeface="Arial" charset="0"/>
            </a:endParaRPr>
          </a:p>
        </p:txBody>
      </p:sp>
      <p:sp>
        <p:nvSpPr>
          <p:cNvPr id="835602" name="Text Box 18"/>
          <p:cNvSpPr txBox="1">
            <a:spLocks noChangeArrowheads="1"/>
          </p:cNvSpPr>
          <p:nvPr/>
        </p:nvSpPr>
        <p:spPr bwMode="auto">
          <a:xfrm>
            <a:off x="3200400" y="27273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chemeClr val="accent2"/>
                </a:solidFill>
                <a:latin typeface="Arial Narrow" charset="0"/>
                <a:ea typeface="굴림" charset="0"/>
                <a:cs typeface="굴림" charset="0"/>
              </a:rPr>
              <a:t>The </a:t>
            </a:r>
            <a:r>
              <a:rPr lang="en-US" altLang="ko-KR" sz="2000" dirty="0" smtClean="0">
                <a:solidFill>
                  <a:schemeClr val="accent2"/>
                </a:solidFill>
                <a:latin typeface="Arial Narrow" charset="0"/>
                <a:ea typeface="굴림" charset="0"/>
                <a:cs typeface="굴림" charset="0"/>
              </a:rPr>
              <a:t>arc </a:t>
            </a:r>
            <a:r>
              <a:rPr lang="en-US" altLang="ko-KR" sz="2000" dirty="0">
                <a:solidFill>
                  <a:schemeClr val="accent2"/>
                </a:solidFill>
                <a:latin typeface="Arial Narrow" charset="0"/>
                <a:ea typeface="굴림" charset="0"/>
                <a:cs typeface="굴림" charset="0"/>
              </a:rPr>
              <a:t>length!!!</a:t>
            </a:r>
            <a:endParaRPr lang="en-US" sz="2000" dirty="0">
              <a:solidFill>
                <a:schemeClr val="accent2"/>
              </a:solidFill>
              <a:latin typeface="Arial Narrow" charset="0"/>
              <a:cs typeface="Arial" charset="0"/>
            </a:endParaRPr>
          </a:p>
        </p:txBody>
      </p:sp>
    </p:spTree>
    <p:extLst>
      <p:ext uri="{BB962C8B-B14F-4D97-AF65-F5344CB8AC3E}">
        <p14:creationId xmlns:p14="http://schemas.microsoft.com/office/powerpoint/2010/main" val="42199843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91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91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DD629-1A8E-EA44-8D64-8D322B14BE93}"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839683" name="Text Box 3"/>
          <p:cNvSpPr txBox="1">
            <a:spLocks noChangeArrowheads="1"/>
          </p:cNvSpPr>
          <p:nvPr/>
        </p:nvSpPr>
        <p:spPr bwMode="auto">
          <a:xfrm>
            <a:off x="381000" y="685800"/>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The diameter of the sun is about 400 times greater than that of the m</a:t>
            </a:r>
            <a:r>
              <a:rPr lang="en-US" dirty="0" smtClean="0">
                <a:solidFill>
                  <a:schemeClr val="accent2"/>
                </a:solidFill>
                <a:latin typeface="Arial Narrow" charset="0"/>
              </a:rPr>
              <a:t>oon</a:t>
            </a:r>
            <a:r>
              <a:rPr lang="en-US" dirty="0">
                <a:solidFill>
                  <a:schemeClr val="accent2"/>
                </a:solidFill>
                <a:latin typeface="Arial Narrow" charset="0"/>
              </a:rPr>
              <a:t>.  By coincidence, the s</a:t>
            </a:r>
            <a:r>
              <a:rPr lang="en-US" dirty="0" smtClean="0">
                <a:solidFill>
                  <a:schemeClr val="accent2"/>
                </a:solidFill>
                <a:latin typeface="Arial Narrow" charset="0"/>
              </a:rPr>
              <a:t>un </a:t>
            </a:r>
            <a:r>
              <a:rPr lang="en-US" dirty="0">
                <a:solidFill>
                  <a:schemeClr val="accent2"/>
                </a:solidFill>
                <a:latin typeface="Arial Narrow" charset="0"/>
              </a:rPr>
              <a:t>is also about 400 times farther from the e</a:t>
            </a:r>
            <a:r>
              <a:rPr lang="en-US" dirty="0" smtClean="0">
                <a:solidFill>
                  <a:schemeClr val="accent2"/>
                </a:solidFill>
                <a:latin typeface="Arial Narrow" charset="0"/>
              </a:rPr>
              <a:t>arth </a:t>
            </a:r>
            <a:r>
              <a:rPr lang="en-US" dirty="0">
                <a:solidFill>
                  <a:schemeClr val="accent2"/>
                </a:solidFill>
                <a:latin typeface="Arial Narrow" charset="0"/>
              </a:rPr>
              <a:t>than is the m</a:t>
            </a:r>
            <a:r>
              <a:rPr lang="en-US" dirty="0" smtClean="0">
                <a:solidFill>
                  <a:schemeClr val="accent2"/>
                </a:solidFill>
                <a:latin typeface="Arial Narrow" charset="0"/>
              </a:rPr>
              <a:t>oon</a:t>
            </a:r>
            <a:r>
              <a:rPr lang="en-US" dirty="0">
                <a:solidFill>
                  <a:schemeClr val="accent2"/>
                </a:solidFill>
                <a:latin typeface="Arial Narrow"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an observer on the e</a:t>
            </a:r>
            <a:r>
              <a:rPr lang="en-US" dirty="0" smtClean="0">
                <a:solidFill>
                  <a:schemeClr val="accent2"/>
                </a:solidFill>
                <a:latin typeface="Arial Narrow" charset="0"/>
                <a:ea typeface="굴림" charset="0"/>
                <a:cs typeface="굴림" charset="0"/>
              </a:rPr>
              <a:t>arth</a:t>
            </a:r>
            <a:r>
              <a:rPr lang="en-US" dirty="0">
                <a:solidFill>
                  <a:schemeClr val="accent2"/>
                </a:solidFill>
                <a:latin typeface="Arial Narrow" charset="0"/>
                <a:ea typeface="굴림" charset="0"/>
                <a:cs typeface="굴림" charset="0"/>
              </a:rPr>
              <a:t>, compare the angle subtended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by the moon to the angle subtended by the sun and explain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why this result leads to a total solar eclipse.</a:t>
            </a:r>
          </a:p>
        </p:txBody>
      </p:sp>
      <p:pic>
        <p:nvPicPr>
          <p:cNvPr id="839684" name="Picture 4" descr="F0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533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5"/>
          <p:cNvSpPr>
            <a:spLocks noGrp="1" noChangeArrowheads="1"/>
          </p:cNvSpPr>
          <p:nvPr>
            <p:ph type="title"/>
          </p:nvPr>
        </p:nvSpPr>
        <p:spPr>
          <a:xfrm>
            <a:off x="685800" y="0"/>
            <a:ext cx="7772400" cy="685800"/>
          </a:xfrm>
        </p:spPr>
        <p:txBody>
          <a:bodyPr/>
          <a:lstStyle/>
          <a:p>
            <a:r>
              <a:rPr lang="en-US" altLang="ko-KR" sz="4000">
                <a:latin typeface="Arial Narrow" charset="0"/>
                <a:ea typeface="굴림" charset="0"/>
                <a:cs typeface="굴림" charset="0"/>
              </a:rPr>
              <a:t>Ex.  A Total Eclipse of the Sun</a:t>
            </a:r>
            <a:endParaRPr lang="en-US" sz="4000">
              <a:latin typeface="Arial Narrow" charset="0"/>
              <a:ea typeface="ＭＳ Ｐゴシック" charset="0"/>
              <a:cs typeface="ＭＳ Ｐゴシック" charset="0"/>
            </a:endParaRPr>
          </a:p>
        </p:txBody>
      </p:sp>
      <p:graphicFrame>
        <p:nvGraphicFramePr>
          <p:cNvPr id="839686" name="Object 2"/>
          <p:cNvGraphicFramePr>
            <a:graphicFrameLocks noChangeAspect="1"/>
          </p:cNvGraphicFramePr>
          <p:nvPr/>
        </p:nvGraphicFramePr>
        <p:xfrm>
          <a:off x="533400" y="2784475"/>
          <a:ext cx="2028825" cy="415925"/>
        </p:xfrm>
        <a:graphic>
          <a:graphicData uri="http://schemas.openxmlformats.org/presentationml/2006/ole">
            <mc:AlternateContent xmlns:mc="http://schemas.openxmlformats.org/markup-compatibility/2006">
              <mc:Choice xmlns:v="urn:schemas-microsoft-com:vml" Requires="v">
                <p:oleObj spid="_x0000_s296241" name="Equation" r:id="rId5" imgW="990360" imgH="203040" progId="Equation.DSMT4">
                  <p:embed/>
                </p:oleObj>
              </mc:Choice>
              <mc:Fallback>
                <p:oleObj name="Equation" r:id="rId5" imgW="9903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84475"/>
                        <a:ext cx="2028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8" name="Object 3"/>
          <p:cNvGraphicFramePr>
            <a:graphicFrameLocks noChangeAspect="1"/>
          </p:cNvGraphicFramePr>
          <p:nvPr/>
        </p:nvGraphicFramePr>
        <p:xfrm>
          <a:off x="609600" y="3232150"/>
          <a:ext cx="1717675" cy="806450"/>
        </p:xfrm>
        <a:graphic>
          <a:graphicData uri="http://schemas.openxmlformats.org/presentationml/2006/ole">
            <mc:AlternateContent xmlns:mc="http://schemas.openxmlformats.org/markup-compatibility/2006">
              <mc:Choice xmlns:v="urn:schemas-microsoft-com:vml" Requires="v">
                <p:oleObj spid="_x0000_s296242" name="Equation" r:id="rId7" imgW="838080" imgH="393480" progId="Equation.DSMT4">
                  <p:embed/>
                </p:oleObj>
              </mc:Choice>
              <mc:Fallback>
                <p:oleObj name="Equation" r:id="rId7" imgW="8380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321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9" name="Object 4"/>
          <p:cNvGraphicFramePr>
            <a:graphicFrameLocks noChangeAspect="1"/>
          </p:cNvGraphicFramePr>
          <p:nvPr/>
        </p:nvGraphicFramePr>
        <p:xfrm>
          <a:off x="2430463" y="3276600"/>
          <a:ext cx="287337" cy="806450"/>
        </p:xfrm>
        <a:graphic>
          <a:graphicData uri="http://schemas.openxmlformats.org/presentationml/2006/ole">
            <mc:AlternateContent xmlns:mc="http://schemas.openxmlformats.org/markup-compatibility/2006">
              <mc:Choice xmlns:v="urn:schemas-microsoft-com:vml" Requires="v">
                <p:oleObj spid="_x0000_s296243" name="Equation" r:id="rId9" imgW="139680" imgH="393480" progId="Equation.DSMT4">
                  <p:embed/>
                </p:oleObj>
              </mc:Choice>
              <mc:Fallback>
                <p:oleObj name="Equation" r:id="rId9" imgW="1396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0463" y="32766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690" name="Text Box 10"/>
          <p:cNvSpPr txBox="1">
            <a:spLocks noChangeArrowheads="1"/>
          </p:cNvSpPr>
          <p:nvPr/>
        </p:nvSpPr>
        <p:spPr bwMode="auto">
          <a:xfrm>
            <a:off x="228600" y="5578475"/>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 can even cover the entire sun with my thumb!!  Why?</a:t>
            </a:r>
            <a:endParaRPr lang="en-US">
              <a:solidFill>
                <a:schemeClr val="accent2"/>
              </a:solidFill>
              <a:latin typeface="Arial Narrow" charset="0"/>
              <a:ea typeface="굴림" charset="0"/>
              <a:cs typeface="굴림" charset="0"/>
            </a:endParaRPr>
          </a:p>
        </p:txBody>
      </p:sp>
      <p:sp>
        <p:nvSpPr>
          <p:cNvPr id="839691" name="Text Box 11"/>
          <p:cNvSpPr txBox="1">
            <a:spLocks noChangeArrowheads="1"/>
          </p:cNvSpPr>
          <p:nvPr/>
        </p:nvSpPr>
        <p:spPr bwMode="auto">
          <a:xfrm>
            <a:off x="3505200" y="5654675"/>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Because the distance (r) from my eyes to my thumb is far shorter than that to the sun.</a:t>
            </a:r>
            <a:endParaRPr lang="en-US" dirty="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18409662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1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1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88D915-0DC0-C545-A38F-8FCBFE48C175}"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774146" name="Text Box 2"/>
          <p:cNvSpPr txBox="1">
            <a:spLocks noChangeArrowheads="1"/>
          </p:cNvSpPr>
          <p:nvPr/>
        </p:nvSpPr>
        <p:spPr bwMode="auto">
          <a:xfrm>
            <a:off x="381000" y="1066800"/>
            <a:ext cx="571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A</a:t>
            </a:r>
            <a:r>
              <a:rPr lang="en-US" sz="2200">
                <a:solidFill>
                  <a:schemeClr val="accent2"/>
                </a:solidFill>
                <a:latin typeface="Arial Narrow" charset="0"/>
                <a:ea typeface="굴림" charset="0"/>
                <a:cs typeface="굴림" charset="0"/>
              </a:rPr>
              <a:t>ngular displacement</a:t>
            </a:r>
            <a:r>
              <a:rPr lang="en-US" altLang="ko-KR" sz="2200">
                <a:solidFill>
                  <a:schemeClr val="accent2"/>
                </a:solidFill>
                <a:latin typeface="Arial Narrow" charset="0"/>
                <a:ea typeface="굴림" charset="0"/>
                <a:cs typeface="굴림" charset="0"/>
              </a:rPr>
              <a:t> is defined as </a:t>
            </a:r>
            <a:endParaRPr lang="en-US" sz="2200">
              <a:solidFill>
                <a:schemeClr val="accent2"/>
              </a:solidFill>
              <a:latin typeface="Arial Narrow" charset="0"/>
              <a:ea typeface="굴림" charset="0"/>
              <a:cs typeface="굴림" charset="0"/>
            </a:endParaRPr>
          </a:p>
        </p:txBody>
      </p:sp>
      <p:graphicFrame>
        <p:nvGraphicFramePr>
          <p:cNvPr id="774147" name="Object 2"/>
          <p:cNvGraphicFramePr>
            <a:graphicFrameLocks noChangeAspect="1"/>
          </p:cNvGraphicFramePr>
          <p:nvPr/>
        </p:nvGraphicFramePr>
        <p:xfrm>
          <a:off x="1703388" y="1501775"/>
          <a:ext cx="1277937" cy="625475"/>
        </p:xfrm>
        <a:graphic>
          <a:graphicData uri="http://schemas.openxmlformats.org/presentationml/2006/ole">
            <mc:AlternateContent xmlns:mc="http://schemas.openxmlformats.org/markup-compatibility/2006">
              <mc:Choice xmlns:v="urn:schemas-microsoft-com:vml" Requires="v">
                <p:oleObj spid="_x0000_s297770" name="Equation" r:id="rId3" imgW="355320" imgH="177480" progId="Equation.3">
                  <p:embed/>
                </p:oleObj>
              </mc:Choice>
              <mc:Fallback>
                <p:oleObj name="Equation" r:id="rId3" imgW="3553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501775"/>
                        <a:ext cx="1277937"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14" name="Rectangle 4"/>
          <p:cNvSpPr>
            <a:spLocks noGrp="1" noChangeArrowheads="1"/>
          </p:cNvSpPr>
          <p:nvPr>
            <p:ph type="title"/>
          </p:nvPr>
        </p:nvSpPr>
        <p:spPr>
          <a:xfrm>
            <a:off x="152400" y="152400"/>
            <a:ext cx="8839200" cy="685800"/>
          </a:xfrm>
          <a:noFill/>
        </p:spPr>
        <p:txBody>
          <a:bodyPr/>
          <a:lstStyle/>
          <a:p>
            <a:r>
              <a:rPr lang="en-US" sz="3600">
                <a:latin typeface="Arial Narrow" charset="0"/>
                <a:ea typeface="ＭＳ Ｐゴシック" charset="0"/>
                <a:cs typeface="ＭＳ Ｐゴシック" charset="0"/>
              </a:rPr>
              <a:t>Angular Displacement, Velocity, and Acceleration</a:t>
            </a:r>
          </a:p>
        </p:txBody>
      </p:sp>
      <p:sp>
        <p:nvSpPr>
          <p:cNvPr id="774149" name="Text Box 5"/>
          <p:cNvSpPr txBox="1">
            <a:spLocks noChangeArrowheads="1"/>
          </p:cNvSpPr>
          <p:nvPr/>
        </p:nvSpPr>
        <p:spPr bwMode="auto">
          <a:xfrm>
            <a:off x="457200" y="23622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How about the average angular </a:t>
            </a:r>
            <a:r>
              <a:rPr lang="en-US" altLang="ko-KR" sz="2200">
                <a:solidFill>
                  <a:schemeClr val="accent2"/>
                </a:solidFill>
                <a:latin typeface="Arial Narrow" charset="0"/>
                <a:ea typeface="굴림" charset="0"/>
                <a:cs typeface="굴림" charset="0"/>
              </a:rPr>
              <a:t>velocity, the rate of change of angular displacement</a:t>
            </a:r>
            <a:r>
              <a:rPr lang="en-US" sz="2200">
                <a:solidFill>
                  <a:schemeClr val="accent2"/>
                </a:solidFill>
                <a:latin typeface="Arial Narrow" charset="0"/>
                <a:ea typeface="굴림" charset="0"/>
                <a:cs typeface="굴림" charset="0"/>
              </a:rPr>
              <a:t>?</a:t>
            </a:r>
          </a:p>
        </p:txBody>
      </p:sp>
      <p:graphicFrame>
        <p:nvGraphicFramePr>
          <p:cNvPr id="774150" name="Object 3"/>
          <p:cNvGraphicFramePr>
            <a:graphicFrameLocks noChangeAspect="1"/>
          </p:cNvGraphicFramePr>
          <p:nvPr/>
        </p:nvGraphicFramePr>
        <p:xfrm>
          <a:off x="5092700" y="2311400"/>
          <a:ext cx="757238" cy="598488"/>
        </p:xfrm>
        <a:graphic>
          <a:graphicData uri="http://schemas.openxmlformats.org/presentationml/2006/ole">
            <mc:AlternateContent xmlns:mc="http://schemas.openxmlformats.org/markup-compatibility/2006">
              <mc:Choice xmlns:v="urn:schemas-microsoft-com:vml" Requires="v">
                <p:oleObj spid="_x0000_s297771" name="Equation" r:id="rId5" imgW="266400" imgH="215640" progId="Equation.3">
                  <p:embed/>
                </p:oleObj>
              </mc:Choice>
              <mc:Fallback>
                <p:oleObj name="Equation"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2311400"/>
                        <a:ext cx="757238" cy="598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3" name="Text Box 9"/>
          <p:cNvSpPr txBox="1">
            <a:spLocks noChangeArrowheads="1"/>
          </p:cNvSpPr>
          <p:nvPr/>
        </p:nvSpPr>
        <p:spPr bwMode="auto">
          <a:xfrm>
            <a:off x="457200" y="3657600"/>
            <a:ext cx="4343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By the same token, the average angular acceleration</a:t>
            </a:r>
            <a:r>
              <a:rPr lang="en-US" altLang="ko-KR" sz="2200">
                <a:solidFill>
                  <a:schemeClr val="accent2"/>
                </a:solidFill>
                <a:latin typeface="Arial Narrow" charset="0"/>
                <a:ea typeface="굴림" charset="0"/>
                <a:cs typeface="굴림" charset="0"/>
              </a:rPr>
              <a:t>, rate of change of the angular velocity,</a:t>
            </a:r>
            <a:r>
              <a:rPr lang="en-US" sz="2200">
                <a:solidFill>
                  <a:schemeClr val="accent2"/>
                </a:solidFill>
                <a:latin typeface="Arial Narrow" charset="0"/>
                <a:ea typeface="굴림" charset="0"/>
                <a:cs typeface="굴림" charset="0"/>
              </a:rPr>
              <a:t> is defined as…</a:t>
            </a:r>
          </a:p>
        </p:txBody>
      </p:sp>
      <p:graphicFrame>
        <p:nvGraphicFramePr>
          <p:cNvPr id="774154" name="Object 4"/>
          <p:cNvGraphicFramePr>
            <a:graphicFrameLocks noChangeAspect="1"/>
          </p:cNvGraphicFramePr>
          <p:nvPr/>
        </p:nvGraphicFramePr>
        <p:xfrm>
          <a:off x="5059363" y="3940175"/>
          <a:ext cx="808037" cy="641350"/>
        </p:xfrm>
        <a:graphic>
          <a:graphicData uri="http://schemas.openxmlformats.org/presentationml/2006/ole">
            <mc:AlternateContent xmlns:mc="http://schemas.openxmlformats.org/markup-compatibility/2006">
              <mc:Choice xmlns:v="urn:schemas-microsoft-com:vml" Requires="v">
                <p:oleObj spid="_x0000_s297772"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363" y="3940175"/>
                        <a:ext cx="80803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7" name="Text Box 13"/>
          <p:cNvSpPr txBox="1">
            <a:spLocks noChangeArrowheads="1"/>
          </p:cNvSpPr>
          <p:nvPr/>
        </p:nvSpPr>
        <p:spPr bwMode="auto">
          <a:xfrm>
            <a:off x="304800" y="5410200"/>
            <a:ext cx="8534400" cy="7620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5334000" y="838200"/>
            <a:ext cx="1371600" cy="1143000"/>
            <a:chOff x="4752" y="1008"/>
            <a:chExt cx="864" cy="720"/>
          </a:xfrm>
        </p:grpSpPr>
        <p:sp>
          <p:nvSpPr>
            <p:cNvPr id="51234"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5638800" y="1066800"/>
            <a:ext cx="825500" cy="827088"/>
            <a:chOff x="4944" y="1152"/>
            <a:chExt cx="520" cy="521"/>
          </a:xfrm>
        </p:grpSpPr>
        <p:sp>
          <p:nvSpPr>
            <p:cNvPr id="51228" name="Text Box 18"/>
            <p:cNvSpPr txBox="1">
              <a:spLocks noChangeArrowheads="1"/>
            </p:cNvSpPr>
            <p:nvPr/>
          </p:nvSpPr>
          <p:spPr bwMode="auto">
            <a:xfrm>
              <a:off x="5185" y="144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folHlink"/>
                  </a:solidFill>
                  <a:latin typeface="Symbol" charset="0"/>
                </a:rPr>
                <a:t>θ</a:t>
              </a:r>
              <a:r>
                <a:rPr lang="en-US" sz="1800" i="1" baseline="-25000" dirty="0" err="1" smtClean="0">
                  <a:solidFill>
                    <a:schemeClr val="folHlink"/>
                  </a:solidFill>
                  <a:latin typeface="Monotype Corsiva" charset="0"/>
                </a:rPr>
                <a:t>i</a:t>
              </a:r>
              <a:endParaRPr lang="en-US" sz="1800" dirty="0">
                <a:solidFill>
                  <a:schemeClr val="folHlink"/>
                </a:solidFill>
                <a:latin typeface="Symbol" charset="0"/>
              </a:endParaRPr>
            </a:p>
          </p:txBody>
        </p:sp>
        <p:sp>
          <p:nvSpPr>
            <p:cNvPr id="51229"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0"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1" name="Arc 21"/>
            <p:cNvSpPr>
              <a:spLocks/>
            </p:cNvSpPr>
            <p:nvPr/>
          </p:nvSpPr>
          <p:spPr bwMode="auto">
            <a:xfrm>
              <a:off x="5136" y="153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Text Box 22"/>
            <p:cNvSpPr txBox="1">
              <a:spLocks noChangeArrowheads="1"/>
            </p:cNvSpPr>
            <p:nvPr/>
          </p:nvSpPr>
          <p:spPr bwMode="auto">
            <a:xfrm>
              <a:off x="5210" y="1152"/>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accent2"/>
                  </a:solidFill>
                  <a:latin typeface="Symbol" charset="0"/>
                </a:rPr>
                <a:t>θ</a:t>
              </a:r>
              <a:r>
                <a:rPr lang="en-US" sz="1800" i="1" baseline="-25000" dirty="0" err="1" smtClean="0">
                  <a:solidFill>
                    <a:schemeClr val="accent2"/>
                  </a:solidFill>
                  <a:latin typeface="Monotype Corsiva" charset="0"/>
                </a:rPr>
                <a:t>f</a:t>
              </a:r>
              <a:endParaRPr lang="en-US" sz="1800" dirty="0">
                <a:solidFill>
                  <a:schemeClr val="accent2"/>
                </a:solidFill>
                <a:latin typeface="Symbol" charset="0"/>
              </a:endParaRPr>
            </a:p>
          </p:txBody>
        </p:sp>
        <p:sp>
          <p:nvSpPr>
            <p:cNvPr id="51233" name="Arc 23"/>
            <p:cNvSpPr>
              <a:spLocks/>
            </p:cNvSpPr>
            <p:nvPr/>
          </p:nvSpPr>
          <p:spPr bwMode="auto">
            <a:xfrm>
              <a:off x="5121" y="1349"/>
              <a:ext cx="303" cy="290"/>
            </a:xfrm>
            <a:custGeom>
              <a:avLst/>
              <a:gdLst>
                <a:gd name="T0" fmla="*/ 0 w 22736"/>
                <a:gd name="T1" fmla="*/ 0 h 26136"/>
                <a:gd name="T2" fmla="*/ 0 w 22736"/>
                <a:gd name="T3" fmla="*/ 0 h 26136"/>
                <a:gd name="T4" fmla="*/ 0 w 22736"/>
                <a:gd name="T5" fmla="*/ 0 h 26136"/>
                <a:gd name="T6" fmla="*/ 0 60000 65536"/>
                <a:gd name="T7" fmla="*/ 0 60000 65536"/>
                <a:gd name="T8" fmla="*/ 0 60000 65536"/>
                <a:gd name="T9" fmla="*/ 0 w 22736"/>
                <a:gd name="T10" fmla="*/ 0 h 26136"/>
                <a:gd name="T11" fmla="*/ 22736 w 22736"/>
                <a:gd name="T12" fmla="*/ 26136 h 26136"/>
              </a:gdLst>
              <a:ahLst/>
              <a:cxnLst>
                <a:cxn ang="T6">
                  <a:pos x="T0" y="T1"/>
                </a:cxn>
                <a:cxn ang="T7">
                  <a:pos x="T2" y="T3"/>
                </a:cxn>
                <a:cxn ang="T8">
                  <a:pos x="T4" y="T5"/>
                </a:cxn>
              </a:cxnLst>
              <a:rect l="T9" t="T10" r="T11" b="T12"/>
              <a:pathLst>
                <a:path w="22736" h="26136" fill="none" extrusionOk="0">
                  <a:moveTo>
                    <a:pt x="-1" y="29"/>
                  </a:moveTo>
                  <a:cubicBezTo>
                    <a:pt x="378" y="9"/>
                    <a:pt x="757" y="-1"/>
                    <a:pt x="1136" y="0"/>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0"/>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74168" name="Object 5"/>
          <p:cNvGraphicFramePr>
            <a:graphicFrameLocks noChangeAspect="1"/>
          </p:cNvGraphicFramePr>
          <p:nvPr/>
        </p:nvGraphicFramePr>
        <p:xfrm>
          <a:off x="3021013" y="1447800"/>
          <a:ext cx="1550987" cy="847725"/>
        </p:xfrm>
        <a:graphic>
          <a:graphicData uri="http://schemas.openxmlformats.org/presentationml/2006/ole">
            <mc:AlternateContent xmlns:mc="http://schemas.openxmlformats.org/markup-compatibility/2006">
              <mc:Choice xmlns:v="urn:schemas-microsoft-com:vml" Requires="v">
                <p:oleObj spid="_x0000_s297773" name="Equation" r:id="rId9" imgW="431640" imgH="241200" progId="Equation.3">
                  <p:embed/>
                </p:oleObj>
              </mc:Choice>
              <mc:Fallback>
                <p:oleObj name="Equation" r:id="rId9" imgW="4316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1447800"/>
                        <a:ext cx="1550987" cy="847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69" name="Object 6"/>
          <p:cNvGraphicFramePr>
            <a:graphicFrameLocks noChangeAspect="1"/>
          </p:cNvGraphicFramePr>
          <p:nvPr/>
        </p:nvGraphicFramePr>
        <p:xfrm>
          <a:off x="5943600" y="2057400"/>
          <a:ext cx="1692275" cy="1304925"/>
        </p:xfrm>
        <a:graphic>
          <a:graphicData uri="http://schemas.openxmlformats.org/presentationml/2006/ole">
            <mc:AlternateContent xmlns:mc="http://schemas.openxmlformats.org/markup-compatibility/2006">
              <mc:Choice xmlns:v="urn:schemas-microsoft-com:vml" Requires="v">
                <p:oleObj spid="_x0000_s297774" name="Equation" r:id="rId11" imgW="596880" imgH="469800" progId="Equation.3">
                  <p:embed/>
                </p:oleObj>
              </mc:Choice>
              <mc:Fallback>
                <p:oleObj name="Equation" r:id="rId11" imgW="5968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057400"/>
                        <a:ext cx="1692275" cy="130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0" name="Object 7"/>
          <p:cNvGraphicFramePr>
            <a:graphicFrameLocks noChangeAspect="1"/>
          </p:cNvGraphicFramePr>
          <p:nvPr/>
        </p:nvGraphicFramePr>
        <p:xfrm>
          <a:off x="7626350" y="2133600"/>
          <a:ext cx="755650" cy="1092200"/>
        </p:xfrm>
        <a:graphic>
          <a:graphicData uri="http://schemas.openxmlformats.org/presentationml/2006/ole">
            <mc:AlternateContent xmlns:mc="http://schemas.openxmlformats.org/markup-compatibility/2006">
              <mc:Choice xmlns:v="urn:schemas-microsoft-com:vml" Requires="v">
                <p:oleObj spid="_x0000_s297775" name="Equation" r:id="rId13" imgW="266400" imgH="393480" progId="Equation.3">
                  <p:embed/>
                </p:oleObj>
              </mc:Choice>
              <mc:Fallback>
                <p:oleObj name="Equation" r:id="rId13" imgW="2664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2133600"/>
                        <a:ext cx="755650" cy="1092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3" name="Object 8"/>
          <p:cNvGraphicFramePr>
            <a:graphicFrameLocks noChangeAspect="1"/>
          </p:cNvGraphicFramePr>
          <p:nvPr/>
        </p:nvGraphicFramePr>
        <p:xfrm>
          <a:off x="5884863" y="3711575"/>
          <a:ext cx="1963737" cy="1393825"/>
        </p:xfrm>
        <a:graphic>
          <a:graphicData uri="http://schemas.openxmlformats.org/presentationml/2006/ole">
            <mc:AlternateContent xmlns:mc="http://schemas.openxmlformats.org/markup-compatibility/2006">
              <mc:Choice xmlns:v="urn:schemas-microsoft-com:vml" Requires="v">
                <p:oleObj spid="_x0000_s297776" name="Equation" r:id="rId15" imgW="647640" imgH="469800" progId="Equation.3">
                  <p:embed/>
                </p:oleObj>
              </mc:Choice>
              <mc:Fallback>
                <p:oleObj name="Equation" r:id="rId15" imgW="64764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4863" y="3711575"/>
                        <a:ext cx="1963737"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4" name="Object 9"/>
          <p:cNvGraphicFramePr>
            <a:graphicFrameLocks noChangeAspect="1"/>
          </p:cNvGraphicFramePr>
          <p:nvPr/>
        </p:nvGraphicFramePr>
        <p:xfrm>
          <a:off x="7839075" y="3762375"/>
          <a:ext cx="847725" cy="1168400"/>
        </p:xfrm>
        <a:graphic>
          <a:graphicData uri="http://schemas.openxmlformats.org/presentationml/2006/ole">
            <mc:AlternateContent xmlns:mc="http://schemas.openxmlformats.org/markup-compatibility/2006">
              <mc:Choice xmlns:v="urn:schemas-microsoft-com:vml" Requires="v">
                <p:oleObj spid="_x0000_s297777" name="Equation" r:id="rId17" imgW="279360" imgH="393480" progId="Equation.DSMT4">
                  <p:embed/>
                </p:oleObj>
              </mc:Choice>
              <mc:Fallback>
                <p:oleObj name="Equation" r:id="rId17" imgW="2793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9075" y="3762375"/>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77" name="Text Box 33"/>
          <p:cNvSpPr txBox="1">
            <a:spLocks noChangeArrowheads="1"/>
          </p:cNvSpPr>
          <p:nvPr/>
        </p:nvSpPr>
        <p:spPr bwMode="auto">
          <a:xfrm>
            <a:off x="533400" y="31543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78" name="Text Box 34"/>
          <p:cNvSpPr txBox="1">
            <a:spLocks noChangeArrowheads="1"/>
          </p:cNvSpPr>
          <p:nvPr/>
        </p:nvSpPr>
        <p:spPr bwMode="auto">
          <a:xfrm>
            <a:off x="1371600" y="31543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p>
        </p:txBody>
      </p:sp>
      <p:sp>
        <p:nvSpPr>
          <p:cNvPr id="774181" name="Text Box 37"/>
          <p:cNvSpPr txBox="1">
            <a:spLocks noChangeArrowheads="1"/>
          </p:cNvSpPr>
          <p:nvPr/>
        </p:nvSpPr>
        <p:spPr bwMode="auto">
          <a:xfrm>
            <a:off x="533400" y="4830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82" name="Text Box 38"/>
          <p:cNvSpPr txBox="1">
            <a:spLocks noChangeArrowheads="1"/>
          </p:cNvSpPr>
          <p:nvPr/>
        </p:nvSpPr>
        <p:spPr bwMode="auto">
          <a:xfrm>
            <a:off x="1371600" y="48307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774185" name="Text Box 41"/>
          <p:cNvSpPr txBox="1">
            <a:spLocks noChangeArrowheads="1"/>
          </p:cNvSpPr>
          <p:nvPr/>
        </p:nvSpPr>
        <p:spPr bwMode="auto">
          <a:xfrm>
            <a:off x="2514600" y="3200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6" name="Text Box 42"/>
          <p:cNvSpPr txBox="1">
            <a:spLocks noChangeArrowheads="1"/>
          </p:cNvSpPr>
          <p:nvPr/>
        </p:nvSpPr>
        <p:spPr bwMode="auto">
          <a:xfrm>
            <a:off x="4114800" y="32004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774187" name="Text Box 43"/>
          <p:cNvSpPr txBox="1">
            <a:spLocks noChangeArrowheads="1"/>
          </p:cNvSpPr>
          <p:nvPr/>
        </p:nvSpPr>
        <p:spPr bwMode="auto">
          <a:xfrm>
            <a:off x="2590800" y="4800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8" name="Text Box 44"/>
          <p:cNvSpPr txBox="1">
            <a:spLocks noChangeArrowheads="1"/>
          </p:cNvSpPr>
          <p:nvPr/>
        </p:nvSpPr>
        <p:spPr bwMode="auto">
          <a:xfrm>
            <a:off x="4191000" y="48006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-2</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37461527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223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22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B9CCD8-12CC-5D40-B53B-F9EC25E0217B}"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pic>
        <p:nvPicPr>
          <p:cNvPr id="843779" name="Picture 3" descr="F0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3" y="1066800"/>
            <a:ext cx="442118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0" name="Text Box 4"/>
          <p:cNvSpPr txBox="1">
            <a:spLocks noChangeArrowheads="1"/>
          </p:cNvSpPr>
          <p:nvPr/>
        </p:nvSpPr>
        <p:spPr bwMode="auto">
          <a:xfrm>
            <a:off x="228600" y="838200"/>
            <a:ext cx="58832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A gymnast on a high bar swings through</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two revolutions in a time of 1.90 s.</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Find the average angular velocity</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of the gymnast.</a:t>
            </a:r>
          </a:p>
        </p:txBody>
      </p:sp>
      <p:sp>
        <p:nvSpPr>
          <p:cNvPr id="52237"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Gymnast on a High Bar</a:t>
            </a:r>
            <a:endParaRPr lang="en-US" sz="4000">
              <a:latin typeface="Arial Narrow" charset="0"/>
              <a:ea typeface="ＭＳ Ｐゴシック" charset="0"/>
              <a:cs typeface="ＭＳ Ｐゴシック" charset="0"/>
            </a:endParaRPr>
          </a:p>
        </p:txBody>
      </p:sp>
      <p:graphicFrame>
        <p:nvGraphicFramePr>
          <p:cNvPr id="843782" name="Object 2"/>
          <p:cNvGraphicFramePr>
            <a:graphicFrameLocks noChangeAspect="1"/>
          </p:cNvGraphicFramePr>
          <p:nvPr/>
        </p:nvGraphicFramePr>
        <p:xfrm>
          <a:off x="457200" y="2895600"/>
          <a:ext cx="927100" cy="463550"/>
        </p:xfrm>
        <a:graphic>
          <a:graphicData uri="http://schemas.openxmlformats.org/presentationml/2006/ole">
            <mc:AlternateContent xmlns:mc="http://schemas.openxmlformats.org/markup-compatibility/2006">
              <mc:Choice xmlns:v="urn:schemas-microsoft-com:vml" Requires="v">
                <p:oleObj spid="_x0000_s305418" name="Equation" r:id="rId5" imgW="355320" imgH="177480" progId="Equation.DSMT4">
                  <p:embed/>
                </p:oleObj>
              </mc:Choice>
              <mc:Fallback>
                <p:oleObj name="Equation" r:id="rId5" imgW="3553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9271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3" name="Object 3"/>
          <p:cNvGraphicFramePr>
            <a:graphicFrameLocks noChangeAspect="1"/>
          </p:cNvGraphicFramePr>
          <p:nvPr/>
        </p:nvGraphicFramePr>
        <p:xfrm>
          <a:off x="581025" y="5153025"/>
          <a:ext cx="638175" cy="377825"/>
        </p:xfrm>
        <a:graphic>
          <a:graphicData uri="http://schemas.openxmlformats.org/presentationml/2006/ole">
            <mc:AlternateContent xmlns:mc="http://schemas.openxmlformats.org/markup-compatibility/2006">
              <mc:Choice xmlns:v="urn:schemas-microsoft-com:vml" Requires="v">
                <p:oleObj spid="_x0000_s305419"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 y="5153025"/>
                        <a:ext cx="6381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4" name="Object 4"/>
          <p:cNvGraphicFramePr>
            <a:graphicFrameLocks noChangeAspect="1"/>
          </p:cNvGraphicFramePr>
          <p:nvPr/>
        </p:nvGraphicFramePr>
        <p:xfrm>
          <a:off x="1600200" y="2590800"/>
          <a:ext cx="3279775" cy="1127125"/>
        </p:xfrm>
        <a:graphic>
          <a:graphicData uri="http://schemas.openxmlformats.org/presentationml/2006/ole">
            <mc:AlternateContent xmlns:mc="http://schemas.openxmlformats.org/markup-compatibility/2006">
              <mc:Choice xmlns:v="urn:schemas-microsoft-com:vml" Requires="v">
                <p:oleObj spid="_x0000_s305420" name="Equation" r:id="rId9" imgW="1257120" imgH="431640" progId="Equation.DSMT4">
                  <p:embed/>
                </p:oleObj>
              </mc:Choice>
              <mc:Fallback>
                <p:oleObj name="Equation" r:id="rId9" imgW="125712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590800"/>
                        <a:ext cx="32797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5" name="Object 5"/>
          <p:cNvGraphicFramePr>
            <a:graphicFrameLocks noChangeAspect="1"/>
          </p:cNvGraphicFramePr>
          <p:nvPr/>
        </p:nvGraphicFramePr>
        <p:xfrm>
          <a:off x="1143000" y="3657600"/>
          <a:ext cx="1989138" cy="463550"/>
        </p:xfrm>
        <a:graphic>
          <a:graphicData uri="http://schemas.openxmlformats.org/presentationml/2006/ole">
            <mc:AlternateContent xmlns:mc="http://schemas.openxmlformats.org/markup-compatibility/2006">
              <mc:Choice xmlns:v="urn:schemas-microsoft-com:vml" Requires="v">
                <p:oleObj spid="_x0000_s305421" name="Equation" r:id="rId11" imgW="761760" imgH="177480" progId="Equation.DSMT4">
                  <p:embed/>
                </p:oleObj>
              </mc:Choice>
              <mc:Fallback>
                <p:oleObj name="Equation" r:id="rId11" imgW="7617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657600"/>
                        <a:ext cx="19891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3786" name="Text Box 10"/>
          <p:cNvSpPr txBox="1">
            <a:spLocks noChangeArrowheads="1"/>
          </p:cNvSpPr>
          <p:nvPr/>
        </p:nvSpPr>
        <p:spPr bwMode="auto">
          <a:xfrm>
            <a:off x="304800" y="2239963"/>
            <a:ext cx="3810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What is the angular displacement?</a:t>
            </a:r>
            <a:endParaRPr lang="en-US" sz="2200">
              <a:solidFill>
                <a:schemeClr val="accent2"/>
              </a:solidFill>
              <a:latin typeface="Arial Narrow" charset="0"/>
              <a:ea typeface="굴림" charset="0"/>
              <a:cs typeface="굴림" charset="0"/>
            </a:endParaRPr>
          </a:p>
        </p:txBody>
      </p:sp>
      <p:sp>
        <p:nvSpPr>
          <p:cNvPr id="843787" name="Oval 11"/>
          <p:cNvSpPr>
            <a:spLocks noChangeArrowheads="1"/>
          </p:cNvSpPr>
          <p:nvPr/>
        </p:nvSpPr>
        <p:spPr bwMode="auto">
          <a:xfrm>
            <a:off x="1447800" y="3733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8" name="Oval 12"/>
          <p:cNvSpPr>
            <a:spLocks noChangeArrowheads="1"/>
          </p:cNvSpPr>
          <p:nvPr/>
        </p:nvSpPr>
        <p:spPr bwMode="auto">
          <a:xfrm>
            <a:off x="1600200" y="2971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9" name="Text Box 13"/>
          <p:cNvSpPr txBox="1">
            <a:spLocks noChangeArrowheads="1"/>
          </p:cNvSpPr>
          <p:nvPr/>
        </p:nvSpPr>
        <p:spPr bwMode="auto">
          <a:xfrm>
            <a:off x="441325" y="4302125"/>
            <a:ext cx="156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Why negative?</a:t>
            </a:r>
            <a:endParaRPr lang="en-US" sz="2000">
              <a:solidFill>
                <a:srgbClr val="A50021"/>
              </a:solidFill>
              <a:latin typeface="Arial Narrow" charset="0"/>
              <a:ea typeface="굴림" charset="0"/>
              <a:cs typeface="굴림" charset="0"/>
            </a:endParaRPr>
          </a:p>
        </p:txBody>
      </p:sp>
      <p:sp>
        <p:nvSpPr>
          <p:cNvPr id="843790" name="Text Box 14"/>
          <p:cNvSpPr txBox="1">
            <a:spLocks noChangeArrowheads="1"/>
          </p:cNvSpPr>
          <p:nvPr/>
        </p:nvSpPr>
        <p:spPr bwMode="auto">
          <a:xfrm>
            <a:off x="1957388" y="4303713"/>
            <a:ext cx="330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Because he is rotating clockwise!!</a:t>
            </a:r>
            <a:endParaRPr lang="en-US" sz="2000">
              <a:solidFill>
                <a:srgbClr val="A50021"/>
              </a:solidFill>
              <a:latin typeface="Arial Narrow" charset="0"/>
              <a:ea typeface="굴림" charset="0"/>
              <a:cs typeface="굴림" charset="0"/>
            </a:endParaRPr>
          </a:p>
        </p:txBody>
      </p:sp>
      <p:graphicFrame>
        <p:nvGraphicFramePr>
          <p:cNvPr id="843791" name="Object 6"/>
          <p:cNvGraphicFramePr>
            <a:graphicFrameLocks noChangeAspect="1"/>
          </p:cNvGraphicFramePr>
          <p:nvPr/>
        </p:nvGraphicFramePr>
        <p:xfrm>
          <a:off x="1204913" y="4876800"/>
          <a:ext cx="1766887" cy="898525"/>
        </p:xfrm>
        <a:graphic>
          <a:graphicData uri="http://schemas.openxmlformats.org/presentationml/2006/ole">
            <mc:AlternateContent xmlns:mc="http://schemas.openxmlformats.org/markup-compatibility/2006">
              <mc:Choice xmlns:v="urn:schemas-microsoft-com:vml" Requires="v">
                <p:oleObj spid="_x0000_s305422" name="Equation" r:id="rId13" imgW="774360" imgH="393480" progId="Equation.DSMT4">
                  <p:embed/>
                </p:oleObj>
              </mc:Choice>
              <mc:Fallback>
                <p:oleObj name="Equation" r:id="rId13" imgW="774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4913" y="4876800"/>
                        <a:ext cx="1766887"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92" name="Object 7"/>
          <p:cNvGraphicFramePr>
            <a:graphicFrameLocks noChangeAspect="1"/>
          </p:cNvGraphicFramePr>
          <p:nvPr/>
        </p:nvGraphicFramePr>
        <p:xfrm>
          <a:off x="2971800" y="5105400"/>
          <a:ext cx="1651000" cy="493713"/>
        </p:xfrm>
        <a:graphic>
          <a:graphicData uri="http://schemas.openxmlformats.org/presentationml/2006/ole">
            <mc:AlternateContent xmlns:mc="http://schemas.openxmlformats.org/markup-compatibility/2006">
              <mc:Choice xmlns:v="urn:schemas-microsoft-com:vml" Requires="v">
                <p:oleObj spid="_x0000_s305423" name="Equation" r:id="rId15" imgW="723600" imgH="215640" progId="Equation.DSMT4">
                  <p:embed/>
                </p:oleObj>
              </mc:Choice>
              <mc:Fallback>
                <p:oleObj name="Equation" r:id="rId15" imgW="7236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105400"/>
                        <a:ext cx="16510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3200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562600"/>
          </a:xfrm>
        </p:spPr>
        <p:txBody>
          <a:bodyPr/>
          <a:lstStyle/>
          <a:p>
            <a:r>
              <a:rPr lang="en-US" sz="2800" dirty="0" smtClean="0">
                <a:latin typeface="Arial Narrow" charset="0"/>
                <a:ea typeface="ＭＳ Ｐゴシック" charset="0"/>
                <a:cs typeface="ＭＳ Ｐゴシック" charset="0"/>
                <a:sym typeface="Wingdings"/>
              </a:rPr>
              <a:t>Reading Assignments: CH7.9 and 7.10</a:t>
            </a:r>
          </a:p>
          <a:p>
            <a:r>
              <a:rPr lang="en-US" sz="2800" dirty="0" smtClean="0">
                <a:latin typeface="Arial Narrow" charset="0"/>
                <a:ea typeface="ＭＳ Ｐゴシック" charset="0"/>
                <a:cs typeface="ＭＳ Ｐゴシック" charset="0"/>
                <a:sym typeface="Wingdings"/>
              </a:rPr>
              <a:t>Final exam</a:t>
            </a:r>
          </a:p>
          <a:p>
            <a:pPr lvl="1"/>
            <a:r>
              <a:rPr lang="en-US" sz="2400" dirty="0" smtClean="0">
                <a:latin typeface="Arial Narrow" charset="0"/>
                <a:ea typeface="ＭＳ Ｐゴシック" charset="0"/>
                <a:cs typeface="ＭＳ Ｐゴシック" charset="0"/>
                <a:sym typeface="Wingdings"/>
              </a:rPr>
              <a:t>10:30am – 12:30pm, Monday, July 13, in this room</a:t>
            </a:r>
          </a:p>
          <a:p>
            <a:pPr lvl="1"/>
            <a:r>
              <a:rPr lang="en-US" sz="2400" dirty="0" smtClean="0">
                <a:latin typeface="Arial Narrow" charset="0"/>
                <a:ea typeface="ＭＳ Ｐゴシック" charset="0"/>
                <a:cs typeface="ＭＳ Ｐゴシック" charset="0"/>
                <a:sym typeface="Wingdings"/>
              </a:rPr>
              <a:t>Comprehensive exam, covers from CH1.1 – what we finish this Thursday, July 8, plus appendices A1 – A8</a:t>
            </a:r>
          </a:p>
          <a:p>
            <a:pPr lvl="1"/>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r>
              <a:rPr lang="en-US" sz="2400" dirty="0">
                <a:sym typeface="Wingdings"/>
              </a:rPr>
              <a:t> no solutions, derivations or definitions!</a:t>
            </a:r>
            <a:endParaRPr lang="en-US" sz="2400" dirty="0"/>
          </a:p>
          <a:p>
            <a:pPr lvl="2" eaLnBrk="1" hangingPunct="1">
              <a:spcBef>
                <a:spcPts val="72"/>
              </a:spcBef>
            </a:pPr>
            <a:r>
              <a:rPr lang="en-US" sz="2000" dirty="0"/>
              <a:t>No additional formulae or values of constants will be provided!</a:t>
            </a:r>
            <a:endParaRPr lang="en-US" sz="2800" dirty="0" smtClean="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Wednesday, July 8,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11574662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428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42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FE8748-0168-584B-B99E-7FB6EC0476F6}"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847875" name="Picture 3" descr="F0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990600"/>
            <a:ext cx="4071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76" name="Text Box 4"/>
          <p:cNvSpPr txBox="1">
            <a:spLocks noChangeArrowheads="1"/>
          </p:cNvSpPr>
          <p:nvPr/>
        </p:nvSpPr>
        <p:spPr bwMode="auto">
          <a:xfrm>
            <a:off x="304800" y="838200"/>
            <a:ext cx="434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As seen from the front of the engine, the fan blades are rotating with an angular </a:t>
            </a:r>
            <a:r>
              <a:rPr lang="en-US" dirty="0" smtClean="0">
                <a:solidFill>
                  <a:schemeClr val="accent2"/>
                </a:solidFill>
                <a:latin typeface="Arial Narrow" charset="0"/>
              </a:rPr>
              <a:t>velocity </a:t>
            </a:r>
            <a:r>
              <a:rPr lang="en-US" dirty="0">
                <a:solidFill>
                  <a:schemeClr val="accent2"/>
                </a:solidFill>
                <a:latin typeface="Arial Narrow" charset="0"/>
              </a:rPr>
              <a:t>of -110 rad/s.  As the</a:t>
            </a:r>
          </a:p>
          <a:p>
            <a:pPr eaLnBrk="1" hangingPunct="1"/>
            <a:r>
              <a:rPr lang="en-US" dirty="0">
                <a:solidFill>
                  <a:schemeClr val="accent2"/>
                </a:solidFill>
                <a:latin typeface="Arial Narrow" charset="0"/>
              </a:rPr>
              <a:t>plane takes off,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velocity of the blades reaches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-330 rad/s in a time of 14 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Find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acceleration, assuming it to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be constant.</a:t>
            </a:r>
          </a:p>
        </p:txBody>
      </p:sp>
      <p:sp>
        <p:nvSpPr>
          <p:cNvPr id="54285"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A Jet Revving Its Engines</a:t>
            </a:r>
            <a:endParaRPr lang="en-US" sz="4000">
              <a:latin typeface="Arial Narrow" charset="0"/>
              <a:ea typeface="ＭＳ Ｐゴシック" charset="0"/>
              <a:cs typeface="ＭＳ Ｐゴシック" charset="0"/>
            </a:endParaRPr>
          </a:p>
        </p:txBody>
      </p:sp>
      <p:graphicFrame>
        <p:nvGraphicFramePr>
          <p:cNvPr id="847878" name="Object 2"/>
          <p:cNvGraphicFramePr>
            <a:graphicFrameLocks noChangeAspect="1"/>
          </p:cNvGraphicFramePr>
          <p:nvPr/>
        </p:nvGraphicFramePr>
        <p:xfrm>
          <a:off x="609600" y="4114800"/>
          <a:ext cx="762000" cy="471488"/>
        </p:xfrm>
        <a:graphic>
          <a:graphicData uri="http://schemas.openxmlformats.org/presentationml/2006/ole">
            <mc:AlternateContent xmlns:mc="http://schemas.openxmlformats.org/markup-compatibility/2006">
              <mc:Choice xmlns:v="urn:schemas-microsoft-com:vml" Requires="v">
                <p:oleObj spid="_x0000_s306442" name="Equation" r:id="rId5" imgW="266400" imgH="164880" progId="Equation.DSMT4">
                  <p:embed/>
                </p:oleObj>
              </mc:Choice>
              <mc:Fallback>
                <p:oleObj name="Equation" r:id="rId5" imgW="266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762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79" name="Object 3"/>
          <p:cNvGraphicFramePr>
            <a:graphicFrameLocks noChangeAspect="1"/>
          </p:cNvGraphicFramePr>
          <p:nvPr/>
        </p:nvGraphicFramePr>
        <p:xfrm>
          <a:off x="914400" y="5029200"/>
          <a:ext cx="4648200" cy="995363"/>
        </p:xfrm>
        <a:graphic>
          <a:graphicData uri="http://schemas.openxmlformats.org/presentationml/2006/ole">
            <mc:AlternateContent xmlns:mc="http://schemas.openxmlformats.org/markup-compatibility/2006">
              <mc:Choice xmlns:v="urn:schemas-microsoft-com:vml" Requires="v">
                <p:oleObj spid="_x0000_s306443" name="Equation" r:id="rId7" imgW="1955520" imgH="419040" progId="Equation.DSMT4">
                  <p:embed/>
                </p:oleObj>
              </mc:Choice>
              <mc:Fallback>
                <p:oleObj name="Equation" r:id="rId7" imgW="19555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029200"/>
                        <a:ext cx="4648200"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0" name="Object 4"/>
          <p:cNvGraphicFramePr>
            <a:graphicFrameLocks noChangeAspect="1"/>
          </p:cNvGraphicFramePr>
          <p:nvPr/>
        </p:nvGraphicFramePr>
        <p:xfrm>
          <a:off x="5638800" y="5319713"/>
          <a:ext cx="682625" cy="434975"/>
        </p:xfrm>
        <a:graphic>
          <a:graphicData uri="http://schemas.openxmlformats.org/presentationml/2006/ole">
            <mc:AlternateContent xmlns:mc="http://schemas.openxmlformats.org/markup-compatibility/2006">
              <mc:Choice xmlns:v="urn:schemas-microsoft-com:vml" Requires="v">
                <p:oleObj spid="_x0000_s306444" name="Equation" r:id="rId9" imgW="279360" imgH="177480" progId="Equation.DSMT4">
                  <p:embed/>
                </p:oleObj>
              </mc:Choice>
              <mc:Fallback>
                <p:oleObj name="Equation" r:id="rId9" imgW="2793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319713"/>
                        <a:ext cx="6826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1" name="Object 5"/>
          <p:cNvGraphicFramePr>
            <a:graphicFrameLocks noChangeAspect="1"/>
          </p:cNvGraphicFramePr>
          <p:nvPr/>
        </p:nvGraphicFramePr>
        <p:xfrm>
          <a:off x="1314450" y="3733800"/>
          <a:ext cx="1925638" cy="1393825"/>
        </p:xfrm>
        <a:graphic>
          <a:graphicData uri="http://schemas.openxmlformats.org/presentationml/2006/ole">
            <mc:AlternateContent xmlns:mc="http://schemas.openxmlformats.org/markup-compatibility/2006">
              <mc:Choice xmlns:v="urn:schemas-microsoft-com:vml" Requires="v">
                <p:oleObj spid="_x0000_s306445" name="Equation" r:id="rId11" imgW="634680" imgH="469800" progId="Equation.DSMT4">
                  <p:embed/>
                </p:oleObj>
              </mc:Choice>
              <mc:Fallback>
                <p:oleObj name="Equation" r:id="rId11" imgW="634680" imgH="469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4450" y="3733800"/>
                        <a:ext cx="1925638"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2" name="Object 6"/>
          <p:cNvGraphicFramePr>
            <a:graphicFrameLocks noChangeAspect="1"/>
          </p:cNvGraphicFramePr>
          <p:nvPr/>
        </p:nvGraphicFramePr>
        <p:xfrm>
          <a:off x="3267075" y="3784600"/>
          <a:ext cx="847725" cy="1168400"/>
        </p:xfrm>
        <a:graphic>
          <a:graphicData uri="http://schemas.openxmlformats.org/presentationml/2006/ole">
            <mc:AlternateContent xmlns:mc="http://schemas.openxmlformats.org/markup-compatibility/2006">
              <mc:Choice xmlns:v="urn:schemas-microsoft-com:vml" Requires="v">
                <p:oleObj spid="_x0000_s306446" name="Equation" r:id="rId13" imgW="279360" imgH="393480" progId="Equation.DSMT4">
                  <p:embed/>
                </p:oleObj>
              </mc:Choice>
              <mc:Fallback>
                <p:oleObj name="Equation" r:id="rId13" imgW="279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7075" y="3784600"/>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3" name="Object 7"/>
          <p:cNvGraphicFramePr>
            <a:graphicFrameLocks noChangeAspect="1"/>
          </p:cNvGraphicFramePr>
          <p:nvPr/>
        </p:nvGraphicFramePr>
        <p:xfrm>
          <a:off x="6259513" y="5257800"/>
          <a:ext cx="1055687" cy="558800"/>
        </p:xfrm>
        <a:graphic>
          <a:graphicData uri="http://schemas.openxmlformats.org/presentationml/2006/ole">
            <mc:AlternateContent xmlns:mc="http://schemas.openxmlformats.org/markup-compatibility/2006">
              <mc:Choice xmlns:v="urn:schemas-microsoft-com:vml" Requires="v">
                <p:oleObj spid="_x0000_s306447" name="Equation" r:id="rId15" imgW="431640" imgH="228600" progId="Equation.DSMT4">
                  <p:embed/>
                </p:oleObj>
              </mc:Choice>
              <mc:Fallback>
                <p:oleObj name="Equation" r:id="rId15" imgW="43164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9513" y="5257800"/>
                        <a:ext cx="1055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2045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6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6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904ABA-6C9C-9049-BDF6-408924A689C9}"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1" name="Rectangle 3"/>
          <p:cNvSpPr>
            <a:spLocks noChangeArrowheads="1"/>
          </p:cNvSpPr>
          <p:nvPr/>
        </p:nvSpPr>
        <p:spPr bwMode="auto">
          <a:xfrm>
            <a:off x="4648200" y="5316538"/>
            <a:ext cx="4191000" cy="838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2" name="Rectangle 4"/>
          <p:cNvSpPr>
            <a:spLocks noChangeArrowheads="1"/>
          </p:cNvSpPr>
          <p:nvPr/>
        </p:nvSpPr>
        <p:spPr bwMode="auto">
          <a:xfrm>
            <a:off x="4648200" y="3048000"/>
            <a:ext cx="2514600" cy="685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851973" name="Object 2"/>
          <p:cNvGraphicFramePr>
            <a:graphicFrameLocks noChangeAspect="1"/>
          </p:cNvGraphicFramePr>
          <p:nvPr>
            <p:extLst>
              <p:ext uri="{D42A27DB-BD31-4B8C-83A1-F6EECF244321}">
                <p14:modId xmlns:p14="http://schemas.microsoft.com/office/powerpoint/2010/main" val="2230551700"/>
              </p:ext>
            </p:extLst>
          </p:nvPr>
        </p:nvGraphicFramePr>
        <p:xfrm>
          <a:off x="4648200" y="3051175"/>
          <a:ext cx="1128713" cy="723900"/>
        </p:xfrm>
        <a:graphic>
          <a:graphicData uri="http://schemas.openxmlformats.org/presentationml/2006/ole">
            <mc:AlternateContent xmlns:mc="http://schemas.openxmlformats.org/markup-compatibility/2006">
              <mc:Choice xmlns:v="urn:schemas-microsoft-com:vml" Requires="v">
                <p:oleObj spid="_x0000_s307862"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srcRect/>
                      <a:stretch>
                        <a:fillRect/>
                      </a:stretch>
                    </p:blipFill>
                    <p:spPr bwMode="auto">
                      <a:xfrm>
                        <a:off x="4648200" y="3051175"/>
                        <a:ext cx="1128713"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43" name="Rectangle 6"/>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The first type of motion we have learned in linear kinematics was under a constant acceleration.  We will learn about the rotational motion under constant angular </a:t>
            </a:r>
            <a:r>
              <a:rPr lang="en-US" dirty="0" smtClean="0">
                <a:solidFill>
                  <a:srgbClr val="800000"/>
                </a:solidFill>
                <a:latin typeface="Arial Narrow" charset="0"/>
              </a:rPr>
              <a:t>acceleration (</a:t>
            </a:r>
            <a:r>
              <a:rPr lang="en-US" dirty="0" smtClean="0">
                <a:solidFill>
                  <a:srgbClr val="800000"/>
                </a:solidFill>
                <a:latin typeface="Lucida Grande"/>
                <a:ea typeface="Lucida Grande"/>
                <a:cs typeface="Lucida Grande"/>
              </a:rPr>
              <a:t>α</a:t>
            </a:r>
            <a:r>
              <a:rPr lang="en-US" dirty="0" smtClean="0">
                <a:solidFill>
                  <a:srgbClr val="800000"/>
                </a:solidFill>
                <a:latin typeface="Arial Narrow" charset="0"/>
              </a:rPr>
              <a:t>), </a:t>
            </a:r>
            <a:r>
              <a:rPr lang="en-US" dirty="0">
                <a:solidFill>
                  <a:srgbClr val="800000"/>
                </a:solidFill>
                <a:latin typeface="Arial Narrow" charset="0"/>
              </a:rPr>
              <a:t>because these are the simplest motions in both cases.</a:t>
            </a:r>
          </a:p>
        </p:txBody>
      </p:sp>
      <p:sp>
        <p:nvSpPr>
          <p:cNvPr id="851976" name="Text Box 8"/>
          <p:cNvSpPr txBox="1">
            <a:spLocks noChangeArrowheads="1"/>
          </p:cNvSpPr>
          <p:nvPr/>
        </p:nvSpPr>
        <p:spPr bwMode="auto">
          <a:xfrm>
            <a:off x="685800" y="2438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895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Angular </a:t>
            </a:r>
            <a:r>
              <a:rPr lang="en-US" altLang="ko-KR" dirty="0">
                <a:solidFill>
                  <a:srgbClr val="FF0000"/>
                </a:solidFill>
                <a:latin typeface="Arial Narrow" charset="0"/>
                <a:ea typeface="굴림" charset="0"/>
                <a:cs typeface="굴림" charset="0"/>
              </a:rPr>
              <a:t>velocity</a:t>
            </a:r>
            <a:r>
              <a:rPr lang="en-US" dirty="0">
                <a:solidFill>
                  <a:srgbClr val="FF0000"/>
                </a:solidFill>
                <a:latin typeface="Arial Narrow" charset="0"/>
                <a:ea typeface="굴림" charset="0"/>
                <a:cs typeface="굴림"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displacement under constant angular acceleration:</a:t>
            </a:r>
          </a:p>
        </p:txBody>
      </p:sp>
      <p:graphicFrame>
        <p:nvGraphicFramePr>
          <p:cNvPr id="851979" name="Object 3"/>
          <p:cNvGraphicFramePr>
            <a:graphicFrameLocks noChangeAspect="1"/>
          </p:cNvGraphicFramePr>
          <p:nvPr>
            <p:extLst>
              <p:ext uri="{D42A27DB-BD31-4B8C-83A1-F6EECF244321}">
                <p14:modId xmlns:p14="http://schemas.microsoft.com/office/powerpoint/2010/main" val="4286534431"/>
              </p:ext>
            </p:extLst>
          </p:nvPr>
        </p:nvGraphicFramePr>
        <p:xfrm>
          <a:off x="4648200" y="4267200"/>
          <a:ext cx="962025" cy="668337"/>
        </p:xfrm>
        <a:graphic>
          <a:graphicData uri="http://schemas.openxmlformats.org/presentationml/2006/ole">
            <mc:AlternateContent xmlns:mc="http://schemas.openxmlformats.org/markup-compatibility/2006">
              <mc:Choice xmlns:v="urn:schemas-microsoft-com:vml" Requires="v">
                <p:oleObj spid="_x0000_s307863" name="Equation" r:id="rId5" imgW="317500" imgH="228600" progId="Equation.DSMT4">
                  <p:embed/>
                </p:oleObj>
              </mc:Choice>
              <mc:Fallback>
                <p:oleObj name="Equation" r:id="rId5" imgW="317500" imgH="228600" progId="Equation.DSMT4">
                  <p:embed/>
                  <p:pic>
                    <p:nvPicPr>
                      <p:cNvPr id="0" name=""/>
                      <p:cNvPicPr>
                        <a:picLocks noChangeAspect="1" noChangeArrowheads="1"/>
                      </p:cNvPicPr>
                      <p:nvPr/>
                    </p:nvPicPr>
                    <p:blipFill>
                      <a:blip r:embed="rId6"/>
                      <a:srcRect/>
                      <a:stretch>
                        <a:fillRect/>
                      </a:stretch>
                    </p:blipFill>
                    <p:spPr bwMode="auto">
                      <a:xfrm>
                        <a:off x="4648200" y="4267200"/>
                        <a:ext cx="962025"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0" name="Text Box 12"/>
          <p:cNvSpPr txBox="1">
            <a:spLocks noChangeArrowheads="1"/>
          </p:cNvSpPr>
          <p:nvPr/>
        </p:nvSpPr>
        <p:spPr bwMode="auto">
          <a:xfrm>
            <a:off x="685800" y="53546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One can also obtain </a:t>
            </a:r>
          </a:p>
        </p:txBody>
      </p:sp>
      <p:graphicFrame>
        <p:nvGraphicFramePr>
          <p:cNvPr id="851981" name="Object 4"/>
          <p:cNvGraphicFramePr>
            <a:graphicFrameLocks noChangeAspect="1"/>
          </p:cNvGraphicFramePr>
          <p:nvPr>
            <p:extLst>
              <p:ext uri="{D42A27DB-BD31-4B8C-83A1-F6EECF244321}">
                <p14:modId xmlns:p14="http://schemas.microsoft.com/office/powerpoint/2010/main" val="1495780863"/>
              </p:ext>
            </p:extLst>
          </p:nvPr>
        </p:nvGraphicFramePr>
        <p:xfrm>
          <a:off x="4676775" y="5392738"/>
          <a:ext cx="1038225" cy="741362"/>
        </p:xfrm>
        <a:graphic>
          <a:graphicData uri="http://schemas.openxmlformats.org/presentationml/2006/ole">
            <mc:AlternateContent xmlns:mc="http://schemas.openxmlformats.org/markup-compatibility/2006">
              <mc:Choice xmlns:v="urn:schemas-microsoft-com:vml" Requires="v">
                <p:oleObj spid="_x0000_s307864"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srcRect/>
                      <a:stretch>
                        <a:fillRect/>
                      </a:stretch>
                    </p:blipFill>
                    <p:spPr bwMode="auto">
                      <a:xfrm>
                        <a:off x="4676775" y="5392738"/>
                        <a:ext cx="1038225" cy="741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2" name="Object 5"/>
          <p:cNvGraphicFramePr>
            <a:graphicFrameLocks noChangeAspect="1"/>
          </p:cNvGraphicFramePr>
          <p:nvPr>
            <p:extLst>
              <p:ext uri="{D42A27DB-BD31-4B8C-83A1-F6EECF244321}">
                <p14:modId xmlns:p14="http://schemas.microsoft.com/office/powerpoint/2010/main" val="1483018457"/>
              </p:ext>
            </p:extLst>
          </p:nvPr>
        </p:nvGraphicFramePr>
        <p:xfrm>
          <a:off x="5605463" y="2990850"/>
          <a:ext cx="1087437" cy="765175"/>
        </p:xfrm>
        <a:graphic>
          <a:graphicData uri="http://schemas.openxmlformats.org/presentationml/2006/ole">
            <mc:AlternateContent xmlns:mc="http://schemas.openxmlformats.org/markup-compatibility/2006">
              <mc:Choice xmlns:v="urn:schemas-microsoft-com:vml" Requires="v">
                <p:oleObj spid="_x0000_s307865" name="Equation" r:id="rId9" imgW="330200" imgH="241300" progId="Equation.3">
                  <p:embed/>
                </p:oleObj>
              </mc:Choice>
              <mc:Fallback>
                <p:oleObj name="Equation" r:id="rId9" imgW="330200" imgH="241300" progId="Equation.3">
                  <p:embed/>
                  <p:pic>
                    <p:nvPicPr>
                      <p:cNvPr id="0" name=""/>
                      <p:cNvPicPr>
                        <a:picLocks noChangeAspect="1" noChangeArrowheads="1"/>
                      </p:cNvPicPr>
                      <p:nvPr/>
                    </p:nvPicPr>
                    <p:blipFill>
                      <a:blip r:embed="rId10"/>
                      <a:srcRect/>
                      <a:stretch>
                        <a:fillRect/>
                      </a:stretch>
                    </p:blipFill>
                    <p:spPr bwMode="auto">
                      <a:xfrm>
                        <a:off x="5605463" y="2990850"/>
                        <a:ext cx="1087437" cy="765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3" name="Object 6"/>
          <p:cNvGraphicFramePr>
            <a:graphicFrameLocks noChangeAspect="1"/>
          </p:cNvGraphicFramePr>
          <p:nvPr>
            <p:extLst>
              <p:ext uri="{D42A27DB-BD31-4B8C-83A1-F6EECF244321}">
                <p14:modId xmlns:p14="http://schemas.microsoft.com/office/powerpoint/2010/main" val="3450420281"/>
              </p:ext>
            </p:extLst>
          </p:nvPr>
        </p:nvGraphicFramePr>
        <p:xfrm>
          <a:off x="5524500" y="4189413"/>
          <a:ext cx="884238" cy="706437"/>
        </p:xfrm>
        <a:graphic>
          <a:graphicData uri="http://schemas.openxmlformats.org/presentationml/2006/ole">
            <mc:AlternateContent xmlns:mc="http://schemas.openxmlformats.org/markup-compatibility/2006">
              <mc:Choice xmlns:v="urn:schemas-microsoft-com:vml" Requires="v">
                <p:oleObj spid="_x0000_s307866" name="Equation" r:id="rId11" imgW="292100" imgH="241300" progId="Equation.3">
                  <p:embed/>
                </p:oleObj>
              </mc:Choice>
              <mc:Fallback>
                <p:oleObj name="Equation" r:id="rId11" imgW="292100" imgH="241300" progId="Equation.3">
                  <p:embed/>
                  <p:pic>
                    <p:nvPicPr>
                      <p:cNvPr id="0" name=""/>
                      <p:cNvPicPr>
                        <a:picLocks noChangeAspect="1" noChangeArrowheads="1"/>
                      </p:cNvPicPr>
                      <p:nvPr/>
                    </p:nvPicPr>
                    <p:blipFill>
                      <a:blip r:embed="rId12"/>
                      <a:srcRect/>
                      <a:stretch>
                        <a:fillRect/>
                      </a:stretch>
                    </p:blipFill>
                    <p:spPr bwMode="auto">
                      <a:xfrm>
                        <a:off x="5524500" y="4189413"/>
                        <a:ext cx="884238" cy="706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4" name="Object 7"/>
          <p:cNvGraphicFramePr>
            <a:graphicFrameLocks noChangeAspect="1"/>
          </p:cNvGraphicFramePr>
          <p:nvPr>
            <p:extLst>
              <p:ext uri="{D42A27DB-BD31-4B8C-83A1-F6EECF244321}">
                <p14:modId xmlns:p14="http://schemas.microsoft.com/office/powerpoint/2010/main" val="606580724"/>
              </p:ext>
            </p:extLst>
          </p:nvPr>
        </p:nvGraphicFramePr>
        <p:xfrm>
          <a:off x="5619750" y="5319713"/>
          <a:ext cx="3268663" cy="889000"/>
        </p:xfrm>
        <a:graphic>
          <a:graphicData uri="http://schemas.openxmlformats.org/presentationml/2006/ole">
            <mc:AlternateContent xmlns:mc="http://schemas.openxmlformats.org/markup-compatibility/2006">
              <mc:Choice xmlns:v="urn:schemas-microsoft-com:vml" Requires="v">
                <p:oleObj spid="_x0000_s307867" name="Equation" r:id="rId13" imgW="1079500" imgH="304800" progId="Equation.3">
                  <p:embed/>
                </p:oleObj>
              </mc:Choice>
              <mc:Fallback>
                <p:oleObj name="Equation" r:id="rId13" imgW="1079500" imgH="304800" progId="Equation.3">
                  <p:embed/>
                  <p:pic>
                    <p:nvPicPr>
                      <p:cNvPr id="0" name=""/>
                      <p:cNvPicPr>
                        <a:picLocks noChangeAspect="1" noChangeArrowheads="1"/>
                      </p:cNvPicPr>
                      <p:nvPr/>
                    </p:nvPicPr>
                    <p:blipFill>
                      <a:blip r:embed="rId14"/>
                      <a:srcRect/>
                      <a:stretch>
                        <a:fillRect/>
                      </a:stretch>
                    </p:blipFill>
                    <p:spPr bwMode="auto">
                      <a:xfrm>
                        <a:off x="5619750" y="5319713"/>
                        <a:ext cx="3268663"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5" name="Object 8"/>
          <p:cNvGraphicFramePr>
            <a:graphicFrameLocks noChangeAspect="1"/>
          </p:cNvGraphicFramePr>
          <p:nvPr>
            <p:extLst>
              <p:ext uri="{D42A27DB-BD31-4B8C-83A1-F6EECF244321}">
                <p14:modId xmlns:p14="http://schemas.microsoft.com/office/powerpoint/2010/main" val="2860208925"/>
              </p:ext>
            </p:extLst>
          </p:nvPr>
        </p:nvGraphicFramePr>
        <p:xfrm>
          <a:off x="6515100" y="3138488"/>
          <a:ext cx="669925" cy="482600"/>
        </p:xfrm>
        <a:graphic>
          <a:graphicData uri="http://schemas.openxmlformats.org/presentationml/2006/ole">
            <mc:AlternateContent xmlns:mc="http://schemas.openxmlformats.org/markup-compatibility/2006">
              <mc:Choice xmlns:v="urn:schemas-microsoft-com:vml" Requires="v">
                <p:oleObj spid="_x0000_s307868" name="Equation" r:id="rId15" imgW="203200" imgH="152400" progId="Equation.3">
                  <p:embed/>
                </p:oleObj>
              </mc:Choice>
              <mc:Fallback>
                <p:oleObj name="Equation" r:id="rId15" imgW="203200" imgH="152400" progId="Equation.3">
                  <p:embed/>
                  <p:pic>
                    <p:nvPicPr>
                      <p:cNvPr id="0" name=""/>
                      <p:cNvPicPr>
                        <a:picLocks noChangeAspect="1" noChangeArrowheads="1"/>
                      </p:cNvPicPr>
                      <p:nvPr/>
                    </p:nvPicPr>
                    <p:blipFill>
                      <a:blip r:embed="rId16"/>
                      <a:srcRect/>
                      <a:stretch>
                        <a:fillRect/>
                      </a:stretch>
                    </p:blipFill>
                    <p:spPr bwMode="auto">
                      <a:xfrm>
                        <a:off x="6515100" y="3138488"/>
                        <a:ext cx="66992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6" name="Object 9"/>
          <p:cNvGraphicFramePr>
            <a:graphicFrameLocks noChangeAspect="1"/>
          </p:cNvGraphicFramePr>
          <p:nvPr>
            <p:extLst>
              <p:ext uri="{D42A27DB-BD31-4B8C-83A1-F6EECF244321}">
                <p14:modId xmlns:p14="http://schemas.microsoft.com/office/powerpoint/2010/main" val="1429725499"/>
              </p:ext>
            </p:extLst>
          </p:nvPr>
        </p:nvGraphicFramePr>
        <p:xfrm>
          <a:off x="6267450" y="4191000"/>
          <a:ext cx="1119188" cy="704850"/>
        </p:xfrm>
        <a:graphic>
          <a:graphicData uri="http://schemas.openxmlformats.org/presentationml/2006/ole">
            <mc:AlternateContent xmlns:mc="http://schemas.openxmlformats.org/markup-compatibility/2006">
              <mc:Choice xmlns:v="urn:schemas-microsoft-com:vml" Requires="v">
                <p:oleObj spid="_x0000_s307869" name="Equation" r:id="rId17" imgW="368300" imgH="241300" progId="Equation.3">
                  <p:embed/>
                </p:oleObj>
              </mc:Choice>
              <mc:Fallback>
                <p:oleObj name="Equation" r:id="rId17" imgW="368300" imgH="241300" progId="Equation.3">
                  <p:embed/>
                  <p:pic>
                    <p:nvPicPr>
                      <p:cNvPr id="0" name=""/>
                      <p:cNvPicPr>
                        <a:picLocks noChangeAspect="1" noChangeArrowheads="1"/>
                      </p:cNvPicPr>
                      <p:nvPr/>
                    </p:nvPicPr>
                    <p:blipFill>
                      <a:blip r:embed="rId18"/>
                      <a:srcRect/>
                      <a:stretch>
                        <a:fillRect/>
                      </a:stretch>
                    </p:blipFill>
                    <p:spPr bwMode="auto">
                      <a:xfrm>
                        <a:off x="6267450" y="4191000"/>
                        <a:ext cx="1119188" cy="704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7" name="Object 10"/>
          <p:cNvGraphicFramePr>
            <a:graphicFrameLocks noChangeAspect="1"/>
          </p:cNvGraphicFramePr>
          <p:nvPr>
            <p:extLst>
              <p:ext uri="{D42A27DB-BD31-4B8C-83A1-F6EECF244321}">
                <p14:modId xmlns:p14="http://schemas.microsoft.com/office/powerpoint/2010/main" val="2055223171"/>
              </p:ext>
            </p:extLst>
          </p:nvPr>
        </p:nvGraphicFramePr>
        <p:xfrm>
          <a:off x="7286625" y="3925888"/>
          <a:ext cx="1116013" cy="1223962"/>
        </p:xfrm>
        <a:graphic>
          <a:graphicData uri="http://schemas.openxmlformats.org/presentationml/2006/ole">
            <mc:AlternateContent xmlns:mc="http://schemas.openxmlformats.org/markup-compatibility/2006">
              <mc:Choice xmlns:v="urn:schemas-microsoft-com:vml" Requires="v">
                <p:oleObj spid="_x0000_s307870" name="Equation" r:id="rId19" imgW="368300" imgH="419100" progId="Equation.3">
                  <p:embed/>
                </p:oleObj>
              </mc:Choice>
              <mc:Fallback>
                <p:oleObj name="Equation" r:id="rId19" imgW="368300" imgH="419100" progId="Equation.3">
                  <p:embed/>
                  <p:pic>
                    <p:nvPicPr>
                      <p:cNvPr id="0" name=""/>
                      <p:cNvPicPr>
                        <a:picLocks noChangeAspect="1" noChangeArrowheads="1"/>
                      </p:cNvPicPr>
                      <p:nvPr/>
                    </p:nvPicPr>
                    <p:blipFill>
                      <a:blip r:embed="rId20"/>
                      <a:srcRect/>
                      <a:stretch>
                        <a:fillRect/>
                      </a:stretch>
                    </p:blipFill>
                    <p:spPr bwMode="auto">
                      <a:xfrm>
                        <a:off x="7286625" y="3925888"/>
                        <a:ext cx="1116013"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8" name="Object 11"/>
          <p:cNvGraphicFramePr>
            <a:graphicFrameLocks noChangeAspect="1"/>
          </p:cNvGraphicFramePr>
          <p:nvPr/>
        </p:nvGraphicFramePr>
        <p:xfrm>
          <a:off x="2470150" y="3825875"/>
          <a:ext cx="501650" cy="290513"/>
        </p:xfrm>
        <a:graphic>
          <a:graphicData uri="http://schemas.openxmlformats.org/presentationml/2006/ole">
            <mc:AlternateContent xmlns:mc="http://schemas.openxmlformats.org/markup-compatibility/2006">
              <mc:Choice xmlns:v="urn:schemas-microsoft-com:vml" Requires="v">
                <p:oleObj spid="_x0000_s307871" name="Equation" r:id="rId21" imgW="241200" imgH="139680" progId="Equation.DSMT4">
                  <p:embed/>
                </p:oleObj>
              </mc:Choice>
              <mc:Fallback>
                <p:oleObj name="Equation" r:id="rId21" imgW="24120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0150" y="3825875"/>
                        <a:ext cx="5016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9" name="Text Box 21"/>
          <p:cNvSpPr txBox="1">
            <a:spLocks noChangeArrowheads="1"/>
          </p:cNvSpPr>
          <p:nvPr/>
        </p:nvSpPr>
        <p:spPr bwMode="auto">
          <a:xfrm>
            <a:off x="762000" y="35814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smtClean="0">
                <a:solidFill>
                  <a:schemeClr val="accent2"/>
                </a:solidFill>
                <a:latin typeface="Monotype Corsiva" charset="0"/>
                <a:ea typeface="굴림" charset="0"/>
                <a:cs typeface="굴림" charset="0"/>
              </a:rPr>
              <a:t>Translational </a:t>
            </a:r>
            <a:r>
              <a:rPr lang="en-US" altLang="ko-KR" sz="1800" dirty="0">
                <a:solidFill>
                  <a:schemeClr val="accent2"/>
                </a:solidFill>
                <a:latin typeface="Monotype Corsiva" charset="0"/>
                <a:ea typeface="굴림" charset="0"/>
                <a:cs typeface="굴림" charset="0"/>
              </a:rPr>
              <a:t>kinematics</a:t>
            </a:r>
            <a:endParaRPr lang="en-US" sz="1800" dirty="0">
              <a:solidFill>
                <a:schemeClr val="accent2"/>
              </a:solidFill>
              <a:latin typeface="Monotype Corsiva" charset="0"/>
              <a:ea typeface="굴림" charset="0"/>
              <a:cs typeface="굴림" charset="0"/>
            </a:endParaRPr>
          </a:p>
        </p:txBody>
      </p:sp>
      <p:sp>
        <p:nvSpPr>
          <p:cNvPr id="851990" name="Text Box 22"/>
          <p:cNvSpPr txBox="1">
            <a:spLocks noChangeArrowheads="1"/>
          </p:cNvSpPr>
          <p:nvPr/>
        </p:nvSpPr>
        <p:spPr bwMode="auto">
          <a:xfrm>
            <a:off x="685800" y="48006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smtClean="0">
                <a:solidFill>
                  <a:schemeClr val="accent2"/>
                </a:solidFill>
                <a:latin typeface="Monotype Corsiva" charset="0"/>
                <a:ea typeface="굴림" charset="0"/>
                <a:cs typeface="굴림" charset="0"/>
              </a:rPr>
              <a:t>Translational </a:t>
            </a:r>
            <a:r>
              <a:rPr lang="en-US" altLang="ko-KR" sz="1800" dirty="0">
                <a:solidFill>
                  <a:schemeClr val="accent2"/>
                </a:solidFill>
                <a:latin typeface="Monotype Corsiva" charset="0"/>
                <a:ea typeface="굴림" charset="0"/>
                <a:cs typeface="굴림" charset="0"/>
              </a:rPr>
              <a:t>kinematics</a:t>
            </a:r>
            <a:endParaRPr lang="en-US" sz="1800" dirty="0">
              <a:solidFill>
                <a:schemeClr val="accent2"/>
              </a:solidFill>
              <a:latin typeface="Monotype Corsiva" charset="0"/>
              <a:ea typeface="굴림" charset="0"/>
              <a:cs typeface="굴림" charset="0"/>
            </a:endParaRPr>
          </a:p>
        </p:txBody>
      </p:sp>
      <p:graphicFrame>
        <p:nvGraphicFramePr>
          <p:cNvPr id="851991" name="Object 12"/>
          <p:cNvGraphicFramePr>
            <a:graphicFrameLocks noChangeAspect="1"/>
          </p:cNvGraphicFramePr>
          <p:nvPr/>
        </p:nvGraphicFramePr>
        <p:xfrm>
          <a:off x="2114550" y="4918075"/>
          <a:ext cx="628650" cy="479425"/>
        </p:xfrm>
        <a:graphic>
          <a:graphicData uri="http://schemas.openxmlformats.org/presentationml/2006/ole">
            <mc:AlternateContent xmlns:mc="http://schemas.openxmlformats.org/markup-compatibility/2006">
              <mc:Choice xmlns:v="urn:schemas-microsoft-com:vml" Requires="v">
                <p:oleObj spid="_x0000_s307872" name="Equation" r:id="rId23" imgW="317160" imgH="241200" progId="Equation.DSMT4">
                  <p:embed/>
                </p:oleObj>
              </mc:Choice>
              <mc:Fallback>
                <p:oleObj name="Equation" r:id="rId23" imgW="31716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4550" y="4918075"/>
                        <a:ext cx="62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2" name="Object 13"/>
          <p:cNvGraphicFramePr>
            <a:graphicFrameLocks noChangeAspect="1"/>
          </p:cNvGraphicFramePr>
          <p:nvPr/>
        </p:nvGraphicFramePr>
        <p:xfrm>
          <a:off x="2735263" y="4876800"/>
          <a:ext cx="1760537" cy="477838"/>
        </p:xfrm>
        <a:graphic>
          <a:graphicData uri="http://schemas.openxmlformats.org/presentationml/2006/ole">
            <mc:AlternateContent xmlns:mc="http://schemas.openxmlformats.org/markup-compatibility/2006">
              <mc:Choice xmlns:v="urn:schemas-microsoft-com:vml" Requires="v">
                <p:oleObj spid="_x0000_s307873" name="Equation" r:id="rId25" imgW="888840" imgH="241200" progId="Equation.DSMT4">
                  <p:embed/>
                </p:oleObj>
              </mc:Choice>
              <mc:Fallback>
                <p:oleObj name="Equation" r:id="rId25" imgW="88884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5263" y="4876800"/>
                        <a:ext cx="1760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93" name="Text Box 25"/>
          <p:cNvSpPr txBox="1">
            <a:spLocks noChangeArrowheads="1"/>
          </p:cNvSpPr>
          <p:nvPr/>
        </p:nvSpPr>
        <p:spPr bwMode="auto">
          <a:xfrm>
            <a:off x="762000" y="5678269"/>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a:solidFill>
                  <a:schemeClr val="accent2"/>
                </a:solidFill>
                <a:latin typeface="Monotype Corsiva" charset="0"/>
                <a:ea typeface="굴림" charset="0"/>
                <a:cs typeface="굴림" charset="0"/>
              </a:rPr>
              <a:t>Translational kinematics</a:t>
            </a:r>
            <a:endParaRPr lang="en-US" sz="1800" dirty="0">
              <a:solidFill>
                <a:schemeClr val="accent2"/>
              </a:solidFill>
              <a:latin typeface="Monotype Corsiva" charset="0"/>
              <a:ea typeface="굴림" charset="0"/>
              <a:cs typeface="굴림" charset="0"/>
            </a:endParaRPr>
          </a:p>
        </p:txBody>
      </p:sp>
      <p:graphicFrame>
        <p:nvGraphicFramePr>
          <p:cNvPr id="851995" name="Object 14"/>
          <p:cNvGraphicFramePr>
            <a:graphicFrameLocks noChangeAspect="1"/>
          </p:cNvGraphicFramePr>
          <p:nvPr/>
        </p:nvGraphicFramePr>
        <p:xfrm>
          <a:off x="2057400" y="5751513"/>
          <a:ext cx="568325" cy="473075"/>
        </p:xfrm>
        <a:graphic>
          <a:graphicData uri="http://schemas.openxmlformats.org/presentationml/2006/ole">
            <mc:AlternateContent xmlns:mc="http://schemas.openxmlformats.org/markup-compatibility/2006">
              <mc:Choice xmlns:v="urn:schemas-microsoft-com:vml" Requires="v">
                <p:oleObj spid="_x0000_s307874" name="Equation" r:id="rId27" imgW="304560" imgH="253800" progId="Equation.DSMT4">
                  <p:embed/>
                </p:oleObj>
              </mc:Choice>
              <mc:Fallback>
                <p:oleObj name="Equation" r:id="rId27" imgW="304560" imgH="2538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7400" y="5751513"/>
                        <a:ext cx="568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6" name="Object 15"/>
          <p:cNvGraphicFramePr>
            <a:graphicFrameLocks noChangeAspect="1"/>
          </p:cNvGraphicFramePr>
          <p:nvPr/>
        </p:nvGraphicFramePr>
        <p:xfrm>
          <a:off x="2678113" y="5727700"/>
          <a:ext cx="1893887" cy="520700"/>
        </p:xfrm>
        <a:graphic>
          <a:graphicData uri="http://schemas.openxmlformats.org/presentationml/2006/ole">
            <mc:AlternateContent xmlns:mc="http://schemas.openxmlformats.org/markup-compatibility/2006">
              <mc:Choice xmlns:v="urn:schemas-microsoft-com:vml" Requires="v">
                <p:oleObj spid="_x0000_s307875" name="Equation" r:id="rId29" imgW="1015920" imgH="279360" progId="Equation.DSMT4">
                  <p:embed/>
                </p:oleObj>
              </mc:Choice>
              <mc:Fallback>
                <p:oleObj name="Equation" r:id="rId29" imgW="101592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113" y="5727700"/>
                        <a:ext cx="1893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7" name="Object 16"/>
          <p:cNvGraphicFramePr>
            <a:graphicFrameLocks noChangeAspect="1"/>
          </p:cNvGraphicFramePr>
          <p:nvPr/>
        </p:nvGraphicFramePr>
        <p:xfrm>
          <a:off x="2913063" y="3733800"/>
          <a:ext cx="896937" cy="474663"/>
        </p:xfrm>
        <a:graphic>
          <a:graphicData uri="http://schemas.openxmlformats.org/presentationml/2006/ole">
            <mc:AlternateContent xmlns:mc="http://schemas.openxmlformats.org/markup-compatibility/2006">
              <mc:Choice xmlns:v="urn:schemas-microsoft-com:vml" Requires="v">
                <p:oleObj spid="_x0000_s307876" name="Equation" r:id="rId31" imgW="431640" imgH="228600" progId="Equation.DSMT4">
                  <p:embed/>
                </p:oleObj>
              </mc:Choice>
              <mc:Fallback>
                <p:oleObj name="Equation" r:id="rId31" imgW="43164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13063" y="3733800"/>
                        <a:ext cx="896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546856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D7C2263-6985-CE4B-8E44-4BD0BE0B64C5}"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0" y="0"/>
            <a:ext cx="9144000" cy="685800"/>
          </a:xfrm>
        </p:spPr>
        <p:txBody>
          <a:bodyPr/>
          <a:lstStyle/>
          <a:p>
            <a:r>
              <a:rPr lang="en-US" altLang="ko-KR" sz="4000" dirty="0" smtClean="0">
                <a:latin typeface="Arial Narrow" charset="0"/>
                <a:ea typeface="굴림" charset="0"/>
                <a:cs typeface="굴림" charset="0"/>
              </a:rPr>
              <a:t>Rotational Kinematics Problem </a:t>
            </a:r>
            <a:r>
              <a:rPr lang="en-US" altLang="ko-KR" sz="4000" dirty="0">
                <a:latin typeface="Arial Narrow" charset="0"/>
                <a:ea typeface="굴림" charset="0"/>
                <a:cs typeface="굴림" charset="0"/>
              </a:rPr>
              <a:t>Solving Strategy</a:t>
            </a:r>
            <a:endParaRPr lang="en-US" sz="4000" dirty="0">
              <a:latin typeface="Arial Narrow" charset="0"/>
              <a:ea typeface="ＭＳ Ｐゴシック" charset="0"/>
              <a:cs typeface="ＭＳ Ｐゴシック" charset="0"/>
            </a:endParaRPr>
          </a:p>
        </p:txBody>
      </p:sp>
      <p:sp>
        <p:nvSpPr>
          <p:cNvPr id="859139" name="Rectangle 3"/>
          <p:cNvSpPr>
            <a:spLocks noGrp="1" noChangeArrowheads="1"/>
          </p:cNvSpPr>
          <p:nvPr>
            <p:ph type="body" idx="1"/>
          </p:nvPr>
        </p:nvSpPr>
        <p:spPr>
          <a:xfrm>
            <a:off x="381000" y="685800"/>
            <a:ext cx="8458200" cy="5562600"/>
          </a:xfrm>
        </p:spPr>
        <p:txBody>
          <a:bodyPr/>
          <a:lstStyle/>
          <a:p>
            <a:pPr>
              <a:lnSpc>
                <a:spcPct val="80000"/>
              </a:lnSpc>
              <a:spcAft>
                <a:spcPts val="600"/>
              </a:spcAft>
            </a:pPr>
            <a:r>
              <a:rPr lang="en-US" altLang="ko-KR" dirty="0">
                <a:latin typeface="Arial Narrow" charset="0"/>
                <a:ea typeface="굴림" charset="0"/>
                <a:cs typeface="굴림" charset="0"/>
              </a:rPr>
              <a:t>Visualize the problem by drawing a picture.</a:t>
            </a:r>
          </a:p>
          <a:p>
            <a:pPr>
              <a:lnSpc>
                <a:spcPct val="80000"/>
              </a:lnSpc>
              <a:spcAft>
                <a:spcPts val="600"/>
              </a:spcAft>
            </a:pPr>
            <a:r>
              <a:rPr lang="en-US" dirty="0">
                <a:latin typeface="Arial Narrow" charset="0"/>
                <a:ea typeface="ＭＳ Ｐゴシック" charset="0"/>
                <a:cs typeface="ＭＳ Ｐゴシック" charset="0"/>
              </a:rPr>
              <a:t>Write down the values that are given for any of the five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kinematic variables</a:t>
            </a:r>
            <a:r>
              <a:rPr lang="en-US" altLang="ko-KR" dirty="0">
                <a:latin typeface="Arial Narrow" charset="0"/>
                <a:ea typeface="굴림" charset="0"/>
                <a:cs typeface="굴림" charset="0"/>
              </a:rPr>
              <a:t> and convert them to SI units.</a:t>
            </a:r>
          </a:p>
          <a:p>
            <a:pPr lvl="1">
              <a:lnSpc>
                <a:spcPct val="80000"/>
              </a:lnSpc>
              <a:spcAft>
                <a:spcPts val="600"/>
              </a:spcAft>
            </a:pPr>
            <a:r>
              <a:rPr lang="en-US" dirty="0">
                <a:latin typeface="Arial Narrow" charset="0"/>
                <a:ea typeface="굴림" charset="0"/>
                <a:cs typeface="굴림" charset="0"/>
              </a:rPr>
              <a:t>Remember that the unit of the angle must be </a:t>
            </a:r>
            <a:r>
              <a:rPr lang="en-US" dirty="0" smtClean="0">
                <a:latin typeface="Arial Narrow" charset="0"/>
                <a:ea typeface="굴림" charset="0"/>
                <a:cs typeface="굴림" charset="0"/>
              </a:rPr>
              <a:t>in radians</a:t>
            </a:r>
            <a:r>
              <a:rPr lang="en-US" dirty="0">
                <a:latin typeface="Arial Narrow" charset="0"/>
                <a:ea typeface="굴림" charset="0"/>
                <a:cs typeface="굴림" charset="0"/>
              </a:rPr>
              <a:t>!!</a:t>
            </a:r>
            <a:endParaRPr lang="en-US" dirty="0">
              <a:latin typeface="Arial Narrow" charset="0"/>
              <a:ea typeface="ＭＳ Ｐゴシック" charset="0"/>
            </a:endParaRPr>
          </a:p>
          <a:p>
            <a:pPr>
              <a:lnSpc>
                <a:spcPct val="80000"/>
              </a:lnSpc>
              <a:spcAft>
                <a:spcPts val="600"/>
              </a:spcAft>
            </a:pPr>
            <a:r>
              <a:rPr lang="en-US" dirty="0">
                <a:latin typeface="Arial Narrow" charset="0"/>
                <a:ea typeface="ＭＳ Ｐゴシック" charset="0"/>
                <a:cs typeface="ＭＳ Ｐゴシック" charset="0"/>
              </a:rPr>
              <a:t>Verify that the information contains values for at least three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of the five kinematic variables.  Select the appropriate equation.</a:t>
            </a:r>
          </a:p>
          <a:p>
            <a:pPr>
              <a:lnSpc>
                <a:spcPct val="80000"/>
              </a:lnSpc>
              <a:spcAft>
                <a:spcPts val="600"/>
              </a:spcAft>
            </a:pPr>
            <a:r>
              <a:rPr lang="en-US" dirty="0">
                <a:latin typeface="Arial Narrow" charset="0"/>
                <a:ea typeface="ＭＳ Ｐゴシック" charset="0"/>
                <a:cs typeface="ＭＳ Ｐゴシック" charset="0"/>
              </a:rPr>
              <a:t>When the motion is divided into segments, remember that</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the final angular</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velocity of one segment is the initial </a:t>
            </a:r>
            <a:r>
              <a:rPr lang="en-US" dirty="0" smtClean="0">
                <a:latin typeface="Arial Narrow" charset="0"/>
                <a:ea typeface="ＭＳ Ｐゴシック" charset="0"/>
                <a:cs typeface="ＭＳ Ｐゴシック" charset="0"/>
              </a:rPr>
              <a:t>velocity</a:t>
            </a:r>
            <a:r>
              <a:rPr lang="en-US" altLang="ko-KR" dirty="0" smtClean="0">
                <a:latin typeface="Arial Narrow" charset="0"/>
                <a:ea typeface="굴림" charset="0"/>
                <a:cs typeface="굴림" charset="0"/>
              </a:rPr>
              <a:t> </a:t>
            </a:r>
            <a:r>
              <a:rPr lang="en-US" dirty="0">
                <a:latin typeface="Arial Narrow" charset="0"/>
                <a:ea typeface="ＭＳ Ｐゴシック" charset="0"/>
                <a:cs typeface="ＭＳ Ｐゴシック" charset="0"/>
              </a:rPr>
              <a:t>for the next.</a:t>
            </a:r>
            <a:endParaRPr lang="en-US" altLang="ko-KR" dirty="0">
              <a:latin typeface="Arial Narrow" charset="0"/>
              <a:ea typeface="굴림" charset="0"/>
              <a:cs typeface="굴림" charset="0"/>
            </a:endParaRPr>
          </a:p>
          <a:p>
            <a:pPr>
              <a:lnSpc>
                <a:spcPct val="80000"/>
              </a:lnSpc>
              <a:spcAft>
                <a:spcPts val="600"/>
              </a:spcAft>
            </a:pPr>
            <a:r>
              <a:rPr lang="en-US" dirty="0">
                <a:latin typeface="Arial Narrow" charset="0"/>
                <a:ea typeface="ＭＳ Ｐゴシック" charset="0"/>
                <a:cs typeface="ＭＳ Ｐゴシック" charset="0"/>
              </a:rPr>
              <a:t>Keep in mind that there may be two possible answers to a kinematics problem.</a:t>
            </a:r>
          </a:p>
        </p:txBody>
      </p:sp>
    </p:spTree>
    <p:extLst>
      <p:ext uri="{BB962C8B-B14F-4D97-AF65-F5344CB8AC3E}">
        <p14:creationId xmlns:p14="http://schemas.microsoft.com/office/powerpoint/2010/main" val="30443384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July 8, 2015</a:t>
            </a:r>
            <a:endParaRPr lang="en-US"/>
          </a:p>
        </p:txBody>
      </p:sp>
      <p:sp>
        <p:nvSpPr>
          <p:cNvPr id="12" name="Footer Placeholder 4"/>
          <p:cNvSpPr>
            <a:spLocks noGrp="1"/>
          </p:cNvSpPr>
          <p:nvPr>
            <p:ph type="ftr" sz="quarter" idx="11"/>
          </p:nvPr>
        </p:nvSpPr>
        <p:spPr/>
        <p:txBody>
          <a:bodyPr/>
          <a:lstStyle/>
          <a:p>
            <a:r>
              <a:rPr lang="nl-NL" smtClean="0"/>
              <a:t>PHYS 1441-001, Summer 2014             Dr. Jaehoon Yu</a:t>
            </a:r>
            <a:endParaRPr lang="en-US"/>
          </a:p>
        </p:txBody>
      </p:sp>
      <p:sp>
        <p:nvSpPr>
          <p:cNvPr id="13" name="Slide Number Placeholder 5"/>
          <p:cNvSpPr>
            <a:spLocks noGrp="1"/>
          </p:cNvSpPr>
          <p:nvPr>
            <p:ph type="sldNum" sz="quarter" idx="12"/>
          </p:nvPr>
        </p:nvSpPr>
        <p:spPr/>
        <p:txBody>
          <a:bodyPr/>
          <a:lstStyle/>
          <a:p>
            <a:fld id="{A4E69F01-CB46-B545-930E-CF6768DAAA6A}" type="slidenum">
              <a:rPr lang="en-US"/>
              <a:pPr/>
              <a:t>23</a:t>
            </a:fld>
            <a:endParaRPr lang="en-US"/>
          </a:p>
        </p:txBody>
      </p:sp>
      <p:sp>
        <p:nvSpPr>
          <p:cNvPr id="309250" name="Rectangle 2"/>
          <p:cNvSpPr>
            <a:spLocks noGrp="1" noChangeArrowheads="1"/>
          </p:cNvSpPr>
          <p:nvPr>
            <p:ph type="title"/>
          </p:nvPr>
        </p:nvSpPr>
        <p:spPr>
          <a:xfrm>
            <a:off x="685800" y="152400"/>
            <a:ext cx="7772400" cy="609600"/>
          </a:xfrm>
        </p:spPr>
        <p:txBody>
          <a:bodyPr/>
          <a:lstStyle/>
          <a:p>
            <a:r>
              <a:rPr lang="en-US" sz="4000"/>
              <a:t>Example for Rotational Kinematics</a:t>
            </a:r>
            <a:endParaRPr lang="en-US"/>
          </a:p>
        </p:txBody>
      </p:sp>
      <p:sp>
        <p:nvSpPr>
          <p:cNvPr id="309251"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A wheel rotates with a constant angular acceleration of </a:t>
            </a:r>
            <a:r>
              <a:rPr lang="en-US" dirty="0" smtClean="0">
                <a:solidFill>
                  <a:srgbClr val="800000"/>
                </a:solidFill>
                <a:latin typeface="Arial Narrow" charset="0"/>
              </a:rPr>
              <a:t>+3.50 </a:t>
            </a:r>
            <a:r>
              <a:rPr lang="en-US" dirty="0">
                <a:solidFill>
                  <a:srgbClr val="800000"/>
                </a:solidFill>
                <a:latin typeface="Arial Narrow" charset="0"/>
              </a:rPr>
              <a:t>rad/s</a:t>
            </a:r>
            <a:r>
              <a:rPr lang="en-US" baseline="30000" dirty="0">
                <a:solidFill>
                  <a:srgbClr val="800000"/>
                </a:solidFill>
                <a:latin typeface="Arial Narrow" charset="0"/>
              </a:rPr>
              <a:t>2</a:t>
            </a:r>
            <a:r>
              <a:rPr lang="en-US" dirty="0">
                <a:solidFill>
                  <a:srgbClr val="800000"/>
                </a:solidFill>
                <a:latin typeface="Arial Narrow" charset="0"/>
              </a:rPr>
              <a:t>.  If the angular </a:t>
            </a:r>
            <a:r>
              <a:rPr lang="en-US" dirty="0" smtClean="0">
                <a:solidFill>
                  <a:srgbClr val="800000"/>
                </a:solidFill>
                <a:latin typeface="Arial Narrow" charset="0"/>
              </a:rPr>
              <a:t>velocity </a:t>
            </a:r>
            <a:r>
              <a:rPr lang="en-US" dirty="0">
                <a:solidFill>
                  <a:srgbClr val="800000"/>
                </a:solidFill>
                <a:latin typeface="Arial Narrow" charset="0"/>
              </a:rPr>
              <a:t>of the wheel is </a:t>
            </a:r>
            <a:r>
              <a:rPr lang="en-US" dirty="0" smtClean="0">
                <a:solidFill>
                  <a:srgbClr val="800000"/>
                </a:solidFill>
                <a:latin typeface="Arial Narrow" charset="0"/>
              </a:rPr>
              <a:t>+2.00 </a:t>
            </a:r>
            <a:r>
              <a:rPr lang="en-US" dirty="0">
                <a:solidFill>
                  <a:srgbClr val="800000"/>
                </a:solidFill>
                <a:latin typeface="Arial Narrow" charset="0"/>
              </a:rPr>
              <a:t>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09252" name="Object 4"/>
          <p:cNvGraphicFramePr>
            <a:graphicFrameLocks noChangeAspect="1"/>
          </p:cNvGraphicFramePr>
          <p:nvPr>
            <p:extLst>
              <p:ext uri="{D42A27DB-BD31-4B8C-83A1-F6EECF244321}">
                <p14:modId xmlns:p14="http://schemas.microsoft.com/office/powerpoint/2010/main" val="3446547861"/>
              </p:ext>
            </p:extLst>
          </p:nvPr>
        </p:nvGraphicFramePr>
        <p:xfrm>
          <a:off x="1295400" y="2841625"/>
          <a:ext cx="1295400" cy="774700"/>
        </p:xfrm>
        <a:graphic>
          <a:graphicData uri="http://schemas.openxmlformats.org/presentationml/2006/ole">
            <mc:AlternateContent xmlns:mc="http://schemas.openxmlformats.org/markup-compatibility/2006">
              <mc:Choice xmlns:v="urn:schemas-microsoft-com:vml" Requires="v">
                <p:oleObj spid="_x0000_s308490" name="Equation" r:id="rId3" imgW="431800" imgH="228600" progId="Equation.DSMT4">
                  <p:embed/>
                </p:oleObj>
              </mc:Choice>
              <mc:Fallback>
                <p:oleObj name="Equation" r:id="rId3" imgW="431800" imgH="228600" progId="Equation.DSMT4">
                  <p:embed/>
                  <p:pic>
                    <p:nvPicPr>
                      <p:cNvPr id="0" name=""/>
                      <p:cNvPicPr>
                        <a:picLocks noChangeAspect="1" noChangeArrowheads="1"/>
                      </p:cNvPicPr>
                      <p:nvPr/>
                    </p:nvPicPr>
                    <p:blipFill>
                      <a:blip r:embed="rId4"/>
                      <a:srcRect/>
                      <a:stretch>
                        <a:fillRect/>
                      </a:stretch>
                    </p:blipFill>
                    <p:spPr bwMode="auto">
                      <a:xfrm>
                        <a:off x="1295400" y="2841625"/>
                        <a:ext cx="129540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9253" name="Text Box 5"/>
          <p:cNvSpPr txBox="1">
            <a:spLocks noChangeArrowheads="1"/>
          </p:cNvSpPr>
          <p:nvPr/>
        </p:nvSpPr>
        <p:spPr bwMode="auto">
          <a:xfrm>
            <a:off x="533400" y="2133600"/>
            <a:ext cx="81534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1949102148"/>
              </p:ext>
            </p:extLst>
          </p:nvPr>
        </p:nvGraphicFramePr>
        <p:xfrm>
          <a:off x="2735263" y="2944813"/>
          <a:ext cx="1174750" cy="446087"/>
        </p:xfrm>
        <a:graphic>
          <a:graphicData uri="http://schemas.openxmlformats.org/presentationml/2006/ole">
            <mc:AlternateContent xmlns:mc="http://schemas.openxmlformats.org/markup-compatibility/2006">
              <mc:Choice xmlns:v="urn:schemas-microsoft-com:vml" Requires="v">
                <p:oleObj spid="_x0000_s308491"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srcRect/>
                      <a:stretch>
                        <a:fillRect/>
                      </a:stretch>
                    </p:blipFill>
                    <p:spPr bwMode="auto">
                      <a:xfrm>
                        <a:off x="2735263" y="2944813"/>
                        <a:ext cx="1174750"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0" name="Object 12"/>
          <p:cNvGraphicFramePr>
            <a:graphicFrameLocks noChangeAspect="1"/>
          </p:cNvGraphicFramePr>
          <p:nvPr>
            <p:extLst>
              <p:ext uri="{D42A27DB-BD31-4B8C-83A1-F6EECF244321}">
                <p14:modId xmlns:p14="http://schemas.microsoft.com/office/powerpoint/2010/main" val="583182713"/>
              </p:ext>
            </p:extLst>
          </p:nvPr>
        </p:nvGraphicFramePr>
        <p:xfrm>
          <a:off x="676275" y="3511550"/>
          <a:ext cx="5200650" cy="1212850"/>
        </p:xfrm>
        <a:graphic>
          <a:graphicData uri="http://schemas.openxmlformats.org/presentationml/2006/ole">
            <mc:AlternateContent xmlns:mc="http://schemas.openxmlformats.org/markup-compatibility/2006">
              <mc:Choice xmlns:v="urn:schemas-microsoft-com:vml" Requires="v">
                <p:oleObj spid="_x0000_s308492" name="Equation" r:id="rId7" imgW="1930400" imgH="393700" progId="Equation.DSMT4">
                  <p:embed/>
                </p:oleObj>
              </mc:Choice>
              <mc:Fallback>
                <p:oleObj name="Equation" r:id="rId7" imgW="1930400" imgH="393700" progId="Equation.DSMT4">
                  <p:embed/>
                  <p:pic>
                    <p:nvPicPr>
                      <p:cNvPr id="0" name=""/>
                      <p:cNvPicPr>
                        <a:picLocks noChangeAspect="1" noChangeArrowheads="1"/>
                      </p:cNvPicPr>
                      <p:nvPr/>
                    </p:nvPicPr>
                    <p:blipFill>
                      <a:blip r:embed="rId8"/>
                      <a:srcRect/>
                      <a:stretch>
                        <a:fillRect/>
                      </a:stretch>
                    </p:blipFill>
                    <p:spPr bwMode="auto">
                      <a:xfrm>
                        <a:off x="676275" y="3511550"/>
                        <a:ext cx="5200650" cy="1212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1" name="Object 13"/>
          <p:cNvGraphicFramePr>
            <a:graphicFrameLocks noChangeAspect="1"/>
          </p:cNvGraphicFramePr>
          <p:nvPr>
            <p:extLst>
              <p:ext uri="{D42A27DB-BD31-4B8C-83A1-F6EECF244321}">
                <p14:modId xmlns:p14="http://schemas.microsoft.com/office/powerpoint/2010/main" val="285430684"/>
              </p:ext>
            </p:extLst>
          </p:nvPr>
        </p:nvGraphicFramePr>
        <p:xfrm>
          <a:off x="6096000" y="3832225"/>
          <a:ext cx="2509838" cy="581025"/>
        </p:xfrm>
        <a:graphic>
          <a:graphicData uri="http://schemas.openxmlformats.org/presentationml/2006/ole">
            <mc:AlternateContent xmlns:mc="http://schemas.openxmlformats.org/markup-compatibility/2006">
              <mc:Choice xmlns:v="urn:schemas-microsoft-com:vml" Requires="v">
                <p:oleObj spid="_x0000_s308493"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srcRect/>
                      <a:stretch>
                        <a:fillRect/>
                      </a:stretch>
                    </p:blipFill>
                    <p:spPr bwMode="auto">
                      <a:xfrm>
                        <a:off x="6096000" y="3832225"/>
                        <a:ext cx="25098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1126678458"/>
              </p:ext>
            </p:extLst>
          </p:nvPr>
        </p:nvGraphicFramePr>
        <p:xfrm>
          <a:off x="838200" y="4656138"/>
          <a:ext cx="4264025" cy="1211262"/>
        </p:xfrm>
        <a:graphic>
          <a:graphicData uri="http://schemas.openxmlformats.org/presentationml/2006/ole">
            <mc:AlternateContent xmlns:mc="http://schemas.openxmlformats.org/markup-compatibility/2006">
              <mc:Choice xmlns:v="urn:schemas-microsoft-com:vml" Requires="v">
                <p:oleObj spid="_x0000_s308494" name="Equation" r:id="rId11" imgW="1308100" imgH="393700" progId="Equation.DSMT4">
                  <p:embed/>
                </p:oleObj>
              </mc:Choice>
              <mc:Fallback>
                <p:oleObj name="Equation" r:id="rId11" imgW="1308100" imgH="393700" progId="Equation.DSMT4">
                  <p:embed/>
                  <p:pic>
                    <p:nvPicPr>
                      <p:cNvPr id="0" name=""/>
                      <p:cNvPicPr>
                        <a:picLocks noChangeAspect="1" noChangeArrowheads="1"/>
                      </p:cNvPicPr>
                      <p:nvPr/>
                    </p:nvPicPr>
                    <p:blipFill>
                      <a:blip r:embed="rId12"/>
                      <a:srcRect/>
                      <a:stretch>
                        <a:fillRect/>
                      </a:stretch>
                    </p:blipFill>
                    <p:spPr bwMode="auto">
                      <a:xfrm>
                        <a:off x="838200" y="4656138"/>
                        <a:ext cx="4264025" cy="1211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9" name="Object 21"/>
          <p:cNvGraphicFramePr>
            <a:graphicFrameLocks noChangeAspect="1"/>
          </p:cNvGraphicFramePr>
          <p:nvPr>
            <p:extLst>
              <p:ext uri="{D42A27DB-BD31-4B8C-83A1-F6EECF244321}">
                <p14:modId xmlns:p14="http://schemas.microsoft.com/office/powerpoint/2010/main" val="1047195108"/>
              </p:ext>
            </p:extLst>
          </p:nvPr>
        </p:nvGraphicFramePr>
        <p:xfrm>
          <a:off x="3740150" y="2554288"/>
          <a:ext cx="1670050" cy="1228725"/>
        </p:xfrm>
        <a:graphic>
          <a:graphicData uri="http://schemas.openxmlformats.org/presentationml/2006/ole">
            <mc:AlternateContent xmlns:mc="http://schemas.openxmlformats.org/markup-compatibility/2006">
              <mc:Choice xmlns:v="urn:schemas-microsoft-com:vml" Requires="v">
                <p:oleObj spid="_x0000_s308495" name="Equation" r:id="rId13" imgW="469900" imgH="419100" progId="Equation.DSMT4">
                  <p:embed/>
                </p:oleObj>
              </mc:Choice>
              <mc:Fallback>
                <p:oleObj name="Equation" r:id="rId13" imgW="469900" imgH="419100" progId="Equation.DSMT4">
                  <p:embed/>
                  <p:pic>
                    <p:nvPicPr>
                      <p:cNvPr id="0" name=""/>
                      <p:cNvPicPr>
                        <a:picLocks noChangeAspect="1" noChangeArrowheads="1"/>
                      </p:cNvPicPr>
                      <p:nvPr/>
                    </p:nvPicPr>
                    <p:blipFill>
                      <a:blip r:embed="rId14"/>
                      <a:srcRect/>
                      <a:stretch>
                        <a:fillRect/>
                      </a:stretch>
                    </p:blipFill>
                    <p:spPr bwMode="auto">
                      <a:xfrm>
                        <a:off x="3740150" y="2554288"/>
                        <a:ext cx="1670050" cy="1228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848628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July 8, 2015</a:t>
            </a:r>
            <a:endParaRPr lang="en-US"/>
          </a:p>
        </p:txBody>
      </p:sp>
      <p:sp>
        <p:nvSpPr>
          <p:cNvPr id="27" name="Footer Placeholder 4"/>
          <p:cNvSpPr>
            <a:spLocks noGrp="1"/>
          </p:cNvSpPr>
          <p:nvPr>
            <p:ph type="ftr" sz="quarter" idx="11"/>
          </p:nvPr>
        </p:nvSpPr>
        <p:spPr/>
        <p:txBody>
          <a:bodyPr/>
          <a:lstStyle/>
          <a:p>
            <a:r>
              <a:rPr lang="nl-NL" smtClean="0"/>
              <a:t>PHYS 1441-001, Summer 2014             Dr. Jaehoon Yu</a:t>
            </a:r>
            <a:endParaRPr lang="en-US"/>
          </a:p>
        </p:txBody>
      </p:sp>
      <p:sp>
        <p:nvSpPr>
          <p:cNvPr id="28" name="Slide Number Placeholder 5"/>
          <p:cNvSpPr>
            <a:spLocks noGrp="1"/>
          </p:cNvSpPr>
          <p:nvPr>
            <p:ph type="sldNum" sz="quarter" idx="12"/>
          </p:nvPr>
        </p:nvSpPr>
        <p:spPr/>
        <p:txBody>
          <a:bodyPr/>
          <a:lstStyle/>
          <a:p>
            <a:fld id="{433344E2-DEBE-DF44-B65A-11DCC52E4D90}" type="slidenum">
              <a:rPr lang="en-US"/>
              <a:pPr/>
              <a:t>24</a:t>
            </a:fld>
            <a:endParaRPr lang="en-US"/>
          </a:p>
        </p:txBody>
      </p:sp>
      <p:sp>
        <p:nvSpPr>
          <p:cNvPr id="336898" name="Rectangle 2"/>
          <p:cNvSpPr>
            <a:spLocks noGrp="1" noChangeArrowheads="1"/>
          </p:cNvSpPr>
          <p:nvPr>
            <p:ph type="title"/>
          </p:nvPr>
        </p:nvSpPr>
        <p:spPr>
          <a:xfrm>
            <a:off x="685800" y="152400"/>
            <a:ext cx="7772400" cy="609600"/>
          </a:xfrm>
        </p:spPr>
        <p:txBody>
          <a:bodyPr/>
          <a:lstStyle/>
          <a:p>
            <a:r>
              <a:rPr lang="en-US" sz="4000" dirty="0"/>
              <a:t>Example for Rotational Kinematics </a:t>
            </a:r>
            <a:r>
              <a:rPr lang="en-US" sz="4000" dirty="0" err="1" smtClean="0"/>
              <a:t>cnt</a:t>
            </a:r>
            <a:r>
              <a:rPr lang="en-US" sz="4000" dirty="0" err="1" smtClean="0">
                <a:latin typeface="Arial"/>
              </a:rPr>
              <a:t>’</a:t>
            </a:r>
            <a:r>
              <a:rPr lang="en-US" sz="4000" dirty="0" err="1" smtClean="0"/>
              <a:t>d</a:t>
            </a:r>
            <a:endParaRPr lang="en-US" dirty="0"/>
          </a:p>
        </p:txBody>
      </p:sp>
      <p:sp>
        <p:nvSpPr>
          <p:cNvPr id="336902" name="Text Box 6"/>
          <p:cNvSpPr txBox="1">
            <a:spLocks noChangeArrowheads="1"/>
          </p:cNvSpPr>
          <p:nvPr/>
        </p:nvSpPr>
        <p:spPr bwMode="auto">
          <a:xfrm>
            <a:off x="457200" y="914400"/>
            <a:ext cx="4572000" cy="46166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What is the angular </a:t>
            </a:r>
            <a:r>
              <a:rPr lang="en-US" dirty="0" smtClean="0">
                <a:solidFill>
                  <a:srgbClr val="800000"/>
                </a:solidFill>
                <a:latin typeface="Arial Narrow" charset="0"/>
              </a:rPr>
              <a:t>velocity </a:t>
            </a:r>
            <a:r>
              <a:rPr lang="en-US" dirty="0">
                <a:solidFill>
                  <a:srgbClr val="800000"/>
                </a:solidFill>
                <a:latin typeface="Arial Narrow" charset="0"/>
              </a:rPr>
              <a:t>at t=2.00s?</a:t>
            </a:r>
          </a:p>
        </p:txBody>
      </p:sp>
      <p:graphicFrame>
        <p:nvGraphicFramePr>
          <p:cNvPr id="336903" name="Object 7"/>
          <p:cNvGraphicFramePr>
            <a:graphicFrameLocks noChangeAspect="1"/>
          </p:cNvGraphicFramePr>
          <p:nvPr>
            <p:extLst>
              <p:ext uri="{D42A27DB-BD31-4B8C-83A1-F6EECF244321}">
                <p14:modId xmlns:p14="http://schemas.microsoft.com/office/powerpoint/2010/main" val="1074833030"/>
              </p:ext>
            </p:extLst>
          </p:nvPr>
        </p:nvGraphicFramePr>
        <p:xfrm>
          <a:off x="422275" y="2074863"/>
          <a:ext cx="2203450" cy="627062"/>
        </p:xfrm>
        <a:graphic>
          <a:graphicData uri="http://schemas.openxmlformats.org/presentationml/2006/ole">
            <mc:AlternateContent xmlns:mc="http://schemas.openxmlformats.org/markup-compatibility/2006">
              <mc:Choice xmlns:v="urn:schemas-microsoft-com:vml" Requires="v">
                <p:oleObj spid="_x0000_s309954" name="Equation" r:id="rId3" imgW="812800" imgH="228600" progId="Equation.DSMT4">
                  <p:embed/>
                </p:oleObj>
              </mc:Choice>
              <mc:Fallback>
                <p:oleObj name="Equation" r:id="rId3" imgW="812800" imgH="228600" progId="Equation.DSMT4">
                  <p:embed/>
                  <p:pic>
                    <p:nvPicPr>
                      <p:cNvPr id="0" name=""/>
                      <p:cNvPicPr>
                        <a:picLocks noChangeAspect="1" noChangeArrowheads="1"/>
                      </p:cNvPicPr>
                      <p:nvPr/>
                    </p:nvPicPr>
                    <p:blipFill>
                      <a:blip r:embed="rId4"/>
                      <a:srcRect/>
                      <a:stretch>
                        <a:fillRect/>
                      </a:stretch>
                    </p:blipFill>
                    <p:spPr bwMode="auto">
                      <a:xfrm>
                        <a:off x="422275" y="2074863"/>
                        <a:ext cx="2203450" cy="627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04" name="Text Box 8"/>
          <p:cNvSpPr txBox="1">
            <a:spLocks noChangeArrowheads="1"/>
          </p:cNvSpPr>
          <p:nvPr/>
        </p:nvSpPr>
        <p:spPr bwMode="auto">
          <a:xfrm>
            <a:off x="457200" y="1600200"/>
            <a:ext cx="6324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speed and acceleration relationship</a:t>
            </a:r>
          </a:p>
        </p:txBody>
      </p:sp>
      <p:sp>
        <p:nvSpPr>
          <p:cNvPr id="336905" name="Text Box 9"/>
          <p:cNvSpPr txBox="1">
            <a:spLocks noChangeArrowheads="1"/>
          </p:cNvSpPr>
          <p:nvPr/>
        </p:nvSpPr>
        <p:spPr bwMode="auto">
          <a:xfrm>
            <a:off x="457200" y="2882900"/>
            <a:ext cx="7848600" cy="85090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pPr>
            <a:r>
              <a:rPr lang="en-US">
                <a:solidFill>
                  <a:srgbClr val="800000"/>
                </a:solidFill>
                <a:latin typeface="Arial Narrow" charset="0"/>
              </a:rPr>
              <a:t>Find the angle through which the wheel rotates between t=2.00 s and t=3.00 s.</a:t>
            </a:r>
          </a:p>
        </p:txBody>
      </p:sp>
      <p:graphicFrame>
        <p:nvGraphicFramePr>
          <p:cNvPr id="336906" name="Object 10"/>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309955"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1" name="Object 15"/>
          <p:cNvGraphicFramePr>
            <a:graphicFrameLocks noChangeAspect="1"/>
          </p:cNvGraphicFramePr>
          <p:nvPr>
            <p:extLst>
              <p:ext uri="{D42A27DB-BD31-4B8C-83A1-F6EECF244321}">
                <p14:modId xmlns:p14="http://schemas.microsoft.com/office/powerpoint/2010/main" val="50095156"/>
              </p:ext>
            </p:extLst>
          </p:nvPr>
        </p:nvGraphicFramePr>
        <p:xfrm>
          <a:off x="2741613" y="2157412"/>
          <a:ext cx="3887787" cy="357188"/>
        </p:xfrm>
        <a:graphic>
          <a:graphicData uri="http://schemas.openxmlformats.org/presentationml/2006/ole">
            <mc:AlternateContent xmlns:mc="http://schemas.openxmlformats.org/markup-compatibility/2006">
              <mc:Choice xmlns:v="urn:schemas-microsoft-com:vml" Requires="v">
                <p:oleObj spid="_x0000_s309956" name="Equation" r:id="rId7" imgW="2146300" imgH="165100" progId="Equation.DSMT4">
                  <p:embed/>
                </p:oleObj>
              </mc:Choice>
              <mc:Fallback>
                <p:oleObj name="Equation" r:id="rId7" imgW="2146300" imgH="165100" progId="Equation.DSMT4">
                  <p:embed/>
                  <p:pic>
                    <p:nvPicPr>
                      <p:cNvPr id="0" name=""/>
                      <p:cNvPicPr>
                        <a:picLocks noChangeAspect="1" noChangeArrowheads="1"/>
                      </p:cNvPicPr>
                      <p:nvPr/>
                    </p:nvPicPr>
                    <p:blipFill>
                      <a:blip r:embed="rId8"/>
                      <a:srcRect/>
                      <a:stretch>
                        <a:fillRect/>
                      </a:stretch>
                    </p:blipFill>
                    <p:spPr bwMode="auto">
                      <a:xfrm>
                        <a:off x="2741613" y="2157412"/>
                        <a:ext cx="3887787"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2" name="Object 16"/>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309957"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3" name="Object 17"/>
          <p:cNvGraphicFramePr>
            <a:graphicFrameLocks noChangeAspect="1"/>
          </p:cNvGraphicFramePr>
          <p:nvPr>
            <p:extLst>
              <p:ext uri="{D42A27DB-BD31-4B8C-83A1-F6EECF244321}">
                <p14:modId xmlns:p14="http://schemas.microsoft.com/office/powerpoint/2010/main" val="2692694046"/>
              </p:ext>
            </p:extLst>
          </p:nvPr>
        </p:nvGraphicFramePr>
        <p:xfrm>
          <a:off x="2463800" y="5689600"/>
          <a:ext cx="736600" cy="434975"/>
        </p:xfrm>
        <a:graphic>
          <a:graphicData uri="http://schemas.openxmlformats.org/presentationml/2006/ole">
            <mc:AlternateContent xmlns:mc="http://schemas.openxmlformats.org/markup-compatibility/2006">
              <mc:Choice xmlns:v="urn:schemas-microsoft-com:vml" Requires="v">
                <p:oleObj spid="_x0000_s309958" name="Equation" r:id="rId11" imgW="241300" imgH="177800" progId="Equation.DSMT4">
                  <p:embed/>
                </p:oleObj>
              </mc:Choice>
              <mc:Fallback>
                <p:oleObj name="Equation" r:id="rId11" imgW="241300" imgH="177800" progId="Equation.DSMT4">
                  <p:embed/>
                  <p:pic>
                    <p:nvPicPr>
                      <p:cNvPr id="0" name=""/>
                      <p:cNvPicPr>
                        <a:picLocks noChangeAspect="1" noChangeArrowheads="1"/>
                      </p:cNvPicPr>
                      <p:nvPr/>
                    </p:nvPicPr>
                    <p:blipFill>
                      <a:blip r:embed="rId12"/>
                      <a:srcRect/>
                      <a:stretch>
                        <a:fillRect/>
                      </a:stretch>
                    </p:blipFill>
                    <p:spPr bwMode="auto">
                      <a:xfrm>
                        <a:off x="2463800" y="5689600"/>
                        <a:ext cx="736600"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4" name="Object 18"/>
          <p:cNvGraphicFramePr>
            <a:graphicFrameLocks noChangeAspect="1"/>
          </p:cNvGraphicFramePr>
          <p:nvPr>
            <p:extLst>
              <p:ext uri="{D42A27DB-BD31-4B8C-83A1-F6EECF244321}">
                <p14:modId xmlns:p14="http://schemas.microsoft.com/office/powerpoint/2010/main" val="2967213726"/>
              </p:ext>
            </p:extLst>
          </p:nvPr>
        </p:nvGraphicFramePr>
        <p:xfrm>
          <a:off x="3195638" y="5575300"/>
          <a:ext cx="1238250" cy="579438"/>
        </p:xfrm>
        <a:graphic>
          <a:graphicData uri="http://schemas.openxmlformats.org/presentationml/2006/ole">
            <mc:AlternateContent xmlns:mc="http://schemas.openxmlformats.org/markup-compatibility/2006">
              <mc:Choice xmlns:v="urn:schemas-microsoft-com:vml" Requires="v">
                <p:oleObj spid="_x0000_s309959" name="Equation" r:id="rId13" imgW="558800" imgH="215900" progId="Equation.DSMT4">
                  <p:embed/>
                </p:oleObj>
              </mc:Choice>
              <mc:Fallback>
                <p:oleObj name="Equation" r:id="rId13" imgW="558800" imgH="215900" progId="Equation.DSMT4">
                  <p:embed/>
                  <p:pic>
                    <p:nvPicPr>
                      <p:cNvPr id="0" name=""/>
                      <p:cNvPicPr>
                        <a:picLocks noChangeAspect="1" noChangeArrowheads="1"/>
                      </p:cNvPicPr>
                      <p:nvPr/>
                    </p:nvPicPr>
                    <p:blipFill>
                      <a:blip r:embed="rId14"/>
                      <a:srcRect/>
                      <a:stretch>
                        <a:fillRect/>
                      </a:stretch>
                    </p:blipFill>
                    <p:spPr bwMode="auto">
                      <a:xfrm>
                        <a:off x="3195638" y="5575300"/>
                        <a:ext cx="1238250" cy="579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5" name="Object 19"/>
          <p:cNvGraphicFramePr>
            <a:graphicFrameLocks noChangeAspect="1"/>
          </p:cNvGraphicFramePr>
          <p:nvPr>
            <p:extLst>
              <p:ext uri="{D42A27DB-BD31-4B8C-83A1-F6EECF244321}">
                <p14:modId xmlns:p14="http://schemas.microsoft.com/office/powerpoint/2010/main" val="2652835217"/>
              </p:ext>
            </p:extLst>
          </p:nvPr>
        </p:nvGraphicFramePr>
        <p:xfrm>
          <a:off x="4432300" y="5627688"/>
          <a:ext cx="1435100" cy="404812"/>
        </p:xfrm>
        <a:graphic>
          <a:graphicData uri="http://schemas.openxmlformats.org/presentationml/2006/ole">
            <mc:AlternateContent xmlns:mc="http://schemas.openxmlformats.org/markup-compatibility/2006">
              <mc:Choice xmlns:v="urn:schemas-microsoft-com:vml" Requires="v">
                <p:oleObj spid="_x0000_s309960" name="Equation" r:id="rId15" imgW="647700" imgH="165100" progId="Equation.DSMT4">
                  <p:embed/>
                </p:oleObj>
              </mc:Choice>
              <mc:Fallback>
                <p:oleObj name="Equation" r:id="rId15" imgW="647700" imgH="165100" progId="Equation.DSMT4">
                  <p:embed/>
                  <p:pic>
                    <p:nvPicPr>
                      <p:cNvPr id="0" name=""/>
                      <p:cNvPicPr>
                        <a:picLocks noChangeAspect="1" noChangeArrowheads="1"/>
                      </p:cNvPicPr>
                      <p:nvPr/>
                    </p:nvPicPr>
                    <p:blipFill>
                      <a:blip r:embed="rId16"/>
                      <a:srcRect/>
                      <a:stretch>
                        <a:fillRect/>
                      </a:stretch>
                    </p:blipFill>
                    <p:spPr bwMode="auto">
                      <a:xfrm>
                        <a:off x="4432300" y="5627688"/>
                        <a:ext cx="1435100"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6" name="Object 20"/>
          <p:cNvGraphicFramePr>
            <a:graphicFrameLocks noChangeAspect="1"/>
          </p:cNvGraphicFramePr>
          <p:nvPr/>
        </p:nvGraphicFramePr>
        <p:xfrm>
          <a:off x="6019800" y="5389563"/>
          <a:ext cx="2895600" cy="858837"/>
        </p:xfrm>
        <a:graphic>
          <a:graphicData uri="http://schemas.openxmlformats.org/presentationml/2006/ole">
            <mc:AlternateContent xmlns:mc="http://schemas.openxmlformats.org/markup-compatibility/2006">
              <mc:Choice xmlns:v="urn:schemas-microsoft-com:vml" Requires="v">
                <p:oleObj spid="_x0000_s309961"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389563"/>
                        <a:ext cx="2895600" cy="858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7" name="Object 21"/>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309962"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8" name="Object 22"/>
          <p:cNvGraphicFramePr>
            <a:graphicFrameLocks noChangeAspect="1"/>
          </p:cNvGraphicFramePr>
          <p:nvPr>
            <p:extLst>
              <p:ext uri="{D42A27DB-BD31-4B8C-83A1-F6EECF244321}">
                <p14:modId xmlns:p14="http://schemas.microsoft.com/office/powerpoint/2010/main" val="2941756267"/>
              </p:ext>
            </p:extLst>
          </p:nvPr>
        </p:nvGraphicFramePr>
        <p:xfrm>
          <a:off x="6196013" y="3657600"/>
          <a:ext cx="2162175" cy="892175"/>
        </p:xfrm>
        <a:graphic>
          <a:graphicData uri="http://schemas.openxmlformats.org/presentationml/2006/ole">
            <mc:AlternateContent xmlns:mc="http://schemas.openxmlformats.org/markup-compatibility/2006">
              <mc:Choice xmlns:v="urn:schemas-microsoft-com:vml" Requires="v">
                <p:oleObj spid="_x0000_s309963" name="Equation" r:id="rId21" imgW="787400" imgH="393700" progId="Equation.DSMT4">
                  <p:embed/>
                </p:oleObj>
              </mc:Choice>
              <mc:Fallback>
                <p:oleObj name="Equation" r:id="rId21" imgW="787400" imgH="393700" progId="Equation.DSMT4">
                  <p:embed/>
                  <p:pic>
                    <p:nvPicPr>
                      <p:cNvPr id="0" name=""/>
                      <p:cNvPicPr>
                        <a:picLocks noChangeAspect="1" noChangeArrowheads="1"/>
                      </p:cNvPicPr>
                      <p:nvPr/>
                    </p:nvPicPr>
                    <p:blipFill>
                      <a:blip r:embed="rId22"/>
                      <a:srcRect/>
                      <a:stretch>
                        <a:fillRect/>
                      </a:stretch>
                    </p:blipFill>
                    <p:spPr bwMode="auto">
                      <a:xfrm>
                        <a:off x="6196013" y="3657600"/>
                        <a:ext cx="2162175"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19" name="Text Box 23"/>
          <p:cNvSpPr txBox="1">
            <a:spLocks noChangeArrowheads="1"/>
          </p:cNvSpPr>
          <p:nvPr/>
        </p:nvSpPr>
        <p:spPr bwMode="auto">
          <a:xfrm>
            <a:off x="457200" y="3810000"/>
            <a:ext cx="42672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kinematic formula</a:t>
            </a:r>
          </a:p>
        </p:txBody>
      </p:sp>
      <p:sp>
        <p:nvSpPr>
          <p:cNvPr id="336920" name="Text Box 24"/>
          <p:cNvSpPr txBox="1">
            <a:spLocks noChangeArrowheads="1"/>
          </p:cNvSpPr>
          <p:nvPr/>
        </p:nvSpPr>
        <p:spPr bwMode="auto">
          <a:xfrm>
            <a:off x="533400" y="44196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t=2.00s</a:t>
            </a:r>
          </a:p>
        </p:txBody>
      </p:sp>
      <p:sp>
        <p:nvSpPr>
          <p:cNvPr id="336921" name="Text Box 25"/>
          <p:cNvSpPr txBox="1">
            <a:spLocks noChangeArrowheads="1"/>
          </p:cNvSpPr>
          <p:nvPr/>
        </p:nvSpPr>
        <p:spPr bwMode="auto">
          <a:xfrm>
            <a:off x="609600" y="50292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t=3.00s</a:t>
            </a:r>
          </a:p>
        </p:txBody>
      </p:sp>
      <p:sp>
        <p:nvSpPr>
          <p:cNvPr id="336922" name="Text Box 26"/>
          <p:cNvSpPr txBox="1">
            <a:spLocks noChangeArrowheads="1"/>
          </p:cNvSpPr>
          <p:nvPr/>
        </p:nvSpPr>
        <p:spPr bwMode="auto">
          <a:xfrm>
            <a:off x="609600" y="5562600"/>
            <a:ext cx="1752600" cy="82232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Angular displacement</a:t>
            </a:r>
          </a:p>
        </p:txBody>
      </p:sp>
      <p:graphicFrame>
        <p:nvGraphicFramePr>
          <p:cNvPr id="336923" name="Object 27"/>
          <p:cNvGraphicFramePr>
            <a:graphicFrameLocks noChangeAspect="1"/>
          </p:cNvGraphicFramePr>
          <p:nvPr>
            <p:extLst>
              <p:ext uri="{D42A27DB-BD31-4B8C-83A1-F6EECF244321}">
                <p14:modId xmlns:p14="http://schemas.microsoft.com/office/powerpoint/2010/main" val="3119549876"/>
              </p:ext>
            </p:extLst>
          </p:nvPr>
        </p:nvGraphicFramePr>
        <p:xfrm>
          <a:off x="2889250" y="4394200"/>
          <a:ext cx="1331913" cy="336550"/>
        </p:xfrm>
        <a:graphic>
          <a:graphicData uri="http://schemas.openxmlformats.org/presentationml/2006/ole">
            <mc:AlternateContent xmlns:mc="http://schemas.openxmlformats.org/markup-compatibility/2006">
              <mc:Choice xmlns:v="urn:schemas-microsoft-com:vml" Requires="v">
                <p:oleObj spid="_x0000_s309964" name="Equation" r:id="rId23" imgW="711200" imgH="177800" progId="Equation.3">
                  <p:embed/>
                </p:oleObj>
              </mc:Choice>
              <mc:Fallback>
                <p:oleObj name="Equation" r:id="rId23" imgW="711200" imgH="177800" progId="Equation.3">
                  <p:embed/>
                  <p:pic>
                    <p:nvPicPr>
                      <p:cNvPr id="0" name=""/>
                      <p:cNvPicPr>
                        <a:picLocks noChangeAspect="1" noChangeArrowheads="1"/>
                      </p:cNvPicPr>
                      <p:nvPr/>
                    </p:nvPicPr>
                    <p:blipFill>
                      <a:blip r:embed="rId24"/>
                      <a:srcRect/>
                      <a:stretch>
                        <a:fillRect/>
                      </a:stretch>
                    </p:blipFill>
                    <p:spPr bwMode="auto">
                      <a:xfrm>
                        <a:off x="2889250" y="4394200"/>
                        <a:ext cx="1331913"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extLst>
              <p:ext uri="{D42A27DB-BD31-4B8C-83A1-F6EECF244321}">
                <p14:modId xmlns:p14="http://schemas.microsoft.com/office/powerpoint/2010/main" val="1035662587"/>
              </p:ext>
            </p:extLst>
          </p:nvPr>
        </p:nvGraphicFramePr>
        <p:xfrm>
          <a:off x="4213225" y="4167188"/>
          <a:ext cx="1760538" cy="792162"/>
        </p:xfrm>
        <a:graphic>
          <a:graphicData uri="http://schemas.openxmlformats.org/presentationml/2006/ole">
            <mc:AlternateContent xmlns:mc="http://schemas.openxmlformats.org/markup-compatibility/2006">
              <mc:Choice xmlns:v="urn:schemas-microsoft-com:vml" Requires="v">
                <p:oleObj spid="_x0000_s309965" name="Equation" r:id="rId25" imgW="939800" imgH="419100" progId="Equation.3">
                  <p:embed/>
                </p:oleObj>
              </mc:Choice>
              <mc:Fallback>
                <p:oleObj name="Equation" r:id="rId25" imgW="939800" imgH="419100" progId="Equation.3">
                  <p:embed/>
                  <p:pic>
                    <p:nvPicPr>
                      <p:cNvPr id="0" name=""/>
                      <p:cNvPicPr>
                        <a:picLocks noChangeAspect="1" noChangeArrowheads="1"/>
                      </p:cNvPicPr>
                      <p:nvPr/>
                    </p:nvPicPr>
                    <p:blipFill>
                      <a:blip r:embed="rId26"/>
                      <a:srcRect/>
                      <a:stretch>
                        <a:fillRect/>
                      </a:stretch>
                    </p:blipFill>
                    <p:spPr bwMode="auto">
                      <a:xfrm>
                        <a:off x="4213225" y="4167188"/>
                        <a:ext cx="17605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5" name="Object 29"/>
          <p:cNvGraphicFramePr>
            <a:graphicFrameLocks noChangeAspect="1"/>
          </p:cNvGraphicFramePr>
          <p:nvPr>
            <p:extLst>
              <p:ext uri="{D42A27DB-BD31-4B8C-83A1-F6EECF244321}">
                <p14:modId xmlns:p14="http://schemas.microsoft.com/office/powerpoint/2010/main" val="1494841280"/>
              </p:ext>
            </p:extLst>
          </p:nvPr>
        </p:nvGraphicFramePr>
        <p:xfrm>
          <a:off x="6027738" y="4343400"/>
          <a:ext cx="1211262" cy="334963"/>
        </p:xfrm>
        <a:graphic>
          <a:graphicData uri="http://schemas.openxmlformats.org/presentationml/2006/ole">
            <mc:AlternateContent xmlns:mc="http://schemas.openxmlformats.org/markup-compatibility/2006">
              <mc:Choice xmlns:v="urn:schemas-microsoft-com:vml" Requires="v">
                <p:oleObj spid="_x0000_s309966" name="Equation" r:id="rId27" imgW="647700" imgH="177800" progId="Equation.3">
                  <p:embed/>
                </p:oleObj>
              </mc:Choice>
              <mc:Fallback>
                <p:oleObj name="Equation" r:id="rId27" imgW="647700" imgH="177800" progId="Equation.3">
                  <p:embed/>
                  <p:pic>
                    <p:nvPicPr>
                      <p:cNvPr id="0" name=""/>
                      <p:cNvPicPr>
                        <a:picLocks noChangeAspect="1" noChangeArrowheads="1"/>
                      </p:cNvPicPr>
                      <p:nvPr/>
                    </p:nvPicPr>
                    <p:blipFill>
                      <a:blip r:embed="rId28"/>
                      <a:srcRect/>
                      <a:stretch>
                        <a:fillRect/>
                      </a:stretch>
                    </p:blipFill>
                    <p:spPr bwMode="auto">
                      <a:xfrm>
                        <a:off x="6027738" y="4343400"/>
                        <a:ext cx="1211262"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7" name="Object 31"/>
          <p:cNvGraphicFramePr>
            <a:graphicFrameLocks noChangeAspect="1"/>
          </p:cNvGraphicFramePr>
          <p:nvPr>
            <p:extLst>
              <p:ext uri="{D42A27DB-BD31-4B8C-83A1-F6EECF244321}">
                <p14:modId xmlns:p14="http://schemas.microsoft.com/office/powerpoint/2010/main" val="837311021"/>
              </p:ext>
            </p:extLst>
          </p:nvPr>
        </p:nvGraphicFramePr>
        <p:xfrm>
          <a:off x="2865438" y="5051425"/>
          <a:ext cx="1260475" cy="317500"/>
        </p:xfrm>
        <a:graphic>
          <a:graphicData uri="http://schemas.openxmlformats.org/presentationml/2006/ole">
            <mc:AlternateContent xmlns:mc="http://schemas.openxmlformats.org/markup-compatibility/2006">
              <mc:Choice xmlns:v="urn:schemas-microsoft-com:vml" Requires="v">
                <p:oleObj spid="_x0000_s309967" name="Equation" r:id="rId29" imgW="711200" imgH="177800" progId="Equation.3">
                  <p:embed/>
                </p:oleObj>
              </mc:Choice>
              <mc:Fallback>
                <p:oleObj name="Equation" r:id="rId29" imgW="711200" imgH="177800" progId="Equation.3">
                  <p:embed/>
                  <p:pic>
                    <p:nvPicPr>
                      <p:cNvPr id="0" name=""/>
                      <p:cNvPicPr>
                        <a:picLocks noChangeAspect="1" noChangeArrowheads="1"/>
                      </p:cNvPicPr>
                      <p:nvPr/>
                    </p:nvPicPr>
                    <p:blipFill>
                      <a:blip r:embed="rId30"/>
                      <a:srcRect/>
                      <a:stretch>
                        <a:fillRect/>
                      </a:stretch>
                    </p:blipFill>
                    <p:spPr bwMode="auto">
                      <a:xfrm>
                        <a:off x="2865438" y="5051425"/>
                        <a:ext cx="12604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8" name="Object 32"/>
          <p:cNvGraphicFramePr>
            <a:graphicFrameLocks noChangeAspect="1"/>
          </p:cNvGraphicFramePr>
          <p:nvPr>
            <p:extLst>
              <p:ext uri="{D42A27DB-BD31-4B8C-83A1-F6EECF244321}">
                <p14:modId xmlns:p14="http://schemas.microsoft.com/office/powerpoint/2010/main" val="2290805710"/>
              </p:ext>
            </p:extLst>
          </p:nvPr>
        </p:nvGraphicFramePr>
        <p:xfrm>
          <a:off x="4105275" y="4838700"/>
          <a:ext cx="1914525" cy="746125"/>
        </p:xfrm>
        <a:graphic>
          <a:graphicData uri="http://schemas.openxmlformats.org/presentationml/2006/ole">
            <mc:AlternateContent xmlns:mc="http://schemas.openxmlformats.org/markup-compatibility/2006">
              <mc:Choice xmlns:v="urn:schemas-microsoft-com:vml" Requires="v">
                <p:oleObj spid="_x0000_s309968" name="Equation" r:id="rId31" imgW="1079500" imgH="419100" progId="Equation.3">
                  <p:embed/>
                </p:oleObj>
              </mc:Choice>
              <mc:Fallback>
                <p:oleObj name="Equation" r:id="rId31" imgW="1079500" imgH="419100" progId="Equation.3">
                  <p:embed/>
                  <p:pic>
                    <p:nvPicPr>
                      <p:cNvPr id="0" name=""/>
                      <p:cNvPicPr>
                        <a:picLocks noChangeAspect="1" noChangeArrowheads="1"/>
                      </p:cNvPicPr>
                      <p:nvPr/>
                    </p:nvPicPr>
                    <p:blipFill>
                      <a:blip r:embed="rId32"/>
                      <a:srcRect/>
                      <a:stretch>
                        <a:fillRect/>
                      </a:stretch>
                    </p:blipFill>
                    <p:spPr bwMode="auto">
                      <a:xfrm>
                        <a:off x="4105275" y="4838700"/>
                        <a:ext cx="191452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9" name="Object 33"/>
          <p:cNvGraphicFramePr>
            <a:graphicFrameLocks noChangeAspect="1"/>
          </p:cNvGraphicFramePr>
          <p:nvPr>
            <p:extLst>
              <p:ext uri="{D42A27DB-BD31-4B8C-83A1-F6EECF244321}">
                <p14:modId xmlns:p14="http://schemas.microsoft.com/office/powerpoint/2010/main" val="1907533674"/>
              </p:ext>
            </p:extLst>
          </p:nvPr>
        </p:nvGraphicFramePr>
        <p:xfrm>
          <a:off x="6145213" y="5051425"/>
          <a:ext cx="1169987" cy="317500"/>
        </p:xfrm>
        <a:graphic>
          <a:graphicData uri="http://schemas.openxmlformats.org/presentationml/2006/ole">
            <mc:AlternateContent xmlns:mc="http://schemas.openxmlformats.org/markup-compatibility/2006">
              <mc:Choice xmlns:v="urn:schemas-microsoft-com:vml" Requires="v">
                <p:oleObj spid="_x0000_s309969" name="Equation" r:id="rId33" imgW="660400" imgH="177800" progId="Equation.DSMT4">
                  <p:embed/>
                </p:oleObj>
              </mc:Choice>
              <mc:Fallback>
                <p:oleObj name="Equation" r:id="rId33" imgW="660400" imgH="177800" progId="Equation.DSMT4">
                  <p:embed/>
                  <p:pic>
                    <p:nvPicPr>
                      <p:cNvPr id="0" name=""/>
                      <p:cNvPicPr>
                        <a:picLocks noChangeAspect="1" noChangeArrowheads="1"/>
                      </p:cNvPicPr>
                      <p:nvPr/>
                    </p:nvPicPr>
                    <p:blipFill>
                      <a:blip r:embed="rId34"/>
                      <a:srcRect/>
                      <a:stretch>
                        <a:fillRect/>
                      </a:stretch>
                    </p:blipFill>
                    <p:spPr bwMode="auto">
                      <a:xfrm>
                        <a:off x="6145213" y="5051425"/>
                        <a:ext cx="1169987"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181462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D40D27-1362-5741-88C1-581C83FE5A80}"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sp>
        <p:nvSpPr>
          <p:cNvPr id="855043" name="Text Box 3"/>
          <p:cNvSpPr txBox="1">
            <a:spLocks noChangeArrowheads="1"/>
          </p:cNvSpPr>
          <p:nvPr/>
        </p:nvSpPr>
        <p:spPr bwMode="auto">
          <a:xfrm>
            <a:off x="304800" y="801688"/>
            <a:ext cx="533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blade is whirling with an angular velocity of +375 rad/s when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puree</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 in.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When 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blend</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blade accelerates and reaches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greater angular velocity after the blade has rotated through an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angular displacement of +44.0 rad.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angular acceleration has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constant value of +1740 rad/s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final angular velocity of the blade.</a:t>
            </a:r>
          </a:p>
        </p:txBody>
      </p:sp>
      <p:pic>
        <p:nvPicPr>
          <p:cNvPr id="855044" name="Picture 4" descr="F0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99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5"/>
          <p:cNvSpPr>
            <a:spLocks noGrp="1" noChangeArrowheads="1"/>
          </p:cNvSpPr>
          <p:nvPr>
            <p:ph type="title"/>
          </p:nvPr>
        </p:nvSpPr>
        <p:spPr>
          <a:xfrm>
            <a:off x="685800" y="0"/>
            <a:ext cx="7772400" cy="838200"/>
          </a:xfrm>
        </p:spPr>
        <p:txBody>
          <a:bodyPr/>
          <a:lstStyle/>
          <a:p>
            <a:r>
              <a:rPr lang="en-US" altLang="ko-KR">
                <a:latin typeface="Arial Narrow" charset="0"/>
                <a:ea typeface="굴림" charset="0"/>
                <a:cs typeface="굴림" charset="0"/>
              </a:rPr>
              <a:t>Ex. Blending with a Blender</a:t>
            </a:r>
            <a:endParaRPr lang="en-US">
              <a:latin typeface="Arial Narrow" charset="0"/>
              <a:ea typeface="ＭＳ Ｐゴシック" charset="0"/>
              <a:cs typeface="ＭＳ Ｐゴシック" charset="0"/>
            </a:endParaRPr>
          </a:p>
        </p:txBody>
      </p:sp>
      <p:graphicFrame>
        <p:nvGraphicFramePr>
          <p:cNvPr id="855066" name="Group 26"/>
          <p:cNvGraphicFramePr>
            <a:graphicFrameLocks noGrp="1"/>
          </p:cNvGraphicFramePr>
          <p:nvPr/>
        </p:nvGraphicFramePr>
        <p:xfrm>
          <a:off x="304800" y="3276600"/>
          <a:ext cx="5105400" cy="990601"/>
        </p:xfrm>
        <a:graphic>
          <a:graphicData uri="http://schemas.openxmlformats.org/drawingml/2006/table">
            <a:tbl>
              <a:tblPr/>
              <a:tblGrid>
                <a:gridCol w="1417638"/>
                <a:gridCol w="1419225"/>
                <a:gridCol w="614362"/>
                <a:gridCol w="1181100"/>
                <a:gridCol w="473075"/>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5067" name="Object 2"/>
          <p:cNvGraphicFramePr>
            <a:graphicFrameLocks noChangeAspect="1"/>
          </p:cNvGraphicFramePr>
          <p:nvPr/>
        </p:nvGraphicFramePr>
        <p:xfrm>
          <a:off x="2286000" y="4343400"/>
          <a:ext cx="1965325" cy="504825"/>
        </p:xfrm>
        <a:graphic>
          <a:graphicData uri="http://schemas.openxmlformats.org/presentationml/2006/ole">
            <mc:AlternateContent xmlns:mc="http://schemas.openxmlformats.org/markup-compatibility/2006">
              <mc:Choice xmlns:v="urn:schemas-microsoft-com:vml" Requires="v">
                <p:oleObj spid="_x0000_s310538" name="Equation" r:id="rId5" imgW="939600" imgH="241200" progId="Equation.DSMT4">
                  <p:embed/>
                </p:oleObj>
              </mc:Choice>
              <mc:Fallback>
                <p:oleObj name="Equation" r:id="rId5" imgW="9396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965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68" name="Object 3"/>
          <p:cNvGraphicFramePr>
            <a:graphicFrameLocks noChangeAspect="1"/>
          </p:cNvGraphicFramePr>
          <p:nvPr/>
        </p:nvGraphicFramePr>
        <p:xfrm>
          <a:off x="381000" y="4953000"/>
          <a:ext cx="476250" cy="250825"/>
        </p:xfrm>
        <a:graphic>
          <a:graphicData uri="http://schemas.openxmlformats.org/presentationml/2006/ole">
            <mc:AlternateContent xmlns:mc="http://schemas.openxmlformats.org/markup-compatibility/2006">
              <mc:Choice xmlns:v="urn:schemas-microsoft-com:vml" Requires="v">
                <p:oleObj spid="_x0000_s310539" name="Equation" r:id="rId7" imgW="266400" imgH="139680" progId="Equation.DSMT4">
                  <p:embed/>
                </p:oleObj>
              </mc:Choice>
              <mc:Fallback>
                <p:oleObj name="Equation" r:id="rId7"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0" name="Text Box 30"/>
          <p:cNvSpPr txBox="1">
            <a:spLocks noChangeArrowheads="1"/>
          </p:cNvSpPr>
          <p:nvPr/>
        </p:nvSpPr>
        <p:spPr bwMode="auto">
          <a:xfrm>
            <a:off x="304800" y="441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kinematic eq?</a:t>
            </a:r>
            <a:endParaRPr lang="en-US" sz="1800">
              <a:solidFill>
                <a:schemeClr val="accent2"/>
              </a:solidFill>
              <a:latin typeface="Monotype Corsiva" charset="0"/>
              <a:ea typeface="굴림" charset="0"/>
              <a:cs typeface="굴림" charset="0"/>
            </a:endParaRPr>
          </a:p>
        </p:txBody>
      </p:sp>
      <p:graphicFrame>
        <p:nvGraphicFramePr>
          <p:cNvPr id="855071" name="Object 4"/>
          <p:cNvGraphicFramePr>
            <a:graphicFrameLocks noChangeAspect="1"/>
          </p:cNvGraphicFramePr>
          <p:nvPr>
            <p:extLst>
              <p:ext uri="{D42A27DB-BD31-4B8C-83A1-F6EECF244321}">
                <p14:modId xmlns:p14="http://schemas.microsoft.com/office/powerpoint/2010/main" val="3859479299"/>
              </p:ext>
            </p:extLst>
          </p:nvPr>
        </p:nvGraphicFramePr>
        <p:xfrm>
          <a:off x="887413" y="4800600"/>
          <a:ext cx="1474787" cy="544513"/>
        </p:xfrm>
        <a:graphic>
          <a:graphicData uri="http://schemas.openxmlformats.org/presentationml/2006/ole">
            <mc:AlternateContent xmlns:mc="http://schemas.openxmlformats.org/markup-compatibility/2006">
              <mc:Choice xmlns:v="urn:schemas-microsoft-com:vml" Requires="v">
                <p:oleObj spid="_x0000_s310540" name="Equation" r:id="rId9" imgW="825500" imgH="304800" progId="Equation.3">
                  <p:embed/>
                </p:oleObj>
              </mc:Choice>
              <mc:Fallback>
                <p:oleObj name="Equation" r:id="rId9" imgW="825500" imgH="304800" progId="Equation.3">
                  <p:embed/>
                  <p:pic>
                    <p:nvPicPr>
                      <p:cNvPr id="0" name=""/>
                      <p:cNvPicPr>
                        <a:picLocks noChangeAspect="1" noChangeArrowheads="1"/>
                      </p:cNvPicPr>
                      <p:nvPr/>
                    </p:nvPicPr>
                    <p:blipFill>
                      <a:blip r:embed="rId10"/>
                      <a:srcRect/>
                      <a:stretch>
                        <a:fillRect/>
                      </a:stretch>
                    </p:blipFill>
                    <p:spPr bwMode="auto">
                      <a:xfrm>
                        <a:off x="887413" y="4800600"/>
                        <a:ext cx="14747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2" name="Object 5"/>
          <p:cNvGraphicFramePr>
            <a:graphicFrameLocks noChangeAspect="1"/>
          </p:cNvGraphicFramePr>
          <p:nvPr>
            <p:extLst>
              <p:ext uri="{D42A27DB-BD31-4B8C-83A1-F6EECF244321}">
                <p14:modId xmlns:p14="http://schemas.microsoft.com/office/powerpoint/2010/main" val="1890381814"/>
              </p:ext>
            </p:extLst>
          </p:nvPr>
        </p:nvGraphicFramePr>
        <p:xfrm>
          <a:off x="473075" y="5297488"/>
          <a:ext cx="6284913" cy="681037"/>
        </p:xfrm>
        <a:graphic>
          <a:graphicData uri="http://schemas.openxmlformats.org/presentationml/2006/ole">
            <mc:AlternateContent xmlns:mc="http://schemas.openxmlformats.org/markup-compatibility/2006">
              <mc:Choice xmlns:v="urn:schemas-microsoft-com:vml" Requires="v">
                <p:oleObj spid="_x0000_s310541" name="Equation" r:id="rId11" imgW="3517900" imgH="381000" progId="Equation.3">
                  <p:embed/>
                </p:oleObj>
              </mc:Choice>
              <mc:Fallback>
                <p:oleObj name="Equation" r:id="rId11" imgW="3517900" imgH="381000" progId="Equation.3">
                  <p:embed/>
                  <p:pic>
                    <p:nvPicPr>
                      <p:cNvPr id="0" name=""/>
                      <p:cNvPicPr>
                        <a:picLocks noChangeAspect="1" noChangeArrowheads="1"/>
                      </p:cNvPicPr>
                      <p:nvPr/>
                    </p:nvPicPr>
                    <p:blipFill>
                      <a:blip r:embed="rId12"/>
                      <a:srcRect/>
                      <a:stretch>
                        <a:fillRect/>
                      </a:stretch>
                    </p:blipFill>
                    <p:spPr bwMode="auto">
                      <a:xfrm>
                        <a:off x="473075" y="5297488"/>
                        <a:ext cx="628491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3" name="Text Box 33"/>
          <p:cNvSpPr txBox="1">
            <a:spLocks noChangeArrowheads="1"/>
          </p:cNvSpPr>
          <p:nvPr/>
        </p:nvSpPr>
        <p:spPr bwMode="auto">
          <a:xfrm>
            <a:off x="304800" y="594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sign?</a:t>
            </a:r>
            <a:endParaRPr lang="en-US" sz="1800">
              <a:solidFill>
                <a:schemeClr val="accent2"/>
              </a:solidFill>
              <a:latin typeface="Monotype Corsiva" charset="0"/>
              <a:ea typeface="굴림" charset="0"/>
              <a:cs typeface="굴림" charset="0"/>
            </a:endParaRPr>
          </a:p>
        </p:txBody>
      </p:sp>
      <p:graphicFrame>
        <p:nvGraphicFramePr>
          <p:cNvPr id="855074" name="Object 6"/>
          <p:cNvGraphicFramePr>
            <a:graphicFrameLocks noChangeAspect="1"/>
          </p:cNvGraphicFramePr>
          <p:nvPr/>
        </p:nvGraphicFramePr>
        <p:xfrm>
          <a:off x="1600200" y="6019800"/>
          <a:ext cx="476250" cy="250825"/>
        </p:xfrm>
        <a:graphic>
          <a:graphicData uri="http://schemas.openxmlformats.org/presentationml/2006/ole">
            <mc:AlternateContent xmlns:mc="http://schemas.openxmlformats.org/markup-compatibility/2006">
              <mc:Choice xmlns:v="urn:schemas-microsoft-com:vml" Requires="v">
                <p:oleObj spid="_x0000_s310542" name="Equation" r:id="rId13" imgW="266400" imgH="139680" progId="Equation.DSMT4">
                  <p:embed/>
                </p:oleObj>
              </mc:Choice>
              <mc:Fallback>
                <p:oleObj name="Equation" r:id="rId13"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60198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5" name="Object 7"/>
          <p:cNvGraphicFramePr>
            <a:graphicFrameLocks noChangeAspect="1"/>
          </p:cNvGraphicFramePr>
          <p:nvPr/>
        </p:nvGraphicFramePr>
        <p:xfrm>
          <a:off x="2133600" y="5938838"/>
          <a:ext cx="1247775" cy="385762"/>
        </p:xfrm>
        <a:graphic>
          <a:graphicData uri="http://schemas.openxmlformats.org/presentationml/2006/ole">
            <mc:AlternateContent xmlns:mc="http://schemas.openxmlformats.org/markup-compatibility/2006">
              <mc:Choice xmlns:v="urn:schemas-microsoft-com:vml" Requires="v">
                <p:oleObj spid="_x0000_s310543" name="Equation" r:id="rId14" imgW="698400" imgH="215640" progId="Equation.DSMT4">
                  <p:embed/>
                </p:oleObj>
              </mc:Choice>
              <mc:Fallback>
                <p:oleObj name="Equation" r:id="rId14" imgW="69840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38838"/>
                        <a:ext cx="1247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6" name="Text Box 36"/>
          <p:cNvSpPr txBox="1">
            <a:spLocks noChangeArrowheads="1"/>
          </p:cNvSpPr>
          <p:nvPr/>
        </p:nvSpPr>
        <p:spPr bwMode="auto">
          <a:xfrm>
            <a:off x="3505200" y="59578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Why?</a:t>
            </a:r>
            <a:endParaRPr lang="en-US" sz="1800">
              <a:solidFill>
                <a:schemeClr val="accent2"/>
              </a:solidFill>
              <a:latin typeface="Monotype Corsiva" charset="0"/>
              <a:ea typeface="굴림" charset="0"/>
              <a:cs typeface="굴림" charset="0"/>
            </a:endParaRPr>
          </a:p>
        </p:txBody>
      </p:sp>
      <p:sp>
        <p:nvSpPr>
          <p:cNvPr id="855077" name="Text Box 37"/>
          <p:cNvSpPr txBox="1">
            <a:spLocks noChangeArrowheads="1"/>
          </p:cNvSpPr>
          <p:nvPr/>
        </p:nvSpPr>
        <p:spPr bwMode="auto">
          <a:xfrm>
            <a:off x="4191000" y="5943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Because the blade is accelerating in counter-clockwise!</a:t>
            </a:r>
            <a:endParaRPr lang="en-US" sz="1800">
              <a:solidFill>
                <a:schemeClr val="accent2"/>
              </a:solidFill>
              <a:latin typeface="Monotype Corsiva" charset="0"/>
              <a:ea typeface="굴림" charset="0"/>
              <a:cs typeface="굴림" charset="0"/>
            </a:endParaRPr>
          </a:p>
        </p:txBody>
      </p:sp>
      <p:sp>
        <p:nvSpPr>
          <p:cNvPr id="855078" name="Text Box 38"/>
          <p:cNvSpPr txBox="1">
            <a:spLocks noChangeArrowheads="1"/>
          </p:cNvSpPr>
          <p:nvPr/>
        </p:nvSpPr>
        <p:spPr bwMode="auto">
          <a:xfrm>
            <a:off x="5334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+44.0rad</a:t>
            </a:r>
            <a:endParaRPr lang="en-US" sz="2000">
              <a:solidFill>
                <a:schemeClr val="accent2"/>
              </a:solidFill>
              <a:latin typeface="Arial Narrow" charset="0"/>
              <a:ea typeface="굴림" charset="0"/>
              <a:cs typeface="굴림" charset="0"/>
            </a:endParaRPr>
          </a:p>
        </p:txBody>
      </p:sp>
      <p:sp>
        <p:nvSpPr>
          <p:cNvPr id="855080" name="Text Box 40"/>
          <p:cNvSpPr txBox="1">
            <a:spLocks noChangeArrowheads="1"/>
          </p:cNvSpPr>
          <p:nvPr/>
        </p:nvSpPr>
        <p:spPr bwMode="auto">
          <a:xfrm>
            <a:off x="38100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+375rad/s</a:t>
            </a:r>
            <a:endParaRPr lang="en-US" sz="2000" baseline="30000">
              <a:solidFill>
                <a:schemeClr val="accent2"/>
              </a:solidFill>
              <a:latin typeface="Arial Narrow" charset="0"/>
              <a:ea typeface="굴림" charset="0"/>
              <a:cs typeface="굴림" charset="0"/>
            </a:endParaRPr>
          </a:p>
        </p:txBody>
      </p:sp>
      <p:sp>
        <p:nvSpPr>
          <p:cNvPr id="855081" name="Text Box 41"/>
          <p:cNvSpPr txBox="1">
            <a:spLocks noChangeArrowheads="1"/>
          </p:cNvSpPr>
          <p:nvPr/>
        </p:nvSpPr>
        <p:spPr bwMode="auto">
          <a:xfrm>
            <a:off x="3276600" y="3810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a:t>
            </a:r>
            <a:endParaRPr lang="en-US" sz="2000" baseline="30000">
              <a:solidFill>
                <a:schemeClr val="accent2"/>
              </a:solidFill>
              <a:latin typeface="Arial Narrow" charset="0"/>
              <a:ea typeface="굴림" charset="0"/>
              <a:cs typeface="굴림" charset="0"/>
            </a:endParaRPr>
          </a:p>
        </p:txBody>
      </p:sp>
      <p:sp>
        <p:nvSpPr>
          <p:cNvPr id="855082" name="Text Box 42"/>
          <p:cNvSpPr txBox="1">
            <a:spLocks noChangeArrowheads="1"/>
          </p:cNvSpPr>
          <p:nvPr/>
        </p:nvSpPr>
        <p:spPr bwMode="auto">
          <a:xfrm>
            <a:off x="1752600" y="3810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+1740rad/s</a:t>
            </a:r>
            <a:r>
              <a:rPr lang="en-US" altLang="ko-KR" sz="2000" baseline="30000">
                <a:solidFill>
                  <a:schemeClr val="accent2"/>
                </a:solidFill>
                <a:latin typeface="Arial Narrow" charset="0"/>
                <a:ea typeface="굴림" charset="0"/>
                <a:cs typeface="굴림" charset="0"/>
              </a:rPr>
              <a:t>2</a:t>
            </a:r>
            <a:endParaRPr lang="en-US" sz="2000" baseline="300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9627140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Reminder: Special Project #6</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Monday, July 13  </a:t>
            </a:r>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7" name="Date Placeholder 6"/>
          <p:cNvSpPr>
            <a:spLocks noGrp="1"/>
          </p:cNvSpPr>
          <p:nvPr>
            <p:ph type="dt" sz="half" idx="10"/>
          </p:nvPr>
        </p:nvSpPr>
        <p:spPr/>
        <p:txBody>
          <a:bodyPr/>
          <a:lstStyle/>
          <a:p>
            <a:pPr>
              <a:defRPr/>
            </a:pPr>
            <a:r>
              <a:rPr lang="en-US" smtClean="0"/>
              <a:t>Wednesday, July 8, 2015</a:t>
            </a:r>
            <a:endParaRPr lang="en-US"/>
          </a:p>
        </p:txBody>
      </p:sp>
      <p:sp>
        <p:nvSpPr>
          <p:cNvPr id="8" name="Footer Placeholder 7"/>
          <p:cNvSpPr>
            <a:spLocks noGrp="1"/>
          </p:cNvSpPr>
          <p:nvPr>
            <p:ph type="ftr" sz="quarter" idx="11"/>
          </p:nvPr>
        </p:nvSpPr>
        <p:spPr/>
        <p:txBody>
          <a:bodyPr/>
          <a:lstStyle/>
          <a:p>
            <a:pPr>
              <a:defRPr/>
            </a:pPr>
            <a:r>
              <a:rPr lang="nl-NL" smtClean="0"/>
              <a:t>PHYS 1441-001, Summer 2014             Dr. Jaehoon Yu</a:t>
            </a:r>
            <a:endParaRPr lang="en-US"/>
          </a:p>
        </p:txBody>
      </p:sp>
    </p:spTree>
    <p:extLst>
      <p:ext uri="{BB962C8B-B14F-4D97-AF65-F5344CB8AC3E}">
        <p14:creationId xmlns:p14="http://schemas.microsoft.com/office/powerpoint/2010/main" val="8125297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July 8, 2015</a:t>
            </a:r>
            <a:endParaRPr lang="en-US"/>
          </a:p>
        </p:txBody>
      </p:sp>
      <p:sp>
        <p:nvSpPr>
          <p:cNvPr id="5" name="Footer Placeholder 4"/>
          <p:cNvSpPr>
            <a:spLocks noGrp="1"/>
          </p:cNvSpPr>
          <p:nvPr>
            <p:ph type="ftr" sz="quarter" idx="11"/>
          </p:nvPr>
        </p:nvSpPr>
        <p:spPr/>
        <p:txBody>
          <a:bodyPr/>
          <a:lstStyle/>
          <a:p>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pic>
        <p:nvPicPr>
          <p:cNvPr id="3" name="Picture 2" descr="sp6-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321800" cy="6858000"/>
          </a:xfrm>
          <a:prstGeom prst="rect">
            <a:avLst/>
          </a:prstGeom>
        </p:spPr>
      </p:pic>
      <p:sp>
        <p:nvSpPr>
          <p:cNvPr id="8" name="TextBox 7"/>
          <p:cNvSpPr txBox="1"/>
          <p:nvPr/>
        </p:nvSpPr>
        <p:spPr>
          <a:xfrm>
            <a:off x="707360" y="914400"/>
            <a:ext cx="7763964" cy="584776"/>
          </a:xfrm>
          <a:prstGeom prst="rect">
            <a:avLst/>
          </a:prstGeom>
          <a:noFill/>
        </p:spPr>
        <p:txBody>
          <a:bodyPr wrap="none" rtlCol="0">
            <a:spAutoFit/>
          </a:bodyPr>
          <a:lstStyle/>
          <a:p>
            <a:r>
              <a:rPr lang="en-US" sz="1600" dirty="0" smtClean="0">
                <a:latin typeface="Arial Narrow"/>
                <a:cs typeface="Arial Narrow"/>
              </a:rPr>
              <a:t>Download this spread sheet from URL: </a:t>
            </a:r>
            <a:r>
              <a:rPr lang="en-US" sz="1600" b="1" dirty="0" smtClean="0">
                <a:latin typeface="Arial Narrow"/>
                <a:cs typeface="Arial Narrow"/>
                <a:hlinkClick r:id="rId3"/>
              </a:rPr>
              <a:t>http://www-hep.uta.edu/~yu/teaching/summer15-1441-001/ </a:t>
            </a:r>
            <a:endParaRPr lang="en-US" sz="1600" b="1" dirty="0" smtClean="0">
              <a:latin typeface="Arial Narrow"/>
              <a:cs typeface="Arial Narrow"/>
            </a:endParaRPr>
          </a:p>
          <a:p>
            <a:r>
              <a:rPr lang="en-US" sz="1600" b="1" dirty="0" smtClean="0">
                <a:latin typeface="Arial Narrow"/>
                <a:cs typeface="Arial Narrow"/>
              </a:rPr>
              <a:t>Just click the file with the name: sp6-spreadsheet.xlsx</a:t>
            </a:r>
            <a:endParaRPr lang="en-US" sz="1600" b="1" dirty="0">
              <a:latin typeface="Arial Narrow"/>
              <a:cs typeface="Arial Narrow"/>
            </a:endParaRPr>
          </a:p>
        </p:txBody>
      </p:sp>
      <p:sp>
        <p:nvSpPr>
          <p:cNvPr id="9" name="TextBox 8"/>
          <p:cNvSpPr txBox="1"/>
          <p:nvPr/>
        </p:nvSpPr>
        <p:spPr>
          <a:xfrm>
            <a:off x="762000" y="1447800"/>
            <a:ext cx="6519734" cy="338554"/>
          </a:xfrm>
          <a:prstGeom prst="rect">
            <a:avLst/>
          </a:prstGeom>
          <a:noFill/>
        </p:spPr>
        <p:txBody>
          <a:bodyPr wrap="none" rtlCol="0">
            <a:spAutoFit/>
          </a:bodyPr>
          <a:lstStyle/>
          <a:p>
            <a:r>
              <a:rPr lang="en-US" sz="1600" dirty="0" smtClean="0">
                <a:latin typeface="Arial Narrow"/>
                <a:cs typeface="Arial Narrow"/>
              </a:rPr>
              <a:t>Write down at the top your name and the charge per kwh by your electricity company </a:t>
            </a:r>
            <a:endParaRPr lang="en-US" sz="1600" b="1" dirty="0">
              <a:latin typeface="Arial Narrow"/>
              <a:cs typeface="Arial Narrow"/>
            </a:endParaRPr>
          </a:p>
        </p:txBody>
      </p:sp>
    </p:spTree>
    <p:extLst>
      <p:ext uri="{BB962C8B-B14F-4D97-AF65-F5344CB8AC3E}">
        <p14:creationId xmlns:p14="http://schemas.microsoft.com/office/powerpoint/2010/main" val="3228249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58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576C53-A666-AC4D-864B-6561BA440810}"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5849" name="Rectangle 2"/>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Center of Mass</a:t>
            </a:r>
          </a:p>
        </p:txBody>
      </p:sp>
      <p:sp>
        <p:nvSpPr>
          <p:cNvPr id="763907" name="Text Box 3"/>
          <p:cNvSpPr txBox="1">
            <a:spLocks noChangeArrowheads="1"/>
          </p:cNvSpPr>
          <p:nvPr/>
        </p:nvSpPr>
        <p:spPr bwMode="auto">
          <a:xfrm>
            <a:off x="533400" y="685800"/>
            <a:ext cx="807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smtClean="0">
                <a:solidFill>
                  <a:schemeClr val="accent2"/>
                </a:solidFill>
                <a:latin typeface="Monotype Corsiva" charset="0"/>
              </a:rPr>
              <a:t>We’ve </a:t>
            </a:r>
            <a:r>
              <a:rPr lang="en-US" sz="2600" dirty="0">
                <a:solidFill>
                  <a:schemeClr val="accent2"/>
                </a:solidFill>
                <a:latin typeface="Monotype Corsiva" charset="0"/>
              </a:rPr>
              <a:t>been solving physical problems treating objects as </a:t>
            </a:r>
            <a:r>
              <a:rPr lang="en-US" sz="2600" dirty="0" err="1">
                <a:solidFill>
                  <a:schemeClr val="accent2"/>
                </a:solidFill>
                <a:latin typeface="Monotype Corsiva" charset="0"/>
              </a:rPr>
              <a:t>sizeless</a:t>
            </a:r>
            <a:r>
              <a:rPr lang="en-US" sz="2600" dirty="0">
                <a:solidFill>
                  <a:schemeClr val="accent2"/>
                </a:solidFill>
                <a:latin typeface="Monotype Corsiva" charset="0"/>
              </a:rPr>
              <a:t> points with masses, but in realistic situations objects have shapes with masses distributed throughout the body.    </a:t>
            </a:r>
          </a:p>
        </p:txBody>
      </p:sp>
      <p:sp>
        <p:nvSpPr>
          <p:cNvPr id="763908" name="Text Box 4"/>
          <p:cNvSpPr txBox="1">
            <a:spLocks noChangeArrowheads="1"/>
          </p:cNvSpPr>
          <p:nvPr/>
        </p:nvSpPr>
        <p:spPr bwMode="auto">
          <a:xfrm>
            <a:off x="685800" y="1938338"/>
            <a:ext cx="7391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Center of mass of a system is the average position of the </a:t>
            </a:r>
            <a:r>
              <a:rPr lang="en-US" sz="2000" dirty="0" smtClean="0">
                <a:solidFill>
                  <a:srgbClr val="FF0000"/>
                </a:solidFill>
                <a:latin typeface="Arial Narrow" charset="0"/>
              </a:rPr>
              <a:t>system’s </a:t>
            </a:r>
            <a:r>
              <a:rPr lang="en-US" sz="2000" dirty="0">
                <a:solidFill>
                  <a:srgbClr val="FF0000"/>
                </a:solidFill>
                <a:latin typeface="Arial Narrow" charset="0"/>
              </a:rPr>
              <a:t>mass and represents the motion of the system as if all the mass is </a:t>
            </a:r>
            <a:r>
              <a:rPr lang="en-US" altLang="ko-KR" sz="2000" dirty="0">
                <a:solidFill>
                  <a:srgbClr val="FF0000"/>
                </a:solidFill>
                <a:latin typeface="Arial Narrow" charset="0"/>
                <a:ea typeface="굴림" charset="0"/>
                <a:cs typeface="굴림" charset="0"/>
              </a:rPr>
              <a:t>on</a:t>
            </a:r>
            <a:r>
              <a:rPr lang="en-US" sz="2000" dirty="0">
                <a:solidFill>
                  <a:srgbClr val="FF0000"/>
                </a:solidFill>
                <a:latin typeface="Arial Narrow" charset="0"/>
                <a:ea typeface="굴림" charset="0"/>
                <a:cs typeface="굴림" charset="0"/>
              </a:rPr>
              <a:t> th</a:t>
            </a:r>
            <a:r>
              <a:rPr lang="en-US" altLang="ko-KR" sz="2000" dirty="0">
                <a:solidFill>
                  <a:srgbClr val="FF0000"/>
                </a:solidFill>
                <a:latin typeface="Arial Narrow" charset="0"/>
                <a:ea typeface="굴림" charset="0"/>
                <a:cs typeface="굴림" charset="0"/>
              </a:rPr>
              <a:t>at</a:t>
            </a:r>
            <a:r>
              <a:rPr lang="en-US" sz="2000" dirty="0">
                <a:solidFill>
                  <a:srgbClr val="FF0000"/>
                </a:solidFill>
                <a:latin typeface="Arial Narrow" charset="0"/>
                <a:ea typeface="굴림" charset="0"/>
                <a:cs typeface="굴림" charset="0"/>
              </a:rPr>
              <a:t> point. </a:t>
            </a:r>
          </a:p>
        </p:txBody>
      </p:sp>
      <p:sp>
        <p:nvSpPr>
          <p:cNvPr id="763909" name="Text Box 5"/>
          <p:cNvSpPr txBox="1">
            <a:spLocks noChangeArrowheads="1"/>
          </p:cNvSpPr>
          <p:nvPr/>
        </p:nvSpPr>
        <p:spPr bwMode="auto">
          <a:xfrm>
            <a:off x="3124200" y="43434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Consider a massless rod with two balls attached at either end.</a:t>
            </a:r>
          </a:p>
        </p:txBody>
      </p:sp>
      <p:graphicFrame>
        <p:nvGraphicFramePr>
          <p:cNvPr id="763910" name="Object 2"/>
          <p:cNvGraphicFramePr>
            <a:graphicFrameLocks noChangeAspect="1"/>
          </p:cNvGraphicFramePr>
          <p:nvPr/>
        </p:nvGraphicFramePr>
        <p:xfrm>
          <a:off x="3962400" y="5627688"/>
          <a:ext cx="725488" cy="376237"/>
        </p:xfrm>
        <a:graphic>
          <a:graphicData uri="http://schemas.openxmlformats.org/presentationml/2006/ole">
            <mc:AlternateContent xmlns:mc="http://schemas.openxmlformats.org/markup-compatibility/2006">
              <mc:Choice xmlns:v="urn:schemas-microsoft-com:vml" Requires="v">
                <p:oleObj spid="_x0000_s1430" name="Equation" r:id="rId3" imgW="406080" imgH="228600" progId="Equation.DSMT4">
                  <p:embed/>
                </p:oleObj>
              </mc:Choice>
              <mc:Fallback>
                <p:oleObj name="Equation" r:id="rId3" imgW="4060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627688"/>
                        <a:ext cx="72548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3911" name="Text Box 7"/>
          <p:cNvSpPr txBox="1">
            <a:spLocks noChangeArrowheads="1"/>
          </p:cNvSpPr>
          <p:nvPr/>
        </p:nvSpPr>
        <p:spPr bwMode="auto">
          <a:xfrm>
            <a:off x="3810000" y="2867025"/>
            <a:ext cx="464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The total external force exerted on the system of total mass M causes the center of mass to move at an acceleration given by                         as if the entire mass of the system is on the center of mass.</a:t>
            </a:r>
          </a:p>
        </p:txBody>
      </p:sp>
      <p:graphicFrame>
        <p:nvGraphicFramePr>
          <p:cNvPr id="763912" name="Object 3"/>
          <p:cNvGraphicFramePr>
            <a:graphicFrameLocks noChangeAspect="1"/>
          </p:cNvGraphicFramePr>
          <p:nvPr>
            <p:extLst>
              <p:ext uri="{D42A27DB-BD31-4B8C-83A1-F6EECF244321}">
                <p14:modId xmlns:p14="http://schemas.microsoft.com/office/powerpoint/2010/main" val="1372587278"/>
              </p:ext>
            </p:extLst>
          </p:nvPr>
        </p:nvGraphicFramePr>
        <p:xfrm>
          <a:off x="6096000" y="3487738"/>
          <a:ext cx="1349375" cy="450850"/>
        </p:xfrm>
        <a:graphic>
          <a:graphicData uri="http://schemas.openxmlformats.org/presentationml/2006/ole">
            <mc:AlternateContent xmlns:mc="http://schemas.openxmlformats.org/markup-compatibility/2006">
              <mc:Choice xmlns:v="urn:schemas-microsoft-com:vml" Requires="v">
                <p:oleObj spid="_x0000_s1431" name="Equation" r:id="rId5" imgW="850900" imgH="304800" progId="Equation.DSMT4">
                  <p:embed/>
                </p:oleObj>
              </mc:Choice>
              <mc:Fallback>
                <p:oleObj name="Equation" r:id="rId5" imgW="8509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87738"/>
                        <a:ext cx="1349375"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3913" name="Text Box 9"/>
          <p:cNvSpPr txBox="1">
            <a:spLocks noChangeArrowheads="1"/>
          </p:cNvSpPr>
          <p:nvPr/>
        </p:nvSpPr>
        <p:spPr bwMode="auto">
          <a:xfrm>
            <a:off x="685800" y="2819400"/>
            <a:ext cx="3048000" cy="14605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above statement tell you concerning the forces being exerted on the system?</a:t>
            </a:r>
          </a:p>
        </p:txBody>
      </p:sp>
      <p:grpSp>
        <p:nvGrpSpPr>
          <p:cNvPr id="2" name="Group 10"/>
          <p:cNvGrpSpPr>
            <a:grpSpLocks/>
          </p:cNvGrpSpPr>
          <p:nvPr/>
        </p:nvGrpSpPr>
        <p:grpSpPr bwMode="auto">
          <a:xfrm>
            <a:off x="381000" y="4343400"/>
            <a:ext cx="2667000" cy="914400"/>
            <a:chOff x="240" y="2736"/>
            <a:chExt cx="1680" cy="576"/>
          </a:xfrm>
        </p:grpSpPr>
        <p:sp>
          <p:nvSpPr>
            <p:cNvPr id="35861" name="Line 11"/>
            <p:cNvSpPr>
              <a:spLocks noChangeShapeType="1"/>
            </p:cNvSpPr>
            <p:nvPr/>
          </p:nvSpPr>
          <p:spPr bwMode="auto">
            <a:xfrm>
              <a:off x="240" y="3024"/>
              <a:ext cx="168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862" name="Group 12"/>
            <p:cNvGrpSpPr>
              <a:grpSpLocks/>
            </p:cNvGrpSpPr>
            <p:nvPr/>
          </p:nvGrpSpPr>
          <p:grpSpPr bwMode="auto">
            <a:xfrm>
              <a:off x="576" y="2880"/>
              <a:ext cx="1200" cy="288"/>
              <a:chOff x="336" y="2064"/>
              <a:chExt cx="1200" cy="288"/>
            </a:xfrm>
          </p:grpSpPr>
          <p:sp>
            <p:nvSpPr>
              <p:cNvPr id="763917" name="Oval 13"/>
              <p:cNvSpPr>
                <a:spLocks noChangeArrowheads="1"/>
              </p:cNvSpPr>
              <p:nvPr/>
            </p:nvSpPr>
            <p:spPr bwMode="auto">
              <a:xfrm>
                <a:off x="336" y="211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p>
            </p:txBody>
          </p:sp>
          <p:sp>
            <p:nvSpPr>
              <p:cNvPr id="35867" name="Oval 14"/>
              <p:cNvSpPr>
                <a:spLocks noChangeArrowheads="1"/>
              </p:cNvSpPr>
              <p:nvPr/>
            </p:nvSpPr>
            <p:spPr bwMode="auto">
              <a:xfrm>
                <a:off x="1248" y="206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00"/>
                    </a:solidFill>
                    <a:latin typeface="Monotype Corsiva" charset="0"/>
                  </a:rPr>
                  <a:t>m</a:t>
                </a:r>
                <a:r>
                  <a:rPr lang="en-US" baseline="-25000">
                    <a:solidFill>
                      <a:srgbClr val="FFFF00"/>
                    </a:solidFill>
                    <a:latin typeface="Monotype Corsiva" charset="0"/>
                  </a:rPr>
                  <a:t>2</a:t>
                </a:r>
              </a:p>
            </p:txBody>
          </p:sp>
          <p:cxnSp>
            <p:nvCxnSpPr>
              <p:cNvPr id="35868" name="AutoShape 15"/>
              <p:cNvCxnSpPr>
                <a:cxnSpLocks noChangeShapeType="1"/>
                <a:stCxn id="763917" idx="6"/>
                <a:endCxn id="35867" idx="2"/>
              </p:cNvCxnSpPr>
              <p:nvPr/>
            </p:nvCxnSpPr>
            <p:spPr bwMode="auto">
              <a:xfrm>
                <a:off x="528" y="2208"/>
                <a:ext cx="720" cy="0"/>
              </a:xfrm>
              <a:prstGeom prst="straightConnector1">
                <a:avLst/>
              </a:prstGeom>
              <a:noFill/>
              <a:ln w="19050">
                <a:solidFill>
                  <a:srgbClr val="FF3399"/>
                </a:solidFill>
                <a:round/>
                <a:headEnd/>
                <a:tailEnd/>
              </a:ln>
              <a:extLst>
                <a:ext uri="{909E8E84-426E-40dd-AFC4-6F175D3DCCD1}">
                  <a14:hiddenFill xmlns:a14="http://schemas.microsoft.com/office/drawing/2010/main">
                    <a:noFill/>
                  </a14:hiddenFill>
                </a:ext>
              </a:extLst>
            </p:spPr>
          </p:cxnSp>
        </p:grpSp>
        <p:sp>
          <p:nvSpPr>
            <p:cNvPr id="35863" name="Line 16"/>
            <p:cNvSpPr>
              <a:spLocks noChangeShapeType="1"/>
            </p:cNvSpPr>
            <p:nvPr/>
          </p:nvSpPr>
          <p:spPr bwMode="auto">
            <a:xfrm>
              <a:off x="240" y="2736"/>
              <a:ext cx="0" cy="528"/>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64" name="Text Box 17"/>
            <p:cNvSpPr txBox="1">
              <a:spLocks noChangeArrowheads="1"/>
            </p:cNvSpPr>
            <p:nvPr/>
          </p:nvSpPr>
          <p:spPr bwMode="auto">
            <a:xfrm>
              <a:off x="52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1</a:t>
              </a:r>
            </a:p>
          </p:txBody>
        </p:sp>
        <p:sp>
          <p:nvSpPr>
            <p:cNvPr id="35865" name="Text Box 18"/>
            <p:cNvSpPr txBox="1">
              <a:spLocks noChangeArrowheads="1"/>
            </p:cNvSpPr>
            <p:nvPr/>
          </p:nvSpPr>
          <p:spPr bwMode="auto">
            <a:xfrm>
              <a:off x="148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2</a:t>
              </a:r>
            </a:p>
          </p:txBody>
        </p:sp>
      </p:grpSp>
      <p:sp>
        <p:nvSpPr>
          <p:cNvPr id="763923" name="Text Box 19"/>
          <p:cNvSpPr txBox="1">
            <a:spLocks noChangeArrowheads="1"/>
          </p:cNvSpPr>
          <p:nvPr/>
        </p:nvSpPr>
        <p:spPr bwMode="auto">
          <a:xfrm>
            <a:off x="3276600" y="4724400"/>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The position of the center of mass of this system is the mass averaged position of the system</a:t>
            </a:r>
          </a:p>
        </p:txBody>
      </p:sp>
      <p:grpSp>
        <p:nvGrpSpPr>
          <p:cNvPr id="4" name="Group 20"/>
          <p:cNvGrpSpPr>
            <a:grpSpLocks/>
          </p:cNvGrpSpPr>
          <p:nvPr/>
        </p:nvGrpSpPr>
        <p:grpSpPr bwMode="auto">
          <a:xfrm>
            <a:off x="1771650" y="4800600"/>
            <a:ext cx="514350" cy="838200"/>
            <a:chOff x="1116" y="3024"/>
            <a:chExt cx="324" cy="528"/>
          </a:xfrm>
        </p:grpSpPr>
        <p:sp>
          <p:nvSpPr>
            <p:cNvPr id="35859" name="Line 21"/>
            <p:cNvSpPr>
              <a:spLocks noChangeShapeType="1"/>
            </p:cNvSpPr>
            <p:nvPr/>
          </p:nvSpPr>
          <p:spPr bwMode="auto">
            <a:xfrm>
              <a:off x="1296" y="3024"/>
              <a:ext cx="0" cy="336"/>
            </a:xfrm>
            <a:prstGeom prst="line">
              <a:avLst/>
            </a:prstGeom>
            <a:noFill/>
            <a:ln w="28575">
              <a:solidFill>
                <a:srgbClr val="FF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60" name="Text Box 22"/>
            <p:cNvSpPr txBox="1">
              <a:spLocks noChangeArrowheads="1"/>
            </p:cNvSpPr>
            <p:nvPr/>
          </p:nvSpPr>
          <p:spPr bwMode="auto">
            <a:xfrm>
              <a:off x="1116" y="3302"/>
              <a:ext cx="3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CM</a:t>
              </a:r>
              <a:endParaRPr lang="en-US">
                <a:latin typeface="Monotype Corsiva" charset="0"/>
              </a:endParaRPr>
            </a:p>
          </p:txBody>
        </p:sp>
      </p:grpSp>
      <p:sp>
        <p:nvSpPr>
          <p:cNvPr id="763927" name="Text Box 23"/>
          <p:cNvSpPr txBox="1">
            <a:spLocks noChangeArrowheads="1"/>
          </p:cNvSpPr>
          <p:nvPr/>
        </p:nvSpPr>
        <p:spPr bwMode="auto">
          <a:xfrm>
            <a:off x="6400800" y="5486400"/>
            <a:ext cx="2209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CM is closer to the heavier object</a:t>
            </a:r>
          </a:p>
        </p:txBody>
      </p:sp>
      <p:graphicFrame>
        <p:nvGraphicFramePr>
          <p:cNvPr id="763928" name="Object 4"/>
          <p:cNvGraphicFramePr>
            <a:graphicFrameLocks noChangeAspect="1"/>
          </p:cNvGraphicFramePr>
          <p:nvPr/>
        </p:nvGraphicFramePr>
        <p:xfrm>
          <a:off x="4748213" y="5410200"/>
          <a:ext cx="1271587" cy="376238"/>
        </p:xfrm>
        <a:graphic>
          <a:graphicData uri="http://schemas.openxmlformats.org/presentationml/2006/ole">
            <mc:AlternateContent xmlns:mc="http://schemas.openxmlformats.org/markup-compatibility/2006">
              <mc:Choice xmlns:v="urn:schemas-microsoft-com:vml" Requires="v">
                <p:oleObj spid="_x0000_s1432" name="Equation" r:id="rId7" imgW="711000" imgH="228600" progId="Equation.DSMT4">
                  <p:embed/>
                </p:oleObj>
              </mc:Choice>
              <mc:Fallback>
                <p:oleObj name="Equation" r:id="rId7" imgW="711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5410200"/>
                        <a:ext cx="1271587"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3929" name="Object 5"/>
          <p:cNvGraphicFramePr>
            <a:graphicFrameLocks noChangeAspect="1"/>
          </p:cNvGraphicFramePr>
          <p:nvPr/>
        </p:nvGraphicFramePr>
        <p:xfrm>
          <a:off x="4724400" y="5486400"/>
          <a:ext cx="1362075" cy="711200"/>
        </p:xfrm>
        <a:graphic>
          <a:graphicData uri="http://schemas.openxmlformats.org/presentationml/2006/ole">
            <mc:AlternateContent xmlns:mc="http://schemas.openxmlformats.org/markup-compatibility/2006">
              <mc:Choice xmlns:v="urn:schemas-microsoft-com:vml" Requires="v">
                <p:oleObj spid="_x0000_s1433" name="Equation" r:id="rId9" imgW="761760" imgH="431640" progId="Equation.DSMT4">
                  <p:embed/>
                </p:oleObj>
              </mc:Choice>
              <mc:Fallback>
                <p:oleObj name="Equation" r:id="rId9" imgW="76176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5486400"/>
                        <a:ext cx="1362075"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721080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68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0B9938-AA97-5D47-B8A5-3402FF79FA4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36869" name="Rectangle 2"/>
          <p:cNvSpPr>
            <a:spLocks noGrp="1" noChangeArrowheads="1"/>
          </p:cNvSpPr>
          <p:nvPr>
            <p:ph type="title"/>
          </p:nvPr>
        </p:nvSpPr>
        <p:spPr>
          <a:xfrm>
            <a:off x="533400" y="0"/>
            <a:ext cx="8610600" cy="1143000"/>
          </a:xfrm>
        </p:spPr>
        <p:txBody>
          <a:bodyPr/>
          <a:lstStyle/>
          <a:p>
            <a:r>
              <a:rPr lang="en-US">
                <a:latin typeface="Arial Narrow" charset="0"/>
                <a:ea typeface="ＭＳ Ｐゴシック" charset="0"/>
                <a:cs typeface="ＭＳ Ｐゴシック" charset="0"/>
              </a:rPr>
              <a:t>Motion of a Diver and the Center of Mass</a:t>
            </a:r>
          </a:p>
        </p:txBody>
      </p:sp>
      <p:pic>
        <p:nvPicPr>
          <p:cNvPr id="764931" name="Picture 3" descr="FG09_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1775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4932" name="Text Box 4"/>
          <p:cNvSpPr txBox="1">
            <a:spLocks noChangeArrowheads="1"/>
          </p:cNvSpPr>
          <p:nvPr/>
        </p:nvSpPr>
        <p:spPr bwMode="auto">
          <a:xfrm>
            <a:off x="4800600" y="1600200"/>
            <a:ext cx="3886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Diver performs a simple dive.</a:t>
            </a:r>
          </a:p>
          <a:p>
            <a:pPr eaLnBrk="1" hangingPunct="1"/>
            <a:r>
              <a:rPr lang="en-US">
                <a:solidFill>
                  <a:srgbClr val="A50021"/>
                </a:solidFill>
                <a:latin typeface="Arial Narrow" charset="0"/>
              </a:rPr>
              <a:t>The motion of the center of mass follows a parabola since it is a projectile motion.</a:t>
            </a:r>
          </a:p>
        </p:txBody>
      </p:sp>
      <p:sp>
        <p:nvSpPr>
          <p:cNvPr id="764933" name="Text Box 5"/>
          <p:cNvSpPr txBox="1">
            <a:spLocks noChangeArrowheads="1"/>
          </p:cNvSpPr>
          <p:nvPr/>
        </p:nvSpPr>
        <p:spPr bwMode="auto">
          <a:xfrm>
            <a:off x="4876800" y="3933825"/>
            <a:ext cx="419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Diver performs a complicated dive.</a:t>
            </a:r>
          </a:p>
          <a:p>
            <a:pPr eaLnBrk="1" hangingPunct="1"/>
            <a:r>
              <a:rPr lang="en-US">
                <a:solidFill>
                  <a:srgbClr val="A50021"/>
                </a:solidFill>
                <a:latin typeface="Arial Narrow" charset="0"/>
              </a:rPr>
              <a:t>The motion of the center of mass still follows the same parabola since it still is a projectile motion.</a:t>
            </a:r>
          </a:p>
        </p:txBody>
      </p:sp>
      <p:sp>
        <p:nvSpPr>
          <p:cNvPr id="764934" name="Text Box 6"/>
          <p:cNvSpPr txBox="1">
            <a:spLocks noChangeArrowheads="1"/>
          </p:cNvSpPr>
          <p:nvPr/>
        </p:nvSpPr>
        <p:spPr bwMode="auto">
          <a:xfrm>
            <a:off x="4876800" y="5654675"/>
            <a:ext cx="4191000" cy="850900"/>
          </a:xfrm>
          <a:prstGeom prst="rect">
            <a:avLst/>
          </a:prstGeom>
          <a:solidFill>
            <a:srgbClr val="FFFF99"/>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The motion of the center of mass of the diver is always the same. </a:t>
            </a:r>
          </a:p>
        </p:txBody>
      </p:sp>
    </p:spTree>
    <p:extLst>
      <p:ext uri="{BB962C8B-B14F-4D97-AF65-F5344CB8AC3E}">
        <p14:creationId xmlns:p14="http://schemas.microsoft.com/office/powerpoint/2010/main" val="3544207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78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4C9C963-77FF-0945-A7D1-C7B399C84ADB}"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765954" name="Picture 2" descr="FG09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01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Rectangle 3"/>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 7 – 12 </a:t>
            </a:r>
            <a:r>
              <a:rPr lang="en-US" altLang="ko-KR" sz="4000">
                <a:latin typeface="Arial Narrow" charset="0"/>
                <a:ea typeface="굴림" charset="0"/>
                <a:cs typeface="굴림" charset="0"/>
              </a:rPr>
              <a:t>Center of Mass</a:t>
            </a:r>
            <a:endParaRPr lang="en-US">
              <a:latin typeface="Arial Narrow" charset="0"/>
              <a:ea typeface="ＭＳ Ｐゴシック" charset="0"/>
              <a:cs typeface="ＭＳ Ｐゴシック" charset="0"/>
            </a:endParaRPr>
          </a:p>
        </p:txBody>
      </p:sp>
      <p:sp>
        <p:nvSpPr>
          <p:cNvPr id="765956" name="Text Box 4"/>
          <p:cNvSpPr txBox="1">
            <a:spLocks noChangeArrowheads="1"/>
          </p:cNvSpPr>
          <p:nvPr/>
        </p:nvSpPr>
        <p:spPr bwMode="auto">
          <a:xfrm>
            <a:off x="457200" y="762000"/>
            <a:ext cx="8001000" cy="12160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800000"/>
                </a:solidFill>
                <a:latin typeface="Arial Narrow" charset="0"/>
              </a:rPr>
              <a:t>Thee people of roughly equivalent mass M on a lightweight (air-filled) banana boat sit along the x axis at positions x</a:t>
            </a:r>
            <a:r>
              <a:rPr lang="en-US" baseline="-25000">
                <a:solidFill>
                  <a:srgbClr val="800000"/>
                </a:solidFill>
                <a:latin typeface="Arial Narrow" charset="0"/>
              </a:rPr>
              <a:t>1</a:t>
            </a:r>
            <a:r>
              <a:rPr lang="en-US">
                <a:solidFill>
                  <a:srgbClr val="800000"/>
                </a:solidFill>
                <a:latin typeface="Arial Narrow" charset="0"/>
              </a:rPr>
              <a:t>=1.0m, x</a:t>
            </a:r>
            <a:r>
              <a:rPr lang="en-US" baseline="-25000">
                <a:solidFill>
                  <a:srgbClr val="800000"/>
                </a:solidFill>
                <a:latin typeface="Arial Narrow" charset="0"/>
              </a:rPr>
              <a:t>2</a:t>
            </a:r>
            <a:r>
              <a:rPr lang="en-US">
                <a:solidFill>
                  <a:srgbClr val="800000"/>
                </a:solidFill>
                <a:latin typeface="Arial Narrow" charset="0"/>
              </a:rPr>
              <a:t>=5.0m, and x</a:t>
            </a:r>
            <a:r>
              <a:rPr lang="en-US" baseline="-25000">
                <a:solidFill>
                  <a:srgbClr val="800000"/>
                </a:solidFill>
                <a:latin typeface="Arial Narrow" charset="0"/>
              </a:rPr>
              <a:t>3</a:t>
            </a:r>
            <a:r>
              <a:rPr lang="en-US">
                <a:solidFill>
                  <a:srgbClr val="800000"/>
                </a:solidFill>
                <a:latin typeface="Arial Narrow" charset="0"/>
              </a:rPr>
              <a:t>=6.0m.  Find the position of CM. </a:t>
            </a:r>
          </a:p>
        </p:txBody>
      </p:sp>
      <p:sp>
        <p:nvSpPr>
          <p:cNvPr id="765957" name="Text Box 5"/>
          <p:cNvSpPr txBox="1">
            <a:spLocks noChangeArrowheads="1"/>
          </p:cNvSpPr>
          <p:nvPr/>
        </p:nvSpPr>
        <p:spPr bwMode="auto">
          <a:xfrm>
            <a:off x="6553200" y="22098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a:t>
            </a:r>
          </a:p>
        </p:txBody>
      </p:sp>
      <p:graphicFrame>
        <p:nvGraphicFramePr>
          <p:cNvPr id="765958" name="Object 2"/>
          <p:cNvGraphicFramePr>
            <a:graphicFrameLocks noChangeAspect="1"/>
          </p:cNvGraphicFramePr>
          <p:nvPr/>
        </p:nvGraphicFramePr>
        <p:xfrm>
          <a:off x="6019800" y="3027363"/>
          <a:ext cx="2743200" cy="1854200"/>
        </p:xfrm>
        <a:graphic>
          <a:graphicData uri="http://schemas.openxmlformats.org/presentationml/2006/ole">
            <mc:AlternateContent xmlns:mc="http://schemas.openxmlformats.org/markup-compatibility/2006">
              <mc:Choice xmlns:v="urn:schemas-microsoft-com:vml" Requires="v">
                <p:oleObj spid="_x0000_s288554" name="Equation" r:id="rId4" imgW="901440" imgH="660240" progId="Equation.3">
                  <p:embed/>
                </p:oleObj>
              </mc:Choice>
              <mc:Fallback>
                <p:oleObj name="Equation" r:id="rId4" imgW="90144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27363"/>
                        <a:ext cx="2743200" cy="1854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59" name="Object 3"/>
          <p:cNvGraphicFramePr>
            <a:graphicFrameLocks noChangeAspect="1"/>
          </p:cNvGraphicFramePr>
          <p:nvPr/>
        </p:nvGraphicFramePr>
        <p:xfrm>
          <a:off x="1066800" y="4953000"/>
          <a:ext cx="1193800" cy="554038"/>
        </p:xfrm>
        <a:graphic>
          <a:graphicData uri="http://schemas.openxmlformats.org/presentationml/2006/ole">
            <mc:AlternateContent xmlns:mc="http://schemas.openxmlformats.org/markup-compatibility/2006">
              <mc:Choice xmlns:v="urn:schemas-microsoft-com:vml" Requires="v">
                <p:oleObj spid="_x0000_s288555" name="Equation" r:id="rId6" imgW="444240" imgH="177480" progId="Equation.DSMT4">
                  <p:embed/>
                </p:oleObj>
              </mc:Choice>
              <mc:Fallback>
                <p:oleObj name="Equation" r:id="rId6" imgW="4442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953000"/>
                        <a:ext cx="119380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0" name="Object 4"/>
          <p:cNvGraphicFramePr>
            <a:graphicFrameLocks noChangeAspect="1"/>
          </p:cNvGraphicFramePr>
          <p:nvPr/>
        </p:nvGraphicFramePr>
        <p:xfrm>
          <a:off x="5562600" y="4922838"/>
          <a:ext cx="1535113" cy="1173162"/>
        </p:xfrm>
        <a:graphic>
          <a:graphicData uri="http://schemas.openxmlformats.org/presentationml/2006/ole">
            <mc:AlternateContent xmlns:mc="http://schemas.openxmlformats.org/markup-compatibility/2006">
              <mc:Choice xmlns:v="urn:schemas-microsoft-com:vml" Requires="v">
                <p:oleObj spid="_x0000_s288556" name="Equation" r:id="rId8" imgW="596880" imgH="393480" progId="Equation.DSMT4">
                  <p:embed/>
                </p:oleObj>
              </mc:Choice>
              <mc:Fallback>
                <p:oleObj name="Equation" r:id="rId8" imgW="59688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922838"/>
                        <a:ext cx="1535113" cy="1173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1" name="Object 5"/>
          <p:cNvGraphicFramePr>
            <a:graphicFrameLocks noChangeAspect="1"/>
          </p:cNvGraphicFramePr>
          <p:nvPr/>
        </p:nvGraphicFramePr>
        <p:xfrm>
          <a:off x="644525" y="4953000"/>
          <a:ext cx="4841875" cy="1227138"/>
        </p:xfrm>
        <a:graphic>
          <a:graphicData uri="http://schemas.openxmlformats.org/presentationml/2006/ole">
            <mc:AlternateContent xmlns:mc="http://schemas.openxmlformats.org/markup-compatibility/2006">
              <mc:Choice xmlns:v="urn:schemas-microsoft-com:vml" Requires="v">
                <p:oleObj spid="_x0000_s288557" name="Equation" r:id="rId10" imgW="1803240" imgH="393480" progId="Equation.DSMT4">
                  <p:embed/>
                </p:oleObj>
              </mc:Choice>
              <mc:Fallback>
                <p:oleObj name="Equation" r:id="rId10" imgW="180324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525" y="4953000"/>
                        <a:ext cx="4841875" cy="1227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2" name="Object 6"/>
          <p:cNvGraphicFramePr>
            <a:graphicFrameLocks noChangeAspect="1"/>
          </p:cNvGraphicFramePr>
          <p:nvPr/>
        </p:nvGraphicFramePr>
        <p:xfrm>
          <a:off x="1924050" y="5638800"/>
          <a:ext cx="2114550" cy="514350"/>
        </p:xfrm>
        <a:graphic>
          <a:graphicData uri="http://schemas.openxmlformats.org/presentationml/2006/ole">
            <mc:AlternateContent xmlns:mc="http://schemas.openxmlformats.org/markup-compatibility/2006">
              <mc:Choice xmlns:v="urn:schemas-microsoft-com:vml" Requires="v">
                <p:oleObj spid="_x0000_s288558" name="Equation" r:id="rId12" imgW="787320" imgH="164880" progId="Equation.DSMT4">
                  <p:embed/>
                </p:oleObj>
              </mc:Choice>
              <mc:Fallback>
                <p:oleObj name="Equation" r:id="rId12" imgW="7873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4050" y="5638800"/>
                        <a:ext cx="2114550" cy="514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3" name="Object 7"/>
          <p:cNvGraphicFramePr>
            <a:graphicFrameLocks noChangeAspect="1"/>
          </p:cNvGraphicFramePr>
          <p:nvPr/>
        </p:nvGraphicFramePr>
        <p:xfrm>
          <a:off x="7140575" y="5262563"/>
          <a:ext cx="1470025" cy="604837"/>
        </p:xfrm>
        <a:graphic>
          <a:graphicData uri="http://schemas.openxmlformats.org/presentationml/2006/ole">
            <mc:AlternateContent xmlns:mc="http://schemas.openxmlformats.org/markup-compatibility/2006">
              <mc:Choice xmlns:v="urn:schemas-microsoft-com:vml" Requires="v">
                <p:oleObj spid="_x0000_s288559" name="Equation" r:id="rId14" imgW="571320" imgH="203040" progId="Equation.DSMT4">
                  <p:embed/>
                </p:oleObj>
              </mc:Choice>
              <mc:Fallback>
                <p:oleObj name="Equation" r:id="rId14" imgW="5713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0575" y="5262563"/>
                        <a:ext cx="1470025" cy="604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4" name="Object 8"/>
          <p:cNvGraphicFramePr>
            <a:graphicFrameLocks noChangeAspect="1"/>
          </p:cNvGraphicFramePr>
          <p:nvPr/>
        </p:nvGraphicFramePr>
        <p:xfrm>
          <a:off x="2286000" y="4953000"/>
          <a:ext cx="1466850" cy="554038"/>
        </p:xfrm>
        <a:graphic>
          <a:graphicData uri="http://schemas.openxmlformats.org/presentationml/2006/ole">
            <mc:AlternateContent xmlns:mc="http://schemas.openxmlformats.org/markup-compatibility/2006">
              <mc:Choice xmlns:v="urn:schemas-microsoft-com:vml" Requires="v">
                <p:oleObj spid="_x0000_s288560" name="Equation" r:id="rId16" imgW="545760" imgH="177480" progId="Equation.DSMT4">
                  <p:embed/>
                </p:oleObj>
              </mc:Choice>
              <mc:Fallback>
                <p:oleObj name="Equation" r:id="rId16" imgW="54576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953000"/>
                        <a:ext cx="14668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5" name="Object 9"/>
          <p:cNvGraphicFramePr>
            <a:graphicFrameLocks noChangeAspect="1"/>
          </p:cNvGraphicFramePr>
          <p:nvPr/>
        </p:nvGraphicFramePr>
        <p:xfrm>
          <a:off x="3756025" y="4953000"/>
          <a:ext cx="1501775" cy="554038"/>
        </p:xfrm>
        <a:graphic>
          <a:graphicData uri="http://schemas.openxmlformats.org/presentationml/2006/ole">
            <mc:AlternateContent xmlns:mc="http://schemas.openxmlformats.org/markup-compatibility/2006">
              <mc:Choice xmlns:v="urn:schemas-microsoft-com:vml" Requires="v">
                <p:oleObj spid="_x0000_s288561" name="Equation" r:id="rId18" imgW="558720" imgH="177480" progId="Equation.DSMT4">
                  <p:embed/>
                </p:oleObj>
              </mc:Choice>
              <mc:Fallback>
                <p:oleObj name="Equation" r:id="rId18" imgW="55872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56025" y="4953000"/>
                        <a:ext cx="1501775"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820587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sz="1400">
              <a:solidFill>
                <a:srgbClr val="FF0066"/>
              </a:solidFill>
              <a:latin typeface="Arial Narrow" charset="0"/>
            </a:endParaRPr>
          </a:p>
        </p:txBody>
      </p:sp>
      <p:sp>
        <p:nvSpPr>
          <p:cNvPr id="36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C42D1-9C99-4C46-915D-9A7150369B1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6885"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for </a:t>
            </a:r>
            <a:r>
              <a:rPr lang="en-US" sz="4000" dirty="0">
                <a:latin typeface="Arial Narrow" charset="0"/>
                <a:ea typeface="ＭＳ Ｐゴシック" charset="0"/>
                <a:cs typeface="ＭＳ Ｐゴシック" charset="0"/>
              </a:rPr>
              <a:t>Center of Mass in 2-D</a:t>
            </a:r>
            <a:endParaRPr lang="en-US" dirty="0">
              <a:latin typeface="Arial Narrow" charset="0"/>
              <a:ea typeface="ＭＳ Ｐゴシック" charset="0"/>
              <a:cs typeface="ＭＳ Ｐゴシック" charset="0"/>
            </a:endParaRPr>
          </a:p>
        </p:txBody>
      </p:sp>
      <p:sp>
        <p:nvSpPr>
          <p:cNvPr id="364547" name="Text Box 3"/>
          <p:cNvSpPr txBox="1">
            <a:spLocks noChangeArrowheads="1"/>
          </p:cNvSpPr>
          <p:nvPr/>
        </p:nvSpPr>
        <p:spPr bwMode="auto">
          <a:xfrm>
            <a:off x="685800" y="762000"/>
            <a:ext cx="7772400" cy="850900"/>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800000"/>
                </a:solidFill>
                <a:latin typeface="Arial Narrow" charset="0"/>
              </a:rPr>
              <a:t>A system consists of three particles as shown in the figure.  Find the position of the center of mass of this system.</a:t>
            </a:r>
          </a:p>
        </p:txBody>
      </p:sp>
      <p:sp>
        <p:nvSpPr>
          <p:cNvPr id="364548" name="Text Box 4"/>
          <p:cNvSpPr txBox="1">
            <a:spLocks noChangeArrowheads="1"/>
          </p:cNvSpPr>
          <p:nvPr/>
        </p:nvSpPr>
        <p:spPr bwMode="auto">
          <a:xfrm>
            <a:off x="4038600" y="17526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 for each position vector component</a:t>
            </a:r>
          </a:p>
        </p:txBody>
      </p:sp>
      <p:graphicFrame>
        <p:nvGraphicFramePr>
          <p:cNvPr id="364549" name="Object 2"/>
          <p:cNvGraphicFramePr>
            <a:graphicFrameLocks noChangeAspect="1"/>
          </p:cNvGraphicFramePr>
          <p:nvPr/>
        </p:nvGraphicFramePr>
        <p:xfrm>
          <a:off x="4267200" y="2646363"/>
          <a:ext cx="1609725" cy="1087437"/>
        </p:xfrm>
        <a:graphic>
          <a:graphicData uri="http://schemas.openxmlformats.org/presentationml/2006/ole">
            <mc:AlternateContent xmlns:mc="http://schemas.openxmlformats.org/markup-compatibility/2006">
              <mc:Choice xmlns:v="urn:schemas-microsoft-com:vml" Requires="v">
                <p:oleObj spid="_x0000_s339202" name="Equation" r:id="rId3" imgW="901440" imgH="660240" progId="Equation.3">
                  <p:embed/>
                </p:oleObj>
              </mc:Choice>
              <mc:Fallback>
                <p:oleObj name="Equation" r:id="rId3" imgW="90144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646363"/>
                        <a:ext cx="1609725"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0" name="Text Box 6"/>
          <p:cNvSpPr txBox="1">
            <a:spLocks noChangeArrowheads="1"/>
          </p:cNvSpPr>
          <p:nvPr/>
        </p:nvSpPr>
        <p:spPr bwMode="auto">
          <a:xfrm>
            <a:off x="3200400" y="4114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One obtains</a:t>
            </a:r>
          </a:p>
        </p:txBody>
      </p:sp>
      <p:graphicFrame>
        <p:nvGraphicFramePr>
          <p:cNvPr id="364551" name="Object 3"/>
          <p:cNvGraphicFramePr>
            <a:graphicFrameLocks noChangeAspect="1"/>
          </p:cNvGraphicFramePr>
          <p:nvPr/>
        </p:nvGraphicFramePr>
        <p:xfrm>
          <a:off x="693738" y="4862513"/>
          <a:ext cx="496887" cy="425450"/>
        </p:xfrm>
        <a:graphic>
          <a:graphicData uri="http://schemas.openxmlformats.org/presentationml/2006/ole">
            <mc:AlternateContent xmlns:mc="http://schemas.openxmlformats.org/markup-compatibility/2006">
              <mc:Choice xmlns:v="urn:schemas-microsoft-com:vml" Requires="v">
                <p:oleObj spid="_x0000_s339203"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4862513"/>
                        <a:ext cx="496887" cy="425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2" name="Object 4"/>
          <p:cNvGraphicFramePr>
            <a:graphicFrameLocks noChangeAspect="1"/>
          </p:cNvGraphicFramePr>
          <p:nvPr>
            <p:extLst>
              <p:ext uri="{D42A27DB-BD31-4B8C-83A1-F6EECF244321}">
                <p14:modId xmlns:p14="http://schemas.microsoft.com/office/powerpoint/2010/main" val="2539230533"/>
              </p:ext>
            </p:extLst>
          </p:nvPr>
        </p:nvGraphicFramePr>
        <p:xfrm>
          <a:off x="4572000" y="4114800"/>
          <a:ext cx="433388" cy="454025"/>
        </p:xfrm>
        <a:graphic>
          <a:graphicData uri="http://schemas.openxmlformats.org/presentationml/2006/ole">
            <mc:AlternateContent xmlns:mc="http://schemas.openxmlformats.org/markup-compatibility/2006">
              <mc:Choice xmlns:v="urn:schemas-microsoft-com:vml" Requires="v">
                <p:oleObj spid="_x0000_s339204" name="Equation" r:id="rId7" imgW="266700" imgH="241300" progId="Equation.DSMT4">
                  <p:embed/>
                </p:oleObj>
              </mc:Choice>
              <mc:Fallback>
                <p:oleObj name="Equation" r:id="rId7" imgW="266700" imgH="241300" progId="Equation.DSMT4">
                  <p:embed/>
                  <p:pic>
                    <p:nvPicPr>
                      <p:cNvPr id="0" name=""/>
                      <p:cNvPicPr>
                        <a:picLocks noChangeAspect="1" noChangeArrowheads="1"/>
                      </p:cNvPicPr>
                      <p:nvPr/>
                    </p:nvPicPr>
                    <p:blipFill>
                      <a:blip r:embed="rId8"/>
                      <a:srcRect/>
                      <a:stretch>
                        <a:fillRect/>
                      </a:stretch>
                    </p:blipFill>
                    <p:spPr bwMode="auto">
                      <a:xfrm>
                        <a:off x="4572000" y="4114800"/>
                        <a:ext cx="433388"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3" name="Text Box 9"/>
          <p:cNvSpPr txBox="1">
            <a:spLocks noChangeArrowheads="1"/>
          </p:cNvSpPr>
          <p:nvPr/>
        </p:nvSpPr>
        <p:spPr bwMode="auto">
          <a:xfrm>
            <a:off x="57150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If</a:t>
            </a:r>
          </a:p>
        </p:txBody>
      </p:sp>
      <p:graphicFrame>
        <p:nvGraphicFramePr>
          <p:cNvPr id="364554" name="Object 5"/>
          <p:cNvGraphicFramePr>
            <a:graphicFrameLocks noChangeAspect="1"/>
          </p:cNvGraphicFramePr>
          <p:nvPr/>
        </p:nvGraphicFramePr>
        <p:xfrm>
          <a:off x="6019800" y="4953000"/>
          <a:ext cx="2514600" cy="398463"/>
        </p:xfrm>
        <a:graphic>
          <a:graphicData uri="http://schemas.openxmlformats.org/presentationml/2006/ole">
            <mc:AlternateContent xmlns:mc="http://schemas.openxmlformats.org/markup-compatibility/2006">
              <mc:Choice xmlns:v="urn:schemas-microsoft-com:vml" Requires="v">
                <p:oleObj spid="_x0000_s339205" name="Equation" r:id="rId9" imgW="1485720" imgH="228600" progId="Equation.3">
                  <p:embed/>
                </p:oleObj>
              </mc:Choice>
              <mc:Fallback>
                <p:oleObj name="Equation" r:id="rId9" imgW="14857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4953000"/>
                        <a:ext cx="2514600"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5" name="Object 6"/>
          <p:cNvGraphicFramePr>
            <a:graphicFrameLocks noChangeAspect="1"/>
          </p:cNvGraphicFramePr>
          <p:nvPr>
            <p:extLst>
              <p:ext uri="{D42A27DB-BD31-4B8C-83A1-F6EECF244321}">
                <p14:modId xmlns:p14="http://schemas.microsoft.com/office/powerpoint/2010/main" val="3530540239"/>
              </p:ext>
            </p:extLst>
          </p:nvPr>
        </p:nvGraphicFramePr>
        <p:xfrm>
          <a:off x="5651500" y="5475288"/>
          <a:ext cx="2870200" cy="850900"/>
        </p:xfrm>
        <a:graphic>
          <a:graphicData uri="http://schemas.openxmlformats.org/presentationml/2006/ole">
            <mc:AlternateContent xmlns:mc="http://schemas.openxmlformats.org/markup-compatibility/2006">
              <mc:Choice xmlns:v="urn:schemas-microsoft-com:vml" Requires="v">
                <p:oleObj spid="_x0000_s339206" name="Equation" r:id="rId11" imgW="1524000" imgH="457200" progId="Equation.DSMT4">
                  <p:embed/>
                </p:oleObj>
              </mc:Choice>
              <mc:Fallback>
                <p:oleObj name="Equation" r:id="rId11" imgW="1524000" imgH="457200" progId="Equation.DSMT4">
                  <p:embed/>
                  <p:pic>
                    <p:nvPicPr>
                      <p:cNvPr id="0" name=""/>
                      <p:cNvPicPr>
                        <a:picLocks noChangeAspect="1" noChangeArrowheads="1"/>
                      </p:cNvPicPr>
                      <p:nvPr/>
                    </p:nvPicPr>
                    <p:blipFill>
                      <a:blip r:embed="rId12"/>
                      <a:srcRect/>
                      <a:stretch>
                        <a:fillRect/>
                      </a:stretch>
                    </p:blipFill>
                    <p:spPr bwMode="auto">
                      <a:xfrm>
                        <a:off x="5651500" y="5475288"/>
                        <a:ext cx="2870200"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76200" y="1676400"/>
            <a:ext cx="3505200" cy="2743200"/>
            <a:chOff x="48" y="1056"/>
            <a:chExt cx="2208" cy="1728"/>
          </a:xfrm>
        </p:grpSpPr>
        <p:sp>
          <p:nvSpPr>
            <p:cNvPr id="36891" name="Rectangle 13" descr="Large grid"/>
            <p:cNvSpPr>
              <a:spLocks noChangeArrowheads="1"/>
            </p:cNvSpPr>
            <p:nvPr/>
          </p:nvSpPr>
          <p:spPr bwMode="auto">
            <a:xfrm>
              <a:off x="432" y="1056"/>
              <a:ext cx="1824" cy="1440"/>
            </a:xfrm>
            <a:prstGeom prst="rect">
              <a:avLst/>
            </a:prstGeom>
            <a:pattFill prst="lgGrid">
              <a:fgClr>
                <a:schemeClr val="accent1"/>
              </a:fgClr>
              <a:bgClr>
                <a:schemeClr val="bg1"/>
              </a:bgClr>
            </a:pattFill>
            <a:ln w="9525">
              <a:solidFill>
                <a:schemeClr val="tx1"/>
              </a:solidFill>
              <a:miter lim="800000"/>
              <a:headEnd/>
              <a:tailEnd/>
            </a:ln>
          </p:spPr>
          <p:txBody>
            <a:bodyPr wrap="none" anchor="ctr"/>
            <a:lstStyle/>
            <a:p>
              <a:endParaRPr lang="en-US"/>
            </a:p>
          </p:txBody>
        </p:sp>
        <p:grpSp>
          <p:nvGrpSpPr>
            <p:cNvPr id="36892" name="Group 14"/>
            <p:cNvGrpSpPr>
              <a:grpSpLocks/>
            </p:cNvGrpSpPr>
            <p:nvPr/>
          </p:nvGrpSpPr>
          <p:grpSpPr bwMode="auto">
            <a:xfrm>
              <a:off x="48" y="1344"/>
              <a:ext cx="823" cy="269"/>
              <a:chOff x="48" y="1344"/>
              <a:chExt cx="823" cy="269"/>
            </a:xfrm>
          </p:grpSpPr>
          <p:grpSp>
            <p:nvGrpSpPr>
              <p:cNvPr id="36909" name="Group 15"/>
              <p:cNvGrpSpPr>
                <a:grpSpLocks/>
              </p:cNvGrpSpPr>
              <p:nvPr/>
            </p:nvGrpSpPr>
            <p:grpSpPr bwMode="auto">
              <a:xfrm>
                <a:off x="48" y="1344"/>
                <a:ext cx="487" cy="269"/>
                <a:chOff x="48" y="1344"/>
                <a:chExt cx="487" cy="269"/>
              </a:xfrm>
            </p:grpSpPr>
            <p:sp>
              <p:nvSpPr>
                <p:cNvPr id="364560" name="Oval 16"/>
                <p:cNvSpPr>
                  <a:spLocks noChangeArrowheads="1"/>
                </p:cNvSpPr>
                <p:nvPr/>
              </p:nvSpPr>
              <p:spPr bwMode="auto">
                <a:xfrm>
                  <a:off x="336" y="139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defRPr/>
                  </a:pPr>
                  <a:endParaRPr lang="en-US">
                    <a:latin typeface="Monotype Corsiva" charset="0"/>
                    <a:ea typeface="+mn-ea"/>
                    <a:cs typeface="+mn-cs"/>
                  </a:endParaRPr>
                </a:p>
              </p:txBody>
            </p:sp>
            <p:sp>
              <p:nvSpPr>
                <p:cNvPr id="36912" name="Text Box 17"/>
                <p:cNvSpPr txBox="1">
                  <a:spLocks noChangeArrowheads="1"/>
                </p:cNvSpPr>
                <p:nvPr/>
              </p:nvSpPr>
              <p:spPr bwMode="auto">
                <a:xfrm>
                  <a:off x="288" y="138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1</a:t>
                  </a:r>
                </a:p>
              </p:txBody>
            </p:sp>
            <p:sp>
              <p:nvSpPr>
                <p:cNvPr id="36913" name="Text Box 18"/>
                <p:cNvSpPr txBox="1">
                  <a:spLocks noChangeArrowheads="1"/>
                </p:cNvSpPr>
                <p:nvPr/>
              </p:nvSpPr>
              <p:spPr bwMode="auto">
                <a:xfrm>
                  <a:off x="48" y="1344"/>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y=2</a:t>
                  </a:r>
                  <a:endParaRPr lang="en-US" sz="1800" baseline="-25000">
                    <a:solidFill>
                      <a:schemeClr val="accent2"/>
                    </a:solidFill>
                    <a:latin typeface="Monotype Corsiva" charset="0"/>
                  </a:endParaRPr>
                </a:p>
              </p:txBody>
            </p:sp>
          </p:grpSp>
          <p:sp>
            <p:nvSpPr>
              <p:cNvPr id="36910" name="Text Box 19"/>
              <p:cNvSpPr txBox="1">
                <a:spLocks noChangeArrowheads="1"/>
              </p:cNvSpPr>
              <p:nvPr/>
            </p:nvSpPr>
            <p:spPr bwMode="auto">
              <a:xfrm>
                <a:off x="528" y="1353"/>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(0,2)</a:t>
                </a:r>
                <a:endParaRPr lang="en-US" sz="1800" baseline="-25000">
                  <a:solidFill>
                    <a:srgbClr val="FF0000"/>
                  </a:solidFill>
                  <a:latin typeface="Monotype Corsiva" charset="0"/>
                </a:endParaRPr>
              </a:p>
            </p:txBody>
          </p:sp>
        </p:grpSp>
        <p:grpSp>
          <p:nvGrpSpPr>
            <p:cNvPr id="36893" name="Group 20"/>
            <p:cNvGrpSpPr>
              <a:grpSpLocks/>
            </p:cNvGrpSpPr>
            <p:nvPr/>
          </p:nvGrpSpPr>
          <p:grpSpPr bwMode="auto">
            <a:xfrm>
              <a:off x="816" y="2169"/>
              <a:ext cx="384" cy="615"/>
              <a:chOff x="816" y="2169"/>
              <a:chExt cx="384" cy="615"/>
            </a:xfrm>
          </p:grpSpPr>
          <p:grpSp>
            <p:nvGrpSpPr>
              <p:cNvPr id="36904" name="Group 21"/>
              <p:cNvGrpSpPr>
                <a:grpSpLocks/>
              </p:cNvGrpSpPr>
              <p:nvPr/>
            </p:nvGrpSpPr>
            <p:grpSpPr bwMode="auto">
              <a:xfrm>
                <a:off x="816" y="2361"/>
                <a:ext cx="314" cy="423"/>
                <a:chOff x="816" y="2361"/>
                <a:chExt cx="314" cy="423"/>
              </a:xfrm>
            </p:grpSpPr>
            <p:sp>
              <p:nvSpPr>
                <p:cNvPr id="36906" name="Oval 22"/>
                <p:cNvSpPr>
                  <a:spLocks noChangeArrowheads="1"/>
                </p:cNvSpPr>
                <p:nvPr/>
              </p:nvSpPr>
              <p:spPr bwMode="auto">
                <a:xfrm>
                  <a:off x="912" y="2400"/>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7" name="Text Box 23"/>
                <p:cNvSpPr txBox="1">
                  <a:spLocks noChangeArrowheads="1"/>
                </p:cNvSpPr>
                <p:nvPr/>
              </p:nvSpPr>
              <p:spPr bwMode="auto">
                <a:xfrm>
                  <a:off x="864"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2</a:t>
                  </a:r>
                </a:p>
              </p:txBody>
            </p:sp>
            <p:sp>
              <p:nvSpPr>
                <p:cNvPr id="36908" name="Text Box 24"/>
                <p:cNvSpPr txBox="1">
                  <a:spLocks noChangeArrowheads="1"/>
                </p:cNvSpPr>
                <p:nvPr/>
              </p:nvSpPr>
              <p:spPr bwMode="auto">
                <a:xfrm>
                  <a:off x="816" y="2553"/>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x=1</a:t>
                  </a:r>
                  <a:endParaRPr lang="en-US" sz="1800" baseline="-25000">
                    <a:solidFill>
                      <a:schemeClr val="accent2"/>
                    </a:solidFill>
                    <a:latin typeface="Monotype Corsiva" charset="0"/>
                  </a:endParaRPr>
                </a:p>
              </p:txBody>
            </p:sp>
          </p:grpSp>
          <p:sp>
            <p:nvSpPr>
              <p:cNvPr id="36905" name="Text Box 25"/>
              <p:cNvSpPr txBox="1">
                <a:spLocks noChangeArrowheads="1"/>
              </p:cNvSpPr>
              <p:nvPr/>
            </p:nvSpPr>
            <p:spPr bwMode="auto">
              <a:xfrm>
                <a:off x="857" y="2169"/>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(1,0)</a:t>
                </a:r>
                <a:endParaRPr lang="en-US" sz="1800" baseline="-25000">
                  <a:solidFill>
                    <a:srgbClr val="FF0000"/>
                  </a:solidFill>
                  <a:latin typeface="Monotype Corsiva" charset="0"/>
                </a:endParaRPr>
              </a:p>
            </p:txBody>
          </p:sp>
        </p:grpSp>
        <p:grpSp>
          <p:nvGrpSpPr>
            <p:cNvPr id="36894" name="Group 26"/>
            <p:cNvGrpSpPr>
              <a:grpSpLocks/>
            </p:cNvGrpSpPr>
            <p:nvPr/>
          </p:nvGrpSpPr>
          <p:grpSpPr bwMode="auto">
            <a:xfrm>
              <a:off x="1440" y="2160"/>
              <a:ext cx="343" cy="615"/>
              <a:chOff x="1440" y="2160"/>
              <a:chExt cx="343" cy="615"/>
            </a:xfrm>
          </p:grpSpPr>
          <p:grpSp>
            <p:nvGrpSpPr>
              <p:cNvPr id="36899" name="Group 27"/>
              <p:cNvGrpSpPr>
                <a:grpSpLocks/>
              </p:cNvGrpSpPr>
              <p:nvPr/>
            </p:nvGrpSpPr>
            <p:grpSpPr bwMode="auto">
              <a:xfrm>
                <a:off x="1462" y="2361"/>
                <a:ext cx="314" cy="414"/>
                <a:chOff x="1462" y="2361"/>
                <a:chExt cx="314" cy="414"/>
              </a:xfrm>
            </p:grpSpPr>
            <p:sp>
              <p:nvSpPr>
                <p:cNvPr id="36901" name="Oval 28"/>
                <p:cNvSpPr>
                  <a:spLocks noChangeArrowheads="1"/>
                </p:cNvSpPr>
                <p:nvPr/>
              </p:nvSpPr>
              <p:spPr bwMode="auto">
                <a:xfrm>
                  <a:off x="1536" y="2400"/>
                  <a:ext cx="192" cy="192"/>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2" name="Text Box 29"/>
                <p:cNvSpPr txBox="1">
                  <a:spLocks noChangeArrowheads="1"/>
                </p:cNvSpPr>
                <p:nvPr/>
              </p:nvSpPr>
              <p:spPr bwMode="auto">
                <a:xfrm>
                  <a:off x="1488"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3</a:t>
                  </a:r>
                </a:p>
              </p:txBody>
            </p:sp>
            <p:sp>
              <p:nvSpPr>
                <p:cNvPr id="36903" name="Text Box 30"/>
                <p:cNvSpPr txBox="1">
                  <a:spLocks noChangeArrowheads="1"/>
                </p:cNvSpPr>
                <p:nvPr/>
              </p:nvSpPr>
              <p:spPr bwMode="auto">
                <a:xfrm>
                  <a:off x="1462" y="2544"/>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x=2</a:t>
                  </a:r>
                  <a:endParaRPr lang="en-US" sz="1800" baseline="-25000">
                    <a:solidFill>
                      <a:schemeClr val="accent2"/>
                    </a:solidFill>
                    <a:latin typeface="Monotype Corsiva" charset="0"/>
                  </a:endParaRPr>
                </a:p>
              </p:txBody>
            </p:sp>
          </p:grpSp>
          <p:sp>
            <p:nvSpPr>
              <p:cNvPr id="36900" name="Text Box 31"/>
              <p:cNvSpPr txBox="1">
                <a:spLocks noChangeArrowheads="1"/>
              </p:cNvSpPr>
              <p:nvPr/>
            </p:nvSpPr>
            <p:spPr bwMode="auto">
              <a:xfrm>
                <a:off x="1440" y="2160"/>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(2,0)</a:t>
                </a:r>
                <a:endParaRPr lang="en-US" sz="1800" baseline="-25000">
                  <a:solidFill>
                    <a:srgbClr val="FF0000"/>
                  </a:solidFill>
                  <a:latin typeface="Monotype Corsiva" charset="0"/>
                </a:endParaRPr>
              </a:p>
            </p:txBody>
          </p:sp>
        </p:grpSp>
        <p:grpSp>
          <p:nvGrpSpPr>
            <p:cNvPr id="36895" name="Group 32"/>
            <p:cNvGrpSpPr>
              <a:grpSpLocks/>
            </p:cNvGrpSpPr>
            <p:nvPr/>
          </p:nvGrpSpPr>
          <p:grpSpPr bwMode="auto">
            <a:xfrm>
              <a:off x="384" y="1776"/>
              <a:ext cx="818" cy="720"/>
              <a:chOff x="384" y="1776"/>
              <a:chExt cx="818" cy="720"/>
            </a:xfrm>
          </p:grpSpPr>
          <p:sp>
            <p:nvSpPr>
              <p:cNvPr id="36896" name="Line 33"/>
              <p:cNvSpPr>
                <a:spLocks noChangeShapeType="1"/>
              </p:cNvSpPr>
              <p:nvPr/>
            </p:nvSpPr>
            <p:spPr bwMode="auto">
              <a:xfrm flipV="1">
                <a:off x="432" y="1968"/>
                <a:ext cx="288"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7" name="Text Box 34"/>
              <p:cNvSpPr txBox="1">
                <a:spLocks noChangeArrowheads="1"/>
              </p:cNvSpPr>
              <p:nvPr/>
            </p:nvSpPr>
            <p:spPr bwMode="auto">
              <a:xfrm>
                <a:off x="555" y="1776"/>
                <a:ext cx="6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smtClean="0">
                    <a:solidFill>
                      <a:srgbClr val="FF0000"/>
                    </a:solidFill>
                    <a:latin typeface="Monotype Corsiva" charset="0"/>
                  </a:rPr>
                  <a:t>(</a:t>
                </a:r>
                <a:r>
                  <a:rPr lang="en-US" sz="1800" dirty="0" err="1" smtClean="0">
                    <a:solidFill>
                      <a:srgbClr val="FF0000"/>
                    </a:solidFill>
                    <a:latin typeface="Monotype Corsiva" charset="0"/>
                  </a:rPr>
                  <a:t>x</a:t>
                </a:r>
                <a:r>
                  <a:rPr lang="en-US" sz="1800" baseline="-25000" dirty="0" err="1" smtClean="0">
                    <a:solidFill>
                      <a:srgbClr val="FF0000"/>
                    </a:solidFill>
                    <a:latin typeface="Monotype Corsiva" charset="0"/>
                  </a:rPr>
                  <a:t>CM</a:t>
                </a:r>
                <a:r>
                  <a:rPr lang="en-US" sz="1800" dirty="0" err="1" smtClean="0">
                    <a:solidFill>
                      <a:srgbClr val="FF0000"/>
                    </a:solidFill>
                    <a:latin typeface="Monotype Corsiva" charset="0"/>
                  </a:rPr>
                  <a:t>,y</a:t>
                </a:r>
                <a:r>
                  <a:rPr lang="en-US" sz="1800" baseline="-25000" dirty="0" err="1" smtClean="0">
                    <a:solidFill>
                      <a:srgbClr val="FF0000"/>
                    </a:solidFill>
                    <a:latin typeface="Monotype Corsiva" charset="0"/>
                  </a:rPr>
                  <a:t>CM</a:t>
                </a:r>
                <a:r>
                  <a:rPr lang="en-US" sz="1800" dirty="0" smtClean="0">
                    <a:solidFill>
                      <a:srgbClr val="FF0000"/>
                    </a:solidFill>
                    <a:latin typeface="Monotype Corsiva" charset="0"/>
                  </a:rPr>
                  <a:t>)</a:t>
                </a:r>
                <a:endParaRPr lang="en-US" dirty="0">
                  <a:latin typeface="Monotype Corsiva" charset="0"/>
                </a:endParaRPr>
              </a:p>
            </p:txBody>
          </p:sp>
          <p:sp>
            <p:nvSpPr>
              <p:cNvPr id="36898" name="Text Box 35"/>
              <p:cNvSpPr txBox="1">
                <a:spLocks noChangeArrowheads="1"/>
              </p:cNvSpPr>
              <p:nvPr/>
            </p:nvSpPr>
            <p:spPr bwMode="auto">
              <a:xfrm>
                <a:off x="384" y="1948"/>
                <a:ext cx="2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r</a:t>
                </a:r>
                <a:r>
                  <a:rPr lang="en-US" sz="2000" baseline="-25000">
                    <a:solidFill>
                      <a:srgbClr val="FF0000"/>
                    </a:solidFill>
                    <a:latin typeface="Arial Narrow" charset="0"/>
                  </a:rPr>
                  <a:t>CM</a:t>
                </a:r>
                <a:endParaRPr lang="en-US" sz="2000">
                  <a:solidFill>
                    <a:srgbClr val="FF0000"/>
                  </a:solidFill>
                  <a:latin typeface="Arial Narrow" charset="0"/>
                </a:endParaRPr>
              </a:p>
            </p:txBody>
          </p:sp>
        </p:grpSp>
      </p:grpSp>
      <p:graphicFrame>
        <p:nvGraphicFramePr>
          <p:cNvPr id="364580" name="Object 7"/>
          <p:cNvGraphicFramePr>
            <a:graphicFrameLocks noChangeAspect="1"/>
          </p:cNvGraphicFramePr>
          <p:nvPr/>
        </p:nvGraphicFramePr>
        <p:xfrm>
          <a:off x="6096000" y="2646363"/>
          <a:ext cx="1655763" cy="1087437"/>
        </p:xfrm>
        <a:graphic>
          <a:graphicData uri="http://schemas.openxmlformats.org/presentationml/2006/ole">
            <mc:AlternateContent xmlns:mc="http://schemas.openxmlformats.org/markup-compatibility/2006">
              <mc:Choice xmlns:v="urn:schemas-microsoft-com:vml" Requires="v">
                <p:oleObj spid="_x0000_s339207" name="Equation" r:id="rId13" imgW="927000" imgH="660240" progId="Equation.3">
                  <p:embed/>
                </p:oleObj>
              </mc:Choice>
              <mc:Fallback>
                <p:oleObj name="Equation" r:id="rId13" imgW="927000" imgH="660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646363"/>
                        <a:ext cx="1655763"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1" name="Object 8"/>
          <p:cNvGraphicFramePr>
            <a:graphicFrameLocks noChangeAspect="1"/>
          </p:cNvGraphicFramePr>
          <p:nvPr/>
        </p:nvGraphicFramePr>
        <p:xfrm>
          <a:off x="1143000" y="4648200"/>
          <a:ext cx="819150" cy="854075"/>
        </p:xfrm>
        <a:graphic>
          <a:graphicData uri="http://schemas.openxmlformats.org/presentationml/2006/ole">
            <mc:AlternateContent xmlns:mc="http://schemas.openxmlformats.org/markup-compatibility/2006">
              <mc:Choice xmlns:v="urn:schemas-microsoft-com:vml" Requires="v">
                <p:oleObj spid="_x0000_s339208" name="Equation" r:id="rId15" imgW="634680" imgH="660240" progId="Equation.3">
                  <p:embed/>
                </p:oleObj>
              </mc:Choice>
              <mc:Fallback>
                <p:oleObj name="Equation" r:id="rId15" imgW="634680" imgH="660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4648200"/>
                        <a:ext cx="819150"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2" name="Object 9"/>
          <p:cNvGraphicFramePr>
            <a:graphicFrameLocks noChangeAspect="1"/>
          </p:cNvGraphicFramePr>
          <p:nvPr/>
        </p:nvGraphicFramePr>
        <p:xfrm>
          <a:off x="1905000" y="4795838"/>
          <a:ext cx="1687513" cy="558800"/>
        </p:xfrm>
        <a:graphic>
          <a:graphicData uri="http://schemas.openxmlformats.org/presentationml/2006/ole">
            <mc:AlternateContent xmlns:mc="http://schemas.openxmlformats.org/markup-compatibility/2006">
              <mc:Choice xmlns:v="urn:schemas-microsoft-com:vml" Requires="v">
                <p:oleObj spid="_x0000_s339209" name="Equation" r:id="rId17" imgW="1307880" imgH="431640" progId="Equation.3">
                  <p:embed/>
                </p:oleObj>
              </mc:Choice>
              <mc:Fallback>
                <p:oleObj name="Equation" r:id="rId17" imgW="13078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4795838"/>
                        <a:ext cx="1687513"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3" name="Object 10"/>
          <p:cNvGraphicFramePr>
            <a:graphicFrameLocks noChangeAspect="1"/>
          </p:cNvGraphicFramePr>
          <p:nvPr/>
        </p:nvGraphicFramePr>
        <p:xfrm>
          <a:off x="3581400" y="4795838"/>
          <a:ext cx="1230313" cy="560387"/>
        </p:xfrm>
        <a:graphic>
          <a:graphicData uri="http://schemas.openxmlformats.org/presentationml/2006/ole">
            <mc:AlternateContent xmlns:mc="http://schemas.openxmlformats.org/markup-compatibility/2006">
              <mc:Choice xmlns:v="urn:schemas-microsoft-com:vml" Requires="v">
                <p:oleObj spid="_x0000_s339210" name="Equation" r:id="rId19" imgW="952200" imgH="431640" progId="Equation.3">
                  <p:embed/>
                </p:oleObj>
              </mc:Choice>
              <mc:Fallback>
                <p:oleObj name="Equation" r:id="rId19" imgW="95220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4795838"/>
                        <a:ext cx="1230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4" name="Object 11"/>
          <p:cNvGraphicFramePr>
            <a:graphicFrameLocks noChangeAspect="1"/>
          </p:cNvGraphicFramePr>
          <p:nvPr/>
        </p:nvGraphicFramePr>
        <p:xfrm>
          <a:off x="676275" y="5778500"/>
          <a:ext cx="512763" cy="420688"/>
        </p:xfrm>
        <a:graphic>
          <a:graphicData uri="http://schemas.openxmlformats.org/presentationml/2006/ole">
            <mc:AlternateContent xmlns:mc="http://schemas.openxmlformats.org/markup-compatibility/2006">
              <mc:Choice xmlns:v="urn:schemas-microsoft-com:vml" Requires="v">
                <p:oleObj spid="_x0000_s339211" name="Equation" r:id="rId21" imgW="279360" imgH="228600" progId="Equation.3">
                  <p:embed/>
                </p:oleObj>
              </mc:Choice>
              <mc:Fallback>
                <p:oleObj name="Equation" r:id="rId21" imgW="27936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6275" y="5778500"/>
                        <a:ext cx="512763" cy="420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5" name="Object 12"/>
          <p:cNvGraphicFramePr>
            <a:graphicFrameLocks noChangeAspect="1"/>
          </p:cNvGraphicFramePr>
          <p:nvPr/>
        </p:nvGraphicFramePr>
        <p:xfrm>
          <a:off x="1143000" y="5562600"/>
          <a:ext cx="836613" cy="854075"/>
        </p:xfrm>
        <a:graphic>
          <a:graphicData uri="http://schemas.openxmlformats.org/presentationml/2006/ole">
            <mc:AlternateContent xmlns:mc="http://schemas.openxmlformats.org/markup-compatibility/2006">
              <mc:Choice xmlns:v="urn:schemas-microsoft-com:vml" Requires="v">
                <p:oleObj spid="_x0000_s339212" name="Equation" r:id="rId23" imgW="647640" imgH="660240" progId="Equation.3">
                  <p:embed/>
                </p:oleObj>
              </mc:Choice>
              <mc:Fallback>
                <p:oleObj name="Equation" r:id="rId23" imgW="647640" imgH="660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 y="5562600"/>
                        <a:ext cx="836613"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6" name="Object 13"/>
          <p:cNvGraphicFramePr>
            <a:graphicFrameLocks noChangeAspect="1"/>
          </p:cNvGraphicFramePr>
          <p:nvPr/>
        </p:nvGraphicFramePr>
        <p:xfrm>
          <a:off x="1981200" y="5710238"/>
          <a:ext cx="1738313" cy="560387"/>
        </p:xfrm>
        <a:graphic>
          <a:graphicData uri="http://schemas.openxmlformats.org/presentationml/2006/ole">
            <mc:AlternateContent xmlns:mc="http://schemas.openxmlformats.org/markup-compatibility/2006">
              <mc:Choice xmlns:v="urn:schemas-microsoft-com:vml" Requires="v">
                <p:oleObj spid="_x0000_s339213" name="Equation" r:id="rId25" imgW="1346040" imgH="431640" progId="Equation.3">
                  <p:embed/>
                </p:oleObj>
              </mc:Choice>
              <mc:Fallback>
                <p:oleObj name="Equation" r:id="rId25" imgW="134604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1200" y="5710238"/>
                        <a:ext cx="1738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7" name="Object 14"/>
          <p:cNvGraphicFramePr>
            <a:graphicFrameLocks noChangeAspect="1"/>
          </p:cNvGraphicFramePr>
          <p:nvPr/>
        </p:nvGraphicFramePr>
        <p:xfrm>
          <a:off x="3724275" y="5710238"/>
          <a:ext cx="1228725" cy="560387"/>
        </p:xfrm>
        <a:graphic>
          <a:graphicData uri="http://schemas.openxmlformats.org/presentationml/2006/ole">
            <mc:AlternateContent xmlns:mc="http://schemas.openxmlformats.org/markup-compatibility/2006">
              <mc:Choice xmlns:v="urn:schemas-microsoft-com:vml" Requires="v">
                <p:oleObj spid="_x0000_s339214" name="Equation" r:id="rId27" imgW="952200" imgH="431640" progId="Equation.3">
                  <p:embed/>
                </p:oleObj>
              </mc:Choice>
              <mc:Fallback>
                <p:oleObj name="Equation" r:id="rId27" imgW="952200" imgH="431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24275" y="5710238"/>
                        <a:ext cx="1228725"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8" name="Object 15"/>
          <p:cNvGraphicFramePr>
            <a:graphicFrameLocks noChangeAspect="1"/>
          </p:cNvGraphicFramePr>
          <p:nvPr>
            <p:extLst>
              <p:ext uri="{D42A27DB-BD31-4B8C-83A1-F6EECF244321}">
                <p14:modId xmlns:p14="http://schemas.microsoft.com/office/powerpoint/2010/main" val="3907297252"/>
              </p:ext>
            </p:extLst>
          </p:nvPr>
        </p:nvGraphicFramePr>
        <p:xfrm>
          <a:off x="5038725" y="4103688"/>
          <a:ext cx="823913" cy="525462"/>
        </p:xfrm>
        <a:graphic>
          <a:graphicData uri="http://schemas.openxmlformats.org/presentationml/2006/ole">
            <mc:AlternateContent xmlns:mc="http://schemas.openxmlformats.org/markup-compatibility/2006">
              <mc:Choice xmlns:v="urn:schemas-microsoft-com:vml" Requires="v">
                <p:oleObj spid="_x0000_s339215" name="Equation" r:id="rId29" imgW="508000" imgH="279400" progId="Equation.DSMT4">
                  <p:embed/>
                </p:oleObj>
              </mc:Choice>
              <mc:Fallback>
                <p:oleObj name="Equation" r:id="rId29" imgW="508000" imgH="279400" progId="Equation.DSMT4">
                  <p:embed/>
                  <p:pic>
                    <p:nvPicPr>
                      <p:cNvPr id="0" name=""/>
                      <p:cNvPicPr>
                        <a:picLocks noChangeAspect="1" noChangeArrowheads="1"/>
                      </p:cNvPicPr>
                      <p:nvPr/>
                    </p:nvPicPr>
                    <p:blipFill>
                      <a:blip r:embed="rId30"/>
                      <a:srcRect/>
                      <a:stretch>
                        <a:fillRect/>
                      </a:stretch>
                    </p:blipFill>
                    <p:spPr bwMode="auto">
                      <a:xfrm>
                        <a:off x="5038725" y="4103688"/>
                        <a:ext cx="823913"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9" name="Object 16"/>
          <p:cNvGraphicFramePr>
            <a:graphicFrameLocks noChangeAspect="1"/>
          </p:cNvGraphicFramePr>
          <p:nvPr>
            <p:extLst>
              <p:ext uri="{D42A27DB-BD31-4B8C-83A1-F6EECF244321}">
                <p14:modId xmlns:p14="http://schemas.microsoft.com/office/powerpoint/2010/main" val="1295660663"/>
              </p:ext>
            </p:extLst>
          </p:nvPr>
        </p:nvGraphicFramePr>
        <p:xfrm>
          <a:off x="6521450" y="3849688"/>
          <a:ext cx="2249488" cy="982662"/>
        </p:xfrm>
        <a:graphic>
          <a:graphicData uri="http://schemas.openxmlformats.org/presentationml/2006/ole">
            <mc:AlternateContent xmlns:mc="http://schemas.openxmlformats.org/markup-compatibility/2006">
              <mc:Choice xmlns:v="urn:schemas-microsoft-com:vml" Requires="v">
                <p:oleObj spid="_x0000_s339216" name="Equation" r:id="rId31" imgW="1384300" imgH="520700" progId="Equation.DSMT4">
                  <p:embed/>
                </p:oleObj>
              </mc:Choice>
              <mc:Fallback>
                <p:oleObj name="Equation" r:id="rId31" imgW="1384300" imgH="520700" progId="Equation.DSMT4">
                  <p:embed/>
                  <p:pic>
                    <p:nvPicPr>
                      <p:cNvPr id="0" name=""/>
                      <p:cNvPicPr>
                        <a:picLocks noChangeAspect="1" noChangeArrowheads="1"/>
                      </p:cNvPicPr>
                      <p:nvPr/>
                    </p:nvPicPr>
                    <p:blipFill>
                      <a:blip r:embed="rId32"/>
                      <a:srcRect/>
                      <a:stretch>
                        <a:fillRect/>
                      </a:stretch>
                    </p:blipFill>
                    <p:spPr bwMode="auto">
                      <a:xfrm>
                        <a:off x="6521450" y="3849688"/>
                        <a:ext cx="2249488" cy="982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90" name="Object 17"/>
          <p:cNvGraphicFramePr>
            <a:graphicFrameLocks noChangeAspect="1"/>
          </p:cNvGraphicFramePr>
          <p:nvPr>
            <p:extLst>
              <p:ext uri="{D42A27DB-BD31-4B8C-83A1-F6EECF244321}">
                <p14:modId xmlns:p14="http://schemas.microsoft.com/office/powerpoint/2010/main" val="4274669843"/>
              </p:ext>
            </p:extLst>
          </p:nvPr>
        </p:nvGraphicFramePr>
        <p:xfrm>
          <a:off x="5800725" y="4103688"/>
          <a:ext cx="739775" cy="525462"/>
        </p:xfrm>
        <a:graphic>
          <a:graphicData uri="http://schemas.openxmlformats.org/presentationml/2006/ole">
            <mc:AlternateContent xmlns:mc="http://schemas.openxmlformats.org/markup-compatibility/2006">
              <mc:Choice xmlns:v="urn:schemas-microsoft-com:vml" Requires="v">
                <p:oleObj spid="_x0000_s339217" name="Equation" r:id="rId33" imgW="457200" imgH="279400" progId="Equation.DSMT4">
                  <p:embed/>
                </p:oleObj>
              </mc:Choice>
              <mc:Fallback>
                <p:oleObj name="Equation" r:id="rId33" imgW="457200" imgH="279400" progId="Equation.DSMT4">
                  <p:embed/>
                  <p:pic>
                    <p:nvPicPr>
                      <p:cNvPr id="0" name=""/>
                      <p:cNvPicPr>
                        <a:picLocks noChangeAspect="1" noChangeArrowheads="1"/>
                      </p:cNvPicPr>
                      <p:nvPr/>
                    </p:nvPicPr>
                    <p:blipFill>
                      <a:blip r:embed="rId34"/>
                      <a:srcRect/>
                      <a:stretch>
                        <a:fillRect/>
                      </a:stretch>
                    </p:blipFill>
                    <p:spPr bwMode="auto">
                      <a:xfrm>
                        <a:off x="5800725" y="4103688"/>
                        <a:ext cx="739775"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46950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892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89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F4B765-6B50-3047-8BB7-3CA7F9B2EC9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803843" name="Picture 3" descr="F0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9600"/>
            <a:ext cx="5715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3844" name="Object 2"/>
          <p:cNvGraphicFramePr>
            <a:graphicFrameLocks noChangeAspect="1"/>
          </p:cNvGraphicFramePr>
          <p:nvPr/>
        </p:nvGraphicFramePr>
        <p:xfrm>
          <a:off x="1600200" y="3290888"/>
          <a:ext cx="801688" cy="411162"/>
        </p:xfrm>
        <a:graphic>
          <a:graphicData uri="http://schemas.openxmlformats.org/presentationml/2006/ole">
            <mc:AlternateContent xmlns:mc="http://schemas.openxmlformats.org/markup-compatibility/2006">
              <mc:Choice xmlns:v="urn:schemas-microsoft-com:vml" Requires="v">
                <p:oleObj spid="_x0000_s289376" name="Equation" r:id="rId5" imgW="444240" imgH="228600" progId="Equation.DSMT4">
                  <p:embed/>
                </p:oleObj>
              </mc:Choice>
              <mc:Fallback>
                <p:oleObj name="Equation" r:id="rId5" imgW="4442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90888"/>
                        <a:ext cx="80168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45" name="Object 3"/>
          <p:cNvGraphicFramePr>
            <a:graphicFrameLocks noChangeAspect="1"/>
          </p:cNvGraphicFramePr>
          <p:nvPr/>
        </p:nvGraphicFramePr>
        <p:xfrm>
          <a:off x="1371600" y="4191000"/>
          <a:ext cx="871538" cy="561975"/>
        </p:xfrm>
        <a:graphic>
          <a:graphicData uri="http://schemas.openxmlformats.org/presentationml/2006/ole">
            <mc:AlternateContent xmlns:mc="http://schemas.openxmlformats.org/markup-compatibility/2006">
              <mc:Choice xmlns:v="urn:schemas-microsoft-com:vml" Requires="v">
                <p:oleObj spid="_x0000_s289377" name="Equation" r:id="rId7" imgW="355320" imgH="228600" progId="Equation.DSMT4">
                  <p:embed/>
                </p:oleObj>
              </mc:Choice>
              <mc:Fallback>
                <p:oleObj name="Equation" r:id="rId7" imgW="3553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91000"/>
                        <a:ext cx="87153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46" name="AutoShape 6"/>
          <p:cNvSpPr>
            <a:spLocks noChangeArrowheads="1"/>
          </p:cNvSpPr>
          <p:nvPr/>
        </p:nvSpPr>
        <p:spPr bwMode="auto">
          <a:xfrm>
            <a:off x="762000" y="43434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38925" name="Rectangle 7"/>
          <p:cNvSpPr>
            <a:spLocks noGrp="1" noChangeArrowheads="1"/>
          </p:cNvSpPr>
          <p:nvPr>
            <p:ph type="title"/>
          </p:nvPr>
        </p:nvSpPr>
        <p:spPr>
          <a:xfrm>
            <a:off x="685800" y="0"/>
            <a:ext cx="7772400" cy="685800"/>
          </a:xfrm>
        </p:spPr>
        <p:txBody>
          <a:bodyPr/>
          <a:lstStyle/>
          <a:p>
            <a:r>
              <a:rPr lang="en-US" altLang="ko-KR" sz="4000" dirty="0">
                <a:latin typeface="Arial Narrow" charset="0"/>
                <a:ea typeface="굴림" charset="0"/>
                <a:cs typeface="굴림" charset="0"/>
              </a:rPr>
              <a:t>Velocity of </a:t>
            </a:r>
            <a:r>
              <a:rPr lang="en-US" altLang="ko-KR" sz="4000" dirty="0" smtClean="0">
                <a:latin typeface="Arial Narrow" charset="0"/>
                <a:ea typeface="굴림" charset="0"/>
                <a:cs typeface="굴림" charset="0"/>
              </a:rPr>
              <a:t>the Center </a:t>
            </a:r>
            <a:r>
              <a:rPr lang="en-US" altLang="ko-KR" sz="4000" dirty="0">
                <a:latin typeface="Arial Narrow" charset="0"/>
                <a:ea typeface="굴림" charset="0"/>
                <a:cs typeface="굴림" charset="0"/>
              </a:rPr>
              <a:t>of Mass</a:t>
            </a:r>
            <a:endParaRPr lang="en-US" sz="4000" dirty="0">
              <a:latin typeface="Arial Narrow" charset="0"/>
              <a:ea typeface="ＭＳ Ｐゴシック" charset="0"/>
              <a:cs typeface="ＭＳ Ｐゴシック" charset="0"/>
            </a:endParaRPr>
          </a:p>
        </p:txBody>
      </p:sp>
      <p:sp>
        <p:nvSpPr>
          <p:cNvPr id="803848" name="Text Box 8"/>
          <p:cNvSpPr txBox="1">
            <a:spLocks noChangeArrowheads="1"/>
          </p:cNvSpPr>
          <p:nvPr/>
        </p:nvSpPr>
        <p:spPr bwMode="auto">
          <a:xfrm>
            <a:off x="838200" y="51816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In an isolated system, the total linear momentum does not change,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therefore the velocity of the center of mass does not change.</a:t>
            </a:r>
          </a:p>
        </p:txBody>
      </p:sp>
      <p:graphicFrame>
        <p:nvGraphicFramePr>
          <p:cNvPr id="803849" name="Object 4"/>
          <p:cNvGraphicFramePr>
            <a:graphicFrameLocks noChangeAspect="1"/>
          </p:cNvGraphicFramePr>
          <p:nvPr/>
        </p:nvGraphicFramePr>
        <p:xfrm>
          <a:off x="2443163" y="3108325"/>
          <a:ext cx="1671637" cy="777875"/>
        </p:xfrm>
        <a:graphic>
          <a:graphicData uri="http://schemas.openxmlformats.org/presentationml/2006/ole">
            <mc:AlternateContent xmlns:mc="http://schemas.openxmlformats.org/markup-compatibility/2006">
              <mc:Choice xmlns:v="urn:schemas-microsoft-com:vml" Requires="v">
                <p:oleObj spid="_x0000_s289378" name="Equation" r:id="rId9" imgW="927000" imgH="431640" progId="Equation.DSMT4">
                  <p:embed/>
                </p:oleObj>
              </mc:Choice>
              <mc:Fallback>
                <p:oleObj name="Equation" r:id="rId9" imgW="9270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163" y="3108325"/>
                        <a:ext cx="16716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0" name="Object 5"/>
          <p:cNvGraphicFramePr>
            <a:graphicFrameLocks noChangeAspect="1"/>
          </p:cNvGraphicFramePr>
          <p:nvPr/>
        </p:nvGraphicFramePr>
        <p:xfrm>
          <a:off x="2209800" y="3962400"/>
          <a:ext cx="1150938" cy="965200"/>
        </p:xfrm>
        <a:graphic>
          <a:graphicData uri="http://schemas.openxmlformats.org/presentationml/2006/ole">
            <mc:AlternateContent xmlns:mc="http://schemas.openxmlformats.org/markup-compatibility/2006">
              <mc:Choice xmlns:v="urn:schemas-microsoft-com:vml" Requires="v">
                <p:oleObj spid="_x0000_s289379" name="Equation" r:id="rId11" imgW="469800" imgH="393480" progId="Equation.DSMT4">
                  <p:embed/>
                </p:oleObj>
              </mc:Choice>
              <mc:Fallback>
                <p:oleObj name="Equation" r:id="rId11" imgW="46980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962400"/>
                        <a:ext cx="11509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1" name="Object 6"/>
          <p:cNvGraphicFramePr>
            <a:graphicFrameLocks noChangeAspect="1"/>
          </p:cNvGraphicFramePr>
          <p:nvPr/>
        </p:nvGraphicFramePr>
        <p:xfrm>
          <a:off x="3321050" y="3962400"/>
          <a:ext cx="3765550" cy="1058863"/>
        </p:xfrm>
        <a:graphic>
          <a:graphicData uri="http://schemas.openxmlformats.org/presentationml/2006/ole">
            <mc:AlternateContent xmlns:mc="http://schemas.openxmlformats.org/markup-compatibility/2006">
              <mc:Choice xmlns:v="urn:schemas-microsoft-com:vml" Requires="v">
                <p:oleObj spid="_x0000_s289380" name="Equation" r:id="rId13" imgW="1536480" imgH="431640" progId="Equation.DSMT4">
                  <p:embed/>
                </p:oleObj>
              </mc:Choice>
              <mc:Fallback>
                <p:oleObj name="Equation" r:id="rId13" imgW="153648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1050" y="3962400"/>
                        <a:ext cx="37655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2" name="Object 7"/>
          <p:cNvGraphicFramePr>
            <a:graphicFrameLocks noChangeAspect="1"/>
          </p:cNvGraphicFramePr>
          <p:nvPr/>
        </p:nvGraphicFramePr>
        <p:xfrm>
          <a:off x="7034213" y="3962400"/>
          <a:ext cx="1804987" cy="1058863"/>
        </p:xfrm>
        <a:graphic>
          <a:graphicData uri="http://schemas.openxmlformats.org/presentationml/2006/ole">
            <mc:AlternateContent xmlns:mc="http://schemas.openxmlformats.org/markup-compatibility/2006">
              <mc:Choice xmlns:v="urn:schemas-microsoft-com:vml" Requires="v">
                <p:oleObj spid="_x0000_s289381" name="Equation" r:id="rId15" imgW="736560" imgH="431640" progId="Equation.DSMT4">
                  <p:embed/>
                </p:oleObj>
              </mc:Choice>
              <mc:Fallback>
                <p:oleObj name="Equation" r:id="rId15" imgW="7365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4213" y="3962400"/>
                        <a:ext cx="1804987"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53" name="Oval 13"/>
          <p:cNvSpPr>
            <a:spLocks noChangeArrowheads="1"/>
          </p:cNvSpPr>
          <p:nvPr/>
        </p:nvSpPr>
        <p:spPr bwMode="auto">
          <a:xfrm>
            <a:off x="38100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4" name="Oval 14"/>
          <p:cNvSpPr>
            <a:spLocks noChangeArrowheads="1"/>
          </p:cNvSpPr>
          <p:nvPr/>
        </p:nvSpPr>
        <p:spPr bwMode="auto">
          <a:xfrm>
            <a:off x="56388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5" name="Oval 15"/>
          <p:cNvSpPr>
            <a:spLocks noChangeArrowheads="1"/>
          </p:cNvSpPr>
          <p:nvPr/>
        </p:nvSpPr>
        <p:spPr bwMode="auto">
          <a:xfrm>
            <a:off x="70104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03856" name="Oval 16"/>
          <p:cNvSpPr>
            <a:spLocks noChangeArrowheads="1"/>
          </p:cNvSpPr>
          <p:nvPr/>
        </p:nvSpPr>
        <p:spPr bwMode="auto">
          <a:xfrm>
            <a:off x="80010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424900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26364</TotalTime>
  <Words>2660</Words>
  <Application>Microsoft Macintosh PowerPoint</Application>
  <PresentationFormat>On-screen Show (4:3)</PresentationFormat>
  <Paragraphs>275</Paragraphs>
  <Slides>25</Slides>
  <Notes>10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1441 – Section 001 Lecture #15</vt:lpstr>
      <vt:lpstr>Announcements</vt:lpstr>
      <vt:lpstr>Reminder: Special Project #6</vt:lpstr>
      <vt:lpstr>Special Project Spread Sheet</vt:lpstr>
      <vt:lpstr>Center of Mass</vt:lpstr>
      <vt:lpstr>Motion of a Diver and the Center of Mass</vt:lpstr>
      <vt:lpstr>Ex. 7 – 12 Center of Mass</vt:lpstr>
      <vt:lpstr>Example for Center of Mass in 2-D</vt:lpstr>
      <vt:lpstr>Velocity of the Center of Mass</vt:lpstr>
      <vt:lpstr>Another Look at the Ice Skater Problem</vt:lpstr>
      <vt:lpstr>Center of Mass and Center of Gravity</vt:lpstr>
      <vt:lpstr>Rotational Motion and Angular Displacement</vt:lpstr>
      <vt:lpstr>SI Unit of the Angular Displacement</vt:lpstr>
      <vt:lpstr>Unit of the Angular Displacement</vt:lpstr>
      <vt:lpstr>Example 8-2</vt:lpstr>
      <vt:lpstr>Ex. Adjacent Synchronous Satellites</vt:lpstr>
      <vt:lpstr>Ex.  A Total Eclipse of the Sun</vt:lpstr>
      <vt:lpstr>Angular Displacement, Velocity, and Acceleration</vt:lpstr>
      <vt:lpstr>Ex. Gymnast on a High Bar</vt:lpstr>
      <vt:lpstr>Ex. A Jet Revving Its Engines</vt:lpstr>
      <vt:lpstr>Rotational Kinematics</vt:lpstr>
      <vt:lpstr>Rotational Kinematics Problem Solving Strategy</vt:lpstr>
      <vt:lpstr>Example for Rotational Kinematics</vt:lpstr>
      <vt:lpstr>Example for Rotational Kinematics cnt’d</vt:lpstr>
      <vt:lpstr>Ex. Blending with a Blender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778</cp:revision>
  <dcterms:created xsi:type="dcterms:W3CDTF">2012-06-05T17:02:23Z</dcterms:created>
  <dcterms:modified xsi:type="dcterms:W3CDTF">2015-07-08T18:13:20Z</dcterms:modified>
</cp:coreProperties>
</file>