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1.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2.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notesSlides/notesSlide3.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notesSlides/notesSlide4.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notesSlides/notesSlide5.xml" ContentType="application/vnd.openxmlformats-officedocument.presentationml.notesSlide+xml"/>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notesSlides/notesSlide6.xml" ContentType="application/vnd.openxmlformats-officedocument.presentationml.notesSlide+xml"/>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notesSlides/notesSlide7.xml" ContentType="application/vnd.openxmlformats-officedocument.presentationml.notesSlide+xml"/>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notesSlides/notesSlide8.xml" ContentType="application/vnd.openxmlformats-officedocument.presentationml.notesSlide+xml"/>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notesSlides/notesSlide9.xml" ContentType="application/vnd.openxmlformats-officedocument.presentationml.notesSlide+xml"/>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notesSlides/notesSlide10.xml" ContentType="application/vnd.openxmlformats-officedocument.presentationml.notesSlide+xml"/>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710" r:id="rId3"/>
    <p:sldId id="708" r:id="rId4"/>
    <p:sldId id="709" r:id="rId5"/>
    <p:sldId id="711" r:id="rId6"/>
    <p:sldId id="712" r:id="rId7"/>
    <p:sldId id="713" r:id="rId8"/>
    <p:sldId id="761" r:id="rId9"/>
    <p:sldId id="714" r:id="rId10"/>
    <p:sldId id="715" r:id="rId11"/>
    <p:sldId id="762" r:id="rId12"/>
    <p:sldId id="716" r:id="rId13"/>
    <p:sldId id="717" r:id="rId14"/>
    <p:sldId id="718" r:id="rId15"/>
    <p:sldId id="719" r:id="rId16"/>
    <p:sldId id="720" r:id="rId17"/>
    <p:sldId id="721" r:id="rId18"/>
    <p:sldId id="722" r:id="rId19"/>
    <p:sldId id="724" r:id="rId20"/>
    <p:sldId id="725" r:id="rId21"/>
    <p:sldId id="726" r:id="rId22"/>
    <p:sldId id="727" r:id="rId23"/>
    <p:sldId id="728" r:id="rId24"/>
    <p:sldId id="729" r:id="rId25"/>
    <p:sldId id="730"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E4FD"/>
    <a:srgbClr val="A5E0EB"/>
    <a:srgbClr val="89B9C3"/>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06" d="100"/>
          <a:sy n="106" d="100"/>
        </p:scale>
        <p:origin x="-128"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1" Type="http://schemas.openxmlformats.org/officeDocument/2006/relationships/image" Target="../media/image3.w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3.wmf"/><Relationship Id="rId4" Type="http://schemas.openxmlformats.org/officeDocument/2006/relationships/image" Target="../media/image94.wmf"/><Relationship Id="rId5" Type="http://schemas.openxmlformats.org/officeDocument/2006/relationships/image" Target="../media/image95.wmf"/><Relationship Id="rId6" Type="http://schemas.openxmlformats.org/officeDocument/2006/relationships/image" Target="../media/image96.wmf"/><Relationship Id="rId7" Type="http://schemas.openxmlformats.org/officeDocument/2006/relationships/image" Target="../media/image97.wmf"/><Relationship Id="rId8" Type="http://schemas.openxmlformats.org/officeDocument/2006/relationships/image" Target="../media/image98.wmf"/><Relationship Id="rId9" Type="http://schemas.openxmlformats.org/officeDocument/2006/relationships/image" Target="../media/image99.wmf"/><Relationship Id="rId10" Type="http://schemas.openxmlformats.org/officeDocument/2006/relationships/image" Target="../media/image100.wmf"/><Relationship Id="rId1" Type="http://schemas.openxmlformats.org/officeDocument/2006/relationships/image" Target="../media/image91.wmf"/><Relationship Id="rId2" Type="http://schemas.openxmlformats.org/officeDocument/2006/relationships/image" Target="../media/image9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2.wmf"/><Relationship Id="rId2" Type="http://schemas.openxmlformats.org/officeDocument/2006/relationships/image" Target="../media/image103.wmf"/><Relationship Id="rId3" Type="http://schemas.openxmlformats.org/officeDocument/2006/relationships/image" Target="../media/image10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6" Type="http://schemas.openxmlformats.org/officeDocument/2006/relationships/image" Target="../media/image111.wmf"/><Relationship Id="rId7" Type="http://schemas.openxmlformats.org/officeDocument/2006/relationships/image" Target="../media/image112.wmf"/><Relationship Id="rId8" Type="http://schemas.openxmlformats.org/officeDocument/2006/relationships/image" Target="../media/image113.wmf"/><Relationship Id="rId1" Type="http://schemas.openxmlformats.org/officeDocument/2006/relationships/image" Target="../media/image106.wmf"/><Relationship Id="rId2" Type="http://schemas.openxmlformats.org/officeDocument/2006/relationships/image" Target="../media/image10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16.wmf"/><Relationship Id="rId4" Type="http://schemas.openxmlformats.org/officeDocument/2006/relationships/image" Target="../media/image117.wmf"/><Relationship Id="rId5" Type="http://schemas.openxmlformats.org/officeDocument/2006/relationships/image" Target="../media/image118.wmf"/><Relationship Id="rId6" Type="http://schemas.openxmlformats.org/officeDocument/2006/relationships/image" Target="../media/image119.wmf"/><Relationship Id="rId1" Type="http://schemas.openxmlformats.org/officeDocument/2006/relationships/image" Target="../media/image114.wmf"/><Relationship Id="rId2" Type="http://schemas.openxmlformats.org/officeDocument/2006/relationships/image" Target="../media/image1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3.wmf"/><Relationship Id="rId4" Type="http://schemas.openxmlformats.org/officeDocument/2006/relationships/image" Target="../media/image124.wmf"/><Relationship Id="rId5" Type="http://schemas.openxmlformats.org/officeDocument/2006/relationships/image" Target="../media/image125.wmf"/><Relationship Id="rId6" Type="http://schemas.openxmlformats.org/officeDocument/2006/relationships/image" Target="../media/image126.wmf"/><Relationship Id="rId1" Type="http://schemas.openxmlformats.org/officeDocument/2006/relationships/image" Target="../media/image121.wmf"/><Relationship Id="rId2" Type="http://schemas.openxmlformats.org/officeDocument/2006/relationships/image" Target="../media/image122.wmf"/></Relationships>
</file>

<file path=ppt/drawings/_rels/vmlDrawing15.vml.rels><?xml version="1.0" encoding="UTF-8" standalone="yes"?>
<Relationships xmlns="http://schemas.openxmlformats.org/package/2006/relationships"><Relationship Id="rId11" Type="http://schemas.openxmlformats.org/officeDocument/2006/relationships/image" Target="../media/image138.wmf"/><Relationship Id="rId12" Type="http://schemas.openxmlformats.org/officeDocument/2006/relationships/image" Target="../media/image139.wmf"/><Relationship Id="rId13" Type="http://schemas.openxmlformats.org/officeDocument/2006/relationships/image" Target="../media/image140.wmf"/><Relationship Id="rId14" Type="http://schemas.openxmlformats.org/officeDocument/2006/relationships/image" Target="../media/image141.wmf"/><Relationship Id="rId15" Type="http://schemas.openxmlformats.org/officeDocument/2006/relationships/image" Target="../media/image142.wmf"/><Relationship Id="rId1" Type="http://schemas.openxmlformats.org/officeDocument/2006/relationships/image" Target="../media/image128.emf"/><Relationship Id="rId2" Type="http://schemas.openxmlformats.org/officeDocument/2006/relationships/image" Target="../media/image129.emf"/><Relationship Id="rId3" Type="http://schemas.openxmlformats.org/officeDocument/2006/relationships/image" Target="../media/image130.emf"/><Relationship Id="rId4" Type="http://schemas.openxmlformats.org/officeDocument/2006/relationships/image" Target="../media/image131.emf"/><Relationship Id="rId5" Type="http://schemas.openxmlformats.org/officeDocument/2006/relationships/image" Target="../media/image132.emf"/><Relationship Id="rId6" Type="http://schemas.openxmlformats.org/officeDocument/2006/relationships/image" Target="../media/image133.emf"/><Relationship Id="rId7" Type="http://schemas.openxmlformats.org/officeDocument/2006/relationships/image" Target="../media/image134.emf"/><Relationship Id="rId8" Type="http://schemas.openxmlformats.org/officeDocument/2006/relationships/image" Target="../media/image135.emf"/><Relationship Id="rId9" Type="http://schemas.openxmlformats.org/officeDocument/2006/relationships/image" Target="../media/image136.emf"/><Relationship Id="rId10" Type="http://schemas.openxmlformats.org/officeDocument/2006/relationships/image" Target="../media/image13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45.emf"/><Relationship Id="rId4" Type="http://schemas.openxmlformats.org/officeDocument/2006/relationships/image" Target="../media/image146.emf"/><Relationship Id="rId5" Type="http://schemas.openxmlformats.org/officeDocument/2006/relationships/image" Target="../media/image147.emf"/><Relationship Id="rId6" Type="http://schemas.openxmlformats.org/officeDocument/2006/relationships/image" Target="../media/image148.emf"/><Relationship Id="rId1" Type="http://schemas.openxmlformats.org/officeDocument/2006/relationships/image" Target="../media/image143.emf"/><Relationship Id="rId2" Type="http://schemas.openxmlformats.org/officeDocument/2006/relationships/image" Target="../media/image144.e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59.emf"/><Relationship Id="rId12" Type="http://schemas.openxmlformats.org/officeDocument/2006/relationships/image" Target="../media/image160.emf"/><Relationship Id="rId13" Type="http://schemas.openxmlformats.org/officeDocument/2006/relationships/image" Target="../media/image161.emf"/><Relationship Id="rId14" Type="http://schemas.openxmlformats.org/officeDocument/2006/relationships/image" Target="../media/image162.emf"/><Relationship Id="rId15" Type="http://schemas.openxmlformats.org/officeDocument/2006/relationships/image" Target="../media/image163.emf"/><Relationship Id="rId16" Type="http://schemas.openxmlformats.org/officeDocument/2006/relationships/image" Target="../media/image164.emf"/><Relationship Id="rId1" Type="http://schemas.openxmlformats.org/officeDocument/2006/relationships/image" Target="../media/image149.emf"/><Relationship Id="rId2" Type="http://schemas.openxmlformats.org/officeDocument/2006/relationships/image" Target="../media/image150.wmf"/><Relationship Id="rId3" Type="http://schemas.openxmlformats.org/officeDocument/2006/relationships/image" Target="../media/image151.emf"/><Relationship Id="rId4" Type="http://schemas.openxmlformats.org/officeDocument/2006/relationships/image" Target="../media/image152.wmf"/><Relationship Id="rId5" Type="http://schemas.openxmlformats.org/officeDocument/2006/relationships/image" Target="../media/image153.emf"/><Relationship Id="rId6" Type="http://schemas.openxmlformats.org/officeDocument/2006/relationships/image" Target="../media/image154.emf"/><Relationship Id="rId7" Type="http://schemas.openxmlformats.org/officeDocument/2006/relationships/image" Target="../media/image155.emf"/><Relationship Id="rId8" Type="http://schemas.openxmlformats.org/officeDocument/2006/relationships/image" Target="../media/image156.wmf"/><Relationship Id="rId9" Type="http://schemas.openxmlformats.org/officeDocument/2006/relationships/image" Target="../media/image157.wmf"/><Relationship Id="rId10" Type="http://schemas.openxmlformats.org/officeDocument/2006/relationships/image" Target="../media/image158.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67.emf"/><Relationship Id="rId4" Type="http://schemas.openxmlformats.org/officeDocument/2006/relationships/image" Target="../media/image168.emf"/><Relationship Id="rId5" Type="http://schemas.openxmlformats.org/officeDocument/2006/relationships/image" Target="../media/image169.wmf"/><Relationship Id="rId1" Type="http://schemas.openxmlformats.org/officeDocument/2006/relationships/image" Target="../media/image165.wmf"/><Relationship Id="rId2" Type="http://schemas.openxmlformats.org/officeDocument/2006/relationships/image" Target="../media/image16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wmf"/><Relationship Id="rId8" Type="http://schemas.openxmlformats.org/officeDocument/2006/relationships/image" Target="../media/image15.wmf"/><Relationship Id="rId1" Type="http://schemas.openxmlformats.org/officeDocument/2006/relationships/image" Target="../media/image8.wmf"/><Relationship Id="rId2"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26.wmf"/><Relationship Id="rId12" Type="http://schemas.openxmlformats.org/officeDocument/2006/relationships/image" Target="../media/image27.wmf"/><Relationship Id="rId13" Type="http://schemas.openxmlformats.org/officeDocument/2006/relationships/image" Target="../media/image28.wmf"/><Relationship Id="rId14" Type="http://schemas.openxmlformats.org/officeDocument/2006/relationships/image" Target="../media/image29.emf"/><Relationship Id="rId15" Type="http://schemas.openxmlformats.org/officeDocument/2006/relationships/image" Target="../media/image30.emf"/><Relationship Id="rId16" Type="http://schemas.openxmlformats.org/officeDocument/2006/relationships/image" Target="../media/image31.emf"/><Relationship Id="rId1" Type="http://schemas.openxmlformats.org/officeDocument/2006/relationships/image" Target="../media/image8.wmf"/><Relationship Id="rId2" Type="http://schemas.openxmlformats.org/officeDocument/2006/relationships/image" Target="../media/image17.wmf"/><Relationship Id="rId3" Type="http://schemas.openxmlformats.org/officeDocument/2006/relationships/image" Target="../media/image18.emf"/><Relationship Id="rId4" Type="http://schemas.openxmlformats.org/officeDocument/2006/relationships/image" Target="../media/image19.wmf"/><Relationship Id="rId5" Type="http://schemas.openxmlformats.org/officeDocument/2006/relationships/image" Target="../media/image20.emf"/><Relationship Id="rId6" Type="http://schemas.openxmlformats.org/officeDocument/2006/relationships/image" Target="../media/image21.wmf"/><Relationship Id="rId7" Type="http://schemas.openxmlformats.org/officeDocument/2006/relationships/image" Target="../media/image22.wmf"/><Relationship Id="rId8" Type="http://schemas.openxmlformats.org/officeDocument/2006/relationships/image" Target="../media/image23.wmf"/><Relationship Id="rId9" Type="http://schemas.openxmlformats.org/officeDocument/2006/relationships/image" Target="../media/image24.wmf"/><Relationship Id="rId10"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wmf"/><Relationship Id="rId6" Type="http://schemas.openxmlformats.org/officeDocument/2006/relationships/image" Target="../media/image37.wmf"/><Relationship Id="rId1" Type="http://schemas.openxmlformats.org/officeDocument/2006/relationships/image" Target="../media/image32.wmf"/><Relationship Id="rId2"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2.wmf"/><Relationship Id="rId5" Type="http://schemas.openxmlformats.org/officeDocument/2006/relationships/image" Target="../media/image43.wmf"/><Relationship Id="rId6" Type="http://schemas.openxmlformats.org/officeDocument/2006/relationships/image" Target="../media/image44.wmf"/><Relationship Id="rId7" Type="http://schemas.openxmlformats.org/officeDocument/2006/relationships/image" Target="../media/image45.wmf"/><Relationship Id="rId8" Type="http://schemas.openxmlformats.org/officeDocument/2006/relationships/image" Target="../media/image46.wmf"/><Relationship Id="rId9" Type="http://schemas.openxmlformats.org/officeDocument/2006/relationships/image" Target="../media/image47.wmf"/><Relationship Id="rId10" Type="http://schemas.openxmlformats.org/officeDocument/2006/relationships/image" Target="../media/image48.wmf"/><Relationship Id="rId1" Type="http://schemas.openxmlformats.org/officeDocument/2006/relationships/image" Target="../media/image39.wmf"/><Relationship Id="rId2"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4.wmf"/><Relationship Id="rId2" Type="http://schemas.openxmlformats.org/officeDocument/2006/relationships/image" Target="../media/image55.wmf"/><Relationship Id="rId3"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1.wmf"/><Relationship Id="rId4" Type="http://schemas.openxmlformats.org/officeDocument/2006/relationships/image" Target="../media/image62.wmf"/><Relationship Id="rId5" Type="http://schemas.openxmlformats.org/officeDocument/2006/relationships/image" Target="../media/image63.wmf"/><Relationship Id="rId6" Type="http://schemas.openxmlformats.org/officeDocument/2006/relationships/image" Target="../media/image64.wmf"/><Relationship Id="rId7" Type="http://schemas.openxmlformats.org/officeDocument/2006/relationships/image" Target="../media/image65.wmf"/><Relationship Id="rId8" Type="http://schemas.openxmlformats.org/officeDocument/2006/relationships/image" Target="../media/image66.wmf"/><Relationship Id="rId1" Type="http://schemas.openxmlformats.org/officeDocument/2006/relationships/image" Target="../media/image59.wmf"/><Relationship Id="rId2"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79.wmf"/><Relationship Id="rId12" Type="http://schemas.openxmlformats.org/officeDocument/2006/relationships/image" Target="../media/image80.wmf"/><Relationship Id="rId13" Type="http://schemas.openxmlformats.org/officeDocument/2006/relationships/image" Target="../media/image81.wmf"/><Relationship Id="rId1" Type="http://schemas.openxmlformats.org/officeDocument/2006/relationships/image" Target="../media/image69.wmf"/><Relationship Id="rId2" Type="http://schemas.openxmlformats.org/officeDocument/2006/relationships/image" Target="../media/image70.emf"/><Relationship Id="rId3" Type="http://schemas.openxmlformats.org/officeDocument/2006/relationships/image" Target="../media/image71.emf"/><Relationship Id="rId4" Type="http://schemas.openxmlformats.org/officeDocument/2006/relationships/image" Target="../media/image72.wmf"/><Relationship Id="rId5" Type="http://schemas.openxmlformats.org/officeDocument/2006/relationships/image" Target="../media/image73.emf"/><Relationship Id="rId6" Type="http://schemas.openxmlformats.org/officeDocument/2006/relationships/image" Target="../media/image74.wmf"/><Relationship Id="rId7" Type="http://schemas.openxmlformats.org/officeDocument/2006/relationships/image" Target="../media/image75.wmf"/><Relationship Id="rId8" Type="http://schemas.openxmlformats.org/officeDocument/2006/relationships/image" Target="../media/image76.wmf"/><Relationship Id="rId9" Type="http://schemas.openxmlformats.org/officeDocument/2006/relationships/image" Target="../media/image77.wmf"/><Relationship Id="rId10"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4.wmf"/><Relationship Id="rId4" Type="http://schemas.openxmlformats.org/officeDocument/2006/relationships/image" Target="../media/image85.wmf"/><Relationship Id="rId5" Type="http://schemas.openxmlformats.org/officeDocument/2006/relationships/image" Target="../media/image86.wmf"/><Relationship Id="rId6" Type="http://schemas.openxmlformats.org/officeDocument/2006/relationships/image" Target="../media/image87.wmf"/><Relationship Id="rId7" Type="http://schemas.openxmlformats.org/officeDocument/2006/relationships/image" Target="../media/image88.wmf"/><Relationship Id="rId8" Type="http://schemas.openxmlformats.org/officeDocument/2006/relationships/image" Target="../media/image89.wmf"/><Relationship Id="rId1" Type="http://schemas.openxmlformats.org/officeDocument/2006/relationships/image" Target="../media/image82.wmf"/><Relationship Id="rId2" Type="http://schemas.openxmlformats.org/officeDocument/2006/relationships/image" Target="../media/image8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B79B2D4-0D7C-AF47-883E-838AD0FBC899}" type="slidenum">
              <a:rPr lang="en-US" sz="1200"/>
              <a:pPr eaLnBrk="1" hangingPunct="1"/>
              <a:t>9</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DD1328-4A88-4841-9947-130AA86ECBAD}" type="slidenum">
              <a:rPr lang="en-US" sz="1200"/>
              <a:pPr eaLnBrk="1" hangingPunct="1"/>
              <a:t>25</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174970F-760E-6C40-A98D-579682D9341A}" type="slidenum">
              <a:rPr lang="en-US" sz="1200"/>
              <a:pPr eaLnBrk="1" hangingPunct="1"/>
              <a:t>10</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F62FEFA-802A-3347-B0B0-8440EDB4C4DE}" type="slidenum">
              <a:rPr lang="en-US" sz="1200"/>
              <a:pPr eaLnBrk="1" hangingPunct="1"/>
              <a:t>12</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9B4CCA-21EC-5149-A91F-610A7DE37C18}" type="slidenum">
              <a:rPr lang="en-US" sz="1200"/>
              <a:pPr eaLnBrk="1" hangingPunct="1"/>
              <a:t>13</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9B4CCA-21EC-5149-A91F-610A7DE37C18}" type="slidenum">
              <a:rPr lang="en-US" sz="1200"/>
              <a:pPr eaLnBrk="1" hangingPunct="1"/>
              <a:t>14</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14B37C-E9EA-DF4C-A6EF-08FCDA27337D}" type="slidenum">
              <a:rPr lang="en-US" sz="1200"/>
              <a:pPr eaLnBrk="1" hangingPunct="1"/>
              <a:t>16</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2BB6BBE-6D0F-7343-9889-888D84CB1FAE}" type="slidenum">
              <a:rPr lang="en-US" sz="1200"/>
              <a:pPr eaLnBrk="1" hangingPunct="1"/>
              <a:t>17</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435E6E1-3905-B348-9D4F-F2434196AFBB}" type="slidenum">
              <a:rPr lang="en-US" sz="1200"/>
              <a:pPr eaLnBrk="1" hangingPunct="1"/>
              <a:t>19</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EFA046A-66CC-E546-8B21-34F40AF3D7E8}" type="slidenum">
              <a:rPr lang="en-US" sz="1200"/>
              <a:pPr eaLnBrk="1" hangingPunct="1"/>
              <a:t>20</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July 8,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July 8,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July 8,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37.bin"/><Relationship Id="rId20" Type="http://schemas.openxmlformats.org/officeDocument/2006/relationships/image" Target="../media/image46.wmf"/><Relationship Id="rId21" Type="http://schemas.openxmlformats.org/officeDocument/2006/relationships/oleObject" Target="../embeddings/oleObject43.bin"/><Relationship Id="rId22" Type="http://schemas.openxmlformats.org/officeDocument/2006/relationships/image" Target="../media/image47.wmf"/><Relationship Id="rId23" Type="http://schemas.openxmlformats.org/officeDocument/2006/relationships/oleObject" Target="../embeddings/oleObject44.bin"/><Relationship Id="rId24" Type="http://schemas.openxmlformats.org/officeDocument/2006/relationships/image" Target="../media/image48.wmf"/><Relationship Id="rId10" Type="http://schemas.openxmlformats.org/officeDocument/2006/relationships/image" Target="../media/image41.wmf"/><Relationship Id="rId11" Type="http://schemas.openxmlformats.org/officeDocument/2006/relationships/oleObject" Target="../embeddings/oleObject38.bin"/><Relationship Id="rId12" Type="http://schemas.openxmlformats.org/officeDocument/2006/relationships/image" Target="../media/image42.wmf"/><Relationship Id="rId13" Type="http://schemas.openxmlformats.org/officeDocument/2006/relationships/oleObject" Target="../embeddings/oleObject39.bin"/><Relationship Id="rId14" Type="http://schemas.openxmlformats.org/officeDocument/2006/relationships/image" Target="../media/image43.wmf"/><Relationship Id="rId15" Type="http://schemas.openxmlformats.org/officeDocument/2006/relationships/oleObject" Target="../embeddings/oleObject40.bin"/><Relationship Id="rId16" Type="http://schemas.openxmlformats.org/officeDocument/2006/relationships/image" Target="../media/image44.wmf"/><Relationship Id="rId17" Type="http://schemas.openxmlformats.org/officeDocument/2006/relationships/oleObject" Target="../embeddings/oleObject41.bin"/><Relationship Id="rId18" Type="http://schemas.openxmlformats.org/officeDocument/2006/relationships/image" Target="../media/image45.wmf"/><Relationship Id="rId19" Type="http://schemas.openxmlformats.org/officeDocument/2006/relationships/oleObject" Target="../embeddings/oleObject42.bin"/><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49.jpeg"/><Relationship Id="rId5" Type="http://schemas.openxmlformats.org/officeDocument/2006/relationships/oleObject" Target="../embeddings/oleObject35.bin"/><Relationship Id="rId6" Type="http://schemas.openxmlformats.org/officeDocument/2006/relationships/image" Target="../media/image39.wmf"/><Relationship Id="rId7" Type="http://schemas.openxmlformats.org/officeDocument/2006/relationships/oleObject" Target="../embeddings/oleObject36.bin"/><Relationship Id="rId8" Type="http://schemas.openxmlformats.org/officeDocument/2006/relationships/image" Target="../media/image40.wmf"/></Relationships>
</file>

<file path=ppt/slides/_rels/slide11.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53.emf"/><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oleObject" Target="../embeddings/oleObject45.bin"/><Relationship Id="rId7" Type="http://schemas.openxmlformats.org/officeDocument/2006/relationships/image" Target="../media/image54.wmf"/><Relationship Id="rId8" Type="http://schemas.openxmlformats.org/officeDocument/2006/relationships/oleObject" Target="../embeddings/oleObject46.bin"/><Relationship Id="rId9" Type="http://schemas.openxmlformats.org/officeDocument/2006/relationships/image" Target="../media/image55.wmf"/><Relationship Id="rId10" Type="http://schemas.openxmlformats.org/officeDocument/2006/relationships/oleObject" Target="../embeddings/oleObject47.bin"/><Relationship Id="rId11" Type="http://schemas.openxmlformats.org/officeDocument/2006/relationships/image" Target="../media/image56.w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49.bin"/><Relationship Id="rId20" Type="http://schemas.openxmlformats.org/officeDocument/2006/relationships/image" Target="../media/image65.wmf"/><Relationship Id="rId21" Type="http://schemas.openxmlformats.org/officeDocument/2006/relationships/oleObject" Target="../embeddings/oleObject55.bin"/><Relationship Id="rId22" Type="http://schemas.openxmlformats.org/officeDocument/2006/relationships/image" Target="../media/image66.wmf"/><Relationship Id="rId23" Type="http://schemas.openxmlformats.org/officeDocument/2006/relationships/image" Target="../media/image68.png"/><Relationship Id="rId10" Type="http://schemas.openxmlformats.org/officeDocument/2006/relationships/image" Target="../media/image60.wmf"/><Relationship Id="rId11" Type="http://schemas.openxmlformats.org/officeDocument/2006/relationships/oleObject" Target="../embeddings/oleObject50.bin"/><Relationship Id="rId12" Type="http://schemas.openxmlformats.org/officeDocument/2006/relationships/image" Target="../media/image61.wmf"/><Relationship Id="rId13" Type="http://schemas.openxmlformats.org/officeDocument/2006/relationships/oleObject" Target="../embeddings/oleObject51.bin"/><Relationship Id="rId14" Type="http://schemas.openxmlformats.org/officeDocument/2006/relationships/image" Target="../media/image62.wmf"/><Relationship Id="rId15" Type="http://schemas.openxmlformats.org/officeDocument/2006/relationships/oleObject" Target="../embeddings/oleObject52.bin"/><Relationship Id="rId16" Type="http://schemas.openxmlformats.org/officeDocument/2006/relationships/image" Target="../media/image63.wmf"/><Relationship Id="rId17" Type="http://schemas.openxmlformats.org/officeDocument/2006/relationships/oleObject" Target="../embeddings/oleObject53.bin"/><Relationship Id="rId18" Type="http://schemas.openxmlformats.org/officeDocument/2006/relationships/image" Target="../media/image64.wmf"/><Relationship Id="rId19" Type="http://schemas.openxmlformats.org/officeDocument/2006/relationships/oleObject" Target="../embeddings/oleObject54.bin"/><Relationship Id="rId1" Type="http://schemas.openxmlformats.org/officeDocument/2006/relationships/vmlDrawing" Target="../drawings/vmlDrawing7.vml"/><Relationship Id="rId2" Type="http://schemas.microsoft.com/office/2007/relationships/media" Target="../media/media1.gif"/><Relationship Id="rId3" Type="http://schemas.openxmlformats.org/officeDocument/2006/relationships/video" Target="../media/media1.gif"/><Relationship Id="rId4" Type="http://schemas.openxmlformats.org/officeDocument/2006/relationships/slideLayout" Target="../slideLayouts/slideLayout6.xml"/><Relationship Id="rId5" Type="http://schemas.openxmlformats.org/officeDocument/2006/relationships/notesSlide" Target="../notesSlides/notesSlide4.xml"/><Relationship Id="rId6" Type="http://schemas.openxmlformats.org/officeDocument/2006/relationships/image" Target="../media/image67.jpeg"/><Relationship Id="rId7" Type="http://schemas.openxmlformats.org/officeDocument/2006/relationships/oleObject" Target="../embeddings/oleObject48.bin"/><Relationship Id="rId8" Type="http://schemas.openxmlformats.org/officeDocument/2006/relationships/image" Target="../media/image59.wmf"/></Relationships>
</file>

<file path=ppt/slides/_rels/slide14.xml.rels><?xml version="1.0" encoding="UTF-8" standalone="yes"?>
<Relationships xmlns="http://schemas.openxmlformats.org/package/2006/relationships"><Relationship Id="rId9" Type="http://schemas.openxmlformats.org/officeDocument/2006/relationships/image" Target="../media/image71.emf"/><Relationship Id="rId20" Type="http://schemas.openxmlformats.org/officeDocument/2006/relationships/oleObject" Target="../embeddings/oleObject64.bin"/><Relationship Id="rId21" Type="http://schemas.openxmlformats.org/officeDocument/2006/relationships/image" Target="../media/image77.wmf"/><Relationship Id="rId22" Type="http://schemas.openxmlformats.org/officeDocument/2006/relationships/oleObject" Target="../embeddings/oleObject65.bin"/><Relationship Id="rId23" Type="http://schemas.openxmlformats.org/officeDocument/2006/relationships/image" Target="../media/image78.wmf"/><Relationship Id="rId24" Type="http://schemas.openxmlformats.org/officeDocument/2006/relationships/oleObject" Target="../embeddings/oleObject66.bin"/><Relationship Id="rId25" Type="http://schemas.openxmlformats.org/officeDocument/2006/relationships/image" Target="../media/image79.wmf"/><Relationship Id="rId26" Type="http://schemas.openxmlformats.org/officeDocument/2006/relationships/oleObject" Target="../embeddings/oleObject67.bin"/><Relationship Id="rId27" Type="http://schemas.openxmlformats.org/officeDocument/2006/relationships/image" Target="../media/image80.wmf"/><Relationship Id="rId28" Type="http://schemas.openxmlformats.org/officeDocument/2006/relationships/oleObject" Target="../embeddings/oleObject68.bin"/><Relationship Id="rId29" Type="http://schemas.openxmlformats.org/officeDocument/2006/relationships/image" Target="../media/image81.wmf"/><Relationship Id="rId10" Type="http://schemas.openxmlformats.org/officeDocument/2006/relationships/oleObject" Target="../embeddings/oleObject59.bin"/><Relationship Id="rId11" Type="http://schemas.openxmlformats.org/officeDocument/2006/relationships/image" Target="../media/image72.wmf"/><Relationship Id="rId12" Type="http://schemas.openxmlformats.org/officeDocument/2006/relationships/oleObject" Target="../embeddings/oleObject60.bin"/><Relationship Id="rId13" Type="http://schemas.openxmlformats.org/officeDocument/2006/relationships/image" Target="../media/image73.emf"/><Relationship Id="rId14" Type="http://schemas.openxmlformats.org/officeDocument/2006/relationships/oleObject" Target="../embeddings/oleObject61.bin"/><Relationship Id="rId15" Type="http://schemas.openxmlformats.org/officeDocument/2006/relationships/image" Target="../media/image74.wmf"/><Relationship Id="rId16" Type="http://schemas.openxmlformats.org/officeDocument/2006/relationships/oleObject" Target="../embeddings/oleObject62.bin"/><Relationship Id="rId17" Type="http://schemas.openxmlformats.org/officeDocument/2006/relationships/image" Target="../media/image75.wmf"/><Relationship Id="rId18" Type="http://schemas.openxmlformats.org/officeDocument/2006/relationships/oleObject" Target="../embeddings/oleObject63.bin"/><Relationship Id="rId19" Type="http://schemas.openxmlformats.org/officeDocument/2006/relationships/image" Target="../media/image76.wmf"/><Relationship Id="rId1" Type="http://schemas.openxmlformats.org/officeDocument/2006/relationships/vmlDrawing" Target="../drawings/vmlDrawing8.vml"/><Relationship Id="rId2" Type="http://schemas.openxmlformats.org/officeDocument/2006/relationships/slideLayout" Target="../slideLayouts/slideLayout6.xml"/><Relationship Id="rId3" Type="http://schemas.openxmlformats.org/officeDocument/2006/relationships/notesSlide" Target="../notesSlides/notesSlide5.xml"/><Relationship Id="rId4" Type="http://schemas.openxmlformats.org/officeDocument/2006/relationships/oleObject" Target="../embeddings/oleObject56.bin"/><Relationship Id="rId5" Type="http://schemas.openxmlformats.org/officeDocument/2006/relationships/image" Target="../media/image69.wmf"/><Relationship Id="rId6" Type="http://schemas.openxmlformats.org/officeDocument/2006/relationships/oleObject" Target="../embeddings/oleObject57.bin"/><Relationship Id="rId7" Type="http://schemas.openxmlformats.org/officeDocument/2006/relationships/image" Target="../media/image70.emf"/><Relationship Id="rId8" Type="http://schemas.openxmlformats.org/officeDocument/2006/relationships/oleObject" Target="../embeddings/oleObject58.bin"/></Relationships>
</file>

<file path=ppt/slides/_rels/slide15.xml.rels><?xml version="1.0" encoding="UTF-8" standalone="yes"?>
<Relationships xmlns="http://schemas.openxmlformats.org/package/2006/relationships"><Relationship Id="rId11" Type="http://schemas.openxmlformats.org/officeDocument/2006/relationships/image" Target="../media/image85.wmf"/><Relationship Id="rId12" Type="http://schemas.openxmlformats.org/officeDocument/2006/relationships/oleObject" Target="../embeddings/oleObject73.bin"/><Relationship Id="rId13" Type="http://schemas.openxmlformats.org/officeDocument/2006/relationships/image" Target="../media/image86.wmf"/><Relationship Id="rId14" Type="http://schemas.openxmlformats.org/officeDocument/2006/relationships/oleObject" Target="../embeddings/oleObject74.bin"/><Relationship Id="rId15" Type="http://schemas.openxmlformats.org/officeDocument/2006/relationships/image" Target="../media/image87.wmf"/><Relationship Id="rId16" Type="http://schemas.openxmlformats.org/officeDocument/2006/relationships/oleObject" Target="../embeddings/oleObject75.bin"/><Relationship Id="rId17" Type="http://schemas.openxmlformats.org/officeDocument/2006/relationships/image" Target="../media/image88.wmf"/><Relationship Id="rId18" Type="http://schemas.openxmlformats.org/officeDocument/2006/relationships/oleObject" Target="../embeddings/oleObject76.bin"/><Relationship Id="rId19" Type="http://schemas.openxmlformats.org/officeDocument/2006/relationships/image" Target="../media/image89.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90.jpeg"/><Relationship Id="rId4" Type="http://schemas.openxmlformats.org/officeDocument/2006/relationships/oleObject" Target="../embeddings/oleObject69.bin"/><Relationship Id="rId5" Type="http://schemas.openxmlformats.org/officeDocument/2006/relationships/image" Target="../media/image82.wmf"/><Relationship Id="rId6" Type="http://schemas.openxmlformats.org/officeDocument/2006/relationships/oleObject" Target="../embeddings/oleObject70.bin"/><Relationship Id="rId7" Type="http://schemas.openxmlformats.org/officeDocument/2006/relationships/image" Target="../media/image83.wmf"/><Relationship Id="rId8" Type="http://schemas.openxmlformats.org/officeDocument/2006/relationships/oleObject" Target="../embeddings/oleObject71.bin"/><Relationship Id="rId9" Type="http://schemas.openxmlformats.org/officeDocument/2006/relationships/image" Target="../media/image84.wmf"/><Relationship Id="rId10" Type="http://schemas.openxmlformats.org/officeDocument/2006/relationships/oleObject" Target="../embeddings/oleObject72.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79.bin"/><Relationship Id="rId20" Type="http://schemas.openxmlformats.org/officeDocument/2006/relationships/image" Target="../media/image98.wmf"/><Relationship Id="rId21" Type="http://schemas.openxmlformats.org/officeDocument/2006/relationships/oleObject" Target="../embeddings/oleObject85.bin"/><Relationship Id="rId22" Type="http://schemas.openxmlformats.org/officeDocument/2006/relationships/image" Target="../media/image99.wmf"/><Relationship Id="rId23" Type="http://schemas.openxmlformats.org/officeDocument/2006/relationships/oleObject" Target="../embeddings/oleObject86.bin"/><Relationship Id="rId24" Type="http://schemas.openxmlformats.org/officeDocument/2006/relationships/image" Target="../media/image100.wmf"/><Relationship Id="rId10" Type="http://schemas.openxmlformats.org/officeDocument/2006/relationships/image" Target="../media/image93.wmf"/><Relationship Id="rId11" Type="http://schemas.openxmlformats.org/officeDocument/2006/relationships/oleObject" Target="../embeddings/oleObject80.bin"/><Relationship Id="rId12" Type="http://schemas.openxmlformats.org/officeDocument/2006/relationships/image" Target="../media/image94.wmf"/><Relationship Id="rId13" Type="http://schemas.openxmlformats.org/officeDocument/2006/relationships/oleObject" Target="../embeddings/oleObject81.bin"/><Relationship Id="rId14" Type="http://schemas.openxmlformats.org/officeDocument/2006/relationships/image" Target="../media/image95.wmf"/><Relationship Id="rId15" Type="http://schemas.openxmlformats.org/officeDocument/2006/relationships/oleObject" Target="../embeddings/oleObject82.bin"/><Relationship Id="rId16" Type="http://schemas.openxmlformats.org/officeDocument/2006/relationships/image" Target="../media/image96.wmf"/><Relationship Id="rId17" Type="http://schemas.openxmlformats.org/officeDocument/2006/relationships/oleObject" Target="../embeddings/oleObject83.bin"/><Relationship Id="rId18" Type="http://schemas.openxmlformats.org/officeDocument/2006/relationships/image" Target="../media/image97.wmf"/><Relationship Id="rId19" Type="http://schemas.openxmlformats.org/officeDocument/2006/relationships/oleObject" Target="../embeddings/oleObject84.bin"/><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notesSlide" Target="../notesSlides/notesSlide6.xml"/><Relationship Id="rId4" Type="http://schemas.openxmlformats.org/officeDocument/2006/relationships/image" Target="../media/image101.jpeg"/><Relationship Id="rId5" Type="http://schemas.openxmlformats.org/officeDocument/2006/relationships/oleObject" Target="../embeddings/oleObject77.bin"/><Relationship Id="rId6" Type="http://schemas.openxmlformats.org/officeDocument/2006/relationships/image" Target="../media/image91.wmf"/><Relationship Id="rId7" Type="http://schemas.openxmlformats.org/officeDocument/2006/relationships/oleObject" Target="../embeddings/oleObject78.bin"/><Relationship Id="rId8" Type="http://schemas.openxmlformats.org/officeDocument/2006/relationships/image" Target="../media/image92.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05.jpeg"/><Relationship Id="rId5" Type="http://schemas.openxmlformats.org/officeDocument/2006/relationships/oleObject" Target="../embeddings/oleObject87.bin"/><Relationship Id="rId6" Type="http://schemas.openxmlformats.org/officeDocument/2006/relationships/image" Target="../media/image102.wmf"/><Relationship Id="rId7" Type="http://schemas.openxmlformats.org/officeDocument/2006/relationships/oleObject" Target="../embeddings/oleObject88.bin"/><Relationship Id="rId8" Type="http://schemas.openxmlformats.org/officeDocument/2006/relationships/image" Target="../media/image103.wmf"/><Relationship Id="rId9" Type="http://schemas.openxmlformats.org/officeDocument/2006/relationships/oleObject" Target="../embeddings/oleObject89.bin"/><Relationship Id="rId10" Type="http://schemas.openxmlformats.org/officeDocument/2006/relationships/image" Target="../media/image104.w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94.bin"/><Relationship Id="rId12" Type="http://schemas.openxmlformats.org/officeDocument/2006/relationships/image" Target="../media/image110.wmf"/><Relationship Id="rId13" Type="http://schemas.openxmlformats.org/officeDocument/2006/relationships/oleObject" Target="../embeddings/oleObject95.bin"/><Relationship Id="rId14" Type="http://schemas.openxmlformats.org/officeDocument/2006/relationships/image" Target="../media/image111.wmf"/><Relationship Id="rId15" Type="http://schemas.openxmlformats.org/officeDocument/2006/relationships/oleObject" Target="../embeddings/oleObject96.bin"/><Relationship Id="rId16" Type="http://schemas.openxmlformats.org/officeDocument/2006/relationships/image" Target="../media/image112.wmf"/><Relationship Id="rId17" Type="http://schemas.openxmlformats.org/officeDocument/2006/relationships/oleObject" Target="../embeddings/oleObject97.bin"/><Relationship Id="rId18" Type="http://schemas.openxmlformats.org/officeDocument/2006/relationships/image" Target="../media/image113.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90.bin"/><Relationship Id="rId4" Type="http://schemas.openxmlformats.org/officeDocument/2006/relationships/image" Target="../media/image106.wmf"/><Relationship Id="rId5" Type="http://schemas.openxmlformats.org/officeDocument/2006/relationships/oleObject" Target="../embeddings/oleObject91.bin"/><Relationship Id="rId6" Type="http://schemas.openxmlformats.org/officeDocument/2006/relationships/image" Target="../media/image107.wmf"/><Relationship Id="rId7" Type="http://schemas.openxmlformats.org/officeDocument/2006/relationships/oleObject" Target="../embeddings/oleObject92.bin"/><Relationship Id="rId8" Type="http://schemas.openxmlformats.org/officeDocument/2006/relationships/image" Target="../media/image108.wmf"/><Relationship Id="rId9" Type="http://schemas.openxmlformats.org/officeDocument/2006/relationships/oleObject" Target="../embeddings/oleObject93.bin"/><Relationship Id="rId10" Type="http://schemas.openxmlformats.org/officeDocument/2006/relationships/image" Target="../media/image109.wmf"/></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101.bin"/><Relationship Id="rId12" Type="http://schemas.openxmlformats.org/officeDocument/2006/relationships/image" Target="../media/image117.wmf"/><Relationship Id="rId13" Type="http://schemas.openxmlformats.org/officeDocument/2006/relationships/oleObject" Target="../embeddings/oleObject102.bin"/><Relationship Id="rId14" Type="http://schemas.openxmlformats.org/officeDocument/2006/relationships/image" Target="../media/image118.wmf"/><Relationship Id="rId15" Type="http://schemas.openxmlformats.org/officeDocument/2006/relationships/oleObject" Target="../embeddings/oleObject103.bin"/><Relationship Id="rId16" Type="http://schemas.openxmlformats.org/officeDocument/2006/relationships/image" Target="../media/image119.wmf"/><Relationship Id="rId1" Type="http://schemas.openxmlformats.org/officeDocument/2006/relationships/vmlDrawing" Target="../drawings/vmlDrawing13.vml"/><Relationship Id="rId2" Type="http://schemas.openxmlformats.org/officeDocument/2006/relationships/slideLayout" Target="../slideLayouts/slideLayout6.xml"/><Relationship Id="rId3" Type="http://schemas.openxmlformats.org/officeDocument/2006/relationships/notesSlide" Target="../notesSlides/notesSlide8.xml"/><Relationship Id="rId4" Type="http://schemas.openxmlformats.org/officeDocument/2006/relationships/image" Target="../media/image120.jpeg"/><Relationship Id="rId5" Type="http://schemas.openxmlformats.org/officeDocument/2006/relationships/oleObject" Target="../embeddings/oleObject98.bin"/><Relationship Id="rId6" Type="http://schemas.openxmlformats.org/officeDocument/2006/relationships/image" Target="../media/image114.wmf"/><Relationship Id="rId7" Type="http://schemas.openxmlformats.org/officeDocument/2006/relationships/oleObject" Target="../embeddings/oleObject99.bin"/><Relationship Id="rId8" Type="http://schemas.openxmlformats.org/officeDocument/2006/relationships/image" Target="../media/image115.wmf"/><Relationship Id="rId9" Type="http://schemas.openxmlformats.org/officeDocument/2006/relationships/oleObject" Target="../embeddings/oleObject100.bin"/><Relationship Id="rId10" Type="http://schemas.openxmlformats.org/officeDocument/2006/relationships/image" Target="../media/image1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107.bin"/><Relationship Id="rId12" Type="http://schemas.openxmlformats.org/officeDocument/2006/relationships/image" Target="../media/image124.wmf"/><Relationship Id="rId13" Type="http://schemas.openxmlformats.org/officeDocument/2006/relationships/oleObject" Target="../embeddings/oleObject108.bin"/><Relationship Id="rId14" Type="http://schemas.openxmlformats.org/officeDocument/2006/relationships/image" Target="../media/image125.wmf"/><Relationship Id="rId15" Type="http://schemas.openxmlformats.org/officeDocument/2006/relationships/oleObject" Target="../embeddings/oleObject109.bin"/><Relationship Id="rId16" Type="http://schemas.openxmlformats.org/officeDocument/2006/relationships/image" Target="../media/image126.wmf"/><Relationship Id="rId1" Type="http://schemas.openxmlformats.org/officeDocument/2006/relationships/vmlDrawing" Target="../drawings/vmlDrawing14.vml"/><Relationship Id="rId2" Type="http://schemas.openxmlformats.org/officeDocument/2006/relationships/slideLayout" Target="../slideLayouts/slideLayout6.xml"/><Relationship Id="rId3" Type="http://schemas.openxmlformats.org/officeDocument/2006/relationships/notesSlide" Target="../notesSlides/notesSlide9.xml"/><Relationship Id="rId4" Type="http://schemas.openxmlformats.org/officeDocument/2006/relationships/image" Target="../media/image127.jpeg"/><Relationship Id="rId5" Type="http://schemas.openxmlformats.org/officeDocument/2006/relationships/oleObject" Target="../embeddings/oleObject104.bin"/><Relationship Id="rId6" Type="http://schemas.openxmlformats.org/officeDocument/2006/relationships/image" Target="../media/image121.wmf"/><Relationship Id="rId7" Type="http://schemas.openxmlformats.org/officeDocument/2006/relationships/oleObject" Target="../embeddings/oleObject105.bin"/><Relationship Id="rId8" Type="http://schemas.openxmlformats.org/officeDocument/2006/relationships/image" Target="../media/image122.wmf"/><Relationship Id="rId9" Type="http://schemas.openxmlformats.org/officeDocument/2006/relationships/oleObject" Target="../embeddings/oleObject106.bin"/><Relationship Id="rId10" Type="http://schemas.openxmlformats.org/officeDocument/2006/relationships/image" Target="../media/image123.wmf"/></Relationships>
</file>

<file path=ppt/slides/_rels/slide21.xml.rels><?xml version="1.0" encoding="UTF-8" standalone="yes"?>
<Relationships xmlns="http://schemas.openxmlformats.org/package/2006/relationships"><Relationship Id="rId9" Type="http://schemas.openxmlformats.org/officeDocument/2006/relationships/oleObject" Target="../embeddings/oleObject113.bin"/><Relationship Id="rId20" Type="http://schemas.openxmlformats.org/officeDocument/2006/relationships/image" Target="../media/image136.emf"/><Relationship Id="rId21" Type="http://schemas.openxmlformats.org/officeDocument/2006/relationships/oleObject" Target="../embeddings/oleObject119.bin"/><Relationship Id="rId22" Type="http://schemas.openxmlformats.org/officeDocument/2006/relationships/image" Target="../media/image137.wmf"/><Relationship Id="rId23" Type="http://schemas.openxmlformats.org/officeDocument/2006/relationships/oleObject" Target="../embeddings/oleObject120.bin"/><Relationship Id="rId24" Type="http://schemas.openxmlformats.org/officeDocument/2006/relationships/image" Target="../media/image138.wmf"/><Relationship Id="rId25" Type="http://schemas.openxmlformats.org/officeDocument/2006/relationships/oleObject" Target="../embeddings/oleObject121.bin"/><Relationship Id="rId26" Type="http://schemas.openxmlformats.org/officeDocument/2006/relationships/image" Target="../media/image139.wmf"/><Relationship Id="rId27" Type="http://schemas.openxmlformats.org/officeDocument/2006/relationships/oleObject" Target="../embeddings/oleObject122.bin"/><Relationship Id="rId28" Type="http://schemas.openxmlformats.org/officeDocument/2006/relationships/image" Target="../media/image140.wmf"/><Relationship Id="rId29" Type="http://schemas.openxmlformats.org/officeDocument/2006/relationships/oleObject" Target="../embeddings/oleObject123.bin"/><Relationship Id="rId30" Type="http://schemas.openxmlformats.org/officeDocument/2006/relationships/image" Target="../media/image141.wmf"/><Relationship Id="rId31" Type="http://schemas.openxmlformats.org/officeDocument/2006/relationships/oleObject" Target="../embeddings/oleObject124.bin"/><Relationship Id="rId32" Type="http://schemas.openxmlformats.org/officeDocument/2006/relationships/image" Target="../media/image142.wmf"/><Relationship Id="rId10" Type="http://schemas.openxmlformats.org/officeDocument/2006/relationships/image" Target="../media/image131.emf"/><Relationship Id="rId11" Type="http://schemas.openxmlformats.org/officeDocument/2006/relationships/oleObject" Target="../embeddings/oleObject114.bin"/><Relationship Id="rId12" Type="http://schemas.openxmlformats.org/officeDocument/2006/relationships/image" Target="../media/image132.emf"/><Relationship Id="rId13" Type="http://schemas.openxmlformats.org/officeDocument/2006/relationships/oleObject" Target="../embeddings/oleObject115.bin"/><Relationship Id="rId14" Type="http://schemas.openxmlformats.org/officeDocument/2006/relationships/image" Target="../media/image133.emf"/><Relationship Id="rId15" Type="http://schemas.openxmlformats.org/officeDocument/2006/relationships/oleObject" Target="../embeddings/oleObject116.bin"/><Relationship Id="rId16" Type="http://schemas.openxmlformats.org/officeDocument/2006/relationships/image" Target="../media/image134.emf"/><Relationship Id="rId17" Type="http://schemas.openxmlformats.org/officeDocument/2006/relationships/oleObject" Target="../embeddings/oleObject117.bin"/><Relationship Id="rId18" Type="http://schemas.openxmlformats.org/officeDocument/2006/relationships/image" Target="../media/image135.emf"/><Relationship Id="rId19" Type="http://schemas.openxmlformats.org/officeDocument/2006/relationships/oleObject" Target="../embeddings/oleObject118.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10.bin"/><Relationship Id="rId4" Type="http://schemas.openxmlformats.org/officeDocument/2006/relationships/image" Target="../media/image128.emf"/><Relationship Id="rId5" Type="http://schemas.openxmlformats.org/officeDocument/2006/relationships/oleObject" Target="../embeddings/oleObject111.bin"/><Relationship Id="rId6" Type="http://schemas.openxmlformats.org/officeDocument/2006/relationships/image" Target="../media/image129.emf"/><Relationship Id="rId7" Type="http://schemas.openxmlformats.org/officeDocument/2006/relationships/oleObject" Target="../embeddings/oleObject112.bin"/><Relationship Id="rId8" Type="http://schemas.openxmlformats.org/officeDocument/2006/relationships/image" Target="../media/image13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29.bin"/><Relationship Id="rId12" Type="http://schemas.openxmlformats.org/officeDocument/2006/relationships/image" Target="../media/image147.emf"/><Relationship Id="rId13" Type="http://schemas.openxmlformats.org/officeDocument/2006/relationships/oleObject" Target="../embeddings/oleObject130.bin"/><Relationship Id="rId14" Type="http://schemas.openxmlformats.org/officeDocument/2006/relationships/image" Target="../media/image148.e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25.bin"/><Relationship Id="rId4" Type="http://schemas.openxmlformats.org/officeDocument/2006/relationships/image" Target="../media/image143.emf"/><Relationship Id="rId5" Type="http://schemas.openxmlformats.org/officeDocument/2006/relationships/oleObject" Target="../embeddings/oleObject126.bin"/><Relationship Id="rId6" Type="http://schemas.openxmlformats.org/officeDocument/2006/relationships/image" Target="../media/image144.emf"/><Relationship Id="rId7" Type="http://schemas.openxmlformats.org/officeDocument/2006/relationships/oleObject" Target="../embeddings/oleObject127.bin"/><Relationship Id="rId8" Type="http://schemas.openxmlformats.org/officeDocument/2006/relationships/image" Target="../media/image145.emf"/><Relationship Id="rId9" Type="http://schemas.openxmlformats.org/officeDocument/2006/relationships/oleObject" Target="../embeddings/oleObject128.bin"/><Relationship Id="rId10" Type="http://schemas.openxmlformats.org/officeDocument/2006/relationships/image" Target="../media/image146.emf"/></Relationships>
</file>

<file path=ppt/slides/_rels/slide24.xml.rels><?xml version="1.0" encoding="UTF-8" standalone="yes"?>
<Relationships xmlns="http://schemas.openxmlformats.org/package/2006/relationships"><Relationship Id="rId20" Type="http://schemas.openxmlformats.org/officeDocument/2006/relationships/image" Target="../media/image157.wmf"/><Relationship Id="rId21" Type="http://schemas.openxmlformats.org/officeDocument/2006/relationships/oleObject" Target="../embeddings/oleObject140.bin"/><Relationship Id="rId22" Type="http://schemas.openxmlformats.org/officeDocument/2006/relationships/image" Target="../media/image158.emf"/><Relationship Id="rId23" Type="http://schemas.openxmlformats.org/officeDocument/2006/relationships/oleObject" Target="../embeddings/oleObject141.bin"/><Relationship Id="rId24" Type="http://schemas.openxmlformats.org/officeDocument/2006/relationships/image" Target="../media/image159.emf"/><Relationship Id="rId25" Type="http://schemas.openxmlformats.org/officeDocument/2006/relationships/oleObject" Target="../embeddings/oleObject142.bin"/><Relationship Id="rId26" Type="http://schemas.openxmlformats.org/officeDocument/2006/relationships/image" Target="../media/image160.emf"/><Relationship Id="rId27" Type="http://schemas.openxmlformats.org/officeDocument/2006/relationships/oleObject" Target="../embeddings/oleObject143.bin"/><Relationship Id="rId28" Type="http://schemas.openxmlformats.org/officeDocument/2006/relationships/image" Target="../media/image161.emf"/><Relationship Id="rId29" Type="http://schemas.openxmlformats.org/officeDocument/2006/relationships/oleObject" Target="../embeddings/oleObject144.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31.bin"/><Relationship Id="rId4" Type="http://schemas.openxmlformats.org/officeDocument/2006/relationships/image" Target="../media/image149.emf"/><Relationship Id="rId5" Type="http://schemas.openxmlformats.org/officeDocument/2006/relationships/oleObject" Target="../embeddings/oleObject132.bin"/><Relationship Id="rId30" Type="http://schemas.openxmlformats.org/officeDocument/2006/relationships/image" Target="../media/image162.emf"/><Relationship Id="rId31" Type="http://schemas.openxmlformats.org/officeDocument/2006/relationships/oleObject" Target="../embeddings/oleObject145.bin"/><Relationship Id="rId32" Type="http://schemas.openxmlformats.org/officeDocument/2006/relationships/image" Target="../media/image163.emf"/><Relationship Id="rId9" Type="http://schemas.openxmlformats.org/officeDocument/2006/relationships/oleObject" Target="../embeddings/oleObject134.bin"/><Relationship Id="rId6" Type="http://schemas.openxmlformats.org/officeDocument/2006/relationships/image" Target="../media/image150.wmf"/><Relationship Id="rId7" Type="http://schemas.openxmlformats.org/officeDocument/2006/relationships/oleObject" Target="../embeddings/oleObject133.bin"/><Relationship Id="rId8" Type="http://schemas.openxmlformats.org/officeDocument/2006/relationships/image" Target="../media/image151.emf"/><Relationship Id="rId33" Type="http://schemas.openxmlformats.org/officeDocument/2006/relationships/oleObject" Target="../embeddings/oleObject146.bin"/><Relationship Id="rId34" Type="http://schemas.openxmlformats.org/officeDocument/2006/relationships/image" Target="../media/image164.emf"/><Relationship Id="rId10" Type="http://schemas.openxmlformats.org/officeDocument/2006/relationships/image" Target="../media/image152.wmf"/><Relationship Id="rId11" Type="http://schemas.openxmlformats.org/officeDocument/2006/relationships/oleObject" Target="../embeddings/oleObject135.bin"/><Relationship Id="rId12" Type="http://schemas.openxmlformats.org/officeDocument/2006/relationships/image" Target="../media/image153.emf"/><Relationship Id="rId13" Type="http://schemas.openxmlformats.org/officeDocument/2006/relationships/oleObject" Target="../embeddings/oleObject136.bin"/><Relationship Id="rId14" Type="http://schemas.openxmlformats.org/officeDocument/2006/relationships/image" Target="../media/image154.emf"/><Relationship Id="rId15" Type="http://schemas.openxmlformats.org/officeDocument/2006/relationships/oleObject" Target="../embeddings/oleObject137.bin"/><Relationship Id="rId16" Type="http://schemas.openxmlformats.org/officeDocument/2006/relationships/image" Target="../media/image155.emf"/><Relationship Id="rId17" Type="http://schemas.openxmlformats.org/officeDocument/2006/relationships/oleObject" Target="../embeddings/oleObject138.bin"/><Relationship Id="rId18" Type="http://schemas.openxmlformats.org/officeDocument/2006/relationships/image" Target="../media/image156.wmf"/><Relationship Id="rId19" Type="http://schemas.openxmlformats.org/officeDocument/2006/relationships/oleObject" Target="../embeddings/oleObject139.bin"/></Relationships>
</file>

<file path=ppt/slides/_rels/slide25.xml.rels><?xml version="1.0" encoding="UTF-8" standalone="yes"?>
<Relationships xmlns="http://schemas.openxmlformats.org/package/2006/relationships"><Relationship Id="rId11" Type="http://schemas.openxmlformats.org/officeDocument/2006/relationships/oleObject" Target="../embeddings/oleObject150.bin"/><Relationship Id="rId12" Type="http://schemas.openxmlformats.org/officeDocument/2006/relationships/image" Target="../media/image168.emf"/><Relationship Id="rId13" Type="http://schemas.openxmlformats.org/officeDocument/2006/relationships/oleObject" Target="../embeddings/oleObject151.bin"/><Relationship Id="rId14" Type="http://schemas.openxmlformats.org/officeDocument/2006/relationships/oleObject" Target="../embeddings/oleObject152.bin"/><Relationship Id="rId15" Type="http://schemas.openxmlformats.org/officeDocument/2006/relationships/image" Target="../media/image169.wmf"/><Relationship Id="rId1" Type="http://schemas.openxmlformats.org/officeDocument/2006/relationships/vmlDrawing" Target="../drawings/vmlDrawing18.vml"/><Relationship Id="rId2" Type="http://schemas.openxmlformats.org/officeDocument/2006/relationships/slideLayout" Target="../slideLayouts/slideLayout6.xml"/><Relationship Id="rId3" Type="http://schemas.openxmlformats.org/officeDocument/2006/relationships/notesSlide" Target="../notesSlides/notesSlide10.xml"/><Relationship Id="rId4" Type="http://schemas.openxmlformats.org/officeDocument/2006/relationships/image" Target="../media/image170.jpeg"/><Relationship Id="rId5" Type="http://schemas.openxmlformats.org/officeDocument/2006/relationships/oleObject" Target="../embeddings/oleObject147.bin"/><Relationship Id="rId6" Type="http://schemas.openxmlformats.org/officeDocument/2006/relationships/image" Target="../media/image165.wmf"/><Relationship Id="rId7" Type="http://schemas.openxmlformats.org/officeDocument/2006/relationships/oleObject" Target="../embeddings/oleObject148.bin"/><Relationship Id="rId8" Type="http://schemas.openxmlformats.org/officeDocument/2006/relationships/image" Target="../media/image166.wmf"/><Relationship Id="rId9" Type="http://schemas.openxmlformats.org/officeDocument/2006/relationships/oleObject" Target="../embeddings/oleObject149.bin"/><Relationship Id="rId10" Type="http://schemas.openxmlformats.org/officeDocument/2006/relationships/image" Target="../media/image16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hyperlink" Target="http://www-hep.uta.edu/~yu/teaching/summer15-1441-001/sp6-spreadsheet.xlsx"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oleObject" Target="../embeddings/oleObject2.bin"/><Relationship Id="rId6" Type="http://schemas.openxmlformats.org/officeDocument/2006/relationships/image" Target="../media/image4.emf"/><Relationship Id="rId7" Type="http://schemas.openxmlformats.org/officeDocument/2006/relationships/oleObject" Target="../embeddings/oleObject3.bin"/><Relationship Id="rId8" Type="http://schemas.openxmlformats.org/officeDocument/2006/relationships/image" Target="../media/image5.wmf"/><Relationship Id="rId9" Type="http://schemas.openxmlformats.org/officeDocument/2006/relationships/oleObject" Target="../embeddings/oleObject4.bin"/><Relationship Id="rId10"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1" Type="http://schemas.openxmlformats.org/officeDocument/2006/relationships/image" Target="../media/image11.wmf"/><Relationship Id="rId12" Type="http://schemas.openxmlformats.org/officeDocument/2006/relationships/oleObject" Target="../embeddings/oleObject9.bin"/><Relationship Id="rId13" Type="http://schemas.openxmlformats.org/officeDocument/2006/relationships/image" Target="../media/image12.wmf"/><Relationship Id="rId14" Type="http://schemas.openxmlformats.org/officeDocument/2006/relationships/oleObject" Target="../embeddings/oleObject10.bin"/><Relationship Id="rId15" Type="http://schemas.openxmlformats.org/officeDocument/2006/relationships/image" Target="../media/image13.wmf"/><Relationship Id="rId16" Type="http://schemas.openxmlformats.org/officeDocument/2006/relationships/oleObject" Target="../embeddings/oleObject11.bin"/><Relationship Id="rId17" Type="http://schemas.openxmlformats.org/officeDocument/2006/relationships/image" Target="../media/image14.wmf"/><Relationship Id="rId18" Type="http://schemas.openxmlformats.org/officeDocument/2006/relationships/oleObject" Target="../embeddings/oleObject12.bin"/><Relationship Id="rId19"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6.jpeg"/><Relationship Id="rId4" Type="http://schemas.openxmlformats.org/officeDocument/2006/relationships/oleObject" Target="../embeddings/oleObject5.bin"/><Relationship Id="rId5" Type="http://schemas.openxmlformats.org/officeDocument/2006/relationships/image" Target="../media/image8.wmf"/><Relationship Id="rId6" Type="http://schemas.openxmlformats.org/officeDocument/2006/relationships/oleObject" Target="../embeddings/oleObject6.bin"/><Relationship Id="rId7" Type="http://schemas.openxmlformats.org/officeDocument/2006/relationships/image" Target="../media/image9.wmf"/><Relationship Id="rId8" Type="http://schemas.openxmlformats.org/officeDocument/2006/relationships/oleObject" Target="../embeddings/oleObject7.bin"/><Relationship Id="rId9" Type="http://schemas.openxmlformats.org/officeDocument/2006/relationships/image" Target="../media/image10.wmf"/><Relationship Id="rId10"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20" Type="http://schemas.openxmlformats.org/officeDocument/2006/relationships/image" Target="../media/image24.wmf"/><Relationship Id="rId21" Type="http://schemas.openxmlformats.org/officeDocument/2006/relationships/oleObject" Target="../embeddings/oleObject22.bin"/><Relationship Id="rId22" Type="http://schemas.openxmlformats.org/officeDocument/2006/relationships/image" Target="../media/image25.wmf"/><Relationship Id="rId23" Type="http://schemas.openxmlformats.org/officeDocument/2006/relationships/oleObject" Target="../embeddings/oleObject23.bin"/><Relationship Id="rId24" Type="http://schemas.openxmlformats.org/officeDocument/2006/relationships/image" Target="../media/image26.wmf"/><Relationship Id="rId25" Type="http://schemas.openxmlformats.org/officeDocument/2006/relationships/oleObject" Target="../embeddings/oleObject24.bin"/><Relationship Id="rId26" Type="http://schemas.openxmlformats.org/officeDocument/2006/relationships/image" Target="../media/image27.wmf"/><Relationship Id="rId27" Type="http://schemas.openxmlformats.org/officeDocument/2006/relationships/oleObject" Target="../embeddings/oleObject25.bin"/><Relationship Id="rId28" Type="http://schemas.openxmlformats.org/officeDocument/2006/relationships/image" Target="../media/image28.wmf"/><Relationship Id="rId29"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3.bin"/><Relationship Id="rId4" Type="http://schemas.openxmlformats.org/officeDocument/2006/relationships/image" Target="../media/image8.wmf"/><Relationship Id="rId5" Type="http://schemas.openxmlformats.org/officeDocument/2006/relationships/oleObject" Target="../embeddings/oleObject14.bin"/><Relationship Id="rId30" Type="http://schemas.openxmlformats.org/officeDocument/2006/relationships/image" Target="../media/image29.emf"/><Relationship Id="rId31" Type="http://schemas.openxmlformats.org/officeDocument/2006/relationships/oleObject" Target="../embeddings/oleObject27.bin"/><Relationship Id="rId32" Type="http://schemas.openxmlformats.org/officeDocument/2006/relationships/image" Target="../media/image30.emf"/><Relationship Id="rId9" Type="http://schemas.openxmlformats.org/officeDocument/2006/relationships/oleObject" Target="../embeddings/oleObject16.bin"/><Relationship Id="rId6" Type="http://schemas.openxmlformats.org/officeDocument/2006/relationships/image" Target="../media/image17.wmf"/><Relationship Id="rId7" Type="http://schemas.openxmlformats.org/officeDocument/2006/relationships/oleObject" Target="../embeddings/oleObject15.bin"/><Relationship Id="rId8" Type="http://schemas.openxmlformats.org/officeDocument/2006/relationships/image" Target="../media/image18.emf"/><Relationship Id="rId33" Type="http://schemas.openxmlformats.org/officeDocument/2006/relationships/oleObject" Target="../embeddings/oleObject28.bin"/><Relationship Id="rId34" Type="http://schemas.openxmlformats.org/officeDocument/2006/relationships/image" Target="../media/image31.emf"/><Relationship Id="rId10" Type="http://schemas.openxmlformats.org/officeDocument/2006/relationships/image" Target="../media/image19.wmf"/><Relationship Id="rId11" Type="http://schemas.openxmlformats.org/officeDocument/2006/relationships/oleObject" Target="../embeddings/oleObject17.bin"/><Relationship Id="rId12" Type="http://schemas.openxmlformats.org/officeDocument/2006/relationships/image" Target="../media/image20.emf"/><Relationship Id="rId13" Type="http://schemas.openxmlformats.org/officeDocument/2006/relationships/oleObject" Target="../embeddings/oleObject18.bin"/><Relationship Id="rId14" Type="http://schemas.openxmlformats.org/officeDocument/2006/relationships/image" Target="../media/image21.wmf"/><Relationship Id="rId15" Type="http://schemas.openxmlformats.org/officeDocument/2006/relationships/oleObject" Target="../embeddings/oleObject19.bin"/><Relationship Id="rId16" Type="http://schemas.openxmlformats.org/officeDocument/2006/relationships/image" Target="../media/image22.wmf"/><Relationship Id="rId17" Type="http://schemas.openxmlformats.org/officeDocument/2006/relationships/oleObject" Target="../embeddings/oleObject20.bin"/><Relationship Id="rId18" Type="http://schemas.openxmlformats.org/officeDocument/2006/relationships/image" Target="../media/image23.wmf"/><Relationship Id="rId19"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image" Target="../media/image35.wmf"/><Relationship Id="rId13" Type="http://schemas.openxmlformats.org/officeDocument/2006/relationships/oleObject" Target="../embeddings/oleObject33.bin"/><Relationship Id="rId14" Type="http://schemas.openxmlformats.org/officeDocument/2006/relationships/image" Target="../media/image36.wmf"/><Relationship Id="rId15" Type="http://schemas.openxmlformats.org/officeDocument/2006/relationships/oleObject" Target="../embeddings/oleObject34.bin"/><Relationship Id="rId16" Type="http://schemas.openxmlformats.org/officeDocument/2006/relationships/image" Target="../media/image37.wmf"/><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38.jpeg"/><Relationship Id="rId5" Type="http://schemas.openxmlformats.org/officeDocument/2006/relationships/oleObject" Target="../embeddings/oleObject29.bin"/><Relationship Id="rId6" Type="http://schemas.openxmlformats.org/officeDocument/2006/relationships/image" Target="../media/image32.wmf"/><Relationship Id="rId7" Type="http://schemas.openxmlformats.org/officeDocument/2006/relationships/oleObject" Target="../embeddings/oleObject30.bin"/><Relationship Id="rId8" Type="http://schemas.openxmlformats.org/officeDocument/2006/relationships/image" Target="../media/image33.wmf"/><Relationship Id="rId9" Type="http://schemas.openxmlformats.org/officeDocument/2006/relationships/oleObject" Target="../embeddings/oleObject31.bin"/><Relationship Id="rId10" Type="http://schemas.openxmlformats.org/officeDocument/2006/relationships/image" Target="../media/image34.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July 8, 2015</a:t>
            </a:r>
            <a:endParaRPr lang="en-US"/>
          </a:p>
        </p:txBody>
      </p:sp>
      <p:sp>
        <p:nvSpPr>
          <p:cNvPr id="7" name="Rectangle 5"/>
          <p:cNvSpPr>
            <a:spLocks noGrp="1" noChangeArrowheads="1"/>
          </p:cNvSpPr>
          <p:nvPr>
            <p:ph type="ftr" sz="quarter" idx="11"/>
          </p:nvPr>
        </p:nvSpPr>
        <p:spPr/>
        <p:txBody>
          <a:bodyPr/>
          <a:lstStyle/>
          <a:p>
            <a:pPr>
              <a:defRPr/>
            </a:pPr>
            <a:r>
              <a:rPr lang="nl-NL" smtClean="0"/>
              <a:t>PHYS 1441-001, Summer 2014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#15</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22131" y="1447800"/>
            <a:ext cx="2991759"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July </a:t>
            </a:r>
            <a:r>
              <a:rPr lang="en-US" dirty="0">
                <a:solidFill>
                  <a:schemeClr val="accent2"/>
                </a:solidFill>
                <a:latin typeface="Monotype Corsiva" pitchFamily="-84" charset="0"/>
              </a:rPr>
              <a:t>8</a:t>
            </a:r>
            <a:r>
              <a:rPr lang="en-US" dirty="0" smtClean="0">
                <a:solidFill>
                  <a:schemeClr val="accent2"/>
                </a:solidFill>
                <a:latin typeface="Monotype Corsiva" pitchFamily="-84" charset="0"/>
              </a:rPr>
              <a:t>,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362200"/>
            <a:ext cx="7010400" cy="32004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rgbClr val="0000FF"/>
                </a:solidFill>
                <a:latin typeface="Arial Narrow" charset="0"/>
                <a:ea typeface="Gulim" charset="0"/>
                <a:cs typeface="Gulim" charset="0"/>
              </a:rPr>
              <a:t>Concept </a:t>
            </a:r>
            <a:r>
              <a:rPr lang="en-US" sz="2800" dirty="0">
                <a:solidFill>
                  <a:srgbClr val="0000FF"/>
                </a:solidFill>
                <a:latin typeface="Arial Narrow" charset="0"/>
                <a:ea typeface="Gulim" charset="0"/>
                <a:cs typeface="Gulim" charset="0"/>
              </a:rPr>
              <a:t>of the Center of Mass</a:t>
            </a:r>
          </a:p>
          <a:p>
            <a:pPr marL="609600" lvl="1" indent="-609600">
              <a:buFontTx/>
              <a:buChar char="•"/>
            </a:pPr>
            <a:r>
              <a:rPr lang="en-US" sz="2800" dirty="0" smtClean="0">
                <a:solidFill>
                  <a:srgbClr val="0000FF"/>
                </a:solidFill>
                <a:latin typeface="Arial Narrow" charset="0"/>
                <a:ea typeface="Gulim" charset="0"/>
                <a:cs typeface="Gulim" charset="0"/>
              </a:rPr>
              <a:t>Center of Mass &amp; Center of Gravity</a:t>
            </a:r>
          </a:p>
          <a:p>
            <a:pPr marL="609600" lvl="1" indent="-609600">
              <a:buFontTx/>
              <a:buChar char="•"/>
            </a:pPr>
            <a:r>
              <a:rPr lang="en-US" sz="2800" dirty="0" smtClean="0">
                <a:solidFill>
                  <a:srgbClr val="0000FF"/>
                </a:solidFill>
                <a:latin typeface="Arial Narrow" charset="0"/>
                <a:ea typeface="Gulim" charset="0"/>
                <a:cs typeface="Gulim" charset="0"/>
              </a:rPr>
              <a:t>Fundamentals </a:t>
            </a:r>
            <a:r>
              <a:rPr lang="en-US" sz="2800" dirty="0">
                <a:solidFill>
                  <a:srgbClr val="0000FF"/>
                </a:solidFill>
                <a:latin typeface="Arial Narrow" charset="0"/>
                <a:ea typeface="Gulim" charset="0"/>
                <a:cs typeface="Gulim" charset="0"/>
              </a:rPr>
              <a:t>of the Rotational </a:t>
            </a:r>
            <a:r>
              <a:rPr lang="en-US" sz="2800" dirty="0" smtClean="0">
                <a:solidFill>
                  <a:srgbClr val="0000FF"/>
                </a:solidFill>
                <a:latin typeface="Arial Narrow" charset="0"/>
                <a:ea typeface="Gulim" charset="0"/>
                <a:cs typeface="Gulim" charset="0"/>
              </a:rPr>
              <a:t>Motion</a:t>
            </a:r>
            <a:endParaRPr lang="en-US" sz="2800" dirty="0">
              <a:solidFill>
                <a:srgbClr val="0000FF"/>
              </a:solidFill>
              <a:latin typeface="Arial Narrow" charset="0"/>
            </a:endParaRPr>
          </a:p>
          <a:p>
            <a:pPr marL="609600" lvl="1" indent="-609600">
              <a:buFontTx/>
              <a:buChar char="•"/>
            </a:pPr>
            <a:r>
              <a:rPr lang="en-US" sz="2800" dirty="0">
                <a:solidFill>
                  <a:srgbClr val="0000FF"/>
                </a:solidFill>
                <a:latin typeface="Arial Narrow" charset="0"/>
                <a:ea typeface="Gulim" charset="0"/>
                <a:cs typeface="Gulim" charset="0"/>
              </a:rPr>
              <a:t>Rotational Kinematics</a:t>
            </a:r>
          </a:p>
          <a:p>
            <a:pPr marL="609600" lvl="1" indent="-609600">
              <a:buFontTx/>
              <a:buChar char="•"/>
            </a:pPr>
            <a:r>
              <a:rPr lang="en-US" altLang="ko-KR" sz="2800" dirty="0">
                <a:solidFill>
                  <a:srgbClr val="0000FF"/>
                </a:solidFill>
                <a:latin typeface="Arial Narrow" charset="0"/>
                <a:ea typeface="굴림" charset="0"/>
                <a:cs typeface="굴림" charset="0"/>
              </a:rPr>
              <a:t>Equations of Rotational Kinematics</a:t>
            </a:r>
          </a:p>
          <a:p>
            <a:pPr marL="609600" lvl="1" indent="-609600">
              <a:buFontTx/>
              <a:buChar char="•"/>
            </a:pPr>
            <a:r>
              <a:rPr lang="en-US" altLang="ko-KR" sz="2800" dirty="0">
                <a:solidFill>
                  <a:srgbClr val="0000FF"/>
                </a:solidFill>
                <a:latin typeface="Arial Narrow" charset="0"/>
                <a:ea typeface="굴림" charset="0"/>
                <a:cs typeface="굴림" charset="0"/>
              </a:rPr>
              <a:t>Relationship Between Angular and Linear </a:t>
            </a:r>
            <a:r>
              <a:rPr lang="en-US" altLang="ko-KR" sz="2800" dirty="0" smtClean="0">
                <a:solidFill>
                  <a:srgbClr val="0000FF"/>
                </a:solidFill>
                <a:latin typeface="Arial Narrow" charset="0"/>
                <a:ea typeface="굴림" charset="0"/>
                <a:cs typeface="굴림" charset="0"/>
              </a:rPr>
              <a:t>Quantities</a:t>
            </a:r>
            <a:endParaRPr lang="en-US" altLang="ko-KR" sz="2800" dirty="0">
              <a:solidFill>
                <a:srgbClr val="0000FF"/>
              </a:solidFill>
              <a:latin typeface="Arial Narrow" charset="0"/>
              <a:ea typeface="굴림" charset="0"/>
              <a:cs typeface="굴림"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4097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09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B0550B4-9ED0-8F45-ACFE-980CE9884326}"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809986" name="Text Box 2"/>
          <p:cNvSpPr txBox="1">
            <a:spLocks noChangeArrowheads="1"/>
          </p:cNvSpPr>
          <p:nvPr/>
        </p:nvSpPr>
        <p:spPr bwMode="auto">
          <a:xfrm>
            <a:off x="288925" y="533400"/>
            <a:ext cx="41306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Starting from rest, two skaters</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push off against each other on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ice where friction is negligible.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One is a 54-kg woman and one is a 88-kg man.  The woman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moves away with a </a:t>
            </a:r>
            <a:r>
              <a:rPr lang="en-US" sz="2000" dirty="0" smtClean="0">
                <a:solidFill>
                  <a:schemeClr val="accent2"/>
                </a:solidFill>
                <a:latin typeface="Arial Narrow" charset="0"/>
                <a:ea typeface="굴림" charset="0"/>
                <a:cs typeface="굴림" charset="0"/>
              </a:rPr>
              <a:t>velocity </a:t>
            </a:r>
            <a:r>
              <a:rPr lang="en-US" sz="2000" dirty="0">
                <a:solidFill>
                  <a:schemeClr val="accent2"/>
                </a:solidFill>
                <a:latin typeface="Arial Narrow" charset="0"/>
                <a:ea typeface="굴림" charset="0"/>
                <a:cs typeface="굴림" charset="0"/>
              </a:rPr>
              <a:t>of +2.5 m/s.  </a:t>
            </a:r>
            <a:r>
              <a:rPr lang="en-US" sz="2000" dirty="0" smtClean="0">
                <a:solidFill>
                  <a:schemeClr val="accent2"/>
                </a:solidFill>
                <a:latin typeface="Arial Narrow" charset="0"/>
                <a:ea typeface="굴림" charset="0"/>
                <a:cs typeface="굴림" charset="0"/>
              </a:rPr>
              <a:t> What are the man’s velocity and that of the CM?</a:t>
            </a:r>
            <a:endParaRPr lang="en-US" sz="2000" dirty="0">
              <a:solidFill>
                <a:schemeClr val="accent2"/>
              </a:solidFill>
              <a:latin typeface="Arial Narrow" charset="0"/>
              <a:ea typeface="굴림" charset="0"/>
              <a:cs typeface="굴림" charset="0"/>
            </a:endParaRPr>
          </a:p>
        </p:txBody>
      </p:sp>
      <p:pic>
        <p:nvPicPr>
          <p:cNvPr id="809987" name="Picture 3" descr="F07.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62000"/>
            <a:ext cx="33877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7" name="Rectangle 4"/>
          <p:cNvSpPr>
            <a:spLocks noGrp="1" noChangeArrowheads="1"/>
          </p:cNvSpPr>
          <p:nvPr>
            <p:ph type="title"/>
          </p:nvPr>
        </p:nvSpPr>
        <p:spPr>
          <a:xfrm>
            <a:off x="381000" y="0"/>
            <a:ext cx="8458200" cy="762000"/>
          </a:xfrm>
        </p:spPr>
        <p:txBody>
          <a:bodyPr/>
          <a:lstStyle/>
          <a:p>
            <a:r>
              <a:rPr lang="en-US" altLang="ko-KR">
                <a:latin typeface="Arial Narrow" charset="0"/>
                <a:ea typeface="굴림" charset="0"/>
                <a:cs typeface="굴림" charset="0"/>
              </a:rPr>
              <a:t>Another Look at the Ice Skater Problem</a:t>
            </a:r>
            <a:endParaRPr lang="en-US">
              <a:latin typeface="Arial Narrow" charset="0"/>
              <a:ea typeface="ＭＳ Ｐゴシック" charset="0"/>
              <a:cs typeface="ＭＳ Ｐゴシック" charset="0"/>
            </a:endParaRPr>
          </a:p>
        </p:txBody>
      </p:sp>
      <p:graphicFrame>
        <p:nvGraphicFramePr>
          <p:cNvPr id="810000" name="Object 2"/>
          <p:cNvGraphicFramePr>
            <a:graphicFrameLocks noChangeAspect="1"/>
          </p:cNvGraphicFramePr>
          <p:nvPr/>
        </p:nvGraphicFramePr>
        <p:xfrm>
          <a:off x="533400" y="2338388"/>
          <a:ext cx="1439863" cy="481012"/>
        </p:xfrm>
        <a:graphic>
          <a:graphicData uri="http://schemas.openxmlformats.org/presentationml/2006/ole">
            <mc:AlternateContent xmlns:mc="http://schemas.openxmlformats.org/markup-compatibility/2006">
              <mc:Choice xmlns:v="urn:schemas-microsoft-com:vml" Requires="v">
                <p:oleObj spid="_x0000_s290774" name="Equation" r:id="rId5" imgW="685800" imgH="228600" progId="Equation.DSMT4">
                  <p:embed/>
                </p:oleObj>
              </mc:Choice>
              <mc:Fallback>
                <p:oleObj name="Equation" r:id="rId5" imgW="6858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338388"/>
                        <a:ext cx="1439863"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1" name="Object 3"/>
          <p:cNvGraphicFramePr>
            <a:graphicFrameLocks noChangeAspect="1"/>
          </p:cNvGraphicFramePr>
          <p:nvPr/>
        </p:nvGraphicFramePr>
        <p:xfrm>
          <a:off x="546100" y="3987800"/>
          <a:ext cx="1892300" cy="508000"/>
        </p:xfrm>
        <a:graphic>
          <a:graphicData uri="http://schemas.openxmlformats.org/presentationml/2006/ole">
            <mc:AlternateContent xmlns:mc="http://schemas.openxmlformats.org/markup-compatibility/2006">
              <mc:Choice xmlns:v="urn:schemas-microsoft-com:vml" Requires="v">
                <p:oleObj spid="_x0000_s290775" name="Equation" r:id="rId7" imgW="901440" imgH="241200" progId="Equation.DSMT4">
                  <p:embed/>
                </p:oleObj>
              </mc:Choice>
              <mc:Fallback>
                <p:oleObj name="Equation" r:id="rId7" imgW="90144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0" y="3987800"/>
                        <a:ext cx="18923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2" name="Object 4"/>
          <p:cNvGraphicFramePr>
            <a:graphicFrameLocks noChangeAspect="1"/>
          </p:cNvGraphicFramePr>
          <p:nvPr/>
        </p:nvGraphicFramePr>
        <p:xfrm>
          <a:off x="533400" y="3100388"/>
          <a:ext cx="827088" cy="481012"/>
        </p:xfrm>
        <a:graphic>
          <a:graphicData uri="http://schemas.openxmlformats.org/presentationml/2006/ole">
            <mc:AlternateContent xmlns:mc="http://schemas.openxmlformats.org/markup-compatibility/2006">
              <mc:Choice xmlns:v="urn:schemas-microsoft-com:vml" Requires="v">
                <p:oleObj spid="_x0000_s290776" name="Equation" r:id="rId9" imgW="393480" imgH="228600" progId="Equation.DSMT4">
                  <p:embed/>
                </p:oleObj>
              </mc:Choice>
              <mc:Fallback>
                <p:oleObj name="Equation" r:id="rId9" imgW="3934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100388"/>
                        <a:ext cx="827088"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3" name="Object 5"/>
          <p:cNvGraphicFramePr>
            <a:graphicFrameLocks noChangeAspect="1"/>
          </p:cNvGraphicFramePr>
          <p:nvPr/>
        </p:nvGraphicFramePr>
        <p:xfrm>
          <a:off x="381000" y="4724400"/>
          <a:ext cx="827088" cy="508000"/>
        </p:xfrm>
        <a:graphic>
          <a:graphicData uri="http://schemas.openxmlformats.org/presentationml/2006/ole">
            <mc:AlternateContent xmlns:mc="http://schemas.openxmlformats.org/markup-compatibility/2006">
              <mc:Choice xmlns:v="urn:schemas-microsoft-com:vml" Requires="v">
                <p:oleObj spid="_x0000_s290777" name="Equation" r:id="rId11" imgW="393480" imgH="241200" progId="Equation.DSMT4">
                  <p:embed/>
                </p:oleObj>
              </mc:Choice>
              <mc:Fallback>
                <p:oleObj name="Equation" r:id="rId11" imgW="39348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4724400"/>
                        <a:ext cx="82708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4" name="Object 6"/>
          <p:cNvGraphicFramePr>
            <a:graphicFrameLocks noChangeAspect="1"/>
          </p:cNvGraphicFramePr>
          <p:nvPr/>
        </p:nvGraphicFramePr>
        <p:xfrm>
          <a:off x="2725738" y="2338388"/>
          <a:ext cx="1465262" cy="481012"/>
        </p:xfrm>
        <a:graphic>
          <a:graphicData uri="http://schemas.openxmlformats.org/presentationml/2006/ole">
            <mc:AlternateContent xmlns:mc="http://schemas.openxmlformats.org/markup-compatibility/2006">
              <mc:Choice xmlns:v="urn:schemas-microsoft-com:vml" Requires="v">
                <p:oleObj spid="_x0000_s290778" name="Equation" r:id="rId13" imgW="698400" imgH="228600" progId="Equation.DSMT4">
                  <p:embed/>
                </p:oleObj>
              </mc:Choice>
              <mc:Fallback>
                <p:oleObj name="Equation" r:id="rId13" imgW="6984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25738" y="2338388"/>
                        <a:ext cx="1465262"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5" name="Object 7"/>
          <p:cNvGraphicFramePr>
            <a:graphicFrameLocks noChangeAspect="1"/>
          </p:cNvGraphicFramePr>
          <p:nvPr/>
        </p:nvGraphicFramePr>
        <p:xfrm>
          <a:off x="1312863" y="2900363"/>
          <a:ext cx="1811337" cy="909637"/>
        </p:xfrm>
        <a:graphic>
          <a:graphicData uri="http://schemas.openxmlformats.org/presentationml/2006/ole">
            <mc:AlternateContent xmlns:mc="http://schemas.openxmlformats.org/markup-compatibility/2006">
              <mc:Choice xmlns:v="urn:schemas-microsoft-com:vml" Requires="v">
                <p:oleObj spid="_x0000_s290779" name="Equation" r:id="rId15" imgW="863280" imgH="431640" progId="Equation.DSMT4">
                  <p:embed/>
                </p:oleObj>
              </mc:Choice>
              <mc:Fallback>
                <p:oleObj name="Equation" r:id="rId15" imgW="86328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12863" y="2900363"/>
                        <a:ext cx="1811337"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6" name="Object 8"/>
          <p:cNvGraphicFramePr>
            <a:graphicFrameLocks noChangeAspect="1"/>
          </p:cNvGraphicFramePr>
          <p:nvPr/>
        </p:nvGraphicFramePr>
        <p:xfrm>
          <a:off x="3124200" y="3124200"/>
          <a:ext cx="266700" cy="374650"/>
        </p:xfrm>
        <a:graphic>
          <a:graphicData uri="http://schemas.openxmlformats.org/presentationml/2006/ole">
            <mc:AlternateContent xmlns:mc="http://schemas.openxmlformats.org/markup-compatibility/2006">
              <mc:Choice xmlns:v="urn:schemas-microsoft-com:vml" Requires="v">
                <p:oleObj spid="_x0000_s290780" name="Equation" r:id="rId17" imgW="126720" imgH="177480" progId="Equation.DSMT4">
                  <p:embed/>
                </p:oleObj>
              </mc:Choice>
              <mc:Fallback>
                <p:oleObj name="Equation" r:id="rId17" imgW="12672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4200" y="3124200"/>
                        <a:ext cx="26670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7" name="Object 9"/>
          <p:cNvGraphicFramePr>
            <a:graphicFrameLocks noChangeAspect="1"/>
          </p:cNvGraphicFramePr>
          <p:nvPr/>
        </p:nvGraphicFramePr>
        <p:xfrm>
          <a:off x="2779713" y="3987800"/>
          <a:ext cx="1944687" cy="508000"/>
        </p:xfrm>
        <a:graphic>
          <a:graphicData uri="http://schemas.openxmlformats.org/presentationml/2006/ole">
            <mc:AlternateContent xmlns:mc="http://schemas.openxmlformats.org/markup-compatibility/2006">
              <mc:Choice xmlns:v="urn:schemas-microsoft-com:vml" Requires="v">
                <p:oleObj spid="_x0000_s290781" name="Equation" r:id="rId19" imgW="927000" imgH="241200" progId="Equation.DSMT4">
                  <p:embed/>
                </p:oleObj>
              </mc:Choice>
              <mc:Fallback>
                <p:oleObj name="Equation" r:id="rId19" imgW="927000" imgH="241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79713" y="3987800"/>
                        <a:ext cx="194468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8" name="Object 10"/>
          <p:cNvGraphicFramePr>
            <a:graphicFrameLocks noChangeAspect="1"/>
          </p:cNvGraphicFramePr>
          <p:nvPr/>
        </p:nvGraphicFramePr>
        <p:xfrm>
          <a:off x="1295400" y="4495800"/>
          <a:ext cx="1839913" cy="962025"/>
        </p:xfrm>
        <a:graphic>
          <a:graphicData uri="http://schemas.openxmlformats.org/presentationml/2006/ole">
            <mc:AlternateContent xmlns:mc="http://schemas.openxmlformats.org/markup-compatibility/2006">
              <mc:Choice xmlns:v="urn:schemas-microsoft-com:vml" Requires="v">
                <p:oleObj spid="_x0000_s290782" name="Equation" r:id="rId21" imgW="876240" imgH="457200" progId="Equation.DSMT4">
                  <p:embed/>
                </p:oleObj>
              </mc:Choice>
              <mc:Fallback>
                <p:oleObj name="Equation" r:id="rId21" imgW="876240" imgH="4572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5400" y="4495800"/>
                        <a:ext cx="1839913"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0009" name="Object 11"/>
          <p:cNvGraphicFramePr>
            <a:graphicFrameLocks noChangeAspect="1"/>
          </p:cNvGraphicFramePr>
          <p:nvPr/>
        </p:nvGraphicFramePr>
        <p:xfrm>
          <a:off x="546100" y="5410200"/>
          <a:ext cx="5943600" cy="882650"/>
        </p:xfrm>
        <a:graphic>
          <a:graphicData uri="http://schemas.openxmlformats.org/presentationml/2006/ole">
            <mc:AlternateContent xmlns:mc="http://schemas.openxmlformats.org/markup-compatibility/2006">
              <mc:Choice xmlns:v="urn:schemas-microsoft-com:vml" Requires="v">
                <p:oleObj spid="_x0000_s290783" name="Equation" r:id="rId23" imgW="2831760" imgH="419040" progId="Equation.DSMT4">
                  <p:embed/>
                </p:oleObj>
              </mc:Choice>
              <mc:Fallback>
                <p:oleObj name="Equation" r:id="rId23" imgW="2831760" imgH="419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6100" y="5410200"/>
                        <a:ext cx="594360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956407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09986"/>
                                        </p:tgtEl>
                                        <p:attrNameLst>
                                          <p:attrName>style.visibility</p:attrName>
                                        </p:attrNameLst>
                                      </p:cBhvr>
                                      <p:to>
                                        <p:strVal val="visible"/>
                                      </p:to>
                                    </p:set>
                                    <p:animEffect transition="in" filter="wipe(left)">
                                      <p:cBhvr>
                                        <p:cTn id="7" dur="500"/>
                                        <p:tgtEl>
                                          <p:spTgt spid="809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809987"/>
                                        </p:tgtEl>
                                        <p:attrNameLst>
                                          <p:attrName>style.visibility</p:attrName>
                                        </p:attrNameLst>
                                      </p:cBhvr>
                                      <p:to>
                                        <p:strVal val="visible"/>
                                      </p:to>
                                    </p:set>
                                    <p:anim calcmode="lin" valueType="num">
                                      <p:cBhvr>
                                        <p:cTn id="12" dur="500" fill="hold"/>
                                        <p:tgtEl>
                                          <p:spTgt spid="809987"/>
                                        </p:tgtEl>
                                        <p:attrNameLst>
                                          <p:attrName>ppt_w</p:attrName>
                                        </p:attrNameLst>
                                      </p:cBhvr>
                                      <p:tavLst>
                                        <p:tav tm="0">
                                          <p:val>
                                            <p:fltVal val="0"/>
                                          </p:val>
                                        </p:tav>
                                        <p:tav tm="100000">
                                          <p:val>
                                            <p:strVal val="#ppt_w"/>
                                          </p:val>
                                        </p:tav>
                                      </p:tavLst>
                                    </p:anim>
                                    <p:anim calcmode="lin" valueType="num">
                                      <p:cBhvr>
                                        <p:cTn id="13" dur="500" fill="hold"/>
                                        <p:tgtEl>
                                          <p:spTgt spid="809987"/>
                                        </p:tgtEl>
                                        <p:attrNameLst>
                                          <p:attrName>ppt_h</p:attrName>
                                        </p:attrNameLst>
                                      </p:cBhvr>
                                      <p:tavLst>
                                        <p:tav tm="0">
                                          <p:val>
                                            <p:fltVal val="0"/>
                                          </p:val>
                                        </p:tav>
                                        <p:tav tm="100000">
                                          <p:val>
                                            <p:strVal val="#ppt_h"/>
                                          </p:val>
                                        </p:tav>
                                      </p:tavLst>
                                    </p:anim>
                                    <p:animEffect transition="in" filter="fade">
                                      <p:cBhvr>
                                        <p:cTn id="14" dur="500"/>
                                        <p:tgtEl>
                                          <p:spTgt spid="8099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10000"/>
                                        </p:tgtEl>
                                        <p:attrNameLst>
                                          <p:attrName>style.visibility</p:attrName>
                                        </p:attrNameLst>
                                      </p:cBhvr>
                                      <p:to>
                                        <p:strVal val="visible"/>
                                      </p:to>
                                    </p:set>
                                    <p:animEffect transition="in" filter="wipe(left)">
                                      <p:cBhvr>
                                        <p:cTn id="19" dur="500"/>
                                        <p:tgtEl>
                                          <p:spTgt spid="8100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10004"/>
                                        </p:tgtEl>
                                        <p:attrNameLst>
                                          <p:attrName>style.visibility</p:attrName>
                                        </p:attrNameLst>
                                      </p:cBhvr>
                                      <p:to>
                                        <p:strVal val="visible"/>
                                      </p:to>
                                    </p:set>
                                    <p:animEffect transition="in" filter="wipe(left)">
                                      <p:cBhvr>
                                        <p:cTn id="24" dur="500"/>
                                        <p:tgtEl>
                                          <p:spTgt spid="81000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810002"/>
                                        </p:tgtEl>
                                        <p:attrNameLst>
                                          <p:attrName>style.visibility</p:attrName>
                                        </p:attrNameLst>
                                      </p:cBhvr>
                                      <p:to>
                                        <p:strVal val="visible"/>
                                      </p:to>
                                    </p:set>
                                    <p:animEffect transition="in" filter="wipe(left)">
                                      <p:cBhvr>
                                        <p:cTn id="29" dur="500"/>
                                        <p:tgtEl>
                                          <p:spTgt spid="81000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810005"/>
                                        </p:tgtEl>
                                        <p:attrNameLst>
                                          <p:attrName>style.visibility</p:attrName>
                                        </p:attrNameLst>
                                      </p:cBhvr>
                                      <p:to>
                                        <p:strVal val="visible"/>
                                      </p:to>
                                    </p:set>
                                    <p:animEffect transition="in" filter="wipe(left)">
                                      <p:cBhvr>
                                        <p:cTn id="34" dur="500"/>
                                        <p:tgtEl>
                                          <p:spTgt spid="81000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810006"/>
                                        </p:tgtEl>
                                        <p:attrNameLst>
                                          <p:attrName>style.visibility</p:attrName>
                                        </p:attrNameLst>
                                      </p:cBhvr>
                                      <p:to>
                                        <p:strVal val="visible"/>
                                      </p:to>
                                    </p:set>
                                    <p:animEffect transition="in" filter="wipe(left)">
                                      <p:cBhvr>
                                        <p:cTn id="39" dur="500"/>
                                        <p:tgtEl>
                                          <p:spTgt spid="81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810001"/>
                                        </p:tgtEl>
                                        <p:attrNameLst>
                                          <p:attrName>style.visibility</p:attrName>
                                        </p:attrNameLst>
                                      </p:cBhvr>
                                      <p:to>
                                        <p:strVal val="visible"/>
                                      </p:to>
                                    </p:set>
                                    <p:animEffect transition="in" filter="wipe(left)">
                                      <p:cBhvr>
                                        <p:cTn id="44" dur="500"/>
                                        <p:tgtEl>
                                          <p:spTgt spid="81000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810007"/>
                                        </p:tgtEl>
                                        <p:attrNameLst>
                                          <p:attrName>style.visibility</p:attrName>
                                        </p:attrNameLst>
                                      </p:cBhvr>
                                      <p:to>
                                        <p:strVal val="visible"/>
                                      </p:to>
                                    </p:set>
                                    <p:animEffect transition="in" filter="wipe(left)">
                                      <p:cBhvr>
                                        <p:cTn id="49" dur="500"/>
                                        <p:tgtEl>
                                          <p:spTgt spid="81000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810003"/>
                                        </p:tgtEl>
                                        <p:attrNameLst>
                                          <p:attrName>style.visibility</p:attrName>
                                        </p:attrNameLst>
                                      </p:cBhvr>
                                      <p:to>
                                        <p:strVal val="visible"/>
                                      </p:to>
                                    </p:set>
                                    <p:animEffect transition="in" filter="wipe(left)">
                                      <p:cBhvr>
                                        <p:cTn id="54" dur="500"/>
                                        <p:tgtEl>
                                          <p:spTgt spid="81000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810008"/>
                                        </p:tgtEl>
                                        <p:attrNameLst>
                                          <p:attrName>style.visibility</p:attrName>
                                        </p:attrNameLst>
                                      </p:cBhvr>
                                      <p:to>
                                        <p:strVal val="visible"/>
                                      </p:to>
                                    </p:set>
                                    <p:animEffect transition="in" filter="wipe(left)">
                                      <p:cBhvr>
                                        <p:cTn id="59" dur="500"/>
                                        <p:tgtEl>
                                          <p:spTgt spid="81000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810009"/>
                                        </p:tgtEl>
                                        <p:attrNameLst>
                                          <p:attrName>style.visibility</p:attrName>
                                        </p:attrNameLst>
                                      </p:cBhvr>
                                      <p:to>
                                        <p:strVal val="visible"/>
                                      </p:to>
                                    </p:set>
                                    <p:animEffect transition="in" filter="wipe(left)">
                                      <p:cBhvr>
                                        <p:cTn id="64" dur="500"/>
                                        <p:tgtEl>
                                          <p:spTgt spid="810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3"/>
          <p:cNvSpPr>
            <a:spLocks noGrp="1"/>
          </p:cNvSpPr>
          <p:nvPr>
            <p:ph type="dt" sz="quarter" idx="10"/>
          </p:nvPr>
        </p:nvSpPr>
        <p:spPr>
          <a:noFill/>
        </p:spPr>
        <p:txBody>
          <a:bodyPr/>
          <a:lstStyle/>
          <a:p>
            <a:r>
              <a:rPr lang="en-US" smtClean="0"/>
              <a:t>Wednesday, July 8, 2015</a:t>
            </a:r>
          </a:p>
        </p:txBody>
      </p:sp>
      <p:sp>
        <p:nvSpPr>
          <p:cNvPr id="22535" name="Footer Placeholder 4"/>
          <p:cNvSpPr>
            <a:spLocks noGrp="1"/>
          </p:cNvSpPr>
          <p:nvPr>
            <p:ph type="ftr" sz="quarter" idx="11"/>
          </p:nvPr>
        </p:nvSpPr>
        <p:spPr>
          <a:noFill/>
        </p:spPr>
        <p:txBody>
          <a:bodyPr/>
          <a:lstStyle/>
          <a:p>
            <a:r>
              <a:rPr lang="nl-NL" smtClean="0"/>
              <a:t>PHYS 1441-001, Summer 2014             Dr. Jaehoon Yu</a:t>
            </a:r>
            <a:endParaRPr lang="en-US" smtClean="0"/>
          </a:p>
        </p:txBody>
      </p:sp>
      <p:sp>
        <p:nvSpPr>
          <p:cNvPr id="22536" name="Slide Number Placeholder 5"/>
          <p:cNvSpPr>
            <a:spLocks noGrp="1"/>
          </p:cNvSpPr>
          <p:nvPr>
            <p:ph type="sldNum" sz="quarter" idx="12"/>
          </p:nvPr>
        </p:nvSpPr>
        <p:spPr>
          <a:noFill/>
        </p:spPr>
        <p:txBody>
          <a:bodyPr/>
          <a:lstStyle/>
          <a:p>
            <a:fld id="{683D7476-ED5B-5C46-A741-A80B8ED80A1A}" type="slidenum">
              <a:rPr lang="en-US"/>
              <a:pPr/>
              <a:t>11</a:t>
            </a:fld>
            <a:endParaRPr lang="en-US"/>
          </a:p>
        </p:txBody>
      </p:sp>
      <p:sp>
        <p:nvSpPr>
          <p:cNvPr id="366594" name="Text Box 2"/>
          <p:cNvSpPr txBox="1">
            <a:spLocks noChangeArrowheads="1"/>
          </p:cNvSpPr>
          <p:nvPr/>
        </p:nvSpPr>
        <p:spPr bwMode="auto">
          <a:xfrm>
            <a:off x="4572000" y="5257800"/>
            <a:ext cx="4435475" cy="1006475"/>
          </a:xfrm>
          <a:prstGeom prst="rect">
            <a:avLst/>
          </a:prstGeom>
          <a:solidFill>
            <a:srgbClr val="FFFFCC"/>
          </a:solidFill>
          <a:ln w="9525">
            <a:noFill/>
            <a:miter lim="800000"/>
            <a:headEnd/>
            <a:tailEnd/>
          </a:ln>
        </p:spPr>
        <p:txBody>
          <a:bodyPr>
            <a:prstTxWarp prst="textNoShape">
              <a:avLst/>
            </a:prstTxWarp>
            <a:spAutoFit/>
          </a:bodyPr>
          <a:lstStyle/>
          <a:p>
            <a:pPr algn="just">
              <a:spcBef>
                <a:spcPct val="20000"/>
              </a:spcBef>
            </a:pPr>
            <a:r>
              <a:rPr lang="en-US" sz="2000" dirty="0">
                <a:solidFill>
                  <a:schemeClr val="accent2"/>
                </a:solidFill>
                <a:latin typeface="Arial Narrow" charset="0"/>
              </a:rPr>
              <a:t>The net effect of these small gravitational forces is equivalent to a single force acting on a point (</a:t>
            </a:r>
            <a:r>
              <a:rPr lang="en-US" sz="2000" dirty="0">
                <a:solidFill>
                  <a:srgbClr val="FF0000"/>
                </a:solidFill>
                <a:latin typeface="Arial Narrow" charset="0"/>
              </a:rPr>
              <a:t>Center of Gravity</a:t>
            </a:r>
            <a:r>
              <a:rPr lang="en-US" sz="2000" dirty="0">
                <a:solidFill>
                  <a:schemeClr val="accent2"/>
                </a:solidFill>
                <a:latin typeface="Arial Narrow" charset="0"/>
              </a:rPr>
              <a:t>) with mass M.</a:t>
            </a:r>
            <a:endParaRPr lang="en-US" dirty="0">
              <a:latin typeface="Monotype Corsiva" charset="0"/>
            </a:endParaRPr>
          </a:p>
        </p:txBody>
      </p:sp>
      <p:sp>
        <p:nvSpPr>
          <p:cNvPr id="22538" name="Rectangle 3"/>
          <p:cNvSpPr>
            <a:spLocks noGrp="1" noChangeArrowheads="1"/>
          </p:cNvSpPr>
          <p:nvPr>
            <p:ph type="title"/>
          </p:nvPr>
        </p:nvSpPr>
        <p:spPr>
          <a:xfrm>
            <a:off x="685800" y="228600"/>
            <a:ext cx="7772400" cy="533400"/>
          </a:xfrm>
        </p:spPr>
        <p:txBody>
          <a:bodyPr/>
          <a:lstStyle/>
          <a:p>
            <a:r>
              <a:rPr lang="en-US" sz="3600"/>
              <a:t>Center of Mass and Center of Gravity</a:t>
            </a:r>
          </a:p>
        </p:txBody>
      </p:sp>
      <p:sp>
        <p:nvSpPr>
          <p:cNvPr id="366596" name="Text Box 4"/>
          <p:cNvSpPr txBox="1">
            <a:spLocks noChangeArrowheads="1"/>
          </p:cNvSpPr>
          <p:nvPr/>
        </p:nvSpPr>
        <p:spPr bwMode="auto">
          <a:xfrm>
            <a:off x="457200" y="762000"/>
            <a:ext cx="6096000" cy="1200328"/>
          </a:xfrm>
          <a:prstGeom prst="rect">
            <a:avLst/>
          </a:prstGeom>
          <a:noFill/>
          <a:ln w="28575">
            <a:noFill/>
            <a:miter lim="800000"/>
            <a:headEnd/>
            <a:tailEnd/>
          </a:ln>
        </p:spPr>
        <p:txBody>
          <a:bodyPr wrap="square">
            <a:prstTxWarp prst="textNoShape">
              <a:avLst/>
            </a:prstTxWarp>
            <a:spAutoFit/>
          </a:bodyPr>
          <a:lstStyle/>
          <a:p>
            <a:pPr algn="just">
              <a:spcBef>
                <a:spcPct val="20000"/>
              </a:spcBef>
            </a:pPr>
            <a:r>
              <a:rPr lang="en-US" dirty="0">
                <a:solidFill>
                  <a:srgbClr val="FF0000"/>
                </a:solidFill>
                <a:latin typeface="Monotype Corsiva" charset="0"/>
              </a:rPr>
              <a:t>The center of mass of any symmetric object lies on the axis of symmetry and on any plane of symmetry, if  the object’s mass is evenly distributed throughout the body.</a:t>
            </a:r>
          </a:p>
        </p:txBody>
      </p:sp>
      <p:sp>
        <p:nvSpPr>
          <p:cNvPr id="366597" name="Text Box 5"/>
          <p:cNvSpPr txBox="1">
            <a:spLocks noChangeArrowheads="1"/>
          </p:cNvSpPr>
          <p:nvPr/>
        </p:nvSpPr>
        <p:spPr bwMode="auto">
          <a:xfrm>
            <a:off x="685800" y="3733800"/>
            <a:ext cx="21336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Center of Gravity</a:t>
            </a:r>
          </a:p>
        </p:txBody>
      </p:sp>
      <p:sp>
        <p:nvSpPr>
          <p:cNvPr id="366598" name="Text Box 6"/>
          <p:cNvSpPr txBox="1">
            <a:spLocks noChangeArrowheads="1"/>
          </p:cNvSpPr>
          <p:nvPr/>
        </p:nvSpPr>
        <p:spPr bwMode="auto">
          <a:xfrm>
            <a:off x="533400" y="2133600"/>
            <a:ext cx="2590800" cy="13398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gn="just">
              <a:spcBef>
                <a:spcPct val="20000"/>
              </a:spcBef>
            </a:pPr>
            <a:r>
              <a:rPr lang="en-US" sz="2000" dirty="0">
                <a:solidFill>
                  <a:srgbClr val="FF0000"/>
                </a:solidFill>
                <a:latin typeface="Arial Narrow" charset="0"/>
              </a:rPr>
              <a:t>How do you think you can determine the CM of the objects that are not symmetric?</a:t>
            </a:r>
          </a:p>
        </p:txBody>
      </p:sp>
      <p:pic>
        <p:nvPicPr>
          <p:cNvPr id="366599" name="Object 2"/>
          <p:cNvPicPr>
            <a:picLocks noChangeAspect="1" noChangeArrowheads="1"/>
          </p:cNvPicPr>
          <p:nvPr/>
        </p:nvPicPr>
        <p:blipFill>
          <a:blip r:embed="rId2"/>
          <a:srcRect/>
          <a:stretch>
            <a:fillRect/>
          </a:stretch>
        </p:blipFill>
        <p:spPr bwMode="auto">
          <a:xfrm>
            <a:off x="3505200" y="4713288"/>
            <a:ext cx="384175" cy="411162"/>
          </a:xfrm>
          <a:prstGeom prst="rect">
            <a:avLst/>
          </a:prstGeom>
          <a:noFill/>
          <a:ln w="38100">
            <a:miter lim="800000"/>
            <a:headEnd/>
            <a:tailEnd/>
          </a:ln>
        </p:spPr>
      </p:pic>
      <p:grpSp>
        <p:nvGrpSpPr>
          <p:cNvPr id="2" name="Group 8"/>
          <p:cNvGrpSpPr>
            <a:grpSpLocks/>
          </p:cNvGrpSpPr>
          <p:nvPr/>
        </p:nvGrpSpPr>
        <p:grpSpPr bwMode="auto">
          <a:xfrm>
            <a:off x="962025" y="4343400"/>
            <a:ext cx="981075" cy="979488"/>
            <a:chOff x="606" y="2832"/>
            <a:chExt cx="618" cy="617"/>
          </a:xfrm>
        </p:grpSpPr>
        <p:sp>
          <p:nvSpPr>
            <p:cNvPr id="22557" name="Freeform 9"/>
            <p:cNvSpPr>
              <a:spLocks/>
            </p:cNvSpPr>
            <p:nvPr/>
          </p:nvSpPr>
          <p:spPr bwMode="auto">
            <a:xfrm>
              <a:off x="606" y="2832"/>
              <a:ext cx="594" cy="617"/>
            </a:xfrm>
            <a:custGeom>
              <a:avLst/>
              <a:gdLst>
                <a:gd name="T0" fmla="*/ 888 w 354"/>
                <a:gd name="T1" fmla="*/ 343 h 569"/>
                <a:gd name="T2" fmla="*/ 2571 w 354"/>
                <a:gd name="T3" fmla="*/ 378 h 569"/>
                <a:gd name="T4" fmla="*/ 3393 w 354"/>
                <a:gd name="T5" fmla="*/ 449 h 569"/>
                <a:gd name="T6" fmla="*/ 4398 w 354"/>
                <a:gd name="T7" fmla="*/ 768 h 569"/>
                <a:gd name="T8" fmla="*/ 5890 w 354"/>
                <a:gd name="T9" fmla="*/ 924 h 569"/>
                <a:gd name="T10" fmla="*/ 6745 w 354"/>
                <a:gd name="T11" fmla="*/ 902 h 569"/>
                <a:gd name="T12" fmla="*/ 6886 w 354"/>
                <a:gd name="T13" fmla="*/ 621 h 569"/>
                <a:gd name="T14" fmla="*/ 7742 w 354"/>
                <a:gd name="T15" fmla="*/ 440 h 569"/>
                <a:gd name="T16" fmla="*/ 7413 w 354"/>
                <a:gd name="T17" fmla="*/ 218 h 569"/>
                <a:gd name="T18" fmla="*/ 3908 w 354"/>
                <a:gd name="T19" fmla="*/ 1 h 569"/>
                <a:gd name="T20" fmla="*/ 2396 w 354"/>
                <a:gd name="T21" fmla="*/ 14 h 569"/>
                <a:gd name="T22" fmla="*/ 2047 w 354"/>
                <a:gd name="T23" fmla="*/ 86 h 569"/>
                <a:gd name="T24" fmla="*/ 389 w 354"/>
                <a:gd name="T25" fmla="*/ 292 h 569"/>
                <a:gd name="T26" fmla="*/ 37 w 354"/>
                <a:gd name="T27" fmla="*/ 331 h 569"/>
                <a:gd name="T28" fmla="*/ 888 w 354"/>
                <a:gd name="T29" fmla="*/ 343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2F1800"/>
                </a:gs>
                <a:gs pos="50000">
                  <a:srgbClr val="663300"/>
                </a:gs>
                <a:gs pos="100000">
                  <a:srgbClr val="2F1800"/>
                </a:gs>
              </a:gsLst>
              <a:lin ang="18900000" scaled="1"/>
            </a:gradFill>
            <a:ln w="9525">
              <a:noFill/>
              <a:round/>
              <a:headEnd/>
              <a:tailEnd/>
            </a:ln>
          </p:spPr>
          <p:txBody>
            <a:bodyPr>
              <a:prstTxWarp prst="textNoShape">
                <a:avLst/>
              </a:prstTxWarp>
            </a:bodyPr>
            <a:lstStyle/>
            <a:p>
              <a:endParaRPr lang="en-US"/>
            </a:p>
          </p:txBody>
        </p:sp>
        <p:grpSp>
          <p:nvGrpSpPr>
            <p:cNvPr id="22558" name="Group 10"/>
            <p:cNvGrpSpPr>
              <a:grpSpLocks/>
            </p:cNvGrpSpPr>
            <p:nvPr/>
          </p:nvGrpSpPr>
          <p:grpSpPr bwMode="auto">
            <a:xfrm>
              <a:off x="864" y="2880"/>
              <a:ext cx="360" cy="213"/>
              <a:chOff x="576" y="2877"/>
              <a:chExt cx="360" cy="213"/>
            </a:xfrm>
          </p:grpSpPr>
          <p:sp>
            <p:nvSpPr>
              <p:cNvPr id="22559" name="AutoShape 11"/>
              <p:cNvSpPr>
                <a:spLocks noChangeArrowheads="1"/>
              </p:cNvSpPr>
              <p:nvPr/>
            </p:nvSpPr>
            <p:spPr bwMode="auto">
              <a:xfrm>
                <a:off x="576" y="2928"/>
                <a:ext cx="96" cy="96"/>
              </a:xfrm>
              <a:prstGeom prst="cube">
                <a:avLst>
                  <a:gd name="adj" fmla="val 25000"/>
                </a:avLst>
              </a:prstGeom>
              <a:solidFill>
                <a:srgbClr val="FFFF99"/>
              </a:solidFill>
              <a:ln w="9525">
                <a:solidFill>
                  <a:schemeClr val="tx1"/>
                </a:solidFill>
                <a:miter lim="800000"/>
                <a:headEnd/>
                <a:tailEnd/>
              </a:ln>
            </p:spPr>
            <p:txBody>
              <a:bodyPr wrap="none" anchor="ctr">
                <a:prstTxWarp prst="textNoShape">
                  <a:avLst/>
                </a:prstTxWarp>
              </a:bodyPr>
              <a:lstStyle/>
              <a:p>
                <a:endParaRPr lang="en-US"/>
              </a:p>
            </p:txBody>
          </p:sp>
          <p:sp>
            <p:nvSpPr>
              <p:cNvPr id="22560" name="Text Box 12"/>
              <p:cNvSpPr txBox="1">
                <a:spLocks noChangeArrowheads="1"/>
              </p:cNvSpPr>
              <p:nvPr/>
            </p:nvSpPr>
            <p:spPr bwMode="auto">
              <a:xfrm>
                <a:off x="618" y="2877"/>
                <a:ext cx="318" cy="213"/>
              </a:xfrm>
              <a:prstGeom prst="rect">
                <a:avLst/>
              </a:prstGeom>
              <a:noFill/>
              <a:ln w="9525">
                <a:noFill/>
                <a:miter lim="800000"/>
                <a:headEnd/>
                <a:tailEnd/>
              </a:ln>
            </p:spPr>
            <p:txBody>
              <a:bodyPr wrap="none">
                <a:prstTxWarp prst="textNoShape">
                  <a:avLst/>
                </a:prstTxWarp>
                <a:spAutoFit/>
              </a:bodyPr>
              <a:lstStyle/>
              <a:p>
                <a:r>
                  <a:rPr lang="en-US" sz="1600" dirty="0" err="1" smtClean="0">
                    <a:solidFill>
                      <a:srgbClr val="FFFF99"/>
                    </a:solidFill>
                    <a:latin typeface="Symbol" charset="2"/>
                  </a:rPr>
                  <a:t>Δ</a:t>
                </a:r>
                <a:r>
                  <a:rPr lang="en-US" sz="1600" dirty="0" err="1" smtClean="0">
                    <a:solidFill>
                      <a:srgbClr val="FFFF99"/>
                    </a:solidFill>
                    <a:latin typeface="Monotype Corsiva" charset="0"/>
                  </a:rPr>
                  <a:t>m</a:t>
                </a:r>
                <a:r>
                  <a:rPr lang="en-US" sz="1600" baseline="-25000" dirty="0" err="1" smtClean="0">
                    <a:solidFill>
                      <a:srgbClr val="FFFF99"/>
                    </a:solidFill>
                    <a:latin typeface="Monotype Corsiva" charset="0"/>
                  </a:rPr>
                  <a:t>i</a:t>
                </a:r>
                <a:endParaRPr lang="en-US" sz="1600" dirty="0">
                  <a:solidFill>
                    <a:srgbClr val="FFFF99"/>
                  </a:solidFill>
                  <a:latin typeface="Monotype Corsiva" charset="0"/>
                </a:endParaRPr>
              </a:p>
            </p:txBody>
          </p:sp>
        </p:grpSp>
      </p:grpSp>
      <p:sp>
        <p:nvSpPr>
          <p:cNvPr id="366605" name="Oval 13"/>
          <p:cNvSpPr>
            <a:spLocks noChangeArrowheads="1"/>
          </p:cNvSpPr>
          <p:nvPr/>
        </p:nvSpPr>
        <p:spPr bwMode="auto">
          <a:xfrm>
            <a:off x="7010400" y="1066800"/>
            <a:ext cx="762000" cy="685800"/>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p>
        </p:txBody>
      </p:sp>
      <p:grpSp>
        <p:nvGrpSpPr>
          <p:cNvPr id="4" name="Group 14"/>
          <p:cNvGrpSpPr>
            <a:grpSpLocks/>
          </p:cNvGrpSpPr>
          <p:nvPr/>
        </p:nvGrpSpPr>
        <p:grpSpPr bwMode="auto">
          <a:xfrm>
            <a:off x="7391400" y="569913"/>
            <a:ext cx="1335088" cy="877887"/>
            <a:chOff x="4656" y="359"/>
            <a:chExt cx="841" cy="553"/>
          </a:xfrm>
        </p:grpSpPr>
        <p:sp>
          <p:nvSpPr>
            <p:cNvPr id="22555" name="Line 15"/>
            <p:cNvSpPr>
              <a:spLocks noChangeShapeType="1"/>
            </p:cNvSpPr>
            <p:nvPr/>
          </p:nvSpPr>
          <p:spPr bwMode="auto">
            <a:xfrm flipH="1">
              <a:off x="4656" y="528"/>
              <a:ext cx="480" cy="384"/>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6" name="Text Box 16"/>
            <p:cNvSpPr txBox="1">
              <a:spLocks noChangeArrowheads="1"/>
            </p:cNvSpPr>
            <p:nvPr/>
          </p:nvSpPr>
          <p:spPr bwMode="auto">
            <a:xfrm>
              <a:off x="5136" y="359"/>
              <a:ext cx="361" cy="288"/>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latin typeface="Arial Narrow" charset="0"/>
                </a:rPr>
                <a:t>CM</a:t>
              </a:r>
            </a:p>
          </p:txBody>
        </p:sp>
      </p:grpSp>
      <p:grpSp>
        <p:nvGrpSpPr>
          <p:cNvPr id="5" name="Group 17"/>
          <p:cNvGrpSpPr>
            <a:grpSpLocks/>
          </p:cNvGrpSpPr>
          <p:nvPr/>
        </p:nvGrpSpPr>
        <p:grpSpPr bwMode="auto">
          <a:xfrm>
            <a:off x="7391400" y="762000"/>
            <a:ext cx="1311275" cy="1616075"/>
            <a:chOff x="4656" y="480"/>
            <a:chExt cx="826" cy="1018"/>
          </a:xfrm>
        </p:grpSpPr>
        <p:sp>
          <p:nvSpPr>
            <p:cNvPr id="22553" name="Line 18"/>
            <p:cNvSpPr>
              <a:spLocks noChangeShapeType="1"/>
            </p:cNvSpPr>
            <p:nvPr/>
          </p:nvSpPr>
          <p:spPr bwMode="auto">
            <a:xfrm flipV="1">
              <a:off x="4656" y="480"/>
              <a:ext cx="0" cy="864"/>
            </a:xfrm>
            <a:prstGeom prst="line">
              <a:avLst/>
            </a:prstGeom>
            <a:noFill/>
            <a:ln w="38100">
              <a:solidFill>
                <a:srgbClr val="FF3399"/>
              </a:solidFill>
              <a:prstDash val="sysDot"/>
              <a:round/>
              <a:headEnd/>
              <a:tailEnd type="triangle" w="med" len="med"/>
            </a:ln>
          </p:spPr>
          <p:txBody>
            <a:bodyPr>
              <a:prstTxWarp prst="textNoShape">
                <a:avLst/>
              </a:prstTxWarp>
            </a:bodyPr>
            <a:lstStyle/>
            <a:p>
              <a:endParaRPr lang="en-US"/>
            </a:p>
          </p:txBody>
        </p:sp>
        <p:sp>
          <p:nvSpPr>
            <p:cNvPr id="22554" name="Text Box 19"/>
            <p:cNvSpPr txBox="1">
              <a:spLocks noChangeArrowheads="1"/>
            </p:cNvSpPr>
            <p:nvPr/>
          </p:nvSpPr>
          <p:spPr bwMode="auto">
            <a:xfrm>
              <a:off x="4704" y="1056"/>
              <a:ext cx="778" cy="442"/>
            </a:xfrm>
            <a:prstGeom prst="rect">
              <a:avLst/>
            </a:prstGeom>
            <a:noFill/>
            <a:ln w="9525">
              <a:noFill/>
              <a:miter lim="800000"/>
              <a:headEnd/>
              <a:tailEnd/>
            </a:ln>
          </p:spPr>
          <p:txBody>
            <a:bodyPr>
              <a:prstTxWarp prst="textNoShape">
                <a:avLst/>
              </a:prstTxWarp>
              <a:spAutoFit/>
            </a:bodyPr>
            <a:lstStyle/>
            <a:p>
              <a:r>
                <a:rPr lang="en-US" sz="2000">
                  <a:solidFill>
                    <a:srgbClr val="FF0000"/>
                  </a:solidFill>
                  <a:latin typeface="Arial Narrow" charset="0"/>
                </a:rPr>
                <a:t>Axis of symmetry</a:t>
              </a:r>
            </a:p>
          </p:txBody>
        </p:sp>
      </p:grpSp>
      <p:sp>
        <p:nvSpPr>
          <p:cNvPr id="366612" name="Text Box 20"/>
          <p:cNvSpPr txBox="1">
            <a:spLocks noChangeArrowheads="1"/>
          </p:cNvSpPr>
          <p:nvPr/>
        </p:nvSpPr>
        <p:spPr bwMode="auto">
          <a:xfrm>
            <a:off x="3336925" y="1905000"/>
            <a:ext cx="5349875" cy="1815882"/>
          </a:xfrm>
          <a:prstGeom prst="rect">
            <a:avLst/>
          </a:prstGeom>
          <a:noFill/>
          <a:ln w="9525">
            <a:noFill/>
            <a:miter lim="800000"/>
            <a:headEnd/>
            <a:tailEnd/>
          </a:ln>
        </p:spPr>
        <p:txBody>
          <a:bodyPr wrap="square">
            <a:prstTxWarp prst="textNoShape">
              <a:avLst/>
            </a:prstTxWarp>
            <a:spAutoFit/>
          </a:bodyPr>
          <a:lstStyle/>
          <a:p>
            <a:pPr marL="457200" indent="-457200" algn="just">
              <a:spcBef>
                <a:spcPct val="20000"/>
              </a:spcBef>
            </a:pPr>
            <a:r>
              <a:rPr lang="en-US" sz="2000" dirty="0">
                <a:solidFill>
                  <a:schemeClr val="accent2"/>
                </a:solidFill>
                <a:latin typeface="Arial Narrow" charset="0"/>
              </a:rPr>
              <a:t>One can use gravity to locate CM.</a:t>
            </a:r>
          </a:p>
          <a:p>
            <a:pPr marL="457200" indent="-457200" algn="just">
              <a:spcBef>
                <a:spcPct val="20000"/>
              </a:spcBef>
              <a:buFontTx/>
              <a:buAutoNum type="arabicPeriod"/>
            </a:pPr>
            <a:r>
              <a:rPr lang="en-US" sz="2000" dirty="0">
                <a:solidFill>
                  <a:schemeClr val="accent2"/>
                </a:solidFill>
                <a:latin typeface="Arial Narrow" charset="0"/>
              </a:rPr>
              <a:t>Hang the object by one point and draw a vertical line following a plum-bob.</a:t>
            </a:r>
          </a:p>
          <a:p>
            <a:pPr marL="457200" indent="-457200" algn="just">
              <a:spcBef>
                <a:spcPct val="20000"/>
              </a:spcBef>
              <a:buFontTx/>
              <a:buAutoNum type="arabicPeriod"/>
            </a:pPr>
            <a:r>
              <a:rPr lang="en-US" sz="2000" dirty="0">
                <a:solidFill>
                  <a:schemeClr val="accent2"/>
                </a:solidFill>
                <a:latin typeface="Arial Narrow" charset="0"/>
              </a:rPr>
              <a:t>Hang the object by another point and do the same.</a:t>
            </a:r>
          </a:p>
          <a:p>
            <a:pPr marL="457200" indent="-457200" algn="just">
              <a:spcBef>
                <a:spcPct val="20000"/>
              </a:spcBef>
              <a:buFontTx/>
              <a:buAutoNum type="arabicPeriod"/>
            </a:pPr>
            <a:r>
              <a:rPr lang="en-US" sz="2000" dirty="0">
                <a:solidFill>
                  <a:schemeClr val="accent2"/>
                </a:solidFill>
                <a:latin typeface="Arial Narrow" charset="0"/>
              </a:rPr>
              <a:t>The point where the two lines meet is the CM. </a:t>
            </a:r>
          </a:p>
        </p:txBody>
      </p:sp>
      <p:grpSp>
        <p:nvGrpSpPr>
          <p:cNvPr id="6" name="Group 21"/>
          <p:cNvGrpSpPr>
            <a:grpSpLocks/>
          </p:cNvGrpSpPr>
          <p:nvPr/>
        </p:nvGrpSpPr>
        <p:grpSpPr bwMode="auto">
          <a:xfrm>
            <a:off x="1114425" y="4648200"/>
            <a:ext cx="708025" cy="1185863"/>
            <a:chOff x="702" y="3024"/>
            <a:chExt cx="446" cy="747"/>
          </a:xfrm>
        </p:grpSpPr>
        <p:sp>
          <p:nvSpPr>
            <p:cNvPr id="22551" name="Line 22"/>
            <p:cNvSpPr>
              <a:spLocks noChangeShapeType="1"/>
            </p:cNvSpPr>
            <p:nvPr/>
          </p:nvSpPr>
          <p:spPr bwMode="auto">
            <a:xfrm>
              <a:off x="912" y="3024"/>
              <a:ext cx="0" cy="528"/>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22552" name="Text Box 23"/>
            <p:cNvSpPr txBox="1">
              <a:spLocks noChangeArrowheads="1"/>
            </p:cNvSpPr>
            <p:nvPr/>
          </p:nvSpPr>
          <p:spPr bwMode="auto">
            <a:xfrm>
              <a:off x="702" y="3519"/>
              <a:ext cx="446" cy="252"/>
            </a:xfrm>
            <a:prstGeom prst="rect">
              <a:avLst/>
            </a:prstGeom>
            <a:noFill/>
            <a:ln w="9525">
              <a:noFill/>
              <a:miter lim="800000"/>
              <a:headEnd/>
              <a:tailEnd/>
            </a:ln>
          </p:spPr>
          <p:txBody>
            <a:bodyPr wrap="none">
              <a:prstTxWarp prst="textNoShape">
                <a:avLst/>
              </a:prstTxWarp>
              <a:spAutoFit/>
            </a:bodyPr>
            <a:lstStyle/>
            <a:p>
              <a:r>
                <a:rPr lang="en-US" sz="2000" dirty="0" err="1" smtClean="0">
                  <a:solidFill>
                    <a:schemeClr val="accent2"/>
                  </a:solidFill>
                  <a:latin typeface="Symbol" charset="2"/>
                </a:rPr>
                <a:t>Δ</a:t>
              </a:r>
              <a:r>
                <a:rPr lang="en-US" sz="2000" dirty="0" err="1" smtClean="0">
                  <a:solidFill>
                    <a:schemeClr val="accent2"/>
                  </a:solidFill>
                  <a:latin typeface="Monotype Corsiva" charset="0"/>
                </a:rPr>
                <a:t>m</a:t>
              </a:r>
              <a:r>
                <a:rPr lang="en-US" sz="2000" baseline="-25000" dirty="0" err="1" smtClean="0">
                  <a:solidFill>
                    <a:schemeClr val="accent2"/>
                  </a:solidFill>
                  <a:latin typeface="Monotype Corsiva" charset="0"/>
                </a:rPr>
                <a:t>i</a:t>
              </a:r>
              <a:r>
                <a:rPr lang="en-US" sz="2000" b="1" dirty="0" err="1" smtClean="0">
                  <a:solidFill>
                    <a:schemeClr val="accent2"/>
                  </a:solidFill>
                  <a:latin typeface="Monotype Corsiva" charset="0"/>
                </a:rPr>
                <a:t>g</a:t>
              </a:r>
              <a:endParaRPr lang="en-US" sz="2000" b="1" dirty="0">
                <a:solidFill>
                  <a:schemeClr val="accent2"/>
                </a:solidFill>
                <a:latin typeface="Monotype Corsiva" charset="0"/>
              </a:endParaRPr>
            </a:p>
          </p:txBody>
        </p:sp>
      </p:grpSp>
      <p:sp>
        <p:nvSpPr>
          <p:cNvPr id="366616" name="Text Box 24"/>
          <p:cNvSpPr txBox="1">
            <a:spLocks noChangeArrowheads="1"/>
          </p:cNvSpPr>
          <p:nvPr/>
        </p:nvSpPr>
        <p:spPr bwMode="auto">
          <a:xfrm>
            <a:off x="3260725" y="3668713"/>
            <a:ext cx="5197475" cy="1006475"/>
          </a:xfrm>
          <a:prstGeom prst="rect">
            <a:avLst/>
          </a:prstGeom>
          <a:solidFill>
            <a:srgbClr val="FFFFCC"/>
          </a:solidFill>
          <a:ln w="9525">
            <a:noFill/>
            <a:miter lim="800000"/>
            <a:headEnd/>
            <a:tailEnd/>
          </a:ln>
        </p:spPr>
        <p:txBody>
          <a:bodyPr wrap="square">
            <a:prstTxWarp prst="textNoShape">
              <a:avLst/>
            </a:prstTxWarp>
            <a:spAutoFit/>
          </a:bodyPr>
          <a:lstStyle/>
          <a:p>
            <a:pPr algn="just">
              <a:spcBef>
                <a:spcPct val="20000"/>
              </a:spcBef>
            </a:pPr>
            <a:r>
              <a:rPr lang="en-US" sz="2000" dirty="0">
                <a:solidFill>
                  <a:schemeClr val="accent2"/>
                </a:solidFill>
                <a:latin typeface="Arial Narrow" charset="0"/>
              </a:rPr>
              <a:t>Since a rigid object can be considered as a </a:t>
            </a:r>
            <a:r>
              <a:rPr lang="en-US" sz="2000" b="1" u="sng" dirty="0">
                <a:solidFill>
                  <a:srgbClr val="FF0000"/>
                </a:solidFill>
                <a:latin typeface="Arial Narrow" charset="0"/>
              </a:rPr>
              <a:t>collection of small masses</a:t>
            </a:r>
            <a:r>
              <a:rPr lang="en-US" sz="2000" dirty="0">
                <a:solidFill>
                  <a:schemeClr val="accent2"/>
                </a:solidFill>
                <a:latin typeface="Arial Narrow" charset="0"/>
              </a:rPr>
              <a:t>, one can see the total gravitational force exerted on the object as </a:t>
            </a:r>
            <a:endParaRPr lang="en-US" dirty="0">
              <a:latin typeface="Monotype Corsiva" charset="0"/>
            </a:endParaRPr>
          </a:p>
        </p:txBody>
      </p:sp>
      <p:sp>
        <p:nvSpPr>
          <p:cNvPr id="366617" name="Text Box 25"/>
          <p:cNvSpPr txBox="1">
            <a:spLocks noChangeArrowheads="1"/>
          </p:cNvSpPr>
          <p:nvPr/>
        </p:nvSpPr>
        <p:spPr bwMode="auto">
          <a:xfrm>
            <a:off x="2209800" y="5334000"/>
            <a:ext cx="2209800" cy="850900"/>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lgn="just">
              <a:spcBef>
                <a:spcPct val="20000"/>
              </a:spcBef>
            </a:pPr>
            <a:r>
              <a:rPr lang="en-US" dirty="0">
                <a:solidFill>
                  <a:srgbClr val="FF0000"/>
                </a:solidFill>
                <a:latin typeface="Arial Narrow" charset="0"/>
              </a:rPr>
              <a:t>What does this equation tell you?</a:t>
            </a:r>
          </a:p>
        </p:txBody>
      </p:sp>
      <p:pic>
        <p:nvPicPr>
          <p:cNvPr id="366618" name="Object 3"/>
          <p:cNvPicPr>
            <a:picLocks noChangeAspect="1" noChangeArrowheads="1"/>
          </p:cNvPicPr>
          <p:nvPr/>
        </p:nvPicPr>
        <p:blipFill>
          <a:blip r:embed="rId3"/>
          <a:srcRect/>
          <a:stretch>
            <a:fillRect/>
          </a:stretch>
        </p:blipFill>
        <p:spPr bwMode="auto">
          <a:xfrm>
            <a:off x="3908425" y="4703763"/>
            <a:ext cx="811213" cy="577850"/>
          </a:xfrm>
          <a:prstGeom prst="rect">
            <a:avLst/>
          </a:prstGeom>
          <a:noFill/>
          <a:ln w="38100">
            <a:miter lim="800000"/>
            <a:headEnd/>
            <a:tailEnd/>
          </a:ln>
        </p:spPr>
      </p:pic>
      <p:pic>
        <p:nvPicPr>
          <p:cNvPr id="366619" name="Object 4"/>
          <p:cNvPicPr>
            <a:picLocks noChangeAspect="1" noChangeArrowheads="1"/>
          </p:cNvPicPr>
          <p:nvPr/>
        </p:nvPicPr>
        <p:blipFill>
          <a:blip r:embed="rId4"/>
          <a:srcRect/>
          <a:stretch>
            <a:fillRect/>
          </a:stretch>
        </p:blipFill>
        <p:spPr bwMode="auto">
          <a:xfrm>
            <a:off x="4724400" y="4705350"/>
            <a:ext cx="1150938" cy="576263"/>
          </a:xfrm>
          <a:prstGeom prst="rect">
            <a:avLst/>
          </a:prstGeom>
          <a:noFill/>
          <a:ln w="38100">
            <a:miter lim="800000"/>
            <a:headEnd/>
            <a:tailEnd/>
          </a:ln>
        </p:spPr>
      </p:pic>
      <p:pic>
        <p:nvPicPr>
          <p:cNvPr id="366620" name="Object 5"/>
          <p:cNvPicPr>
            <a:picLocks noChangeAspect="1" noChangeArrowheads="1"/>
          </p:cNvPicPr>
          <p:nvPr/>
        </p:nvPicPr>
        <p:blipFill>
          <a:blip r:embed="rId5"/>
          <a:srcRect/>
          <a:stretch>
            <a:fillRect/>
          </a:stretch>
        </p:blipFill>
        <p:spPr bwMode="auto">
          <a:xfrm>
            <a:off x="5857875" y="4706938"/>
            <a:ext cx="723900" cy="407987"/>
          </a:xfrm>
          <a:prstGeom prst="rect">
            <a:avLst/>
          </a:prstGeom>
          <a:noFill/>
          <a:ln w="38100">
            <a:miter lim="800000"/>
            <a:headEnd/>
            <a:tailEnd/>
          </a:ln>
        </p:spPr>
      </p:pic>
      <p:sp>
        <p:nvSpPr>
          <p:cNvPr id="366621" name="Text Box 29"/>
          <p:cNvSpPr txBox="1">
            <a:spLocks noChangeArrowheads="1"/>
          </p:cNvSpPr>
          <p:nvPr/>
        </p:nvSpPr>
        <p:spPr bwMode="auto">
          <a:xfrm>
            <a:off x="762000" y="6308725"/>
            <a:ext cx="7772400" cy="425450"/>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sz="2000" b="1">
                <a:solidFill>
                  <a:srgbClr val="A50021"/>
                </a:solidFill>
                <a:latin typeface="Arial Narrow" charset="0"/>
              </a:rPr>
              <a:t>The CoG is the point in an object as if all the gravitational force is acting on!</a:t>
            </a:r>
            <a:endParaRPr lang="en-US" b="1">
              <a:solidFill>
                <a:srgbClr val="A50021"/>
              </a:solidFill>
              <a:latin typeface="Monotype Corsiva" charset="0"/>
            </a:endParaRPr>
          </a:p>
        </p:txBody>
      </p:sp>
    </p:spTree>
    <p:extLst>
      <p:ext uri="{BB962C8B-B14F-4D97-AF65-F5344CB8AC3E}">
        <p14:creationId xmlns:p14="http://schemas.microsoft.com/office/powerpoint/2010/main" val="19915820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6596">
                                            <p:txEl>
                                              <p:pRg st="0" end="0"/>
                                            </p:txEl>
                                          </p:spTgt>
                                        </p:tgtEl>
                                        <p:attrNameLst>
                                          <p:attrName>style.visibility</p:attrName>
                                        </p:attrNameLst>
                                      </p:cBhvr>
                                      <p:to>
                                        <p:strVal val="visible"/>
                                      </p:to>
                                    </p:set>
                                    <p:animEffect transition="in" filter="wipe(left)">
                                      <p:cBhvr>
                                        <p:cTn id="7" dur="500"/>
                                        <p:tgtEl>
                                          <p:spTgt spid="3665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type="wd">
                                    <p:tmPct val="10000"/>
                                  </p:iterate>
                                  <p:childTnLst>
                                    <p:set>
                                      <p:cBhvr>
                                        <p:cTn id="11" dur="1" fill="hold">
                                          <p:stCondLst>
                                            <p:cond delay="0"/>
                                          </p:stCondLst>
                                        </p:cTn>
                                        <p:tgtEl>
                                          <p:spTgt spid="366605"/>
                                        </p:tgtEl>
                                        <p:attrNameLst>
                                          <p:attrName>style.visibility</p:attrName>
                                        </p:attrNameLst>
                                      </p:cBhvr>
                                      <p:to>
                                        <p:strVal val="visible"/>
                                      </p:to>
                                    </p:set>
                                    <p:anim calcmode="lin" valueType="num">
                                      <p:cBhvr>
                                        <p:cTn id="12" dur="500" fill="hold"/>
                                        <p:tgtEl>
                                          <p:spTgt spid="366605"/>
                                        </p:tgtEl>
                                        <p:attrNameLst>
                                          <p:attrName>ppt_w</p:attrName>
                                        </p:attrNameLst>
                                      </p:cBhvr>
                                      <p:tavLst>
                                        <p:tav tm="0">
                                          <p:val>
                                            <p:fltVal val="0"/>
                                          </p:val>
                                        </p:tav>
                                        <p:tav tm="100000">
                                          <p:val>
                                            <p:strVal val="#ppt_w"/>
                                          </p:val>
                                        </p:tav>
                                      </p:tavLst>
                                    </p:anim>
                                    <p:anim calcmode="lin" valueType="num">
                                      <p:cBhvr>
                                        <p:cTn id="13" dur="500" fill="hold"/>
                                        <p:tgtEl>
                                          <p:spTgt spid="366605"/>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22" presetClass="entr" presetSubtype="8" fill="hold" nodeType="after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0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66598"/>
                                        </p:tgtEl>
                                        <p:attrNameLst>
                                          <p:attrName>style.visibility</p:attrName>
                                        </p:attrNameLst>
                                      </p:cBhvr>
                                      <p:to>
                                        <p:strVal val="visible"/>
                                      </p:to>
                                    </p:set>
                                    <p:animEffect transition="in" filter="wipe(left)">
                                      <p:cBhvr>
                                        <p:cTn id="26" dur="500"/>
                                        <p:tgtEl>
                                          <p:spTgt spid="36659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66612">
                                            <p:txEl>
                                              <p:pRg st="0" end="0"/>
                                            </p:txEl>
                                          </p:spTgt>
                                        </p:tgtEl>
                                        <p:attrNameLst>
                                          <p:attrName>style.visibility</p:attrName>
                                        </p:attrNameLst>
                                      </p:cBhvr>
                                      <p:to>
                                        <p:strVal val="visible"/>
                                      </p:to>
                                    </p:set>
                                    <p:animEffect transition="in" filter="wipe(left)">
                                      <p:cBhvr>
                                        <p:cTn id="31" dur="500"/>
                                        <p:tgtEl>
                                          <p:spTgt spid="3666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66612">
                                            <p:txEl>
                                              <p:pRg st="1" end="1"/>
                                            </p:txEl>
                                          </p:spTgt>
                                        </p:tgtEl>
                                        <p:attrNameLst>
                                          <p:attrName>style.visibility</p:attrName>
                                        </p:attrNameLst>
                                      </p:cBhvr>
                                      <p:to>
                                        <p:strVal val="visible"/>
                                      </p:to>
                                    </p:set>
                                    <p:animEffect transition="in" filter="wipe(left)">
                                      <p:cBhvr>
                                        <p:cTn id="36" dur="500"/>
                                        <p:tgtEl>
                                          <p:spTgt spid="3666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66612">
                                            <p:txEl>
                                              <p:pRg st="2" end="2"/>
                                            </p:txEl>
                                          </p:spTgt>
                                        </p:tgtEl>
                                        <p:attrNameLst>
                                          <p:attrName>style.visibility</p:attrName>
                                        </p:attrNameLst>
                                      </p:cBhvr>
                                      <p:to>
                                        <p:strVal val="visible"/>
                                      </p:to>
                                    </p:set>
                                    <p:animEffect transition="in" filter="wipe(left)">
                                      <p:cBhvr>
                                        <p:cTn id="41" dur="500"/>
                                        <p:tgtEl>
                                          <p:spTgt spid="36661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66612">
                                            <p:txEl>
                                              <p:pRg st="3" end="3"/>
                                            </p:txEl>
                                          </p:spTgt>
                                        </p:tgtEl>
                                        <p:attrNameLst>
                                          <p:attrName>style.visibility</p:attrName>
                                        </p:attrNameLst>
                                      </p:cBhvr>
                                      <p:to>
                                        <p:strVal val="visible"/>
                                      </p:to>
                                    </p:set>
                                    <p:animEffect transition="in" filter="wipe(left)">
                                      <p:cBhvr>
                                        <p:cTn id="46" dur="500"/>
                                        <p:tgtEl>
                                          <p:spTgt spid="36661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66597"/>
                                        </p:tgtEl>
                                        <p:attrNameLst>
                                          <p:attrName>style.visibility</p:attrName>
                                        </p:attrNameLst>
                                      </p:cBhvr>
                                      <p:to>
                                        <p:strVal val="visible"/>
                                      </p:to>
                                    </p:set>
                                    <p:animEffect transition="in" filter="wipe(left)">
                                      <p:cBhvr>
                                        <p:cTn id="51" dur="500"/>
                                        <p:tgtEl>
                                          <p:spTgt spid="36659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66616"/>
                                        </p:tgtEl>
                                        <p:attrNameLst>
                                          <p:attrName>style.visibility</p:attrName>
                                        </p:attrNameLst>
                                      </p:cBhvr>
                                      <p:to>
                                        <p:strVal val="visible"/>
                                      </p:to>
                                    </p:set>
                                    <p:animEffect transition="in" filter="wipe(left)">
                                      <p:cBhvr>
                                        <p:cTn id="56" dur="500"/>
                                        <p:tgtEl>
                                          <p:spTgt spid="366616"/>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iterate type="wd">
                                    <p:tmPct val="10000"/>
                                  </p:iterate>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66599"/>
                                        </p:tgtEl>
                                        <p:attrNameLst>
                                          <p:attrName>style.visibility</p:attrName>
                                        </p:attrNameLst>
                                      </p:cBhvr>
                                      <p:to>
                                        <p:strVal val="visible"/>
                                      </p:to>
                                    </p:set>
                                    <p:animEffect transition="in" filter="wipe(left)">
                                      <p:cBhvr>
                                        <p:cTn id="72" dur="500"/>
                                        <p:tgtEl>
                                          <p:spTgt spid="36659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66618"/>
                                        </p:tgtEl>
                                        <p:attrNameLst>
                                          <p:attrName>style.visibility</p:attrName>
                                        </p:attrNameLst>
                                      </p:cBhvr>
                                      <p:to>
                                        <p:strVal val="visible"/>
                                      </p:to>
                                    </p:set>
                                    <p:animEffect transition="in" filter="wipe(left)">
                                      <p:cBhvr>
                                        <p:cTn id="77" dur="500"/>
                                        <p:tgtEl>
                                          <p:spTgt spid="3666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66619"/>
                                        </p:tgtEl>
                                        <p:attrNameLst>
                                          <p:attrName>style.visibility</p:attrName>
                                        </p:attrNameLst>
                                      </p:cBhvr>
                                      <p:to>
                                        <p:strVal val="visible"/>
                                      </p:to>
                                    </p:set>
                                    <p:animEffect transition="in" filter="wipe(left)">
                                      <p:cBhvr>
                                        <p:cTn id="82" dur="500"/>
                                        <p:tgtEl>
                                          <p:spTgt spid="3666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66620"/>
                                        </p:tgtEl>
                                        <p:attrNameLst>
                                          <p:attrName>style.visibility</p:attrName>
                                        </p:attrNameLst>
                                      </p:cBhvr>
                                      <p:to>
                                        <p:strVal val="visible"/>
                                      </p:to>
                                    </p:set>
                                    <p:animEffect transition="in" filter="wipe(left)">
                                      <p:cBhvr>
                                        <p:cTn id="87" dur="500"/>
                                        <p:tgtEl>
                                          <p:spTgt spid="3666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66617"/>
                                        </p:tgtEl>
                                        <p:attrNameLst>
                                          <p:attrName>style.visibility</p:attrName>
                                        </p:attrNameLst>
                                      </p:cBhvr>
                                      <p:to>
                                        <p:strVal val="visible"/>
                                      </p:to>
                                    </p:set>
                                    <p:animEffect transition="in" filter="wipe(left)">
                                      <p:cBhvr>
                                        <p:cTn id="92" dur="500"/>
                                        <p:tgtEl>
                                          <p:spTgt spid="36661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366594"/>
                                        </p:tgtEl>
                                        <p:attrNameLst>
                                          <p:attrName>style.visibility</p:attrName>
                                        </p:attrNameLst>
                                      </p:cBhvr>
                                      <p:to>
                                        <p:strVal val="visible"/>
                                      </p:to>
                                    </p:set>
                                    <p:animEffect transition="in" filter="wipe(left)">
                                      <p:cBhvr>
                                        <p:cTn id="97" dur="500"/>
                                        <p:tgtEl>
                                          <p:spTgt spid="36659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66621"/>
                                        </p:tgtEl>
                                        <p:attrNameLst>
                                          <p:attrName>style.visibility</p:attrName>
                                        </p:attrNameLst>
                                      </p:cBhvr>
                                      <p:to>
                                        <p:strVal val="visible"/>
                                      </p:to>
                                    </p:set>
                                    <p:animEffect transition="in" filter="wipe(left)">
                                      <p:cBhvr>
                                        <p:cTn id="102" dur="500"/>
                                        <p:tgtEl>
                                          <p:spTgt spid="366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animBg="1" autoUpdateAnimBg="0"/>
      <p:bldP spid="366596" grpId="0" build="p" autoUpdateAnimBg="0"/>
      <p:bldP spid="366597" grpId="0" animBg="1" autoUpdateAnimBg="0"/>
      <p:bldP spid="366598" grpId="0" animBg="1" autoUpdateAnimBg="0"/>
      <p:bldP spid="366605" grpId="0" animBg="1"/>
      <p:bldP spid="366612" grpId="0" build="p" autoUpdateAnimBg="0"/>
      <p:bldP spid="366616" grpId="0" animBg="1" autoUpdateAnimBg="0"/>
      <p:bldP spid="366617" grpId="0" animBg="1" autoUpdateAnimBg="0"/>
      <p:bldP spid="36662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4301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301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A3113D8-6364-9047-9693-611C950E47FC}"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pic>
        <p:nvPicPr>
          <p:cNvPr id="827395" name="Picture 3" descr="F08.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66800"/>
            <a:ext cx="281146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396" name="Text Box 4"/>
          <p:cNvSpPr txBox="1">
            <a:spLocks noChangeArrowheads="1"/>
          </p:cNvSpPr>
          <p:nvPr/>
        </p:nvSpPr>
        <p:spPr bwMode="auto">
          <a:xfrm>
            <a:off x="914400" y="914400"/>
            <a:ext cx="52578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In the simplest kind of rotation,</a:t>
            </a:r>
            <a:r>
              <a:rPr lang="en-US" altLang="ko-KR" dirty="0">
                <a:solidFill>
                  <a:schemeClr val="accent2"/>
                </a:solidFill>
                <a:latin typeface="Arial Narrow" charset="0"/>
                <a:ea typeface="굴림" charset="0"/>
                <a:cs typeface="굴림" charset="0"/>
              </a:rPr>
              <a:t> </a:t>
            </a:r>
            <a:r>
              <a:rPr lang="en-US" altLang="ko-KR" dirty="0" smtClean="0">
                <a:solidFill>
                  <a:schemeClr val="accent2"/>
                </a:solidFill>
                <a:latin typeface="Arial Narrow" charset="0"/>
                <a:ea typeface="굴림" charset="0"/>
                <a:cs typeface="굴림" charset="0"/>
              </a:rPr>
              <a:t>a </a:t>
            </a:r>
            <a:r>
              <a:rPr lang="en-US" dirty="0" smtClean="0">
                <a:solidFill>
                  <a:schemeClr val="accent2"/>
                </a:solidFill>
                <a:latin typeface="Arial Narrow" charset="0"/>
                <a:ea typeface="굴림" charset="0"/>
                <a:cs typeface="굴림" charset="0"/>
              </a:rPr>
              <a:t>point </a:t>
            </a:r>
            <a:r>
              <a:rPr lang="en-US" dirty="0">
                <a:solidFill>
                  <a:schemeClr val="accent2"/>
                </a:solidFill>
                <a:latin typeface="Arial Narrow" charset="0"/>
                <a:ea typeface="굴림" charset="0"/>
                <a:cs typeface="굴림" charset="0"/>
              </a:rPr>
              <a:t>on a rigid object move on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circular paths around an </a:t>
            </a:r>
            <a:r>
              <a:rPr lang="en-US" b="1" i="1" dirty="0">
                <a:solidFill>
                  <a:schemeClr val="accent2"/>
                </a:solidFill>
                <a:latin typeface="Arial Narrow" charset="0"/>
                <a:ea typeface="굴림" charset="0"/>
                <a:cs typeface="굴림" charset="0"/>
              </a:rPr>
              <a:t>axis of</a:t>
            </a:r>
            <a:r>
              <a:rPr lang="en-US" altLang="ko-KR" b="1" i="1" dirty="0">
                <a:solidFill>
                  <a:schemeClr val="accent2"/>
                </a:solidFill>
                <a:latin typeface="Arial Narrow" charset="0"/>
                <a:ea typeface="굴림" charset="0"/>
                <a:cs typeface="굴림" charset="0"/>
              </a:rPr>
              <a:t> </a:t>
            </a:r>
            <a:r>
              <a:rPr lang="en-US" b="1" i="1" dirty="0">
                <a:solidFill>
                  <a:schemeClr val="accent2"/>
                </a:solidFill>
                <a:latin typeface="Arial Narrow" charset="0"/>
                <a:ea typeface="굴림" charset="0"/>
                <a:cs typeface="굴림" charset="0"/>
              </a:rPr>
              <a:t>rotation.</a:t>
            </a:r>
            <a:endParaRPr lang="en-US" dirty="0">
              <a:solidFill>
                <a:schemeClr val="accent2"/>
              </a:solidFill>
              <a:latin typeface="Arial Narrow" charset="0"/>
              <a:ea typeface="굴림" charset="0"/>
              <a:cs typeface="굴림" charset="0"/>
            </a:endParaRPr>
          </a:p>
        </p:txBody>
      </p:sp>
      <p:sp>
        <p:nvSpPr>
          <p:cNvPr id="43018" name="Rectangle 5"/>
          <p:cNvSpPr>
            <a:spLocks noGrp="1" noChangeArrowheads="1"/>
          </p:cNvSpPr>
          <p:nvPr>
            <p:ph type="title"/>
          </p:nvPr>
        </p:nvSpPr>
        <p:spPr>
          <a:xfrm>
            <a:off x="76200" y="76200"/>
            <a:ext cx="8686800" cy="838200"/>
          </a:xfrm>
        </p:spPr>
        <p:txBody>
          <a:bodyPr/>
          <a:lstStyle/>
          <a:p>
            <a:r>
              <a:rPr lang="en-US" altLang="ko-KR" sz="4000">
                <a:latin typeface="Arial Narrow" charset="0"/>
                <a:ea typeface="굴림" charset="0"/>
                <a:cs typeface="굴림" charset="0"/>
              </a:rPr>
              <a:t>Rotational Motion and Angular Displacement</a:t>
            </a:r>
            <a:endParaRPr lang="en-US" sz="4000">
              <a:latin typeface="Arial Narrow" charset="0"/>
              <a:ea typeface="ＭＳ Ｐゴシック" charset="0"/>
              <a:cs typeface="ＭＳ Ｐゴシック" charset="0"/>
            </a:endParaRPr>
          </a:p>
        </p:txBody>
      </p:sp>
      <p:pic>
        <p:nvPicPr>
          <p:cNvPr id="827398" name="Picture 6" descr="F08.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144713"/>
            <a:ext cx="320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399" name="Text Box 7"/>
          <p:cNvSpPr txBox="1">
            <a:spLocks noChangeArrowheads="1"/>
          </p:cNvSpPr>
          <p:nvPr/>
        </p:nvSpPr>
        <p:spPr bwMode="auto">
          <a:xfrm>
            <a:off x="3581400" y="1981200"/>
            <a:ext cx="27432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The angle </a:t>
            </a:r>
            <a:r>
              <a:rPr lang="en-US" altLang="ko-KR" sz="2000" dirty="0">
                <a:solidFill>
                  <a:schemeClr val="accent2"/>
                </a:solidFill>
                <a:latin typeface="Arial Narrow" charset="0"/>
                <a:ea typeface="굴림" charset="0"/>
                <a:cs typeface="굴림" charset="0"/>
              </a:rPr>
              <a:t>swept </a:t>
            </a:r>
            <a:r>
              <a:rPr lang="en-US" sz="2000" dirty="0">
                <a:solidFill>
                  <a:schemeClr val="accent2"/>
                </a:solidFill>
                <a:latin typeface="Arial Narrow" charset="0"/>
                <a:ea typeface="굴림" charset="0"/>
                <a:cs typeface="굴림" charset="0"/>
              </a:rPr>
              <a:t>out by </a:t>
            </a:r>
            <a:r>
              <a:rPr lang="en-US" sz="2000" dirty="0" smtClean="0">
                <a:solidFill>
                  <a:schemeClr val="accent2"/>
                </a:solidFill>
                <a:latin typeface="Arial Narrow" charset="0"/>
                <a:ea typeface="굴림" charset="0"/>
                <a:cs typeface="굴림" charset="0"/>
              </a:rPr>
              <a:t>the </a:t>
            </a:r>
            <a:r>
              <a:rPr lang="en-US" sz="2000" dirty="0">
                <a:solidFill>
                  <a:schemeClr val="accent2"/>
                </a:solidFill>
                <a:latin typeface="Arial Narrow" charset="0"/>
                <a:ea typeface="굴림" charset="0"/>
                <a:cs typeface="굴림" charset="0"/>
              </a:rPr>
              <a:t>line passing</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through</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any point on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body and intersecting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axis of </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rotation</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perpendicularly</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is called the</a:t>
            </a:r>
            <a:r>
              <a:rPr lang="en-US" altLang="ko-KR" sz="2000" dirty="0">
                <a:solidFill>
                  <a:schemeClr val="accent2"/>
                </a:solidFill>
                <a:latin typeface="Arial Narrow" charset="0"/>
                <a:ea typeface="굴림" charset="0"/>
                <a:cs typeface="굴림" charset="0"/>
              </a:rPr>
              <a:t> </a:t>
            </a:r>
            <a:r>
              <a:rPr lang="en-US" sz="2000" b="1" i="1" dirty="0">
                <a:solidFill>
                  <a:schemeClr val="accent2"/>
                </a:solidFill>
                <a:latin typeface="Arial Narrow" charset="0"/>
                <a:ea typeface="굴림" charset="0"/>
                <a:cs typeface="굴림" charset="0"/>
              </a:rPr>
              <a:t>angular</a:t>
            </a:r>
            <a:r>
              <a:rPr lang="en-US" altLang="ko-KR" sz="2000" b="1" i="1" dirty="0">
                <a:solidFill>
                  <a:schemeClr val="accent2"/>
                </a:solidFill>
                <a:latin typeface="Arial Narrow" charset="0"/>
                <a:ea typeface="굴림" charset="0"/>
                <a:cs typeface="굴림" charset="0"/>
              </a:rPr>
              <a:t> </a:t>
            </a:r>
            <a:r>
              <a:rPr lang="en-US" sz="2000" b="1" i="1" dirty="0">
                <a:solidFill>
                  <a:schemeClr val="accent2"/>
                </a:solidFill>
                <a:latin typeface="Arial Narrow" charset="0"/>
                <a:ea typeface="굴림" charset="0"/>
                <a:cs typeface="굴림" charset="0"/>
              </a:rPr>
              <a:t>displacement.</a:t>
            </a:r>
          </a:p>
        </p:txBody>
      </p:sp>
      <p:graphicFrame>
        <p:nvGraphicFramePr>
          <p:cNvPr id="827400" name="Object 2"/>
          <p:cNvGraphicFramePr>
            <a:graphicFrameLocks noChangeAspect="1"/>
          </p:cNvGraphicFramePr>
          <p:nvPr/>
        </p:nvGraphicFramePr>
        <p:xfrm>
          <a:off x="3279775" y="4343400"/>
          <a:ext cx="1139825" cy="571500"/>
        </p:xfrm>
        <a:graphic>
          <a:graphicData uri="http://schemas.openxmlformats.org/presentationml/2006/ole">
            <mc:AlternateContent xmlns:mc="http://schemas.openxmlformats.org/markup-compatibility/2006">
              <mc:Choice xmlns:v="urn:schemas-microsoft-com:vml" Requires="v">
                <p:oleObj spid="_x0000_s291112" name="Equation" r:id="rId6" imgW="355320" imgH="177480" progId="Equation.DSMT4">
                  <p:embed/>
                </p:oleObj>
              </mc:Choice>
              <mc:Fallback>
                <p:oleObj name="Equation" r:id="rId6" imgW="35532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9775" y="4343400"/>
                        <a:ext cx="113982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7401" name="Object 3"/>
          <p:cNvGraphicFramePr>
            <a:graphicFrameLocks noChangeAspect="1"/>
          </p:cNvGraphicFramePr>
          <p:nvPr/>
        </p:nvGraphicFramePr>
        <p:xfrm>
          <a:off x="4316413" y="4343400"/>
          <a:ext cx="407987" cy="571500"/>
        </p:xfrm>
        <a:graphic>
          <a:graphicData uri="http://schemas.openxmlformats.org/presentationml/2006/ole">
            <mc:AlternateContent xmlns:mc="http://schemas.openxmlformats.org/markup-compatibility/2006">
              <mc:Choice xmlns:v="urn:schemas-microsoft-com:vml" Requires="v">
                <p:oleObj spid="_x0000_s291113" name="Equation" r:id="rId8" imgW="126720" imgH="177480" progId="Equation.DSMT4">
                  <p:embed/>
                </p:oleObj>
              </mc:Choice>
              <mc:Fallback>
                <p:oleObj name="Equation" r:id="rId8" imgW="12672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6413" y="4343400"/>
                        <a:ext cx="407987"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7402" name="Object 4"/>
          <p:cNvGraphicFramePr>
            <a:graphicFrameLocks noChangeAspect="1"/>
          </p:cNvGraphicFramePr>
          <p:nvPr/>
        </p:nvGraphicFramePr>
        <p:xfrm>
          <a:off x="4748213" y="4295775"/>
          <a:ext cx="814387" cy="733425"/>
        </p:xfrm>
        <a:graphic>
          <a:graphicData uri="http://schemas.openxmlformats.org/presentationml/2006/ole">
            <mc:AlternateContent xmlns:mc="http://schemas.openxmlformats.org/markup-compatibility/2006">
              <mc:Choice xmlns:v="urn:schemas-microsoft-com:vml" Requires="v">
                <p:oleObj spid="_x0000_s291114" name="Equation" r:id="rId10" imgW="253800" imgH="228600" progId="Equation.DSMT4">
                  <p:embed/>
                </p:oleObj>
              </mc:Choice>
              <mc:Fallback>
                <p:oleObj name="Equation" r:id="rId10" imgW="2538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8213" y="4295775"/>
                        <a:ext cx="814387"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7403" name="Text Box 11"/>
          <p:cNvSpPr txBox="1">
            <a:spLocks noChangeArrowheads="1"/>
          </p:cNvSpPr>
          <p:nvPr/>
        </p:nvSpPr>
        <p:spPr bwMode="auto">
          <a:xfrm>
            <a:off x="381000" y="50292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It’s a vector!!  So there must be </a:t>
            </a:r>
            <a:r>
              <a:rPr lang="en-US" altLang="ko-KR" dirty="0" smtClean="0">
                <a:solidFill>
                  <a:schemeClr val="accent2"/>
                </a:solidFill>
                <a:latin typeface="Arial Narrow" charset="0"/>
                <a:ea typeface="굴림" charset="0"/>
                <a:cs typeface="굴림" charset="0"/>
              </a:rPr>
              <a:t>a direction…</a:t>
            </a:r>
            <a:endParaRPr lang="en-US" dirty="0">
              <a:solidFill>
                <a:schemeClr val="accent2"/>
              </a:solidFill>
              <a:latin typeface="Arial Narrow" charset="0"/>
              <a:ea typeface="굴림" charset="0"/>
              <a:cs typeface="굴림" charset="0"/>
            </a:endParaRPr>
          </a:p>
        </p:txBody>
      </p:sp>
      <p:sp>
        <p:nvSpPr>
          <p:cNvPr id="827404" name="Text Box 12"/>
          <p:cNvSpPr txBox="1">
            <a:spLocks noChangeArrowheads="1"/>
          </p:cNvSpPr>
          <p:nvPr/>
        </p:nvSpPr>
        <p:spPr bwMode="auto">
          <a:xfrm>
            <a:off x="381000" y="5562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How do we define directions?</a:t>
            </a:r>
            <a:endParaRPr lang="en-US">
              <a:solidFill>
                <a:schemeClr val="accent2"/>
              </a:solidFill>
              <a:latin typeface="Arial Narrow" charset="0"/>
              <a:ea typeface="굴림" charset="0"/>
              <a:cs typeface="굴림" charset="0"/>
            </a:endParaRPr>
          </a:p>
        </p:txBody>
      </p:sp>
      <p:sp>
        <p:nvSpPr>
          <p:cNvPr id="827405" name="Text Box 13"/>
          <p:cNvSpPr txBox="1">
            <a:spLocks noChangeArrowheads="1"/>
          </p:cNvSpPr>
          <p:nvPr/>
        </p:nvSpPr>
        <p:spPr bwMode="auto">
          <a:xfrm>
            <a:off x="3962400" y="5486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+:if counter-clockwise</a:t>
            </a:r>
            <a:endParaRPr lang="en-US" dirty="0">
              <a:solidFill>
                <a:schemeClr val="accent2"/>
              </a:solidFill>
              <a:latin typeface="Arial Narrow" charset="0"/>
              <a:ea typeface="굴림" charset="0"/>
              <a:cs typeface="굴림" charset="0"/>
            </a:endParaRPr>
          </a:p>
        </p:txBody>
      </p:sp>
      <p:sp>
        <p:nvSpPr>
          <p:cNvPr id="827406" name="Text Box 14"/>
          <p:cNvSpPr txBox="1">
            <a:spLocks noChangeArrowheads="1"/>
          </p:cNvSpPr>
          <p:nvPr/>
        </p:nvSpPr>
        <p:spPr bwMode="auto">
          <a:xfrm>
            <a:off x="3962400" y="5867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-:if clockwise</a:t>
            </a:r>
            <a:endParaRPr lang="en-US">
              <a:solidFill>
                <a:schemeClr val="accent2"/>
              </a:solidFill>
              <a:latin typeface="Arial Narrow" charset="0"/>
              <a:ea typeface="굴림" charset="0"/>
              <a:cs typeface="굴림" charset="0"/>
            </a:endParaRPr>
          </a:p>
        </p:txBody>
      </p:sp>
      <p:sp>
        <p:nvSpPr>
          <p:cNvPr id="827407" name="Text Box 15"/>
          <p:cNvSpPr txBox="1">
            <a:spLocks noChangeArrowheads="1"/>
          </p:cNvSpPr>
          <p:nvPr/>
        </p:nvSpPr>
        <p:spPr bwMode="auto">
          <a:xfrm>
            <a:off x="381000" y="6262688"/>
            <a:ext cx="6705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The direction vector points gets determined based on the right-hand rule.</a:t>
            </a:r>
            <a:endParaRPr lang="en-US" sz="1800">
              <a:solidFill>
                <a:schemeClr val="accent2"/>
              </a:solidFill>
              <a:latin typeface="Arial Narrow" charset="0"/>
              <a:ea typeface="굴림" charset="0"/>
              <a:cs typeface="굴림" charset="0"/>
            </a:endParaRPr>
          </a:p>
        </p:txBody>
      </p:sp>
      <p:sp>
        <p:nvSpPr>
          <p:cNvPr id="827410" name="Text Box 18"/>
          <p:cNvSpPr txBox="1">
            <a:spLocks noChangeArrowheads="1"/>
          </p:cNvSpPr>
          <p:nvPr/>
        </p:nvSpPr>
        <p:spPr bwMode="auto">
          <a:xfrm>
            <a:off x="6629400" y="6292850"/>
            <a:ext cx="23622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600">
                <a:solidFill>
                  <a:srgbClr val="A50021"/>
                </a:solidFill>
                <a:latin typeface="Arial Narrow" charset="0"/>
                <a:ea typeface="굴림" charset="0"/>
                <a:cs typeface="굴림" charset="0"/>
              </a:rPr>
              <a:t>These are just conventions!!</a:t>
            </a:r>
            <a:endParaRPr lang="en-US" sz="1600">
              <a:solidFill>
                <a:srgbClr val="A50021"/>
              </a:solidFill>
              <a:latin typeface="Arial Narrow" charset="0"/>
              <a:ea typeface="굴림" charset="0"/>
              <a:cs typeface="굴림" charset="0"/>
            </a:endParaRPr>
          </a:p>
        </p:txBody>
      </p:sp>
    </p:spTree>
    <p:extLst>
      <p:ext uri="{BB962C8B-B14F-4D97-AF65-F5344CB8AC3E}">
        <p14:creationId xmlns:p14="http://schemas.microsoft.com/office/powerpoint/2010/main" val="2179380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7396"/>
                                        </p:tgtEl>
                                        <p:attrNameLst>
                                          <p:attrName>style.visibility</p:attrName>
                                        </p:attrNameLst>
                                      </p:cBhvr>
                                      <p:to>
                                        <p:strVal val="visible"/>
                                      </p:to>
                                    </p:set>
                                    <p:animEffect transition="in" filter="wipe(left)">
                                      <p:cBhvr>
                                        <p:cTn id="7" dur="500"/>
                                        <p:tgtEl>
                                          <p:spTgt spid="827396"/>
                                        </p:tgtEl>
                                      </p:cBhvr>
                                    </p:animEffect>
                                  </p:childTnLst>
                                </p:cTn>
                              </p:par>
                            </p:childTnLst>
                          </p:cTn>
                        </p:par>
                        <p:par>
                          <p:cTn id="8" fill="hold" nodeType="afterGroup">
                            <p:stCondLst>
                              <p:cond delay="1600"/>
                            </p:stCondLst>
                            <p:childTnLst>
                              <p:par>
                                <p:cTn id="9" presetID="49" presetClass="entr" presetSubtype="0" decel="100000" fill="hold" nodeType="afterEffect">
                                  <p:stCondLst>
                                    <p:cond delay="0"/>
                                  </p:stCondLst>
                                  <p:childTnLst>
                                    <p:set>
                                      <p:cBhvr>
                                        <p:cTn id="10" dur="1" fill="hold">
                                          <p:stCondLst>
                                            <p:cond delay="0"/>
                                          </p:stCondLst>
                                        </p:cTn>
                                        <p:tgtEl>
                                          <p:spTgt spid="827395"/>
                                        </p:tgtEl>
                                        <p:attrNameLst>
                                          <p:attrName>style.visibility</p:attrName>
                                        </p:attrNameLst>
                                      </p:cBhvr>
                                      <p:to>
                                        <p:strVal val="visible"/>
                                      </p:to>
                                    </p:set>
                                    <p:anim calcmode="lin" valueType="num">
                                      <p:cBhvr>
                                        <p:cTn id="11" dur="500" fill="hold"/>
                                        <p:tgtEl>
                                          <p:spTgt spid="827395"/>
                                        </p:tgtEl>
                                        <p:attrNameLst>
                                          <p:attrName>ppt_w</p:attrName>
                                        </p:attrNameLst>
                                      </p:cBhvr>
                                      <p:tavLst>
                                        <p:tav tm="0">
                                          <p:val>
                                            <p:fltVal val="0"/>
                                          </p:val>
                                        </p:tav>
                                        <p:tav tm="100000">
                                          <p:val>
                                            <p:strVal val="#ppt_w"/>
                                          </p:val>
                                        </p:tav>
                                      </p:tavLst>
                                    </p:anim>
                                    <p:anim calcmode="lin" valueType="num">
                                      <p:cBhvr>
                                        <p:cTn id="12" dur="500" fill="hold"/>
                                        <p:tgtEl>
                                          <p:spTgt spid="827395"/>
                                        </p:tgtEl>
                                        <p:attrNameLst>
                                          <p:attrName>ppt_h</p:attrName>
                                        </p:attrNameLst>
                                      </p:cBhvr>
                                      <p:tavLst>
                                        <p:tav tm="0">
                                          <p:val>
                                            <p:fltVal val="0"/>
                                          </p:val>
                                        </p:tav>
                                        <p:tav tm="100000">
                                          <p:val>
                                            <p:strVal val="#ppt_h"/>
                                          </p:val>
                                        </p:tav>
                                      </p:tavLst>
                                    </p:anim>
                                    <p:anim calcmode="lin" valueType="num">
                                      <p:cBhvr>
                                        <p:cTn id="13" dur="500" fill="hold"/>
                                        <p:tgtEl>
                                          <p:spTgt spid="827395"/>
                                        </p:tgtEl>
                                        <p:attrNameLst>
                                          <p:attrName>style.rotation</p:attrName>
                                        </p:attrNameLst>
                                      </p:cBhvr>
                                      <p:tavLst>
                                        <p:tav tm="0">
                                          <p:val>
                                            <p:fltVal val="360"/>
                                          </p:val>
                                        </p:tav>
                                        <p:tav tm="100000">
                                          <p:val>
                                            <p:fltVal val="0"/>
                                          </p:val>
                                        </p:tav>
                                      </p:tavLst>
                                    </p:anim>
                                    <p:animEffect transition="in" filter="fade">
                                      <p:cBhvr>
                                        <p:cTn id="14" dur="500"/>
                                        <p:tgtEl>
                                          <p:spTgt spid="82739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827399"/>
                                        </p:tgtEl>
                                        <p:attrNameLst>
                                          <p:attrName>style.visibility</p:attrName>
                                        </p:attrNameLst>
                                      </p:cBhvr>
                                      <p:to>
                                        <p:strVal val="visible"/>
                                      </p:to>
                                    </p:set>
                                    <p:animEffect transition="in" filter="wipe(left)">
                                      <p:cBhvr>
                                        <p:cTn id="19" dur="500"/>
                                        <p:tgtEl>
                                          <p:spTgt spid="82739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827398"/>
                                        </p:tgtEl>
                                        <p:attrNameLst>
                                          <p:attrName>style.visibility</p:attrName>
                                        </p:attrNameLst>
                                      </p:cBhvr>
                                      <p:to>
                                        <p:strVal val="visible"/>
                                      </p:to>
                                    </p:set>
                                    <p:anim calcmode="lin" valueType="num">
                                      <p:cBhvr>
                                        <p:cTn id="24" dur="500" fill="hold"/>
                                        <p:tgtEl>
                                          <p:spTgt spid="827398"/>
                                        </p:tgtEl>
                                        <p:attrNameLst>
                                          <p:attrName>ppt_w</p:attrName>
                                        </p:attrNameLst>
                                      </p:cBhvr>
                                      <p:tavLst>
                                        <p:tav tm="0">
                                          <p:val>
                                            <p:fltVal val="0"/>
                                          </p:val>
                                        </p:tav>
                                        <p:tav tm="100000">
                                          <p:val>
                                            <p:strVal val="#ppt_w"/>
                                          </p:val>
                                        </p:tav>
                                      </p:tavLst>
                                    </p:anim>
                                    <p:anim calcmode="lin" valueType="num">
                                      <p:cBhvr>
                                        <p:cTn id="25" dur="500" fill="hold"/>
                                        <p:tgtEl>
                                          <p:spTgt spid="827398"/>
                                        </p:tgtEl>
                                        <p:attrNameLst>
                                          <p:attrName>ppt_h</p:attrName>
                                        </p:attrNameLst>
                                      </p:cBhvr>
                                      <p:tavLst>
                                        <p:tav tm="0">
                                          <p:val>
                                            <p:fltVal val="0"/>
                                          </p:val>
                                        </p:tav>
                                        <p:tav tm="100000">
                                          <p:val>
                                            <p:strVal val="#ppt_h"/>
                                          </p:val>
                                        </p:tav>
                                      </p:tavLst>
                                    </p:anim>
                                    <p:anim calcmode="lin" valueType="num">
                                      <p:cBhvr>
                                        <p:cTn id="26" dur="500" fill="hold"/>
                                        <p:tgtEl>
                                          <p:spTgt spid="827398"/>
                                        </p:tgtEl>
                                        <p:attrNameLst>
                                          <p:attrName>style.rotation</p:attrName>
                                        </p:attrNameLst>
                                      </p:cBhvr>
                                      <p:tavLst>
                                        <p:tav tm="0">
                                          <p:val>
                                            <p:fltVal val="360"/>
                                          </p:val>
                                        </p:tav>
                                        <p:tav tm="100000">
                                          <p:val>
                                            <p:fltVal val="0"/>
                                          </p:val>
                                        </p:tav>
                                      </p:tavLst>
                                    </p:anim>
                                    <p:animEffect transition="in" filter="fade">
                                      <p:cBhvr>
                                        <p:cTn id="27" dur="500"/>
                                        <p:tgtEl>
                                          <p:spTgt spid="8273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27400"/>
                                        </p:tgtEl>
                                        <p:attrNameLst>
                                          <p:attrName>style.visibility</p:attrName>
                                        </p:attrNameLst>
                                      </p:cBhvr>
                                      <p:to>
                                        <p:strVal val="visible"/>
                                      </p:to>
                                    </p:set>
                                    <p:animEffect transition="in" filter="wipe(left)">
                                      <p:cBhvr>
                                        <p:cTn id="32" dur="500"/>
                                        <p:tgtEl>
                                          <p:spTgt spid="8274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27401"/>
                                        </p:tgtEl>
                                        <p:attrNameLst>
                                          <p:attrName>style.visibility</p:attrName>
                                        </p:attrNameLst>
                                      </p:cBhvr>
                                      <p:to>
                                        <p:strVal val="visible"/>
                                      </p:to>
                                    </p:set>
                                    <p:animEffect transition="in" filter="wipe(left)">
                                      <p:cBhvr>
                                        <p:cTn id="37" dur="500"/>
                                        <p:tgtEl>
                                          <p:spTgt spid="8274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27402"/>
                                        </p:tgtEl>
                                        <p:attrNameLst>
                                          <p:attrName>style.visibility</p:attrName>
                                        </p:attrNameLst>
                                      </p:cBhvr>
                                      <p:to>
                                        <p:strVal val="visible"/>
                                      </p:to>
                                    </p:set>
                                    <p:animEffect transition="in" filter="wipe(left)">
                                      <p:cBhvr>
                                        <p:cTn id="42" dur="500"/>
                                        <p:tgtEl>
                                          <p:spTgt spid="82740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827403"/>
                                        </p:tgtEl>
                                        <p:attrNameLst>
                                          <p:attrName>style.visibility</p:attrName>
                                        </p:attrNameLst>
                                      </p:cBhvr>
                                      <p:to>
                                        <p:strVal val="visible"/>
                                      </p:to>
                                    </p:set>
                                    <p:animEffect transition="in" filter="wipe(left)">
                                      <p:cBhvr>
                                        <p:cTn id="47" dur="500"/>
                                        <p:tgtEl>
                                          <p:spTgt spid="82740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827404"/>
                                        </p:tgtEl>
                                        <p:attrNameLst>
                                          <p:attrName>style.visibility</p:attrName>
                                        </p:attrNameLst>
                                      </p:cBhvr>
                                      <p:to>
                                        <p:strVal val="visible"/>
                                      </p:to>
                                    </p:set>
                                    <p:animEffect transition="in" filter="wipe(left)">
                                      <p:cBhvr>
                                        <p:cTn id="52" dur="500"/>
                                        <p:tgtEl>
                                          <p:spTgt spid="82740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827405"/>
                                        </p:tgtEl>
                                        <p:attrNameLst>
                                          <p:attrName>style.visibility</p:attrName>
                                        </p:attrNameLst>
                                      </p:cBhvr>
                                      <p:to>
                                        <p:strVal val="visible"/>
                                      </p:to>
                                    </p:set>
                                    <p:animEffect transition="in" filter="wipe(left)">
                                      <p:cBhvr>
                                        <p:cTn id="57" dur="500"/>
                                        <p:tgtEl>
                                          <p:spTgt spid="82740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827406"/>
                                        </p:tgtEl>
                                        <p:attrNameLst>
                                          <p:attrName>style.visibility</p:attrName>
                                        </p:attrNameLst>
                                      </p:cBhvr>
                                      <p:to>
                                        <p:strVal val="visible"/>
                                      </p:to>
                                    </p:set>
                                    <p:animEffect transition="in" filter="wipe(left)">
                                      <p:cBhvr>
                                        <p:cTn id="62" dur="500"/>
                                        <p:tgtEl>
                                          <p:spTgt spid="82740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827407"/>
                                        </p:tgtEl>
                                        <p:attrNameLst>
                                          <p:attrName>style.visibility</p:attrName>
                                        </p:attrNameLst>
                                      </p:cBhvr>
                                      <p:to>
                                        <p:strVal val="visible"/>
                                      </p:to>
                                    </p:set>
                                    <p:animEffect transition="in" filter="wipe(left)">
                                      <p:cBhvr>
                                        <p:cTn id="67" dur="500"/>
                                        <p:tgtEl>
                                          <p:spTgt spid="82740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827410"/>
                                        </p:tgtEl>
                                        <p:attrNameLst>
                                          <p:attrName>style.visibility</p:attrName>
                                        </p:attrNameLst>
                                      </p:cBhvr>
                                      <p:to>
                                        <p:strVal val="visible"/>
                                      </p:to>
                                    </p:set>
                                    <p:animEffect transition="in" filter="wipe(left)">
                                      <p:cBhvr>
                                        <p:cTn id="72" dur="500"/>
                                        <p:tgtEl>
                                          <p:spTgt spid="82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6" grpId="0"/>
      <p:bldP spid="827399" grpId="0"/>
      <p:bldP spid="827403" grpId="0"/>
      <p:bldP spid="827404" grpId="0"/>
      <p:bldP spid="827405" grpId="0"/>
      <p:bldP spid="827406" grpId="0"/>
      <p:bldP spid="827407" grpId="0" animBg="1"/>
      <p:bldP spid="8274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39" name="Picture 3" descr="F08.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914400"/>
            <a:ext cx="55530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33540" name="Object 2"/>
          <p:cNvGraphicFramePr>
            <a:graphicFrameLocks noChangeAspect="1"/>
          </p:cNvGraphicFramePr>
          <p:nvPr/>
        </p:nvGraphicFramePr>
        <p:xfrm>
          <a:off x="4572000" y="989013"/>
          <a:ext cx="2030413" cy="415925"/>
        </p:xfrm>
        <a:graphic>
          <a:graphicData uri="http://schemas.openxmlformats.org/presentationml/2006/ole">
            <mc:AlternateContent xmlns:mc="http://schemas.openxmlformats.org/markup-compatibility/2006">
              <mc:Choice xmlns:v="urn:schemas-microsoft-com:vml" Requires="v">
                <p:oleObj spid="_x0000_s292626" name="Equation" r:id="rId7" imgW="990360" imgH="203040" progId="Equation.DSMT4">
                  <p:embed/>
                </p:oleObj>
              </mc:Choice>
              <mc:Fallback>
                <p:oleObj name="Equation" r:id="rId7" imgW="9903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989013"/>
                        <a:ext cx="2030413"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1" name="Text Box 5"/>
          <p:cNvSpPr txBox="1">
            <a:spLocks noChangeArrowheads="1"/>
          </p:cNvSpPr>
          <p:nvPr/>
        </p:nvSpPr>
        <p:spPr bwMode="auto">
          <a:xfrm>
            <a:off x="6172200" y="2286000"/>
            <a:ext cx="2665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For </a:t>
            </a:r>
            <a:r>
              <a:rPr lang="en-US" altLang="ko-KR" dirty="0">
                <a:solidFill>
                  <a:schemeClr val="accent2"/>
                </a:solidFill>
                <a:latin typeface="Arial Narrow" charset="0"/>
                <a:ea typeface="굴림" charset="0"/>
                <a:cs typeface="굴림" charset="0"/>
              </a:rPr>
              <a:t>one</a:t>
            </a:r>
            <a:r>
              <a:rPr lang="en-US" dirty="0">
                <a:solidFill>
                  <a:schemeClr val="accent2"/>
                </a:solidFill>
                <a:latin typeface="Arial Narrow" charset="0"/>
                <a:ea typeface="굴림" charset="0"/>
                <a:cs typeface="굴림" charset="0"/>
              </a:rPr>
              <a:t> full revolution:</a:t>
            </a:r>
          </a:p>
        </p:txBody>
      </p:sp>
      <p:graphicFrame>
        <p:nvGraphicFramePr>
          <p:cNvPr id="833542" name="Object 3"/>
          <p:cNvGraphicFramePr>
            <a:graphicFrameLocks noChangeAspect="1"/>
          </p:cNvGraphicFramePr>
          <p:nvPr/>
        </p:nvGraphicFramePr>
        <p:xfrm>
          <a:off x="6727825" y="3348038"/>
          <a:ext cx="1196975" cy="365125"/>
        </p:xfrm>
        <a:graphic>
          <a:graphicData uri="http://schemas.openxmlformats.org/presentationml/2006/ole">
            <mc:AlternateContent xmlns:mc="http://schemas.openxmlformats.org/markup-compatibility/2006">
              <mc:Choice xmlns:v="urn:schemas-microsoft-com:vml" Requires="v">
                <p:oleObj spid="_x0000_s292627" name="Equation" r:id="rId9" imgW="583920" imgH="177480" progId="Equation.DSMT4">
                  <p:embed/>
                </p:oleObj>
              </mc:Choice>
              <mc:Fallback>
                <p:oleObj name="Equation" r:id="rId9" imgW="5839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7825" y="3348038"/>
                        <a:ext cx="1196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3" name="AutoShape 7"/>
          <p:cNvSpPr>
            <a:spLocks noChangeArrowheads="1"/>
          </p:cNvSpPr>
          <p:nvPr/>
        </p:nvSpPr>
        <p:spPr bwMode="auto">
          <a:xfrm>
            <a:off x="5913438" y="3429000"/>
            <a:ext cx="685800" cy="228600"/>
          </a:xfrm>
          <a:prstGeom prst="rightArrow">
            <a:avLst>
              <a:gd name="adj1" fmla="val 50000"/>
              <a:gd name="adj2" fmla="val 75000"/>
            </a:avLst>
          </a:prstGeom>
          <a:solidFill>
            <a:srgbClr val="008000"/>
          </a:solidFill>
          <a:ln w="9525">
            <a:solidFill>
              <a:schemeClr val="tx1"/>
            </a:solidFill>
            <a:miter lim="800000"/>
            <a:headEnd/>
            <a:tailEnd/>
          </a:ln>
        </p:spPr>
        <p:txBody>
          <a:bodyPr wrap="none" anchor="ctr"/>
          <a:lstStyle/>
          <a:p>
            <a:endParaRPr lang="en-US"/>
          </a:p>
        </p:txBody>
      </p:sp>
      <p:graphicFrame>
        <p:nvGraphicFramePr>
          <p:cNvPr id="833544" name="Object 4"/>
          <p:cNvGraphicFramePr>
            <a:graphicFrameLocks noChangeAspect="1"/>
          </p:cNvGraphicFramePr>
          <p:nvPr/>
        </p:nvGraphicFramePr>
        <p:xfrm>
          <a:off x="3200400" y="3352800"/>
          <a:ext cx="625475" cy="363538"/>
        </p:xfrm>
        <a:graphic>
          <a:graphicData uri="http://schemas.openxmlformats.org/presentationml/2006/ole">
            <mc:AlternateContent xmlns:mc="http://schemas.openxmlformats.org/markup-compatibility/2006">
              <mc:Choice xmlns:v="urn:schemas-microsoft-com:vml" Requires="v">
                <p:oleObj spid="_x0000_s292628" name="Equation" r:id="rId11" imgW="304560" imgH="177480" progId="Equation.DSMT4">
                  <p:embed/>
                </p:oleObj>
              </mc:Choice>
              <mc:Fallback>
                <p:oleObj name="Equation" r:id="rId11" imgW="30456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3352800"/>
                        <a:ext cx="6254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85" name="Rectangle 9"/>
          <p:cNvSpPr>
            <a:spLocks noGrp="1" noChangeArrowheads="1"/>
          </p:cNvSpPr>
          <p:nvPr>
            <p:ph type="title"/>
          </p:nvPr>
        </p:nvSpPr>
        <p:spPr>
          <a:xfrm>
            <a:off x="609600" y="76200"/>
            <a:ext cx="7772400" cy="838200"/>
          </a:xfrm>
        </p:spPr>
        <p:txBody>
          <a:bodyPr/>
          <a:lstStyle/>
          <a:p>
            <a:r>
              <a:rPr lang="en-US" altLang="ko-KR">
                <a:latin typeface="Arial Narrow" charset="0"/>
                <a:ea typeface="굴림" charset="0"/>
                <a:cs typeface="굴림" charset="0"/>
              </a:rPr>
              <a:t>SI Unit of the Angular Displacement</a:t>
            </a:r>
            <a:endParaRPr lang="en-US">
              <a:latin typeface="Arial Narrow" charset="0"/>
              <a:ea typeface="ＭＳ Ｐゴシック" charset="0"/>
              <a:cs typeface="ＭＳ Ｐゴシック" charset="0"/>
            </a:endParaRPr>
          </a:p>
        </p:txBody>
      </p:sp>
      <p:graphicFrame>
        <p:nvGraphicFramePr>
          <p:cNvPr id="833546" name="Object 5"/>
          <p:cNvGraphicFramePr>
            <a:graphicFrameLocks noChangeAspect="1"/>
          </p:cNvGraphicFramePr>
          <p:nvPr/>
        </p:nvGraphicFramePr>
        <p:xfrm>
          <a:off x="6629400" y="793750"/>
          <a:ext cx="1717675" cy="806450"/>
        </p:xfrm>
        <a:graphic>
          <a:graphicData uri="http://schemas.openxmlformats.org/presentationml/2006/ole">
            <mc:AlternateContent xmlns:mc="http://schemas.openxmlformats.org/markup-compatibility/2006">
              <mc:Choice xmlns:v="urn:schemas-microsoft-com:vml" Requires="v">
                <p:oleObj spid="_x0000_s292629" name="Equation" r:id="rId13" imgW="838080" imgH="393480" progId="Equation.DSMT4">
                  <p:embed/>
                </p:oleObj>
              </mc:Choice>
              <mc:Fallback>
                <p:oleObj name="Equation" r:id="rId13" imgW="8380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793750"/>
                        <a:ext cx="17176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47" name="Object 6"/>
          <p:cNvGraphicFramePr>
            <a:graphicFrameLocks noChangeAspect="1"/>
          </p:cNvGraphicFramePr>
          <p:nvPr/>
        </p:nvGraphicFramePr>
        <p:xfrm>
          <a:off x="8305800" y="793750"/>
          <a:ext cx="287338" cy="806450"/>
        </p:xfrm>
        <a:graphic>
          <a:graphicData uri="http://schemas.openxmlformats.org/presentationml/2006/ole">
            <mc:AlternateContent xmlns:mc="http://schemas.openxmlformats.org/markup-compatibility/2006">
              <mc:Choice xmlns:v="urn:schemas-microsoft-com:vml" Requires="v">
                <p:oleObj spid="_x0000_s292630" name="Equation" r:id="rId15" imgW="139680" imgH="393480" progId="Equation.DSMT4">
                  <p:embed/>
                </p:oleObj>
              </mc:Choice>
              <mc:Fallback>
                <p:oleObj name="Equation" r:id="rId15" imgW="13968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800" y="793750"/>
                        <a:ext cx="287338"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49" name="Text Box 13"/>
          <p:cNvSpPr txBox="1">
            <a:spLocks noChangeArrowheads="1"/>
          </p:cNvSpPr>
          <p:nvPr/>
        </p:nvSpPr>
        <p:spPr bwMode="auto">
          <a:xfrm>
            <a:off x="4343400" y="2819400"/>
            <a:ext cx="3810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Since the circumference of a circle is </a:t>
            </a:r>
          </a:p>
        </p:txBody>
      </p:sp>
      <p:sp>
        <p:nvSpPr>
          <p:cNvPr id="833558" name="Text Box 22"/>
          <p:cNvSpPr txBox="1">
            <a:spLocks noChangeArrowheads="1"/>
          </p:cNvSpPr>
          <p:nvPr/>
        </p:nvSpPr>
        <p:spPr bwMode="auto">
          <a:xfrm>
            <a:off x="7924800" y="2819400"/>
            <a:ext cx="685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smtClean="0">
                <a:solidFill>
                  <a:srgbClr val="FF0000"/>
                </a:solidFill>
                <a:latin typeface="Monotype Corsiva" charset="0"/>
              </a:rPr>
              <a:t>2</a:t>
            </a:r>
            <a:r>
              <a:rPr lang="en-US" sz="2200" dirty="0" smtClean="0">
                <a:solidFill>
                  <a:srgbClr val="FF0000"/>
                </a:solidFill>
                <a:latin typeface="Symbol" charset="0"/>
              </a:rPr>
              <a:t>π</a:t>
            </a:r>
            <a:r>
              <a:rPr lang="en-US" sz="2200" dirty="0" smtClean="0">
                <a:solidFill>
                  <a:srgbClr val="FF0000"/>
                </a:solidFill>
                <a:latin typeface="Monotype Corsiva" charset="0"/>
              </a:rPr>
              <a:t>r</a:t>
            </a:r>
            <a:endParaRPr lang="en-US" sz="2200" dirty="0">
              <a:solidFill>
                <a:srgbClr val="FF0000"/>
              </a:solidFill>
              <a:latin typeface="Monotype Corsiva" charset="0"/>
            </a:endParaRPr>
          </a:p>
        </p:txBody>
      </p:sp>
      <p:graphicFrame>
        <p:nvGraphicFramePr>
          <p:cNvPr id="833568" name="Object 17"/>
          <p:cNvGraphicFramePr>
            <a:graphicFrameLocks noChangeAspect="1"/>
          </p:cNvGraphicFramePr>
          <p:nvPr/>
        </p:nvGraphicFramePr>
        <p:xfrm>
          <a:off x="7986713" y="3317875"/>
          <a:ext cx="623887" cy="415925"/>
        </p:xfrm>
        <a:graphic>
          <a:graphicData uri="http://schemas.openxmlformats.org/presentationml/2006/ole">
            <mc:AlternateContent xmlns:mc="http://schemas.openxmlformats.org/markup-compatibility/2006">
              <mc:Choice xmlns:v="urn:schemas-microsoft-com:vml" Requires="v">
                <p:oleObj spid="_x0000_s292631" name="Equation" r:id="rId17" imgW="304560" imgH="203040" progId="Equation.DSMT4">
                  <p:embed/>
                </p:oleObj>
              </mc:Choice>
              <mc:Fallback>
                <p:oleObj name="Equation" r:id="rId17" imgW="3045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86713" y="3317875"/>
                        <a:ext cx="623887"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9" name="Object 18"/>
          <p:cNvGraphicFramePr>
            <a:graphicFrameLocks noChangeAspect="1"/>
          </p:cNvGraphicFramePr>
          <p:nvPr/>
        </p:nvGraphicFramePr>
        <p:xfrm>
          <a:off x="3813175" y="3155950"/>
          <a:ext cx="911225" cy="806450"/>
        </p:xfrm>
        <a:graphic>
          <a:graphicData uri="http://schemas.openxmlformats.org/presentationml/2006/ole">
            <mc:AlternateContent xmlns:mc="http://schemas.openxmlformats.org/markup-compatibility/2006">
              <mc:Choice xmlns:v="urn:schemas-microsoft-com:vml" Requires="v">
                <p:oleObj spid="_x0000_s292632" name="Equation" r:id="rId19" imgW="444240" imgH="393480" progId="Equation.DSMT4">
                  <p:embed/>
                </p:oleObj>
              </mc:Choice>
              <mc:Fallback>
                <p:oleObj name="Equation" r:id="rId19" imgW="44424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13175" y="3155950"/>
                        <a:ext cx="91122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70" name="Object 19"/>
          <p:cNvGraphicFramePr>
            <a:graphicFrameLocks noChangeAspect="1"/>
          </p:cNvGraphicFramePr>
          <p:nvPr/>
        </p:nvGraphicFramePr>
        <p:xfrm>
          <a:off x="4673600" y="3370263"/>
          <a:ext cx="965200" cy="363537"/>
        </p:xfrm>
        <a:graphic>
          <a:graphicData uri="http://schemas.openxmlformats.org/presentationml/2006/ole">
            <mc:AlternateContent xmlns:mc="http://schemas.openxmlformats.org/markup-compatibility/2006">
              <mc:Choice xmlns:v="urn:schemas-microsoft-com:vml" Requires="v">
                <p:oleObj spid="_x0000_s292633" name="Equation" r:id="rId21" imgW="469800" imgH="177480" progId="Equation.DSMT4">
                  <p:embed/>
                </p:oleObj>
              </mc:Choice>
              <mc:Fallback>
                <p:oleObj name="Equation" r:id="rId21" imgW="469800" imgH="177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3600" y="3370263"/>
                        <a:ext cx="965200"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71" name="Text Box 35"/>
          <p:cNvSpPr txBox="1">
            <a:spLocks noChangeArrowheads="1"/>
          </p:cNvSpPr>
          <p:nvPr/>
        </p:nvSpPr>
        <p:spPr bwMode="auto">
          <a:xfrm>
            <a:off x="6175375" y="1828800"/>
            <a:ext cx="1284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rgbClr val="A50021"/>
                </a:solidFill>
                <a:latin typeface="Arial Narrow" charset="0"/>
                <a:ea typeface="굴림" charset="0"/>
                <a:cs typeface="굴림" charset="0"/>
              </a:rPr>
              <a:t>Dimension?</a:t>
            </a:r>
            <a:endParaRPr lang="en-US" sz="2000" dirty="0">
              <a:solidFill>
                <a:srgbClr val="A50021"/>
              </a:solidFill>
              <a:latin typeface="Arial Narrow" charset="0"/>
              <a:ea typeface="굴림" charset="0"/>
              <a:cs typeface="굴림" charset="0"/>
            </a:endParaRPr>
          </a:p>
        </p:txBody>
      </p:sp>
      <p:sp>
        <p:nvSpPr>
          <p:cNvPr id="833572" name="Text Box 36"/>
          <p:cNvSpPr txBox="1">
            <a:spLocks noChangeArrowheads="1"/>
          </p:cNvSpPr>
          <p:nvPr/>
        </p:nvSpPr>
        <p:spPr bwMode="auto">
          <a:xfrm>
            <a:off x="7394575" y="1828800"/>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rgbClr val="A50021"/>
                </a:solidFill>
                <a:latin typeface="Arial Narrow" charset="0"/>
                <a:ea typeface="굴림" charset="0"/>
                <a:cs typeface="굴림" charset="0"/>
              </a:rPr>
              <a:t>None</a:t>
            </a:r>
            <a:endParaRPr lang="en-US" sz="2000" dirty="0">
              <a:solidFill>
                <a:srgbClr val="A50021"/>
              </a:solidFill>
              <a:latin typeface="Arial Narrow" charset="0"/>
              <a:ea typeface="굴림" charset="0"/>
              <a:cs typeface="굴림" charset="0"/>
            </a:endParaRPr>
          </a:p>
        </p:txBody>
      </p:sp>
      <p:sp>
        <p:nvSpPr>
          <p:cNvPr id="42" name="Text Box 35"/>
          <p:cNvSpPr txBox="1">
            <a:spLocks noChangeArrowheads="1"/>
          </p:cNvSpPr>
          <p:nvPr/>
        </p:nvSpPr>
        <p:spPr bwMode="auto">
          <a:xfrm>
            <a:off x="457200" y="4114800"/>
            <a:ext cx="3733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b="1" dirty="0" smtClean="0">
                <a:solidFill>
                  <a:srgbClr val="A50021"/>
                </a:solidFill>
                <a:latin typeface="Arial Narrow" charset="0"/>
                <a:ea typeface="굴림" charset="0"/>
                <a:cs typeface="굴림" charset="0"/>
              </a:rPr>
              <a:t>One radian is an angle subtended by an arc of the same length as the radius!  </a:t>
            </a:r>
            <a:endParaRPr lang="en-US" sz="2000" b="1" dirty="0">
              <a:solidFill>
                <a:srgbClr val="A50021"/>
              </a:solidFill>
              <a:latin typeface="Arial Narrow" charset="0"/>
              <a:ea typeface="굴림" charset="0"/>
              <a:cs typeface="굴림" charset="0"/>
            </a:endParaRPr>
          </a:p>
        </p:txBody>
      </p:sp>
      <p:pic>
        <p:nvPicPr>
          <p:cNvPr id="43" name="Circle_radians.gif">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23"/>
          <a:stretch>
            <a:fillRect/>
          </a:stretch>
        </p:blipFill>
        <p:spPr>
          <a:xfrm>
            <a:off x="4724400" y="3810000"/>
            <a:ext cx="2895600" cy="2895600"/>
          </a:xfrm>
          <a:prstGeom prst="rect">
            <a:avLst/>
          </a:prstGeom>
        </p:spPr>
      </p:pic>
      <p:sp>
        <p:nvSpPr>
          <p:cNvPr id="2" name="Date Placeholder 1"/>
          <p:cNvSpPr>
            <a:spLocks noGrp="1"/>
          </p:cNvSpPr>
          <p:nvPr>
            <p:ph type="dt" sz="half" idx="10"/>
          </p:nvPr>
        </p:nvSpPr>
        <p:spPr/>
        <p:txBody>
          <a:bodyPr/>
          <a:lstStyle/>
          <a:p>
            <a:pPr>
              <a:defRPr/>
            </a:pPr>
            <a:r>
              <a:rPr lang="en-US" smtClean="0"/>
              <a:t>Wednesday, July 8,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4" name="Slide Number Placeholder 3"/>
          <p:cNvSpPr>
            <a:spLocks noGrp="1"/>
          </p:cNvSpPr>
          <p:nvPr>
            <p:ph type="sldNum" sz="quarter" idx="12"/>
          </p:nvPr>
        </p:nvSpPr>
        <p:spPr/>
        <p:txBody>
          <a:bodyPr/>
          <a:lstStyle/>
          <a:p>
            <a:pPr>
              <a:defRPr/>
            </a:pPr>
            <a:fld id="{892F9CF5-C078-EB47-929F-B0A3FA3F9506}" type="slidenum">
              <a:rPr lang="en-US" smtClean="0"/>
              <a:pPr>
                <a:defRPr/>
              </a:pPr>
              <a:t>13</a:t>
            </a:fld>
            <a:endParaRPr lang="en-US"/>
          </a:p>
        </p:txBody>
      </p:sp>
    </p:spTree>
    <p:extLst>
      <p:ext uri="{BB962C8B-B14F-4D97-AF65-F5344CB8AC3E}">
        <p14:creationId xmlns:p14="http://schemas.microsoft.com/office/powerpoint/2010/main" val="1007685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33539"/>
                                        </p:tgtEl>
                                        <p:attrNameLst>
                                          <p:attrName>style.visibility</p:attrName>
                                        </p:attrNameLst>
                                      </p:cBhvr>
                                      <p:to>
                                        <p:strVal val="visible"/>
                                      </p:to>
                                    </p:set>
                                    <p:anim calcmode="lin" valueType="num">
                                      <p:cBhvr>
                                        <p:cTn id="7" dur="500" fill="hold"/>
                                        <p:tgtEl>
                                          <p:spTgt spid="833539"/>
                                        </p:tgtEl>
                                        <p:attrNameLst>
                                          <p:attrName>ppt_w</p:attrName>
                                        </p:attrNameLst>
                                      </p:cBhvr>
                                      <p:tavLst>
                                        <p:tav tm="0">
                                          <p:val>
                                            <p:fltVal val="0"/>
                                          </p:val>
                                        </p:tav>
                                        <p:tav tm="100000">
                                          <p:val>
                                            <p:strVal val="#ppt_w"/>
                                          </p:val>
                                        </p:tav>
                                      </p:tavLst>
                                    </p:anim>
                                    <p:anim calcmode="lin" valueType="num">
                                      <p:cBhvr>
                                        <p:cTn id="8" dur="500" fill="hold"/>
                                        <p:tgtEl>
                                          <p:spTgt spid="833539"/>
                                        </p:tgtEl>
                                        <p:attrNameLst>
                                          <p:attrName>ppt_h</p:attrName>
                                        </p:attrNameLst>
                                      </p:cBhvr>
                                      <p:tavLst>
                                        <p:tav tm="0">
                                          <p:val>
                                            <p:fltVal val="0"/>
                                          </p:val>
                                        </p:tav>
                                        <p:tav tm="100000">
                                          <p:val>
                                            <p:strVal val="#ppt_h"/>
                                          </p:val>
                                        </p:tav>
                                      </p:tavLst>
                                    </p:anim>
                                    <p:animEffect transition="in" filter="fade">
                                      <p:cBhvr>
                                        <p:cTn id="9" dur="500"/>
                                        <p:tgtEl>
                                          <p:spTgt spid="8335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833540"/>
                                        </p:tgtEl>
                                        <p:attrNameLst>
                                          <p:attrName>style.visibility</p:attrName>
                                        </p:attrNameLst>
                                      </p:cBhvr>
                                      <p:to>
                                        <p:strVal val="visible"/>
                                      </p:to>
                                    </p:set>
                                    <p:animEffect transition="in" filter="wipe(left)">
                                      <p:cBhvr>
                                        <p:cTn id="14" dur="500"/>
                                        <p:tgtEl>
                                          <p:spTgt spid="83354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33546"/>
                                        </p:tgtEl>
                                        <p:attrNameLst>
                                          <p:attrName>style.visibility</p:attrName>
                                        </p:attrNameLst>
                                      </p:cBhvr>
                                      <p:to>
                                        <p:strVal val="visible"/>
                                      </p:to>
                                    </p:set>
                                    <p:animEffect transition="in" filter="wipe(left)">
                                      <p:cBhvr>
                                        <p:cTn id="19" dur="500"/>
                                        <p:tgtEl>
                                          <p:spTgt spid="83354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33547"/>
                                        </p:tgtEl>
                                        <p:attrNameLst>
                                          <p:attrName>style.visibility</p:attrName>
                                        </p:attrNameLst>
                                      </p:cBhvr>
                                      <p:to>
                                        <p:strVal val="visible"/>
                                      </p:to>
                                    </p:set>
                                    <p:animEffect transition="in" filter="wipe(left)">
                                      <p:cBhvr>
                                        <p:cTn id="24" dur="500"/>
                                        <p:tgtEl>
                                          <p:spTgt spid="8335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par>
                          <p:cTn id="30" fill="hold">
                            <p:stCondLst>
                              <p:cond delay="1300"/>
                            </p:stCondLst>
                            <p:childTnLst>
                              <p:par>
                                <p:cTn id="31" presetID="53" presetClass="entr" presetSubtype="16"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33571"/>
                                        </p:tgtEl>
                                        <p:attrNameLst>
                                          <p:attrName>style.visibility</p:attrName>
                                        </p:attrNameLst>
                                      </p:cBhvr>
                                      <p:to>
                                        <p:strVal val="visible"/>
                                      </p:to>
                                    </p:set>
                                    <p:animEffect transition="in" filter="wipe(left)">
                                      <p:cBhvr>
                                        <p:cTn id="40" dur="500"/>
                                        <p:tgtEl>
                                          <p:spTgt spid="83357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33572"/>
                                        </p:tgtEl>
                                        <p:attrNameLst>
                                          <p:attrName>style.visibility</p:attrName>
                                        </p:attrNameLst>
                                      </p:cBhvr>
                                      <p:to>
                                        <p:strVal val="visible"/>
                                      </p:to>
                                    </p:set>
                                    <p:animEffect transition="in" filter="wipe(left)">
                                      <p:cBhvr>
                                        <p:cTn id="45" dur="500"/>
                                        <p:tgtEl>
                                          <p:spTgt spid="83357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833541"/>
                                        </p:tgtEl>
                                        <p:attrNameLst>
                                          <p:attrName>style.visibility</p:attrName>
                                        </p:attrNameLst>
                                      </p:cBhvr>
                                      <p:to>
                                        <p:strVal val="visible"/>
                                      </p:to>
                                    </p:set>
                                    <p:animEffect transition="in" filter="wipe(left)">
                                      <p:cBhvr>
                                        <p:cTn id="50" dur="500"/>
                                        <p:tgtEl>
                                          <p:spTgt spid="83354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833549">
                                            <p:txEl>
                                              <p:pRg st="0" end="0"/>
                                            </p:txEl>
                                          </p:spTgt>
                                        </p:tgtEl>
                                        <p:attrNameLst>
                                          <p:attrName>style.visibility</p:attrName>
                                        </p:attrNameLst>
                                      </p:cBhvr>
                                      <p:to>
                                        <p:strVal val="visible"/>
                                      </p:to>
                                    </p:set>
                                    <p:animEffect transition="in" filter="wipe(left)">
                                      <p:cBhvr>
                                        <p:cTn id="55" dur="500"/>
                                        <p:tgtEl>
                                          <p:spTgt spid="83354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833558">
                                            <p:txEl>
                                              <p:pRg st="0" end="0"/>
                                            </p:txEl>
                                          </p:spTgt>
                                        </p:tgtEl>
                                        <p:attrNameLst>
                                          <p:attrName>style.visibility</p:attrName>
                                        </p:attrNameLst>
                                      </p:cBhvr>
                                      <p:to>
                                        <p:strVal val="visible"/>
                                      </p:to>
                                    </p:set>
                                    <p:animEffect transition="in" filter="wipe(left)">
                                      <p:cBhvr>
                                        <p:cTn id="60" dur="500"/>
                                        <p:tgtEl>
                                          <p:spTgt spid="83355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833544"/>
                                        </p:tgtEl>
                                        <p:attrNameLst>
                                          <p:attrName>style.visibility</p:attrName>
                                        </p:attrNameLst>
                                      </p:cBhvr>
                                      <p:to>
                                        <p:strVal val="visible"/>
                                      </p:to>
                                    </p:set>
                                    <p:animEffect transition="in" filter="wipe(left)">
                                      <p:cBhvr>
                                        <p:cTn id="65" dur="500"/>
                                        <p:tgtEl>
                                          <p:spTgt spid="83354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833569"/>
                                        </p:tgtEl>
                                        <p:attrNameLst>
                                          <p:attrName>style.visibility</p:attrName>
                                        </p:attrNameLst>
                                      </p:cBhvr>
                                      <p:to>
                                        <p:strVal val="visible"/>
                                      </p:to>
                                    </p:set>
                                    <p:animEffect transition="in" filter="wipe(left)">
                                      <p:cBhvr>
                                        <p:cTn id="70" dur="500"/>
                                        <p:tgtEl>
                                          <p:spTgt spid="83356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833570"/>
                                        </p:tgtEl>
                                        <p:attrNameLst>
                                          <p:attrName>style.visibility</p:attrName>
                                        </p:attrNameLst>
                                      </p:cBhvr>
                                      <p:to>
                                        <p:strVal val="visible"/>
                                      </p:to>
                                    </p:set>
                                    <p:animEffect transition="in" filter="wipe(left)">
                                      <p:cBhvr>
                                        <p:cTn id="75" dur="500"/>
                                        <p:tgtEl>
                                          <p:spTgt spid="83357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833543"/>
                                        </p:tgtEl>
                                        <p:attrNameLst>
                                          <p:attrName>style.visibility</p:attrName>
                                        </p:attrNameLst>
                                      </p:cBhvr>
                                      <p:to>
                                        <p:strVal val="visible"/>
                                      </p:to>
                                    </p:set>
                                    <p:animEffect transition="in" filter="wipe(left)">
                                      <p:cBhvr>
                                        <p:cTn id="80" dur="500"/>
                                        <p:tgtEl>
                                          <p:spTgt spid="833543"/>
                                        </p:tgtEl>
                                      </p:cBhvr>
                                    </p:animEffect>
                                  </p:childTnLst>
                                </p:cTn>
                              </p:par>
                            </p:childTnLst>
                          </p:cTn>
                        </p:par>
                        <p:par>
                          <p:cTn id="81" fill="hold">
                            <p:stCondLst>
                              <p:cond delay="500"/>
                            </p:stCondLst>
                            <p:childTnLst>
                              <p:par>
                                <p:cTn id="82" presetID="22" presetClass="entr" presetSubtype="8" fill="hold" nodeType="afterEffect">
                                  <p:stCondLst>
                                    <p:cond delay="0"/>
                                  </p:stCondLst>
                                  <p:childTnLst>
                                    <p:set>
                                      <p:cBhvr>
                                        <p:cTn id="83" dur="1" fill="hold">
                                          <p:stCondLst>
                                            <p:cond delay="0"/>
                                          </p:stCondLst>
                                        </p:cTn>
                                        <p:tgtEl>
                                          <p:spTgt spid="833542"/>
                                        </p:tgtEl>
                                        <p:attrNameLst>
                                          <p:attrName>style.visibility</p:attrName>
                                        </p:attrNameLst>
                                      </p:cBhvr>
                                      <p:to>
                                        <p:strVal val="visible"/>
                                      </p:to>
                                    </p:set>
                                    <p:animEffect transition="in" filter="wipe(left)">
                                      <p:cBhvr>
                                        <p:cTn id="84" dur="500"/>
                                        <p:tgtEl>
                                          <p:spTgt spid="83354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833568"/>
                                        </p:tgtEl>
                                        <p:attrNameLst>
                                          <p:attrName>style.visibility</p:attrName>
                                        </p:attrNameLst>
                                      </p:cBhvr>
                                      <p:to>
                                        <p:strVal val="visible"/>
                                      </p:to>
                                    </p:set>
                                    <p:animEffect transition="in" filter="wipe(left)">
                                      <p:cBhvr>
                                        <p:cTn id="89" dur="500"/>
                                        <p:tgtEl>
                                          <p:spTgt spid="8335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0" restart="whenNotActive" fill="hold" evtFilter="cancelBubble" nodeType="interactiveSeq">
                <p:stCondLst>
                  <p:cond evt="onClick" delay="0">
                    <p:tgtEl>
                      <p:spTgt spid="43"/>
                    </p:tgtEl>
                  </p:cond>
                </p:stCondLst>
                <p:endSync evt="end" delay="0">
                  <p:rtn val="all"/>
                </p:endSync>
                <p:childTnLst>
                  <p:par>
                    <p:cTn id="91" fill="hold">
                      <p:stCondLst>
                        <p:cond delay="0"/>
                      </p:stCondLst>
                      <p:childTnLst>
                        <p:par>
                          <p:cTn id="92" fill="hold">
                            <p:stCondLst>
                              <p:cond delay="0"/>
                            </p:stCondLst>
                            <p:childTnLst>
                              <p:par>
                                <p:cTn id="93" presetID="2" presetClass="mediacall" presetSubtype="0" fill="hold" nodeType="clickEffect">
                                  <p:stCondLst>
                                    <p:cond delay="0"/>
                                  </p:stCondLst>
                                  <p:childTnLst>
                                    <p:cmd type="call" cmd="togglePause">
                                      <p:cBhvr>
                                        <p:cTn id="94" dur="1" fill="hold"/>
                                        <p:tgtEl>
                                          <p:spTgt spid="43"/>
                                        </p:tgtEl>
                                      </p:cBhvr>
                                    </p:cmd>
                                  </p:childTnLst>
                                </p:cTn>
                              </p:par>
                            </p:childTnLst>
                          </p:cTn>
                        </p:par>
                      </p:childTnLst>
                    </p:cTn>
                  </p:par>
                </p:childTnLst>
              </p:cTn>
              <p:nextCondLst>
                <p:cond evt="onClick" delay="0">
                  <p:tgtEl>
                    <p:spTgt spid="43"/>
                  </p:tgtEl>
                </p:cond>
              </p:nextCondLst>
            </p:seq>
            <p:video>
              <p:cMediaNode vol="80000" mute="1">
                <p:cTn id="95" fill="hold" display="0">
                  <p:stCondLst>
                    <p:cond delay="indefinite"/>
                  </p:stCondLst>
                </p:cTn>
                <p:tgtEl>
                  <p:spTgt spid="43"/>
                </p:tgtEl>
              </p:cMediaNode>
            </p:video>
          </p:childTnLst>
        </p:cTn>
      </p:par>
    </p:tnLst>
    <p:bldLst>
      <p:bldP spid="833541" grpId="0"/>
      <p:bldP spid="833543" grpId="0" animBg="1"/>
      <p:bldP spid="833549" grpId="0" build="p" autoUpdateAnimBg="0"/>
      <p:bldP spid="833558" grpId="0" build="p" autoUpdateAnimBg="0"/>
      <p:bldP spid="833571" grpId="0"/>
      <p:bldP spid="833572"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9"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450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50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AA662E1-79EB-5242-BE34-07717277C64A}"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45085" name="Rectangle 9"/>
          <p:cNvSpPr>
            <a:spLocks noGrp="1" noChangeArrowheads="1"/>
          </p:cNvSpPr>
          <p:nvPr>
            <p:ph type="title"/>
          </p:nvPr>
        </p:nvSpPr>
        <p:spPr>
          <a:xfrm>
            <a:off x="609600" y="76200"/>
            <a:ext cx="7772400" cy="838200"/>
          </a:xfrm>
        </p:spPr>
        <p:txBody>
          <a:bodyPr/>
          <a:lstStyle/>
          <a:p>
            <a:r>
              <a:rPr lang="en-US" altLang="ko-KR" dirty="0" smtClean="0">
                <a:latin typeface="Arial Narrow" charset="0"/>
                <a:ea typeface="굴림" charset="0"/>
                <a:cs typeface="굴림" charset="0"/>
              </a:rPr>
              <a:t>Unit </a:t>
            </a:r>
            <a:r>
              <a:rPr lang="en-US" altLang="ko-KR" dirty="0">
                <a:latin typeface="Arial Narrow" charset="0"/>
                <a:ea typeface="굴림" charset="0"/>
                <a:cs typeface="굴림" charset="0"/>
              </a:rPr>
              <a:t>of the Angular Displacement</a:t>
            </a:r>
            <a:endParaRPr lang="en-US" dirty="0">
              <a:latin typeface="Arial Narrow" charset="0"/>
              <a:ea typeface="ＭＳ Ｐゴシック" charset="0"/>
              <a:cs typeface="ＭＳ Ｐゴシック" charset="0"/>
            </a:endParaRPr>
          </a:p>
        </p:txBody>
      </p:sp>
      <p:sp>
        <p:nvSpPr>
          <p:cNvPr id="833550" name="Text Box 14"/>
          <p:cNvSpPr txBox="1">
            <a:spLocks noChangeArrowheads="1"/>
          </p:cNvSpPr>
          <p:nvPr/>
        </p:nvSpPr>
        <p:spPr bwMode="auto">
          <a:xfrm>
            <a:off x="685800" y="1447800"/>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1 </a:t>
            </a:r>
            <a:r>
              <a:rPr lang="en-US" sz="2800" dirty="0">
                <a:solidFill>
                  <a:srgbClr val="FF0000"/>
                </a:solidFill>
                <a:latin typeface="Monotype Corsiva" charset="0"/>
                <a:ea typeface="굴림" charset="0"/>
                <a:cs typeface="굴림" charset="0"/>
              </a:rPr>
              <a:t>radian is</a:t>
            </a:r>
          </a:p>
        </p:txBody>
      </p:sp>
      <p:graphicFrame>
        <p:nvGraphicFramePr>
          <p:cNvPr id="833551" name="Object 7"/>
          <p:cNvGraphicFramePr>
            <a:graphicFrameLocks noChangeAspect="1"/>
          </p:cNvGraphicFramePr>
          <p:nvPr>
            <p:extLst>
              <p:ext uri="{D42A27DB-BD31-4B8C-83A1-F6EECF244321}">
                <p14:modId xmlns:p14="http://schemas.microsoft.com/office/powerpoint/2010/main" val="2972932187"/>
              </p:ext>
            </p:extLst>
          </p:nvPr>
        </p:nvGraphicFramePr>
        <p:xfrm>
          <a:off x="2706688" y="1681163"/>
          <a:ext cx="606425" cy="320675"/>
        </p:xfrm>
        <a:graphic>
          <a:graphicData uri="http://schemas.openxmlformats.org/presentationml/2006/ole">
            <mc:AlternateContent xmlns:mc="http://schemas.openxmlformats.org/markup-compatibility/2006">
              <mc:Choice xmlns:v="urn:schemas-microsoft-com:vml" Requires="v">
                <p:oleObj spid="_x0000_s338172" name="Equation" r:id="rId4" imgW="330120" imgH="177480" progId="Equation.DSMT4">
                  <p:embed/>
                </p:oleObj>
              </mc:Choice>
              <mc:Fallback>
                <p:oleObj name="Equation" r:id="rId4" imgW="33012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681163"/>
                        <a:ext cx="606425" cy="320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4" name="Object 8"/>
          <p:cNvGraphicFramePr>
            <a:graphicFrameLocks noChangeAspect="1"/>
          </p:cNvGraphicFramePr>
          <p:nvPr>
            <p:extLst>
              <p:ext uri="{D42A27DB-BD31-4B8C-83A1-F6EECF244321}">
                <p14:modId xmlns:p14="http://schemas.microsoft.com/office/powerpoint/2010/main" val="1874721405"/>
              </p:ext>
            </p:extLst>
          </p:nvPr>
        </p:nvGraphicFramePr>
        <p:xfrm>
          <a:off x="3228975" y="1452563"/>
          <a:ext cx="1727200" cy="777875"/>
        </p:xfrm>
        <a:graphic>
          <a:graphicData uri="http://schemas.openxmlformats.org/presentationml/2006/ole">
            <mc:AlternateContent xmlns:mc="http://schemas.openxmlformats.org/markup-compatibility/2006">
              <mc:Choice xmlns:v="urn:schemas-microsoft-com:vml" Requires="v">
                <p:oleObj spid="_x0000_s338173" name="Equation" r:id="rId6" imgW="939800" imgH="431800" progId="Equation.3">
                  <p:embed/>
                </p:oleObj>
              </mc:Choice>
              <mc:Fallback>
                <p:oleObj name="Equation" r:id="rId6" imgW="939800" imgH="431800" progId="Equation.3">
                  <p:embed/>
                  <p:pic>
                    <p:nvPicPr>
                      <p:cNvPr id="0" name=""/>
                      <p:cNvPicPr>
                        <a:picLocks noChangeAspect="1" noChangeArrowheads="1"/>
                      </p:cNvPicPr>
                      <p:nvPr/>
                    </p:nvPicPr>
                    <p:blipFill>
                      <a:blip r:embed="rId7"/>
                      <a:srcRect/>
                      <a:stretch>
                        <a:fillRect/>
                      </a:stretch>
                    </p:blipFill>
                    <p:spPr bwMode="auto">
                      <a:xfrm>
                        <a:off x="3228975" y="1452563"/>
                        <a:ext cx="1727200" cy="777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5" name="Object 9"/>
          <p:cNvGraphicFramePr>
            <a:graphicFrameLocks noChangeAspect="1"/>
          </p:cNvGraphicFramePr>
          <p:nvPr>
            <p:extLst>
              <p:ext uri="{D42A27DB-BD31-4B8C-83A1-F6EECF244321}">
                <p14:modId xmlns:p14="http://schemas.microsoft.com/office/powerpoint/2010/main" val="2184756471"/>
              </p:ext>
            </p:extLst>
          </p:nvPr>
        </p:nvGraphicFramePr>
        <p:xfrm>
          <a:off x="5003800" y="1452563"/>
          <a:ext cx="841375" cy="777875"/>
        </p:xfrm>
        <a:graphic>
          <a:graphicData uri="http://schemas.openxmlformats.org/presentationml/2006/ole">
            <mc:AlternateContent xmlns:mc="http://schemas.openxmlformats.org/markup-compatibility/2006">
              <mc:Choice xmlns:v="urn:schemas-microsoft-com:vml" Requires="v">
                <p:oleObj spid="_x0000_s338174" name="Equation" r:id="rId8" imgW="457200" imgH="431800" progId="Equation.3">
                  <p:embed/>
                </p:oleObj>
              </mc:Choice>
              <mc:Fallback>
                <p:oleObj name="Equation" r:id="rId8" imgW="457200" imgH="431800" progId="Equation.3">
                  <p:embed/>
                  <p:pic>
                    <p:nvPicPr>
                      <p:cNvPr id="0" name=""/>
                      <p:cNvPicPr>
                        <a:picLocks noChangeAspect="1" noChangeArrowheads="1"/>
                      </p:cNvPicPr>
                      <p:nvPr/>
                    </p:nvPicPr>
                    <p:blipFill>
                      <a:blip r:embed="rId9"/>
                      <a:srcRect/>
                      <a:stretch>
                        <a:fillRect/>
                      </a:stretch>
                    </p:blipFill>
                    <p:spPr bwMode="auto">
                      <a:xfrm>
                        <a:off x="5003800" y="1452563"/>
                        <a:ext cx="841375" cy="777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6" name="Object 10"/>
          <p:cNvGraphicFramePr>
            <a:graphicFrameLocks noChangeAspect="1"/>
          </p:cNvGraphicFramePr>
          <p:nvPr>
            <p:extLst>
              <p:ext uri="{D42A27DB-BD31-4B8C-83A1-F6EECF244321}">
                <p14:modId xmlns:p14="http://schemas.microsoft.com/office/powerpoint/2010/main" val="3200218458"/>
              </p:ext>
            </p:extLst>
          </p:nvPr>
        </p:nvGraphicFramePr>
        <p:xfrm>
          <a:off x="6985000" y="1671638"/>
          <a:ext cx="863600" cy="366712"/>
        </p:xfrm>
        <a:graphic>
          <a:graphicData uri="http://schemas.openxmlformats.org/presentationml/2006/ole">
            <mc:AlternateContent xmlns:mc="http://schemas.openxmlformats.org/markup-compatibility/2006">
              <mc:Choice xmlns:v="urn:schemas-microsoft-com:vml" Requires="v">
                <p:oleObj spid="_x0000_s338175" name="Equation" r:id="rId10" imgW="469800" imgH="203040" progId="Equation.DSMT4">
                  <p:embed/>
                </p:oleObj>
              </mc:Choice>
              <mc:Fallback>
                <p:oleObj name="Equation" r:id="rId10" imgW="46980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5000" y="1671638"/>
                        <a:ext cx="863600" cy="3667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57" name="Object 11"/>
          <p:cNvGraphicFramePr>
            <a:graphicFrameLocks noChangeAspect="1"/>
          </p:cNvGraphicFramePr>
          <p:nvPr>
            <p:extLst>
              <p:ext uri="{D42A27DB-BD31-4B8C-83A1-F6EECF244321}">
                <p14:modId xmlns:p14="http://schemas.microsoft.com/office/powerpoint/2010/main" val="759277397"/>
              </p:ext>
            </p:extLst>
          </p:nvPr>
        </p:nvGraphicFramePr>
        <p:xfrm>
          <a:off x="5918200" y="1436688"/>
          <a:ext cx="865188" cy="779462"/>
        </p:xfrm>
        <a:graphic>
          <a:graphicData uri="http://schemas.openxmlformats.org/presentationml/2006/ole">
            <mc:AlternateContent xmlns:mc="http://schemas.openxmlformats.org/markup-compatibility/2006">
              <mc:Choice xmlns:v="urn:schemas-microsoft-com:vml" Requires="v">
                <p:oleObj spid="_x0000_s338176" name="Equation" r:id="rId12" imgW="469900" imgH="431800" progId="Equation.3">
                  <p:embed/>
                </p:oleObj>
              </mc:Choice>
              <mc:Fallback>
                <p:oleObj name="Equation" r:id="rId12" imgW="469900" imgH="431800" progId="Equation.3">
                  <p:embed/>
                  <p:pic>
                    <p:nvPicPr>
                      <p:cNvPr id="0" name=""/>
                      <p:cNvPicPr>
                        <a:picLocks noChangeAspect="1" noChangeArrowheads="1"/>
                      </p:cNvPicPr>
                      <p:nvPr/>
                    </p:nvPicPr>
                    <p:blipFill>
                      <a:blip r:embed="rId13"/>
                      <a:srcRect/>
                      <a:stretch>
                        <a:fillRect/>
                      </a:stretch>
                    </p:blipFill>
                    <p:spPr bwMode="auto">
                      <a:xfrm>
                        <a:off x="5918200" y="1436688"/>
                        <a:ext cx="865188" cy="77946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59" name="Text Box 23"/>
          <p:cNvSpPr txBox="1">
            <a:spLocks noChangeArrowheads="1"/>
          </p:cNvSpPr>
          <p:nvPr/>
        </p:nvSpPr>
        <p:spPr bwMode="auto">
          <a:xfrm>
            <a:off x="762000" y="2971800"/>
            <a:ext cx="198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And one</a:t>
            </a:r>
            <a:r>
              <a:rPr lang="en-US" sz="2800" dirty="0">
                <a:solidFill>
                  <a:srgbClr val="FF0000"/>
                </a:solidFill>
                <a:latin typeface="Monotype Corsiva" charset="0"/>
                <a:ea typeface="굴림" charset="0"/>
                <a:cs typeface="굴림" charset="0"/>
              </a:rPr>
              <a:t> degrees is</a:t>
            </a:r>
          </a:p>
        </p:txBody>
      </p:sp>
      <p:graphicFrame>
        <p:nvGraphicFramePr>
          <p:cNvPr id="833560" name="Object 12"/>
          <p:cNvGraphicFramePr>
            <a:graphicFrameLocks noChangeAspect="1"/>
          </p:cNvGraphicFramePr>
          <p:nvPr>
            <p:extLst>
              <p:ext uri="{D42A27DB-BD31-4B8C-83A1-F6EECF244321}">
                <p14:modId xmlns:p14="http://schemas.microsoft.com/office/powerpoint/2010/main" val="878134630"/>
              </p:ext>
            </p:extLst>
          </p:nvPr>
        </p:nvGraphicFramePr>
        <p:xfrm>
          <a:off x="2819400" y="3316287"/>
          <a:ext cx="257175" cy="342900"/>
        </p:xfrm>
        <a:graphic>
          <a:graphicData uri="http://schemas.openxmlformats.org/presentationml/2006/ole">
            <mc:AlternateContent xmlns:mc="http://schemas.openxmlformats.org/markup-compatibility/2006">
              <mc:Choice xmlns:v="urn:schemas-microsoft-com:vml" Requires="v">
                <p:oleObj spid="_x0000_s338177" name="Equation" r:id="rId14" imgW="139680" imgH="190440" progId="Equation.DSMT4">
                  <p:embed/>
                </p:oleObj>
              </mc:Choice>
              <mc:Fallback>
                <p:oleObj name="Equation" r:id="rId14" imgW="139680" imgH="1904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3316287"/>
                        <a:ext cx="257175" cy="3429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1" name="Object 13"/>
          <p:cNvGraphicFramePr>
            <a:graphicFrameLocks noChangeAspect="1"/>
          </p:cNvGraphicFramePr>
          <p:nvPr>
            <p:extLst>
              <p:ext uri="{D42A27DB-BD31-4B8C-83A1-F6EECF244321}">
                <p14:modId xmlns:p14="http://schemas.microsoft.com/office/powerpoint/2010/main" val="3478173337"/>
              </p:ext>
            </p:extLst>
          </p:nvPr>
        </p:nvGraphicFramePr>
        <p:xfrm>
          <a:off x="3049588" y="3124200"/>
          <a:ext cx="1143000" cy="709613"/>
        </p:xfrm>
        <a:graphic>
          <a:graphicData uri="http://schemas.openxmlformats.org/presentationml/2006/ole">
            <mc:AlternateContent xmlns:mc="http://schemas.openxmlformats.org/markup-compatibility/2006">
              <mc:Choice xmlns:v="urn:schemas-microsoft-com:vml" Requires="v">
                <p:oleObj spid="_x0000_s338178" name="Equation" r:id="rId16" imgW="622080" imgH="393480" progId="Equation.DSMT4">
                  <p:embed/>
                </p:oleObj>
              </mc:Choice>
              <mc:Fallback>
                <p:oleObj name="Equation" r:id="rId16" imgW="622080" imgH="393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9588" y="3124200"/>
                        <a:ext cx="1143000" cy="7096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2" name="Object 14"/>
          <p:cNvGraphicFramePr>
            <a:graphicFrameLocks noChangeAspect="1"/>
          </p:cNvGraphicFramePr>
          <p:nvPr>
            <p:extLst>
              <p:ext uri="{D42A27DB-BD31-4B8C-83A1-F6EECF244321}">
                <p14:modId xmlns:p14="http://schemas.microsoft.com/office/powerpoint/2010/main" val="3368144883"/>
              </p:ext>
            </p:extLst>
          </p:nvPr>
        </p:nvGraphicFramePr>
        <p:xfrm>
          <a:off x="4343400" y="3124200"/>
          <a:ext cx="1144588" cy="711200"/>
        </p:xfrm>
        <a:graphic>
          <a:graphicData uri="http://schemas.openxmlformats.org/presentationml/2006/ole">
            <mc:AlternateContent xmlns:mc="http://schemas.openxmlformats.org/markup-compatibility/2006">
              <mc:Choice xmlns:v="urn:schemas-microsoft-com:vml" Requires="v">
                <p:oleObj spid="_x0000_s338179" name="Equation" r:id="rId18" imgW="622080" imgH="393480" progId="Equation.DSMT4">
                  <p:embed/>
                </p:oleObj>
              </mc:Choice>
              <mc:Fallback>
                <p:oleObj name="Equation" r:id="rId18" imgW="622080" imgH="393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43400" y="3124200"/>
                        <a:ext cx="1144588" cy="711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3" name="Object 15"/>
          <p:cNvGraphicFramePr>
            <a:graphicFrameLocks noChangeAspect="1"/>
          </p:cNvGraphicFramePr>
          <p:nvPr>
            <p:extLst>
              <p:ext uri="{D42A27DB-BD31-4B8C-83A1-F6EECF244321}">
                <p14:modId xmlns:p14="http://schemas.microsoft.com/office/powerpoint/2010/main" val="1538757122"/>
              </p:ext>
            </p:extLst>
          </p:nvPr>
        </p:nvGraphicFramePr>
        <p:xfrm>
          <a:off x="6832600" y="3309937"/>
          <a:ext cx="1493838" cy="322263"/>
        </p:xfrm>
        <a:graphic>
          <a:graphicData uri="http://schemas.openxmlformats.org/presentationml/2006/ole">
            <mc:AlternateContent xmlns:mc="http://schemas.openxmlformats.org/markup-compatibility/2006">
              <mc:Choice xmlns:v="urn:schemas-microsoft-com:vml" Requires="v">
                <p:oleObj spid="_x0000_s338180" name="Equation" r:id="rId20" imgW="812520" imgH="177480" progId="Equation.DSMT4">
                  <p:embed/>
                </p:oleObj>
              </mc:Choice>
              <mc:Fallback>
                <p:oleObj name="Equation" r:id="rId20" imgW="81252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32600" y="3309937"/>
                        <a:ext cx="1493838" cy="3222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3564" name="Object 16"/>
          <p:cNvGraphicFramePr>
            <a:graphicFrameLocks noChangeAspect="1"/>
          </p:cNvGraphicFramePr>
          <p:nvPr>
            <p:extLst>
              <p:ext uri="{D42A27DB-BD31-4B8C-83A1-F6EECF244321}">
                <p14:modId xmlns:p14="http://schemas.microsoft.com/office/powerpoint/2010/main" val="4090103012"/>
              </p:ext>
            </p:extLst>
          </p:nvPr>
        </p:nvGraphicFramePr>
        <p:xfrm>
          <a:off x="5537200" y="3098800"/>
          <a:ext cx="1169988" cy="711200"/>
        </p:xfrm>
        <a:graphic>
          <a:graphicData uri="http://schemas.openxmlformats.org/presentationml/2006/ole">
            <mc:AlternateContent xmlns:mc="http://schemas.openxmlformats.org/markup-compatibility/2006">
              <mc:Choice xmlns:v="urn:schemas-microsoft-com:vml" Requires="v">
                <p:oleObj spid="_x0000_s338181" name="Equation" r:id="rId22" imgW="634680" imgH="393480" progId="Equation.DSMT4">
                  <p:embed/>
                </p:oleObj>
              </mc:Choice>
              <mc:Fallback>
                <p:oleObj name="Equation" r:id="rId22" imgW="634680" imgH="3934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37200" y="3098800"/>
                        <a:ext cx="1169988" cy="711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3565" name="Text Box 29"/>
          <p:cNvSpPr txBox="1">
            <a:spLocks noChangeArrowheads="1"/>
          </p:cNvSpPr>
          <p:nvPr/>
        </p:nvSpPr>
        <p:spPr bwMode="auto">
          <a:xfrm>
            <a:off x="609600" y="762000"/>
            <a:ext cx="556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many degrees </a:t>
            </a:r>
            <a:r>
              <a:rPr lang="en-US" altLang="ko-KR" sz="2800" dirty="0" smtClean="0">
                <a:solidFill>
                  <a:srgbClr val="FF0000"/>
                </a:solidFill>
                <a:latin typeface="Monotype Corsiva" charset="0"/>
                <a:ea typeface="굴림" charset="0"/>
                <a:cs typeface="굴림" charset="0"/>
              </a:rPr>
              <a:t>are </a:t>
            </a:r>
            <a:r>
              <a:rPr lang="en-US" altLang="ko-KR" sz="2800" dirty="0">
                <a:solidFill>
                  <a:srgbClr val="FF0000"/>
                </a:solidFill>
                <a:latin typeface="Monotype Corsiva" charset="0"/>
                <a:ea typeface="굴림" charset="0"/>
                <a:cs typeface="굴림" charset="0"/>
              </a:rPr>
              <a:t>in one radian?</a:t>
            </a:r>
            <a:endParaRPr lang="en-US" sz="2800" dirty="0">
              <a:solidFill>
                <a:srgbClr val="FF0000"/>
              </a:solidFill>
              <a:latin typeface="Monotype Corsiva" charset="0"/>
              <a:ea typeface="굴림" charset="0"/>
              <a:cs typeface="굴림" charset="0"/>
            </a:endParaRPr>
          </a:p>
        </p:txBody>
      </p:sp>
      <p:sp>
        <p:nvSpPr>
          <p:cNvPr id="833566" name="Text Box 30"/>
          <p:cNvSpPr txBox="1">
            <a:spLocks noChangeArrowheads="1"/>
          </p:cNvSpPr>
          <p:nvPr/>
        </p:nvSpPr>
        <p:spPr bwMode="auto">
          <a:xfrm>
            <a:off x="685800" y="2362200"/>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radians is one degree?</a:t>
            </a:r>
            <a:endParaRPr lang="en-US" sz="2800" dirty="0">
              <a:solidFill>
                <a:srgbClr val="FF0000"/>
              </a:solidFill>
              <a:latin typeface="Monotype Corsiva" charset="0"/>
              <a:ea typeface="굴림" charset="0"/>
              <a:cs typeface="굴림" charset="0"/>
            </a:endParaRPr>
          </a:p>
        </p:txBody>
      </p:sp>
      <p:sp>
        <p:nvSpPr>
          <p:cNvPr id="833567" name="Text Box 31"/>
          <p:cNvSpPr txBox="1">
            <a:spLocks noChangeArrowheads="1"/>
          </p:cNvSpPr>
          <p:nvPr/>
        </p:nvSpPr>
        <p:spPr bwMode="auto">
          <a:xfrm>
            <a:off x="762000" y="3938587"/>
            <a:ext cx="609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800" dirty="0">
                <a:solidFill>
                  <a:srgbClr val="FF0000"/>
                </a:solidFill>
                <a:latin typeface="Monotype Corsiva" charset="0"/>
                <a:ea typeface="굴림" charset="0"/>
                <a:cs typeface="굴림" charset="0"/>
              </a:rPr>
              <a:t>How many radians are in 10.5 revolutions?</a:t>
            </a:r>
            <a:endParaRPr lang="en-US" sz="2800" dirty="0">
              <a:solidFill>
                <a:srgbClr val="FF0000"/>
              </a:solidFill>
              <a:latin typeface="Monotype Corsiva" charset="0"/>
              <a:ea typeface="굴림" charset="0"/>
              <a:cs typeface="굴림" charset="0"/>
            </a:endParaRPr>
          </a:p>
        </p:txBody>
      </p:sp>
      <p:graphicFrame>
        <p:nvGraphicFramePr>
          <p:cNvPr id="833575" name="Object 20"/>
          <p:cNvGraphicFramePr>
            <a:graphicFrameLocks noChangeAspect="1"/>
          </p:cNvGraphicFramePr>
          <p:nvPr>
            <p:extLst>
              <p:ext uri="{D42A27DB-BD31-4B8C-83A1-F6EECF244321}">
                <p14:modId xmlns:p14="http://schemas.microsoft.com/office/powerpoint/2010/main" val="3225776653"/>
              </p:ext>
            </p:extLst>
          </p:nvPr>
        </p:nvGraphicFramePr>
        <p:xfrm>
          <a:off x="1066800" y="4800600"/>
          <a:ext cx="1676400" cy="480330"/>
        </p:xfrm>
        <a:graphic>
          <a:graphicData uri="http://schemas.openxmlformats.org/presentationml/2006/ole">
            <mc:AlternateContent xmlns:mc="http://schemas.openxmlformats.org/markup-compatibility/2006">
              <mc:Choice xmlns:v="urn:schemas-microsoft-com:vml" Requires="v">
                <p:oleObj spid="_x0000_s338182" name="Equation" r:id="rId24" imgW="609480" imgH="177480" progId="Equation.DSMT4">
                  <p:embed/>
                </p:oleObj>
              </mc:Choice>
              <mc:Fallback>
                <p:oleObj name="Equation" r:id="rId24" imgW="609480" imgH="1774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66800" y="4800600"/>
                        <a:ext cx="1676400" cy="480330"/>
                      </a:xfrm>
                      <a:prstGeom prst="rect">
                        <a:avLst/>
                      </a:prstGeom>
                      <a:noFill/>
                      <a:ln>
                        <a:noFill/>
                      </a:ln>
                      <a:effectLst/>
                      <a:extLst/>
                    </p:spPr>
                  </p:pic>
                </p:oleObj>
              </mc:Fallback>
            </mc:AlternateContent>
          </a:graphicData>
        </a:graphic>
      </p:graphicFrame>
      <p:sp>
        <p:nvSpPr>
          <p:cNvPr id="833576" name="Text Box 40"/>
          <p:cNvSpPr txBox="1">
            <a:spLocks noChangeArrowheads="1"/>
          </p:cNvSpPr>
          <p:nvPr/>
        </p:nvSpPr>
        <p:spPr bwMode="auto">
          <a:xfrm>
            <a:off x="152400" y="6019800"/>
            <a:ext cx="8839200" cy="395288"/>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rgbClr val="FF0000"/>
                </a:solidFill>
                <a:latin typeface="Monotype Corsiva" charset="0"/>
                <a:ea typeface="굴림" charset="0"/>
                <a:cs typeface="굴림" charset="0"/>
              </a:rPr>
              <a:t>Very important: In solving angular problems, all units, degrees or revolutions, must be converted to radians.</a:t>
            </a:r>
            <a:endParaRPr lang="en-US" sz="1800">
              <a:solidFill>
                <a:srgbClr val="FF0000"/>
              </a:solidFill>
              <a:latin typeface="Monotype Corsiva" charset="0"/>
              <a:ea typeface="굴림" charset="0"/>
              <a:cs typeface="굴림" charset="0"/>
            </a:endParaRPr>
          </a:p>
        </p:txBody>
      </p:sp>
      <p:graphicFrame>
        <p:nvGraphicFramePr>
          <p:cNvPr id="833577" name="Object 21"/>
          <p:cNvGraphicFramePr>
            <a:graphicFrameLocks noChangeAspect="1"/>
          </p:cNvGraphicFramePr>
          <p:nvPr>
            <p:extLst>
              <p:ext uri="{D42A27DB-BD31-4B8C-83A1-F6EECF244321}">
                <p14:modId xmlns:p14="http://schemas.microsoft.com/office/powerpoint/2010/main" val="1150607224"/>
              </p:ext>
            </p:extLst>
          </p:nvPr>
        </p:nvGraphicFramePr>
        <p:xfrm>
          <a:off x="2909542" y="4575890"/>
          <a:ext cx="3110258" cy="1062910"/>
        </p:xfrm>
        <a:graphic>
          <a:graphicData uri="http://schemas.openxmlformats.org/presentationml/2006/ole">
            <mc:AlternateContent xmlns:mc="http://schemas.openxmlformats.org/markup-compatibility/2006">
              <mc:Choice xmlns:v="urn:schemas-microsoft-com:vml" Requires="v">
                <p:oleObj spid="_x0000_s338183" name="Equation" r:id="rId26" imgW="1130040" imgH="393480" progId="Equation.DSMT4">
                  <p:embed/>
                </p:oleObj>
              </mc:Choice>
              <mc:Fallback>
                <p:oleObj name="Equation" r:id="rId26" imgW="1130040" imgH="3934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09542" y="4575890"/>
                        <a:ext cx="3110258" cy="1062910"/>
                      </a:xfrm>
                      <a:prstGeom prst="rect">
                        <a:avLst/>
                      </a:prstGeom>
                      <a:noFill/>
                      <a:ln>
                        <a:noFill/>
                      </a:ln>
                      <a:effectLst/>
                      <a:extLst/>
                    </p:spPr>
                  </p:pic>
                </p:oleObj>
              </mc:Fallback>
            </mc:AlternateContent>
          </a:graphicData>
        </a:graphic>
      </p:graphicFrame>
      <p:graphicFrame>
        <p:nvGraphicFramePr>
          <p:cNvPr id="833578" name="Object 22"/>
          <p:cNvGraphicFramePr>
            <a:graphicFrameLocks noChangeAspect="1"/>
          </p:cNvGraphicFramePr>
          <p:nvPr>
            <p:extLst>
              <p:ext uri="{D42A27DB-BD31-4B8C-83A1-F6EECF244321}">
                <p14:modId xmlns:p14="http://schemas.microsoft.com/office/powerpoint/2010/main" val="621897153"/>
              </p:ext>
            </p:extLst>
          </p:nvPr>
        </p:nvGraphicFramePr>
        <p:xfrm>
          <a:off x="6172200" y="4724400"/>
          <a:ext cx="1783405" cy="684828"/>
        </p:xfrm>
        <a:graphic>
          <a:graphicData uri="http://schemas.openxmlformats.org/presentationml/2006/ole">
            <mc:AlternateContent xmlns:mc="http://schemas.openxmlformats.org/markup-compatibility/2006">
              <mc:Choice xmlns:v="urn:schemas-microsoft-com:vml" Requires="v">
                <p:oleObj spid="_x0000_s338184" name="Equation" r:id="rId28" imgW="647640" imgH="253800" progId="Equation.DSMT4">
                  <p:embed/>
                </p:oleObj>
              </mc:Choice>
              <mc:Fallback>
                <p:oleObj name="Equation" r:id="rId28" imgW="647640" imgH="2538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172200" y="4724400"/>
                        <a:ext cx="1783405" cy="68482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06306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33565">
                                            <p:txEl>
                                              <p:pRg st="0" end="0"/>
                                            </p:txEl>
                                          </p:spTgt>
                                        </p:tgtEl>
                                        <p:attrNameLst>
                                          <p:attrName>style.visibility</p:attrName>
                                        </p:attrNameLst>
                                      </p:cBhvr>
                                      <p:to>
                                        <p:strVal val="visible"/>
                                      </p:to>
                                    </p:set>
                                    <p:animEffect transition="in" filter="wipe(left)">
                                      <p:cBhvr>
                                        <p:cTn id="7" dur="500"/>
                                        <p:tgtEl>
                                          <p:spTgt spid="8335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33550">
                                            <p:txEl>
                                              <p:pRg st="0" end="0"/>
                                            </p:txEl>
                                          </p:spTgt>
                                        </p:tgtEl>
                                        <p:attrNameLst>
                                          <p:attrName>style.visibility</p:attrName>
                                        </p:attrNameLst>
                                      </p:cBhvr>
                                      <p:to>
                                        <p:strVal val="visible"/>
                                      </p:to>
                                    </p:set>
                                    <p:animEffect transition="in" filter="wipe(left)">
                                      <p:cBhvr>
                                        <p:cTn id="12" dur="500"/>
                                        <p:tgtEl>
                                          <p:spTgt spid="8335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833551"/>
                                        </p:tgtEl>
                                        <p:attrNameLst>
                                          <p:attrName>style.visibility</p:attrName>
                                        </p:attrNameLst>
                                      </p:cBhvr>
                                      <p:to>
                                        <p:strVal val="visible"/>
                                      </p:to>
                                    </p:set>
                                    <p:animEffect transition="in" filter="wipe(left)">
                                      <p:cBhvr>
                                        <p:cTn id="17" dur="500"/>
                                        <p:tgtEl>
                                          <p:spTgt spid="8335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833554"/>
                                        </p:tgtEl>
                                        <p:attrNameLst>
                                          <p:attrName>style.visibility</p:attrName>
                                        </p:attrNameLst>
                                      </p:cBhvr>
                                      <p:to>
                                        <p:strVal val="visible"/>
                                      </p:to>
                                    </p:set>
                                    <p:animEffect transition="in" filter="wipe(left)">
                                      <p:cBhvr>
                                        <p:cTn id="22" dur="500"/>
                                        <p:tgtEl>
                                          <p:spTgt spid="8335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833555"/>
                                        </p:tgtEl>
                                        <p:attrNameLst>
                                          <p:attrName>style.visibility</p:attrName>
                                        </p:attrNameLst>
                                      </p:cBhvr>
                                      <p:to>
                                        <p:strVal val="visible"/>
                                      </p:to>
                                    </p:set>
                                    <p:animEffect transition="in" filter="wipe(left)">
                                      <p:cBhvr>
                                        <p:cTn id="27" dur="500"/>
                                        <p:tgtEl>
                                          <p:spTgt spid="8335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833557"/>
                                        </p:tgtEl>
                                        <p:attrNameLst>
                                          <p:attrName>style.visibility</p:attrName>
                                        </p:attrNameLst>
                                      </p:cBhvr>
                                      <p:to>
                                        <p:strVal val="visible"/>
                                      </p:to>
                                    </p:set>
                                    <p:animEffect transition="in" filter="wipe(left)">
                                      <p:cBhvr>
                                        <p:cTn id="32" dur="500"/>
                                        <p:tgtEl>
                                          <p:spTgt spid="8335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833556"/>
                                        </p:tgtEl>
                                        <p:attrNameLst>
                                          <p:attrName>style.visibility</p:attrName>
                                        </p:attrNameLst>
                                      </p:cBhvr>
                                      <p:to>
                                        <p:strVal val="visible"/>
                                      </p:to>
                                    </p:set>
                                    <p:animEffect transition="in" filter="wipe(left)">
                                      <p:cBhvr>
                                        <p:cTn id="37" dur="500"/>
                                        <p:tgtEl>
                                          <p:spTgt spid="8335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833566">
                                            <p:txEl>
                                              <p:pRg st="0" end="0"/>
                                            </p:txEl>
                                          </p:spTgt>
                                        </p:tgtEl>
                                        <p:attrNameLst>
                                          <p:attrName>style.visibility</p:attrName>
                                        </p:attrNameLst>
                                      </p:cBhvr>
                                      <p:to>
                                        <p:strVal val="visible"/>
                                      </p:to>
                                    </p:set>
                                    <p:animEffect transition="in" filter="wipe(left)">
                                      <p:cBhvr>
                                        <p:cTn id="42" dur="500"/>
                                        <p:tgtEl>
                                          <p:spTgt spid="83356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833559">
                                            <p:txEl>
                                              <p:pRg st="0" end="0"/>
                                            </p:txEl>
                                          </p:spTgt>
                                        </p:tgtEl>
                                        <p:attrNameLst>
                                          <p:attrName>style.visibility</p:attrName>
                                        </p:attrNameLst>
                                      </p:cBhvr>
                                      <p:to>
                                        <p:strVal val="visible"/>
                                      </p:to>
                                    </p:set>
                                    <p:animEffect transition="in" filter="wipe(left)">
                                      <p:cBhvr>
                                        <p:cTn id="47" dur="500"/>
                                        <p:tgtEl>
                                          <p:spTgt spid="83355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833560"/>
                                        </p:tgtEl>
                                        <p:attrNameLst>
                                          <p:attrName>style.visibility</p:attrName>
                                        </p:attrNameLst>
                                      </p:cBhvr>
                                      <p:to>
                                        <p:strVal val="visible"/>
                                      </p:to>
                                    </p:set>
                                    <p:animEffect transition="in" filter="wipe(left)">
                                      <p:cBhvr>
                                        <p:cTn id="52" dur="500"/>
                                        <p:tgtEl>
                                          <p:spTgt spid="83356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833561"/>
                                        </p:tgtEl>
                                        <p:attrNameLst>
                                          <p:attrName>style.visibility</p:attrName>
                                        </p:attrNameLst>
                                      </p:cBhvr>
                                      <p:to>
                                        <p:strVal val="visible"/>
                                      </p:to>
                                    </p:set>
                                    <p:animEffect transition="in" filter="wipe(left)">
                                      <p:cBhvr>
                                        <p:cTn id="57" dur="500"/>
                                        <p:tgtEl>
                                          <p:spTgt spid="83356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833562"/>
                                        </p:tgtEl>
                                        <p:attrNameLst>
                                          <p:attrName>style.visibility</p:attrName>
                                        </p:attrNameLst>
                                      </p:cBhvr>
                                      <p:to>
                                        <p:strVal val="visible"/>
                                      </p:to>
                                    </p:set>
                                    <p:animEffect transition="in" filter="wipe(left)">
                                      <p:cBhvr>
                                        <p:cTn id="62" dur="500"/>
                                        <p:tgtEl>
                                          <p:spTgt spid="83356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833564"/>
                                        </p:tgtEl>
                                        <p:attrNameLst>
                                          <p:attrName>style.visibility</p:attrName>
                                        </p:attrNameLst>
                                      </p:cBhvr>
                                      <p:to>
                                        <p:strVal val="visible"/>
                                      </p:to>
                                    </p:set>
                                    <p:animEffect transition="in" filter="wipe(left)">
                                      <p:cBhvr>
                                        <p:cTn id="67" dur="500"/>
                                        <p:tgtEl>
                                          <p:spTgt spid="83356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833563"/>
                                        </p:tgtEl>
                                        <p:attrNameLst>
                                          <p:attrName>style.visibility</p:attrName>
                                        </p:attrNameLst>
                                      </p:cBhvr>
                                      <p:to>
                                        <p:strVal val="visible"/>
                                      </p:to>
                                    </p:set>
                                    <p:animEffect transition="in" filter="wipe(left)">
                                      <p:cBhvr>
                                        <p:cTn id="72" dur="500"/>
                                        <p:tgtEl>
                                          <p:spTgt spid="83356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833567">
                                            <p:txEl>
                                              <p:pRg st="0" end="0"/>
                                            </p:txEl>
                                          </p:spTgt>
                                        </p:tgtEl>
                                        <p:attrNameLst>
                                          <p:attrName>style.visibility</p:attrName>
                                        </p:attrNameLst>
                                      </p:cBhvr>
                                      <p:to>
                                        <p:strVal val="visible"/>
                                      </p:to>
                                    </p:set>
                                    <p:animEffect transition="in" filter="wipe(left)">
                                      <p:cBhvr>
                                        <p:cTn id="77" dur="500"/>
                                        <p:tgtEl>
                                          <p:spTgt spid="83356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833575"/>
                                        </p:tgtEl>
                                        <p:attrNameLst>
                                          <p:attrName>style.visibility</p:attrName>
                                        </p:attrNameLst>
                                      </p:cBhvr>
                                      <p:to>
                                        <p:strVal val="visible"/>
                                      </p:to>
                                    </p:set>
                                    <p:animEffect transition="in" filter="wipe(left)">
                                      <p:cBhvr>
                                        <p:cTn id="82" dur="500"/>
                                        <p:tgtEl>
                                          <p:spTgt spid="8335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833577"/>
                                        </p:tgtEl>
                                        <p:attrNameLst>
                                          <p:attrName>style.visibility</p:attrName>
                                        </p:attrNameLst>
                                      </p:cBhvr>
                                      <p:to>
                                        <p:strVal val="visible"/>
                                      </p:to>
                                    </p:set>
                                    <p:animEffect transition="in" filter="wipe(left)">
                                      <p:cBhvr>
                                        <p:cTn id="87" dur="500"/>
                                        <p:tgtEl>
                                          <p:spTgt spid="83357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833578"/>
                                        </p:tgtEl>
                                        <p:attrNameLst>
                                          <p:attrName>style.visibility</p:attrName>
                                        </p:attrNameLst>
                                      </p:cBhvr>
                                      <p:to>
                                        <p:strVal val="visible"/>
                                      </p:to>
                                    </p:set>
                                    <p:animEffect transition="in" filter="wipe(left)">
                                      <p:cBhvr>
                                        <p:cTn id="92" dur="500"/>
                                        <p:tgtEl>
                                          <p:spTgt spid="83357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833576">
                                            <p:txEl>
                                              <p:pRg st="0" end="0"/>
                                            </p:txEl>
                                          </p:spTgt>
                                        </p:tgtEl>
                                        <p:attrNameLst>
                                          <p:attrName>style.visibility</p:attrName>
                                        </p:attrNameLst>
                                      </p:cBhvr>
                                      <p:to>
                                        <p:strVal val="visible"/>
                                      </p:to>
                                    </p:set>
                                    <p:animEffect transition="in" filter="wipe(left)">
                                      <p:cBhvr>
                                        <p:cTn id="97" dur="500"/>
                                        <p:tgtEl>
                                          <p:spTgt spid="8335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50" grpId="0" build="p" autoUpdateAnimBg="0"/>
      <p:bldP spid="833559" grpId="0" build="p" autoUpdateAnimBg="0"/>
      <p:bldP spid="833565" grpId="0" build="p" autoUpdateAnimBg="0"/>
      <p:bldP spid="833566" grpId="0" build="p" autoUpdateAnimBg="0"/>
      <p:bldP spid="833567" grpId="0" build="p" autoUpdateAnimBg="0"/>
      <p:bldP spid="83357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July 8, 2015</a:t>
            </a:r>
            <a:endParaRPr lang="en-US"/>
          </a:p>
        </p:txBody>
      </p:sp>
      <p:sp>
        <p:nvSpPr>
          <p:cNvPr id="16" name="Footer Placeholder 4"/>
          <p:cNvSpPr>
            <a:spLocks noGrp="1"/>
          </p:cNvSpPr>
          <p:nvPr>
            <p:ph type="ftr" sz="quarter" idx="11"/>
          </p:nvPr>
        </p:nvSpPr>
        <p:spPr/>
        <p:txBody>
          <a:bodyPr/>
          <a:lstStyle/>
          <a:p>
            <a:r>
              <a:rPr lang="nl-NL" smtClean="0"/>
              <a:t>PHYS 1441-001, Summer 2014             Dr. Jaehoon Yu</a:t>
            </a:r>
            <a:endParaRPr lang="en-US"/>
          </a:p>
        </p:txBody>
      </p:sp>
      <p:sp>
        <p:nvSpPr>
          <p:cNvPr id="17" name="Slide Number Placeholder 5"/>
          <p:cNvSpPr>
            <a:spLocks noGrp="1"/>
          </p:cNvSpPr>
          <p:nvPr>
            <p:ph type="sldNum" sz="quarter" idx="12"/>
          </p:nvPr>
        </p:nvSpPr>
        <p:spPr/>
        <p:txBody>
          <a:bodyPr/>
          <a:lstStyle/>
          <a:p>
            <a:fld id="{4A4D32D0-1E2F-FD47-AED6-CCEF2F79F02A}" type="slidenum">
              <a:rPr lang="en-US"/>
              <a:pPr/>
              <a:t>15</a:t>
            </a:fld>
            <a:endParaRPr lang="en-US"/>
          </a:p>
        </p:txBody>
      </p:sp>
      <p:pic>
        <p:nvPicPr>
          <p:cNvPr id="335886" name="Picture 14" descr="FG10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82296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35875" name="Rectangle 3"/>
          <p:cNvSpPr>
            <a:spLocks noGrp="1" noChangeArrowheads="1"/>
          </p:cNvSpPr>
          <p:nvPr>
            <p:ph type="title"/>
          </p:nvPr>
        </p:nvSpPr>
        <p:spPr>
          <a:xfrm>
            <a:off x="685800" y="0"/>
            <a:ext cx="7772400" cy="609600"/>
          </a:xfrm>
        </p:spPr>
        <p:txBody>
          <a:bodyPr/>
          <a:lstStyle/>
          <a:p>
            <a:r>
              <a:rPr lang="en-US" sz="4000" dirty="0"/>
              <a:t>Example 8</a:t>
            </a:r>
            <a:r>
              <a:rPr lang="en-US" sz="4000" dirty="0" smtClean="0"/>
              <a:t>-2</a:t>
            </a:r>
            <a:endParaRPr lang="en-US" dirty="0"/>
          </a:p>
        </p:txBody>
      </p:sp>
      <p:sp>
        <p:nvSpPr>
          <p:cNvPr id="335876" name="Text Box 4"/>
          <p:cNvSpPr txBox="1">
            <a:spLocks noChangeArrowheads="1"/>
          </p:cNvSpPr>
          <p:nvPr/>
        </p:nvSpPr>
        <p:spPr bwMode="auto">
          <a:xfrm>
            <a:off x="457200" y="627063"/>
            <a:ext cx="8305800" cy="1125537"/>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200" dirty="0">
                <a:solidFill>
                  <a:srgbClr val="800000"/>
                </a:solidFill>
                <a:latin typeface="Arial Narrow" charset="0"/>
              </a:rPr>
              <a:t>A particular </a:t>
            </a:r>
            <a:r>
              <a:rPr lang="en-US" sz="2200" dirty="0" smtClean="0">
                <a:solidFill>
                  <a:srgbClr val="800000"/>
                </a:solidFill>
                <a:latin typeface="Arial Narrow" charset="0"/>
              </a:rPr>
              <a:t>bird</a:t>
            </a:r>
            <a:r>
              <a:rPr lang="en-US" sz="2200" dirty="0" smtClean="0">
                <a:solidFill>
                  <a:srgbClr val="800000"/>
                </a:solidFill>
                <a:latin typeface="Arial"/>
              </a:rPr>
              <a:t>’</a:t>
            </a:r>
            <a:r>
              <a:rPr lang="en-US" sz="2200" dirty="0" smtClean="0">
                <a:solidFill>
                  <a:srgbClr val="800000"/>
                </a:solidFill>
                <a:latin typeface="Arial Narrow" charset="0"/>
              </a:rPr>
              <a:t>s </a:t>
            </a:r>
            <a:r>
              <a:rPr lang="en-US" sz="2200" dirty="0">
                <a:solidFill>
                  <a:srgbClr val="800000"/>
                </a:solidFill>
                <a:latin typeface="Arial Narrow" charset="0"/>
              </a:rPr>
              <a:t>eyes can just distinguish objects that subtend an angle no smaller than about 3x10</a:t>
            </a:r>
            <a:r>
              <a:rPr lang="en-US" sz="2200" baseline="30000" dirty="0">
                <a:solidFill>
                  <a:srgbClr val="800000"/>
                </a:solidFill>
                <a:latin typeface="Arial Narrow" charset="0"/>
              </a:rPr>
              <a:t>-4 </a:t>
            </a:r>
            <a:r>
              <a:rPr lang="en-US" sz="2200" dirty="0">
                <a:solidFill>
                  <a:srgbClr val="800000"/>
                </a:solidFill>
                <a:latin typeface="Arial Narrow" charset="0"/>
              </a:rPr>
              <a:t>rad.  (a) How many degrees is this?  (b) How small an object can the bird just distinguish when flying at a height of 100m? </a:t>
            </a:r>
          </a:p>
        </p:txBody>
      </p:sp>
      <p:sp>
        <p:nvSpPr>
          <p:cNvPr id="335877" name="Text Box 5"/>
          <p:cNvSpPr txBox="1">
            <a:spLocks noChangeArrowheads="1"/>
          </p:cNvSpPr>
          <p:nvPr/>
        </p:nvSpPr>
        <p:spPr bwMode="auto">
          <a:xfrm>
            <a:off x="4495800" y="1828800"/>
            <a:ext cx="41148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FF0000"/>
                </a:solidFill>
                <a:latin typeface="Arial Narrow" charset="0"/>
              </a:rPr>
              <a:t>(a) One radian is 360</a:t>
            </a:r>
            <a:r>
              <a:rPr lang="en-US" baseline="30000" dirty="0">
                <a:solidFill>
                  <a:srgbClr val="FF0000"/>
                </a:solidFill>
                <a:latin typeface="Arial Narrow" charset="0"/>
              </a:rPr>
              <a:t>o</a:t>
            </a:r>
            <a:r>
              <a:rPr lang="en-US" dirty="0">
                <a:solidFill>
                  <a:srgbClr val="FF0000"/>
                </a:solidFill>
                <a:latin typeface="Arial Narrow" charset="0"/>
              </a:rPr>
              <a:t>/</a:t>
            </a:r>
            <a:r>
              <a:rPr lang="en-US" dirty="0" smtClean="0">
                <a:solidFill>
                  <a:srgbClr val="FF0000"/>
                </a:solidFill>
                <a:latin typeface="Arial Narrow" charset="0"/>
              </a:rPr>
              <a:t>2</a:t>
            </a:r>
            <a:r>
              <a:rPr lang="en-US" dirty="0" smtClean="0">
                <a:solidFill>
                  <a:srgbClr val="FF0000"/>
                </a:solidFill>
                <a:latin typeface="Symbol" charset="0"/>
              </a:rPr>
              <a:t>π</a:t>
            </a:r>
            <a:r>
              <a:rPr lang="en-US" dirty="0" smtClean="0">
                <a:solidFill>
                  <a:srgbClr val="FF0000"/>
                </a:solidFill>
                <a:latin typeface="Arial Narrow" charset="0"/>
              </a:rPr>
              <a:t>. </a:t>
            </a:r>
            <a:r>
              <a:rPr lang="en-US" dirty="0">
                <a:solidFill>
                  <a:srgbClr val="FF0000"/>
                </a:solidFill>
                <a:latin typeface="Arial Narrow" charset="0"/>
              </a:rPr>
              <a:t>Thus</a:t>
            </a:r>
          </a:p>
        </p:txBody>
      </p:sp>
      <p:graphicFrame>
        <p:nvGraphicFramePr>
          <p:cNvPr id="335878" name="Object 6"/>
          <p:cNvGraphicFramePr>
            <a:graphicFrameLocks noChangeAspect="1"/>
          </p:cNvGraphicFramePr>
          <p:nvPr/>
        </p:nvGraphicFramePr>
        <p:xfrm>
          <a:off x="3657600" y="2209800"/>
          <a:ext cx="2163763" cy="571500"/>
        </p:xfrm>
        <a:graphic>
          <a:graphicData uri="http://schemas.openxmlformats.org/presentationml/2006/ole">
            <mc:AlternateContent xmlns:mc="http://schemas.openxmlformats.org/markup-compatibility/2006">
              <mc:Choice xmlns:v="urn:schemas-microsoft-com:vml" Requires="v">
                <p:oleObj spid="_x0000_s294674" name="Equation" r:id="rId4" imgW="711000" imgH="203040" progId="Equation.DSMT4">
                  <p:embed/>
                </p:oleObj>
              </mc:Choice>
              <mc:Fallback>
                <p:oleObj name="Equation" r:id="rId4" imgW="71100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09800"/>
                        <a:ext cx="2163763" cy="571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0" name="Object 8"/>
          <p:cNvGraphicFramePr>
            <a:graphicFrameLocks noChangeAspect="1"/>
          </p:cNvGraphicFramePr>
          <p:nvPr/>
        </p:nvGraphicFramePr>
        <p:xfrm>
          <a:off x="4876800" y="4648200"/>
          <a:ext cx="630238" cy="604838"/>
        </p:xfrm>
        <a:graphic>
          <a:graphicData uri="http://schemas.openxmlformats.org/presentationml/2006/ole">
            <mc:AlternateContent xmlns:mc="http://schemas.openxmlformats.org/markup-compatibility/2006">
              <mc:Choice xmlns:v="urn:schemas-microsoft-com:vml" Requires="v">
                <p:oleObj spid="_x0000_s294675" name="Equation" r:id="rId6" imgW="215640" imgH="177480" progId="Equation.DSMT4">
                  <p:embed/>
                </p:oleObj>
              </mc:Choice>
              <mc:Fallback>
                <p:oleObj name="Equation" r:id="rId6" imgW="21564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648200"/>
                        <a:ext cx="630238" cy="604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7" name="Object 15"/>
          <p:cNvGraphicFramePr>
            <a:graphicFrameLocks noChangeAspect="1"/>
          </p:cNvGraphicFramePr>
          <p:nvPr/>
        </p:nvGraphicFramePr>
        <p:xfrm>
          <a:off x="5746750" y="2133600"/>
          <a:ext cx="3168650" cy="784225"/>
        </p:xfrm>
        <a:graphic>
          <a:graphicData uri="http://schemas.openxmlformats.org/presentationml/2006/ole">
            <mc:AlternateContent xmlns:mc="http://schemas.openxmlformats.org/markup-compatibility/2006">
              <mc:Choice xmlns:v="urn:schemas-microsoft-com:vml" Requires="v">
                <p:oleObj spid="_x0000_s294676" name="Equation" r:id="rId8" imgW="1041120" imgH="279360" progId="Equation.DSMT4">
                  <p:embed/>
                </p:oleObj>
              </mc:Choice>
              <mc:Fallback>
                <p:oleObj name="Equation" r:id="rId8" imgW="104112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6750" y="2133600"/>
                        <a:ext cx="3168650" cy="784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8" name="Object 16"/>
          <p:cNvGraphicFramePr>
            <a:graphicFrameLocks noChangeAspect="1"/>
          </p:cNvGraphicFramePr>
          <p:nvPr/>
        </p:nvGraphicFramePr>
        <p:xfrm>
          <a:off x="4343400" y="2819400"/>
          <a:ext cx="2819400" cy="784225"/>
        </p:xfrm>
        <a:graphic>
          <a:graphicData uri="http://schemas.openxmlformats.org/presentationml/2006/ole">
            <mc:AlternateContent xmlns:mc="http://schemas.openxmlformats.org/markup-compatibility/2006">
              <mc:Choice xmlns:v="urn:schemas-microsoft-com:vml" Requires="v">
                <p:oleObj spid="_x0000_s294677" name="Equation" r:id="rId10" imgW="927000" imgH="279360" progId="Equation.DSMT4">
                  <p:embed/>
                </p:oleObj>
              </mc:Choice>
              <mc:Fallback>
                <p:oleObj name="Equation" r:id="rId10" imgW="927000" imgH="2793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2819400"/>
                        <a:ext cx="2819400" cy="784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89" name="Object 17"/>
          <p:cNvGraphicFramePr>
            <a:graphicFrameLocks noChangeAspect="1"/>
          </p:cNvGraphicFramePr>
          <p:nvPr/>
        </p:nvGraphicFramePr>
        <p:xfrm>
          <a:off x="7215188" y="2859088"/>
          <a:ext cx="1700212" cy="569912"/>
        </p:xfrm>
        <a:graphic>
          <a:graphicData uri="http://schemas.openxmlformats.org/presentationml/2006/ole">
            <mc:AlternateContent xmlns:mc="http://schemas.openxmlformats.org/markup-compatibility/2006">
              <mc:Choice xmlns:v="urn:schemas-microsoft-com:vml" Requires="v">
                <p:oleObj spid="_x0000_s294678" name="Equation" r:id="rId12" imgW="558720" imgH="203040" progId="Equation.DSMT4">
                  <p:embed/>
                </p:oleObj>
              </mc:Choice>
              <mc:Fallback>
                <p:oleObj name="Equation" r:id="rId12" imgW="55872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5188" y="2859088"/>
                        <a:ext cx="1700212" cy="569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5890" name="Text Box 18"/>
          <p:cNvSpPr txBox="1">
            <a:spLocks noChangeArrowheads="1"/>
          </p:cNvSpPr>
          <p:nvPr/>
        </p:nvSpPr>
        <p:spPr bwMode="auto">
          <a:xfrm>
            <a:off x="4419600" y="3505200"/>
            <a:ext cx="4114800" cy="120032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FF0000"/>
                </a:solidFill>
                <a:latin typeface="Arial Narrow" charset="0"/>
              </a:rPr>
              <a:t>(b) Since l=</a:t>
            </a:r>
            <a:r>
              <a:rPr lang="en-US" dirty="0" err="1" smtClean="0">
                <a:solidFill>
                  <a:srgbClr val="FF0000"/>
                </a:solidFill>
                <a:latin typeface="Arial Narrow" charset="0"/>
              </a:rPr>
              <a:t>r</a:t>
            </a:r>
            <a:r>
              <a:rPr lang="en-US" dirty="0" err="1" smtClean="0">
                <a:solidFill>
                  <a:srgbClr val="FF0000"/>
                </a:solidFill>
                <a:latin typeface="Symbol" charset="0"/>
              </a:rPr>
              <a:t>θ</a:t>
            </a:r>
            <a:r>
              <a:rPr lang="en-US" dirty="0" smtClean="0">
                <a:solidFill>
                  <a:srgbClr val="FF0000"/>
                </a:solidFill>
                <a:latin typeface="Arial Narrow" charset="0"/>
              </a:rPr>
              <a:t> </a:t>
            </a:r>
            <a:r>
              <a:rPr lang="en-US" dirty="0">
                <a:solidFill>
                  <a:srgbClr val="FF0000"/>
                </a:solidFill>
                <a:latin typeface="Arial Narrow" charset="0"/>
              </a:rPr>
              <a:t>and for small angle arc length is approximately the same as the chord length.</a:t>
            </a:r>
          </a:p>
        </p:txBody>
      </p:sp>
      <p:graphicFrame>
        <p:nvGraphicFramePr>
          <p:cNvPr id="335891" name="Object 19"/>
          <p:cNvGraphicFramePr>
            <a:graphicFrameLocks noChangeAspect="1"/>
          </p:cNvGraphicFramePr>
          <p:nvPr/>
        </p:nvGraphicFramePr>
        <p:xfrm>
          <a:off x="5638800" y="4648200"/>
          <a:ext cx="927100" cy="604838"/>
        </p:xfrm>
        <a:graphic>
          <a:graphicData uri="http://schemas.openxmlformats.org/presentationml/2006/ole">
            <mc:AlternateContent xmlns:mc="http://schemas.openxmlformats.org/markup-compatibility/2006">
              <mc:Choice xmlns:v="urn:schemas-microsoft-com:vml" Requires="v">
                <p:oleObj spid="_x0000_s294679" name="Equation" r:id="rId14" imgW="317160" imgH="177480" progId="Equation.DSMT4">
                  <p:embed/>
                </p:oleObj>
              </mc:Choice>
              <mc:Fallback>
                <p:oleObj name="Equation" r:id="rId14" imgW="317160" imgH="177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8800" y="4648200"/>
                        <a:ext cx="927100" cy="604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92" name="Object 20"/>
          <p:cNvGraphicFramePr>
            <a:graphicFrameLocks noChangeAspect="1"/>
          </p:cNvGraphicFramePr>
          <p:nvPr/>
        </p:nvGraphicFramePr>
        <p:xfrm>
          <a:off x="4791075" y="5105400"/>
          <a:ext cx="3743325" cy="614363"/>
        </p:xfrm>
        <a:graphic>
          <a:graphicData uri="http://schemas.openxmlformats.org/presentationml/2006/ole">
            <mc:AlternateContent xmlns:mc="http://schemas.openxmlformats.org/markup-compatibility/2006">
              <mc:Choice xmlns:v="urn:schemas-microsoft-com:vml" Requires="v">
                <p:oleObj spid="_x0000_s294680" name="Equation" r:id="rId16" imgW="1282680" imgH="203040" progId="Equation.DSMT4">
                  <p:embed/>
                </p:oleObj>
              </mc:Choice>
              <mc:Fallback>
                <p:oleObj name="Equation" r:id="rId16" imgW="128268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91075" y="5105400"/>
                        <a:ext cx="3743325" cy="614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5893" name="Object 21"/>
          <p:cNvGraphicFramePr>
            <a:graphicFrameLocks noChangeAspect="1"/>
          </p:cNvGraphicFramePr>
          <p:nvPr/>
        </p:nvGraphicFramePr>
        <p:xfrm>
          <a:off x="4805363" y="5791200"/>
          <a:ext cx="2890837" cy="614363"/>
        </p:xfrm>
        <a:graphic>
          <a:graphicData uri="http://schemas.openxmlformats.org/presentationml/2006/ole">
            <mc:AlternateContent xmlns:mc="http://schemas.openxmlformats.org/markup-compatibility/2006">
              <mc:Choice xmlns:v="urn:schemas-microsoft-com:vml" Requires="v">
                <p:oleObj spid="_x0000_s294681" name="Equation" r:id="rId18" imgW="990360" imgH="203040" progId="Equation.DSMT4">
                  <p:embed/>
                </p:oleObj>
              </mc:Choice>
              <mc:Fallback>
                <p:oleObj name="Equation" r:id="rId18" imgW="99036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05363" y="5791200"/>
                        <a:ext cx="2890837" cy="614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60875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335876"/>
                                        </p:tgtEl>
                                        <p:attrNameLst>
                                          <p:attrName>style.visibility</p:attrName>
                                        </p:attrNameLst>
                                      </p:cBhvr>
                                      <p:to>
                                        <p:strVal val="visible"/>
                                      </p:to>
                                    </p:set>
                                    <p:animEffect transition="in" filter="wipe(left)">
                                      <p:cBhvr>
                                        <p:cTn id="7" dur="300"/>
                                        <p:tgtEl>
                                          <p:spTgt spid="335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35886"/>
                                        </p:tgtEl>
                                        <p:attrNameLst>
                                          <p:attrName>style.visibility</p:attrName>
                                        </p:attrNameLst>
                                      </p:cBhvr>
                                      <p:to>
                                        <p:strVal val="visible"/>
                                      </p:to>
                                    </p:set>
                                    <p:anim calcmode="lin" valueType="num">
                                      <p:cBhvr>
                                        <p:cTn id="12" dur="500" fill="hold"/>
                                        <p:tgtEl>
                                          <p:spTgt spid="335886"/>
                                        </p:tgtEl>
                                        <p:attrNameLst>
                                          <p:attrName>ppt_w</p:attrName>
                                        </p:attrNameLst>
                                      </p:cBhvr>
                                      <p:tavLst>
                                        <p:tav tm="0">
                                          <p:val>
                                            <p:fltVal val="0"/>
                                          </p:val>
                                        </p:tav>
                                        <p:tav tm="100000">
                                          <p:val>
                                            <p:strVal val="#ppt_w"/>
                                          </p:val>
                                        </p:tav>
                                      </p:tavLst>
                                    </p:anim>
                                    <p:anim calcmode="lin" valueType="num">
                                      <p:cBhvr>
                                        <p:cTn id="13" dur="500" fill="hold"/>
                                        <p:tgtEl>
                                          <p:spTgt spid="335886"/>
                                        </p:tgtEl>
                                        <p:attrNameLst>
                                          <p:attrName>ppt_h</p:attrName>
                                        </p:attrNameLst>
                                      </p:cBhvr>
                                      <p:tavLst>
                                        <p:tav tm="0">
                                          <p:val>
                                            <p:fltVal val="0"/>
                                          </p:val>
                                        </p:tav>
                                        <p:tav tm="100000">
                                          <p:val>
                                            <p:strVal val="#ppt_h"/>
                                          </p:val>
                                        </p:tav>
                                      </p:tavLst>
                                    </p:anim>
                                    <p:animEffect transition="in" filter="fade">
                                      <p:cBhvr>
                                        <p:cTn id="14" dur="500"/>
                                        <p:tgtEl>
                                          <p:spTgt spid="3358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35877">
                                            <p:txEl>
                                              <p:pRg st="0" end="0"/>
                                            </p:txEl>
                                          </p:spTgt>
                                        </p:tgtEl>
                                        <p:attrNameLst>
                                          <p:attrName>style.visibility</p:attrName>
                                        </p:attrNameLst>
                                      </p:cBhvr>
                                      <p:to>
                                        <p:strVal val="visible"/>
                                      </p:to>
                                    </p:set>
                                    <p:animEffect transition="in" filter="wipe(left)">
                                      <p:cBhvr>
                                        <p:cTn id="19" dur="500"/>
                                        <p:tgtEl>
                                          <p:spTgt spid="33587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335878"/>
                                        </p:tgtEl>
                                        <p:attrNameLst>
                                          <p:attrName>style.visibility</p:attrName>
                                        </p:attrNameLst>
                                      </p:cBhvr>
                                      <p:to>
                                        <p:strVal val="visible"/>
                                      </p:to>
                                    </p:set>
                                    <p:animEffect transition="in" filter="wipe(left)">
                                      <p:cBhvr>
                                        <p:cTn id="24" dur="500"/>
                                        <p:tgtEl>
                                          <p:spTgt spid="33587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335887"/>
                                        </p:tgtEl>
                                        <p:attrNameLst>
                                          <p:attrName>style.visibility</p:attrName>
                                        </p:attrNameLst>
                                      </p:cBhvr>
                                      <p:to>
                                        <p:strVal val="visible"/>
                                      </p:to>
                                    </p:set>
                                    <p:animEffect transition="in" filter="wipe(left)">
                                      <p:cBhvr>
                                        <p:cTn id="29" dur="500"/>
                                        <p:tgtEl>
                                          <p:spTgt spid="33588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35888"/>
                                        </p:tgtEl>
                                        <p:attrNameLst>
                                          <p:attrName>style.visibility</p:attrName>
                                        </p:attrNameLst>
                                      </p:cBhvr>
                                      <p:to>
                                        <p:strVal val="visible"/>
                                      </p:to>
                                    </p:set>
                                    <p:animEffect transition="in" filter="wipe(left)">
                                      <p:cBhvr>
                                        <p:cTn id="34" dur="500"/>
                                        <p:tgtEl>
                                          <p:spTgt spid="33588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335889"/>
                                        </p:tgtEl>
                                        <p:attrNameLst>
                                          <p:attrName>style.visibility</p:attrName>
                                        </p:attrNameLst>
                                      </p:cBhvr>
                                      <p:to>
                                        <p:strVal val="visible"/>
                                      </p:to>
                                    </p:set>
                                    <p:animEffect transition="in" filter="wipe(left)">
                                      <p:cBhvr>
                                        <p:cTn id="39" dur="500"/>
                                        <p:tgtEl>
                                          <p:spTgt spid="33588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35890">
                                            <p:txEl>
                                              <p:pRg st="0" end="0"/>
                                            </p:txEl>
                                          </p:spTgt>
                                        </p:tgtEl>
                                        <p:attrNameLst>
                                          <p:attrName>style.visibility</p:attrName>
                                        </p:attrNameLst>
                                      </p:cBhvr>
                                      <p:to>
                                        <p:strVal val="visible"/>
                                      </p:to>
                                    </p:set>
                                    <p:animEffect transition="in" filter="wipe(left)">
                                      <p:cBhvr>
                                        <p:cTn id="44" dur="500"/>
                                        <p:tgtEl>
                                          <p:spTgt spid="335890">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335880"/>
                                        </p:tgtEl>
                                        <p:attrNameLst>
                                          <p:attrName>style.visibility</p:attrName>
                                        </p:attrNameLst>
                                      </p:cBhvr>
                                      <p:to>
                                        <p:strVal val="visible"/>
                                      </p:to>
                                    </p:set>
                                    <p:animEffect transition="in" filter="wipe(left)">
                                      <p:cBhvr>
                                        <p:cTn id="49" dur="500"/>
                                        <p:tgtEl>
                                          <p:spTgt spid="33588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335891"/>
                                        </p:tgtEl>
                                        <p:attrNameLst>
                                          <p:attrName>style.visibility</p:attrName>
                                        </p:attrNameLst>
                                      </p:cBhvr>
                                      <p:to>
                                        <p:strVal val="visible"/>
                                      </p:to>
                                    </p:set>
                                    <p:animEffect transition="in" filter="wipe(left)">
                                      <p:cBhvr>
                                        <p:cTn id="54" dur="500"/>
                                        <p:tgtEl>
                                          <p:spTgt spid="33589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335892"/>
                                        </p:tgtEl>
                                        <p:attrNameLst>
                                          <p:attrName>style.visibility</p:attrName>
                                        </p:attrNameLst>
                                      </p:cBhvr>
                                      <p:to>
                                        <p:strVal val="visible"/>
                                      </p:to>
                                    </p:set>
                                    <p:animEffect transition="in" filter="wipe(left)">
                                      <p:cBhvr>
                                        <p:cTn id="59" dur="500"/>
                                        <p:tgtEl>
                                          <p:spTgt spid="33589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335893"/>
                                        </p:tgtEl>
                                        <p:attrNameLst>
                                          <p:attrName>style.visibility</p:attrName>
                                        </p:attrNameLst>
                                      </p:cBhvr>
                                      <p:to>
                                        <p:strVal val="visible"/>
                                      </p:to>
                                    </p:set>
                                    <p:animEffect transition="in" filter="wipe(left)">
                                      <p:cBhvr>
                                        <p:cTn id="64" dur="500"/>
                                        <p:tgtEl>
                                          <p:spTgt spid="33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6" grpId="0" animBg="1" autoUpdateAnimBg="0"/>
      <p:bldP spid="335877" grpId="0" build="p" autoUpdateAnimBg="0"/>
      <p:bldP spid="33589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4711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71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074006-1798-1D48-AD66-47933788B882}"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835587" name="Picture 3" descr="F0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990600"/>
            <a:ext cx="3330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5588" name="Text Box 4"/>
          <p:cNvSpPr txBox="1">
            <a:spLocks noChangeArrowheads="1"/>
          </p:cNvSpPr>
          <p:nvPr/>
        </p:nvSpPr>
        <p:spPr bwMode="auto">
          <a:xfrm>
            <a:off x="304800" y="838200"/>
            <a:ext cx="5410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Synchronous satellites are put into an orbit whose radius is 4.23</a:t>
            </a:r>
            <a:r>
              <a:rPr lang="en-US">
                <a:solidFill>
                  <a:schemeClr val="accent2"/>
                </a:solidFill>
                <a:latin typeface="Arial Narrow" charset="0"/>
                <a:cs typeface="Arial" charset="0"/>
              </a:rPr>
              <a:t>×10</a:t>
            </a:r>
            <a:r>
              <a:rPr lang="en-US" baseline="30000">
                <a:solidFill>
                  <a:schemeClr val="accent2"/>
                </a:solidFill>
                <a:latin typeface="Arial Narrow" charset="0"/>
                <a:cs typeface="Arial" charset="0"/>
              </a:rPr>
              <a:t>7</a:t>
            </a:r>
            <a:r>
              <a:rPr lang="en-US">
                <a:solidFill>
                  <a:schemeClr val="accent2"/>
                </a:solidFill>
                <a:latin typeface="Arial Narrow" charset="0"/>
                <a:cs typeface="Arial" charset="0"/>
              </a:rPr>
              <a:t>m.</a:t>
            </a:r>
            <a:r>
              <a:rPr lang="en-US" altLang="ko-KR">
                <a:solidFill>
                  <a:schemeClr val="accent2"/>
                </a:solidFill>
                <a:latin typeface="Arial Narrow" charset="0"/>
                <a:cs typeface="Arial" charset="0"/>
              </a:rPr>
              <a:t> </a:t>
            </a:r>
            <a:r>
              <a:rPr lang="en-US">
                <a:solidFill>
                  <a:schemeClr val="accent2"/>
                </a:solidFill>
                <a:latin typeface="Arial Narrow" charset="0"/>
                <a:cs typeface="Arial" charset="0"/>
              </a:rPr>
              <a:t>If the angular separation of the two</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cs typeface="Arial" charset="0"/>
              </a:rPr>
              <a:t>satellites is 2.00 degrees, find the arc length that separates them.</a:t>
            </a:r>
          </a:p>
        </p:txBody>
      </p:sp>
      <p:sp>
        <p:nvSpPr>
          <p:cNvPr id="47121" name="Rectangle 5"/>
          <p:cNvSpPr>
            <a:spLocks noGrp="1" noChangeArrowheads="1"/>
          </p:cNvSpPr>
          <p:nvPr>
            <p:ph type="title"/>
          </p:nvPr>
        </p:nvSpPr>
        <p:spPr>
          <a:xfrm>
            <a:off x="609600" y="0"/>
            <a:ext cx="7772400" cy="914400"/>
          </a:xfrm>
        </p:spPr>
        <p:txBody>
          <a:bodyPr/>
          <a:lstStyle/>
          <a:p>
            <a:r>
              <a:rPr lang="en-US" altLang="ko-KR" sz="4000" dirty="0">
                <a:latin typeface="Arial Narrow" charset="0"/>
                <a:ea typeface="굴림" charset="0"/>
                <a:cs typeface="굴림" charset="0"/>
              </a:rPr>
              <a:t>Ex. Adjacent Synchronous Satellites</a:t>
            </a:r>
            <a:endParaRPr lang="en-US" sz="4000" dirty="0">
              <a:latin typeface="Arial Narrow" charset="0"/>
              <a:ea typeface="ＭＳ Ｐゴシック" charset="0"/>
              <a:cs typeface="ＭＳ Ｐゴシック" charset="0"/>
            </a:endParaRPr>
          </a:p>
        </p:txBody>
      </p:sp>
      <p:graphicFrame>
        <p:nvGraphicFramePr>
          <p:cNvPr id="835590" name="Object 2"/>
          <p:cNvGraphicFramePr>
            <a:graphicFrameLocks noChangeAspect="1"/>
          </p:cNvGraphicFramePr>
          <p:nvPr/>
        </p:nvGraphicFramePr>
        <p:xfrm>
          <a:off x="1293813" y="4298950"/>
          <a:ext cx="1144587" cy="415925"/>
        </p:xfrm>
        <a:graphic>
          <a:graphicData uri="http://schemas.openxmlformats.org/presentationml/2006/ole">
            <mc:AlternateContent xmlns:mc="http://schemas.openxmlformats.org/markup-compatibility/2006">
              <mc:Choice xmlns:v="urn:schemas-microsoft-com:vml" Requires="v">
                <p:oleObj spid="_x0000_s295894" name="Equation" r:id="rId5" imgW="558720" imgH="203040" progId="Equation.DSMT4">
                  <p:embed/>
                </p:oleObj>
              </mc:Choice>
              <mc:Fallback>
                <p:oleObj name="Equation" r:id="rId5" imgW="5587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813" y="4298950"/>
                        <a:ext cx="1144587"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1" name="Object 3"/>
          <p:cNvGraphicFramePr>
            <a:graphicFrameLocks noChangeAspect="1"/>
          </p:cNvGraphicFramePr>
          <p:nvPr/>
        </p:nvGraphicFramePr>
        <p:xfrm>
          <a:off x="457200" y="5334000"/>
          <a:ext cx="468313" cy="285750"/>
        </p:xfrm>
        <a:graphic>
          <a:graphicData uri="http://schemas.openxmlformats.org/presentationml/2006/ole">
            <mc:AlternateContent xmlns:mc="http://schemas.openxmlformats.org/markup-compatibility/2006">
              <mc:Choice xmlns:v="urn:schemas-microsoft-com:vml" Requires="v">
                <p:oleObj spid="_x0000_s295895" name="Equation" r:id="rId7" imgW="228600" imgH="139680" progId="Equation.DSMT4">
                  <p:embed/>
                </p:oleObj>
              </mc:Choice>
              <mc:Fallback>
                <p:oleObj name="Equation" r:id="rId7" imgW="2286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334000"/>
                        <a:ext cx="4683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2" name="Object 4"/>
          <p:cNvGraphicFramePr>
            <a:graphicFrameLocks noChangeAspect="1"/>
          </p:cNvGraphicFramePr>
          <p:nvPr/>
        </p:nvGraphicFramePr>
        <p:xfrm>
          <a:off x="882650" y="3317875"/>
          <a:ext cx="2030413" cy="417513"/>
        </p:xfrm>
        <a:graphic>
          <a:graphicData uri="http://schemas.openxmlformats.org/presentationml/2006/ole">
            <mc:AlternateContent xmlns:mc="http://schemas.openxmlformats.org/markup-compatibility/2006">
              <mc:Choice xmlns:v="urn:schemas-microsoft-com:vml" Requires="v">
                <p:oleObj spid="_x0000_s295896" name="Equation" r:id="rId9" imgW="990360" imgH="203040" progId="Equation.DSMT4">
                  <p:embed/>
                </p:oleObj>
              </mc:Choice>
              <mc:Fallback>
                <p:oleObj name="Equation" r:id="rId9" imgW="9903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2650" y="3317875"/>
                        <a:ext cx="2030413"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3" name="Object 5"/>
          <p:cNvGraphicFramePr>
            <a:graphicFrameLocks noChangeAspect="1"/>
          </p:cNvGraphicFramePr>
          <p:nvPr/>
        </p:nvGraphicFramePr>
        <p:xfrm>
          <a:off x="2989263" y="3124200"/>
          <a:ext cx="1717675" cy="806450"/>
        </p:xfrm>
        <a:graphic>
          <a:graphicData uri="http://schemas.openxmlformats.org/presentationml/2006/ole">
            <mc:AlternateContent xmlns:mc="http://schemas.openxmlformats.org/markup-compatibility/2006">
              <mc:Choice xmlns:v="urn:schemas-microsoft-com:vml" Requires="v">
                <p:oleObj spid="_x0000_s295897" name="Equation" r:id="rId11" imgW="838080" imgH="393480" progId="Equation.DSMT4">
                  <p:embed/>
                </p:oleObj>
              </mc:Choice>
              <mc:Fallback>
                <p:oleObj name="Equation" r:id="rId11" imgW="83808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9263" y="3124200"/>
                        <a:ext cx="17176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4" name="Object 6"/>
          <p:cNvGraphicFramePr>
            <a:graphicFrameLocks noChangeAspect="1"/>
          </p:cNvGraphicFramePr>
          <p:nvPr/>
        </p:nvGraphicFramePr>
        <p:xfrm>
          <a:off x="4665663" y="3124200"/>
          <a:ext cx="287337" cy="806450"/>
        </p:xfrm>
        <a:graphic>
          <a:graphicData uri="http://schemas.openxmlformats.org/presentationml/2006/ole">
            <mc:AlternateContent xmlns:mc="http://schemas.openxmlformats.org/markup-compatibility/2006">
              <mc:Choice xmlns:v="urn:schemas-microsoft-com:vml" Requires="v">
                <p:oleObj spid="_x0000_s295898" name="Equation" r:id="rId13" imgW="139680" imgH="393480" progId="Equation.DSMT4">
                  <p:embed/>
                </p:oleObj>
              </mc:Choice>
              <mc:Fallback>
                <p:oleObj name="Equation" r:id="rId13" imgW="1396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5663" y="3124200"/>
                        <a:ext cx="287337"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5595" name="AutoShape 11"/>
          <p:cNvSpPr>
            <a:spLocks noChangeArrowheads="1"/>
          </p:cNvSpPr>
          <p:nvPr/>
        </p:nvSpPr>
        <p:spPr bwMode="auto">
          <a:xfrm>
            <a:off x="76200" y="3670300"/>
            <a:ext cx="1143000" cy="1587500"/>
          </a:xfrm>
          <a:prstGeom prst="rightArrow">
            <a:avLst>
              <a:gd name="adj1" fmla="val 50000"/>
              <a:gd name="adj2" fmla="val 25000"/>
            </a:avLst>
          </a:prstGeom>
          <a:solidFill>
            <a:srgbClr val="FFFFCC"/>
          </a:solidFill>
          <a:ln w="28575">
            <a:solidFill>
              <a:srgbClr val="A50021"/>
            </a:solidFill>
            <a:miter lim="800000"/>
            <a:headEnd/>
            <a:tailEnd/>
          </a:ln>
        </p:spPr>
        <p:txBody>
          <a:bodyPr anchor="ctr">
            <a:spAutoFit/>
          </a:bodyPr>
          <a:lstStyle/>
          <a:p>
            <a:pPr algn="ctr"/>
            <a:r>
              <a:rPr lang="en-US" altLang="ko-KR" sz="1600">
                <a:solidFill>
                  <a:srgbClr val="A50021"/>
                </a:solidFill>
                <a:latin typeface="Arial Narrow" charset="0"/>
                <a:ea typeface="굴림" charset="0"/>
                <a:cs typeface="굴림" charset="0"/>
              </a:rPr>
              <a:t>Convert degrees to radians</a:t>
            </a:r>
            <a:endParaRPr lang="en-US" sz="1600">
              <a:solidFill>
                <a:srgbClr val="A50021"/>
              </a:solidFill>
              <a:latin typeface="Arial Narrow" charset="0"/>
              <a:ea typeface="굴림" charset="0"/>
              <a:cs typeface="굴림" charset="0"/>
            </a:endParaRPr>
          </a:p>
        </p:txBody>
      </p:sp>
      <p:graphicFrame>
        <p:nvGraphicFramePr>
          <p:cNvPr id="835596" name="Object 7"/>
          <p:cNvGraphicFramePr>
            <a:graphicFrameLocks noChangeAspect="1"/>
          </p:cNvGraphicFramePr>
          <p:nvPr/>
        </p:nvGraphicFramePr>
        <p:xfrm>
          <a:off x="2362200" y="4038600"/>
          <a:ext cx="1638300" cy="936625"/>
        </p:xfrm>
        <a:graphic>
          <a:graphicData uri="http://schemas.openxmlformats.org/presentationml/2006/ole">
            <mc:AlternateContent xmlns:mc="http://schemas.openxmlformats.org/markup-compatibility/2006">
              <mc:Choice xmlns:v="urn:schemas-microsoft-com:vml" Requires="v">
                <p:oleObj spid="_x0000_s295899" name="Equation" r:id="rId15" imgW="799920" imgH="457200" progId="Equation.DSMT4">
                  <p:embed/>
                </p:oleObj>
              </mc:Choice>
              <mc:Fallback>
                <p:oleObj name="Equation" r:id="rId15" imgW="799920" imgH="457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2200" y="4038600"/>
                        <a:ext cx="16383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7" name="Object 8"/>
          <p:cNvGraphicFramePr>
            <a:graphicFrameLocks noChangeAspect="1"/>
          </p:cNvGraphicFramePr>
          <p:nvPr/>
        </p:nvGraphicFramePr>
        <p:xfrm>
          <a:off x="3962400" y="4267200"/>
          <a:ext cx="1430338" cy="363538"/>
        </p:xfrm>
        <a:graphic>
          <a:graphicData uri="http://schemas.openxmlformats.org/presentationml/2006/ole">
            <mc:AlternateContent xmlns:mc="http://schemas.openxmlformats.org/markup-compatibility/2006">
              <mc:Choice xmlns:v="urn:schemas-microsoft-com:vml" Requires="v">
                <p:oleObj spid="_x0000_s295900" name="Equation" r:id="rId17" imgW="698400" imgH="177480" progId="Equation.DSMT4">
                  <p:embed/>
                </p:oleObj>
              </mc:Choice>
              <mc:Fallback>
                <p:oleObj name="Equation" r:id="rId17" imgW="69840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62400" y="4267200"/>
                        <a:ext cx="143033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8" name="Object 9"/>
          <p:cNvGraphicFramePr>
            <a:graphicFrameLocks noChangeAspect="1"/>
          </p:cNvGraphicFramePr>
          <p:nvPr/>
        </p:nvGraphicFramePr>
        <p:xfrm>
          <a:off x="949325" y="5257800"/>
          <a:ext cx="650875" cy="365125"/>
        </p:xfrm>
        <a:graphic>
          <a:graphicData uri="http://schemas.openxmlformats.org/presentationml/2006/ole">
            <mc:AlternateContent xmlns:mc="http://schemas.openxmlformats.org/markup-compatibility/2006">
              <mc:Choice xmlns:v="urn:schemas-microsoft-com:vml" Requires="v">
                <p:oleObj spid="_x0000_s295901" name="Equation" r:id="rId19" imgW="317160" imgH="177480" progId="Equation.DSMT4">
                  <p:embed/>
                </p:oleObj>
              </mc:Choice>
              <mc:Fallback>
                <p:oleObj name="Equation" r:id="rId19" imgW="31716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9325" y="5257800"/>
                        <a:ext cx="6508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9" name="Object 10"/>
          <p:cNvGraphicFramePr>
            <a:graphicFrameLocks noChangeAspect="1"/>
          </p:cNvGraphicFramePr>
          <p:nvPr/>
        </p:nvGraphicFramePr>
        <p:xfrm>
          <a:off x="1600200" y="5181600"/>
          <a:ext cx="3408363" cy="573088"/>
        </p:xfrm>
        <a:graphic>
          <a:graphicData uri="http://schemas.openxmlformats.org/presentationml/2006/ole">
            <mc:AlternateContent xmlns:mc="http://schemas.openxmlformats.org/markup-compatibility/2006">
              <mc:Choice xmlns:v="urn:schemas-microsoft-com:vml" Requires="v">
                <p:oleObj spid="_x0000_s295902" name="Equation" r:id="rId21" imgW="1663560" imgH="279360" progId="Equation.DSMT4">
                  <p:embed/>
                </p:oleObj>
              </mc:Choice>
              <mc:Fallback>
                <p:oleObj name="Equation" r:id="rId21" imgW="1663560" imgH="2793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0200" y="5181600"/>
                        <a:ext cx="3408363"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600" name="Object 11"/>
          <p:cNvGraphicFramePr>
            <a:graphicFrameLocks noChangeAspect="1"/>
          </p:cNvGraphicFramePr>
          <p:nvPr/>
        </p:nvGraphicFramePr>
        <p:xfrm>
          <a:off x="533400" y="5778500"/>
          <a:ext cx="3330575" cy="469900"/>
        </p:xfrm>
        <a:graphic>
          <a:graphicData uri="http://schemas.openxmlformats.org/presentationml/2006/ole">
            <mc:AlternateContent xmlns:mc="http://schemas.openxmlformats.org/markup-compatibility/2006">
              <mc:Choice xmlns:v="urn:schemas-microsoft-com:vml" Requires="v">
                <p:oleObj spid="_x0000_s295903" name="Equation" r:id="rId23" imgW="1625400" imgH="228600" progId="Equation.DSMT4">
                  <p:embed/>
                </p:oleObj>
              </mc:Choice>
              <mc:Fallback>
                <p:oleObj name="Equation" r:id="rId23" imgW="162540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400" y="5778500"/>
                        <a:ext cx="33305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5601" name="Text Box 17"/>
          <p:cNvSpPr txBox="1">
            <a:spLocks noChangeArrowheads="1"/>
          </p:cNvSpPr>
          <p:nvPr/>
        </p:nvSpPr>
        <p:spPr bwMode="auto">
          <a:xfrm>
            <a:off x="304800" y="27432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chemeClr val="accent2"/>
                </a:solidFill>
                <a:latin typeface="Arial Narrow" charset="0"/>
                <a:ea typeface="굴림" charset="0"/>
                <a:cs typeface="굴림" charset="0"/>
              </a:rPr>
              <a:t>What do we need to find out?</a:t>
            </a:r>
            <a:endParaRPr lang="en-US" sz="2000">
              <a:solidFill>
                <a:schemeClr val="accent2"/>
              </a:solidFill>
              <a:latin typeface="Arial Narrow" charset="0"/>
              <a:cs typeface="Arial" charset="0"/>
            </a:endParaRPr>
          </a:p>
        </p:txBody>
      </p:sp>
      <p:sp>
        <p:nvSpPr>
          <p:cNvPr id="835602" name="Text Box 18"/>
          <p:cNvSpPr txBox="1">
            <a:spLocks noChangeArrowheads="1"/>
          </p:cNvSpPr>
          <p:nvPr/>
        </p:nvSpPr>
        <p:spPr bwMode="auto">
          <a:xfrm>
            <a:off x="3200400" y="2727325"/>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dirty="0">
                <a:solidFill>
                  <a:schemeClr val="accent2"/>
                </a:solidFill>
                <a:latin typeface="Arial Narrow" charset="0"/>
                <a:ea typeface="굴림" charset="0"/>
                <a:cs typeface="굴림" charset="0"/>
              </a:rPr>
              <a:t>The </a:t>
            </a:r>
            <a:r>
              <a:rPr lang="en-US" altLang="ko-KR" sz="2000" dirty="0" smtClean="0">
                <a:solidFill>
                  <a:schemeClr val="accent2"/>
                </a:solidFill>
                <a:latin typeface="Arial Narrow" charset="0"/>
                <a:ea typeface="굴림" charset="0"/>
                <a:cs typeface="굴림" charset="0"/>
              </a:rPr>
              <a:t>arc </a:t>
            </a:r>
            <a:r>
              <a:rPr lang="en-US" altLang="ko-KR" sz="2000" dirty="0">
                <a:solidFill>
                  <a:schemeClr val="accent2"/>
                </a:solidFill>
                <a:latin typeface="Arial Narrow" charset="0"/>
                <a:ea typeface="굴림" charset="0"/>
                <a:cs typeface="굴림" charset="0"/>
              </a:rPr>
              <a:t>length!!!</a:t>
            </a:r>
            <a:endParaRPr lang="en-US" sz="2000" dirty="0">
              <a:solidFill>
                <a:schemeClr val="accent2"/>
              </a:solidFill>
              <a:latin typeface="Arial Narrow" charset="0"/>
              <a:cs typeface="Arial" charset="0"/>
            </a:endParaRPr>
          </a:p>
        </p:txBody>
      </p:sp>
    </p:spTree>
    <p:extLst>
      <p:ext uri="{BB962C8B-B14F-4D97-AF65-F5344CB8AC3E}">
        <p14:creationId xmlns:p14="http://schemas.microsoft.com/office/powerpoint/2010/main" val="4219984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35588"/>
                                        </p:tgtEl>
                                        <p:attrNameLst>
                                          <p:attrName>style.visibility</p:attrName>
                                        </p:attrNameLst>
                                      </p:cBhvr>
                                      <p:to>
                                        <p:strVal val="visible"/>
                                      </p:to>
                                    </p:set>
                                    <p:animEffect transition="in" filter="wipe(left)">
                                      <p:cBhvr>
                                        <p:cTn id="7" dur="500"/>
                                        <p:tgtEl>
                                          <p:spTgt spid="835588"/>
                                        </p:tgtEl>
                                      </p:cBhvr>
                                    </p:animEffect>
                                  </p:childTnLst>
                                </p:cTn>
                              </p:par>
                            </p:childTnLst>
                          </p:cTn>
                        </p:par>
                        <p:par>
                          <p:cTn id="8" fill="hold" nodeType="afterGroup">
                            <p:stCondLst>
                              <p:cond delay="2050"/>
                            </p:stCondLst>
                            <p:childTnLst>
                              <p:par>
                                <p:cTn id="9" presetID="53" presetClass="entr" presetSubtype="0" fill="hold" nodeType="afterEffect">
                                  <p:stCondLst>
                                    <p:cond delay="0"/>
                                  </p:stCondLst>
                                  <p:childTnLst>
                                    <p:set>
                                      <p:cBhvr>
                                        <p:cTn id="10" dur="1" fill="hold">
                                          <p:stCondLst>
                                            <p:cond delay="0"/>
                                          </p:stCondLst>
                                        </p:cTn>
                                        <p:tgtEl>
                                          <p:spTgt spid="835587"/>
                                        </p:tgtEl>
                                        <p:attrNameLst>
                                          <p:attrName>style.visibility</p:attrName>
                                        </p:attrNameLst>
                                      </p:cBhvr>
                                      <p:to>
                                        <p:strVal val="visible"/>
                                      </p:to>
                                    </p:set>
                                    <p:anim calcmode="lin" valueType="num">
                                      <p:cBhvr>
                                        <p:cTn id="11" dur="500" fill="hold"/>
                                        <p:tgtEl>
                                          <p:spTgt spid="835587"/>
                                        </p:tgtEl>
                                        <p:attrNameLst>
                                          <p:attrName>ppt_w</p:attrName>
                                        </p:attrNameLst>
                                      </p:cBhvr>
                                      <p:tavLst>
                                        <p:tav tm="0">
                                          <p:val>
                                            <p:fltVal val="0"/>
                                          </p:val>
                                        </p:tav>
                                        <p:tav tm="100000">
                                          <p:val>
                                            <p:strVal val="#ppt_w"/>
                                          </p:val>
                                        </p:tav>
                                      </p:tavLst>
                                    </p:anim>
                                    <p:anim calcmode="lin" valueType="num">
                                      <p:cBhvr>
                                        <p:cTn id="12" dur="500" fill="hold"/>
                                        <p:tgtEl>
                                          <p:spTgt spid="835587"/>
                                        </p:tgtEl>
                                        <p:attrNameLst>
                                          <p:attrName>ppt_h</p:attrName>
                                        </p:attrNameLst>
                                      </p:cBhvr>
                                      <p:tavLst>
                                        <p:tav tm="0">
                                          <p:val>
                                            <p:fltVal val="0"/>
                                          </p:val>
                                        </p:tav>
                                        <p:tav tm="100000">
                                          <p:val>
                                            <p:strVal val="#ppt_h"/>
                                          </p:val>
                                        </p:tav>
                                      </p:tavLst>
                                    </p:anim>
                                    <p:animEffect transition="in" filter="fade">
                                      <p:cBhvr>
                                        <p:cTn id="13" dur="500"/>
                                        <p:tgtEl>
                                          <p:spTgt spid="8355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835601"/>
                                        </p:tgtEl>
                                        <p:attrNameLst>
                                          <p:attrName>style.visibility</p:attrName>
                                        </p:attrNameLst>
                                      </p:cBhvr>
                                      <p:to>
                                        <p:strVal val="visible"/>
                                      </p:to>
                                    </p:set>
                                    <p:animEffect transition="in" filter="wipe(left)">
                                      <p:cBhvr>
                                        <p:cTn id="18" dur="500"/>
                                        <p:tgtEl>
                                          <p:spTgt spid="8356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835602"/>
                                        </p:tgtEl>
                                        <p:attrNameLst>
                                          <p:attrName>style.visibility</p:attrName>
                                        </p:attrNameLst>
                                      </p:cBhvr>
                                      <p:to>
                                        <p:strVal val="visible"/>
                                      </p:to>
                                    </p:set>
                                    <p:animEffect transition="in" filter="wipe(left)">
                                      <p:cBhvr>
                                        <p:cTn id="23" dur="500"/>
                                        <p:tgtEl>
                                          <p:spTgt spid="835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835592"/>
                                        </p:tgtEl>
                                        <p:attrNameLst>
                                          <p:attrName>style.visibility</p:attrName>
                                        </p:attrNameLst>
                                      </p:cBhvr>
                                      <p:to>
                                        <p:strVal val="visible"/>
                                      </p:to>
                                    </p:set>
                                    <p:animEffect transition="in" filter="wipe(left)">
                                      <p:cBhvr>
                                        <p:cTn id="28" dur="500"/>
                                        <p:tgtEl>
                                          <p:spTgt spid="83559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35593"/>
                                        </p:tgtEl>
                                        <p:attrNameLst>
                                          <p:attrName>style.visibility</p:attrName>
                                        </p:attrNameLst>
                                      </p:cBhvr>
                                      <p:to>
                                        <p:strVal val="visible"/>
                                      </p:to>
                                    </p:set>
                                    <p:animEffect transition="in" filter="wipe(left)">
                                      <p:cBhvr>
                                        <p:cTn id="33" dur="500"/>
                                        <p:tgtEl>
                                          <p:spTgt spid="83559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835594"/>
                                        </p:tgtEl>
                                        <p:attrNameLst>
                                          <p:attrName>style.visibility</p:attrName>
                                        </p:attrNameLst>
                                      </p:cBhvr>
                                      <p:to>
                                        <p:strVal val="visible"/>
                                      </p:to>
                                    </p:set>
                                    <p:animEffect transition="in" filter="wipe(left)">
                                      <p:cBhvr>
                                        <p:cTn id="38" dur="500"/>
                                        <p:tgtEl>
                                          <p:spTgt spid="8355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35595"/>
                                        </p:tgtEl>
                                        <p:attrNameLst>
                                          <p:attrName>style.visibility</p:attrName>
                                        </p:attrNameLst>
                                      </p:cBhvr>
                                      <p:to>
                                        <p:strVal val="visible"/>
                                      </p:to>
                                    </p:set>
                                    <p:animEffect transition="in" filter="wipe(left)">
                                      <p:cBhvr>
                                        <p:cTn id="43" dur="500"/>
                                        <p:tgtEl>
                                          <p:spTgt spid="83559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835590"/>
                                        </p:tgtEl>
                                        <p:attrNameLst>
                                          <p:attrName>style.visibility</p:attrName>
                                        </p:attrNameLst>
                                      </p:cBhvr>
                                      <p:to>
                                        <p:strVal val="visible"/>
                                      </p:to>
                                    </p:set>
                                    <p:animEffect transition="in" filter="wipe(left)">
                                      <p:cBhvr>
                                        <p:cTn id="48" dur="500"/>
                                        <p:tgtEl>
                                          <p:spTgt spid="83559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835596"/>
                                        </p:tgtEl>
                                        <p:attrNameLst>
                                          <p:attrName>style.visibility</p:attrName>
                                        </p:attrNameLst>
                                      </p:cBhvr>
                                      <p:to>
                                        <p:strVal val="visible"/>
                                      </p:to>
                                    </p:set>
                                    <p:animEffect transition="in" filter="wipe(left)">
                                      <p:cBhvr>
                                        <p:cTn id="53" dur="500"/>
                                        <p:tgtEl>
                                          <p:spTgt spid="83559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835597"/>
                                        </p:tgtEl>
                                        <p:attrNameLst>
                                          <p:attrName>style.visibility</p:attrName>
                                        </p:attrNameLst>
                                      </p:cBhvr>
                                      <p:to>
                                        <p:strVal val="visible"/>
                                      </p:to>
                                    </p:set>
                                    <p:animEffect transition="in" filter="wipe(left)">
                                      <p:cBhvr>
                                        <p:cTn id="58" dur="500"/>
                                        <p:tgtEl>
                                          <p:spTgt spid="83559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835591"/>
                                        </p:tgtEl>
                                        <p:attrNameLst>
                                          <p:attrName>style.visibility</p:attrName>
                                        </p:attrNameLst>
                                      </p:cBhvr>
                                      <p:to>
                                        <p:strVal val="visible"/>
                                      </p:to>
                                    </p:set>
                                    <p:animEffect transition="in" filter="wipe(left)">
                                      <p:cBhvr>
                                        <p:cTn id="63" dur="500"/>
                                        <p:tgtEl>
                                          <p:spTgt spid="83559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835598"/>
                                        </p:tgtEl>
                                        <p:attrNameLst>
                                          <p:attrName>style.visibility</p:attrName>
                                        </p:attrNameLst>
                                      </p:cBhvr>
                                      <p:to>
                                        <p:strVal val="visible"/>
                                      </p:to>
                                    </p:set>
                                    <p:animEffect transition="in" filter="wipe(left)">
                                      <p:cBhvr>
                                        <p:cTn id="68" dur="500"/>
                                        <p:tgtEl>
                                          <p:spTgt spid="83559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835599"/>
                                        </p:tgtEl>
                                        <p:attrNameLst>
                                          <p:attrName>style.visibility</p:attrName>
                                        </p:attrNameLst>
                                      </p:cBhvr>
                                      <p:to>
                                        <p:strVal val="visible"/>
                                      </p:to>
                                    </p:set>
                                    <p:animEffect transition="in" filter="wipe(left)">
                                      <p:cBhvr>
                                        <p:cTn id="73" dur="500"/>
                                        <p:tgtEl>
                                          <p:spTgt spid="835599"/>
                                        </p:tgtEl>
                                      </p:cBhvr>
                                    </p:animEffect>
                                  </p:childTnLst>
                                </p:cTn>
                              </p:par>
                            </p:childTnLst>
                          </p:cTn>
                        </p:par>
                        <p:par>
                          <p:cTn id="74" fill="hold" nodeType="afterGroup">
                            <p:stCondLst>
                              <p:cond delay="500"/>
                            </p:stCondLst>
                            <p:childTnLst>
                              <p:par>
                                <p:cTn id="75" presetID="22" presetClass="entr" presetSubtype="8" fill="hold" nodeType="afterEffect">
                                  <p:stCondLst>
                                    <p:cond delay="0"/>
                                  </p:stCondLst>
                                  <p:childTnLst>
                                    <p:set>
                                      <p:cBhvr>
                                        <p:cTn id="76" dur="1" fill="hold">
                                          <p:stCondLst>
                                            <p:cond delay="0"/>
                                          </p:stCondLst>
                                        </p:cTn>
                                        <p:tgtEl>
                                          <p:spTgt spid="835600"/>
                                        </p:tgtEl>
                                        <p:attrNameLst>
                                          <p:attrName>style.visibility</p:attrName>
                                        </p:attrNameLst>
                                      </p:cBhvr>
                                      <p:to>
                                        <p:strVal val="visible"/>
                                      </p:to>
                                    </p:set>
                                    <p:animEffect transition="in" filter="wipe(left)">
                                      <p:cBhvr>
                                        <p:cTn id="77" dur="500"/>
                                        <p:tgtEl>
                                          <p:spTgt spid="835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8" grpId="0"/>
      <p:bldP spid="835595" grpId="0" animBg="1"/>
      <p:bldP spid="835601" grpId="0"/>
      <p:bldP spid="8356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4915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91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6DD629-1A8E-EA44-8D64-8D322B14BE93}"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839683" name="Text Box 3"/>
          <p:cNvSpPr txBox="1">
            <a:spLocks noChangeArrowheads="1"/>
          </p:cNvSpPr>
          <p:nvPr/>
        </p:nvSpPr>
        <p:spPr bwMode="auto">
          <a:xfrm>
            <a:off x="381000" y="685800"/>
            <a:ext cx="8305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The diameter of the sun is about 400 times greater than that of the m</a:t>
            </a:r>
            <a:r>
              <a:rPr lang="en-US" dirty="0" smtClean="0">
                <a:solidFill>
                  <a:schemeClr val="accent2"/>
                </a:solidFill>
                <a:latin typeface="Arial Narrow" charset="0"/>
              </a:rPr>
              <a:t>oon</a:t>
            </a:r>
            <a:r>
              <a:rPr lang="en-US" dirty="0">
                <a:solidFill>
                  <a:schemeClr val="accent2"/>
                </a:solidFill>
                <a:latin typeface="Arial Narrow" charset="0"/>
              </a:rPr>
              <a:t>.  By coincidence, the s</a:t>
            </a:r>
            <a:r>
              <a:rPr lang="en-US" dirty="0" smtClean="0">
                <a:solidFill>
                  <a:schemeClr val="accent2"/>
                </a:solidFill>
                <a:latin typeface="Arial Narrow" charset="0"/>
              </a:rPr>
              <a:t>un </a:t>
            </a:r>
            <a:r>
              <a:rPr lang="en-US" dirty="0">
                <a:solidFill>
                  <a:schemeClr val="accent2"/>
                </a:solidFill>
                <a:latin typeface="Arial Narrow" charset="0"/>
              </a:rPr>
              <a:t>is also about 400 times farther from the e</a:t>
            </a:r>
            <a:r>
              <a:rPr lang="en-US" dirty="0" smtClean="0">
                <a:solidFill>
                  <a:schemeClr val="accent2"/>
                </a:solidFill>
                <a:latin typeface="Arial Narrow" charset="0"/>
              </a:rPr>
              <a:t>arth </a:t>
            </a:r>
            <a:r>
              <a:rPr lang="en-US" dirty="0">
                <a:solidFill>
                  <a:schemeClr val="accent2"/>
                </a:solidFill>
                <a:latin typeface="Arial Narrow" charset="0"/>
              </a:rPr>
              <a:t>than is the m</a:t>
            </a:r>
            <a:r>
              <a:rPr lang="en-US" dirty="0" smtClean="0">
                <a:solidFill>
                  <a:schemeClr val="accent2"/>
                </a:solidFill>
                <a:latin typeface="Arial Narrow" charset="0"/>
              </a:rPr>
              <a:t>oon</a:t>
            </a:r>
            <a:r>
              <a:rPr lang="en-US" dirty="0">
                <a:solidFill>
                  <a:schemeClr val="accent2"/>
                </a:solidFill>
                <a:latin typeface="Arial Narrow" charset="0"/>
              </a:rPr>
              <a:t>.</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For an observer on the e</a:t>
            </a:r>
            <a:r>
              <a:rPr lang="en-US" dirty="0" smtClean="0">
                <a:solidFill>
                  <a:schemeClr val="accent2"/>
                </a:solidFill>
                <a:latin typeface="Arial Narrow" charset="0"/>
                <a:ea typeface="굴림" charset="0"/>
                <a:cs typeface="굴림" charset="0"/>
              </a:rPr>
              <a:t>arth</a:t>
            </a:r>
            <a:r>
              <a:rPr lang="en-US" dirty="0">
                <a:solidFill>
                  <a:schemeClr val="accent2"/>
                </a:solidFill>
                <a:latin typeface="Arial Narrow" charset="0"/>
                <a:ea typeface="굴림" charset="0"/>
                <a:cs typeface="굴림" charset="0"/>
              </a:rPr>
              <a:t>, compare the angle subtended</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by the moon to the angle subtended by the sun and explain</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why this result leads to a total solar eclipse.</a:t>
            </a:r>
          </a:p>
        </p:txBody>
      </p:sp>
      <p:pic>
        <p:nvPicPr>
          <p:cNvPr id="839684" name="Picture 4" descr="F0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533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Rectangle 5"/>
          <p:cNvSpPr>
            <a:spLocks noGrp="1" noChangeArrowheads="1"/>
          </p:cNvSpPr>
          <p:nvPr>
            <p:ph type="title"/>
          </p:nvPr>
        </p:nvSpPr>
        <p:spPr>
          <a:xfrm>
            <a:off x="685800" y="0"/>
            <a:ext cx="7772400" cy="685800"/>
          </a:xfrm>
        </p:spPr>
        <p:txBody>
          <a:bodyPr/>
          <a:lstStyle/>
          <a:p>
            <a:r>
              <a:rPr lang="en-US" altLang="ko-KR" sz="4000">
                <a:latin typeface="Arial Narrow" charset="0"/>
                <a:ea typeface="굴림" charset="0"/>
                <a:cs typeface="굴림" charset="0"/>
              </a:rPr>
              <a:t>Ex.  A Total Eclipse of the Sun</a:t>
            </a:r>
            <a:endParaRPr lang="en-US" sz="4000">
              <a:latin typeface="Arial Narrow" charset="0"/>
              <a:ea typeface="ＭＳ Ｐゴシック" charset="0"/>
              <a:cs typeface="ＭＳ Ｐゴシック" charset="0"/>
            </a:endParaRPr>
          </a:p>
        </p:txBody>
      </p:sp>
      <p:graphicFrame>
        <p:nvGraphicFramePr>
          <p:cNvPr id="839686" name="Object 2"/>
          <p:cNvGraphicFramePr>
            <a:graphicFrameLocks noChangeAspect="1"/>
          </p:cNvGraphicFramePr>
          <p:nvPr/>
        </p:nvGraphicFramePr>
        <p:xfrm>
          <a:off x="533400" y="2784475"/>
          <a:ext cx="2028825" cy="415925"/>
        </p:xfrm>
        <a:graphic>
          <a:graphicData uri="http://schemas.openxmlformats.org/presentationml/2006/ole">
            <mc:AlternateContent xmlns:mc="http://schemas.openxmlformats.org/markup-compatibility/2006">
              <mc:Choice xmlns:v="urn:schemas-microsoft-com:vml" Requires="v">
                <p:oleObj spid="_x0000_s296232" name="Equation" r:id="rId5" imgW="990360" imgH="203040" progId="Equation.DSMT4">
                  <p:embed/>
                </p:oleObj>
              </mc:Choice>
              <mc:Fallback>
                <p:oleObj name="Equation" r:id="rId5" imgW="9903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784475"/>
                        <a:ext cx="20288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9688" name="Object 3"/>
          <p:cNvGraphicFramePr>
            <a:graphicFrameLocks noChangeAspect="1"/>
          </p:cNvGraphicFramePr>
          <p:nvPr/>
        </p:nvGraphicFramePr>
        <p:xfrm>
          <a:off x="609600" y="3232150"/>
          <a:ext cx="1717675" cy="806450"/>
        </p:xfrm>
        <a:graphic>
          <a:graphicData uri="http://schemas.openxmlformats.org/presentationml/2006/ole">
            <mc:AlternateContent xmlns:mc="http://schemas.openxmlformats.org/markup-compatibility/2006">
              <mc:Choice xmlns:v="urn:schemas-microsoft-com:vml" Requires="v">
                <p:oleObj spid="_x0000_s296233" name="Equation" r:id="rId7" imgW="838080" imgH="393480" progId="Equation.DSMT4">
                  <p:embed/>
                </p:oleObj>
              </mc:Choice>
              <mc:Fallback>
                <p:oleObj name="Equation" r:id="rId7" imgW="83808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232150"/>
                        <a:ext cx="1717675"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9689" name="Object 4"/>
          <p:cNvGraphicFramePr>
            <a:graphicFrameLocks noChangeAspect="1"/>
          </p:cNvGraphicFramePr>
          <p:nvPr/>
        </p:nvGraphicFramePr>
        <p:xfrm>
          <a:off x="2430463" y="3276600"/>
          <a:ext cx="287337" cy="806450"/>
        </p:xfrm>
        <a:graphic>
          <a:graphicData uri="http://schemas.openxmlformats.org/presentationml/2006/ole">
            <mc:AlternateContent xmlns:mc="http://schemas.openxmlformats.org/markup-compatibility/2006">
              <mc:Choice xmlns:v="urn:schemas-microsoft-com:vml" Requires="v">
                <p:oleObj spid="_x0000_s296234" name="Equation" r:id="rId9" imgW="139680" imgH="393480" progId="Equation.DSMT4">
                  <p:embed/>
                </p:oleObj>
              </mc:Choice>
              <mc:Fallback>
                <p:oleObj name="Equation" r:id="rId9" imgW="13968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0463" y="3276600"/>
                        <a:ext cx="287337"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39690" name="Text Box 10"/>
          <p:cNvSpPr txBox="1">
            <a:spLocks noChangeArrowheads="1"/>
          </p:cNvSpPr>
          <p:nvPr/>
        </p:nvSpPr>
        <p:spPr bwMode="auto">
          <a:xfrm>
            <a:off x="228600" y="5578475"/>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I can even cover the entire sun with my thumb!!  Why?</a:t>
            </a:r>
            <a:endParaRPr lang="en-US">
              <a:solidFill>
                <a:schemeClr val="accent2"/>
              </a:solidFill>
              <a:latin typeface="Arial Narrow" charset="0"/>
              <a:ea typeface="굴림" charset="0"/>
              <a:cs typeface="굴림" charset="0"/>
            </a:endParaRPr>
          </a:p>
        </p:txBody>
      </p:sp>
      <p:sp>
        <p:nvSpPr>
          <p:cNvPr id="839691" name="Text Box 11"/>
          <p:cNvSpPr txBox="1">
            <a:spLocks noChangeArrowheads="1"/>
          </p:cNvSpPr>
          <p:nvPr/>
        </p:nvSpPr>
        <p:spPr bwMode="auto">
          <a:xfrm>
            <a:off x="3505200" y="5654675"/>
            <a:ext cx="533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dirty="0">
                <a:solidFill>
                  <a:schemeClr val="accent2"/>
                </a:solidFill>
                <a:latin typeface="Arial Narrow" charset="0"/>
                <a:ea typeface="굴림" charset="0"/>
                <a:cs typeface="굴림" charset="0"/>
              </a:rPr>
              <a:t>Because the distance (r) from my eyes to my thumb is far shorter than that to the sun.</a:t>
            </a:r>
            <a:endParaRPr lang="en-US" dirty="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1840966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39683"/>
                                        </p:tgtEl>
                                        <p:attrNameLst>
                                          <p:attrName>style.visibility</p:attrName>
                                        </p:attrNameLst>
                                      </p:cBhvr>
                                      <p:to>
                                        <p:strVal val="visible"/>
                                      </p:to>
                                    </p:set>
                                    <p:animEffect transition="in" filter="wipe(left)">
                                      <p:cBhvr>
                                        <p:cTn id="7" dur="500"/>
                                        <p:tgtEl>
                                          <p:spTgt spid="8396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839684"/>
                                        </p:tgtEl>
                                        <p:attrNameLst>
                                          <p:attrName>style.visibility</p:attrName>
                                        </p:attrNameLst>
                                      </p:cBhvr>
                                      <p:to>
                                        <p:strVal val="visible"/>
                                      </p:to>
                                    </p:set>
                                    <p:anim calcmode="lin" valueType="num">
                                      <p:cBhvr>
                                        <p:cTn id="12" dur="500" fill="hold"/>
                                        <p:tgtEl>
                                          <p:spTgt spid="839684"/>
                                        </p:tgtEl>
                                        <p:attrNameLst>
                                          <p:attrName>ppt_w</p:attrName>
                                        </p:attrNameLst>
                                      </p:cBhvr>
                                      <p:tavLst>
                                        <p:tav tm="0">
                                          <p:val>
                                            <p:fltVal val="0"/>
                                          </p:val>
                                        </p:tav>
                                        <p:tav tm="100000">
                                          <p:val>
                                            <p:strVal val="#ppt_w"/>
                                          </p:val>
                                        </p:tav>
                                      </p:tavLst>
                                    </p:anim>
                                    <p:anim calcmode="lin" valueType="num">
                                      <p:cBhvr>
                                        <p:cTn id="13" dur="500" fill="hold"/>
                                        <p:tgtEl>
                                          <p:spTgt spid="839684"/>
                                        </p:tgtEl>
                                        <p:attrNameLst>
                                          <p:attrName>ppt_h</p:attrName>
                                        </p:attrNameLst>
                                      </p:cBhvr>
                                      <p:tavLst>
                                        <p:tav tm="0">
                                          <p:val>
                                            <p:fltVal val="0"/>
                                          </p:val>
                                        </p:tav>
                                        <p:tav tm="100000">
                                          <p:val>
                                            <p:strVal val="#ppt_h"/>
                                          </p:val>
                                        </p:tav>
                                      </p:tavLst>
                                    </p:anim>
                                    <p:animEffect transition="in" filter="fade">
                                      <p:cBhvr>
                                        <p:cTn id="14" dur="500"/>
                                        <p:tgtEl>
                                          <p:spTgt spid="8396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839686"/>
                                        </p:tgtEl>
                                        <p:attrNameLst>
                                          <p:attrName>style.visibility</p:attrName>
                                        </p:attrNameLst>
                                      </p:cBhvr>
                                      <p:to>
                                        <p:strVal val="visible"/>
                                      </p:to>
                                    </p:set>
                                    <p:animEffect transition="in" filter="wipe(left)">
                                      <p:cBhvr>
                                        <p:cTn id="19" dur="500"/>
                                        <p:tgtEl>
                                          <p:spTgt spid="83968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39688"/>
                                        </p:tgtEl>
                                        <p:attrNameLst>
                                          <p:attrName>style.visibility</p:attrName>
                                        </p:attrNameLst>
                                      </p:cBhvr>
                                      <p:to>
                                        <p:strVal val="visible"/>
                                      </p:to>
                                    </p:set>
                                    <p:animEffect transition="in" filter="wipe(left)">
                                      <p:cBhvr>
                                        <p:cTn id="24" dur="500"/>
                                        <p:tgtEl>
                                          <p:spTgt spid="83968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839689"/>
                                        </p:tgtEl>
                                        <p:attrNameLst>
                                          <p:attrName>style.visibility</p:attrName>
                                        </p:attrNameLst>
                                      </p:cBhvr>
                                      <p:to>
                                        <p:strVal val="visible"/>
                                      </p:to>
                                    </p:set>
                                    <p:animEffect transition="in" filter="wipe(left)">
                                      <p:cBhvr>
                                        <p:cTn id="29" dur="500"/>
                                        <p:tgtEl>
                                          <p:spTgt spid="83968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839690"/>
                                        </p:tgtEl>
                                        <p:attrNameLst>
                                          <p:attrName>style.visibility</p:attrName>
                                        </p:attrNameLst>
                                      </p:cBhvr>
                                      <p:to>
                                        <p:strVal val="visible"/>
                                      </p:to>
                                    </p:set>
                                    <p:animEffect transition="in" filter="wipe(left)">
                                      <p:cBhvr>
                                        <p:cTn id="34" dur="500"/>
                                        <p:tgtEl>
                                          <p:spTgt spid="83969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839691"/>
                                        </p:tgtEl>
                                        <p:attrNameLst>
                                          <p:attrName>style.visibility</p:attrName>
                                        </p:attrNameLst>
                                      </p:cBhvr>
                                      <p:to>
                                        <p:strVal val="visible"/>
                                      </p:to>
                                    </p:set>
                                    <p:animEffect transition="in" filter="wipe(left)">
                                      <p:cBhvr>
                                        <p:cTn id="39" dur="500"/>
                                        <p:tgtEl>
                                          <p:spTgt spid="839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3" grpId="0"/>
      <p:bldP spid="839690" grpId="0"/>
      <p:bldP spid="83969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512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12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88D915-0DC0-C545-A38F-8FCBFE48C175}"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774146" name="Text Box 2"/>
          <p:cNvSpPr txBox="1">
            <a:spLocks noChangeArrowheads="1"/>
          </p:cNvSpPr>
          <p:nvPr/>
        </p:nvSpPr>
        <p:spPr bwMode="auto">
          <a:xfrm>
            <a:off x="381000" y="1066800"/>
            <a:ext cx="5715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chemeClr val="accent2"/>
                </a:solidFill>
                <a:latin typeface="Arial Narrow" charset="0"/>
                <a:ea typeface="굴림" charset="0"/>
                <a:cs typeface="굴림" charset="0"/>
              </a:rPr>
              <a:t>A</a:t>
            </a:r>
            <a:r>
              <a:rPr lang="en-US" sz="2200">
                <a:solidFill>
                  <a:schemeClr val="accent2"/>
                </a:solidFill>
                <a:latin typeface="Arial Narrow" charset="0"/>
                <a:ea typeface="굴림" charset="0"/>
                <a:cs typeface="굴림" charset="0"/>
              </a:rPr>
              <a:t>ngular displacement</a:t>
            </a:r>
            <a:r>
              <a:rPr lang="en-US" altLang="ko-KR" sz="2200">
                <a:solidFill>
                  <a:schemeClr val="accent2"/>
                </a:solidFill>
                <a:latin typeface="Arial Narrow" charset="0"/>
                <a:ea typeface="굴림" charset="0"/>
                <a:cs typeface="굴림" charset="0"/>
              </a:rPr>
              <a:t> is defined as </a:t>
            </a:r>
            <a:endParaRPr lang="en-US" sz="2200">
              <a:solidFill>
                <a:schemeClr val="accent2"/>
              </a:solidFill>
              <a:latin typeface="Arial Narrow" charset="0"/>
              <a:ea typeface="굴림" charset="0"/>
              <a:cs typeface="굴림" charset="0"/>
            </a:endParaRPr>
          </a:p>
        </p:txBody>
      </p:sp>
      <p:graphicFrame>
        <p:nvGraphicFramePr>
          <p:cNvPr id="774147" name="Object 2"/>
          <p:cNvGraphicFramePr>
            <a:graphicFrameLocks noChangeAspect="1"/>
          </p:cNvGraphicFramePr>
          <p:nvPr/>
        </p:nvGraphicFramePr>
        <p:xfrm>
          <a:off x="1703388" y="1501775"/>
          <a:ext cx="1277937" cy="625475"/>
        </p:xfrm>
        <a:graphic>
          <a:graphicData uri="http://schemas.openxmlformats.org/presentationml/2006/ole">
            <mc:AlternateContent xmlns:mc="http://schemas.openxmlformats.org/markup-compatibility/2006">
              <mc:Choice xmlns:v="urn:schemas-microsoft-com:vml" Requires="v">
                <p:oleObj spid="_x0000_s297746" name="Equation" r:id="rId3" imgW="355320" imgH="177480" progId="Equation.3">
                  <p:embed/>
                </p:oleObj>
              </mc:Choice>
              <mc:Fallback>
                <p:oleObj name="Equation" r:id="rId3" imgW="35532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501775"/>
                        <a:ext cx="1277937"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214" name="Rectangle 4"/>
          <p:cNvSpPr>
            <a:spLocks noGrp="1" noChangeArrowheads="1"/>
          </p:cNvSpPr>
          <p:nvPr>
            <p:ph type="title"/>
          </p:nvPr>
        </p:nvSpPr>
        <p:spPr>
          <a:xfrm>
            <a:off x="152400" y="152400"/>
            <a:ext cx="8839200" cy="685800"/>
          </a:xfrm>
          <a:noFill/>
        </p:spPr>
        <p:txBody>
          <a:bodyPr/>
          <a:lstStyle/>
          <a:p>
            <a:r>
              <a:rPr lang="en-US" sz="3600">
                <a:latin typeface="Arial Narrow" charset="0"/>
                <a:ea typeface="ＭＳ Ｐゴシック" charset="0"/>
                <a:cs typeface="ＭＳ Ｐゴシック" charset="0"/>
              </a:rPr>
              <a:t>Angular Displacement, Velocity, and Acceleration</a:t>
            </a:r>
          </a:p>
        </p:txBody>
      </p:sp>
      <p:sp>
        <p:nvSpPr>
          <p:cNvPr id="774149" name="Text Box 5"/>
          <p:cNvSpPr txBox="1">
            <a:spLocks noChangeArrowheads="1"/>
          </p:cNvSpPr>
          <p:nvPr/>
        </p:nvSpPr>
        <p:spPr bwMode="auto">
          <a:xfrm>
            <a:off x="457200" y="2362200"/>
            <a:ext cx="472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How about the average angular </a:t>
            </a:r>
            <a:r>
              <a:rPr lang="en-US" altLang="ko-KR" sz="2200">
                <a:solidFill>
                  <a:schemeClr val="accent2"/>
                </a:solidFill>
                <a:latin typeface="Arial Narrow" charset="0"/>
                <a:ea typeface="굴림" charset="0"/>
                <a:cs typeface="굴림" charset="0"/>
              </a:rPr>
              <a:t>velocity, the rate of change of angular displacement</a:t>
            </a:r>
            <a:r>
              <a:rPr lang="en-US" sz="2200">
                <a:solidFill>
                  <a:schemeClr val="accent2"/>
                </a:solidFill>
                <a:latin typeface="Arial Narrow" charset="0"/>
                <a:ea typeface="굴림" charset="0"/>
                <a:cs typeface="굴림" charset="0"/>
              </a:rPr>
              <a:t>?</a:t>
            </a:r>
          </a:p>
        </p:txBody>
      </p:sp>
      <p:graphicFrame>
        <p:nvGraphicFramePr>
          <p:cNvPr id="774150" name="Object 3"/>
          <p:cNvGraphicFramePr>
            <a:graphicFrameLocks noChangeAspect="1"/>
          </p:cNvGraphicFramePr>
          <p:nvPr/>
        </p:nvGraphicFramePr>
        <p:xfrm>
          <a:off x="5092700" y="2311400"/>
          <a:ext cx="757238" cy="598488"/>
        </p:xfrm>
        <a:graphic>
          <a:graphicData uri="http://schemas.openxmlformats.org/presentationml/2006/ole">
            <mc:AlternateContent xmlns:mc="http://schemas.openxmlformats.org/markup-compatibility/2006">
              <mc:Choice xmlns:v="urn:schemas-microsoft-com:vml" Requires="v">
                <p:oleObj spid="_x0000_s297747" name="Equation" r:id="rId5" imgW="266400" imgH="215640" progId="Equation.3">
                  <p:embed/>
                </p:oleObj>
              </mc:Choice>
              <mc:Fallback>
                <p:oleObj name="Equation" r:id="rId5" imgW="2664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2311400"/>
                        <a:ext cx="757238" cy="5984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53" name="Text Box 9"/>
          <p:cNvSpPr txBox="1">
            <a:spLocks noChangeArrowheads="1"/>
          </p:cNvSpPr>
          <p:nvPr/>
        </p:nvSpPr>
        <p:spPr bwMode="auto">
          <a:xfrm>
            <a:off x="457200" y="3657600"/>
            <a:ext cx="4343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By the same token, the average angular acceleration</a:t>
            </a:r>
            <a:r>
              <a:rPr lang="en-US" altLang="ko-KR" sz="2200">
                <a:solidFill>
                  <a:schemeClr val="accent2"/>
                </a:solidFill>
                <a:latin typeface="Arial Narrow" charset="0"/>
                <a:ea typeface="굴림" charset="0"/>
                <a:cs typeface="굴림" charset="0"/>
              </a:rPr>
              <a:t>, rate of change of the angular velocity,</a:t>
            </a:r>
            <a:r>
              <a:rPr lang="en-US" sz="2200">
                <a:solidFill>
                  <a:schemeClr val="accent2"/>
                </a:solidFill>
                <a:latin typeface="Arial Narrow" charset="0"/>
                <a:ea typeface="굴림" charset="0"/>
                <a:cs typeface="굴림" charset="0"/>
              </a:rPr>
              <a:t> is defined as…</a:t>
            </a:r>
          </a:p>
        </p:txBody>
      </p:sp>
      <p:graphicFrame>
        <p:nvGraphicFramePr>
          <p:cNvPr id="774154" name="Object 4"/>
          <p:cNvGraphicFramePr>
            <a:graphicFrameLocks noChangeAspect="1"/>
          </p:cNvGraphicFramePr>
          <p:nvPr/>
        </p:nvGraphicFramePr>
        <p:xfrm>
          <a:off x="5059363" y="3940175"/>
          <a:ext cx="808037" cy="641350"/>
        </p:xfrm>
        <a:graphic>
          <a:graphicData uri="http://schemas.openxmlformats.org/presentationml/2006/ole">
            <mc:AlternateContent xmlns:mc="http://schemas.openxmlformats.org/markup-compatibility/2006">
              <mc:Choice xmlns:v="urn:schemas-microsoft-com:vml" Requires="v">
                <p:oleObj spid="_x0000_s297748" name="Equation" r:id="rId7" imgW="266400" imgH="215640" progId="Equation.3">
                  <p:embed/>
                </p:oleObj>
              </mc:Choice>
              <mc:Fallback>
                <p:oleObj name="Equation" r:id="rId7" imgW="2664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9363" y="3940175"/>
                        <a:ext cx="808037" cy="641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57" name="Text Box 13"/>
          <p:cNvSpPr txBox="1">
            <a:spLocks noChangeArrowheads="1"/>
          </p:cNvSpPr>
          <p:nvPr/>
        </p:nvSpPr>
        <p:spPr bwMode="auto">
          <a:xfrm>
            <a:off x="304800" y="5410200"/>
            <a:ext cx="8534400" cy="7620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When rotating about a fixed axis, every particle on a rigid object rotates through  the same angle and has the same angular speed and angular acceleration.</a:t>
            </a:r>
          </a:p>
        </p:txBody>
      </p:sp>
      <p:grpSp>
        <p:nvGrpSpPr>
          <p:cNvPr id="2" name="Group 14"/>
          <p:cNvGrpSpPr>
            <a:grpSpLocks/>
          </p:cNvGrpSpPr>
          <p:nvPr/>
        </p:nvGrpSpPr>
        <p:grpSpPr bwMode="auto">
          <a:xfrm>
            <a:off x="5334000" y="838200"/>
            <a:ext cx="1371600" cy="1143000"/>
            <a:chOff x="4752" y="1008"/>
            <a:chExt cx="864" cy="720"/>
          </a:xfrm>
        </p:grpSpPr>
        <p:sp>
          <p:nvSpPr>
            <p:cNvPr id="51234" name="Line 15"/>
            <p:cNvSpPr>
              <a:spLocks noChangeShapeType="1"/>
            </p:cNvSpPr>
            <p:nvPr/>
          </p:nvSpPr>
          <p:spPr bwMode="auto">
            <a:xfrm rot="-5400000">
              <a:off x="4584" y="1368"/>
              <a:ext cx="72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35" name="Line 16"/>
            <p:cNvSpPr>
              <a:spLocks noChangeShapeType="1"/>
            </p:cNvSpPr>
            <p:nvPr/>
          </p:nvSpPr>
          <p:spPr bwMode="auto">
            <a:xfrm>
              <a:off x="4752" y="1632"/>
              <a:ext cx="864"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7"/>
          <p:cNvGrpSpPr>
            <a:grpSpLocks/>
          </p:cNvGrpSpPr>
          <p:nvPr/>
        </p:nvGrpSpPr>
        <p:grpSpPr bwMode="auto">
          <a:xfrm>
            <a:off x="5638800" y="1066800"/>
            <a:ext cx="825500" cy="827088"/>
            <a:chOff x="4944" y="1152"/>
            <a:chExt cx="520" cy="521"/>
          </a:xfrm>
        </p:grpSpPr>
        <p:sp>
          <p:nvSpPr>
            <p:cNvPr id="51228" name="Text Box 18"/>
            <p:cNvSpPr txBox="1">
              <a:spLocks noChangeArrowheads="1"/>
            </p:cNvSpPr>
            <p:nvPr/>
          </p:nvSpPr>
          <p:spPr bwMode="auto">
            <a:xfrm>
              <a:off x="5185" y="1440"/>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err="1" smtClean="0">
                  <a:solidFill>
                    <a:schemeClr val="folHlink"/>
                  </a:solidFill>
                  <a:latin typeface="Symbol" charset="0"/>
                </a:rPr>
                <a:t>θ</a:t>
              </a:r>
              <a:r>
                <a:rPr lang="en-US" sz="1800" i="1" baseline="-25000" dirty="0" err="1" smtClean="0">
                  <a:solidFill>
                    <a:schemeClr val="folHlink"/>
                  </a:solidFill>
                  <a:latin typeface="Monotype Corsiva" charset="0"/>
                </a:rPr>
                <a:t>i</a:t>
              </a:r>
              <a:endParaRPr lang="en-US" sz="1800" dirty="0">
                <a:solidFill>
                  <a:schemeClr val="folHlink"/>
                </a:solidFill>
                <a:latin typeface="Symbol" charset="0"/>
              </a:endParaRPr>
            </a:p>
          </p:txBody>
        </p:sp>
        <p:sp>
          <p:nvSpPr>
            <p:cNvPr id="51229" name="Line 19"/>
            <p:cNvSpPr>
              <a:spLocks noChangeShapeType="1"/>
            </p:cNvSpPr>
            <p:nvPr/>
          </p:nvSpPr>
          <p:spPr bwMode="auto">
            <a:xfrm flipV="1">
              <a:off x="4944" y="1344"/>
              <a:ext cx="480" cy="288"/>
            </a:xfrm>
            <a:prstGeom prst="line">
              <a:avLst/>
            </a:prstGeom>
            <a:noFill/>
            <a:ln w="28575">
              <a:solidFill>
                <a:srgbClr val="8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51230" name="Line 20"/>
            <p:cNvSpPr>
              <a:spLocks noChangeShapeType="1"/>
            </p:cNvSpPr>
            <p:nvPr/>
          </p:nvSpPr>
          <p:spPr bwMode="auto">
            <a:xfrm flipV="1">
              <a:off x="4944" y="1200"/>
              <a:ext cx="240" cy="432"/>
            </a:xfrm>
            <a:prstGeom prst="line">
              <a:avLst/>
            </a:prstGeom>
            <a:noFill/>
            <a:ln w="28575">
              <a:solidFill>
                <a:srgbClr val="0000FF"/>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51231" name="Arc 21"/>
            <p:cNvSpPr>
              <a:spLocks/>
            </p:cNvSpPr>
            <p:nvPr/>
          </p:nvSpPr>
          <p:spPr bwMode="auto">
            <a:xfrm>
              <a:off x="5136" y="1536"/>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2" name="Text Box 22"/>
            <p:cNvSpPr txBox="1">
              <a:spLocks noChangeArrowheads="1"/>
            </p:cNvSpPr>
            <p:nvPr/>
          </p:nvSpPr>
          <p:spPr bwMode="auto">
            <a:xfrm>
              <a:off x="5210" y="1152"/>
              <a:ext cx="2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err="1" smtClean="0">
                  <a:solidFill>
                    <a:schemeClr val="accent2"/>
                  </a:solidFill>
                  <a:latin typeface="Symbol" charset="0"/>
                </a:rPr>
                <a:t>θ</a:t>
              </a:r>
              <a:r>
                <a:rPr lang="en-US" sz="1800" i="1" baseline="-25000" dirty="0" err="1" smtClean="0">
                  <a:solidFill>
                    <a:schemeClr val="accent2"/>
                  </a:solidFill>
                  <a:latin typeface="Monotype Corsiva" charset="0"/>
                </a:rPr>
                <a:t>f</a:t>
              </a:r>
              <a:endParaRPr lang="en-US" sz="1800" dirty="0">
                <a:solidFill>
                  <a:schemeClr val="accent2"/>
                </a:solidFill>
                <a:latin typeface="Symbol" charset="0"/>
              </a:endParaRPr>
            </a:p>
          </p:txBody>
        </p:sp>
        <p:sp>
          <p:nvSpPr>
            <p:cNvPr id="51233" name="Arc 23"/>
            <p:cNvSpPr>
              <a:spLocks/>
            </p:cNvSpPr>
            <p:nvPr/>
          </p:nvSpPr>
          <p:spPr bwMode="auto">
            <a:xfrm>
              <a:off x="5121" y="1349"/>
              <a:ext cx="303" cy="290"/>
            </a:xfrm>
            <a:custGeom>
              <a:avLst/>
              <a:gdLst>
                <a:gd name="T0" fmla="*/ 0 w 22736"/>
                <a:gd name="T1" fmla="*/ 0 h 26136"/>
                <a:gd name="T2" fmla="*/ 0 w 22736"/>
                <a:gd name="T3" fmla="*/ 0 h 26136"/>
                <a:gd name="T4" fmla="*/ 0 w 22736"/>
                <a:gd name="T5" fmla="*/ 0 h 26136"/>
                <a:gd name="T6" fmla="*/ 0 60000 65536"/>
                <a:gd name="T7" fmla="*/ 0 60000 65536"/>
                <a:gd name="T8" fmla="*/ 0 60000 65536"/>
                <a:gd name="T9" fmla="*/ 0 w 22736"/>
                <a:gd name="T10" fmla="*/ 0 h 26136"/>
                <a:gd name="T11" fmla="*/ 22736 w 22736"/>
                <a:gd name="T12" fmla="*/ 26136 h 26136"/>
              </a:gdLst>
              <a:ahLst/>
              <a:cxnLst>
                <a:cxn ang="T6">
                  <a:pos x="T0" y="T1"/>
                </a:cxn>
                <a:cxn ang="T7">
                  <a:pos x="T2" y="T3"/>
                </a:cxn>
                <a:cxn ang="T8">
                  <a:pos x="T4" y="T5"/>
                </a:cxn>
              </a:cxnLst>
              <a:rect l="T9" t="T10" r="T11" b="T12"/>
              <a:pathLst>
                <a:path w="22736" h="26136" fill="none" extrusionOk="0">
                  <a:moveTo>
                    <a:pt x="-1" y="29"/>
                  </a:moveTo>
                  <a:cubicBezTo>
                    <a:pt x="378" y="9"/>
                    <a:pt x="757" y="-1"/>
                    <a:pt x="1136" y="0"/>
                  </a:cubicBezTo>
                  <a:cubicBezTo>
                    <a:pt x="13065" y="0"/>
                    <a:pt x="22736" y="9670"/>
                    <a:pt x="22736" y="21600"/>
                  </a:cubicBezTo>
                  <a:cubicBezTo>
                    <a:pt x="22736" y="23124"/>
                    <a:pt x="22574" y="24645"/>
                    <a:pt x="22254" y="26136"/>
                  </a:cubicBezTo>
                </a:path>
                <a:path w="22736" h="26136" stroke="0" extrusionOk="0">
                  <a:moveTo>
                    <a:pt x="-1" y="29"/>
                  </a:moveTo>
                  <a:cubicBezTo>
                    <a:pt x="378" y="9"/>
                    <a:pt x="757" y="-1"/>
                    <a:pt x="1136" y="0"/>
                  </a:cubicBezTo>
                  <a:cubicBezTo>
                    <a:pt x="13065" y="0"/>
                    <a:pt x="22736" y="9670"/>
                    <a:pt x="22736" y="21600"/>
                  </a:cubicBezTo>
                  <a:cubicBezTo>
                    <a:pt x="22736" y="23124"/>
                    <a:pt x="22574" y="24645"/>
                    <a:pt x="22254" y="26136"/>
                  </a:cubicBezTo>
                  <a:lnTo>
                    <a:pt x="1136"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774168" name="Object 5"/>
          <p:cNvGraphicFramePr>
            <a:graphicFrameLocks noChangeAspect="1"/>
          </p:cNvGraphicFramePr>
          <p:nvPr/>
        </p:nvGraphicFramePr>
        <p:xfrm>
          <a:off x="3021013" y="1447800"/>
          <a:ext cx="1550987" cy="847725"/>
        </p:xfrm>
        <a:graphic>
          <a:graphicData uri="http://schemas.openxmlformats.org/presentationml/2006/ole">
            <mc:AlternateContent xmlns:mc="http://schemas.openxmlformats.org/markup-compatibility/2006">
              <mc:Choice xmlns:v="urn:schemas-microsoft-com:vml" Requires="v">
                <p:oleObj spid="_x0000_s297749" name="Equation" r:id="rId9" imgW="431640" imgH="241200" progId="Equation.3">
                  <p:embed/>
                </p:oleObj>
              </mc:Choice>
              <mc:Fallback>
                <p:oleObj name="Equation" r:id="rId9" imgW="43164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1013" y="1447800"/>
                        <a:ext cx="1550987" cy="847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69" name="Object 6"/>
          <p:cNvGraphicFramePr>
            <a:graphicFrameLocks noChangeAspect="1"/>
          </p:cNvGraphicFramePr>
          <p:nvPr/>
        </p:nvGraphicFramePr>
        <p:xfrm>
          <a:off x="5943600" y="2057400"/>
          <a:ext cx="1692275" cy="1304925"/>
        </p:xfrm>
        <a:graphic>
          <a:graphicData uri="http://schemas.openxmlformats.org/presentationml/2006/ole">
            <mc:AlternateContent xmlns:mc="http://schemas.openxmlformats.org/markup-compatibility/2006">
              <mc:Choice xmlns:v="urn:schemas-microsoft-com:vml" Requires="v">
                <p:oleObj spid="_x0000_s297750" name="Equation" r:id="rId11" imgW="596880" imgH="469800" progId="Equation.3">
                  <p:embed/>
                </p:oleObj>
              </mc:Choice>
              <mc:Fallback>
                <p:oleObj name="Equation" r:id="rId11" imgW="596880" imgH="469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057400"/>
                        <a:ext cx="1692275" cy="1304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0" name="Object 7"/>
          <p:cNvGraphicFramePr>
            <a:graphicFrameLocks noChangeAspect="1"/>
          </p:cNvGraphicFramePr>
          <p:nvPr/>
        </p:nvGraphicFramePr>
        <p:xfrm>
          <a:off x="7626350" y="2133600"/>
          <a:ext cx="755650" cy="1092200"/>
        </p:xfrm>
        <a:graphic>
          <a:graphicData uri="http://schemas.openxmlformats.org/presentationml/2006/ole">
            <mc:AlternateContent xmlns:mc="http://schemas.openxmlformats.org/markup-compatibility/2006">
              <mc:Choice xmlns:v="urn:schemas-microsoft-com:vml" Requires="v">
                <p:oleObj spid="_x0000_s297751" name="Equation" r:id="rId13" imgW="266400" imgH="393480" progId="Equation.3">
                  <p:embed/>
                </p:oleObj>
              </mc:Choice>
              <mc:Fallback>
                <p:oleObj name="Equation" r:id="rId13" imgW="26640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6350" y="2133600"/>
                        <a:ext cx="755650" cy="1092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3" name="Object 8"/>
          <p:cNvGraphicFramePr>
            <a:graphicFrameLocks noChangeAspect="1"/>
          </p:cNvGraphicFramePr>
          <p:nvPr/>
        </p:nvGraphicFramePr>
        <p:xfrm>
          <a:off x="5884863" y="3711575"/>
          <a:ext cx="1963737" cy="1393825"/>
        </p:xfrm>
        <a:graphic>
          <a:graphicData uri="http://schemas.openxmlformats.org/presentationml/2006/ole">
            <mc:AlternateContent xmlns:mc="http://schemas.openxmlformats.org/markup-compatibility/2006">
              <mc:Choice xmlns:v="urn:schemas-microsoft-com:vml" Requires="v">
                <p:oleObj spid="_x0000_s297752" name="Equation" r:id="rId15" imgW="647640" imgH="469800" progId="Equation.3">
                  <p:embed/>
                </p:oleObj>
              </mc:Choice>
              <mc:Fallback>
                <p:oleObj name="Equation" r:id="rId15" imgW="647640" imgH="469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84863" y="3711575"/>
                        <a:ext cx="1963737" cy="1393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4174" name="Object 9"/>
          <p:cNvGraphicFramePr>
            <a:graphicFrameLocks noChangeAspect="1"/>
          </p:cNvGraphicFramePr>
          <p:nvPr/>
        </p:nvGraphicFramePr>
        <p:xfrm>
          <a:off x="7839075" y="3762375"/>
          <a:ext cx="847725" cy="1168400"/>
        </p:xfrm>
        <a:graphic>
          <a:graphicData uri="http://schemas.openxmlformats.org/presentationml/2006/ole">
            <mc:AlternateContent xmlns:mc="http://schemas.openxmlformats.org/markup-compatibility/2006">
              <mc:Choice xmlns:v="urn:schemas-microsoft-com:vml" Requires="v">
                <p:oleObj spid="_x0000_s297753" name="Equation" r:id="rId17" imgW="279360" imgH="393480" progId="Equation.DSMT4">
                  <p:embed/>
                </p:oleObj>
              </mc:Choice>
              <mc:Fallback>
                <p:oleObj name="Equation" r:id="rId17" imgW="27936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39075" y="3762375"/>
                        <a:ext cx="847725" cy="1168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74177" name="Text Box 33"/>
          <p:cNvSpPr txBox="1">
            <a:spLocks noChangeArrowheads="1"/>
          </p:cNvSpPr>
          <p:nvPr/>
        </p:nvSpPr>
        <p:spPr bwMode="auto">
          <a:xfrm>
            <a:off x="533400" y="31543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Unit?</a:t>
            </a:r>
          </a:p>
        </p:txBody>
      </p:sp>
      <p:sp>
        <p:nvSpPr>
          <p:cNvPr id="774178" name="Text Box 34"/>
          <p:cNvSpPr txBox="1">
            <a:spLocks noChangeArrowheads="1"/>
          </p:cNvSpPr>
          <p:nvPr/>
        </p:nvSpPr>
        <p:spPr bwMode="auto">
          <a:xfrm>
            <a:off x="1371600" y="3154363"/>
            <a:ext cx="838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rad/s</a:t>
            </a:r>
          </a:p>
        </p:txBody>
      </p:sp>
      <p:sp>
        <p:nvSpPr>
          <p:cNvPr id="774181" name="Text Box 37"/>
          <p:cNvSpPr txBox="1">
            <a:spLocks noChangeArrowheads="1"/>
          </p:cNvSpPr>
          <p:nvPr/>
        </p:nvSpPr>
        <p:spPr bwMode="auto">
          <a:xfrm>
            <a:off x="533400" y="48307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Unit?</a:t>
            </a:r>
          </a:p>
        </p:txBody>
      </p:sp>
      <p:sp>
        <p:nvSpPr>
          <p:cNvPr id="774182" name="Text Box 38"/>
          <p:cNvSpPr txBox="1">
            <a:spLocks noChangeArrowheads="1"/>
          </p:cNvSpPr>
          <p:nvPr/>
        </p:nvSpPr>
        <p:spPr bwMode="auto">
          <a:xfrm>
            <a:off x="1371600" y="4830763"/>
            <a:ext cx="838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A50021"/>
                </a:solidFill>
                <a:latin typeface="Arial Narrow" charset="0"/>
              </a:rPr>
              <a:t>rad/s</a:t>
            </a:r>
            <a:r>
              <a:rPr lang="en-US" sz="2200" baseline="30000">
                <a:solidFill>
                  <a:srgbClr val="A50021"/>
                </a:solidFill>
                <a:latin typeface="Arial Narrow" charset="0"/>
              </a:rPr>
              <a:t>2</a:t>
            </a:r>
            <a:endParaRPr lang="en-US" sz="2200">
              <a:solidFill>
                <a:srgbClr val="A50021"/>
              </a:solidFill>
              <a:latin typeface="Arial Narrow" charset="0"/>
            </a:endParaRPr>
          </a:p>
        </p:txBody>
      </p:sp>
      <p:sp>
        <p:nvSpPr>
          <p:cNvPr id="774185" name="Text Box 41"/>
          <p:cNvSpPr txBox="1">
            <a:spLocks noChangeArrowheads="1"/>
          </p:cNvSpPr>
          <p:nvPr/>
        </p:nvSpPr>
        <p:spPr bwMode="auto">
          <a:xfrm>
            <a:off x="2514600" y="32004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Dimension</a:t>
            </a:r>
            <a:r>
              <a:rPr lang="en-US" sz="2200">
                <a:solidFill>
                  <a:srgbClr val="A50021"/>
                </a:solidFill>
                <a:latin typeface="Arial Narrow" charset="0"/>
                <a:ea typeface="굴림" charset="0"/>
                <a:cs typeface="굴림" charset="0"/>
              </a:rPr>
              <a:t>?</a:t>
            </a:r>
          </a:p>
        </p:txBody>
      </p:sp>
      <p:sp>
        <p:nvSpPr>
          <p:cNvPr id="774186" name="Text Box 42"/>
          <p:cNvSpPr txBox="1">
            <a:spLocks noChangeArrowheads="1"/>
          </p:cNvSpPr>
          <p:nvPr/>
        </p:nvSpPr>
        <p:spPr bwMode="auto">
          <a:xfrm>
            <a:off x="4114800" y="32004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-1</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
        <p:nvSpPr>
          <p:cNvPr id="774187" name="Text Box 43"/>
          <p:cNvSpPr txBox="1">
            <a:spLocks noChangeArrowheads="1"/>
          </p:cNvSpPr>
          <p:nvPr/>
        </p:nvSpPr>
        <p:spPr bwMode="auto">
          <a:xfrm>
            <a:off x="2590800" y="4800600"/>
            <a:ext cx="152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Dimension</a:t>
            </a:r>
            <a:r>
              <a:rPr lang="en-US" sz="2200">
                <a:solidFill>
                  <a:srgbClr val="A50021"/>
                </a:solidFill>
                <a:latin typeface="Arial Narrow" charset="0"/>
                <a:ea typeface="굴림" charset="0"/>
                <a:cs typeface="굴림" charset="0"/>
              </a:rPr>
              <a:t>?</a:t>
            </a:r>
          </a:p>
        </p:txBody>
      </p:sp>
      <p:sp>
        <p:nvSpPr>
          <p:cNvPr id="774188" name="Text Box 44"/>
          <p:cNvSpPr txBox="1">
            <a:spLocks noChangeArrowheads="1"/>
          </p:cNvSpPr>
          <p:nvPr/>
        </p:nvSpPr>
        <p:spPr bwMode="auto">
          <a:xfrm>
            <a:off x="4191000" y="4800600"/>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rgbClr val="A50021"/>
                </a:solidFill>
                <a:latin typeface="Arial Narrow" charset="0"/>
                <a:ea typeface="굴림" charset="0"/>
                <a:cs typeface="굴림" charset="0"/>
              </a:rPr>
              <a:t>[T</a:t>
            </a:r>
            <a:r>
              <a:rPr lang="en-US" altLang="ko-KR" sz="2200" baseline="30000">
                <a:solidFill>
                  <a:srgbClr val="A50021"/>
                </a:solidFill>
                <a:latin typeface="Arial Narrow" charset="0"/>
                <a:ea typeface="굴림" charset="0"/>
                <a:cs typeface="굴림" charset="0"/>
              </a:rPr>
              <a:t>-2</a:t>
            </a:r>
            <a:r>
              <a:rPr lang="en-US" altLang="ko-KR" sz="2200">
                <a:solidFill>
                  <a:srgbClr val="A50021"/>
                </a:solidFill>
                <a:latin typeface="Arial Narrow" charset="0"/>
                <a:ea typeface="굴림" charset="0"/>
                <a:cs typeface="굴림" charset="0"/>
              </a:rPr>
              <a:t>]</a:t>
            </a:r>
            <a:endParaRPr lang="en-US" sz="2200">
              <a:solidFill>
                <a:srgbClr val="A50021"/>
              </a:solidFill>
              <a:latin typeface="Arial Narrow" charset="0"/>
              <a:ea typeface="굴림" charset="0"/>
              <a:cs typeface="굴림" charset="0"/>
            </a:endParaRPr>
          </a:p>
        </p:txBody>
      </p:sp>
    </p:spTree>
    <p:extLst>
      <p:ext uri="{BB962C8B-B14F-4D97-AF65-F5344CB8AC3E}">
        <p14:creationId xmlns:p14="http://schemas.microsoft.com/office/powerpoint/2010/main" val="3746152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74146"/>
                                        </p:tgtEl>
                                        <p:attrNameLst>
                                          <p:attrName>style.visibility</p:attrName>
                                        </p:attrNameLst>
                                      </p:cBhvr>
                                      <p:to>
                                        <p:strVal val="visible"/>
                                      </p:to>
                                    </p:set>
                                    <p:animEffect transition="in" filter="wipe(left)">
                                      <p:cBhvr>
                                        <p:cTn id="7" dur="500"/>
                                        <p:tgtEl>
                                          <p:spTgt spid="774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iterate type="wd">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774147"/>
                                        </p:tgtEl>
                                        <p:attrNameLst>
                                          <p:attrName>style.visibility</p:attrName>
                                        </p:attrNameLst>
                                      </p:cBhvr>
                                      <p:to>
                                        <p:strVal val="visible"/>
                                      </p:to>
                                    </p:set>
                                    <p:animEffect transition="in" filter="wipe(left)">
                                      <p:cBhvr>
                                        <p:cTn id="26" dur="500"/>
                                        <p:tgtEl>
                                          <p:spTgt spid="7741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774168"/>
                                        </p:tgtEl>
                                        <p:attrNameLst>
                                          <p:attrName>style.visibility</p:attrName>
                                        </p:attrNameLst>
                                      </p:cBhvr>
                                      <p:to>
                                        <p:strVal val="visible"/>
                                      </p:to>
                                    </p:set>
                                    <p:animEffect transition="in" filter="wipe(left)">
                                      <p:cBhvr>
                                        <p:cTn id="31" dur="500"/>
                                        <p:tgtEl>
                                          <p:spTgt spid="77416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774149"/>
                                        </p:tgtEl>
                                        <p:attrNameLst>
                                          <p:attrName>style.visibility</p:attrName>
                                        </p:attrNameLst>
                                      </p:cBhvr>
                                      <p:to>
                                        <p:strVal val="visible"/>
                                      </p:to>
                                    </p:set>
                                    <p:animEffect transition="in" filter="wipe(left)">
                                      <p:cBhvr>
                                        <p:cTn id="36" dur="500"/>
                                        <p:tgtEl>
                                          <p:spTgt spid="7741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iterate type="wd">
                                    <p:tmPct val="10000"/>
                                  </p:iterate>
                                  <p:childTnLst>
                                    <p:set>
                                      <p:cBhvr>
                                        <p:cTn id="40" dur="1" fill="hold">
                                          <p:stCondLst>
                                            <p:cond delay="0"/>
                                          </p:stCondLst>
                                        </p:cTn>
                                        <p:tgtEl>
                                          <p:spTgt spid="774150"/>
                                        </p:tgtEl>
                                        <p:attrNameLst>
                                          <p:attrName>style.visibility</p:attrName>
                                        </p:attrNameLst>
                                      </p:cBhvr>
                                      <p:to>
                                        <p:strVal val="visible"/>
                                      </p:to>
                                    </p:set>
                                    <p:animEffect transition="in" filter="wipe(left)">
                                      <p:cBhvr>
                                        <p:cTn id="41" dur="500"/>
                                        <p:tgtEl>
                                          <p:spTgt spid="77415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774169"/>
                                        </p:tgtEl>
                                        <p:attrNameLst>
                                          <p:attrName>style.visibility</p:attrName>
                                        </p:attrNameLst>
                                      </p:cBhvr>
                                      <p:to>
                                        <p:strVal val="visible"/>
                                      </p:to>
                                    </p:set>
                                    <p:animEffect transition="in" filter="wipe(left)">
                                      <p:cBhvr>
                                        <p:cTn id="46" dur="500"/>
                                        <p:tgtEl>
                                          <p:spTgt spid="7741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iterate type="wd">
                                    <p:tmPct val="10000"/>
                                  </p:iterate>
                                  <p:childTnLst>
                                    <p:set>
                                      <p:cBhvr>
                                        <p:cTn id="50" dur="1" fill="hold">
                                          <p:stCondLst>
                                            <p:cond delay="0"/>
                                          </p:stCondLst>
                                        </p:cTn>
                                        <p:tgtEl>
                                          <p:spTgt spid="774170"/>
                                        </p:tgtEl>
                                        <p:attrNameLst>
                                          <p:attrName>style.visibility</p:attrName>
                                        </p:attrNameLst>
                                      </p:cBhvr>
                                      <p:to>
                                        <p:strVal val="visible"/>
                                      </p:to>
                                    </p:set>
                                    <p:animEffect transition="in" filter="wipe(left)">
                                      <p:cBhvr>
                                        <p:cTn id="51" dur="500"/>
                                        <p:tgtEl>
                                          <p:spTgt spid="77417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774177"/>
                                        </p:tgtEl>
                                        <p:attrNameLst>
                                          <p:attrName>style.visibility</p:attrName>
                                        </p:attrNameLst>
                                      </p:cBhvr>
                                      <p:to>
                                        <p:strVal val="visible"/>
                                      </p:to>
                                    </p:set>
                                    <p:animEffect transition="in" filter="wipe(left)">
                                      <p:cBhvr>
                                        <p:cTn id="56" dur="500"/>
                                        <p:tgtEl>
                                          <p:spTgt spid="77417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774178"/>
                                        </p:tgtEl>
                                        <p:attrNameLst>
                                          <p:attrName>style.visibility</p:attrName>
                                        </p:attrNameLst>
                                      </p:cBhvr>
                                      <p:to>
                                        <p:strVal val="visible"/>
                                      </p:to>
                                    </p:set>
                                    <p:animEffect transition="in" filter="wipe(left)">
                                      <p:cBhvr>
                                        <p:cTn id="61" dur="500"/>
                                        <p:tgtEl>
                                          <p:spTgt spid="77417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774185"/>
                                        </p:tgtEl>
                                        <p:attrNameLst>
                                          <p:attrName>style.visibility</p:attrName>
                                        </p:attrNameLst>
                                      </p:cBhvr>
                                      <p:to>
                                        <p:strVal val="visible"/>
                                      </p:to>
                                    </p:set>
                                    <p:animEffect transition="in" filter="wipe(left)">
                                      <p:cBhvr>
                                        <p:cTn id="66" dur="500"/>
                                        <p:tgtEl>
                                          <p:spTgt spid="77418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774186"/>
                                        </p:tgtEl>
                                        <p:attrNameLst>
                                          <p:attrName>style.visibility</p:attrName>
                                        </p:attrNameLst>
                                      </p:cBhvr>
                                      <p:to>
                                        <p:strVal val="visible"/>
                                      </p:to>
                                    </p:set>
                                    <p:animEffect transition="in" filter="wipe(left)">
                                      <p:cBhvr>
                                        <p:cTn id="71" dur="500"/>
                                        <p:tgtEl>
                                          <p:spTgt spid="77418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774153"/>
                                        </p:tgtEl>
                                        <p:attrNameLst>
                                          <p:attrName>style.visibility</p:attrName>
                                        </p:attrNameLst>
                                      </p:cBhvr>
                                      <p:to>
                                        <p:strVal val="visible"/>
                                      </p:to>
                                    </p:set>
                                    <p:animEffect transition="in" filter="wipe(left)">
                                      <p:cBhvr>
                                        <p:cTn id="76" dur="500"/>
                                        <p:tgtEl>
                                          <p:spTgt spid="77415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774154"/>
                                        </p:tgtEl>
                                        <p:attrNameLst>
                                          <p:attrName>style.visibility</p:attrName>
                                        </p:attrNameLst>
                                      </p:cBhvr>
                                      <p:to>
                                        <p:strVal val="visible"/>
                                      </p:to>
                                    </p:set>
                                    <p:animEffect transition="in" filter="wipe(left)">
                                      <p:cBhvr>
                                        <p:cTn id="81" dur="500"/>
                                        <p:tgtEl>
                                          <p:spTgt spid="77415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774173"/>
                                        </p:tgtEl>
                                        <p:attrNameLst>
                                          <p:attrName>style.visibility</p:attrName>
                                        </p:attrNameLst>
                                      </p:cBhvr>
                                      <p:to>
                                        <p:strVal val="visible"/>
                                      </p:to>
                                    </p:set>
                                    <p:animEffect transition="in" filter="wipe(left)">
                                      <p:cBhvr>
                                        <p:cTn id="86" dur="500"/>
                                        <p:tgtEl>
                                          <p:spTgt spid="77417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774174"/>
                                        </p:tgtEl>
                                        <p:attrNameLst>
                                          <p:attrName>style.visibility</p:attrName>
                                        </p:attrNameLst>
                                      </p:cBhvr>
                                      <p:to>
                                        <p:strVal val="visible"/>
                                      </p:to>
                                    </p:set>
                                    <p:animEffect transition="in" filter="wipe(left)">
                                      <p:cBhvr>
                                        <p:cTn id="91" dur="500"/>
                                        <p:tgtEl>
                                          <p:spTgt spid="77417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774181"/>
                                        </p:tgtEl>
                                        <p:attrNameLst>
                                          <p:attrName>style.visibility</p:attrName>
                                        </p:attrNameLst>
                                      </p:cBhvr>
                                      <p:to>
                                        <p:strVal val="visible"/>
                                      </p:to>
                                    </p:set>
                                    <p:animEffect transition="in" filter="wipe(left)">
                                      <p:cBhvr>
                                        <p:cTn id="96" dur="500"/>
                                        <p:tgtEl>
                                          <p:spTgt spid="774181"/>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774182"/>
                                        </p:tgtEl>
                                        <p:attrNameLst>
                                          <p:attrName>style.visibility</p:attrName>
                                        </p:attrNameLst>
                                      </p:cBhvr>
                                      <p:to>
                                        <p:strVal val="visible"/>
                                      </p:to>
                                    </p:set>
                                    <p:animEffect transition="in" filter="wipe(left)">
                                      <p:cBhvr>
                                        <p:cTn id="101" dur="500"/>
                                        <p:tgtEl>
                                          <p:spTgt spid="774182"/>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iterate type="wd">
                                    <p:tmPct val="10000"/>
                                  </p:iterate>
                                  <p:childTnLst>
                                    <p:set>
                                      <p:cBhvr>
                                        <p:cTn id="105" dur="1" fill="hold">
                                          <p:stCondLst>
                                            <p:cond delay="0"/>
                                          </p:stCondLst>
                                        </p:cTn>
                                        <p:tgtEl>
                                          <p:spTgt spid="774187"/>
                                        </p:tgtEl>
                                        <p:attrNameLst>
                                          <p:attrName>style.visibility</p:attrName>
                                        </p:attrNameLst>
                                      </p:cBhvr>
                                      <p:to>
                                        <p:strVal val="visible"/>
                                      </p:to>
                                    </p:set>
                                    <p:animEffect transition="in" filter="wipe(left)">
                                      <p:cBhvr>
                                        <p:cTn id="106" dur="500"/>
                                        <p:tgtEl>
                                          <p:spTgt spid="77418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grpId="0" nodeType="clickEffect">
                                  <p:stCondLst>
                                    <p:cond delay="0"/>
                                  </p:stCondLst>
                                  <p:iterate type="wd">
                                    <p:tmPct val="10000"/>
                                  </p:iterate>
                                  <p:childTnLst>
                                    <p:set>
                                      <p:cBhvr>
                                        <p:cTn id="110" dur="1" fill="hold">
                                          <p:stCondLst>
                                            <p:cond delay="0"/>
                                          </p:stCondLst>
                                        </p:cTn>
                                        <p:tgtEl>
                                          <p:spTgt spid="774188"/>
                                        </p:tgtEl>
                                        <p:attrNameLst>
                                          <p:attrName>style.visibility</p:attrName>
                                        </p:attrNameLst>
                                      </p:cBhvr>
                                      <p:to>
                                        <p:strVal val="visible"/>
                                      </p:to>
                                    </p:set>
                                    <p:animEffect transition="in" filter="wipe(left)">
                                      <p:cBhvr>
                                        <p:cTn id="111" dur="500"/>
                                        <p:tgtEl>
                                          <p:spTgt spid="774188"/>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grpId="0" nodeType="clickEffect">
                                  <p:stCondLst>
                                    <p:cond delay="0"/>
                                  </p:stCondLst>
                                  <p:iterate type="wd">
                                    <p:tmPct val="10000"/>
                                  </p:iterate>
                                  <p:childTnLst>
                                    <p:set>
                                      <p:cBhvr>
                                        <p:cTn id="115" dur="1" fill="hold">
                                          <p:stCondLst>
                                            <p:cond delay="0"/>
                                          </p:stCondLst>
                                        </p:cTn>
                                        <p:tgtEl>
                                          <p:spTgt spid="774157"/>
                                        </p:tgtEl>
                                        <p:attrNameLst>
                                          <p:attrName>style.visibility</p:attrName>
                                        </p:attrNameLst>
                                      </p:cBhvr>
                                      <p:to>
                                        <p:strVal val="visible"/>
                                      </p:to>
                                    </p:set>
                                    <p:animEffect transition="in" filter="wipe(left)">
                                      <p:cBhvr>
                                        <p:cTn id="116" dur="300"/>
                                        <p:tgtEl>
                                          <p:spTgt spid="774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6" grpId="0"/>
      <p:bldP spid="774149" grpId="0"/>
      <p:bldP spid="774153" grpId="0"/>
      <p:bldP spid="774157" grpId="0" animBg="1" autoUpdateAnimBg="0"/>
      <p:bldP spid="774177" grpId="0"/>
      <p:bldP spid="774178" grpId="0"/>
      <p:bldP spid="774181" grpId="0"/>
      <p:bldP spid="774182" grpId="0"/>
      <p:bldP spid="774185" grpId="0"/>
      <p:bldP spid="774186" grpId="0"/>
      <p:bldP spid="774187" grpId="0"/>
      <p:bldP spid="7741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5223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223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AB9CCD8-12CC-5D40-B53B-F9EC25E0217B}"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pic>
        <p:nvPicPr>
          <p:cNvPr id="843779" name="Picture 3" descr="F0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3" y="1066800"/>
            <a:ext cx="4421187"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3780" name="Text Box 4"/>
          <p:cNvSpPr txBox="1">
            <a:spLocks noChangeArrowheads="1"/>
          </p:cNvSpPr>
          <p:nvPr/>
        </p:nvSpPr>
        <p:spPr bwMode="auto">
          <a:xfrm>
            <a:off x="228600" y="838200"/>
            <a:ext cx="58832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Arial Narrow" charset="0"/>
              </a:rPr>
              <a:t>A gymnast on a high bar swings through</a:t>
            </a:r>
            <a:r>
              <a:rPr lang="en-US" altLang="ko-KR" sz="2800">
                <a:solidFill>
                  <a:schemeClr val="accent2"/>
                </a:solidFill>
                <a:latin typeface="Arial Narrow" charset="0"/>
                <a:ea typeface="굴림" charset="0"/>
                <a:cs typeface="굴림" charset="0"/>
              </a:rPr>
              <a:t> </a:t>
            </a:r>
            <a:r>
              <a:rPr lang="en-US" sz="2800">
                <a:solidFill>
                  <a:schemeClr val="accent2"/>
                </a:solidFill>
                <a:latin typeface="Arial Narrow" charset="0"/>
                <a:ea typeface="굴림" charset="0"/>
                <a:cs typeface="굴림" charset="0"/>
              </a:rPr>
              <a:t>two revolutions in a time of 1.90 s.</a:t>
            </a:r>
            <a:r>
              <a:rPr lang="en-US" altLang="ko-KR" sz="2800">
                <a:solidFill>
                  <a:schemeClr val="accent2"/>
                </a:solidFill>
                <a:latin typeface="Arial Narrow" charset="0"/>
                <a:ea typeface="굴림" charset="0"/>
                <a:cs typeface="굴림" charset="0"/>
              </a:rPr>
              <a:t> </a:t>
            </a:r>
            <a:r>
              <a:rPr lang="en-US" sz="2800">
                <a:solidFill>
                  <a:schemeClr val="accent2"/>
                </a:solidFill>
                <a:latin typeface="Arial Narrow" charset="0"/>
                <a:ea typeface="굴림" charset="0"/>
                <a:cs typeface="굴림" charset="0"/>
              </a:rPr>
              <a:t>Find the average angular velocity</a:t>
            </a:r>
            <a:r>
              <a:rPr lang="en-US" altLang="ko-KR" sz="2800">
                <a:solidFill>
                  <a:schemeClr val="accent2"/>
                </a:solidFill>
                <a:latin typeface="Arial Narrow" charset="0"/>
                <a:ea typeface="굴림" charset="0"/>
                <a:cs typeface="굴림" charset="0"/>
              </a:rPr>
              <a:t> </a:t>
            </a:r>
            <a:r>
              <a:rPr lang="en-US" sz="2800">
                <a:solidFill>
                  <a:schemeClr val="accent2"/>
                </a:solidFill>
                <a:latin typeface="Arial Narrow" charset="0"/>
                <a:ea typeface="굴림" charset="0"/>
                <a:cs typeface="굴림" charset="0"/>
              </a:rPr>
              <a:t>of the gymnast.</a:t>
            </a:r>
          </a:p>
        </p:txBody>
      </p:sp>
      <p:sp>
        <p:nvSpPr>
          <p:cNvPr id="52237" name="Rectangle 5"/>
          <p:cNvSpPr>
            <a:spLocks noGrp="1" noChangeArrowheads="1"/>
          </p:cNvSpPr>
          <p:nvPr>
            <p:ph type="title"/>
          </p:nvPr>
        </p:nvSpPr>
        <p:spPr>
          <a:xfrm>
            <a:off x="685800" y="76200"/>
            <a:ext cx="7772400" cy="685800"/>
          </a:xfrm>
        </p:spPr>
        <p:txBody>
          <a:bodyPr/>
          <a:lstStyle/>
          <a:p>
            <a:r>
              <a:rPr lang="en-US" altLang="ko-KR" sz="4000">
                <a:latin typeface="Arial Narrow" charset="0"/>
                <a:ea typeface="굴림" charset="0"/>
                <a:cs typeface="굴림" charset="0"/>
              </a:rPr>
              <a:t>Ex. Gymnast on a High Bar</a:t>
            </a:r>
            <a:endParaRPr lang="en-US" sz="4000">
              <a:latin typeface="Arial Narrow" charset="0"/>
              <a:ea typeface="ＭＳ Ｐゴシック" charset="0"/>
              <a:cs typeface="ＭＳ Ｐゴシック" charset="0"/>
            </a:endParaRPr>
          </a:p>
        </p:txBody>
      </p:sp>
      <p:graphicFrame>
        <p:nvGraphicFramePr>
          <p:cNvPr id="843782" name="Object 2"/>
          <p:cNvGraphicFramePr>
            <a:graphicFrameLocks noChangeAspect="1"/>
          </p:cNvGraphicFramePr>
          <p:nvPr/>
        </p:nvGraphicFramePr>
        <p:xfrm>
          <a:off x="457200" y="2895600"/>
          <a:ext cx="927100" cy="463550"/>
        </p:xfrm>
        <a:graphic>
          <a:graphicData uri="http://schemas.openxmlformats.org/presentationml/2006/ole">
            <mc:AlternateContent xmlns:mc="http://schemas.openxmlformats.org/markup-compatibility/2006">
              <mc:Choice xmlns:v="urn:schemas-microsoft-com:vml" Requires="v">
                <p:oleObj spid="_x0000_s305400" name="Equation" r:id="rId5" imgW="355320" imgH="177480" progId="Equation.DSMT4">
                  <p:embed/>
                </p:oleObj>
              </mc:Choice>
              <mc:Fallback>
                <p:oleObj name="Equation" r:id="rId5" imgW="3553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95600"/>
                        <a:ext cx="9271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83" name="Object 3"/>
          <p:cNvGraphicFramePr>
            <a:graphicFrameLocks noChangeAspect="1"/>
          </p:cNvGraphicFramePr>
          <p:nvPr/>
        </p:nvGraphicFramePr>
        <p:xfrm>
          <a:off x="581025" y="5153025"/>
          <a:ext cx="638175" cy="377825"/>
        </p:xfrm>
        <a:graphic>
          <a:graphicData uri="http://schemas.openxmlformats.org/presentationml/2006/ole">
            <mc:AlternateContent xmlns:mc="http://schemas.openxmlformats.org/markup-compatibility/2006">
              <mc:Choice xmlns:v="urn:schemas-microsoft-com:vml" Requires="v">
                <p:oleObj spid="_x0000_s305401" name="Equation" r:id="rId7" imgW="279360" imgH="164880" progId="Equation.DSMT4">
                  <p:embed/>
                </p:oleObj>
              </mc:Choice>
              <mc:Fallback>
                <p:oleObj name="Equation" r:id="rId7" imgW="279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025" y="5153025"/>
                        <a:ext cx="63817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84" name="Object 4"/>
          <p:cNvGraphicFramePr>
            <a:graphicFrameLocks noChangeAspect="1"/>
          </p:cNvGraphicFramePr>
          <p:nvPr/>
        </p:nvGraphicFramePr>
        <p:xfrm>
          <a:off x="1600200" y="2590800"/>
          <a:ext cx="3279775" cy="1127125"/>
        </p:xfrm>
        <a:graphic>
          <a:graphicData uri="http://schemas.openxmlformats.org/presentationml/2006/ole">
            <mc:AlternateContent xmlns:mc="http://schemas.openxmlformats.org/markup-compatibility/2006">
              <mc:Choice xmlns:v="urn:schemas-microsoft-com:vml" Requires="v">
                <p:oleObj spid="_x0000_s305402" name="Equation" r:id="rId9" imgW="1257120" imgH="431640" progId="Equation.DSMT4">
                  <p:embed/>
                </p:oleObj>
              </mc:Choice>
              <mc:Fallback>
                <p:oleObj name="Equation" r:id="rId9" imgW="125712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2590800"/>
                        <a:ext cx="3279775"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85" name="Object 5"/>
          <p:cNvGraphicFramePr>
            <a:graphicFrameLocks noChangeAspect="1"/>
          </p:cNvGraphicFramePr>
          <p:nvPr/>
        </p:nvGraphicFramePr>
        <p:xfrm>
          <a:off x="1143000" y="3657600"/>
          <a:ext cx="1989138" cy="463550"/>
        </p:xfrm>
        <a:graphic>
          <a:graphicData uri="http://schemas.openxmlformats.org/presentationml/2006/ole">
            <mc:AlternateContent xmlns:mc="http://schemas.openxmlformats.org/markup-compatibility/2006">
              <mc:Choice xmlns:v="urn:schemas-microsoft-com:vml" Requires="v">
                <p:oleObj spid="_x0000_s305403" name="Equation" r:id="rId11" imgW="761760" imgH="177480" progId="Equation.DSMT4">
                  <p:embed/>
                </p:oleObj>
              </mc:Choice>
              <mc:Fallback>
                <p:oleObj name="Equation" r:id="rId11" imgW="76176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3657600"/>
                        <a:ext cx="198913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3786" name="Text Box 10"/>
          <p:cNvSpPr txBox="1">
            <a:spLocks noChangeArrowheads="1"/>
          </p:cNvSpPr>
          <p:nvPr/>
        </p:nvSpPr>
        <p:spPr bwMode="auto">
          <a:xfrm>
            <a:off x="304800" y="2239963"/>
            <a:ext cx="3810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200">
                <a:solidFill>
                  <a:schemeClr val="accent2"/>
                </a:solidFill>
                <a:latin typeface="Arial Narrow" charset="0"/>
                <a:ea typeface="굴림" charset="0"/>
                <a:cs typeface="굴림" charset="0"/>
              </a:rPr>
              <a:t>What is the angular displacement?</a:t>
            </a:r>
            <a:endParaRPr lang="en-US" sz="2200">
              <a:solidFill>
                <a:schemeClr val="accent2"/>
              </a:solidFill>
              <a:latin typeface="Arial Narrow" charset="0"/>
              <a:ea typeface="굴림" charset="0"/>
              <a:cs typeface="굴림" charset="0"/>
            </a:endParaRPr>
          </a:p>
        </p:txBody>
      </p:sp>
      <p:sp>
        <p:nvSpPr>
          <p:cNvPr id="843787" name="Oval 11"/>
          <p:cNvSpPr>
            <a:spLocks noChangeArrowheads="1"/>
          </p:cNvSpPr>
          <p:nvPr/>
        </p:nvSpPr>
        <p:spPr bwMode="auto">
          <a:xfrm>
            <a:off x="1447800" y="3733800"/>
            <a:ext cx="3048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43788" name="Oval 12"/>
          <p:cNvSpPr>
            <a:spLocks noChangeArrowheads="1"/>
          </p:cNvSpPr>
          <p:nvPr/>
        </p:nvSpPr>
        <p:spPr bwMode="auto">
          <a:xfrm>
            <a:off x="1600200" y="2971800"/>
            <a:ext cx="304800" cy="3810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43789" name="Text Box 13"/>
          <p:cNvSpPr txBox="1">
            <a:spLocks noChangeArrowheads="1"/>
          </p:cNvSpPr>
          <p:nvPr/>
        </p:nvSpPr>
        <p:spPr bwMode="auto">
          <a:xfrm>
            <a:off x="441325" y="4302125"/>
            <a:ext cx="1562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A50021"/>
                </a:solidFill>
                <a:latin typeface="Arial Narrow" charset="0"/>
                <a:ea typeface="굴림" charset="0"/>
                <a:cs typeface="굴림" charset="0"/>
              </a:rPr>
              <a:t>Why negative?</a:t>
            </a:r>
            <a:endParaRPr lang="en-US" sz="2000">
              <a:solidFill>
                <a:srgbClr val="A50021"/>
              </a:solidFill>
              <a:latin typeface="Arial Narrow" charset="0"/>
              <a:ea typeface="굴림" charset="0"/>
              <a:cs typeface="굴림" charset="0"/>
            </a:endParaRPr>
          </a:p>
        </p:txBody>
      </p:sp>
      <p:sp>
        <p:nvSpPr>
          <p:cNvPr id="843790" name="Text Box 14"/>
          <p:cNvSpPr txBox="1">
            <a:spLocks noChangeArrowheads="1"/>
          </p:cNvSpPr>
          <p:nvPr/>
        </p:nvSpPr>
        <p:spPr bwMode="auto">
          <a:xfrm>
            <a:off x="1957388" y="4303713"/>
            <a:ext cx="3309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A50021"/>
                </a:solidFill>
                <a:latin typeface="Arial Narrow" charset="0"/>
                <a:ea typeface="굴림" charset="0"/>
                <a:cs typeface="굴림" charset="0"/>
              </a:rPr>
              <a:t>Because he is rotating clockwise!!</a:t>
            </a:r>
            <a:endParaRPr lang="en-US" sz="2000">
              <a:solidFill>
                <a:srgbClr val="A50021"/>
              </a:solidFill>
              <a:latin typeface="Arial Narrow" charset="0"/>
              <a:ea typeface="굴림" charset="0"/>
              <a:cs typeface="굴림" charset="0"/>
            </a:endParaRPr>
          </a:p>
        </p:txBody>
      </p:sp>
      <p:graphicFrame>
        <p:nvGraphicFramePr>
          <p:cNvPr id="843791" name="Object 6"/>
          <p:cNvGraphicFramePr>
            <a:graphicFrameLocks noChangeAspect="1"/>
          </p:cNvGraphicFramePr>
          <p:nvPr/>
        </p:nvGraphicFramePr>
        <p:xfrm>
          <a:off x="1204913" y="4876800"/>
          <a:ext cx="1766887" cy="898525"/>
        </p:xfrm>
        <a:graphic>
          <a:graphicData uri="http://schemas.openxmlformats.org/presentationml/2006/ole">
            <mc:AlternateContent xmlns:mc="http://schemas.openxmlformats.org/markup-compatibility/2006">
              <mc:Choice xmlns:v="urn:schemas-microsoft-com:vml" Requires="v">
                <p:oleObj spid="_x0000_s305404" name="Equation" r:id="rId13" imgW="774360" imgH="393480" progId="Equation.DSMT4">
                  <p:embed/>
                </p:oleObj>
              </mc:Choice>
              <mc:Fallback>
                <p:oleObj name="Equation" r:id="rId13" imgW="77436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4913" y="4876800"/>
                        <a:ext cx="1766887"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3792" name="Object 7"/>
          <p:cNvGraphicFramePr>
            <a:graphicFrameLocks noChangeAspect="1"/>
          </p:cNvGraphicFramePr>
          <p:nvPr/>
        </p:nvGraphicFramePr>
        <p:xfrm>
          <a:off x="2971800" y="5105400"/>
          <a:ext cx="1651000" cy="493713"/>
        </p:xfrm>
        <a:graphic>
          <a:graphicData uri="http://schemas.openxmlformats.org/presentationml/2006/ole">
            <mc:AlternateContent xmlns:mc="http://schemas.openxmlformats.org/markup-compatibility/2006">
              <mc:Choice xmlns:v="urn:schemas-microsoft-com:vml" Requires="v">
                <p:oleObj spid="_x0000_s305405" name="Equation" r:id="rId15" imgW="723600" imgH="215640" progId="Equation.DSMT4">
                  <p:embed/>
                </p:oleObj>
              </mc:Choice>
              <mc:Fallback>
                <p:oleObj name="Equation" r:id="rId15" imgW="723600" imgH="215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5105400"/>
                        <a:ext cx="16510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33200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3780"/>
                                        </p:tgtEl>
                                        <p:attrNameLst>
                                          <p:attrName>style.visibility</p:attrName>
                                        </p:attrNameLst>
                                      </p:cBhvr>
                                      <p:to>
                                        <p:strVal val="visible"/>
                                      </p:to>
                                    </p:set>
                                    <p:animEffect transition="in" filter="wipe(left)">
                                      <p:cBhvr>
                                        <p:cTn id="7" dur="500"/>
                                        <p:tgtEl>
                                          <p:spTgt spid="843780"/>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843779"/>
                                        </p:tgtEl>
                                        <p:attrNameLst>
                                          <p:attrName>style.visibility</p:attrName>
                                        </p:attrNameLst>
                                      </p:cBhvr>
                                      <p:to>
                                        <p:strVal val="visible"/>
                                      </p:to>
                                    </p:set>
                                    <p:anim calcmode="lin" valueType="num">
                                      <p:cBhvr>
                                        <p:cTn id="11" dur="500" fill="hold"/>
                                        <p:tgtEl>
                                          <p:spTgt spid="843779"/>
                                        </p:tgtEl>
                                        <p:attrNameLst>
                                          <p:attrName>ppt_w</p:attrName>
                                        </p:attrNameLst>
                                      </p:cBhvr>
                                      <p:tavLst>
                                        <p:tav tm="0">
                                          <p:val>
                                            <p:fltVal val="0"/>
                                          </p:val>
                                        </p:tav>
                                        <p:tav tm="100000">
                                          <p:val>
                                            <p:strVal val="#ppt_w"/>
                                          </p:val>
                                        </p:tav>
                                      </p:tavLst>
                                    </p:anim>
                                    <p:anim calcmode="lin" valueType="num">
                                      <p:cBhvr>
                                        <p:cTn id="12" dur="500" fill="hold"/>
                                        <p:tgtEl>
                                          <p:spTgt spid="843779"/>
                                        </p:tgtEl>
                                        <p:attrNameLst>
                                          <p:attrName>ppt_h</p:attrName>
                                        </p:attrNameLst>
                                      </p:cBhvr>
                                      <p:tavLst>
                                        <p:tav tm="0">
                                          <p:val>
                                            <p:fltVal val="0"/>
                                          </p:val>
                                        </p:tav>
                                        <p:tav tm="100000">
                                          <p:val>
                                            <p:strVal val="#ppt_h"/>
                                          </p:val>
                                        </p:tav>
                                      </p:tavLst>
                                    </p:anim>
                                    <p:animEffect transition="in" filter="fade">
                                      <p:cBhvr>
                                        <p:cTn id="13" dur="500"/>
                                        <p:tgtEl>
                                          <p:spTgt spid="8437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843786"/>
                                        </p:tgtEl>
                                        <p:attrNameLst>
                                          <p:attrName>style.visibility</p:attrName>
                                        </p:attrNameLst>
                                      </p:cBhvr>
                                      <p:to>
                                        <p:strVal val="visible"/>
                                      </p:to>
                                    </p:set>
                                    <p:animEffect transition="in" filter="wipe(left)">
                                      <p:cBhvr>
                                        <p:cTn id="18" dur="500"/>
                                        <p:tgtEl>
                                          <p:spTgt spid="84378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843782"/>
                                        </p:tgtEl>
                                        <p:attrNameLst>
                                          <p:attrName>style.visibility</p:attrName>
                                        </p:attrNameLst>
                                      </p:cBhvr>
                                      <p:to>
                                        <p:strVal val="visible"/>
                                      </p:to>
                                    </p:set>
                                    <p:animEffect transition="in" filter="wipe(left)">
                                      <p:cBhvr>
                                        <p:cTn id="23" dur="500"/>
                                        <p:tgtEl>
                                          <p:spTgt spid="84378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843784"/>
                                        </p:tgtEl>
                                        <p:attrNameLst>
                                          <p:attrName>style.visibility</p:attrName>
                                        </p:attrNameLst>
                                      </p:cBhvr>
                                      <p:to>
                                        <p:strVal val="visible"/>
                                      </p:to>
                                    </p:set>
                                    <p:animEffect transition="in" filter="wipe(left)">
                                      <p:cBhvr>
                                        <p:cTn id="28" dur="500"/>
                                        <p:tgtEl>
                                          <p:spTgt spid="843784"/>
                                        </p:tgtEl>
                                      </p:cBhvr>
                                    </p:animEffect>
                                  </p:childTnLst>
                                </p:cTn>
                              </p:par>
                            </p:childTnLst>
                          </p:cTn>
                        </p:par>
                        <p:par>
                          <p:cTn id="29" fill="hold" nodeType="afterGroup">
                            <p:stCondLst>
                              <p:cond delay="500"/>
                            </p:stCondLst>
                            <p:childTnLst>
                              <p:par>
                                <p:cTn id="30" presetID="22" presetClass="entr" presetSubtype="8" fill="hold" nodeType="afterEffect">
                                  <p:stCondLst>
                                    <p:cond delay="0"/>
                                  </p:stCondLst>
                                  <p:childTnLst>
                                    <p:set>
                                      <p:cBhvr>
                                        <p:cTn id="31" dur="1" fill="hold">
                                          <p:stCondLst>
                                            <p:cond delay="0"/>
                                          </p:stCondLst>
                                        </p:cTn>
                                        <p:tgtEl>
                                          <p:spTgt spid="843785"/>
                                        </p:tgtEl>
                                        <p:attrNameLst>
                                          <p:attrName>style.visibility</p:attrName>
                                        </p:attrNameLst>
                                      </p:cBhvr>
                                      <p:to>
                                        <p:strVal val="visible"/>
                                      </p:to>
                                    </p:set>
                                    <p:animEffect transition="in" filter="wipe(left)">
                                      <p:cBhvr>
                                        <p:cTn id="32" dur="500"/>
                                        <p:tgtEl>
                                          <p:spTgt spid="8437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43789"/>
                                        </p:tgtEl>
                                        <p:attrNameLst>
                                          <p:attrName>style.visibility</p:attrName>
                                        </p:attrNameLst>
                                      </p:cBhvr>
                                      <p:to>
                                        <p:strVal val="visible"/>
                                      </p:to>
                                    </p:set>
                                    <p:animEffect transition="in" filter="wipe(left)">
                                      <p:cBhvr>
                                        <p:cTn id="37" dur="500"/>
                                        <p:tgtEl>
                                          <p:spTgt spid="843789"/>
                                        </p:tgtEl>
                                      </p:cBhvr>
                                    </p:animEffect>
                                  </p:childTnLst>
                                </p:cTn>
                              </p:par>
                            </p:childTnLst>
                          </p:cTn>
                        </p:par>
                        <p:par>
                          <p:cTn id="38" fill="hold" nodeType="afterGroup">
                            <p:stCondLst>
                              <p:cond delay="500"/>
                            </p:stCondLst>
                            <p:childTnLst>
                              <p:par>
                                <p:cTn id="39" presetID="53" presetClass="entr" presetSubtype="0" fill="hold" grpId="0" nodeType="afterEffect">
                                  <p:stCondLst>
                                    <p:cond delay="0"/>
                                  </p:stCondLst>
                                  <p:childTnLst>
                                    <p:set>
                                      <p:cBhvr>
                                        <p:cTn id="40" dur="1" fill="hold">
                                          <p:stCondLst>
                                            <p:cond delay="0"/>
                                          </p:stCondLst>
                                        </p:cTn>
                                        <p:tgtEl>
                                          <p:spTgt spid="843788"/>
                                        </p:tgtEl>
                                        <p:attrNameLst>
                                          <p:attrName>style.visibility</p:attrName>
                                        </p:attrNameLst>
                                      </p:cBhvr>
                                      <p:to>
                                        <p:strVal val="visible"/>
                                      </p:to>
                                    </p:set>
                                    <p:anim calcmode="lin" valueType="num">
                                      <p:cBhvr>
                                        <p:cTn id="41" dur="500" fill="hold"/>
                                        <p:tgtEl>
                                          <p:spTgt spid="843788"/>
                                        </p:tgtEl>
                                        <p:attrNameLst>
                                          <p:attrName>ppt_w</p:attrName>
                                        </p:attrNameLst>
                                      </p:cBhvr>
                                      <p:tavLst>
                                        <p:tav tm="0">
                                          <p:val>
                                            <p:fltVal val="0"/>
                                          </p:val>
                                        </p:tav>
                                        <p:tav tm="100000">
                                          <p:val>
                                            <p:strVal val="#ppt_w"/>
                                          </p:val>
                                        </p:tav>
                                      </p:tavLst>
                                    </p:anim>
                                    <p:anim calcmode="lin" valueType="num">
                                      <p:cBhvr>
                                        <p:cTn id="42" dur="500" fill="hold"/>
                                        <p:tgtEl>
                                          <p:spTgt spid="843788"/>
                                        </p:tgtEl>
                                        <p:attrNameLst>
                                          <p:attrName>ppt_h</p:attrName>
                                        </p:attrNameLst>
                                      </p:cBhvr>
                                      <p:tavLst>
                                        <p:tav tm="0">
                                          <p:val>
                                            <p:fltVal val="0"/>
                                          </p:val>
                                        </p:tav>
                                        <p:tav tm="100000">
                                          <p:val>
                                            <p:strVal val="#ppt_h"/>
                                          </p:val>
                                        </p:tav>
                                      </p:tavLst>
                                    </p:anim>
                                    <p:animEffect transition="in" filter="fade">
                                      <p:cBhvr>
                                        <p:cTn id="43" dur="500"/>
                                        <p:tgtEl>
                                          <p:spTgt spid="843788"/>
                                        </p:tgtEl>
                                      </p:cBhvr>
                                    </p:animEffect>
                                  </p:childTnLst>
                                </p:cTn>
                              </p:par>
                            </p:childTnLst>
                          </p:cTn>
                        </p:par>
                        <p:par>
                          <p:cTn id="44" fill="hold" nodeType="afterGroup">
                            <p:stCondLst>
                              <p:cond delay="1000"/>
                            </p:stCondLst>
                            <p:childTnLst>
                              <p:par>
                                <p:cTn id="45" presetID="53" presetClass="entr" presetSubtype="0" fill="hold" grpId="0" nodeType="afterEffect">
                                  <p:stCondLst>
                                    <p:cond delay="0"/>
                                  </p:stCondLst>
                                  <p:childTnLst>
                                    <p:set>
                                      <p:cBhvr>
                                        <p:cTn id="46" dur="1" fill="hold">
                                          <p:stCondLst>
                                            <p:cond delay="0"/>
                                          </p:stCondLst>
                                        </p:cTn>
                                        <p:tgtEl>
                                          <p:spTgt spid="843787"/>
                                        </p:tgtEl>
                                        <p:attrNameLst>
                                          <p:attrName>style.visibility</p:attrName>
                                        </p:attrNameLst>
                                      </p:cBhvr>
                                      <p:to>
                                        <p:strVal val="visible"/>
                                      </p:to>
                                    </p:set>
                                    <p:anim calcmode="lin" valueType="num">
                                      <p:cBhvr>
                                        <p:cTn id="47" dur="500" fill="hold"/>
                                        <p:tgtEl>
                                          <p:spTgt spid="843787"/>
                                        </p:tgtEl>
                                        <p:attrNameLst>
                                          <p:attrName>ppt_w</p:attrName>
                                        </p:attrNameLst>
                                      </p:cBhvr>
                                      <p:tavLst>
                                        <p:tav tm="0">
                                          <p:val>
                                            <p:fltVal val="0"/>
                                          </p:val>
                                        </p:tav>
                                        <p:tav tm="100000">
                                          <p:val>
                                            <p:strVal val="#ppt_w"/>
                                          </p:val>
                                        </p:tav>
                                      </p:tavLst>
                                    </p:anim>
                                    <p:anim calcmode="lin" valueType="num">
                                      <p:cBhvr>
                                        <p:cTn id="48" dur="500" fill="hold"/>
                                        <p:tgtEl>
                                          <p:spTgt spid="843787"/>
                                        </p:tgtEl>
                                        <p:attrNameLst>
                                          <p:attrName>ppt_h</p:attrName>
                                        </p:attrNameLst>
                                      </p:cBhvr>
                                      <p:tavLst>
                                        <p:tav tm="0">
                                          <p:val>
                                            <p:fltVal val="0"/>
                                          </p:val>
                                        </p:tav>
                                        <p:tav tm="100000">
                                          <p:val>
                                            <p:strVal val="#ppt_h"/>
                                          </p:val>
                                        </p:tav>
                                      </p:tavLst>
                                    </p:anim>
                                    <p:animEffect transition="in" filter="fade">
                                      <p:cBhvr>
                                        <p:cTn id="49" dur="500"/>
                                        <p:tgtEl>
                                          <p:spTgt spid="84378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43790"/>
                                        </p:tgtEl>
                                        <p:attrNameLst>
                                          <p:attrName>style.visibility</p:attrName>
                                        </p:attrNameLst>
                                      </p:cBhvr>
                                      <p:to>
                                        <p:strVal val="visible"/>
                                      </p:to>
                                    </p:set>
                                    <p:animEffect transition="in" filter="wipe(left)">
                                      <p:cBhvr>
                                        <p:cTn id="54" dur="500"/>
                                        <p:tgtEl>
                                          <p:spTgt spid="84379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843783"/>
                                        </p:tgtEl>
                                        <p:attrNameLst>
                                          <p:attrName>style.visibility</p:attrName>
                                        </p:attrNameLst>
                                      </p:cBhvr>
                                      <p:to>
                                        <p:strVal val="visible"/>
                                      </p:to>
                                    </p:set>
                                    <p:animEffect transition="in" filter="wipe(left)">
                                      <p:cBhvr>
                                        <p:cTn id="59" dur="500"/>
                                        <p:tgtEl>
                                          <p:spTgt spid="84378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843791"/>
                                        </p:tgtEl>
                                        <p:attrNameLst>
                                          <p:attrName>style.visibility</p:attrName>
                                        </p:attrNameLst>
                                      </p:cBhvr>
                                      <p:to>
                                        <p:strVal val="visible"/>
                                      </p:to>
                                    </p:set>
                                    <p:animEffect transition="in" filter="wipe(left)">
                                      <p:cBhvr>
                                        <p:cTn id="64" dur="500"/>
                                        <p:tgtEl>
                                          <p:spTgt spid="84379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843792"/>
                                        </p:tgtEl>
                                        <p:attrNameLst>
                                          <p:attrName>style.visibility</p:attrName>
                                        </p:attrNameLst>
                                      </p:cBhvr>
                                      <p:to>
                                        <p:strVal val="visible"/>
                                      </p:to>
                                    </p:set>
                                    <p:animEffect transition="in" filter="wipe(left)">
                                      <p:cBhvr>
                                        <p:cTn id="69" dur="500"/>
                                        <p:tgtEl>
                                          <p:spTgt spid="843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0" grpId="0"/>
      <p:bldP spid="843786" grpId="0"/>
      <p:bldP spid="843787" grpId="0" animBg="1"/>
      <p:bldP spid="843788" grpId="0" animBg="1"/>
      <p:bldP spid="843789" grpId="0"/>
      <p:bldP spid="8437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762000"/>
            <a:ext cx="8305800" cy="5562600"/>
          </a:xfrm>
        </p:spPr>
        <p:txBody>
          <a:bodyPr/>
          <a:lstStyle/>
          <a:p>
            <a:r>
              <a:rPr lang="en-US" sz="2800" dirty="0" smtClean="0">
                <a:latin typeface="Arial Narrow" charset="0"/>
                <a:ea typeface="ＭＳ Ｐゴシック" charset="0"/>
                <a:cs typeface="ＭＳ Ｐゴシック" charset="0"/>
                <a:sym typeface="Wingdings"/>
              </a:rPr>
              <a:t>Reading Assignments: CH7.9 and 7.10</a:t>
            </a:r>
          </a:p>
          <a:p>
            <a:r>
              <a:rPr lang="en-US" sz="2800" dirty="0" smtClean="0">
                <a:latin typeface="Arial Narrow" charset="0"/>
                <a:ea typeface="ＭＳ Ｐゴシック" charset="0"/>
                <a:cs typeface="ＭＳ Ｐゴシック" charset="0"/>
                <a:sym typeface="Wingdings"/>
              </a:rPr>
              <a:t>Final exam</a:t>
            </a:r>
          </a:p>
          <a:p>
            <a:pPr lvl="1"/>
            <a:r>
              <a:rPr lang="en-US" sz="2400" dirty="0" smtClean="0">
                <a:latin typeface="Arial Narrow" charset="0"/>
                <a:ea typeface="ＭＳ Ｐゴシック" charset="0"/>
                <a:cs typeface="ＭＳ Ｐゴシック" charset="0"/>
                <a:sym typeface="Wingdings"/>
              </a:rPr>
              <a:t>10:30am – 12:30pm, Monday, July 13, in this room</a:t>
            </a:r>
          </a:p>
          <a:p>
            <a:pPr lvl="1"/>
            <a:r>
              <a:rPr lang="en-US" sz="2400" dirty="0" smtClean="0">
                <a:latin typeface="Arial Narrow" charset="0"/>
                <a:ea typeface="ＭＳ Ｐゴシック" charset="0"/>
                <a:cs typeface="ＭＳ Ｐゴシック" charset="0"/>
                <a:sym typeface="Wingdings"/>
              </a:rPr>
              <a:t>Comprehensive exam, covers from CH1.1 – what we finish this Thursday, July 8, plus appendices A1 – A8</a:t>
            </a:r>
          </a:p>
          <a:p>
            <a:pPr lvl="1"/>
            <a:r>
              <a:rPr lang="en-US" sz="2400" dirty="0"/>
              <a:t>Bring your calculator but DO NOT input formula into it!</a:t>
            </a:r>
          </a:p>
          <a:p>
            <a:pPr lvl="2" eaLnBrk="1" hangingPunct="1">
              <a:spcBef>
                <a:spcPts val="72"/>
              </a:spcBef>
            </a:pPr>
            <a:r>
              <a:rPr lang="en-US" sz="2000" dirty="0"/>
              <a:t>Your phones or portable computers are NOT allowed as a replacement!</a:t>
            </a:r>
          </a:p>
          <a:p>
            <a:pPr lvl="1" eaLnBrk="1" hangingPunct="1">
              <a:spcBef>
                <a:spcPts val="72"/>
              </a:spcBef>
            </a:pPr>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r>
              <a:rPr lang="en-US" sz="2400" dirty="0">
                <a:sym typeface="Wingdings"/>
              </a:rPr>
              <a:t> no solutions, derivations or definitions!</a:t>
            </a:r>
            <a:endParaRPr lang="en-US" sz="2400" dirty="0"/>
          </a:p>
          <a:p>
            <a:pPr lvl="2" eaLnBrk="1" hangingPunct="1">
              <a:spcBef>
                <a:spcPts val="72"/>
              </a:spcBef>
            </a:pPr>
            <a:r>
              <a:rPr lang="en-US" sz="2000" dirty="0"/>
              <a:t>No additional formulae or values of constants will be provided!</a:t>
            </a:r>
            <a:endParaRPr lang="en-US" sz="2800" dirty="0" smtClean="0">
              <a:latin typeface="Arial Narrow" charset="0"/>
              <a:ea typeface="ＭＳ Ｐゴシック" charset="0"/>
              <a:cs typeface="ＭＳ Ｐゴシック" charset="0"/>
              <a:sym typeface="Wingdings"/>
            </a:endParaRPr>
          </a:p>
        </p:txBody>
      </p:sp>
      <p:sp>
        <p:nvSpPr>
          <p:cNvPr id="2" name="Date Placeholder 1"/>
          <p:cNvSpPr>
            <a:spLocks noGrp="1"/>
          </p:cNvSpPr>
          <p:nvPr>
            <p:ph type="dt" sz="half" idx="10"/>
          </p:nvPr>
        </p:nvSpPr>
        <p:spPr/>
        <p:txBody>
          <a:bodyPr/>
          <a:lstStyle/>
          <a:p>
            <a:pPr>
              <a:defRPr/>
            </a:pPr>
            <a:r>
              <a:rPr lang="en-US" smtClean="0"/>
              <a:t>Wednesday, July 8, 2015</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1157466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11619">
                                            <p:txEl>
                                              <p:pRg st="5" end="5"/>
                                            </p:txEl>
                                          </p:spTgt>
                                        </p:tgtEl>
                                        <p:attrNameLst>
                                          <p:attrName>style.visibility</p:attrName>
                                        </p:attrNameLst>
                                      </p:cBhvr>
                                      <p:to>
                                        <p:strVal val="visible"/>
                                      </p:to>
                                    </p:set>
                                    <p:animEffect transition="in" filter="wipe(left)">
                                      <p:cBhvr>
                                        <p:cTn id="31" dur="500"/>
                                        <p:tgtEl>
                                          <p:spTgt spid="111619">
                                            <p:txEl>
                                              <p:pRg st="5" end="5"/>
                                            </p:txEl>
                                          </p:spTgt>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wipe(left)">
                                      <p:cBhvr>
                                        <p:cTn id="35" dur="500"/>
                                        <p:tgtEl>
                                          <p:spTgt spid="111619">
                                            <p:txEl>
                                              <p:pRg st="6" end="6"/>
                                            </p:txEl>
                                          </p:spTgt>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11619">
                                            <p:txEl>
                                              <p:pRg st="7" end="7"/>
                                            </p:txEl>
                                          </p:spTgt>
                                        </p:tgtEl>
                                        <p:attrNameLst>
                                          <p:attrName>style.visibility</p:attrName>
                                        </p:attrNameLst>
                                      </p:cBhvr>
                                      <p:to>
                                        <p:strVal val="visible"/>
                                      </p:to>
                                    </p:set>
                                    <p:animEffect transition="in" filter="wipe(left)">
                                      <p:cBhvr>
                                        <p:cTn id="39"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5428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428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FE8748-0168-584B-B99E-7FB6EC0476F6}"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pic>
        <p:nvPicPr>
          <p:cNvPr id="847875" name="Picture 3" descr="F0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3" y="990600"/>
            <a:ext cx="40719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7876" name="Text Box 4"/>
          <p:cNvSpPr txBox="1">
            <a:spLocks noChangeArrowheads="1"/>
          </p:cNvSpPr>
          <p:nvPr/>
        </p:nvSpPr>
        <p:spPr bwMode="auto">
          <a:xfrm>
            <a:off x="304800" y="838200"/>
            <a:ext cx="4343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chemeClr val="accent2"/>
                </a:solidFill>
                <a:latin typeface="Arial Narrow" charset="0"/>
              </a:rPr>
              <a:t>As seen from the front of the engine, the fan blades are rotating with an angular </a:t>
            </a:r>
            <a:r>
              <a:rPr lang="en-US" dirty="0" smtClean="0">
                <a:solidFill>
                  <a:schemeClr val="accent2"/>
                </a:solidFill>
                <a:latin typeface="Arial Narrow" charset="0"/>
              </a:rPr>
              <a:t>velocity </a:t>
            </a:r>
            <a:r>
              <a:rPr lang="en-US" dirty="0">
                <a:solidFill>
                  <a:schemeClr val="accent2"/>
                </a:solidFill>
                <a:latin typeface="Arial Narrow" charset="0"/>
              </a:rPr>
              <a:t>of -110 rad/s.  As the</a:t>
            </a:r>
          </a:p>
          <a:p>
            <a:pPr eaLnBrk="1" hangingPunct="1"/>
            <a:r>
              <a:rPr lang="en-US" dirty="0">
                <a:solidFill>
                  <a:schemeClr val="accent2"/>
                </a:solidFill>
                <a:latin typeface="Arial Narrow" charset="0"/>
              </a:rPr>
              <a:t>plane takes off, the angular</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velocity of the blades reaches</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-330 rad/s in a time of 14 s.</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Find the angular</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acceleration, assuming it to</a:t>
            </a:r>
            <a:r>
              <a:rPr lang="en-US" altLang="ko-KR" dirty="0">
                <a:solidFill>
                  <a:schemeClr val="accent2"/>
                </a:solidFill>
                <a:latin typeface="Arial Narrow" charset="0"/>
                <a:ea typeface="굴림" charset="0"/>
                <a:cs typeface="굴림" charset="0"/>
              </a:rPr>
              <a:t> </a:t>
            </a:r>
            <a:r>
              <a:rPr lang="en-US" dirty="0">
                <a:solidFill>
                  <a:schemeClr val="accent2"/>
                </a:solidFill>
                <a:latin typeface="Arial Narrow" charset="0"/>
                <a:ea typeface="굴림" charset="0"/>
                <a:cs typeface="굴림" charset="0"/>
              </a:rPr>
              <a:t>be constant.</a:t>
            </a:r>
          </a:p>
        </p:txBody>
      </p:sp>
      <p:sp>
        <p:nvSpPr>
          <p:cNvPr id="54285" name="Rectangle 5"/>
          <p:cNvSpPr>
            <a:spLocks noGrp="1" noChangeArrowheads="1"/>
          </p:cNvSpPr>
          <p:nvPr>
            <p:ph type="title"/>
          </p:nvPr>
        </p:nvSpPr>
        <p:spPr>
          <a:xfrm>
            <a:off x="685800" y="76200"/>
            <a:ext cx="7772400" cy="685800"/>
          </a:xfrm>
        </p:spPr>
        <p:txBody>
          <a:bodyPr/>
          <a:lstStyle/>
          <a:p>
            <a:r>
              <a:rPr lang="en-US" altLang="ko-KR" sz="4000">
                <a:latin typeface="Arial Narrow" charset="0"/>
                <a:ea typeface="굴림" charset="0"/>
                <a:cs typeface="굴림" charset="0"/>
              </a:rPr>
              <a:t>Ex. A Jet Revving Its Engines</a:t>
            </a:r>
            <a:endParaRPr lang="en-US" sz="4000">
              <a:latin typeface="Arial Narrow" charset="0"/>
              <a:ea typeface="ＭＳ Ｐゴシック" charset="0"/>
              <a:cs typeface="ＭＳ Ｐゴシック" charset="0"/>
            </a:endParaRPr>
          </a:p>
        </p:txBody>
      </p:sp>
      <p:graphicFrame>
        <p:nvGraphicFramePr>
          <p:cNvPr id="847878" name="Object 2"/>
          <p:cNvGraphicFramePr>
            <a:graphicFrameLocks noChangeAspect="1"/>
          </p:cNvGraphicFramePr>
          <p:nvPr/>
        </p:nvGraphicFramePr>
        <p:xfrm>
          <a:off x="609600" y="4114800"/>
          <a:ext cx="762000" cy="471488"/>
        </p:xfrm>
        <a:graphic>
          <a:graphicData uri="http://schemas.openxmlformats.org/presentationml/2006/ole">
            <mc:AlternateContent xmlns:mc="http://schemas.openxmlformats.org/markup-compatibility/2006">
              <mc:Choice xmlns:v="urn:schemas-microsoft-com:vml" Requires="v">
                <p:oleObj spid="_x0000_s306424" name="Equation" r:id="rId5" imgW="266400" imgH="164880" progId="Equation.DSMT4">
                  <p:embed/>
                </p:oleObj>
              </mc:Choice>
              <mc:Fallback>
                <p:oleObj name="Equation" r:id="rId5" imgW="2664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114800"/>
                        <a:ext cx="7620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79" name="Object 3"/>
          <p:cNvGraphicFramePr>
            <a:graphicFrameLocks noChangeAspect="1"/>
          </p:cNvGraphicFramePr>
          <p:nvPr/>
        </p:nvGraphicFramePr>
        <p:xfrm>
          <a:off x="914400" y="5029200"/>
          <a:ext cx="4648200" cy="995363"/>
        </p:xfrm>
        <a:graphic>
          <a:graphicData uri="http://schemas.openxmlformats.org/presentationml/2006/ole">
            <mc:AlternateContent xmlns:mc="http://schemas.openxmlformats.org/markup-compatibility/2006">
              <mc:Choice xmlns:v="urn:schemas-microsoft-com:vml" Requires="v">
                <p:oleObj spid="_x0000_s306425" name="Equation" r:id="rId7" imgW="1955520" imgH="419040" progId="Equation.DSMT4">
                  <p:embed/>
                </p:oleObj>
              </mc:Choice>
              <mc:Fallback>
                <p:oleObj name="Equation" r:id="rId7" imgW="195552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5029200"/>
                        <a:ext cx="4648200" cy="99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0" name="Object 4"/>
          <p:cNvGraphicFramePr>
            <a:graphicFrameLocks noChangeAspect="1"/>
          </p:cNvGraphicFramePr>
          <p:nvPr/>
        </p:nvGraphicFramePr>
        <p:xfrm>
          <a:off x="5638800" y="5319713"/>
          <a:ext cx="682625" cy="434975"/>
        </p:xfrm>
        <a:graphic>
          <a:graphicData uri="http://schemas.openxmlformats.org/presentationml/2006/ole">
            <mc:AlternateContent xmlns:mc="http://schemas.openxmlformats.org/markup-compatibility/2006">
              <mc:Choice xmlns:v="urn:schemas-microsoft-com:vml" Requires="v">
                <p:oleObj spid="_x0000_s306426" name="Equation" r:id="rId9" imgW="279360" imgH="177480" progId="Equation.DSMT4">
                  <p:embed/>
                </p:oleObj>
              </mc:Choice>
              <mc:Fallback>
                <p:oleObj name="Equation" r:id="rId9" imgW="2793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5319713"/>
                        <a:ext cx="68262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1" name="Object 5"/>
          <p:cNvGraphicFramePr>
            <a:graphicFrameLocks noChangeAspect="1"/>
          </p:cNvGraphicFramePr>
          <p:nvPr/>
        </p:nvGraphicFramePr>
        <p:xfrm>
          <a:off x="1314450" y="3733800"/>
          <a:ext cx="1925638" cy="1393825"/>
        </p:xfrm>
        <a:graphic>
          <a:graphicData uri="http://schemas.openxmlformats.org/presentationml/2006/ole">
            <mc:AlternateContent xmlns:mc="http://schemas.openxmlformats.org/markup-compatibility/2006">
              <mc:Choice xmlns:v="urn:schemas-microsoft-com:vml" Requires="v">
                <p:oleObj spid="_x0000_s306427" name="Equation" r:id="rId11" imgW="634680" imgH="469800" progId="Equation.DSMT4">
                  <p:embed/>
                </p:oleObj>
              </mc:Choice>
              <mc:Fallback>
                <p:oleObj name="Equation" r:id="rId11" imgW="634680" imgH="469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4450" y="3733800"/>
                        <a:ext cx="1925638" cy="1393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2" name="Object 6"/>
          <p:cNvGraphicFramePr>
            <a:graphicFrameLocks noChangeAspect="1"/>
          </p:cNvGraphicFramePr>
          <p:nvPr/>
        </p:nvGraphicFramePr>
        <p:xfrm>
          <a:off x="3267075" y="3784600"/>
          <a:ext cx="847725" cy="1168400"/>
        </p:xfrm>
        <a:graphic>
          <a:graphicData uri="http://schemas.openxmlformats.org/presentationml/2006/ole">
            <mc:AlternateContent xmlns:mc="http://schemas.openxmlformats.org/markup-compatibility/2006">
              <mc:Choice xmlns:v="urn:schemas-microsoft-com:vml" Requires="v">
                <p:oleObj spid="_x0000_s306428" name="Equation" r:id="rId13" imgW="279360" imgH="393480" progId="Equation.DSMT4">
                  <p:embed/>
                </p:oleObj>
              </mc:Choice>
              <mc:Fallback>
                <p:oleObj name="Equation" r:id="rId13" imgW="27936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7075" y="3784600"/>
                        <a:ext cx="847725" cy="1168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7883" name="Object 7"/>
          <p:cNvGraphicFramePr>
            <a:graphicFrameLocks noChangeAspect="1"/>
          </p:cNvGraphicFramePr>
          <p:nvPr/>
        </p:nvGraphicFramePr>
        <p:xfrm>
          <a:off x="6259513" y="5257800"/>
          <a:ext cx="1055687" cy="558800"/>
        </p:xfrm>
        <a:graphic>
          <a:graphicData uri="http://schemas.openxmlformats.org/presentationml/2006/ole">
            <mc:AlternateContent xmlns:mc="http://schemas.openxmlformats.org/markup-compatibility/2006">
              <mc:Choice xmlns:v="urn:schemas-microsoft-com:vml" Requires="v">
                <p:oleObj spid="_x0000_s306429" name="Equation" r:id="rId15" imgW="431640" imgH="228600" progId="Equation.DSMT4">
                  <p:embed/>
                </p:oleObj>
              </mc:Choice>
              <mc:Fallback>
                <p:oleObj name="Equation" r:id="rId15" imgW="43164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59513" y="5257800"/>
                        <a:ext cx="1055687"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204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47876"/>
                                        </p:tgtEl>
                                        <p:attrNameLst>
                                          <p:attrName>style.visibility</p:attrName>
                                        </p:attrNameLst>
                                      </p:cBhvr>
                                      <p:to>
                                        <p:strVal val="visible"/>
                                      </p:to>
                                    </p:set>
                                    <p:animEffect transition="in" filter="wipe(left)">
                                      <p:cBhvr>
                                        <p:cTn id="7" dur="500"/>
                                        <p:tgtEl>
                                          <p:spTgt spid="847876"/>
                                        </p:tgtEl>
                                      </p:cBhvr>
                                    </p:animEffect>
                                  </p:childTnLst>
                                </p:cTn>
                              </p:par>
                            </p:childTnLst>
                          </p:cTn>
                        </p:par>
                        <p:par>
                          <p:cTn id="8" fill="hold" nodeType="afterGroup">
                            <p:stCondLst>
                              <p:cond delay="3500"/>
                            </p:stCondLst>
                            <p:childTnLst>
                              <p:par>
                                <p:cTn id="9" presetID="53" presetClass="entr" presetSubtype="0" fill="hold" nodeType="afterEffect">
                                  <p:stCondLst>
                                    <p:cond delay="0"/>
                                  </p:stCondLst>
                                  <p:childTnLst>
                                    <p:set>
                                      <p:cBhvr>
                                        <p:cTn id="10" dur="1" fill="hold">
                                          <p:stCondLst>
                                            <p:cond delay="0"/>
                                          </p:stCondLst>
                                        </p:cTn>
                                        <p:tgtEl>
                                          <p:spTgt spid="847875"/>
                                        </p:tgtEl>
                                        <p:attrNameLst>
                                          <p:attrName>style.visibility</p:attrName>
                                        </p:attrNameLst>
                                      </p:cBhvr>
                                      <p:to>
                                        <p:strVal val="visible"/>
                                      </p:to>
                                    </p:set>
                                    <p:anim calcmode="lin" valueType="num">
                                      <p:cBhvr>
                                        <p:cTn id="11" dur="500" fill="hold"/>
                                        <p:tgtEl>
                                          <p:spTgt spid="847875"/>
                                        </p:tgtEl>
                                        <p:attrNameLst>
                                          <p:attrName>ppt_w</p:attrName>
                                        </p:attrNameLst>
                                      </p:cBhvr>
                                      <p:tavLst>
                                        <p:tav tm="0">
                                          <p:val>
                                            <p:fltVal val="0"/>
                                          </p:val>
                                        </p:tav>
                                        <p:tav tm="100000">
                                          <p:val>
                                            <p:strVal val="#ppt_w"/>
                                          </p:val>
                                        </p:tav>
                                      </p:tavLst>
                                    </p:anim>
                                    <p:anim calcmode="lin" valueType="num">
                                      <p:cBhvr>
                                        <p:cTn id="12" dur="500" fill="hold"/>
                                        <p:tgtEl>
                                          <p:spTgt spid="847875"/>
                                        </p:tgtEl>
                                        <p:attrNameLst>
                                          <p:attrName>ppt_h</p:attrName>
                                        </p:attrNameLst>
                                      </p:cBhvr>
                                      <p:tavLst>
                                        <p:tav tm="0">
                                          <p:val>
                                            <p:fltVal val="0"/>
                                          </p:val>
                                        </p:tav>
                                        <p:tav tm="100000">
                                          <p:val>
                                            <p:strVal val="#ppt_h"/>
                                          </p:val>
                                        </p:tav>
                                      </p:tavLst>
                                    </p:anim>
                                    <p:animEffect transition="in" filter="fade">
                                      <p:cBhvr>
                                        <p:cTn id="13" dur="500"/>
                                        <p:tgtEl>
                                          <p:spTgt spid="8478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847878"/>
                                        </p:tgtEl>
                                        <p:attrNameLst>
                                          <p:attrName>style.visibility</p:attrName>
                                        </p:attrNameLst>
                                      </p:cBhvr>
                                      <p:to>
                                        <p:strVal val="visible"/>
                                      </p:to>
                                    </p:set>
                                    <p:animEffect transition="in" filter="wipe(left)">
                                      <p:cBhvr>
                                        <p:cTn id="18" dur="500"/>
                                        <p:tgtEl>
                                          <p:spTgt spid="8478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847881"/>
                                        </p:tgtEl>
                                        <p:attrNameLst>
                                          <p:attrName>style.visibility</p:attrName>
                                        </p:attrNameLst>
                                      </p:cBhvr>
                                      <p:to>
                                        <p:strVal val="visible"/>
                                      </p:to>
                                    </p:set>
                                    <p:animEffect transition="in" filter="wipe(left)">
                                      <p:cBhvr>
                                        <p:cTn id="23" dur="500"/>
                                        <p:tgtEl>
                                          <p:spTgt spid="84788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847882"/>
                                        </p:tgtEl>
                                        <p:attrNameLst>
                                          <p:attrName>style.visibility</p:attrName>
                                        </p:attrNameLst>
                                      </p:cBhvr>
                                      <p:to>
                                        <p:strVal val="visible"/>
                                      </p:to>
                                    </p:set>
                                    <p:animEffect transition="in" filter="wipe(left)">
                                      <p:cBhvr>
                                        <p:cTn id="28" dur="500"/>
                                        <p:tgtEl>
                                          <p:spTgt spid="8478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47879"/>
                                        </p:tgtEl>
                                        <p:attrNameLst>
                                          <p:attrName>style.visibility</p:attrName>
                                        </p:attrNameLst>
                                      </p:cBhvr>
                                      <p:to>
                                        <p:strVal val="visible"/>
                                      </p:to>
                                    </p:set>
                                    <p:animEffect transition="in" filter="wipe(left)">
                                      <p:cBhvr>
                                        <p:cTn id="33" dur="500"/>
                                        <p:tgtEl>
                                          <p:spTgt spid="84787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847880"/>
                                        </p:tgtEl>
                                        <p:attrNameLst>
                                          <p:attrName>style.visibility</p:attrName>
                                        </p:attrNameLst>
                                      </p:cBhvr>
                                      <p:to>
                                        <p:strVal val="visible"/>
                                      </p:to>
                                    </p:set>
                                    <p:animEffect transition="in" filter="wipe(left)">
                                      <p:cBhvr>
                                        <p:cTn id="38" dur="500"/>
                                        <p:tgtEl>
                                          <p:spTgt spid="84788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847883"/>
                                        </p:tgtEl>
                                        <p:attrNameLst>
                                          <p:attrName>style.visibility</p:attrName>
                                        </p:attrNameLst>
                                      </p:cBhvr>
                                      <p:to>
                                        <p:strVal val="visible"/>
                                      </p:to>
                                    </p:set>
                                    <p:animEffect transition="in" filter="wipe(left)">
                                      <p:cBhvr>
                                        <p:cTn id="43" dur="500"/>
                                        <p:tgtEl>
                                          <p:spTgt spid="847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56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56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2904ABA-6C9C-9049-BDF6-408924A689C9}" type="slidenum">
              <a:rPr lang="en-US" sz="1400">
                <a:solidFill>
                  <a:srgbClr val="A50021"/>
                </a:solidFill>
                <a:latin typeface="Arial Narrow" charset="0"/>
              </a:rPr>
              <a:pPr eaLnBrk="1" hangingPunct="1"/>
              <a:t>21</a:t>
            </a:fld>
            <a:endParaRPr lang="en-US" sz="1400">
              <a:solidFill>
                <a:srgbClr val="A50021"/>
              </a:solidFill>
              <a:latin typeface="Arial Narrow" charset="0"/>
            </a:endParaRPr>
          </a:p>
        </p:txBody>
      </p:sp>
      <p:sp>
        <p:nvSpPr>
          <p:cNvPr id="851970" name="Rectangle 2"/>
          <p:cNvSpPr>
            <a:spLocks noChangeArrowheads="1"/>
          </p:cNvSpPr>
          <p:nvPr/>
        </p:nvSpPr>
        <p:spPr bwMode="auto">
          <a:xfrm>
            <a:off x="4648200" y="4038600"/>
            <a:ext cx="3810000" cy="10668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851971" name="Rectangle 3"/>
          <p:cNvSpPr>
            <a:spLocks noChangeArrowheads="1"/>
          </p:cNvSpPr>
          <p:nvPr/>
        </p:nvSpPr>
        <p:spPr bwMode="auto">
          <a:xfrm>
            <a:off x="4648200" y="5316538"/>
            <a:ext cx="4191000" cy="8382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851972" name="Rectangle 4"/>
          <p:cNvSpPr>
            <a:spLocks noChangeArrowheads="1"/>
          </p:cNvSpPr>
          <p:nvPr/>
        </p:nvSpPr>
        <p:spPr bwMode="auto">
          <a:xfrm>
            <a:off x="4648200" y="3048000"/>
            <a:ext cx="2514600" cy="685800"/>
          </a:xfrm>
          <a:prstGeom prst="rect">
            <a:avLst/>
          </a:prstGeom>
          <a:solidFill>
            <a:srgbClr val="FFFFCC"/>
          </a:solidFill>
          <a:ln w="28575">
            <a:solidFill>
              <a:srgbClr val="A50021"/>
            </a:solidFill>
            <a:miter lim="800000"/>
            <a:headEnd/>
            <a:tailEnd/>
          </a:ln>
        </p:spPr>
        <p:txBody>
          <a:bodyPr wrap="none" anchor="ctr">
            <a:spAutoFit/>
          </a:bodyPr>
          <a:lstStyle/>
          <a:p>
            <a:endParaRPr lang="en-US"/>
          </a:p>
        </p:txBody>
      </p:sp>
      <p:graphicFrame>
        <p:nvGraphicFramePr>
          <p:cNvPr id="851973" name="Object 2"/>
          <p:cNvGraphicFramePr>
            <a:graphicFrameLocks noChangeAspect="1"/>
          </p:cNvGraphicFramePr>
          <p:nvPr>
            <p:extLst>
              <p:ext uri="{D42A27DB-BD31-4B8C-83A1-F6EECF244321}">
                <p14:modId xmlns:p14="http://schemas.microsoft.com/office/powerpoint/2010/main" val="2230551700"/>
              </p:ext>
            </p:extLst>
          </p:nvPr>
        </p:nvGraphicFramePr>
        <p:xfrm>
          <a:off x="4648200" y="3051175"/>
          <a:ext cx="1128713" cy="723900"/>
        </p:xfrm>
        <a:graphic>
          <a:graphicData uri="http://schemas.openxmlformats.org/presentationml/2006/ole">
            <mc:AlternateContent xmlns:mc="http://schemas.openxmlformats.org/markup-compatibility/2006">
              <mc:Choice xmlns:v="urn:schemas-microsoft-com:vml" Requires="v">
                <p:oleObj spid="_x0000_s307817" name="Equation" r:id="rId3" imgW="342900" imgH="228600" progId="Equation.DSMT4">
                  <p:embed/>
                </p:oleObj>
              </mc:Choice>
              <mc:Fallback>
                <p:oleObj name="Equation" r:id="rId3" imgW="342900" imgH="228600" progId="Equation.DSMT4">
                  <p:embed/>
                  <p:pic>
                    <p:nvPicPr>
                      <p:cNvPr id="0" name=""/>
                      <p:cNvPicPr>
                        <a:picLocks noChangeAspect="1" noChangeArrowheads="1"/>
                      </p:cNvPicPr>
                      <p:nvPr/>
                    </p:nvPicPr>
                    <p:blipFill>
                      <a:blip r:embed="rId4"/>
                      <a:srcRect/>
                      <a:stretch>
                        <a:fillRect/>
                      </a:stretch>
                    </p:blipFill>
                    <p:spPr bwMode="auto">
                      <a:xfrm>
                        <a:off x="4648200" y="3051175"/>
                        <a:ext cx="1128713" cy="723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6343" name="Rectangle 6"/>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Rotational Kinematics</a:t>
            </a:r>
          </a:p>
        </p:txBody>
      </p:sp>
      <p:sp>
        <p:nvSpPr>
          <p:cNvPr id="851975" name="Text Box 7"/>
          <p:cNvSpPr txBox="1">
            <a:spLocks noChangeArrowheads="1"/>
          </p:cNvSpPr>
          <p:nvPr/>
        </p:nvSpPr>
        <p:spPr bwMode="auto">
          <a:xfrm>
            <a:off x="685800" y="762000"/>
            <a:ext cx="8001000" cy="15811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800000"/>
                </a:solidFill>
                <a:latin typeface="Arial Narrow" charset="0"/>
              </a:rPr>
              <a:t>The first type of motion we have learned in linear kinematics was under a constant acceleration.  We will learn about the rotational motion under constant angular </a:t>
            </a:r>
            <a:r>
              <a:rPr lang="en-US" dirty="0" smtClean="0">
                <a:solidFill>
                  <a:srgbClr val="800000"/>
                </a:solidFill>
                <a:latin typeface="Arial Narrow" charset="0"/>
              </a:rPr>
              <a:t>acceleration (</a:t>
            </a:r>
            <a:r>
              <a:rPr lang="en-US" dirty="0" smtClean="0">
                <a:solidFill>
                  <a:srgbClr val="800000"/>
                </a:solidFill>
                <a:latin typeface="Lucida Grande"/>
                <a:ea typeface="Lucida Grande"/>
                <a:cs typeface="Lucida Grande"/>
              </a:rPr>
              <a:t>α</a:t>
            </a:r>
            <a:r>
              <a:rPr lang="en-US" dirty="0" smtClean="0">
                <a:solidFill>
                  <a:srgbClr val="800000"/>
                </a:solidFill>
                <a:latin typeface="Arial Narrow" charset="0"/>
              </a:rPr>
              <a:t>), </a:t>
            </a:r>
            <a:r>
              <a:rPr lang="en-US" dirty="0">
                <a:solidFill>
                  <a:srgbClr val="800000"/>
                </a:solidFill>
                <a:latin typeface="Arial Narrow" charset="0"/>
              </a:rPr>
              <a:t>because these are the simplest motions in both cases.</a:t>
            </a:r>
          </a:p>
        </p:txBody>
      </p:sp>
      <p:sp>
        <p:nvSpPr>
          <p:cNvPr id="851976" name="Text Box 8"/>
          <p:cNvSpPr txBox="1">
            <a:spLocks noChangeArrowheads="1"/>
          </p:cNvSpPr>
          <p:nvPr/>
        </p:nvSpPr>
        <p:spPr bwMode="auto">
          <a:xfrm>
            <a:off x="685800" y="24384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Just like the case in linear motion, one can obtain</a:t>
            </a:r>
          </a:p>
        </p:txBody>
      </p:sp>
      <p:sp>
        <p:nvSpPr>
          <p:cNvPr id="851977" name="Text Box 9"/>
          <p:cNvSpPr txBox="1">
            <a:spLocks noChangeArrowheads="1"/>
          </p:cNvSpPr>
          <p:nvPr/>
        </p:nvSpPr>
        <p:spPr bwMode="auto">
          <a:xfrm>
            <a:off x="685800" y="28956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Angular </a:t>
            </a:r>
            <a:r>
              <a:rPr lang="en-US" altLang="ko-KR" dirty="0">
                <a:solidFill>
                  <a:srgbClr val="FF0000"/>
                </a:solidFill>
                <a:latin typeface="Arial Narrow" charset="0"/>
                <a:ea typeface="굴림" charset="0"/>
                <a:cs typeface="굴림" charset="0"/>
              </a:rPr>
              <a:t>velocity</a:t>
            </a:r>
            <a:r>
              <a:rPr lang="en-US" dirty="0">
                <a:solidFill>
                  <a:srgbClr val="FF0000"/>
                </a:solidFill>
                <a:latin typeface="Arial Narrow" charset="0"/>
                <a:ea typeface="굴림" charset="0"/>
                <a:cs typeface="굴림" charset="0"/>
              </a:rPr>
              <a:t> under constant angular acceleration:</a:t>
            </a:r>
          </a:p>
        </p:txBody>
      </p:sp>
      <p:sp>
        <p:nvSpPr>
          <p:cNvPr id="851978" name="Text Box 10"/>
          <p:cNvSpPr txBox="1">
            <a:spLocks noChangeArrowheads="1"/>
          </p:cNvSpPr>
          <p:nvPr/>
        </p:nvSpPr>
        <p:spPr bwMode="auto">
          <a:xfrm>
            <a:off x="685800" y="41148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Angular displacement under constant angular acceleration:</a:t>
            </a:r>
          </a:p>
        </p:txBody>
      </p:sp>
      <p:graphicFrame>
        <p:nvGraphicFramePr>
          <p:cNvPr id="851979" name="Object 3"/>
          <p:cNvGraphicFramePr>
            <a:graphicFrameLocks noChangeAspect="1"/>
          </p:cNvGraphicFramePr>
          <p:nvPr>
            <p:extLst>
              <p:ext uri="{D42A27DB-BD31-4B8C-83A1-F6EECF244321}">
                <p14:modId xmlns:p14="http://schemas.microsoft.com/office/powerpoint/2010/main" val="4286534431"/>
              </p:ext>
            </p:extLst>
          </p:nvPr>
        </p:nvGraphicFramePr>
        <p:xfrm>
          <a:off x="4648200" y="4267200"/>
          <a:ext cx="962025" cy="668337"/>
        </p:xfrm>
        <a:graphic>
          <a:graphicData uri="http://schemas.openxmlformats.org/presentationml/2006/ole">
            <mc:AlternateContent xmlns:mc="http://schemas.openxmlformats.org/markup-compatibility/2006">
              <mc:Choice xmlns:v="urn:schemas-microsoft-com:vml" Requires="v">
                <p:oleObj spid="_x0000_s307818" name="Equation" r:id="rId5" imgW="317500" imgH="228600" progId="Equation.DSMT4">
                  <p:embed/>
                </p:oleObj>
              </mc:Choice>
              <mc:Fallback>
                <p:oleObj name="Equation" r:id="rId5" imgW="317500" imgH="228600" progId="Equation.DSMT4">
                  <p:embed/>
                  <p:pic>
                    <p:nvPicPr>
                      <p:cNvPr id="0" name=""/>
                      <p:cNvPicPr>
                        <a:picLocks noChangeAspect="1" noChangeArrowheads="1"/>
                      </p:cNvPicPr>
                      <p:nvPr/>
                    </p:nvPicPr>
                    <p:blipFill>
                      <a:blip r:embed="rId6"/>
                      <a:srcRect/>
                      <a:stretch>
                        <a:fillRect/>
                      </a:stretch>
                    </p:blipFill>
                    <p:spPr bwMode="auto">
                      <a:xfrm>
                        <a:off x="4648200" y="4267200"/>
                        <a:ext cx="962025" cy="668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80" name="Text Box 12"/>
          <p:cNvSpPr txBox="1">
            <a:spLocks noChangeArrowheads="1"/>
          </p:cNvSpPr>
          <p:nvPr/>
        </p:nvSpPr>
        <p:spPr bwMode="auto">
          <a:xfrm>
            <a:off x="685800" y="535463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One can also obtain </a:t>
            </a:r>
          </a:p>
        </p:txBody>
      </p:sp>
      <p:graphicFrame>
        <p:nvGraphicFramePr>
          <p:cNvPr id="851981" name="Object 4"/>
          <p:cNvGraphicFramePr>
            <a:graphicFrameLocks noChangeAspect="1"/>
          </p:cNvGraphicFramePr>
          <p:nvPr>
            <p:extLst>
              <p:ext uri="{D42A27DB-BD31-4B8C-83A1-F6EECF244321}">
                <p14:modId xmlns:p14="http://schemas.microsoft.com/office/powerpoint/2010/main" val="1495780863"/>
              </p:ext>
            </p:extLst>
          </p:nvPr>
        </p:nvGraphicFramePr>
        <p:xfrm>
          <a:off x="4676775" y="5392738"/>
          <a:ext cx="1038225" cy="741362"/>
        </p:xfrm>
        <a:graphic>
          <a:graphicData uri="http://schemas.openxmlformats.org/presentationml/2006/ole">
            <mc:AlternateContent xmlns:mc="http://schemas.openxmlformats.org/markup-compatibility/2006">
              <mc:Choice xmlns:v="urn:schemas-microsoft-com:vml" Requires="v">
                <p:oleObj spid="_x0000_s307819" name="Equation" r:id="rId7" imgW="342900" imgH="254000" progId="Equation.DSMT4">
                  <p:embed/>
                </p:oleObj>
              </mc:Choice>
              <mc:Fallback>
                <p:oleObj name="Equation" r:id="rId7" imgW="342900" imgH="254000" progId="Equation.DSMT4">
                  <p:embed/>
                  <p:pic>
                    <p:nvPicPr>
                      <p:cNvPr id="0" name=""/>
                      <p:cNvPicPr>
                        <a:picLocks noChangeAspect="1" noChangeArrowheads="1"/>
                      </p:cNvPicPr>
                      <p:nvPr/>
                    </p:nvPicPr>
                    <p:blipFill>
                      <a:blip r:embed="rId8"/>
                      <a:srcRect/>
                      <a:stretch>
                        <a:fillRect/>
                      </a:stretch>
                    </p:blipFill>
                    <p:spPr bwMode="auto">
                      <a:xfrm>
                        <a:off x="4676775" y="5392738"/>
                        <a:ext cx="1038225" cy="741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2" name="Object 5"/>
          <p:cNvGraphicFramePr>
            <a:graphicFrameLocks noChangeAspect="1"/>
          </p:cNvGraphicFramePr>
          <p:nvPr>
            <p:extLst>
              <p:ext uri="{D42A27DB-BD31-4B8C-83A1-F6EECF244321}">
                <p14:modId xmlns:p14="http://schemas.microsoft.com/office/powerpoint/2010/main" val="1483018457"/>
              </p:ext>
            </p:extLst>
          </p:nvPr>
        </p:nvGraphicFramePr>
        <p:xfrm>
          <a:off x="5605463" y="2990850"/>
          <a:ext cx="1087437" cy="765175"/>
        </p:xfrm>
        <a:graphic>
          <a:graphicData uri="http://schemas.openxmlformats.org/presentationml/2006/ole">
            <mc:AlternateContent xmlns:mc="http://schemas.openxmlformats.org/markup-compatibility/2006">
              <mc:Choice xmlns:v="urn:schemas-microsoft-com:vml" Requires="v">
                <p:oleObj spid="_x0000_s307820" name="Equation" r:id="rId9" imgW="330200" imgH="241300" progId="Equation.3">
                  <p:embed/>
                </p:oleObj>
              </mc:Choice>
              <mc:Fallback>
                <p:oleObj name="Equation" r:id="rId9" imgW="330200" imgH="241300" progId="Equation.3">
                  <p:embed/>
                  <p:pic>
                    <p:nvPicPr>
                      <p:cNvPr id="0" name=""/>
                      <p:cNvPicPr>
                        <a:picLocks noChangeAspect="1" noChangeArrowheads="1"/>
                      </p:cNvPicPr>
                      <p:nvPr/>
                    </p:nvPicPr>
                    <p:blipFill>
                      <a:blip r:embed="rId10"/>
                      <a:srcRect/>
                      <a:stretch>
                        <a:fillRect/>
                      </a:stretch>
                    </p:blipFill>
                    <p:spPr bwMode="auto">
                      <a:xfrm>
                        <a:off x="5605463" y="2990850"/>
                        <a:ext cx="1087437" cy="765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3" name="Object 6"/>
          <p:cNvGraphicFramePr>
            <a:graphicFrameLocks noChangeAspect="1"/>
          </p:cNvGraphicFramePr>
          <p:nvPr>
            <p:extLst>
              <p:ext uri="{D42A27DB-BD31-4B8C-83A1-F6EECF244321}">
                <p14:modId xmlns:p14="http://schemas.microsoft.com/office/powerpoint/2010/main" val="3450420281"/>
              </p:ext>
            </p:extLst>
          </p:nvPr>
        </p:nvGraphicFramePr>
        <p:xfrm>
          <a:off x="5524500" y="4189413"/>
          <a:ext cx="884238" cy="706437"/>
        </p:xfrm>
        <a:graphic>
          <a:graphicData uri="http://schemas.openxmlformats.org/presentationml/2006/ole">
            <mc:AlternateContent xmlns:mc="http://schemas.openxmlformats.org/markup-compatibility/2006">
              <mc:Choice xmlns:v="urn:schemas-microsoft-com:vml" Requires="v">
                <p:oleObj spid="_x0000_s307821" name="Equation" r:id="rId11" imgW="292100" imgH="241300" progId="Equation.3">
                  <p:embed/>
                </p:oleObj>
              </mc:Choice>
              <mc:Fallback>
                <p:oleObj name="Equation" r:id="rId11" imgW="292100" imgH="241300" progId="Equation.3">
                  <p:embed/>
                  <p:pic>
                    <p:nvPicPr>
                      <p:cNvPr id="0" name=""/>
                      <p:cNvPicPr>
                        <a:picLocks noChangeAspect="1" noChangeArrowheads="1"/>
                      </p:cNvPicPr>
                      <p:nvPr/>
                    </p:nvPicPr>
                    <p:blipFill>
                      <a:blip r:embed="rId12"/>
                      <a:srcRect/>
                      <a:stretch>
                        <a:fillRect/>
                      </a:stretch>
                    </p:blipFill>
                    <p:spPr bwMode="auto">
                      <a:xfrm>
                        <a:off x="5524500" y="4189413"/>
                        <a:ext cx="884238" cy="706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4" name="Object 7"/>
          <p:cNvGraphicFramePr>
            <a:graphicFrameLocks noChangeAspect="1"/>
          </p:cNvGraphicFramePr>
          <p:nvPr>
            <p:extLst>
              <p:ext uri="{D42A27DB-BD31-4B8C-83A1-F6EECF244321}">
                <p14:modId xmlns:p14="http://schemas.microsoft.com/office/powerpoint/2010/main" val="606580724"/>
              </p:ext>
            </p:extLst>
          </p:nvPr>
        </p:nvGraphicFramePr>
        <p:xfrm>
          <a:off x="5619750" y="5319713"/>
          <a:ext cx="3268663" cy="889000"/>
        </p:xfrm>
        <a:graphic>
          <a:graphicData uri="http://schemas.openxmlformats.org/presentationml/2006/ole">
            <mc:AlternateContent xmlns:mc="http://schemas.openxmlformats.org/markup-compatibility/2006">
              <mc:Choice xmlns:v="urn:schemas-microsoft-com:vml" Requires="v">
                <p:oleObj spid="_x0000_s307822" name="Equation" r:id="rId13" imgW="1079500" imgH="304800" progId="Equation.3">
                  <p:embed/>
                </p:oleObj>
              </mc:Choice>
              <mc:Fallback>
                <p:oleObj name="Equation" r:id="rId13" imgW="1079500" imgH="304800" progId="Equation.3">
                  <p:embed/>
                  <p:pic>
                    <p:nvPicPr>
                      <p:cNvPr id="0" name=""/>
                      <p:cNvPicPr>
                        <a:picLocks noChangeAspect="1" noChangeArrowheads="1"/>
                      </p:cNvPicPr>
                      <p:nvPr/>
                    </p:nvPicPr>
                    <p:blipFill>
                      <a:blip r:embed="rId14"/>
                      <a:srcRect/>
                      <a:stretch>
                        <a:fillRect/>
                      </a:stretch>
                    </p:blipFill>
                    <p:spPr bwMode="auto">
                      <a:xfrm>
                        <a:off x="5619750" y="5319713"/>
                        <a:ext cx="3268663" cy="889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5" name="Object 8"/>
          <p:cNvGraphicFramePr>
            <a:graphicFrameLocks noChangeAspect="1"/>
          </p:cNvGraphicFramePr>
          <p:nvPr>
            <p:extLst>
              <p:ext uri="{D42A27DB-BD31-4B8C-83A1-F6EECF244321}">
                <p14:modId xmlns:p14="http://schemas.microsoft.com/office/powerpoint/2010/main" val="2860208925"/>
              </p:ext>
            </p:extLst>
          </p:nvPr>
        </p:nvGraphicFramePr>
        <p:xfrm>
          <a:off x="6515100" y="3138488"/>
          <a:ext cx="669925" cy="482600"/>
        </p:xfrm>
        <a:graphic>
          <a:graphicData uri="http://schemas.openxmlformats.org/presentationml/2006/ole">
            <mc:AlternateContent xmlns:mc="http://schemas.openxmlformats.org/markup-compatibility/2006">
              <mc:Choice xmlns:v="urn:schemas-microsoft-com:vml" Requires="v">
                <p:oleObj spid="_x0000_s307823" name="Equation" r:id="rId15" imgW="203200" imgH="152400" progId="Equation.3">
                  <p:embed/>
                </p:oleObj>
              </mc:Choice>
              <mc:Fallback>
                <p:oleObj name="Equation" r:id="rId15" imgW="203200" imgH="152400" progId="Equation.3">
                  <p:embed/>
                  <p:pic>
                    <p:nvPicPr>
                      <p:cNvPr id="0" name=""/>
                      <p:cNvPicPr>
                        <a:picLocks noChangeAspect="1" noChangeArrowheads="1"/>
                      </p:cNvPicPr>
                      <p:nvPr/>
                    </p:nvPicPr>
                    <p:blipFill>
                      <a:blip r:embed="rId16"/>
                      <a:srcRect/>
                      <a:stretch>
                        <a:fillRect/>
                      </a:stretch>
                    </p:blipFill>
                    <p:spPr bwMode="auto">
                      <a:xfrm>
                        <a:off x="6515100" y="3138488"/>
                        <a:ext cx="669925" cy="482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6" name="Object 9"/>
          <p:cNvGraphicFramePr>
            <a:graphicFrameLocks noChangeAspect="1"/>
          </p:cNvGraphicFramePr>
          <p:nvPr>
            <p:extLst>
              <p:ext uri="{D42A27DB-BD31-4B8C-83A1-F6EECF244321}">
                <p14:modId xmlns:p14="http://schemas.microsoft.com/office/powerpoint/2010/main" val="1429725499"/>
              </p:ext>
            </p:extLst>
          </p:nvPr>
        </p:nvGraphicFramePr>
        <p:xfrm>
          <a:off x="6267450" y="4191000"/>
          <a:ext cx="1119188" cy="704850"/>
        </p:xfrm>
        <a:graphic>
          <a:graphicData uri="http://schemas.openxmlformats.org/presentationml/2006/ole">
            <mc:AlternateContent xmlns:mc="http://schemas.openxmlformats.org/markup-compatibility/2006">
              <mc:Choice xmlns:v="urn:schemas-microsoft-com:vml" Requires="v">
                <p:oleObj spid="_x0000_s307824" name="Equation" r:id="rId17" imgW="368300" imgH="241300" progId="Equation.3">
                  <p:embed/>
                </p:oleObj>
              </mc:Choice>
              <mc:Fallback>
                <p:oleObj name="Equation" r:id="rId17" imgW="368300" imgH="241300" progId="Equation.3">
                  <p:embed/>
                  <p:pic>
                    <p:nvPicPr>
                      <p:cNvPr id="0" name=""/>
                      <p:cNvPicPr>
                        <a:picLocks noChangeAspect="1" noChangeArrowheads="1"/>
                      </p:cNvPicPr>
                      <p:nvPr/>
                    </p:nvPicPr>
                    <p:blipFill>
                      <a:blip r:embed="rId18"/>
                      <a:srcRect/>
                      <a:stretch>
                        <a:fillRect/>
                      </a:stretch>
                    </p:blipFill>
                    <p:spPr bwMode="auto">
                      <a:xfrm>
                        <a:off x="6267450" y="4191000"/>
                        <a:ext cx="1119188" cy="704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7" name="Object 10"/>
          <p:cNvGraphicFramePr>
            <a:graphicFrameLocks noChangeAspect="1"/>
          </p:cNvGraphicFramePr>
          <p:nvPr>
            <p:extLst>
              <p:ext uri="{D42A27DB-BD31-4B8C-83A1-F6EECF244321}">
                <p14:modId xmlns:p14="http://schemas.microsoft.com/office/powerpoint/2010/main" val="2055223171"/>
              </p:ext>
            </p:extLst>
          </p:nvPr>
        </p:nvGraphicFramePr>
        <p:xfrm>
          <a:off x="7286625" y="3925888"/>
          <a:ext cx="1116013" cy="1223962"/>
        </p:xfrm>
        <a:graphic>
          <a:graphicData uri="http://schemas.openxmlformats.org/presentationml/2006/ole">
            <mc:AlternateContent xmlns:mc="http://schemas.openxmlformats.org/markup-compatibility/2006">
              <mc:Choice xmlns:v="urn:schemas-microsoft-com:vml" Requires="v">
                <p:oleObj spid="_x0000_s307825" name="Equation" r:id="rId19" imgW="368300" imgH="419100" progId="Equation.3">
                  <p:embed/>
                </p:oleObj>
              </mc:Choice>
              <mc:Fallback>
                <p:oleObj name="Equation" r:id="rId19" imgW="368300" imgH="419100" progId="Equation.3">
                  <p:embed/>
                  <p:pic>
                    <p:nvPicPr>
                      <p:cNvPr id="0" name=""/>
                      <p:cNvPicPr>
                        <a:picLocks noChangeAspect="1" noChangeArrowheads="1"/>
                      </p:cNvPicPr>
                      <p:nvPr/>
                    </p:nvPicPr>
                    <p:blipFill>
                      <a:blip r:embed="rId20"/>
                      <a:srcRect/>
                      <a:stretch>
                        <a:fillRect/>
                      </a:stretch>
                    </p:blipFill>
                    <p:spPr bwMode="auto">
                      <a:xfrm>
                        <a:off x="7286625" y="3925888"/>
                        <a:ext cx="1116013" cy="1223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88" name="Object 11"/>
          <p:cNvGraphicFramePr>
            <a:graphicFrameLocks noChangeAspect="1"/>
          </p:cNvGraphicFramePr>
          <p:nvPr/>
        </p:nvGraphicFramePr>
        <p:xfrm>
          <a:off x="2470150" y="3825875"/>
          <a:ext cx="501650" cy="290513"/>
        </p:xfrm>
        <a:graphic>
          <a:graphicData uri="http://schemas.openxmlformats.org/presentationml/2006/ole">
            <mc:AlternateContent xmlns:mc="http://schemas.openxmlformats.org/markup-compatibility/2006">
              <mc:Choice xmlns:v="urn:schemas-microsoft-com:vml" Requires="v">
                <p:oleObj spid="_x0000_s307826" name="Equation" r:id="rId21" imgW="241200" imgH="139680" progId="Equation.DSMT4">
                  <p:embed/>
                </p:oleObj>
              </mc:Choice>
              <mc:Fallback>
                <p:oleObj name="Equation" r:id="rId21" imgW="241200" imgH="1396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70150" y="3825875"/>
                        <a:ext cx="50165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89" name="Text Box 21"/>
          <p:cNvSpPr txBox="1">
            <a:spLocks noChangeArrowheads="1"/>
          </p:cNvSpPr>
          <p:nvPr/>
        </p:nvSpPr>
        <p:spPr bwMode="auto">
          <a:xfrm>
            <a:off x="762000" y="3581400"/>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dirty="0" smtClean="0">
                <a:solidFill>
                  <a:schemeClr val="accent2"/>
                </a:solidFill>
                <a:latin typeface="Monotype Corsiva" charset="0"/>
                <a:ea typeface="굴림" charset="0"/>
                <a:cs typeface="굴림" charset="0"/>
              </a:rPr>
              <a:t>Translational </a:t>
            </a:r>
            <a:r>
              <a:rPr lang="en-US" altLang="ko-KR" sz="1800" dirty="0">
                <a:solidFill>
                  <a:schemeClr val="accent2"/>
                </a:solidFill>
                <a:latin typeface="Monotype Corsiva" charset="0"/>
                <a:ea typeface="굴림" charset="0"/>
                <a:cs typeface="굴림" charset="0"/>
              </a:rPr>
              <a:t>kinematics</a:t>
            </a:r>
            <a:endParaRPr lang="en-US" sz="1800" dirty="0">
              <a:solidFill>
                <a:schemeClr val="accent2"/>
              </a:solidFill>
              <a:latin typeface="Monotype Corsiva" charset="0"/>
              <a:ea typeface="굴림" charset="0"/>
              <a:cs typeface="굴림" charset="0"/>
            </a:endParaRPr>
          </a:p>
        </p:txBody>
      </p:sp>
      <p:sp>
        <p:nvSpPr>
          <p:cNvPr id="851990" name="Text Box 22"/>
          <p:cNvSpPr txBox="1">
            <a:spLocks noChangeArrowheads="1"/>
          </p:cNvSpPr>
          <p:nvPr/>
        </p:nvSpPr>
        <p:spPr bwMode="auto">
          <a:xfrm>
            <a:off x="685800" y="4800600"/>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dirty="0" smtClean="0">
                <a:solidFill>
                  <a:schemeClr val="accent2"/>
                </a:solidFill>
                <a:latin typeface="Monotype Corsiva" charset="0"/>
                <a:ea typeface="굴림" charset="0"/>
                <a:cs typeface="굴림" charset="0"/>
              </a:rPr>
              <a:t>Translational </a:t>
            </a:r>
            <a:r>
              <a:rPr lang="en-US" altLang="ko-KR" sz="1800" dirty="0">
                <a:solidFill>
                  <a:schemeClr val="accent2"/>
                </a:solidFill>
                <a:latin typeface="Monotype Corsiva" charset="0"/>
                <a:ea typeface="굴림" charset="0"/>
                <a:cs typeface="굴림" charset="0"/>
              </a:rPr>
              <a:t>kinematics</a:t>
            </a:r>
            <a:endParaRPr lang="en-US" sz="1800" dirty="0">
              <a:solidFill>
                <a:schemeClr val="accent2"/>
              </a:solidFill>
              <a:latin typeface="Monotype Corsiva" charset="0"/>
              <a:ea typeface="굴림" charset="0"/>
              <a:cs typeface="굴림" charset="0"/>
            </a:endParaRPr>
          </a:p>
        </p:txBody>
      </p:sp>
      <p:graphicFrame>
        <p:nvGraphicFramePr>
          <p:cNvPr id="851991" name="Object 12"/>
          <p:cNvGraphicFramePr>
            <a:graphicFrameLocks noChangeAspect="1"/>
          </p:cNvGraphicFramePr>
          <p:nvPr/>
        </p:nvGraphicFramePr>
        <p:xfrm>
          <a:off x="2114550" y="4918075"/>
          <a:ext cx="628650" cy="479425"/>
        </p:xfrm>
        <a:graphic>
          <a:graphicData uri="http://schemas.openxmlformats.org/presentationml/2006/ole">
            <mc:AlternateContent xmlns:mc="http://schemas.openxmlformats.org/markup-compatibility/2006">
              <mc:Choice xmlns:v="urn:schemas-microsoft-com:vml" Requires="v">
                <p:oleObj spid="_x0000_s307827" name="Equation" r:id="rId23" imgW="317160" imgH="241200" progId="Equation.DSMT4">
                  <p:embed/>
                </p:oleObj>
              </mc:Choice>
              <mc:Fallback>
                <p:oleObj name="Equation" r:id="rId23" imgW="317160" imgH="241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14550" y="4918075"/>
                        <a:ext cx="62865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2" name="Object 13"/>
          <p:cNvGraphicFramePr>
            <a:graphicFrameLocks noChangeAspect="1"/>
          </p:cNvGraphicFramePr>
          <p:nvPr/>
        </p:nvGraphicFramePr>
        <p:xfrm>
          <a:off x="2735263" y="4876800"/>
          <a:ext cx="1760537" cy="477838"/>
        </p:xfrm>
        <a:graphic>
          <a:graphicData uri="http://schemas.openxmlformats.org/presentationml/2006/ole">
            <mc:AlternateContent xmlns:mc="http://schemas.openxmlformats.org/markup-compatibility/2006">
              <mc:Choice xmlns:v="urn:schemas-microsoft-com:vml" Requires="v">
                <p:oleObj spid="_x0000_s307828" name="Equation" r:id="rId25" imgW="888840" imgH="241200" progId="Equation.DSMT4">
                  <p:embed/>
                </p:oleObj>
              </mc:Choice>
              <mc:Fallback>
                <p:oleObj name="Equation" r:id="rId25" imgW="888840" imgH="241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35263" y="4876800"/>
                        <a:ext cx="1760537"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1993" name="Text Box 25"/>
          <p:cNvSpPr txBox="1">
            <a:spLocks noChangeArrowheads="1"/>
          </p:cNvSpPr>
          <p:nvPr/>
        </p:nvSpPr>
        <p:spPr bwMode="auto">
          <a:xfrm>
            <a:off x="762000" y="5678269"/>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dirty="0">
                <a:solidFill>
                  <a:schemeClr val="accent2"/>
                </a:solidFill>
                <a:latin typeface="Monotype Corsiva" charset="0"/>
                <a:ea typeface="굴림" charset="0"/>
                <a:cs typeface="굴림" charset="0"/>
              </a:rPr>
              <a:t>Translational kinematics</a:t>
            </a:r>
            <a:endParaRPr lang="en-US" sz="1800" dirty="0">
              <a:solidFill>
                <a:schemeClr val="accent2"/>
              </a:solidFill>
              <a:latin typeface="Monotype Corsiva" charset="0"/>
              <a:ea typeface="굴림" charset="0"/>
              <a:cs typeface="굴림" charset="0"/>
            </a:endParaRPr>
          </a:p>
        </p:txBody>
      </p:sp>
      <p:graphicFrame>
        <p:nvGraphicFramePr>
          <p:cNvPr id="851995" name="Object 14"/>
          <p:cNvGraphicFramePr>
            <a:graphicFrameLocks noChangeAspect="1"/>
          </p:cNvGraphicFramePr>
          <p:nvPr/>
        </p:nvGraphicFramePr>
        <p:xfrm>
          <a:off x="2057400" y="5751513"/>
          <a:ext cx="568325" cy="473075"/>
        </p:xfrm>
        <a:graphic>
          <a:graphicData uri="http://schemas.openxmlformats.org/presentationml/2006/ole">
            <mc:AlternateContent xmlns:mc="http://schemas.openxmlformats.org/markup-compatibility/2006">
              <mc:Choice xmlns:v="urn:schemas-microsoft-com:vml" Requires="v">
                <p:oleObj spid="_x0000_s307829" name="Equation" r:id="rId27" imgW="304560" imgH="253800" progId="Equation.DSMT4">
                  <p:embed/>
                </p:oleObj>
              </mc:Choice>
              <mc:Fallback>
                <p:oleObj name="Equation" r:id="rId27" imgW="304560" imgH="2538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57400" y="5751513"/>
                        <a:ext cx="5683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6" name="Object 15"/>
          <p:cNvGraphicFramePr>
            <a:graphicFrameLocks noChangeAspect="1"/>
          </p:cNvGraphicFramePr>
          <p:nvPr/>
        </p:nvGraphicFramePr>
        <p:xfrm>
          <a:off x="2678113" y="5727700"/>
          <a:ext cx="1893887" cy="520700"/>
        </p:xfrm>
        <a:graphic>
          <a:graphicData uri="http://schemas.openxmlformats.org/presentationml/2006/ole">
            <mc:AlternateContent xmlns:mc="http://schemas.openxmlformats.org/markup-compatibility/2006">
              <mc:Choice xmlns:v="urn:schemas-microsoft-com:vml" Requires="v">
                <p:oleObj spid="_x0000_s307830" name="Equation" r:id="rId29" imgW="1015920" imgH="279360" progId="Equation.DSMT4">
                  <p:embed/>
                </p:oleObj>
              </mc:Choice>
              <mc:Fallback>
                <p:oleObj name="Equation" r:id="rId29" imgW="1015920" imgH="27936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78113" y="5727700"/>
                        <a:ext cx="18938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1997" name="Object 16"/>
          <p:cNvGraphicFramePr>
            <a:graphicFrameLocks noChangeAspect="1"/>
          </p:cNvGraphicFramePr>
          <p:nvPr/>
        </p:nvGraphicFramePr>
        <p:xfrm>
          <a:off x="2913063" y="3733800"/>
          <a:ext cx="896937" cy="474663"/>
        </p:xfrm>
        <a:graphic>
          <a:graphicData uri="http://schemas.openxmlformats.org/presentationml/2006/ole">
            <mc:AlternateContent xmlns:mc="http://schemas.openxmlformats.org/markup-compatibility/2006">
              <mc:Choice xmlns:v="urn:schemas-microsoft-com:vml" Requires="v">
                <p:oleObj spid="_x0000_s307831" name="Equation" r:id="rId31" imgW="431640" imgH="228600" progId="Equation.DSMT4">
                  <p:embed/>
                </p:oleObj>
              </mc:Choice>
              <mc:Fallback>
                <p:oleObj name="Equation" r:id="rId31" imgW="431640" imgH="2286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13063" y="3733800"/>
                        <a:ext cx="896937"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854685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51975"/>
                                        </p:tgtEl>
                                        <p:attrNameLst>
                                          <p:attrName>style.visibility</p:attrName>
                                        </p:attrNameLst>
                                      </p:cBhvr>
                                      <p:to>
                                        <p:strVal val="visible"/>
                                      </p:to>
                                    </p:set>
                                    <p:animEffect transition="in" filter="wipe(left)">
                                      <p:cBhvr>
                                        <p:cTn id="7" dur="500"/>
                                        <p:tgtEl>
                                          <p:spTgt spid="8519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51976">
                                            <p:txEl>
                                              <p:pRg st="0" end="0"/>
                                            </p:txEl>
                                          </p:spTgt>
                                        </p:tgtEl>
                                        <p:attrNameLst>
                                          <p:attrName>style.visibility</p:attrName>
                                        </p:attrNameLst>
                                      </p:cBhvr>
                                      <p:to>
                                        <p:strVal val="visible"/>
                                      </p:to>
                                    </p:set>
                                    <p:animEffect transition="in" filter="wipe(left)">
                                      <p:cBhvr>
                                        <p:cTn id="12" dur="500"/>
                                        <p:tgtEl>
                                          <p:spTgt spid="8519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51977">
                                            <p:txEl>
                                              <p:pRg st="0" end="0"/>
                                            </p:txEl>
                                          </p:spTgt>
                                        </p:tgtEl>
                                        <p:attrNameLst>
                                          <p:attrName>style.visibility</p:attrName>
                                        </p:attrNameLst>
                                      </p:cBhvr>
                                      <p:to>
                                        <p:strVal val="visible"/>
                                      </p:to>
                                    </p:set>
                                    <p:animEffect transition="in" filter="wipe(left)">
                                      <p:cBhvr>
                                        <p:cTn id="17" dur="500"/>
                                        <p:tgtEl>
                                          <p:spTgt spid="85197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51989">
                                            <p:txEl>
                                              <p:pRg st="0" end="0"/>
                                            </p:txEl>
                                          </p:spTgt>
                                        </p:tgtEl>
                                        <p:attrNameLst>
                                          <p:attrName>style.visibility</p:attrName>
                                        </p:attrNameLst>
                                      </p:cBhvr>
                                      <p:to>
                                        <p:strVal val="visible"/>
                                      </p:to>
                                    </p:set>
                                    <p:animEffect transition="in" filter="wipe(left)">
                                      <p:cBhvr>
                                        <p:cTn id="22" dur="500"/>
                                        <p:tgtEl>
                                          <p:spTgt spid="85198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51988"/>
                                        </p:tgtEl>
                                        <p:attrNameLst>
                                          <p:attrName>style.visibility</p:attrName>
                                        </p:attrNameLst>
                                      </p:cBhvr>
                                      <p:to>
                                        <p:strVal val="visible"/>
                                      </p:to>
                                    </p:set>
                                    <p:animEffect transition="in" filter="wipe(left)">
                                      <p:cBhvr>
                                        <p:cTn id="27" dur="500"/>
                                        <p:tgtEl>
                                          <p:spTgt spid="8519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51997"/>
                                        </p:tgtEl>
                                        <p:attrNameLst>
                                          <p:attrName>style.visibility</p:attrName>
                                        </p:attrNameLst>
                                      </p:cBhvr>
                                      <p:to>
                                        <p:strVal val="visible"/>
                                      </p:to>
                                    </p:set>
                                    <p:animEffect transition="in" filter="wipe(left)">
                                      <p:cBhvr>
                                        <p:cTn id="32" dur="500"/>
                                        <p:tgtEl>
                                          <p:spTgt spid="8519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851973"/>
                                        </p:tgtEl>
                                        <p:attrNameLst>
                                          <p:attrName>style.visibility</p:attrName>
                                        </p:attrNameLst>
                                      </p:cBhvr>
                                      <p:to>
                                        <p:strVal val="visible"/>
                                      </p:to>
                                    </p:set>
                                    <p:animEffect transition="in" filter="wipe(left)">
                                      <p:cBhvr>
                                        <p:cTn id="37" dur="500"/>
                                        <p:tgtEl>
                                          <p:spTgt spid="8519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851982"/>
                                        </p:tgtEl>
                                        <p:attrNameLst>
                                          <p:attrName>style.visibility</p:attrName>
                                        </p:attrNameLst>
                                      </p:cBhvr>
                                      <p:to>
                                        <p:strVal val="visible"/>
                                      </p:to>
                                    </p:set>
                                    <p:animEffect transition="in" filter="wipe(left)">
                                      <p:cBhvr>
                                        <p:cTn id="42" dur="500"/>
                                        <p:tgtEl>
                                          <p:spTgt spid="8519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851985"/>
                                        </p:tgtEl>
                                        <p:attrNameLst>
                                          <p:attrName>style.visibility</p:attrName>
                                        </p:attrNameLst>
                                      </p:cBhvr>
                                      <p:to>
                                        <p:strVal val="visible"/>
                                      </p:to>
                                    </p:set>
                                    <p:animEffect transition="in" filter="wipe(left)">
                                      <p:cBhvr>
                                        <p:cTn id="47" dur="500"/>
                                        <p:tgtEl>
                                          <p:spTgt spid="851985"/>
                                        </p:tgtEl>
                                      </p:cBhvr>
                                    </p:animEffect>
                                  </p:childTnLst>
                                </p:cTn>
                              </p:par>
                            </p:childTnLst>
                          </p:cTn>
                        </p:par>
                        <p:par>
                          <p:cTn id="48" fill="hold" nodeType="afterGroup">
                            <p:stCondLst>
                              <p:cond delay="500"/>
                            </p:stCondLst>
                            <p:childTnLst>
                              <p:par>
                                <p:cTn id="49" presetID="53" presetClass="entr" presetSubtype="0" fill="hold" grpId="0" nodeType="afterEffect">
                                  <p:stCondLst>
                                    <p:cond delay="0"/>
                                  </p:stCondLst>
                                  <p:iterate type="wd">
                                    <p:tmPct val="10000"/>
                                  </p:iterate>
                                  <p:childTnLst>
                                    <p:set>
                                      <p:cBhvr>
                                        <p:cTn id="50" dur="1" fill="hold">
                                          <p:stCondLst>
                                            <p:cond delay="0"/>
                                          </p:stCondLst>
                                        </p:cTn>
                                        <p:tgtEl>
                                          <p:spTgt spid="851972"/>
                                        </p:tgtEl>
                                        <p:attrNameLst>
                                          <p:attrName>style.visibility</p:attrName>
                                        </p:attrNameLst>
                                      </p:cBhvr>
                                      <p:to>
                                        <p:strVal val="visible"/>
                                      </p:to>
                                    </p:set>
                                    <p:anim calcmode="lin" valueType="num">
                                      <p:cBhvr>
                                        <p:cTn id="51" dur="500" fill="hold"/>
                                        <p:tgtEl>
                                          <p:spTgt spid="851972"/>
                                        </p:tgtEl>
                                        <p:attrNameLst>
                                          <p:attrName>ppt_w</p:attrName>
                                        </p:attrNameLst>
                                      </p:cBhvr>
                                      <p:tavLst>
                                        <p:tav tm="0">
                                          <p:val>
                                            <p:fltVal val="0"/>
                                          </p:val>
                                        </p:tav>
                                        <p:tav tm="100000">
                                          <p:val>
                                            <p:strVal val="#ppt_w"/>
                                          </p:val>
                                        </p:tav>
                                      </p:tavLst>
                                    </p:anim>
                                    <p:anim calcmode="lin" valueType="num">
                                      <p:cBhvr>
                                        <p:cTn id="52" dur="500" fill="hold"/>
                                        <p:tgtEl>
                                          <p:spTgt spid="851972"/>
                                        </p:tgtEl>
                                        <p:attrNameLst>
                                          <p:attrName>ppt_h</p:attrName>
                                        </p:attrNameLst>
                                      </p:cBhvr>
                                      <p:tavLst>
                                        <p:tav tm="0">
                                          <p:val>
                                            <p:fltVal val="0"/>
                                          </p:val>
                                        </p:tav>
                                        <p:tav tm="100000">
                                          <p:val>
                                            <p:strVal val="#ppt_h"/>
                                          </p:val>
                                        </p:tav>
                                      </p:tavLst>
                                    </p:anim>
                                    <p:animEffect transition="in" filter="fade">
                                      <p:cBhvr>
                                        <p:cTn id="53" dur="500"/>
                                        <p:tgtEl>
                                          <p:spTgt spid="85197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851978">
                                            <p:txEl>
                                              <p:pRg st="0" end="0"/>
                                            </p:txEl>
                                          </p:spTgt>
                                        </p:tgtEl>
                                        <p:attrNameLst>
                                          <p:attrName>style.visibility</p:attrName>
                                        </p:attrNameLst>
                                      </p:cBhvr>
                                      <p:to>
                                        <p:strVal val="visible"/>
                                      </p:to>
                                    </p:set>
                                    <p:animEffect transition="in" filter="wipe(left)">
                                      <p:cBhvr>
                                        <p:cTn id="58" dur="500"/>
                                        <p:tgtEl>
                                          <p:spTgt spid="851978">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851990">
                                            <p:txEl>
                                              <p:pRg st="0" end="0"/>
                                            </p:txEl>
                                          </p:spTgt>
                                        </p:tgtEl>
                                        <p:attrNameLst>
                                          <p:attrName>style.visibility</p:attrName>
                                        </p:attrNameLst>
                                      </p:cBhvr>
                                      <p:to>
                                        <p:strVal val="visible"/>
                                      </p:to>
                                    </p:set>
                                    <p:animEffect transition="in" filter="wipe(left)">
                                      <p:cBhvr>
                                        <p:cTn id="63" dur="500"/>
                                        <p:tgtEl>
                                          <p:spTgt spid="851990">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851991"/>
                                        </p:tgtEl>
                                        <p:attrNameLst>
                                          <p:attrName>style.visibility</p:attrName>
                                        </p:attrNameLst>
                                      </p:cBhvr>
                                      <p:to>
                                        <p:strVal val="visible"/>
                                      </p:to>
                                    </p:set>
                                    <p:animEffect transition="in" filter="wipe(left)">
                                      <p:cBhvr>
                                        <p:cTn id="68" dur="500"/>
                                        <p:tgtEl>
                                          <p:spTgt spid="85199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851992"/>
                                        </p:tgtEl>
                                        <p:attrNameLst>
                                          <p:attrName>style.visibility</p:attrName>
                                        </p:attrNameLst>
                                      </p:cBhvr>
                                      <p:to>
                                        <p:strVal val="visible"/>
                                      </p:to>
                                    </p:set>
                                    <p:animEffect transition="in" filter="wipe(left)">
                                      <p:cBhvr>
                                        <p:cTn id="73" dur="500"/>
                                        <p:tgtEl>
                                          <p:spTgt spid="851992"/>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851979"/>
                                        </p:tgtEl>
                                        <p:attrNameLst>
                                          <p:attrName>style.visibility</p:attrName>
                                        </p:attrNameLst>
                                      </p:cBhvr>
                                      <p:to>
                                        <p:strVal val="visible"/>
                                      </p:to>
                                    </p:set>
                                    <p:animEffect transition="in" filter="wipe(left)">
                                      <p:cBhvr>
                                        <p:cTn id="78" dur="500"/>
                                        <p:tgtEl>
                                          <p:spTgt spid="85197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851983"/>
                                        </p:tgtEl>
                                        <p:attrNameLst>
                                          <p:attrName>style.visibility</p:attrName>
                                        </p:attrNameLst>
                                      </p:cBhvr>
                                      <p:to>
                                        <p:strVal val="visible"/>
                                      </p:to>
                                    </p:set>
                                    <p:animEffect transition="in" filter="wipe(left)">
                                      <p:cBhvr>
                                        <p:cTn id="83" dur="500"/>
                                        <p:tgtEl>
                                          <p:spTgt spid="85198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851986"/>
                                        </p:tgtEl>
                                        <p:attrNameLst>
                                          <p:attrName>style.visibility</p:attrName>
                                        </p:attrNameLst>
                                      </p:cBhvr>
                                      <p:to>
                                        <p:strVal val="visible"/>
                                      </p:to>
                                    </p:set>
                                    <p:animEffect transition="in" filter="wipe(left)">
                                      <p:cBhvr>
                                        <p:cTn id="88" dur="500"/>
                                        <p:tgtEl>
                                          <p:spTgt spid="85198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851987"/>
                                        </p:tgtEl>
                                        <p:attrNameLst>
                                          <p:attrName>style.visibility</p:attrName>
                                        </p:attrNameLst>
                                      </p:cBhvr>
                                      <p:to>
                                        <p:strVal val="visible"/>
                                      </p:to>
                                    </p:set>
                                    <p:animEffect transition="in" filter="wipe(left)">
                                      <p:cBhvr>
                                        <p:cTn id="93" dur="500"/>
                                        <p:tgtEl>
                                          <p:spTgt spid="851987"/>
                                        </p:tgtEl>
                                      </p:cBhvr>
                                    </p:animEffect>
                                  </p:childTnLst>
                                </p:cTn>
                              </p:par>
                            </p:childTnLst>
                          </p:cTn>
                        </p:par>
                        <p:par>
                          <p:cTn id="94" fill="hold" nodeType="afterGroup">
                            <p:stCondLst>
                              <p:cond delay="500"/>
                            </p:stCondLst>
                            <p:childTnLst>
                              <p:par>
                                <p:cTn id="95" presetID="53" presetClass="entr" presetSubtype="0" fill="hold" grpId="0" nodeType="afterEffect">
                                  <p:stCondLst>
                                    <p:cond delay="0"/>
                                  </p:stCondLst>
                                  <p:iterate type="wd">
                                    <p:tmPct val="10000"/>
                                  </p:iterate>
                                  <p:childTnLst>
                                    <p:set>
                                      <p:cBhvr>
                                        <p:cTn id="96" dur="1" fill="hold">
                                          <p:stCondLst>
                                            <p:cond delay="0"/>
                                          </p:stCondLst>
                                        </p:cTn>
                                        <p:tgtEl>
                                          <p:spTgt spid="851970"/>
                                        </p:tgtEl>
                                        <p:attrNameLst>
                                          <p:attrName>style.visibility</p:attrName>
                                        </p:attrNameLst>
                                      </p:cBhvr>
                                      <p:to>
                                        <p:strVal val="visible"/>
                                      </p:to>
                                    </p:set>
                                    <p:anim calcmode="lin" valueType="num">
                                      <p:cBhvr>
                                        <p:cTn id="97" dur="500" fill="hold"/>
                                        <p:tgtEl>
                                          <p:spTgt spid="851970"/>
                                        </p:tgtEl>
                                        <p:attrNameLst>
                                          <p:attrName>ppt_w</p:attrName>
                                        </p:attrNameLst>
                                      </p:cBhvr>
                                      <p:tavLst>
                                        <p:tav tm="0">
                                          <p:val>
                                            <p:fltVal val="0"/>
                                          </p:val>
                                        </p:tav>
                                        <p:tav tm="100000">
                                          <p:val>
                                            <p:strVal val="#ppt_w"/>
                                          </p:val>
                                        </p:tav>
                                      </p:tavLst>
                                    </p:anim>
                                    <p:anim calcmode="lin" valueType="num">
                                      <p:cBhvr>
                                        <p:cTn id="98" dur="500" fill="hold"/>
                                        <p:tgtEl>
                                          <p:spTgt spid="851970"/>
                                        </p:tgtEl>
                                        <p:attrNameLst>
                                          <p:attrName>ppt_h</p:attrName>
                                        </p:attrNameLst>
                                      </p:cBhvr>
                                      <p:tavLst>
                                        <p:tav tm="0">
                                          <p:val>
                                            <p:fltVal val="0"/>
                                          </p:val>
                                        </p:tav>
                                        <p:tav tm="100000">
                                          <p:val>
                                            <p:strVal val="#ppt_h"/>
                                          </p:val>
                                        </p:tav>
                                      </p:tavLst>
                                    </p:anim>
                                    <p:animEffect transition="in" filter="fade">
                                      <p:cBhvr>
                                        <p:cTn id="99" dur="500"/>
                                        <p:tgtEl>
                                          <p:spTgt spid="851970"/>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851980">
                                            <p:txEl>
                                              <p:pRg st="0" end="0"/>
                                            </p:txEl>
                                          </p:spTgt>
                                        </p:tgtEl>
                                        <p:attrNameLst>
                                          <p:attrName>style.visibility</p:attrName>
                                        </p:attrNameLst>
                                      </p:cBhvr>
                                      <p:to>
                                        <p:strVal val="visible"/>
                                      </p:to>
                                    </p:set>
                                    <p:animEffect transition="in" filter="wipe(left)">
                                      <p:cBhvr>
                                        <p:cTn id="104" dur="500"/>
                                        <p:tgtEl>
                                          <p:spTgt spid="851980">
                                            <p:txEl>
                                              <p:pRg st="0" end="0"/>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851993">
                                            <p:txEl>
                                              <p:pRg st="0" end="0"/>
                                            </p:txEl>
                                          </p:spTgt>
                                        </p:tgtEl>
                                        <p:attrNameLst>
                                          <p:attrName>style.visibility</p:attrName>
                                        </p:attrNameLst>
                                      </p:cBhvr>
                                      <p:to>
                                        <p:strVal val="visible"/>
                                      </p:to>
                                    </p:set>
                                    <p:animEffect transition="in" filter="wipe(left)">
                                      <p:cBhvr>
                                        <p:cTn id="109" dur="500"/>
                                        <p:tgtEl>
                                          <p:spTgt spid="851993">
                                            <p:txEl>
                                              <p:pRg st="0" end="0"/>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childTnLst>
                                    <p:set>
                                      <p:cBhvr>
                                        <p:cTn id="113" dur="1" fill="hold">
                                          <p:stCondLst>
                                            <p:cond delay="0"/>
                                          </p:stCondLst>
                                        </p:cTn>
                                        <p:tgtEl>
                                          <p:spTgt spid="851995"/>
                                        </p:tgtEl>
                                        <p:attrNameLst>
                                          <p:attrName>style.visibility</p:attrName>
                                        </p:attrNameLst>
                                      </p:cBhvr>
                                      <p:to>
                                        <p:strVal val="visible"/>
                                      </p:to>
                                    </p:set>
                                    <p:animEffect transition="in" filter="wipe(left)">
                                      <p:cBhvr>
                                        <p:cTn id="114" dur="500"/>
                                        <p:tgtEl>
                                          <p:spTgt spid="851995"/>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851996"/>
                                        </p:tgtEl>
                                        <p:attrNameLst>
                                          <p:attrName>style.visibility</p:attrName>
                                        </p:attrNameLst>
                                      </p:cBhvr>
                                      <p:to>
                                        <p:strVal val="visible"/>
                                      </p:to>
                                    </p:set>
                                    <p:animEffect transition="in" filter="wipe(left)">
                                      <p:cBhvr>
                                        <p:cTn id="119" dur="500"/>
                                        <p:tgtEl>
                                          <p:spTgt spid="851996"/>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851981"/>
                                        </p:tgtEl>
                                        <p:attrNameLst>
                                          <p:attrName>style.visibility</p:attrName>
                                        </p:attrNameLst>
                                      </p:cBhvr>
                                      <p:to>
                                        <p:strVal val="visible"/>
                                      </p:to>
                                    </p:set>
                                    <p:animEffect transition="in" filter="wipe(left)">
                                      <p:cBhvr>
                                        <p:cTn id="124" dur="500"/>
                                        <p:tgtEl>
                                          <p:spTgt spid="85198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851984"/>
                                        </p:tgtEl>
                                        <p:attrNameLst>
                                          <p:attrName>style.visibility</p:attrName>
                                        </p:attrNameLst>
                                      </p:cBhvr>
                                      <p:to>
                                        <p:strVal val="visible"/>
                                      </p:to>
                                    </p:set>
                                    <p:animEffect transition="in" filter="wipe(left)">
                                      <p:cBhvr>
                                        <p:cTn id="129" dur="500"/>
                                        <p:tgtEl>
                                          <p:spTgt spid="851984"/>
                                        </p:tgtEl>
                                      </p:cBhvr>
                                    </p:animEffect>
                                  </p:childTnLst>
                                </p:cTn>
                              </p:par>
                            </p:childTnLst>
                          </p:cTn>
                        </p:par>
                        <p:par>
                          <p:cTn id="130" fill="hold" nodeType="afterGroup">
                            <p:stCondLst>
                              <p:cond delay="500"/>
                            </p:stCondLst>
                            <p:childTnLst>
                              <p:par>
                                <p:cTn id="131" presetID="53" presetClass="entr" presetSubtype="0" fill="hold" grpId="0" nodeType="afterEffect">
                                  <p:stCondLst>
                                    <p:cond delay="0"/>
                                  </p:stCondLst>
                                  <p:iterate type="wd">
                                    <p:tmPct val="10000"/>
                                  </p:iterate>
                                  <p:childTnLst>
                                    <p:set>
                                      <p:cBhvr>
                                        <p:cTn id="132" dur="1" fill="hold">
                                          <p:stCondLst>
                                            <p:cond delay="0"/>
                                          </p:stCondLst>
                                        </p:cTn>
                                        <p:tgtEl>
                                          <p:spTgt spid="851971"/>
                                        </p:tgtEl>
                                        <p:attrNameLst>
                                          <p:attrName>style.visibility</p:attrName>
                                        </p:attrNameLst>
                                      </p:cBhvr>
                                      <p:to>
                                        <p:strVal val="visible"/>
                                      </p:to>
                                    </p:set>
                                    <p:anim calcmode="lin" valueType="num">
                                      <p:cBhvr>
                                        <p:cTn id="133" dur="500" fill="hold"/>
                                        <p:tgtEl>
                                          <p:spTgt spid="851971"/>
                                        </p:tgtEl>
                                        <p:attrNameLst>
                                          <p:attrName>ppt_w</p:attrName>
                                        </p:attrNameLst>
                                      </p:cBhvr>
                                      <p:tavLst>
                                        <p:tav tm="0">
                                          <p:val>
                                            <p:fltVal val="0"/>
                                          </p:val>
                                        </p:tav>
                                        <p:tav tm="100000">
                                          <p:val>
                                            <p:strVal val="#ppt_w"/>
                                          </p:val>
                                        </p:tav>
                                      </p:tavLst>
                                    </p:anim>
                                    <p:anim calcmode="lin" valueType="num">
                                      <p:cBhvr>
                                        <p:cTn id="134" dur="500" fill="hold"/>
                                        <p:tgtEl>
                                          <p:spTgt spid="851971"/>
                                        </p:tgtEl>
                                        <p:attrNameLst>
                                          <p:attrName>ppt_h</p:attrName>
                                        </p:attrNameLst>
                                      </p:cBhvr>
                                      <p:tavLst>
                                        <p:tav tm="0">
                                          <p:val>
                                            <p:fltVal val="0"/>
                                          </p:val>
                                        </p:tav>
                                        <p:tav tm="100000">
                                          <p:val>
                                            <p:strVal val="#ppt_h"/>
                                          </p:val>
                                        </p:tav>
                                      </p:tavLst>
                                    </p:anim>
                                    <p:animEffect transition="in" filter="fade">
                                      <p:cBhvr>
                                        <p:cTn id="135" dur="500"/>
                                        <p:tgtEl>
                                          <p:spTgt spid="851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0" grpId="0" animBg="1"/>
      <p:bldP spid="851971" grpId="0" animBg="1"/>
      <p:bldP spid="851972" grpId="0" animBg="1"/>
      <p:bldP spid="851975" grpId="0" animBg="1" autoUpdateAnimBg="0"/>
      <p:bldP spid="851976" grpId="0" build="p" autoUpdateAnimBg="0"/>
      <p:bldP spid="851977" grpId="0" build="p" autoUpdateAnimBg="0"/>
      <p:bldP spid="851978" grpId="0" build="p" autoUpdateAnimBg="0"/>
      <p:bldP spid="851980" grpId="0" build="p" autoUpdateAnimBg="0"/>
      <p:bldP spid="851989" grpId="0" build="p" autoUpdateAnimBg="0"/>
      <p:bldP spid="851990" grpId="0" build="p" autoUpdateAnimBg="0"/>
      <p:bldP spid="85199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D7C2263-6985-CE4B-8E44-4BD0BE0B64C5}" type="slidenum">
              <a:rPr lang="en-US" sz="1400">
                <a:solidFill>
                  <a:srgbClr val="A50021"/>
                </a:solidFill>
                <a:latin typeface="Arial Narrow" charset="0"/>
              </a:rPr>
              <a:pPr eaLnBrk="1" hangingPunct="1"/>
              <a:t>22</a:t>
            </a:fld>
            <a:endParaRPr lang="en-US" sz="1400">
              <a:solidFill>
                <a:srgbClr val="A50021"/>
              </a:solidFill>
              <a:latin typeface="Arial Narrow" charset="0"/>
            </a:endParaRPr>
          </a:p>
        </p:txBody>
      </p:sp>
      <p:sp>
        <p:nvSpPr>
          <p:cNvPr id="26629" name="Rectangle 2"/>
          <p:cNvSpPr>
            <a:spLocks noGrp="1" noChangeArrowheads="1"/>
          </p:cNvSpPr>
          <p:nvPr>
            <p:ph type="title"/>
          </p:nvPr>
        </p:nvSpPr>
        <p:spPr>
          <a:xfrm>
            <a:off x="0" y="0"/>
            <a:ext cx="9144000" cy="685800"/>
          </a:xfrm>
        </p:spPr>
        <p:txBody>
          <a:bodyPr/>
          <a:lstStyle/>
          <a:p>
            <a:r>
              <a:rPr lang="en-US" altLang="ko-KR" sz="4000" dirty="0" smtClean="0">
                <a:latin typeface="Arial Narrow" charset="0"/>
                <a:ea typeface="굴림" charset="0"/>
                <a:cs typeface="굴림" charset="0"/>
              </a:rPr>
              <a:t>Rotational Kinematics Problem </a:t>
            </a:r>
            <a:r>
              <a:rPr lang="en-US" altLang="ko-KR" sz="4000" dirty="0">
                <a:latin typeface="Arial Narrow" charset="0"/>
                <a:ea typeface="굴림" charset="0"/>
                <a:cs typeface="굴림" charset="0"/>
              </a:rPr>
              <a:t>Solving Strategy</a:t>
            </a:r>
            <a:endParaRPr lang="en-US" sz="4000" dirty="0">
              <a:latin typeface="Arial Narrow" charset="0"/>
              <a:ea typeface="ＭＳ Ｐゴシック" charset="0"/>
              <a:cs typeface="ＭＳ Ｐゴシック" charset="0"/>
            </a:endParaRPr>
          </a:p>
        </p:txBody>
      </p:sp>
      <p:sp>
        <p:nvSpPr>
          <p:cNvPr id="859139" name="Rectangle 3"/>
          <p:cNvSpPr>
            <a:spLocks noGrp="1" noChangeArrowheads="1"/>
          </p:cNvSpPr>
          <p:nvPr>
            <p:ph type="body" idx="1"/>
          </p:nvPr>
        </p:nvSpPr>
        <p:spPr>
          <a:xfrm>
            <a:off x="381000" y="685800"/>
            <a:ext cx="8458200" cy="5562600"/>
          </a:xfrm>
        </p:spPr>
        <p:txBody>
          <a:bodyPr/>
          <a:lstStyle/>
          <a:p>
            <a:pPr>
              <a:lnSpc>
                <a:spcPct val="80000"/>
              </a:lnSpc>
              <a:spcAft>
                <a:spcPts val="600"/>
              </a:spcAft>
            </a:pPr>
            <a:r>
              <a:rPr lang="en-US" altLang="ko-KR" dirty="0">
                <a:latin typeface="Arial Narrow" charset="0"/>
                <a:ea typeface="굴림" charset="0"/>
                <a:cs typeface="굴림" charset="0"/>
              </a:rPr>
              <a:t>Visualize the problem by drawing a picture.</a:t>
            </a:r>
          </a:p>
          <a:p>
            <a:pPr>
              <a:lnSpc>
                <a:spcPct val="80000"/>
              </a:lnSpc>
              <a:spcAft>
                <a:spcPts val="600"/>
              </a:spcAft>
            </a:pPr>
            <a:r>
              <a:rPr lang="en-US" dirty="0">
                <a:latin typeface="Arial Narrow" charset="0"/>
                <a:ea typeface="ＭＳ Ｐゴシック" charset="0"/>
                <a:cs typeface="ＭＳ Ｐゴシック" charset="0"/>
              </a:rPr>
              <a:t>Write down the values that are given for any of the five</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kinematic variables</a:t>
            </a:r>
            <a:r>
              <a:rPr lang="en-US" altLang="ko-KR" dirty="0">
                <a:latin typeface="Arial Narrow" charset="0"/>
                <a:ea typeface="굴림" charset="0"/>
                <a:cs typeface="굴림" charset="0"/>
              </a:rPr>
              <a:t> and convert them to SI units.</a:t>
            </a:r>
          </a:p>
          <a:p>
            <a:pPr lvl="1">
              <a:lnSpc>
                <a:spcPct val="80000"/>
              </a:lnSpc>
              <a:spcAft>
                <a:spcPts val="600"/>
              </a:spcAft>
            </a:pPr>
            <a:r>
              <a:rPr lang="en-US" dirty="0">
                <a:latin typeface="Arial Narrow" charset="0"/>
                <a:ea typeface="굴림" charset="0"/>
                <a:cs typeface="굴림" charset="0"/>
              </a:rPr>
              <a:t>Remember that the unit of the angle must be </a:t>
            </a:r>
            <a:r>
              <a:rPr lang="en-US" dirty="0" smtClean="0">
                <a:latin typeface="Arial Narrow" charset="0"/>
                <a:ea typeface="굴림" charset="0"/>
                <a:cs typeface="굴림" charset="0"/>
              </a:rPr>
              <a:t>in radians</a:t>
            </a:r>
            <a:r>
              <a:rPr lang="en-US" dirty="0">
                <a:latin typeface="Arial Narrow" charset="0"/>
                <a:ea typeface="굴림" charset="0"/>
                <a:cs typeface="굴림" charset="0"/>
              </a:rPr>
              <a:t>!!</a:t>
            </a:r>
            <a:endParaRPr lang="en-US" dirty="0">
              <a:latin typeface="Arial Narrow" charset="0"/>
              <a:ea typeface="ＭＳ Ｐゴシック" charset="0"/>
            </a:endParaRPr>
          </a:p>
          <a:p>
            <a:pPr>
              <a:lnSpc>
                <a:spcPct val="80000"/>
              </a:lnSpc>
              <a:spcAft>
                <a:spcPts val="600"/>
              </a:spcAft>
            </a:pPr>
            <a:r>
              <a:rPr lang="en-US" dirty="0">
                <a:latin typeface="Arial Narrow" charset="0"/>
                <a:ea typeface="ＭＳ Ｐゴシック" charset="0"/>
                <a:cs typeface="ＭＳ Ｐゴシック" charset="0"/>
              </a:rPr>
              <a:t>Verify that the information contains values for at least three</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of the five kinematic variables.  Select the appropriate equation.</a:t>
            </a:r>
          </a:p>
          <a:p>
            <a:pPr>
              <a:lnSpc>
                <a:spcPct val="80000"/>
              </a:lnSpc>
              <a:spcAft>
                <a:spcPts val="600"/>
              </a:spcAft>
            </a:pPr>
            <a:r>
              <a:rPr lang="en-US" dirty="0">
                <a:latin typeface="Arial Narrow" charset="0"/>
                <a:ea typeface="ＭＳ Ｐゴシック" charset="0"/>
                <a:cs typeface="ＭＳ Ｐゴシック" charset="0"/>
              </a:rPr>
              <a:t>When the motion is divided into segments, remember that</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the final angular</a:t>
            </a:r>
            <a:r>
              <a:rPr lang="en-US" altLang="ko-KR" dirty="0">
                <a:latin typeface="Arial Narrow" charset="0"/>
                <a:ea typeface="굴림" charset="0"/>
                <a:cs typeface="굴림" charset="0"/>
              </a:rPr>
              <a:t> </a:t>
            </a:r>
            <a:r>
              <a:rPr lang="en-US" dirty="0">
                <a:latin typeface="Arial Narrow" charset="0"/>
                <a:ea typeface="ＭＳ Ｐゴシック" charset="0"/>
                <a:cs typeface="ＭＳ Ｐゴシック" charset="0"/>
              </a:rPr>
              <a:t>velocity of one segment is the initial </a:t>
            </a:r>
            <a:r>
              <a:rPr lang="en-US" dirty="0" smtClean="0">
                <a:latin typeface="Arial Narrow" charset="0"/>
                <a:ea typeface="ＭＳ Ｐゴシック" charset="0"/>
                <a:cs typeface="ＭＳ Ｐゴシック" charset="0"/>
              </a:rPr>
              <a:t>velocity</a:t>
            </a:r>
            <a:r>
              <a:rPr lang="en-US" altLang="ko-KR" dirty="0" smtClean="0">
                <a:latin typeface="Arial Narrow" charset="0"/>
                <a:ea typeface="굴림" charset="0"/>
                <a:cs typeface="굴림" charset="0"/>
              </a:rPr>
              <a:t> </a:t>
            </a:r>
            <a:r>
              <a:rPr lang="en-US" dirty="0">
                <a:latin typeface="Arial Narrow" charset="0"/>
                <a:ea typeface="ＭＳ Ｐゴシック" charset="0"/>
                <a:cs typeface="ＭＳ Ｐゴシック" charset="0"/>
              </a:rPr>
              <a:t>for the next.</a:t>
            </a:r>
            <a:endParaRPr lang="en-US" altLang="ko-KR" dirty="0">
              <a:latin typeface="Arial Narrow" charset="0"/>
              <a:ea typeface="굴림" charset="0"/>
              <a:cs typeface="굴림" charset="0"/>
            </a:endParaRPr>
          </a:p>
          <a:p>
            <a:pPr>
              <a:lnSpc>
                <a:spcPct val="80000"/>
              </a:lnSpc>
              <a:spcAft>
                <a:spcPts val="600"/>
              </a:spcAft>
            </a:pPr>
            <a:r>
              <a:rPr lang="en-US" dirty="0">
                <a:latin typeface="Arial Narrow" charset="0"/>
                <a:ea typeface="ＭＳ Ｐゴシック" charset="0"/>
                <a:cs typeface="ＭＳ Ｐゴシック" charset="0"/>
              </a:rPr>
              <a:t>Keep in mind that there may be two possible answers to a kinematics problem.</a:t>
            </a:r>
          </a:p>
        </p:txBody>
      </p:sp>
    </p:spTree>
    <p:extLst>
      <p:ext uri="{BB962C8B-B14F-4D97-AF65-F5344CB8AC3E}">
        <p14:creationId xmlns:p14="http://schemas.microsoft.com/office/powerpoint/2010/main" val="3044338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59139">
                                            <p:txEl>
                                              <p:pRg st="0" end="0"/>
                                            </p:txEl>
                                          </p:spTgt>
                                        </p:tgtEl>
                                        <p:attrNameLst>
                                          <p:attrName>style.visibility</p:attrName>
                                        </p:attrNameLst>
                                      </p:cBhvr>
                                      <p:to>
                                        <p:strVal val="visible"/>
                                      </p:to>
                                    </p:set>
                                    <p:animEffect transition="in" filter="wipe(left)">
                                      <p:cBhvr>
                                        <p:cTn id="7" dur="500"/>
                                        <p:tgtEl>
                                          <p:spTgt spid="859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59139">
                                            <p:txEl>
                                              <p:pRg st="1" end="1"/>
                                            </p:txEl>
                                          </p:spTgt>
                                        </p:tgtEl>
                                        <p:attrNameLst>
                                          <p:attrName>style.visibility</p:attrName>
                                        </p:attrNameLst>
                                      </p:cBhvr>
                                      <p:to>
                                        <p:strVal val="visible"/>
                                      </p:to>
                                    </p:set>
                                    <p:animEffect transition="in" filter="wipe(left)">
                                      <p:cBhvr>
                                        <p:cTn id="12" dur="500"/>
                                        <p:tgtEl>
                                          <p:spTgt spid="859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59139">
                                            <p:txEl>
                                              <p:pRg st="2" end="2"/>
                                            </p:txEl>
                                          </p:spTgt>
                                        </p:tgtEl>
                                        <p:attrNameLst>
                                          <p:attrName>style.visibility</p:attrName>
                                        </p:attrNameLst>
                                      </p:cBhvr>
                                      <p:to>
                                        <p:strVal val="visible"/>
                                      </p:to>
                                    </p:set>
                                    <p:animEffect transition="in" filter="wipe(left)">
                                      <p:cBhvr>
                                        <p:cTn id="17" dur="500"/>
                                        <p:tgtEl>
                                          <p:spTgt spid="859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59139">
                                            <p:txEl>
                                              <p:pRg st="3" end="3"/>
                                            </p:txEl>
                                          </p:spTgt>
                                        </p:tgtEl>
                                        <p:attrNameLst>
                                          <p:attrName>style.visibility</p:attrName>
                                        </p:attrNameLst>
                                      </p:cBhvr>
                                      <p:to>
                                        <p:strVal val="visible"/>
                                      </p:to>
                                    </p:set>
                                    <p:animEffect transition="in" filter="wipe(left)">
                                      <p:cBhvr>
                                        <p:cTn id="22" dur="500"/>
                                        <p:tgtEl>
                                          <p:spTgt spid="8591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59139">
                                            <p:txEl>
                                              <p:pRg st="4" end="4"/>
                                            </p:txEl>
                                          </p:spTgt>
                                        </p:tgtEl>
                                        <p:attrNameLst>
                                          <p:attrName>style.visibility</p:attrName>
                                        </p:attrNameLst>
                                      </p:cBhvr>
                                      <p:to>
                                        <p:strVal val="visible"/>
                                      </p:to>
                                    </p:set>
                                    <p:animEffect transition="in" filter="wipe(left)">
                                      <p:cBhvr>
                                        <p:cTn id="27" dur="500"/>
                                        <p:tgtEl>
                                          <p:spTgt spid="8591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59139">
                                            <p:txEl>
                                              <p:pRg st="5" end="5"/>
                                            </p:txEl>
                                          </p:spTgt>
                                        </p:tgtEl>
                                        <p:attrNameLst>
                                          <p:attrName>style.visibility</p:attrName>
                                        </p:attrNameLst>
                                      </p:cBhvr>
                                      <p:to>
                                        <p:strVal val="visible"/>
                                      </p:to>
                                    </p:set>
                                    <p:animEffect transition="in" filter="wipe(left)">
                                      <p:cBhvr>
                                        <p:cTn id="32" dur="500"/>
                                        <p:tgtEl>
                                          <p:spTgt spid="859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July 8, 2015</a:t>
            </a:r>
            <a:endParaRPr lang="en-US"/>
          </a:p>
        </p:txBody>
      </p:sp>
      <p:sp>
        <p:nvSpPr>
          <p:cNvPr id="12" name="Footer Placeholder 4"/>
          <p:cNvSpPr>
            <a:spLocks noGrp="1"/>
          </p:cNvSpPr>
          <p:nvPr>
            <p:ph type="ftr" sz="quarter" idx="11"/>
          </p:nvPr>
        </p:nvSpPr>
        <p:spPr/>
        <p:txBody>
          <a:bodyPr/>
          <a:lstStyle/>
          <a:p>
            <a:r>
              <a:rPr lang="nl-NL" smtClean="0"/>
              <a:t>PHYS 1441-001, Summer 2014             Dr. Jaehoon Yu</a:t>
            </a:r>
            <a:endParaRPr lang="en-US"/>
          </a:p>
        </p:txBody>
      </p:sp>
      <p:sp>
        <p:nvSpPr>
          <p:cNvPr id="13" name="Slide Number Placeholder 5"/>
          <p:cNvSpPr>
            <a:spLocks noGrp="1"/>
          </p:cNvSpPr>
          <p:nvPr>
            <p:ph type="sldNum" sz="quarter" idx="12"/>
          </p:nvPr>
        </p:nvSpPr>
        <p:spPr/>
        <p:txBody>
          <a:bodyPr/>
          <a:lstStyle/>
          <a:p>
            <a:fld id="{A4E69F01-CB46-B545-930E-CF6768DAAA6A}" type="slidenum">
              <a:rPr lang="en-US"/>
              <a:pPr/>
              <a:t>23</a:t>
            </a:fld>
            <a:endParaRPr lang="en-US"/>
          </a:p>
        </p:txBody>
      </p:sp>
      <p:sp>
        <p:nvSpPr>
          <p:cNvPr id="309250" name="Rectangle 2"/>
          <p:cNvSpPr>
            <a:spLocks noGrp="1" noChangeArrowheads="1"/>
          </p:cNvSpPr>
          <p:nvPr>
            <p:ph type="title"/>
          </p:nvPr>
        </p:nvSpPr>
        <p:spPr>
          <a:xfrm>
            <a:off x="685800" y="152400"/>
            <a:ext cx="7772400" cy="609600"/>
          </a:xfrm>
        </p:spPr>
        <p:txBody>
          <a:bodyPr/>
          <a:lstStyle/>
          <a:p>
            <a:r>
              <a:rPr lang="en-US" sz="4000"/>
              <a:t>Example for Rotational Kinematics</a:t>
            </a:r>
            <a:endParaRPr lang="en-US"/>
          </a:p>
        </p:txBody>
      </p:sp>
      <p:sp>
        <p:nvSpPr>
          <p:cNvPr id="309251" name="Text Box 3"/>
          <p:cNvSpPr txBox="1">
            <a:spLocks noChangeArrowheads="1"/>
          </p:cNvSpPr>
          <p:nvPr/>
        </p:nvSpPr>
        <p:spPr bwMode="auto">
          <a:xfrm>
            <a:off x="685800" y="762000"/>
            <a:ext cx="8001000" cy="1216025"/>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800000"/>
                </a:solidFill>
                <a:latin typeface="Arial Narrow" charset="0"/>
              </a:rPr>
              <a:t>A wheel rotates with a constant angular acceleration of </a:t>
            </a:r>
            <a:r>
              <a:rPr lang="en-US" dirty="0" smtClean="0">
                <a:solidFill>
                  <a:srgbClr val="800000"/>
                </a:solidFill>
                <a:latin typeface="Arial Narrow" charset="0"/>
              </a:rPr>
              <a:t>+3.50 </a:t>
            </a:r>
            <a:r>
              <a:rPr lang="en-US" dirty="0">
                <a:solidFill>
                  <a:srgbClr val="800000"/>
                </a:solidFill>
                <a:latin typeface="Arial Narrow" charset="0"/>
              </a:rPr>
              <a:t>rad/s</a:t>
            </a:r>
            <a:r>
              <a:rPr lang="en-US" baseline="30000" dirty="0">
                <a:solidFill>
                  <a:srgbClr val="800000"/>
                </a:solidFill>
                <a:latin typeface="Arial Narrow" charset="0"/>
              </a:rPr>
              <a:t>2</a:t>
            </a:r>
            <a:r>
              <a:rPr lang="en-US" dirty="0">
                <a:solidFill>
                  <a:srgbClr val="800000"/>
                </a:solidFill>
                <a:latin typeface="Arial Narrow" charset="0"/>
              </a:rPr>
              <a:t>.  If the angular </a:t>
            </a:r>
            <a:r>
              <a:rPr lang="en-US" dirty="0" smtClean="0">
                <a:solidFill>
                  <a:srgbClr val="800000"/>
                </a:solidFill>
                <a:latin typeface="Arial Narrow" charset="0"/>
              </a:rPr>
              <a:t>velocity </a:t>
            </a:r>
            <a:r>
              <a:rPr lang="en-US" dirty="0">
                <a:solidFill>
                  <a:srgbClr val="800000"/>
                </a:solidFill>
                <a:latin typeface="Arial Narrow" charset="0"/>
              </a:rPr>
              <a:t>of the wheel is </a:t>
            </a:r>
            <a:r>
              <a:rPr lang="en-US" dirty="0" smtClean="0">
                <a:solidFill>
                  <a:srgbClr val="800000"/>
                </a:solidFill>
                <a:latin typeface="Arial Narrow" charset="0"/>
              </a:rPr>
              <a:t>+2.00 </a:t>
            </a:r>
            <a:r>
              <a:rPr lang="en-US" dirty="0">
                <a:solidFill>
                  <a:srgbClr val="800000"/>
                </a:solidFill>
                <a:latin typeface="Arial Narrow" charset="0"/>
              </a:rPr>
              <a:t>rad/s at </a:t>
            </a:r>
            <a:r>
              <a:rPr lang="en-US" dirty="0" err="1">
                <a:solidFill>
                  <a:srgbClr val="800000"/>
                </a:solidFill>
                <a:latin typeface="Monotype Corsiva" charset="0"/>
              </a:rPr>
              <a:t>t</a:t>
            </a:r>
            <a:r>
              <a:rPr lang="en-US" baseline="-25000" dirty="0" err="1">
                <a:solidFill>
                  <a:srgbClr val="800000"/>
                </a:solidFill>
                <a:latin typeface="Monotype Corsiva" charset="0"/>
              </a:rPr>
              <a:t>i</a:t>
            </a:r>
            <a:r>
              <a:rPr lang="en-US" dirty="0">
                <a:solidFill>
                  <a:srgbClr val="800000"/>
                </a:solidFill>
                <a:latin typeface="Arial Narrow" charset="0"/>
              </a:rPr>
              <a:t>=0, a) through what angle does the wheel rotate in 2.00s?</a:t>
            </a:r>
          </a:p>
        </p:txBody>
      </p:sp>
      <p:graphicFrame>
        <p:nvGraphicFramePr>
          <p:cNvPr id="309252" name="Object 4"/>
          <p:cNvGraphicFramePr>
            <a:graphicFrameLocks noChangeAspect="1"/>
          </p:cNvGraphicFramePr>
          <p:nvPr>
            <p:extLst>
              <p:ext uri="{D42A27DB-BD31-4B8C-83A1-F6EECF244321}">
                <p14:modId xmlns:p14="http://schemas.microsoft.com/office/powerpoint/2010/main" val="3446547861"/>
              </p:ext>
            </p:extLst>
          </p:nvPr>
        </p:nvGraphicFramePr>
        <p:xfrm>
          <a:off x="1295400" y="2841625"/>
          <a:ext cx="1295400" cy="774700"/>
        </p:xfrm>
        <a:graphic>
          <a:graphicData uri="http://schemas.openxmlformats.org/presentationml/2006/ole">
            <mc:AlternateContent xmlns:mc="http://schemas.openxmlformats.org/markup-compatibility/2006">
              <mc:Choice xmlns:v="urn:schemas-microsoft-com:vml" Requires="v">
                <p:oleObj spid="_x0000_s308472" name="Equation" r:id="rId3" imgW="431800" imgH="228600" progId="Equation.DSMT4">
                  <p:embed/>
                </p:oleObj>
              </mc:Choice>
              <mc:Fallback>
                <p:oleObj name="Equation" r:id="rId3" imgW="431800" imgH="228600" progId="Equation.DSMT4">
                  <p:embed/>
                  <p:pic>
                    <p:nvPicPr>
                      <p:cNvPr id="0" name=""/>
                      <p:cNvPicPr>
                        <a:picLocks noChangeAspect="1" noChangeArrowheads="1"/>
                      </p:cNvPicPr>
                      <p:nvPr/>
                    </p:nvPicPr>
                    <p:blipFill>
                      <a:blip r:embed="rId4"/>
                      <a:srcRect/>
                      <a:stretch>
                        <a:fillRect/>
                      </a:stretch>
                    </p:blipFill>
                    <p:spPr bwMode="auto">
                      <a:xfrm>
                        <a:off x="1295400" y="2841625"/>
                        <a:ext cx="1295400" cy="774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9253" name="Text Box 5"/>
          <p:cNvSpPr txBox="1">
            <a:spLocks noChangeArrowheads="1"/>
          </p:cNvSpPr>
          <p:nvPr/>
        </p:nvSpPr>
        <p:spPr bwMode="auto">
          <a:xfrm>
            <a:off x="533400" y="2133600"/>
            <a:ext cx="81534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displacement formula in the previous slide, one gets</a:t>
            </a:r>
          </a:p>
        </p:txBody>
      </p:sp>
      <p:graphicFrame>
        <p:nvGraphicFramePr>
          <p:cNvPr id="309259" name="Object 11"/>
          <p:cNvGraphicFramePr>
            <a:graphicFrameLocks noChangeAspect="1"/>
          </p:cNvGraphicFramePr>
          <p:nvPr>
            <p:extLst>
              <p:ext uri="{D42A27DB-BD31-4B8C-83A1-F6EECF244321}">
                <p14:modId xmlns:p14="http://schemas.microsoft.com/office/powerpoint/2010/main" val="1949102148"/>
              </p:ext>
            </p:extLst>
          </p:nvPr>
        </p:nvGraphicFramePr>
        <p:xfrm>
          <a:off x="2735263" y="2944813"/>
          <a:ext cx="1174750" cy="446087"/>
        </p:xfrm>
        <a:graphic>
          <a:graphicData uri="http://schemas.openxmlformats.org/presentationml/2006/ole">
            <mc:AlternateContent xmlns:mc="http://schemas.openxmlformats.org/markup-compatibility/2006">
              <mc:Choice xmlns:v="urn:schemas-microsoft-com:vml" Requires="v">
                <p:oleObj spid="_x0000_s308473" name="Equation" r:id="rId5" imgW="330200" imgH="152400" progId="Equation.3">
                  <p:embed/>
                </p:oleObj>
              </mc:Choice>
              <mc:Fallback>
                <p:oleObj name="Equation" r:id="rId5" imgW="330200" imgH="152400" progId="Equation.3">
                  <p:embed/>
                  <p:pic>
                    <p:nvPicPr>
                      <p:cNvPr id="0" name=""/>
                      <p:cNvPicPr>
                        <a:picLocks noChangeAspect="1" noChangeArrowheads="1"/>
                      </p:cNvPicPr>
                      <p:nvPr/>
                    </p:nvPicPr>
                    <p:blipFill>
                      <a:blip r:embed="rId6"/>
                      <a:srcRect/>
                      <a:stretch>
                        <a:fillRect/>
                      </a:stretch>
                    </p:blipFill>
                    <p:spPr bwMode="auto">
                      <a:xfrm>
                        <a:off x="2735263" y="2944813"/>
                        <a:ext cx="1174750" cy="446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0" name="Object 12"/>
          <p:cNvGraphicFramePr>
            <a:graphicFrameLocks noChangeAspect="1"/>
          </p:cNvGraphicFramePr>
          <p:nvPr>
            <p:extLst>
              <p:ext uri="{D42A27DB-BD31-4B8C-83A1-F6EECF244321}">
                <p14:modId xmlns:p14="http://schemas.microsoft.com/office/powerpoint/2010/main" val="583182713"/>
              </p:ext>
            </p:extLst>
          </p:nvPr>
        </p:nvGraphicFramePr>
        <p:xfrm>
          <a:off x="676275" y="3511550"/>
          <a:ext cx="5200650" cy="1212850"/>
        </p:xfrm>
        <a:graphic>
          <a:graphicData uri="http://schemas.openxmlformats.org/presentationml/2006/ole">
            <mc:AlternateContent xmlns:mc="http://schemas.openxmlformats.org/markup-compatibility/2006">
              <mc:Choice xmlns:v="urn:schemas-microsoft-com:vml" Requires="v">
                <p:oleObj spid="_x0000_s308474" name="Equation" r:id="rId7" imgW="1930400" imgH="393700" progId="Equation.DSMT4">
                  <p:embed/>
                </p:oleObj>
              </mc:Choice>
              <mc:Fallback>
                <p:oleObj name="Equation" r:id="rId7" imgW="1930400" imgH="393700" progId="Equation.DSMT4">
                  <p:embed/>
                  <p:pic>
                    <p:nvPicPr>
                      <p:cNvPr id="0" name=""/>
                      <p:cNvPicPr>
                        <a:picLocks noChangeAspect="1" noChangeArrowheads="1"/>
                      </p:cNvPicPr>
                      <p:nvPr/>
                    </p:nvPicPr>
                    <p:blipFill>
                      <a:blip r:embed="rId8"/>
                      <a:srcRect/>
                      <a:stretch>
                        <a:fillRect/>
                      </a:stretch>
                    </p:blipFill>
                    <p:spPr bwMode="auto">
                      <a:xfrm>
                        <a:off x="676275" y="3511550"/>
                        <a:ext cx="5200650" cy="1212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1" name="Object 13"/>
          <p:cNvGraphicFramePr>
            <a:graphicFrameLocks noChangeAspect="1"/>
          </p:cNvGraphicFramePr>
          <p:nvPr>
            <p:extLst>
              <p:ext uri="{D42A27DB-BD31-4B8C-83A1-F6EECF244321}">
                <p14:modId xmlns:p14="http://schemas.microsoft.com/office/powerpoint/2010/main" val="285430684"/>
              </p:ext>
            </p:extLst>
          </p:nvPr>
        </p:nvGraphicFramePr>
        <p:xfrm>
          <a:off x="6096000" y="3832225"/>
          <a:ext cx="2509838" cy="581025"/>
        </p:xfrm>
        <a:graphic>
          <a:graphicData uri="http://schemas.openxmlformats.org/presentationml/2006/ole">
            <mc:AlternateContent xmlns:mc="http://schemas.openxmlformats.org/markup-compatibility/2006">
              <mc:Choice xmlns:v="urn:schemas-microsoft-com:vml" Requires="v">
                <p:oleObj spid="_x0000_s308475" name="Equation" r:id="rId9" imgW="647700" imgH="165100" progId="Equation.DSMT4">
                  <p:embed/>
                </p:oleObj>
              </mc:Choice>
              <mc:Fallback>
                <p:oleObj name="Equation" r:id="rId9" imgW="647700" imgH="165100" progId="Equation.DSMT4">
                  <p:embed/>
                  <p:pic>
                    <p:nvPicPr>
                      <p:cNvPr id="0" name=""/>
                      <p:cNvPicPr>
                        <a:picLocks noChangeAspect="1" noChangeArrowheads="1"/>
                      </p:cNvPicPr>
                      <p:nvPr/>
                    </p:nvPicPr>
                    <p:blipFill>
                      <a:blip r:embed="rId10"/>
                      <a:srcRect/>
                      <a:stretch>
                        <a:fillRect/>
                      </a:stretch>
                    </p:blipFill>
                    <p:spPr bwMode="auto">
                      <a:xfrm>
                        <a:off x="6096000" y="3832225"/>
                        <a:ext cx="2509838" cy="581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2" name="Object 14"/>
          <p:cNvGraphicFramePr>
            <a:graphicFrameLocks noChangeAspect="1"/>
          </p:cNvGraphicFramePr>
          <p:nvPr>
            <p:extLst>
              <p:ext uri="{D42A27DB-BD31-4B8C-83A1-F6EECF244321}">
                <p14:modId xmlns:p14="http://schemas.microsoft.com/office/powerpoint/2010/main" val="1126678458"/>
              </p:ext>
            </p:extLst>
          </p:nvPr>
        </p:nvGraphicFramePr>
        <p:xfrm>
          <a:off x="838200" y="4656138"/>
          <a:ext cx="4264025" cy="1211262"/>
        </p:xfrm>
        <a:graphic>
          <a:graphicData uri="http://schemas.openxmlformats.org/presentationml/2006/ole">
            <mc:AlternateContent xmlns:mc="http://schemas.openxmlformats.org/markup-compatibility/2006">
              <mc:Choice xmlns:v="urn:schemas-microsoft-com:vml" Requires="v">
                <p:oleObj spid="_x0000_s308476" name="Equation" r:id="rId11" imgW="1308100" imgH="393700" progId="Equation.DSMT4">
                  <p:embed/>
                </p:oleObj>
              </mc:Choice>
              <mc:Fallback>
                <p:oleObj name="Equation" r:id="rId11" imgW="1308100" imgH="393700" progId="Equation.DSMT4">
                  <p:embed/>
                  <p:pic>
                    <p:nvPicPr>
                      <p:cNvPr id="0" name=""/>
                      <p:cNvPicPr>
                        <a:picLocks noChangeAspect="1" noChangeArrowheads="1"/>
                      </p:cNvPicPr>
                      <p:nvPr/>
                    </p:nvPicPr>
                    <p:blipFill>
                      <a:blip r:embed="rId12"/>
                      <a:srcRect/>
                      <a:stretch>
                        <a:fillRect/>
                      </a:stretch>
                    </p:blipFill>
                    <p:spPr bwMode="auto">
                      <a:xfrm>
                        <a:off x="838200" y="4656138"/>
                        <a:ext cx="4264025" cy="12112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9269" name="Object 21"/>
          <p:cNvGraphicFramePr>
            <a:graphicFrameLocks noChangeAspect="1"/>
          </p:cNvGraphicFramePr>
          <p:nvPr>
            <p:extLst>
              <p:ext uri="{D42A27DB-BD31-4B8C-83A1-F6EECF244321}">
                <p14:modId xmlns:p14="http://schemas.microsoft.com/office/powerpoint/2010/main" val="1047195108"/>
              </p:ext>
            </p:extLst>
          </p:nvPr>
        </p:nvGraphicFramePr>
        <p:xfrm>
          <a:off x="3740150" y="2554288"/>
          <a:ext cx="1670050" cy="1228725"/>
        </p:xfrm>
        <a:graphic>
          <a:graphicData uri="http://schemas.openxmlformats.org/presentationml/2006/ole">
            <mc:AlternateContent xmlns:mc="http://schemas.openxmlformats.org/markup-compatibility/2006">
              <mc:Choice xmlns:v="urn:schemas-microsoft-com:vml" Requires="v">
                <p:oleObj spid="_x0000_s308477" name="Equation" r:id="rId13" imgW="469900" imgH="419100" progId="Equation.DSMT4">
                  <p:embed/>
                </p:oleObj>
              </mc:Choice>
              <mc:Fallback>
                <p:oleObj name="Equation" r:id="rId13" imgW="469900" imgH="419100" progId="Equation.DSMT4">
                  <p:embed/>
                  <p:pic>
                    <p:nvPicPr>
                      <p:cNvPr id="0" name=""/>
                      <p:cNvPicPr>
                        <a:picLocks noChangeAspect="1" noChangeArrowheads="1"/>
                      </p:cNvPicPr>
                      <p:nvPr/>
                    </p:nvPicPr>
                    <p:blipFill>
                      <a:blip r:embed="rId14"/>
                      <a:srcRect/>
                      <a:stretch>
                        <a:fillRect/>
                      </a:stretch>
                    </p:blipFill>
                    <p:spPr bwMode="auto">
                      <a:xfrm>
                        <a:off x="3740150" y="2554288"/>
                        <a:ext cx="1670050" cy="1228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84862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309251"/>
                                        </p:tgtEl>
                                        <p:attrNameLst>
                                          <p:attrName>style.visibility</p:attrName>
                                        </p:attrNameLst>
                                      </p:cBhvr>
                                      <p:to>
                                        <p:strVal val="visible"/>
                                      </p:to>
                                    </p:set>
                                    <p:animEffect transition="in" filter="wipe(left)">
                                      <p:cBhvr>
                                        <p:cTn id="7" dur="300"/>
                                        <p:tgtEl>
                                          <p:spTgt spid="309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9253"/>
                                        </p:tgtEl>
                                        <p:attrNameLst>
                                          <p:attrName>style.visibility</p:attrName>
                                        </p:attrNameLst>
                                      </p:cBhvr>
                                      <p:to>
                                        <p:strVal val="visible"/>
                                      </p:to>
                                    </p:set>
                                    <p:animEffect transition="in" filter="wipe(left)">
                                      <p:cBhvr>
                                        <p:cTn id="12" dur="500"/>
                                        <p:tgtEl>
                                          <p:spTgt spid="309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09252"/>
                                        </p:tgtEl>
                                        <p:attrNameLst>
                                          <p:attrName>style.visibility</p:attrName>
                                        </p:attrNameLst>
                                      </p:cBhvr>
                                      <p:to>
                                        <p:strVal val="visible"/>
                                      </p:to>
                                    </p:set>
                                    <p:animEffect transition="in" filter="wipe(left)">
                                      <p:cBhvr>
                                        <p:cTn id="17" dur="500"/>
                                        <p:tgtEl>
                                          <p:spTgt spid="3092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09259"/>
                                        </p:tgtEl>
                                        <p:attrNameLst>
                                          <p:attrName>style.visibility</p:attrName>
                                        </p:attrNameLst>
                                      </p:cBhvr>
                                      <p:to>
                                        <p:strVal val="visible"/>
                                      </p:to>
                                    </p:set>
                                    <p:animEffect transition="in" filter="wipe(left)">
                                      <p:cBhvr>
                                        <p:cTn id="22" dur="500"/>
                                        <p:tgtEl>
                                          <p:spTgt spid="3092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09269"/>
                                        </p:tgtEl>
                                        <p:attrNameLst>
                                          <p:attrName>style.visibility</p:attrName>
                                        </p:attrNameLst>
                                      </p:cBhvr>
                                      <p:to>
                                        <p:strVal val="visible"/>
                                      </p:to>
                                    </p:set>
                                    <p:animEffect transition="in" filter="wipe(left)">
                                      <p:cBhvr>
                                        <p:cTn id="27" dur="500"/>
                                        <p:tgtEl>
                                          <p:spTgt spid="3092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09260"/>
                                        </p:tgtEl>
                                        <p:attrNameLst>
                                          <p:attrName>style.visibility</p:attrName>
                                        </p:attrNameLst>
                                      </p:cBhvr>
                                      <p:to>
                                        <p:strVal val="visible"/>
                                      </p:to>
                                    </p:set>
                                    <p:animEffect transition="in" filter="wipe(left)">
                                      <p:cBhvr>
                                        <p:cTn id="32" dur="500"/>
                                        <p:tgtEl>
                                          <p:spTgt spid="3092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09261"/>
                                        </p:tgtEl>
                                        <p:attrNameLst>
                                          <p:attrName>style.visibility</p:attrName>
                                        </p:attrNameLst>
                                      </p:cBhvr>
                                      <p:to>
                                        <p:strVal val="visible"/>
                                      </p:to>
                                    </p:set>
                                    <p:animEffect transition="in" filter="wipe(left)">
                                      <p:cBhvr>
                                        <p:cTn id="37" dur="500"/>
                                        <p:tgtEl>
                                          <p:spTgt spid="3092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09262"/>
                                        </p:tgtEl>
                                        <p:attrNameLst>
                                          <p:attrName>style.visibility</p:attrName>
                                        </p:attrNameLst>
                                      </p:cBhvr>
                                      <p:to>
                                        <p:strVal val="visible"/>
                                      </p:to>
                                    </p:set>
                                    <p:animEffect transition="in" filter="wipe(left)">
                                      <p:cBhvr>
                                        <p:cTn id="42" dur="500"/>
                                        <p:tgtEl>
                                          <p:spTgt spid="309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animBg="1" autoUpdateAnimBg="0"/>
      <p:bldP spid="30925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Wednesday, July 8, 2015</a:t>
            </a:r>
            <a:endParaRPr lang="en-US"/>
          </a:p>
        </p:txBody>
      </p:sp>
      <p:sp>
        <p:nvSpPr>
          <p:cNvPr id="27" name="Footer Placeholder 4"/>
          <p:cNvSpPr>
            <a:spLocks noGrp="1"/>
          </p:cNvSpPr>
          <p:nvPr>
            <p:ph type="ftr" sz="quarter" idx="11"/>
          </p:nvPr>
        </p:nvSpPr>
        <p:spPr/>
        <p:txBody>
          <a:bodyPr/>
          <a:lstStyle/>
          <a:p>
            <a:r>
              <a:rPr lang="nl-NL" smtClean="0"/>
              <a:t>PHYS 1441-001, Summer 2014             Dr. Jaehoon Yu</a:t>
            </a:r>
            <a:endParaRPr lang="en-US"/>
          </a:p>
        </p:txBody>
      </p:sp>
      <p:sp>
        <p:nvSpPr>
          <p:cNvPr id="28" name="Slide Number Placeholder 5"/>
          <p:cNvSpPr>
            <a:spLocks noGrp="1"/>
          </p:cNvSpPr>
          <p:nvPr>
            <p:ph type="sldNum" sz="quarter" idx="12"/>
          </p:nvPr>
        </p:nvSpPr>
        <p:spPr/>
        <p:txBody>
          <a:bodyPr/>
          <a:lstStyle/>
          <a:p>
            <a:fld id="{433344E2-DEBE-DF44-B65A-11DCC52E4D90}" type="slidenum">
              <a:rPr lang="en-US"/>
              <a:pPr/>
              <a:t>24</a:t>
            </a:fld>
            <a:endParaRPr lang="en-US"/>
          </a:p>
        </p:txBody>
      </p:sp>
      <p:sp>
        <p:nvSpPr>
          <p:cNvPr id="336898" name="Rectangle 2"/>
          <p:cNvSpPr>
            <a:spLocks noGrp="1" noChangeArrowheads="1"/>
          </p:cNvSpPr>
          <p:nvPr>
            <p:ph type="title"/>
          </p:nvPr>
        </p:nvSpPr>
        <p:spPr>
          <a:xfrm>
            <a:off x="685800" y="152400"/>
            <a:ext cx="7772400" cy="609600"/>
          </a:xfrm>
        </p:spPr>
        <p:txBody>
          <a:bodyPr/>
          <a:lstStyle/>
          <a:p>
            <a:r>
              <a:rPr lang="en-US" sz="4000" dirty="0"/>
              <a:t>Example for Rotational Kinematics </a:t>
            </a:r>
            <a:r>
              <a:rPr lang="en-US" sz="4000" dirty="0" err="1" smtClean="0"/>
              <a:t>cnt</a:t>
            </a:r>
            <a:r>
              <a:rPr lang="en-US" sz="4000" dirty="0" err="1" smtClean="0">
                <a:latin typeface="Arial"/>
              </a:rPr>
              <a:t>’</a:t>
            </a:r>
            <a:r>
              <a:rPr lang="en-US" sz="4000" dirty="0" err="1" smtClean="0"/>
              <a:t>d</a:t>
            </a:r>
            <a:endParaRPr lang="en-US" dirty="0"/>
          </a:p>
        </p:txBody>
      </p:sp>
      <p:sp>
        <p:nvSpPr>
          <p:cNvPr id="336902" name="Text Box 6"/>
          <p:cNvSpPr txBox="1">
            <a:spLocks noChangeArrowheads="1"/>
          </p:cNvSpPr>
          <p:nvPr/>
        </p:nvSpPr>
        <p:spPr bwMode="auto">
          <a:xfrm>
            <a:off x="457200" y="914400"/>
            <a:ext cx="4572000" cy="461665"/>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dirty="0">
                <a:solidFill>
                  <a:srgbClr val="800000"/>
                </a:solidFill>
                <a:latin typeface="Arial Narrow" charset="0"/>
              </a:rPr>
              <a:t>What is the angular </a:t>
            </a:r>
            <a:r>
              <a:rPr lang="en-US" dirty="0" smtClean="0">
                <a:solidFill>
                  <a:srgbClr val="800000"/>
                </a:solidFill>
                <a:latin typeface="Arial Narrow" charset="0"/>
              </a:rPr>
              <a:t>velocity </a:t>
            </a:r>
            <a:r>
              <a:rPr lang="en-US" dirty="0">
                <a:solidFill>
                  <a:srgbClr val="800000"/>
                </a:solidFill>
                <a:latin typeface="Arial Narrow" charset="0"/>
              </a:rPr>
              <a:t>at t=2.00s?</a:t>
            </a:r>
          </a:p>
        </p:txBody>
      </p:sp>
      <p:graphicFrame>
        <p:nvGraphicFramePr>
          <p:cNvPr id="336903" name="Object 7"/>
          <p:cNvGraphicFramePr>
            <a:graphicFrameLocks noChangeAspect="1"/>
          </p:cNvGraphicFramePr>
          <p:nvPr>
            <p:extLst>
              <p:ext uri="{D42A27DB-BD31-4B8C-83A1-F6EECF244321}">
                <p14:modId xmlns:p14="http://schemas.microsoft.com/office/powerpoint/2010/main" val="1074833030"/>
              </p:ext>
            </p:extLst>
          </p:nvPr>
        </p:nvGraphicFramePr>
        <p:xfrm>
          <a:off x="422275" y="2074863"/>
          <a:ext cx="2203450" cy="627062"/>
        </p:xfrm>
        <a:graphic>
          <a:graphicData uri="http://schemas.openxmlformats.org/presentationml/2006/ole">
            <mc:AlternateContent xmlns:mc="http://schemas.openxmlformats.org/markup-compatibility/2006">
              <mc:Choice xmlns:v="urn:schemas-microsoft-com:vml" Requires="v">
                <p:oleObj spid="_x0000_s309906" name="Equation" r:id="rId3" imgW="812800" imgH="228600" progId="Equation.DSMT4">
                  <p:embed/>
                </p:oleObj>
              </mc:Choice>
              <mc:Fallback>
                <p:oleObj name="Equation" r:id="rId3" imgW="812800" imgH="228600" progId="Equation.DSMT4">
                  <p:embed/>
                  <p:pic>
                    <p:nvPicPr>
                      <p:cNvPr id="0" name=""/>
                      <p:cNvPicPr>
                        <a:picLocks noChangeAspect="1" noChangeArrowheads="1"/>
                      </p:cNvPicPr>
                      <p:nvPr/>
                    </p:nvPicPr>
                    <p:blipFill>
                      <a:blip r:embed="rId4"/>
                      <a:srcRect/>
                      <a:stretch>
                        <a:fillRect/>
                      </a:stretch>
                    </p:blipFill>
                    <p:spPr bwMode="auto">
                      <a:xfrm>
                        <a:off x="422275" y="2074863"/>
                        <a:ext cx="2203450" cy="6270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6904" name="Text Box 8"/>
          <p:cNvSpPr txBox="1">
            <a:spLocks noChangeArrowheads="1"/>
          </p:cNvSpPr>
          <p:nvPr/>
        </p:nvSpPr>
        <p:spPr bwMode="auto">
          <a:xfrm>
            <a:off x="457200" y="1600200"/>
            <a:ext cx="6324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speed and acceleration relationship</a:t>
            </a:r>
          </a:p>
        </p:txBody>
      </p:sp>
      <p:sp>
        <p:nvSpPr>
          <p:cNvPr id="336905" name="Text Box 9"/>
          <p:cNvSpPr txBox="1">
            <a:spLocks noChangeArrowheads="1"/>
          </p:cNvSpPr>
          <p:nvPr/>
        </p:nvSpPr>
        <p:spPr bwMode="auto">
          <a:xfrm>
            <a:off x="457200" y="2882900"/>
            <a:ext cx="7848600" cy="850900"/>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20000"/>
              </a:spcBef>
            </a:pPr>
            <a:r>
              <a:rPr lang="en-US">
                <a:solidFill>
                  <a:srgbClr val="800000"/>
                </a:solidFill>
                <a:latin typeface="Arial Narrow" charset="0"/>
              </a:rPr>
              <a:t>Find the angle through which the wheel rotates between t=2.00 s and t=3.00 s.</a:t>
            </a:r>
          </a:p>
        </p:txBody>
      </p:sp>
      <p:graphicFrame>
        <p:nvGraphicFramePr>
          <p:cNvPr id="336906" name="Object 10"/>
          <p:cNvGraphicFramePr>
            <a:graphicFrameLocks noChangeAspect="1"/>
          </p:cNvGraphicFramePr>
          <p:nvPr/>
        </p:nvGraphicFramePr>
        <p:xfrm>
          <a:off x="2074863" y="4346575"/>
          <a:ext cx="712787" cy="431800"/>
        </p:xfrm>
        <a:graphic>
          <a:graphicData uri="http://schemas.openxmlformats.org/presentationml/2006/ole">
            <mc:AlternateContent xmlns:mc="http://schemas.openxmlformats.org/markup-compatibility/2006">
              <mc:Choice xmlns:v="urn:schemas-microsoft-com:vml" Requires="v">
                <p:oleObj spid="_x0000_s309907" name="Equation" r:id="rId5" imgW="380880" imgH="228600" progId="Equation.DSMT4">
                  <p:embed/>
                </p:oleObj>
              </mc:Choice>
              <mc:Fallback>
                <p:oleObj name="Equation" r:id="rId5" imgW="380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4863" y="4346575"/>
                        <a:ext cx="712787"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1" name="Object 15"/>
          <p:cNvGraphicFramePr>
            <a:graphicFrameLocks noChangeAspect="1"/>
          </p:cNvGraphicFramePr>
          <p:nvPr>
            <p:extLst>
              <p:ext uri="{D42A27DB-BD31-4B8C-83A1-F6EECF244321}">
                <p14:modId xmlns:p14="http://schemas.microsoft.com/office/powerpoint/2010/main" val="50095156"/>
              </p:ext>
            </p:extLst>
          </p:nvPr>
        </p:nvGraphicFramePr>
        <p:xfrm>
          <a:off x="2741613" y="2157412"/>
          <a:ext cx="3887787" cy="357188"/>
        </p:xfrm>
        <a:graphic>
          <a:graphicData uri="http://schemas.openxmlformats.org/presentationml/2006/ole">
            <mc:AlternateContent xmlns:mc="http://schemas.openxmlformats.org/markup-compatibility/2006">
              <mc:Choice xmlns:v="urn:schemas-microsoft-com:vml" Requires="v">
                <p:oleObj spid="_x0000_s309908" name="Equation" r:id="rId7" imgW="2146300" imgH="165100" progId="Equation.DSMT4">
                  <p:embed/>
                </p:oleObj>
              </mc:Choice>
              <mc:Fallback>
                <p:oleObj name="Equation" r:id="rId7" imgW="2146300" imgH="165100" progId="Equation.DSMT4">
                  <p:embed/>
                  <p:pic>
                    <p:nvPicPr>
                      <p:cNvPr id="0" name=""/>
                      <p:cNvPicPr>
                        <a:picLocks noChangeAspect="1" noChangeArrowheads="1"/>
                      </p:cNvPicPr>
                      <p:nvPr/>
                    </p:nvPicPr>
                    <p:blipFill>
                      <a:blip r:embed="rId8"/>
                      <a:srcRect/>
                      <a:stretch>
                        <a:fillRect/>
                      </a:stretch>
                    </p:blipFill>
                    <p:spPr bwMode="auto">
                      <a:xfrm>
                        <a:off x="2741613" y="2157412"/>
                        <a:ext cx="3887787" cy="3571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2" name="Object 16"/>
          <p:cNvGraphicFramePr>
            <a:graphicFrameLocks noChangeAspect="1"/>
          </p:cNvGraphicFramePr>
          <p:nvPr/>
        </p:nvGraphicFramePr>
        <p:xfrm>
          <a:off x="2209800" y="5006975"/>
          <a:ext cx="676275" cy="407988"/>
        </p:xfrm>
        <a:graphic>
          <a:graphicData uri="http://schemas.openxmlformats.org/presentationml/2006/ole">
            <mc:AlternateContent xmlns:mc="http://schemas.openxmlformats.org/markup-compatibility/2006">
              <mc:Choice xmlns:v="urn:schemas-microsoft-com:vml" Requires="v">
                <p:oleObj spid="_x0000_s309909" name="Equation" r:id="rId9" imgW="380880" imgH="228600" progId="Equation.DSMT4">
                  <p:embed/>
                </p:oleObj>
              </mc:Choice>
              <mc:Fallback>
                <p:oleObj name="Equation" r:id="rId9" imgW="3808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5006975"/>
                        <a:ext cx="676275"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3" name="Object 17"/>
          <p:cNvGraphicFramePr>
            <a:graphicFrameLocks noChangeAspect="1"/>
          </p:cNvGraphicFramePr>
          <p:nvPr>
            <p:extLst>
              <p:ext uri="{D42A27DB-BD31-4B8C-83A1-F6EECF244321}">
                <p14:modId xmlns:p14="http://schemas.microsoft.com/office/powerpoint/2010/main" val="2692694046"/>
              </p:ext>
            </p:extLst>
          </p:nvPr>
        </p:nvGraphicFramePr>
        <p:xfrm>
          <a:off x="2463800" y="5689600"/>
          <a:ext cx="736600" cy="434975"/>
        </p:xfrm>
        <a:graphic>
          <a:graphicData uri="http://schemas.openxmlformats.org/presentationml/2006/ole">
            <mc:AlternateContent xmlns:mc="http://schemas.openxmlformats.org/markup-compatibility/2006">
              <mc:Choice xmlns:v="urn:schemas-microsoft-com:vml" Requires="v">
                <p:oleObj spid="_x0000_s309910" name="Equation" r:id="rId11" imgW="241300" imgH="177800" progId="Equation.DSMT4">
                  <p:embed/>
                </p:oleObj>
              </mc:Choice>
              <mc:Fallback>
                <p:oleObj name="Equation" r:id="rId11" imgW="241300" imgH="177800" progId="Equation.DSMT4">
                  <p:embed/>
                  <p:pic>
                    <p:nvPicPr>
                      <p:cNvPr id="0" name=""/>
                      <p:cNvPicPr>
                        <a:picLocks noChangeAspect="1" noChangeArrowheads="1"/>
                      </p:cNvPicPr>
                      <p:nvPr/>
                    </p:nvPicPr>
                    <p:blipFill>
                      <a:blip r:embed="rId12"/>
                      <a:srcRect/>
                      <a:stretch>
                        <a:fillRect/>
                      </a:stretch>
                    </p:blipFill>
                    <p:spPr bwMode="auto">
                      <a:xfrm>
                        <a:off x="2463800" y="5689600"/>
                        <a:ext cx="736600"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4" name="Object 18"/>
          <p:cNvGraphicFramePr>
            <a:graphicFrameLocks noChangeAspect="1"/>
          </p:cNvGraphicFramePr>
          <p:nvPr>
            <p:extLst>
              <p:ext uri="{D42A27DB-BD31-4B8C-83A1-F6EECF244321}">
                <p14:modId xmlns:p14="http://schemas.microsoft.com/office/powerpoint/2010/main" val="2967213726"/>
              </p:ext>
            </p:extLst>
          </p:nvPr>
        </p:nvGraphicFramePr>
        <p:xfrm>
          <a:off x="3195638" y="5575300"/>
          <a:ext cx="1238250" cy="579438"/>
        </p:xfrm>
        <a:graphic>
          <a:graphicData uri="http://schemas.openxmlformats.org/presentationml/2006/ole">
            <mc:AlternateContent xmlns:mc="http://schemas.openxmlformats.org/markup-compatibility/2006">
              <mc:Choice xmlns:v="urn:schemas-microsoft-com:vml" Requires="v">
                <p:oleObj spid="_x0000_s309911" name="Equation" r:id="rId13" imgW="558800" imgH="215900" progId="Equation.DSMT4">
                  <p:embed/>
                </p:oleObj>
              </mc:Choice>
              <mc:Fallback>
                <p:oleObj name="Equation" r:id="rId13" imgW="558800" imgH="215900" progId="Equation.DSMT4">
                  <p:embed/>
                  <p:pic>
                    <p:nvPicPr>
                      <p:cNvPr id="0" name=""/>
                      <p:cNvPicPr>
                        <a:picLocks noChangeAspect="1" noChangeArrowheads="1"/>
                      </p:cNvPicPr>
                      <p:nvPr/>
                    </p:nvPicPr>
                    <p:blipFill>
                      <a:blip r:embed="rId14"/>
                      <a:srcRect/>
                      <a:stretch>
                        <a:fillRect/>
                      </a:stretch>
                    </p:blipFill>
                    <p:spPr bwMode="auto">
                      <a:xfrm>
                        <a:off x="3195638" y="5575300"/>
                        <a:ext cx="1238250" cy="5794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5" name="Object 19"/>
          <p:cNvGraphicFramePr>
            <a:graphicFrameLocks noChangeAspect="1"/>
          </p:cNvGraphicFramePr>
          <p:nvPr>
            <p:extLst>
              <p:ext uri="{D42A27DB-BD31-4B8C-83A1-F6EECF244321}">
                <p14:modId xmlns:p14="http://schemas.microsoft.com/office/powerpoint/2010/main" val="2652835217"/>
              </p:ext>
            </p:extLst>
          </p:nvPr>
        </p:nvGraphicFramePr>
        <p:xfrm>
          <a:off x="4432300" y="5627688"/>
          <a:ext cx="1435100" cy="404812"/>
        </p:xfrm>
        <a:graphic>
          <a:graphicData uri="http://schemas.openxmlformats.org/presentationml/2006/ole">
            <mc:AlternateContent xmlns:mc="http://schemas.openxmlformats.org/markup-compatibility/2006">
              <mc:Choice xmlns:v="urn:schemas-microsoft-com:vml" Requires="v">
                <p:oleObj spid="_x0000_s309912" name="Equation" r:id="rId15" imgW="647700" imgH="165100" progId="Equation.DSMT4">
                  <p:embed/>
                </p:oleObj>
              </mc:Choice>
              <mc:Fallback>
                <p:oleObj name="Equation" r:id="rId15" imgW="647700" imgH="165100" progId="Equation.DSMT4">
                  <p:embed/>
                  <p:pic>
                    <p:nvPicPr>
                      <p:cNvPr id="0" name=""/>
                      <p:cNvPicPr>
                        <a:picLocks noChangeAspect="1" noChangeArrowheads="1"/>
                      </p:cNvPicPr>
                      <p:nvPr/>
                    </p:nvPicPr>
                    <p:blipFill>
                      <a:blip r:embed="rId16"/>
                      <a:srcRect/>
                      <a:stretch>
                        <a:fillRect/>
                      </a:stretch>
                    </p:blipFill>
                    <p:spPr bwMode="auto">
                      <a:xfrm>
                        <a:off x="4432300" y="5627688"/>
                        <a:ext cx="1435100" cy="404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6" name="Object 20"/>
          <p:cNvGraphicFramePr>
            <a:graphicFrameLocks noChangeAspect="1"/>
          </p:cNvGraphicFramePr>
          <p:nvPr/>
        </p:nvGraphicFramePr>
        <p:xfrm>
          <a:off x="6019800" y="5389563"/>
          <a:ext cx="2895600" cy="858837"/>
        </p:xfrm>
        <a:graphic>
          <a:graphicData uri="http://schemas.openxmlformats.org/presentationml/2006/ole">
            <mc:AlternateContent xmlns:mc="http://schemas.openxmlformats.org/markup-compatibility/2006">
              <mc:Choice xmlns:v="urn:schemas-microsoft-com:vml" Requires="v">
                <p:oleObj spid="_x0000_s309913" name="Equation" r:id="rId17" imgW="1307880" imgH="393480" progId="Equation.3">
                  <p:embed/>
                </p:oleObj>
              </mc:Choice>
              <mc:Fallback>
                <p:oleObj name="Equation" r:id="rId17" imgW="130788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5389563"/>
                        <a:ext cx="2895600" cy="858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7" name="Object 21"/>
          <p:cNvGraphicFramePr>
            <a:graphicFrameLocks noChangeAspect="1"/>
          </p:cNvGraphicFramePr>
          <p:nvPr/>
        </p:nvGraphicFramePr>
        <p:xfrm>
          <a:off x="5029200" y="3748088"/>
          <a:ext cx="1063625" cy="671512"/>
        </p:xfrm>
        <a:graphic>
          <a:graphicData uri="http://schemas.openxmlformats.org/presentationml/2006/ole">
            <mc:AlternateContent xmlns:mc="http://schemas.openxmlformats.org/markup-compatibility/2006">
              <mc:Choice xmlns:v="urn:schemas-microsoft-com:vml" Requires="v">
                <p:oleObj spid="_x0000_s309914" name="Equation" r:id="rId19" imgW="431640" imgH="241200" progId="Equation.3">
                  <p:embed/>
                </p:oleObj>
              </mc:Choice>
              <mc:Fallback>
                <p:oleObj name="Equation" r:id="rId19" imgW="43164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3748088"/>
                        <a:ext cx="1063625" cy="671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18" name="Object 22"/>
          <p:cNvGraphicFramePr>
            <a:graphicFrameLocks noChangeAspect="1"/>
          </p:cNvGraphicFramePr>
          <p:nvPr>
            <p:extLst>
              <p:ext uri="{D42A27DB-BD31-4B8C-83A1-F6EECF244321}">
                <p14:modId xmlns:p14="http://schemas.microsoft.com/office/powerpoint/2010/main" val="2941756267"/>
              </p:ext>
            </p:extLst>
          </p:nvPr>
        </p:nvGraphicFramePr>
        <p:xfrm>
          <a:off x="6196013" y="3657600"/>
          <a:ext cx="2162175" cy="892175"/>
        </p:xfrm>
        <a:graphic>
          <a:graphicData uri="http://schemas.openxmlformats.org/presentationml/2006/ole">
            <mc:AlternateContent xmlns:mc="http://schemas.openxmlformats.org/markup-compatibility/2006">
              <mc:Choice xmlns:v="urn:schemas-microsoft-com:vml" Requires="v">
                <p:oleObj spid="_x0000_s309915" name="Equation" r:id="rId21" imgW="787400" imgH="393700" progId="Equation.DSMT4">
                  <p:embed/>
                </p:oleObj>
              </mc:Choice>
              <mc:Fallback>
                <p:oleObj name="Equation" r:id="rId21" imgW="787400" imgH="393700" progId="Equation.DSMT4">
                  <p:embed/>
                  <p:pic>
                    <p:nvPicPr>
                      <p:cNvPr id="0" name=""/>
                      <p:cNvPicPr>
                        <a:picLocks noChangeAspect="1" noChangeArrowheads="1"/>
                      </p:cNvPicPr>
                      <p:nvPr/>
                    </p:nvPicPr>
                    <p:blipFill>
                      <a:blip r:embed="rId22"/>
                      <a:srcRect/>
                      <a:stretch>
                        <a:fillRect/>
                      </a:stretch>
                    </p:blipFill>
                    <p:spPr bwMode="auto">
                      <a:xfrm>
                        <a:off x="6196013" y="3657600"/>
                        <a:ext cx="2162175" cy="892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6919" name="Text Box 23"/>
          <p:cNvSpPr txBox="1">
            <a:spLocks noChangeArrowheads="1"/>
          </p:cNvSpPr>
          <p:nvPr/>
        </p:nvSpPr>
        <p:spPr bwMode="auto">
          <a:xfrm>
            <a:off x="457200" y="3810000"/>
            <a:ext cx="42672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Using the angular kinematic formula</a:t>
            </a:r>
          </a:p>
        </p:txBody>
      </p:sp>
      <p:sp>
        <p:nvSpPr>
          <p:cNvPr id="336920" name="Text Box 24"/>
          <p:cNvSpPr txBox="1">
            <a:spLocks noChangeArrowheads="1"/>
          </p:cNvSpPr>
          <p:nvPr/>
        </p:nvSpPr>
        <p:spPr bwMode="auto">
          <a:xfrm>
            <a:off x="533400" y="4419600"/>
            <a:ext cx="1371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At t=2.00s</a:t>
            </a:r>
          </a:p>
        </p:txBody>
      </p:sp>
      <p:sp>
        <p:nvSpPr>
          <p:cNvPr id="336921" name="Text Box 25"/>
          <p:cNvSpPr txBox="1">
            <a:spLocks noChangeArrowheads="1"/>
          </p:cNvSpPr>
          <p:nvPr/>
        </p:nvSpPr>
        <p:spPr bwMode="auto">
          <a:xfrm>
            <a:off x="609600" y="5029200"/>
            <a:ext cx="1371600" cy="457200"/>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At t=3.00s</a:t>
            </a:r>
          </a:p>
        </p:txBody>
      </p:sp>
      <p:sp>
        <p:nvSpPr>
          <p:cNvPr id="336922" name="Text Box 26"/>
          <p:cNvSpPr txBox="1">
            <a:spLocks noChangeArrowheads="1"/>
          </p:cNvSpPr>
          <p:nvPr/>
        </p:nvSpPr>
        <p:spPr bwMode="auto">
          <a:xfrm>
            <a:off x="609600" y="5562600"/>
            <a:ext cx="1752600" cy="82232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a:solidFill>
                  <a:srgbClr val="800000"/>
                </a:solidFill>
                <a:latin typeface="Arial Narrow" charset="0"/>
              </a:rPr>
              <a:t>Angular displacement</a:t>
            </a:r>
          </a:p>
        </p:txBody>
      </p:sp>
      <p:graphicFrame>
        <p:nvGraphicFramePr>
          <p:cNvPr id="336923" name="Object 27"/>
          <p:cNvGraphicFramePr>
            <a:graphicFrameLocks noChangeAspect="1"/>
          </p:cNvGraphicFramePr>
          <p:nvPr>
            <p:extLst>
              <p:ext uri="{D42A27DB-BD31-4B8C-83A1-F6EECF244321}">
                <p14:modId xmlns:p14="http://schemas.microsoft.com/office/powerpoint/2010/main" val="3119549876"/>
              </p:ext>
            </p:extLst>
          </p:nvPr>
        </p:nvGraphicFramePr>
        <p:xfrm>
          <a:off x="2889250" y="4394200"/>
          <a:ext cx="1331913" cy="336550"/>
        </p:xfrm>
        <a:graphic>
          <a:graphicData uri="http://schemas.openxmlformats.org/presentationml/2006/ole">
            <mc:AlternateContent xmlns:mc="http://schemas.openxmlformats.org/markup-compatibility/2006">
              <mc:Choice xmlns:v="urn:schemas-microsoft-com:vml" Requires="v">
                <p:oleObj spid="_x0000_s309916" name="Equation" r:id="rId23" imgW="711200" imgH="177800" progId="Equation.3">
                  <p:embed/>
                </p:oleObj>
              </mc:Choice>
              <mc:Fallback>
                <p:oleObj name="Equation" r:id="rId23" imgW="711200" imgH="177800" progId="Equation.3">
                  <p:embed/>
                  <p:pic>
                    <p:nvPicPr>
                      <p:cNvPr id="0" name=""/>
                      <p:cNvPicPr>
                        <a:picLocks noChangeAspect="1" noChangeArrowheads="1"/>
                      </p:cNvPicPr>
                      <p:nvPr/>
                    </p:nvPicPr>
                    <p:blipFill>
                      <a:blip r:embed="rId24"/>
                      <a:srcRect/>
                      <a:stretch>
                        <a:fillRect/>
                      </a:stretch>
                    </p:blipFill>
                    <p:spPr bwMode="auto">
                      <a:xfrm>
                        <a:off x="2889250" y="4394200"/>
                        <a:ext cx="1331913"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4" name="Object 28"/>
          <p:cNvGraphicFramePr>
            <a:graphicFrameLocks noChangeAspect="1"/>
          </p:cNvGraphicFramePr>
          <p:nvPr>
            <p:extLst>
              <p:ext uri="{D42A27DB-BD31-4B8C-83A1-F6EECF244321}">
                <p14:modId xmlns:p14="http://schemas.microsoft.com/office/powerpoint/2010/main" val="1035662587"/>
              </p:ext>
            </p:extLst>
          </p:nvPr>
        </p:nvGraphicFramePr>
        <p:xfrm>
          <a:off x="4213225" y="4167188"/>
          <a:ext cx="1760538" cy="792162"/>
        </p:xfrm>
        <a:graphic>
          <a:graphicData uri="http://schemas.openxmlformats.org/presentationml/2006/ole">
            <mc:AlternateContent xmlns:mc="http://schemas.openxmlformats.org/markup-compatibility/2006">
              <mc:Choice xmlns:v="urn:schemas-microsoft-com:vml" Requires="v">
                <p:oleObj spid="_x0000_s309917" name="Equation" r:id="rId25" imgW="939800" imgH="419100" progId="Equation.3">
                  <p:embed/>
                </p:oleObj>
              </mc:Choice>
              <mc:Fallback>
                <p:oleObj name="Equation" r:id="rId25" imgW="939800" imgH="419100" progId="Equation.3">
                  <p:embed/>
                  <p:pic>
                    <p:nvPicPr>
                      <p:cNvPr id="0" name=""/>
                      <p:cNvPicPr>
                        <a:picLocks noChangeAspect="1" noChangeArrowheads="1"/>
                      </p:cNvPicPr>
                      <p:nvPr/>
                    </p:nvPicPr>
                    <p:blipFill>
                      <a:blip r:embed="rId26"/>
                      <a:srcRect/>
                      <a:stretch>
                        <a:fillRect/>
                      </a:stretch>
                    </p:blipFill>
                    <p:spPr bwMode="auto">
                      <a:xfrm>
                        <a:off x="4213225" y="4167188"/>
                        <a:ext cx="1760538"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5" name="Object 29"/>
          <p:cNvGraphicFramePr>
            <a:graphicFrameLocks noChangeAspect="1"/>
          </p:cNvGraphicFramePr>
          <p:nvPr>
            <p:extLst>
              <p:ext uri="{D42A27DB-BD31-4B8C-83A1-F6EECF244321}">
                <p14:modId xmlns:p14="http://schemas.microsoft.com/office/powerpoint/2010/main" val="1494841280"/>
              </p:ext>
            </p:extLst>
          </p:nvPr>
        </p:nvGraphicFramePr>
        <p:xfrm>
          <a:off x="6027738" y="4343400"/>
          <a:ext cx="1211262" cy="334963"/>
        </p:xfrm>
        <a:graphic>
          <a:graphicData uri="http://schemas.openxmlformats.org/presentationml/2006/ole">
            <mc:AlternateContent xmlns:mc="http://schemas.openxmlformats.org/markup-compatibility/2006">
              <mc:Choice xmlns:v="urn:schemas-microsoft-com:vml" Requires="v">
                <p:oleObj spid="_x0000_s309918" name="Equation" r:id="rId27" imgW="647700" imgH="177800" progId="Equation.3">
                  <p:embed/>
                </p:oleObj>
              </mc:Choice>
              <mc:Fallback>
                <p:oleObj name="Equation" r:id="rId27" imgW="647700" imgH="177800" progId="Equation.3">
                  <p:embed/>
                  <p:pic>
                    <p:nvPicPr>
                      <p:cNvPr id="0" name=""/>
                      <p:cNvPicPr>
                        <a:picLocks noChangeAspect="1" noChangeArrowheads="1"/>
                      </p:cNvPicPr>
                      <p:nvPr/>
                    </p:nvPicPr>
                    <p:blipFill>
                      <a:blip r:embed="rId28"/>
                      <a:srcRect/>
                      <a:stretch>
                        <a:fillRect/>
                      </a:stretch>
                    </p:blipFill>
                    <p:spPr bwMode="auto">
                      <a:xfrm>
                        <a:off x="6027738" y="4343400"/>
                        <a:ext cx="1211262"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7" name="Object 31"/>
          <p:cNvGraphicFramePr>
            <a:graphicFrameLocks noChangeAspect="1"/>
          </p:cNvGraphicFramePr>
          <p:nvPr>
            <p:extLst>
              <p:ext uri="{D42A27DB-BD31-4B8C-83A1-F6EECF244321}">
                <p14:modId xmlns:p14="http://schemas.microsoft.com/office/powerpoint/2010/main" val="837311021"/>
              </p:ext>
            </p:extLst>
          </p:nvPr>
        </p:nvGraphicFramePr>
        <p:xfrm>
          <a:off x="2865438" y="5051425"/>
          <a:ext cx="1260475" cy="317500"/>
        </p:xfrm>
        <a:graphic>
          <a:graphicData uri="http://schemas.openxmlformats.org/presentationml/2006/ole">
            <mc:AlternateContent xmlns:mc="http://schemas.openxmlformats.org/markup-compatibility/2006">
              <mc:Choice xmlns:v="urn:schemas-microsoft-com:vml" Requires="v">
                <p:oleObj spid="_x0000_s309919" name="Equation" r:id="rId29" imgW="711200" imgH="177800" progId="Equation.3">
                  <p:embed/>
                </p:oleObj>
              </mc:Choice>
              <mc:Fallback>
                <p:oleObj name="Equation" r:id="rId29" imgW="711200" imgH="177800" progId="Equation.3">
                  <p:embed/>
                  <p:pic>
                    <p:nvPicPr>
                      <p:cNvPr id="0" name=""/>
                      <p:cNvPicPr>
                        <a:picLocks noChangeAspect="1" noChangeArrowheads="1"/>
                      </p:cNvPicPr>
                      <p:nvPr/>
                    </p:nvPicPr>
                    <p:blipFill>
                      <a:blip r:embed="rId30"/>
                      <a:srcRect/>
                      <a:stretch>
                        <a:fillRect/>
                      </a:stretch>
                    </p:blipFill>
                    <p:spPr bwMode="auto">
                      <a:xfrm>
                        <a:off x="2865438" y="5051425"/>
                        <a:ext cx="126047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8" name="Object 32"/>
          <p:cNvGraphicFramePr>
            <a:graphicFrameLocks noChangeAspect="1"/>
          </p:cNvGraphicFramePr>
          <p:nvPr>
            <p:extLst>
              <p:ext uri="{D42A27DB-BD31-4B8C-83A1-F6EECF244321}">
                <p14:modId xmlns:p14="http://schemas.microsoft.com/office/powerpoint/2010/main" val="2290805710"/>
              </p:ext>
            </p:extLst>
          </p:nvPr>
        </p:nvGraphicFramePr>
        <p:xfrm>
          <a:off x="4105275" y="4838700"/>
          <a:ext cx="1914525" cy="746125"/>
        </p:xfrm>
        <a:graphic>
          <a:graphicData uri="http://schemas.openxmlformats.org/presentationml/2006/ole">
            <mc:AlternateContent xmlns:mc="http://schemas.openxmlformats.org/markup-compatibility/2006">
              <mc:Choice xmlns:v="urn:schemas-microsoft-com:vml" Requires="v">
                <p:oleObj spid="_x0000_s309920" name="Equation" r:id="rId31" imgW="1079500" imgH="419100" progId="Equation.3">
                  <p:embed/>
                </p:oleObj>
              </mc:Choice>
              <mc:Fallback>
                <p:oleObj name="Equation" r:id="rId31" imgW="1079500" imgH="419100" progId="Equation.3">
                  <p:embed/>
                  <p:pic>
                    <p:nvPicPr>
                      <p:cNvPr id="0" name=""/>
                      <p:cNvPicPr>
                        <a:picLocks noChangeAspect="1" noChangeArrowheads="1"/>
                      </p:cNvPicPr>
                      <p:nvPr/>
                    </p:nvPicPr>
                    <p:blipFill>
                      <a:blip r:embed="rId32"/>
                      <a:srcRect/>
                      <a:stretch>
                        <a:fillRect/>
                      </a:stretch>
                    </p:blipFill>
                    <p:spPr bwMode="auto">
                      <a:xfrm>
                        <a:off x="4105275" y="4838700"/>
                        <a:ext cx="1914525" cy="746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6929" name="Object 33"/>
          <p:cNvGraphicFramePr>
            <a:graphicFrameLocks noChangeAspect="1"/>
          </p:cNvGraphicFramePr>
          <p:nvPr>
            <p:extLst>
              <p:ext uri="{D42A27DB-BD31-4B8C-83A1-F6EECF244321}">
                <p14:modId xmlns:p14="http://schemas.microsoft.com/office/powerpoint/2010/main" val="1907533674"/>
              </p:ext>
            </p:extLst>
          </p:nvPr>
        </p:nvGraphicFramePr>
        <p:xfrm>
          <a:off x="6145213" y="5051425"/>
          <a:ext cx="1169987" cy="317500"/>
        </p:xfrm>
        <a:graphic>
          <a:graphicData uri="http://schemas.openxmlformats.org/presentationml/2006/ole">
            <mc:AlternateContent xmlns:mc="http://schemas.openxmlformats.org/markup-compatibility/2006">
              <mc:Choice xmlns:v="urn:schemas-microsoft-com:vml" Requires="v">
                <p:oleObj spid="_x0000_s309921" name="Equation" r:id="rId33" imgW="660400" imgH="177800" progId="Equation.DSMT4">
                  <p:embed/>
                </p:oleObj>
              </mc:Choice>
              <mc:Fallback>
                <p:oleObj name="Equation" r:id="rId33" imgW="660400" imgH="177800" progId="Equation.DSMT4">
                  <p:embed/>
                  <p:pic>
                    <p:nvPicPr>
                      <p:cNvPr id="0" name=""/>
                      <p:cNvPicPr>
                        <a:picLocks noChangeAspect="1" noChangeArrowheads="1"/>
                      </p:cNvPicPr>
                      <p:nvPr/>
                    </p:nvPicPr>
                    <p:blipFill>
                      <a:blip r:embed="rId34"/>
                      <a:srcRect/>
                      <a:stretch>
                        <a:fillRect/>
                      </a:stretch>
                    </p:blipFill>
                    <p:spPr bwMode="auto">
                      <a:xfrm>
                        <a:off x="6145213" y="5051425"/>
                        <a:ext cx="1169987"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18146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336902"/>
                                        </p:tgtEl>
                                        <p:attrNameLst>
                                          <p:attrName>style.visibility</p:attrName>
                                        </p:attrNameLst>
                                      </p:cBhvr>
                                      <p:to>
                                        <p:strVal val="visible"/>
                                      </p:to>
                                    </p:set>
                                    <p:animEffect transition="in" filter="wipe(left)">
                                      <p:cBhvr>
                                        <p:cTn id="7" dur="300"/>
                                        <p:tgtEl>
                                          <p:spTgt spid="3369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6904"/>
                                        </p:tgtEl>
                                        <p:attrNameLst>
                                          <p:attrName>style.visibility</p:attrName>
                                        </p:attrNameLst>
                                      </p:cBhvr>
                                      <p:to>
                                        <p:strVal val="visible"/>
                                      </p:to>
                                    </p:set>
                                    <p:animEffect transition="in" filter="wipe(left)">
                                      <p:cBhvr>
                                        <p:cTn id="12" dur="500"/>
                                        <p:tgtEl>
                                          <p:spTgt spid="3369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36903"/>
                                        </p:tgtEl>
                                        <p:attrNameLst>
                                          <p:attrName>style.visibility</p:attrName>
                                        </p:attrNameLst>
                                      </p:cBhvr>
                                      <p:to>
                                        <p:strVal val="visible"/>
                                      </p:to>
                                    </p:set>
                                    <p:animEffect transition="in" filter="wipe(left)">
                                      <p:cBhvr>
                                        <p:cTn id="17" dur="500"/>
                                        <p:tgtEl>
                                          <p:spTgt spid="3369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36911"/>
                                        </p:tgtEl>
                                        <p:attrNameLst>
                                          <p:attrName>style.visibility</p:attrName>
                                        </p:attrNameLst>
                                      </p:cBhvr>
                                      <p:to>
                                        <p:strVal val="visible"/>
                                      </p:to>
                                    </p:set>
                                    <p:animEffect transition="in" filter="wipe(left)">
                                      <p:cBhvr>
                                        <p:cTn id="22" dur="500"/>
                                        <p:tgtEl>
                                          <p:spTgt spid="3369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0"/>
                                  </p:iterate>
                                  <p:childTnLst>
                                    <p:set>
                                      <p:cBhvr>
                                        <p:cTn id="26" dur="1" fill="hold">
                                          <p:stCondLst>
                                            <p:cond delay="0"/>
                                          </p:stCondLst>
                                        </p:cTn>
                                        <p:tgtEl>
                                          <p:spTgt spid="336905"/>
                                        </p:tgtEl>
                                        <p:attrNameLst>
                                          <p:attrName>style.visibility</p:attrName>
                                        </p:attrNameLst>
                                      </p:cBhvr>
                                      <p:to>
                                        <p:strVal val="visible"/>
                                      </p:to>
                                    </p:set>
                                    <p:animEffect transition="in" filter="wipe(left)">
                                      <p:cBhvr>
                                        <p:cTn id="27" dur="300"/>
                                        <p:tgtEl>
                                          <p:spTgt spid="3369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6919"/>
                                        </p:tgtEl>
                                        <p:attrNameLst>
                                          <p:attrName>style.visibility</p:attrName>
                                        </p:attrNameLst>
                                      </p:cBhvr>
                                      <p:to>
                                        <p:strVal val="visible"/>
                                      </p:to>
                                    </p:set>
                                    <p:animEffect transition="in" filter="wipe(left)">
                                      <p:cBhvr>
                                        <p:cTn id="32" dur="500"/>
                                        <p:tgtEl>
                                          <p:spTgt spid="3369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36917"/>
                                        </p:tgtEl>
                                        <p:attrNameLst>
                                          <p:attrName>style.visibility</p:attrName>
                                        </p:attrNameLst>
                                      </p:cBhvr>
                                      <p:to>
                                        <p:strVal val="visible"/>
                                      </p:to>
                                    </p:set>
                                    <p:animEffect transition="in" filter="wipe(left)">
                                      <p:cBhvr>
                                        <p:cTn id="37" dur="500"/>
                                        <p:tgtEl>
                                          <p:spTgt spid="3369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36918"/>
                                        </p:tgtEl>
                                        <p:attrNameLst>
                                          <p:attrName>style.visibility</p:attrName>
                                        </p:attrNameLst>
                                      </p:cBhvr>
                                      <p:to>
                                        <p:strVal val="visible"/>
                                      </p:to>
                                    </p:set>
                                    <p:animEffect transition="in" filter="wipe(left)">
                                      <p:cBhvr>
                                        <p:cTn id="42" dur="500"/>
                                        <p:tgtEl>
                                          <p:spTgt spid="3369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6920"/>
                                        </p:tgtEl>
                                        <p:attrNameLst>
                                          <p:attrName>style.visibility</p:attrName>
                                        </p:attrNameLst>
                                      </p:cBhvr>
                                      <p:to>
                                        <p:strVal val="visible"/>
                                      </p:to>
                                    </p:set>
                                    <p:animEffect transition="in" filter="wipe(left)">
                                      <p:cBhvr>
                                        <p:cTn id="47" dur="500"/>
                                        <p:tgtEl>
                                          <p:spTgt spid="3369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36906"/>
                                        </p:tgtEl>
                                        <p:attrNameLst>
                                          <p:attrName>style.visibility</p:attrName>
                                        </p:attrNameLst>
                                      </p:cBhvr>
                                      <p:to>
                                        <p:strVal val="visible"/>
                                      </p:to>
                                    </p:set>
                                    <p:animEffect transition="in" filter="wipe(left)">
                                      <p:cBhvr>
                                        <p:cTn id="52" dur="500"/>
                                        <p:tgtEl>
                                          <p:spTgt spid="33690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36923"/>
                                        </p:tgtEl>
                                        <p:attrNameLst>
                                          <p:attrName>style.visibility</p:attrName>
                                        </p:attrNameLst>
                                      </p:cBhvr>
                                      <p:to>
                                        <p:strVal val="visible"/>
                                      </p:to>
                                    </p:set>
                                    <p:animEffect transition="in" filter="wipe(left)">
                                      <p:cBhvr>
                                        <p:cTn id="57" dur="500"/>
                                        <p:tgtEl>
                                          <p:spTgt spid="3369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36924"/>
                                        </p:tgtEl>
                                        <p:attrNameLst>
                                          <p:attrName>style.visibility</p:attrName>
                                        </p:attrNameLst>
                                      </p:cBhvr>
                                      <p:to>
                                        <p:strVal val="visible"/>
                                      </p:to>
                                    </p:set>
                                    <p:animEffect transition="in" filter="wipe(left)">
                                      <p:cBhvr>
                                        <p:cTn id="62" dur="500"/>
                                        <p:tgtEl>
                                          <p:spTgt spid="33692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336925"/>
                                        </p:tgtEl>
                                        <p:attrNameLst>
                                          <p:attrName>style.visibility</p:attrName>
                                        </p:attrNameLst>
                                      </p:cBhvr>
                                      <p:to>
                                        <p:strVal val="visible"/>
                                      </p:to>
                                    </p:set>
                                    <p:animEffect transition="in" filter="wipe(left)">
                                      <p:cBhvr>
                                        <p:cTn id="67" dur="500"/>
                                        <p:tgtEl>
                                          <p:spTgt spid="33692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36921"/>
                                        </p:tgtEl>
                                        <p:attrNameLst>
                                          <p:attrName>style.visibility</p:attrName>
                                        </p:attrNameLst>
                                      </p:cBhvr>
                                      <p:to>
                                        <p:strVal val="visible"/>
                                      </p:to>
                                    </p:set>
                                    <p:animEffect transition="in" filter="wipe(left)">
                                      <p:cBhvr>
                                        <p:cTn id="72" dur="500"/>
                                        <p:tgtEl>
                                          <p:spTgt spid="3369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336912"/>
                                        </p:tgtEl>
                                        <p:attrNameLst>
                                          <p:attrName>style.visibility</p:attrName>
                                        </p:attrNameLst>
                                      </p:cBhvr>
                                      <p:to>
                                        <p:strVal val="visible"/>
                                      </p:to>
                                    </p:set>
                                    <p:animEffect transition="in" filter="wipe(left)">
                                      <p:cBhvr>
                                        <p:cTn id="77" dur="500"/>
                                        <p:tgtEl>
                                          <p:spTgt spid="33691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336927"/>
                                        </p:tgtEl>
                                        <p:attrNameLst>
                                          <p:attrName>style.visibility</p:attrName>
                                        </p:attrNameLst>
                                      </p:cBhvr>
                                      <p:to>
                                        <p:strVal val="visible"/>
                                      </p:to>
                                    </p:set>
                                    <p:animEffect transition="in" filter="wipe(left)">
                                      <p:cBhvr>
                                        <p:cTn id="82" dur="500"/>
                                        <p:tgtEl>
                                          <p:spTgt spid="33692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336928"/>
                                        </p:tgtEl>
                                        <p:attrNameLst>
                                          <p:attrName>style.visibility</p:attrName>
                                        </p:attrNameLst>
                                      </p:cBhvr>
                                      <p:to>
                                        <p:strVal val="visible"/>
                                      </p:to>
                                    </p:set>
                                    <p:animEffect transition="in" filter="wipe(left)">
                                      <p:cBhvr>
                                        <p:cTn id="87" dur="500"/>
                                        <p:tgtEl>
                                          <p:spTgt spid="33692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336929"/>
                                        </p:tgtEl>
                                        <p:attrNameLst>
                                          <p:attrName>style.visibility</p:attrName>
                                        </p:attrNameLst>
                                      </p:cBhvr>
                                      <p:to>
                                        <p:strVal val="visible"/>
                                      </p:to>
                                    </p:set>
                                    <p:animEffect transition="in" filter="wipe(left)">
                                      <p:cBhvr>
                                        <p:cTn id="92" dur="500"/>
                                        <p:tgtEl>
                                          <p:spTgt spid="33692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36922"/>
                                        </p:tgtEl>
                                        <p:attrNameLst>
                                          <p:attrName>style.visibility</p:attrName>
                                        </p:attrNameLst>
                                      </p:cBhvr>
                                      <p:to>
                                        <p:strVal val="visible"/>
                                      </p:to>
                                    </p:set>
                                    <p:animEffect transition="in" filter="wipe(left)">
                                      <p:cBhvr>
                                        <p:cTn id="97" dur="500"/>
                                        <p:tgtEl>
                                          <p:spTgt spid="33692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336913"/>
                                        </p:tgtEl>
                                        <p:attrNameLst>
                                          <p:attrName>style.visibility</p:attrName>
                                        </p:attrNameLst>
                                      </p:cBhvr>
                                      <p:to>
                                        <p:strVal val="visible"/>
                                      </p:to>
                                    </p:set>
                                    <p:animEffect transition="in" filter="wipe(left)">
                                      <p:cBhvr>
                                        <p:cTn id="102" dur="500"/>
                                        <p:tgtEl>
                                          <p:spTgt spid="33691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336914"/>
                                        </p:tgtEl>
                                        <p:attrNameLst>
                                          <p:attrName>style.visibility</p:attrName>
                                        </p:attrNameLst>
                                      </p:cBhvr>
                                      <p:to>
                                        <p:strVal val="visible"/>
                                      </p:to>
                                    </p:set>
                                    <p:animEffect transition="in" filter="wipe(left)">
                                      <p:cBhvr>
                                        <p:cTn id="107" dur="500"/>
                                        <p:tgtEl>
                                          <p:spTgt spid="33691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336915"/>
                                        </p:tgtEl>
                                        <p:attrNameLst>
                                          <p:attrName>style.visibility</p:attrName>
                                        </p:attrNameLst>
                                      </p:cBhvr>
                                      <p:to>
                                        <p:strVal val="visible"/>
                                      </p:to>
                                    </p:set>
                                    <p:animEffect transition="in" filter="wipe(left)">
                                      <p:cBhvr>
                                        <p:cTn id="112" dur="500"/>
                                        <p:tgtEl>
                                          <p:spTgt spid="33691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336916"/>
                                        </p:tgtEl>
                                        <p:attrNameLst>
                                          <p:attrName>style.visibility</p:attrName>
                                        </p:attrNameLst>
                                      </p:cBhvr>
                                      <p:to>
                                        <p:strVal val="visible"/>
                                      </p:to>
                                    </p:set>
                                    <p:animEffect transition="in" filter="wipe(left)">
                                      <p:cBhvr>
                                        <p:cTn id="117" dur="500"/>
                                        <p:tgtEl>
                                          <p:spTgt spid="336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animBg="1" autoUpdateAnimBg="0"/>
      <p:bldP spid="336904" grpId="0" animBg="1" autoUpdateAnimBg="0"/>
      <p:bldP spid="336905" grpId="0" animBg="1" autoUpdateAnimBg="0"/>
      <p:bldP spid="336919" grpId="0" animBg="1" autoUpdateAnimBg="0"/>
      <p:bldP spid="336920" grpId="0" animBg="1" autoUpdateAnimBg="0"/>
      <p:bldP spid="336921" grpId="0" animBg="1" autoUpdateAnimBg="0"/>
      <p:bldP spid="336922"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2765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5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BD40D27-1362-5741-88C1-581C83FE5A80}" type="slidenum">
              <a:rPr lang="en-US" sz="1400">
                <a:solidFill>
                  <a:srgbClr val="A50021"/>
                </a:solidFill>
                <a:latin typeface="Arial Narrow" charset="0"/>
              </a:rPr>
              <a:pPr eaLnBrk="1" hangingPunct="1"/>
              <a:t>25</a:t>
            </a:fld>
            <a:endParaRPr lang="en-US" sz="1400">
              <a:solidFill>
                <a:srgbClr val="A50021"/>
              </a:solidFill>
              <a:latin typeface="Arial Narrow" charset="0"/>
            </a:endParaRPr>
          </a:p>
        </p:txBody>
      </p:sp>
      <p:sp>
        <p:nvSpPr>
          <p:cNvPr id="855043" name="Text Box 3"/>
          <p:cNvSpPr txBox="1">
            <a:spLocks noChangeArrowheads="1"/>
          </p:cNvSpPr>
          <p:nvPr/>
        </p:nvSpPr>
        <p:spPr bwMode="auto">
          <a:xfrm>
            <a:off x="304800" y="801688"/>
            <a:ext cx="5334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The blade is whirling with an angular velocity of +375 rad/s when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puree</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 button is pushed in.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When the </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blend</a:t>
            </a:r>
            <a:r>
              <a:rPr lang="ja-JP" altLang="en-US" sz="2000">
                <a:solidFill>
                  <a:schemeClr val="accent2"/>
                </a:solidFill>
                <a:latin typeface="Arial Narrow" charset="0"/>
                <a:ea typeface="굴림" charset="0"/>
                <a:cs typeface="굴림" charset="0"/>
              </a:rPr>
              <a:t>”</a:t>
            </a:r>
            <a:r>
              <a:rPr lang="en-US" sz="2000">
                <a:solidFill>
                  <a:schemeClr val="accent2"/>
                </a:solidFill>
                <a:latin typeface="Arial Narrow" charset="0"/>
                <a:ea typeface="굴림" charset="0"/>
                <a:cs typeface="굴림" charset="0"/>
              </a:rPr>
              <a:t> button is pushed,</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blade accelerates and reaches a</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greater angular velocity after the blade has rotated through an</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angular displacement of +44.0 rad.</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The angular acceleration has a</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constant value of +1740 rad/s</a:t>
            </a:r>
            <a:r>
              <a:rPr lang="en-US" sz="2000" baseline="30000">
                <a:solidFill>
                  <a:schemeClr val="accent2"/>
                </a:solidFill>
                <a:latin typeface="Arial Narrow" charset="0"/>
                <a:ea typeface="굴림" charset="0"/>
                <a:cs typeface="굴림" charset="0"/>
              </a:rPr>
              <a:t>2</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final angular velocity of the blade.</a:t>
            </a:r>
          </a:p>
        </p:txBody>
      </p:sp>
      <p:pic>
        <p:nvPicPr>
          <p:cNvPr id="855044" name="Picture 4" descr="F0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914400"/>
            <a:ext cx="330993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Rectangle 5"/>
          <p:cNvSpPr>
            <a:spLocks noGrp="1" noChangeArrowheads="1"/>
          </p:cNvSpPr>
          <p:nvPr>
            <p:ph type="title"/>
          </p:nvPr>
        </p:nvSpPr>
        <p:spPr>
          <a:xfrm>
            <a:off x="685800" y="0"/>
            <a:ext cx="7772400" cy="838200"/>
          </a:xfrm>
        </p:spPr>
        <p:txBody>
          <a:bodyPr/>
          <a:lstStyle/>
          <a:p>
            <a:r>
              <a:rPr lang="en-US" altLang="ko-KR">
                <a:latin typeface="Arial Narrow" charset="0"/>
                <a:ea typeface="굴림" charset="0"/>
                <a:cs typeface="굴림" charset="0"/>
              </a:rPr>
              <a:t>Ex. Blending with a Blender</a:t>
            </a:r>
            <a:endParaRPr lang="en-US">
              <a:latin typeface="Arial Narrow" charset="0"/>
              <a:ea typeface="ＭＳ Ｐゴシック" charset="0"/>
              <a:cs typeface="ＭＳ Ｐゴシック" charset="0"/>
            </a:endParaRPr>
          </a:p>
        </p:txBody>
      </p:sp>
      <p:graphicFrame>
        <p:nvGraphicFramePr>
          <p:cNvPr id="855066" name="Group 26"/>
          <p:cNvGraphicFramePr>
            <a:graphicFrameLocks noGrp="1"/>
          </p:cNvGraphicFramePr>
          <p:nvPr/>
        </p:nvGraphicFramePr>
        <p:xfrm>
          <a:off x="304800" y="3276600"/>
          <a:ext cx="5105400" cy="990601"/>
        </p:xfrm>
        <a:graphic>
          <a:graphicData uri="http://schemas.openxmlformats.org/drawingml/2006/table">
            <a:tbl>
              <a:tblPr/>
              <a:tblGrid>
                <a:gridCol w="1417638"/>
                <a:gridCol w="1419225"/>
                <a:gridCol w="614362"/>
                <a:gridCol w="1181100"/>
                <a:gridCol w="473075"/>
              </a:tblGrid>
              <a:tr h="50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θ</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α</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r>
                        <a:rPr kumimoji="0" lang="en-US" sz="2000" b="0" i="1" u="none" strike="noStrike" cap="none" normalizeH="0" baseline="-25000">
                          <a:ln>
                            <a:noFill/>
                          </a:ln>
                          <a:solidFill>
                            <a:schemeClr val="accent2"/>
                          </a:solidFill>
                          <a:effectLst/>
                          <a:latin typeface="Arial Narrow" charset="0"/>
                          <a:ea typeface="Arial" charset="0"/>
                          <a:cs typeface="Arial" charset="0"/>
                        </a:rPr>
                        <a:t>o</a:t>
                      </a:r>
                      <a:endParaRPr kumimoji="0" lang="en-US" sz="2000" b="0" i="1" u="none" strike="noStrike" cap="none" normalizeH="0" baseline="0">
                        <a:ln>
                          <a:noFill/>
                        </a:ln>
                        <a:solidFill>
                          <a:schemeClr val="accent2"/>
                        </a:solidFill>
                        <a:effectLst/>
                        <a:latin typeface="Arial Narrow" charset="0"/>
                        <a:ea typeface="Arial"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accent2"/>
                          </a:solidFill>
                          <a:effectLst/>
                          <a:latin typeface="Arial Narrow" charset="0"/>
                          <a:ea typeface="ＭＳ Ｐゴシック" charset="0"/>
                          <a:cs typeface="ＭＳ Ｐゴシック" charset="0"/>
                        </a:rPr>
                        <a:t>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5067" name="Object 2"/>
          <p:cNvGraphicFramePr>
            <a:graphicFrameLocks noChangeAspect="1"/>
          </p:cNvGraphicFramePr>
          <p:nvPr/>
        </p:nvGraphicFramePr>
        <p:xfrm>
          <a:off x="2286000" y="4343400"/>
          <a:ext cx="1965325" cy="504825"/>
        </p:xfrm>
        <a:graphic>
          <a:graphicData uri="http://schemas.openxmlformats.org/presentationml/2006/ole">
            <mc:AlternateContent xmlns:mc="http://schemas.openxmlformats.org/markup-compatibility/2006">
              <mc:Choice xmlns:v="urn:schemas-microsoft-com:vml" Requires="v">
                <p:oleObj spid="_x0000_s310520" name="Equation" r:id="rId5" imgW="939600" imgH="241200" progId="Equation.DSMT4">
                  <p:embed/>
                </p:oleObj>
              </mc:Choice>
              <mc:Fallback>
                <p:oleObj name="Equation" r:id="rId5" imgW="93960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343400"/>
                        <a:ext cx="19653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68" name="Object 3"/>
          <p:cNvGraphicFramePr>
            <a:graphicFrameLocks noChangeAspect="1"/>
          </p:cNvGraphicFramePr>
          <p:nvPr/>
        </p:nvGraphicFramePr>
        <p:xfrm>
          <a:off x="381000" y="4953000"/>
          <a:ext cx="476250" cy="250825"/>
        </p:xfrm>
        <a:graphic>
          <a:graphicData uri="http://schemas.openxmlformats.org/presentationml/2006/ole">
            <mc:AlternateContent xmlns:mc="http://schemas.openxmlformats.org/markup-compatibility/2006">
              <mc:Choice xmlns:v="urn:schemas-microsoft-com:vml" Requires="v">
                <p:oleObj spid="_x0000_s310521" name="Equation" r:id="rId7" imgW="266400" imgH="139680" progId="Equation.DSMT4">
                  <p:embed/>
                </p:oleObj>
              </mc:Choice>
              <mc:Fallback>
                <p:oleObj name="Equation" r:id="rId7" imgW="2664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953000"/>
                        <a:ext cx="47625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0" name="Text Box 30"/>
          <p:cNvSpPr txBox="1">
            <a:spLocks noChangeArrowheads="1"/>
          </p:cNvSpPr>
          <p:nvPr/>
        </p:nvSpPr>
        <p:spPr bwMode="auto">
          <a:xfrm>
            <a:off x="304800" y="44196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Which kinematic eq?</a:t>
            </a:r>
            <a:endParaRPr lang="en-US" sz="1800">
              <a:solidFill>
                <a:schemeClr val="accent2"/>
              </a:solidFill>
              <a:latin typeface="Monotype Corsiva" charset="0"/>
              <a:ea typeface="굴림" charset="0"/>
              <a:cs typeface="굴림" charset="0"/>
            </a:endParaRPr>
          </a:p>
        </p:txBody>
      </p:sp>
      <p:graphicFrame>
        <p:nvGraphicFramePr>
          <p:cNvPr id="855071" name="Object 4"/>
          <p:cNvGraphicFramePr>
            <a:graphicFrameLocks noChangeAspect="1"/>
          </p:cNvGraphicFramePr>
          <p:nvPr>
            <p:extLst>
              <p:ext uri="{D42A27DB-BD31-4B8C-83A1-F6EECF244321}">
                <p14:modId xmlns:p14="http://schemas.microsoft.com/office/powerpoint/2010/main" val="3859479299"/>
              </p:ext>
            </p:extLst>
          </p:nvPr>
        </p:nvGraphicFramePr>
        <p:xfrm>
          <a:off x="887413" y="4800600"/>
          <a:ext cx="1474787" cy="544513"/>
        </p:xfrm>
        <a:graphic>
          <a:graphicData uri="http://schemas.openxmlformats.org/presentationml/2006/ole">
            <mc:AlternateContent xmlns:mc="http://schemas.openxmlformats.org/markup-compatibility/2006">
              <mc:Choice xmlns:v="urn:schemas-microsoft-com:vml" Requires="v">
                <p:oleObj spid="_x0000_s310522" name="Equation" r:id="rId9" imgW="825500" imgH="304800" progId="Equation.3">
                  <p:embed/>
                </p:oleObj>
              </mc:Choice>
              <mc:Fallback>
                <p:oleObj name="Equation" r:id="rId9" imgW="825500" imgH="304800" progId="Equation.3">
                  <p:embed/>
                  <p:pic>
                    <p:nvPicPr>
                      <p:cNvPr id="0" name=""/>
                      <p:cNvPicPr>
                        <a:picLocks noChangeAspect="1" noChangeArrowheads="1"/>
                      </p:cNvPicPr>
                      <p:nvPr/>
                    </p:nvPicPr>
                    <p:blipFill>
                      <a:blip r:embed="rId10"/>
                      <a:srcRect/>
                      <a:stretch>
                        <a:fillRect/>
                      </a:stretch>
                    </p:blipFill>
                    <p:spPr bwMode="auto">
                      <a:xfrm>
                        <a:off x="887413" y="4800600"/>
                        <a:ext cx="1474787"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72" name="Object 5"/>
          <p:cNvGraphicFramePr>
            <a:graphicFrameLocks noChangeAspect="1"/>
          </p:cNvGraphicFramePr>
          <p:nvPr>
            <p:extLst>
              <p:ext uri="{D42A27DB-BD31-4B8C-83A1-F6EECF244321}">
                <p14:modId xmlns:p14="http://schemas.microsoft.com/office/powerpoint/2010/main" val="1890381814"/>
              </p:ext>
            </p:extLst>
          </p:nvPr>
        </p:nvGraphicFramePr>
        <p:xfrm>
          <a:off x="473075" y="5297488"/>
          <a:ext cx="6284913" cy="681037"/>
        </p:xfrm>
        <a:graphic>
          <a:graphicData uri="http://schemas.openxmlformats.org/presentationml/2006/ole">
            <mc:AlternateContent xmlns:mc="http://schemas.openxmlformats.org/markup-compatibility/2006">
              <mc:Choice xmlns:v="urn:schemas-microsoft-com:vml" Requires="v">
                <p:oleObj spid="_x0000_s310523" name="Equation" r:id="rId11" imgW="3517900" imgH="381000" progId="Equation.3">
                  <p:embed/>
                </p:oleObj>
              </mc:Choice>
              <mc:Fallback>
                <p:oleObj name="Equation" r:id="rId11" imgW="3517900" imgH="381000" progId="Equation.3">
                  <p:embed/>
                  <p:pic>
                    <p:nvPicPr>
                      <p:cNvPr id="0" name=""/>
                      <p:cNvPicPr>
                        <a:picLocks noChangeAspect="1" noChangeArrowheads="1"/>
                      </p:cNvPicPr>
                      <p:nvPr/>
                    </p:nvPicPr>
                    <p:blipFill>
                      <a:blip r:embed="rId12"/>
                      <a:srcRect/>
                      <a:stretch>
                        <a:fillRect/>
                      </a:stretch>
                    </p:blipFill>
                    <p:spPr bwMode="auto">
                      <a:xfrm>
                        <a:off x="473075" y="5297488"/>
                        <a:ext cx="6284913"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3" name="Text Box 33"/>
          <p:cNvSpPr txBox="1">
            <a:spLocks noChangeArrowheads="1"/>
          </p:cNvSpPr>
          <p:nvPr/>
        </p:nvSpPr>
        <p:spPr bwMode="auto">
          <a:xfrm>
            <a:off x="304800" y="59436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Which sign?</a:t>
            </a:r>
            <a:endParaRPr lang="en-US" sz="1800">
              <a:solidFill>
                <a:schemeClr val="accent2"/>
              </a:solidFill>
              <a:latin typeface="Monotype Corsiva" charset="0"/>
              <a:ea typeface="굴림" charset="0"/>
              <a:cs typeface="굴림" charset="0"/>
            </a:endParaRPr>
          </a:p>
        </p:txBody>
      </p:sp>
      <p:graphicFrame>
        <p:nvGraphicFramePr>
          <p:cNvPr id="855074" name="Object 6"/>
          <p:cNvGraphicFramePr>
            <a:graphicFrameLocks noChangeAspect="1"/>
          </p:cNvGraphicFramePr>
          <p:nvPr/>
        </p:nvGraphicFramePr>
        <p:xfrm>
          <a:off x="1600200" y="6019800"/>
          <a:ext cx="476250" cy="250825"/>
        </p:xfrm>
        <a:graphic>
          <a:graphicData uri="http://schemas.openxmlformats.org/presentationml/2006/ole">
            <mc:AlternateContent xmlns:mc="http://schemas.openxmlformats.org/markup-compatibility/2006">
              <mc:Choice xmlns:v="urn:schemas-microsoft-com:vml" Requires="v">
                <p:oleObj spid="_x0000_s310524" name="Equation" r:id="rId13" imgW="266400" imgH="139680" progId="Equation.DSMT4">
                  <p:embed/>
                </p:oleObj>
              </mc:Choice>
              <mc:Fallback>
                <p:oleObj name="Equation" r:id="rId13" imgW="2664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6019800"/>
                        <a:ext cx="47625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75" name="Object 7"/>
          <p:cNvGraphicFramePr>
            <a:graphicFrameLocks noChangeAspect="1"/>
          </p:cNvGraphicFramePr>
          <p:nvPr/>
        </p:nvGraphicFramePr>
        <p:xfrm>
          <a:off x="2133600" y="5938838"/>
          <a:ext cx="1247775" cy="385762"/>
        </p:xfrm>
        <a:graphic>
          <a:graphicData uri="http://schemas.openxmlformats.org/presentationml/2006/ole">
            <mc:AlternateContent xmlns:mc="http://schemas.openxmlformats.org/markup-compatibility/2006">
              <mc:Choice xmlns:v="urn:schemas-microsoft-com:vml" Requires="v">
                <p:oleObj spid="_x0000_s310525" name="Equation" r:id="rId14" imgW="698400" imgH="215640" progId="Equation.DSMT4">
                  <p:embed/>
                </p:oleObj>
              </mc:Choice>
              <mc:Fallback>
                <p:oleObj name="Equation" r:id="rId14" imgW="698400" imgH="2156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5938838"/>
                        <a:ext cx="1247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76" name="Text Box 36"/>
          <p:cNvSpPr txBox="1">
            <a:spLocks noChangeArrowheads="1"/>
          </p:cNvSpPr>
          <p:nvPr/>
        </p:nvSpPr>
        <p:spPr bwMode="auto">
          <a:xfrm>
            <a:off x="3505200" y="5957888"/>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Why?</a:t>
            </a:r>
            <a:endParaRPr lang="en-US" sz="1800">
              <a:solidFill>
                <a:schemeClr val="accent2"/>
              </a:solidFill>
              <a:latin typeface="Monotype Corsiva" charset="0"/>
              <a:ea typeface="굴림" charset="0"/>
              <a:cs typeface="굴림" charset="0"/>
            </a:endParaRPr>
          </a:p>
        </p:txBody>
      </p:sp>
      <p:sp>
        <p:nvSpPr>
          <p:cNvPr id="855077" name="Text Box 37"/>
          <p:cNvSpPr txBox="1">
            <a:spLocks noChangeArrowheads="1"/>
          </p:cNvSpPr>
          <p:nvPr/>
        </p:nvSpPr>
        <p:spPr bwMode="auto">
          <a:xfrm>
            <a:off x="4191000" y="5943600"/>
            <a:ext cx="464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1800">
                <a:solidFill>
                  <a:schemeClr val="accent2"/>
                </a:solidFill>
                <a:latin typeface="Monotype Corsiva" charset="0"/>
                <a:ea typeface="굴림" charset="0"/>
                <a:cs typeface="굴림" charset="0"/>
              </a:rPr>
              <a:t>Because the blade is accelerating in counter-clockwise!</a:t>
            </a:r>
            <a:endParaRPr lang="en-US" sz="1800">
              <a:solidFill>
                <a:schemeClr val="accent2"/>
              </a:solidFill>
              <a:latin typeface="Monotype Corsiva" charset="0"/>
              <a:ea typeface="굴림" charset="0"/>
              <a:cs typeface="굴림" charset="0"/>
            </a:endParaRPr>
          </a:p>
        </p:txBody>
      </p:sp>
      <p:sp>
        <p:nvSpPr>
          <p:cNvPr id="855078" name="Text Box 38"/>
          <p:cNvSpPr txBox="1">
            <a:spLocks noChangeArrowheads="1"/>
          </p:cNvSpPr>
          <p:nvPr/>
        </p:nvSpPr>
        <p:spPr bwMode="auto">
          <a:xfrm>
            <a:off x="533400" y="3810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+44.0rad</a:t>
            </a:r>
            <a:endParaRPr lang="en-US" sz="2000">
              <a:solidFill>
                <a:schemeClr val="accent2"/>
              </a:solidFill>
              <a:latin typeface="Arial Narrow" charset="0"/>
              <a:ea typeface="굴림" charset="0"/>
              <a:cs typeface="굴림" charset="0"/>
            </a:endParaRPr>
          </a:p>
        </p:txBody>
      </p:sp>
      <p:sp>
        <p:nvSpPr>
          <p:cNvPr id="855080" name="Text Box 40"/>
          <p:cNvSpPr txBox="1">
            <a:spLocks noChangeArrowheads="1"/>
          </p:cNvSpPr>
          <p:nvPr/>
        </p:nvSpPr>
        <p:spPr bwMode="auto">
          <a:xfrm>
            <a:off x="3810000" y="3810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+375rad/s</a:t>
            </a:r>
            <a:endParaRPr lang="en-US" sz="2000" baseline="30000">
              <a:solidFill>
                <a:schemeClr val="accent2"/>
              </a:solidFill>
              <a:latin typeface="Arial Narrow" charset="0"/>
              <a:ea typeface="굴림" charset="0"/>
              <a:cs typeface="굴림" charset="0"/>
            </a:endParaRPr>
          </a:p>
        </p:txBody>
      </p:sp>
      <p:sp>
        <p:nvSpPr>
          <p:cNvPr id="855081" name="Text Box 41"/>
          <p:cNvSpPr txBox="1">
            <a:spLocks noChangeArrowheads="1"/>
          </p:cNvSpPr>
          <p:nvPr/>
        </p:nvSpPr>
        <p:spPr bwMode="auto">
          <a:xfrm>
            <a:off x="3276600" y="3810000"/>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a:t>
            </a:r>
            <a:endParaRPr lang="en-US" sz="2000" baseline="30000">
              <a:solidFill>
                <a:schemeClr val="accent2"/>
              </a:solidFill>
              <a:latin typeface="Arial Narrow" charset="0"/>
              <a:ea typeface="굴림" charset="0"/>
              <a:cs typeface="굴림" charset="0"/>
            </a:endParaRPr>
          </a:p>
        </p:txBody>
      </p:sp>
      <p:sp>
        <p:nvSpPr>
          <p:cNvPr id="855082" name="Text Box 42"/>
          <p:cNvSpPr txBox="1">
            <a:spLocks noChangeArrowheads="1"/>
          </p:cNvSpPr>
          <p:nvPr/>
        </p:nvSpPr>
        <p:spPr bwMode="auto">
          <a:xfrm>
            <a:off x="1752600" y="38100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sz="2000">
                <a:solidFill>
                  <a:schemeClr val="accent2"/>
                </a:solidFill>
                <a:latin typeface="Arial Narrow" charset="0"/>
                <a:ea typeface="굴림" charset="0"/>
                <a:cs typeface="굴림" charset="0"/>
              </a:rPr>
              <a:t>+1740rad/s</a:t>
            </a:r>
            <a:r>
              <a:rPr lang="en-US" altLang="ko-KR" sz="2000" baseline="30000">
                <a:solidFill>
                  <a:schemeClr val="accent2"/>
                </a:solidFill>
                <a:latin typeface="Arial Narrow" charset="0"/>
                <a:ea typeface="굴림" charset="0"/>
                <a:cs typeface="굴림" charset="0"/>
              </a:rPr>
              <a:t>2</a:t>
            </a:r>
            <a:endParaRPr lang="en-US" sz="2000" baseline="3000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962714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55044"/>
                                        </p:tgtEl>
                                        <p:attrNameLst>
                                          <p:attrName>style.visibility</p:attrName>
                                        </p:attrNameLst>
                                      </p:cBhvr>
                                      <p:to>
                                        <p:strVal val="visible"/>
                                      </p:to>
                                    </p:set>
                                    <p:anim calcmode="lin" valueType="num">
                                      <p:cBhvr>
                                        <p:cTn id="7" dur="500" fill="hold"/>
                                        <p:tgtEl>
                                          <p:spTgt spid="855044"/>
                                        </p:tgtEl>
                                        <p:attrNameLst>
                                          <p:attrName>ppt_w</p:attrName>
                                        </p:attrNameLst>
                                      </p:cBhvr>
                                      <p:tavLst>
                                        <p:tav tm="0">
                                          <p:val>
                                            <p:fltVal val="0"/>
                                          </p:val>
                                        </p:tav>
                                        <p:tav tm="100000">
                                          <p:val>
                                            <p:strVal val="#ppt_w"/>
                                          </p:val>
                                        </p:tav>
                                      </p:tavLst>
                                    </p:anim>
                                    <p:anim calcmode="lin" valueType="num">
                                      <p:cBhvr>
                                        <p:cTn id="8" dur="500" fill="hold"/>
                                        <p:tgtEl>
                                          <p:spTgt spid="855044"/>
                                        </p:tgtEl>
                                        <p:attrNameLst>
                                          <p:attrName>ppt_h</p:attrName>
                                        </p:attrNameLst>
                                      </p:cBhvr>
                                      <p:tavLst>
                                        <p:tav tm="0">
                                          <p:val>
                                            <p:fltVal val="0"/>
                                          </p:val>
                                        </p:tav>
                                        <p:tav tm="100000">
                                          <p:val>
                                            <p:strVal val="#ppt_h"/>
                                          </p:val>
                                        </p:tav>
                                      </p:tavLst>
                                    </p:anim>
                                    <p:animEffect transition="in" filter="fade">
                                      <p:cBhvr>
                                        <p:cTn id="9" dur="500"/>
                                        <p:tgtEl>
                                          <p:spTgt spid="8550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855043"/>
                                        </p:tgtEl>
                                        <p:attrNameLst>
                                          <p:attrName>style.visibility</p:attrName>
                                        </p:attrNameLst>
                                      </p:cBhvr>
                                      <p:to>
                                        <p:strVal val="visible"/>
                                      </p:to>
                                    </p:set>
                                    <p:animEffect transition="in" filter="wipe(left)">
                                      <p:cBhvr>
                                        <p:cTn id="14" dur="500"/>
                                        <p:tgtEl>
                                          <p:spTgt spid="85504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855066"/>
                                        </p:tgtEl>
                                        <p:attrNameLst>
                                          <p:attrName>style.visibility</p:attrName>
                                        </p:attrNameLst>
                                      </p:cBhvr>
                                      <p:to>
                                        <p:strVal val="visible"/>
                                      </p:to>
                                    </p:set>
                                    <p:anim calcmode="lin" valueType="num">
                                      <p:cBhvr>
                                        <p:cTn id="19" dur="500" fill="hold"/>
                                        <p:tgtEl>
                                          <p:spTgt spid="855066"/>
                                        </p:tgtEl>
                                        <p:attrNameLst>
                                          <p:attrName>ppt_w</p:attrName>
                                        </p:attrNameLst>
                                      </p:cBhvr>
                                      <p:tavLst>
                                        <p:tav tm="0">
                                          <p:val>
                                            <p:fltVal val="0"/>
                                          </p:val>
                                        </p:tav>
                                        <p:tav tm="100000">
                                          <p:val>
                                            <p:strVal val="#ppt_w"/>
                                          </p:val>
                                        </p:tav>
                                      </p:tavLst>
                                    </p:anim>
                                    <p:anim calcmode="lin" valueType="num">
                                      <p:cBhvr>
                                        <p:cTn id="20" dur="500" fill="hold"/>
                                        <p:tgtEl>
                                          <p:spTgt spid="855066"/>
                                        </p:tgtEl>
                                        <p:attrNameLst>
                                          <p:attrName>ppt_h</p:attrName>
                                        </p:attrNameLst>
                                      </p:cBhvr>
                                      <p:tavLst>
                                        <p:tav tm="0">
                                          <p:val>
                                            <p:fltVal val="0"/>
                                          </p:val>
                                        </p:tav>
                                        <p:tav tm="100000">
                                          <p:val>
                                            <p:strVal val="#ppt_h"/>
                                          </p:val>
                                        </p:tav>
                                      </p:tavLst>
                                    </p:anim>
                                    <p:animEffect transition="in" filter="fade">
                                      <p:cBhvr>
                                        <p:cTn id="21" dur="500"/>
                                        <p:tgtEl>
                                          <p:spTgt spid="85506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855078">
                                            <p:txEl>
                                              <p:pRg st="0" end="0"/>
                                            </p:txEl>
                                          </p:spTgt>
                                        </p:tgtEl>
                                        <p:attrNameLst>
                                          <p:attrName>style.visibility</p:attrName>
                                        </p:attrNameLst>
                                      </p:cBhvr>
                                      <p:to>
                                        <p:strVal val="visible"/>
                                      </p:to>
                                    </p:set>
                                    <p:animEffect transition="in" filter="wipe(left)">
                                      <p:cBhvr>
                                        <p:cTn id="26" dur="500"/>
                                        <p:tgtEl>
                                          <p:spTgt spid="855078">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855082">
                                            <p:txEl>
                                              <p:pRg st="0" end="0"/>
                                            </p:txEl>
                                          </p:spTgt>
                                        </p:tgtEl>
                                        <p:attrNameLst>
                                          <p:attrName>style.visibility</p:attrName>
                                        </p:attrNameLst>
                                      </p:cBhvr>
                                      <p:to>
                                        <p:strVal val="visible"/>
                                      </p:to>
                                    </p:set>
                                    <p:animEffect transition="in" filter="wipe(left)">
                                      <p:cBhvr>
                                        <p:cTn id="31" dur="500"/>
                                        <p:tgtEl>
                                          <p:spTgt spid="855082">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855080">
                                            <p:txEl>
                                              <p:pRg st="0" end="0"/>
                                            </p:txEl>
                                          </p:spTgt>
                                        </p:tgtEl>
                                        <p:attrNameLst>
                                          <p:attrName>style.visibility</p:attrName>
                                        </p:attrNameLst>
                                      </p:cBhvr>
                                      <p:to>
                                        <p:strVal val="visible"/>
                                      </p:to>
                                    </p:set>
                                    <p:animEffect transition="in" filter="wipe(left)">
                                      <p:cBhvr>
                                        <p:cTn id="36" dur="500"/>
                                        <p:tgtEl>
                                          <p:spTgt spid="855080">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855081">
                                            <p:txEl>
                                              <p:pRg st="0" end="0"/>
                                            </p:txEl>
                                          </p:spTgt>
                                        </p:tgtEl>
                                        <p:attrNameLst>
                                          <p:attrName>style.visibility</p:attrName>
                                        </p:attrNameLst>
                                      </p:cBhvr>
                                      <p:to>
                                        <p:strVal val="visible"/>
                                      </p:to>
                                    </p:set>
                                    <p:animEffect transition="in" filter="wipe(left)">
                                      <p:cBhvr>
                                        <p:cTn id="41" dur="500"/>
                                        <p:tgtEl>
                                          <p:spTgt spid="855081">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855070">
                                            <p:txEl>
                                              <p:pRg st="0" end="0"/>
                                            </p:txEl>
                                          </p:spTgt>
                                        </p:tgtEl>
                                        <p:attrNameLst>
                                          <p:attrName>style.visibility</p:attrName>
                                        </p:attrNameLst>
                                      </p:cBhvr>
                                      <p:to>
                                        <p:strVal val="visible"/>
                                      </p:to>
                                    </p:set>
                                    <p:animEffect transition="in" filter="wipe(left)">
                                      <p:cBhvr>
                                        <p:cTn id="46" dur="500"/>
                                        <p:tgtEl>
                                          <p:spTgt spid="855070">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855067"/>
                                        </p:tgtEl>
                                        <p:attrNameLst>
                                          <p:attrName>style.visibility</p:attrName>
                                        </p:attrNameLst>
                                      </p:cBhvr>
                                      <p:to>
                                        <p:strVal val="visible"/>
                                      </p:to>
                                    </p:set>
                                    <p:animEffect transition="in" filter="wipe(left)">
                                      <p:cBhvr>
                                        <p:cTn id="51" dur="500"/>
                                        <p:tgtEl>
                                          <p:spTgt spid="85506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855068"/>
                                        </p:tgtEl>
                                        <p:attrNameLst>
                                          <p:attrName>style.visibility</p:attrName>
                                        </p:attrNameLst>
                                      </p:cBhvr>
                                      <p:to>
                                        <p:strVal val="visible"/>
                                      </p:to>
                                    </p:set>
                                    <p:animEffect transition="in" filter="wipe(left)">
                                      <p:cBhvr>
                                        <p:cTn id="56" dur="500"/>
                                        <p:tgtEl>
                                          <p:spTgt spid="8550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855071"/>
                                        </p:tgtEl>
                                        <p:attrNameLst>
                                          <p:attrName>style.visibility</p:attrName>
                                        </p:attrNameLst>
                                      </p:cBhvr>
                                      <p:to>
                                        <p:strVal val="visible"/>
                                      </p:to>
                                    </p:set>
                                    <p:animEffect transition="in" filter="wipe(left)">
                                      <p:cBhvr>
                                        <p:cTn id="61" dur="500"/>
                                        <p:tgtEl>
                                          <p:spTgt spid="85507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855072"/>
                                        </p:tgtEl>
                                        <p:attrNameLst>
                                          <p:attrName>style.visibility</p:attrName>
                                        </p:attrNameLst>
                                      </p:cBhvr>
                                      <p:to>
                                        <p:strVal val="visible"/>
                                      </p:to>
                                    </p:set>
                                    <p:animEffect transition="in" filter="wipe(left)">
                                      <p:cBhvr>
                                        <p:cTn id="66" dur="500"/>
                                        <p:tgtEl>
                                          <p:spTgt spid="85507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855073">
                                            <p:txEl>
                                              <p:pRg st="0" end="0"/>
                                            </p:txEl>
                                          </p:spTgt>
                                        </p:tgtEl>
                                        <p:attrNameLst>
                                          <p:attrName>style.visibility</p:attrName>
                                        </p:attrNameLst>
                                      </p:cBhvr>
                                      <p:to>
                                        <p:strVal val="visible"/>
                                      </p:to>
                                    </p:set>
                                    <p:animEffect transition="in" filter="wipe(left)">
                                      <p:cBhvr>
                                        <p:cTn id="71" dur="500"/>
                                        <p:tgtEl>
                                          <p:spTgt spid="855073">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855074"/>
                                        </p:tgtEl>
                                        <p:attrNameLst>
                                          <p:attrName>style.visibility</p:attrName>
                                        </p:attrNameLst>
                                      </p:cBhvr>
                                      <p:to>
                                        <p:strVal val="visible"/>
                                      </p:to>
                                    </p:set>
                                    <p:animEffect transition="in" filter="wipe(left)">
                                      <p:cBhvr>
                                        <p:cTn id="76" dur="500"/>
                                        <p:tgtEl>
                                          <p:spTgt spid="85507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855075"/>
                                        </p:tgtEl>
                                        <p:attrNameLst>
                                          <p:attrName>style.visibility</p:attrName>
                                        </p:attrNameLst>
                                      </p:cBhvr>
                                      <p:to>
                                        <p:strVal val="visible"/>
                                      </p:to>
                                    </p:set>
                                    <p:animEffect transition="in" filter="wipe(left)">
                                      <p:cBhvr>
                                        <p:cTn id="81" dur="500"/>
                                        <p:tgtEl>
                                          <p:spTgt spid="85507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855076">
                                            <p:txEl>
                                              <p:pRg st="0" end="0"/>
                                            </p:txEl>
                                          </p:spTgt>
                                        </p:tgtEl>
                                        <p:attrNameLst>
                                          <p:attrName>style.visibility</p:attrName>
                                        </p:attrNameLst>
                                      </p:cBhvr>
                                      <p:to>
                                        <p:strVal val="visible"/>
                                      </p:to>
                                    </p:set>
                                    <p:animEffect transition="in" filter="wipe(left)">
                                      <p:cBhvr>
                                        <p:cTn id="86" dur="500"/>
                                        <p:tgtEl>
                                          <p:spTgt spid="855076">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855077">
                                            <p:txEl>
                                              <p:pRg st="0" end="0"/>
                                            </p:txEl>
                                          </p:spTgt>
                                        </p:tgtEl>
                                        <p:attrNameLst>
                                          <p:attrName>style.visibility</p:attrName>
                                        </p:attrNameLst>
                                      </p:cBhvr>
                                      <p:to>
                                        <p:strVal val="visible"/>
                                      </p:to>
                                    </p:set>
                                    <p:animEffect transition="in" filter="wipe(left)">
                                      <p:cBhvr>
                                        <p:cTn id="91" dur="500"/>
                                        <p:tgtEl>
                                          <p:spTgt spid="855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p:bldP spid="855070" grpId="0" build="p" autoUpdateAnimBg="0"/>
      <p:bldP spid="855073" grpId="0" build="p" autoUpdateAnimBg="0"/>
      <p:bldP spid="855076" grpId="0" build="p" autoUpdateAnimBg="0"/>
      <p:bldP spid="855077" grpId="0" build="p" autoUpdateAnimBg="0"/>
      <p:bldP spid="855078" grpId="0" build="p" autoUpdateAnimBg="0"/>
      <p:bldP spid="855080" grpId="0" build="p" autoUpdateAnimBg="0"/>
      <p:bldP spid="855081" grpId="0" build="p" autoUpdateAnimBg="0"/>
      <p:bldP spid="85508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0"/>
            <a:ext cx="7772400" cy="609600"/>
          </a:xfrm>
        </p:spPr>
        <p:txBody>
          <a:bodyPr/>
          <a:lstStyle/>
          <a:p>
            <a:r>
              <a:rPr lang="en-US" sz="3600" dirty="0" smtClean="0"/>
              <a:t>Reminder: Special Project #6</a:t>
            </a:r>
            <a:endParaRPr lang="en-US" sz="3600" dirty="0"/>
          </a:p>
        </p:txBody>
      </p:sp>
      <p:sp>
        <p:nvSpPr>
          <p:cNvPr id="111619" name="Rectangle 3"/>
          <p:cNvSpPr>
            <a:spLocks noGrp="1" noChangeArrowheads="1"/>
          </p:cNvSpPr>
          <p:nvPr>
            <p:ph type="body" idx="1"/>
          </p:nvPr>
        </p:nvSpPr>
        <p:spPr>
          <a:xfrm>
            <a:off x="228600" y="533400"/>
            <a:ext cx="8915400" cy="6324600"/>
          </a:xfrm>
          <a:solidFill>
            <a:schemeClr val="bg1"/>
          </a:solidFill>
        </p:spPr>
        <p:txBody>
          <a:bodyPr/>
          <a:lstStyle/>
          <a:p>
            <a:r>
              <a:rPr lang="en-US" sz="2400" dirty="0" smtClean="0"/>
              <a:t>Make a list of the </a:t>
            </a:r>
            <a:r>
              <a:rPr lang="en-US" sz="2400" b="1" i="1" u="sng" dirty="0" smtClean="0"/>
              <a:t>rated power </a:t>
            </a:r>
            <a:r>
              <a:rPr lang="en-US" sz="2400" dirty="0" smtClean="0"/>
              <a:t>of all electric and electronic devices at your home and compiled them in a table. (</a:t>
            </a:r>
            <a:r>
              <a:rPr lang="en-US" sz="2400" dirty="0"/>
              <a:t>2</a:t>
            </a:r>
            <a:r>
              <a:rPr lang="en-US" sz="2400" dirty="0" smtClean="0"/>
              <a:t> points each for the first 10 items and 1 point for each additional item.)</a:t>
            </a:r>
          </a:p>
          <a:p>
            <a:pPr lvl="1"/>
            <a:r>
              <a:rPr lang="en-US" sz="2000" dirty="0" smtClean="0"/>
              <a:t>What is an item?</a:t>
            </a:r>
          </a:p>
          <a:p>
            <a:pPr lvl="2"/>
            <a:r>
              <a:rPr lang="en-US" sz="1800" dirty="0" smtClean="0"/>
              <a:t>Similar electric devices count as one item.</a:t>
            </a:r>
          </a:p>
          <a:p>
            <a:pPr lvl="3"/>
            <a:r>
              <a:rPr lang="en-US" sz="1400" dirty="0" smtClean="0"/>
              <a:t>All light bulbs make up one item, computers another, refrigerators, TVs, dryers (hair and clothes), electric </a:t>
            </a:r>
            <a:r>
              <a:rPr lang="en-US" sz="1400" dirty="0" err="1" smtClean="0"/>
              <a:t>cooktops</a:t>
            </a:r>
            <a:r>
              <a:rPr lang="en-US" sz="1400" dirty="0" smtClean="0"/>
              <a:t>, heaters, microwave ovens, electric ovens, dishwashers, etc.  </a:t>
            </a:r>
          </a:p>
          <a:p>
            <a:pPr lvl="3"/>
            <a:r>
              <a:rPr lang="en-US" sz="1400" dirty="0" smtClean="0"/>
              <a:t>All you have to do is to count add all wattages of the light bulbs together as the power of the item</a:t>
            </a:r>
            <a:endParaRPr lang="en-US" sz="2000" dirty="0" smtClean="0"/>
          </a:p>
          <a:p>
            <a:r>
              <a:rPr lang="en-US" sz="2400" dirty="0" smtClean="0"/>
              <a:t>Estimate the </a:t>
            </a:r>
            <a:r>
              <a:rPr lang="en-US" sz="2400" b="1" u="sng" dirty="0" smtClean="0"/>
              <a:t>cost of electricity </a:t>
            </a:r>
            <a:r>
              <a:rPr lang="en-US" sz="2400" dirty="0" smtClean="0"/>
              <a:t>for each of the items (taking into account the number of hours you use the device) on the table using the electricity cost per kWh of the power company that serves you and put them in a separate column in the above table for each of the items.  (2 points each for the first 10 items and 1 point each additional items).  Clearly write down what the unit cost of the power is per kWh above the table.</a:t>
            </a:r>
          </a:p>
          <a:p>
            <a:r>
              <a:rPr lang="en-US" sz="2400" dirty="0" smtClean="0"/>
              <a:t>Estimate the the total amount of energy in Joules and the total electricity cost </a:t>
            </a:r>
            <a:r>
              <a:rPr lang="en-US" sz="2400" b="1" i="1" u="sng" dirty="0" smtClean="0"/>
              <a:t>per month </a:t>
            </a:r>
            <a:r>
              <a:rPr lang="en-US" sz="2400" dirty="0" smtClean="0"/>
              <a:t>and </a:t>
            </a:r>
            <a:r>
              <a:rPr lang="en-US" sz="2400" b="1" i="1" u="sng" dirty="0" smtClean="0"/>
              <a:t>per year </a:t>
            </a:r>
            <a:r>
              <a:rPr lang="en-US" sz="2400" dirty="0" smtClean="0"/>
              <a:t>for your home.  (5 points)</a:t>
            </a:r>
          </a:p>
          <a:p>
            <a:r>
              <a:rPr lang="en-US" sz="2400" dirty="0" smtClean="0"/>
              <a:t>Due: Beginning of the class Monday, July 13  </a:t>
            </a:r>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
        <p:nvSpPr>
          <p:cNvPr id="7" name="Date Placeholder 6"/>
          <p:cNvSpPr>
            <a:spLocks noGrp="1"/>
          </p:cNvSpPr>
          <p:nvPr>
            <p:ph type="dt" sz="half" idx="10"/>
          </p:nvPr>
        </p:nvSpPr>
        <p:spPr/>
        <p:txBody>
          <a:bodyPr/>
          <a:lstStyle/>
          <a:p>
            <a:pPr>
              <a:defRPr/>
            </a:pPr>
            <a:r>
              <a:rPr lang="en-US" smtClean="0"/>
              <a:t>Wednesday, July 8, 2015</a:t>
            </a:r>
            <a:endParaRPr lang="en-US"/>
          </a:p>
        </p:txBody>
      </p:sp>
      <p:sp>
        <p:nvSpPr>
          <p:cNvPr id="8" name="Footer Placeholder 7"/>
          <p:cNvSpPr>
            <a:spLocks noGrp="1"/>
          </p:cNvSpPr>
          <p:nvPr>
            <p:ph type="ftr" sz="quarter" idx="11"/>
          </p:nvPr>
        </p:nvSpPr>
        <p:spPr/>
        <p:txBody>
          <a:bodyPr/>
          <a:lstStyle/>
          <a:p>
            <a:pPr>
              <a:defRPr/>
            </a:pPr>
            <a:r>
              <a:rPr lang="nl-NL" smtClean="0"/>
              <a:t>PHYS 1441-001, Summer 2014             Dr. Jaehoon Yu</a:t>
            </a:r>
            <a:endParaRPr lang="en-US"/>
          </a:p>
        </p:txBody>
      </p:sp>
    </p:spTree>
    <p:extLst>
      <p:ext uri="{BB962C8B-B14F-4D97-AF65-F5344CB8AC3E}">
        <p14:creationId xmlns:p14="http://schemas.microsoft.com/office/powerpoint/2010/main" val="812529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111619">
                                            <p:txEl>
                                              <p:pRg st="1" end="1"/>
                                            </p:txEl>
                                          </p:spTgt>
                                        </p:tgtEl>
                                        <p:attrNameLst>
                                          <p:attrName>style.visibility</p:attrName>
                                        </p:attrNameLst>
                                      </p:cBhvr>
                                      <p:to>
                                        <p:strVal val="visible"/>
                                      </p:to>
                                    </p:set>
                                    <p:animEffect transition="in" filter="wipe(left)">
                                      <p:cBhvr>
                                        <p:cTn id="11" dur="500"/>
                                        <p:tgtEl>
                                          <p:spTgt spid="111619">
                                            <p:txEl>
                                              <p:pRg st="1" end="1"/>
                                            </p:txEl>
                                          </p:spTgt>
                                        </p:tgtEl>
                                      </p:cBhvr>
                                    </p:animEffect>
                                  </p:childTnLst>
                                </p:cTn>
                              </p:par>
                            </p:childTnLst>
                          </p:cTn>
                        </p:par>
                        <p:par>
                          <p:cTn id="12" fill="hold">
                            <p:stCondLst>
                              <p:cond delay="3200"/>
                            </p:stCondLst>
                            <p:childTnLst>
                              <p:par>
                                <p:cTn id="13" presetID="22" presetClass="entr" presetSubtype="8" fill="hold" grpId="0" nodeType="afterEffect">
                                  <p:stCondLst>
                                    <p:cond delay="0"/>
                                  </p:stCondLst>
                                  <p:iterate type="wd">
                                    <p:tmPct val="10000"/>
                                  </p:iterate>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childTnLst>
                          </p:cTn>
                        </p:par>
                        <p:par>
                          <p:cTn id="16" fill="hold">
                            <p:stCondLst>
                              <p:cond delay="4050"/>
                            </p:stCondLst>
                            <p:childTnLst>
                              <p:par>
                                <p:cTn id="17" presetID="22" presetClass="entr" presetSubtype="8" fill="hold" grpId="0" nodeType="afterEffect">
                                  <p:stCondLst>
                                    <p:cond delay="0"/>
                                  </p:stCondLst>
                                  <p:iterate type="wd">
                                    <p:tmPct val="10000"/>
                                  </p:iterate>
                                  <p:childTnLst>
                                    <p:set>
                                      <p:cBhvr>
                                        <p:cTn id="18" dur="1" fill="hold">
                                          <p:stCondLst>
                                            <p:cond delay="0"/>
                                          </p:stCondLst>
                                        </p:cTn>
                                        <p:tgtEl>
                                          <p:spTgt spid="111619">
                                            <p:txEl>
                                              <p:pRg st="3" end="3"/>
                                            </p:txEl>
                                          </p:spTgt>
                                        </p:tgtEl>
                                        <p:attrNameLst>
                                          <p:attrName>style.visibility</p:attrName>
                                        </p:attrNameLst>
                                      </p:cBhvr>
                                      <p:to>
                                        <p:strVal val="visible"/>
                                      </p:to>
                                    </p:set>
                                    <p:animEffect transition="in" filter="wipe(left)">
                                      <p:cBhvr>
                                        <p:cTn id="19" dur="500"/>
                                        <p:tgtEl>
                                          <p:spTgt spid="111619">
                                            <p:txEl>
                                              <p:pRg st="3" end="3"/>
                                            </p:txEl>
                                          </p:spTgt>
                                        </p:tgtEl>
                                      </p:cBhvr>
                                    </p:animEffect>
                                  </p:childTnLst>
                                </p:cTn>
                              </p:par>
                            </p:childTnLst>
                          </p:cTn>
                        </p:par>
                        <p:par>
                          <p:cTn id="20" fill="hold">
                            <p:stCondLst>
                              <p:cond delay="635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111619">
                                            <p:txEl>
                                              <p:pRg st="4" end="4"/>
                                            </p:txEl>
                                          </p:spTgt>
                                        </p:tgtEl>
                                        <p:attrNameLst>
                                          <p:attrName>style.visibility</p:attrName>
                                        </p:attrNameLst>
                                      </p:cBhvr>
                                      <p:to>
                                        <p:strVal val="visible"/>
                                      </p:to>
                                    </p:set>
                                    <p:animEffect transition="in" filter="wipe(left)">
                                      <p:cBhvr>
                                        <p:cTn id="23" dur="500"/>
                                        <p:tgtEl>
                                          <p:spTgt spid="111619">
                                            <p:txEl>
                                              <p:pRg st="4" end="4"/>
                                            </p:txEl>
                                          </p:spTgt>
                                        </p:tgtEl>
                                      </p:cBhvr>
                                    </p:animEffect>
                                  </p:childTnLst>
                                </p:cTn>
                              </p:par>
                            </p:childTnLst>
                          </p:cTn>
                        </p:par>
                        <p:par>
                          <p:cTn id="24" fill="hold">
                            <p:stCondLst>
                              <p:cond delay="7900"/>
                            </p:stCondLst>
                            <p:childTnLst>
                              <p:par>
                                <p:cTn id="25" presetID="22" presetClass="entr" presetSubtype="8" fill="hold" grpId="0" nodeType="afterEffect">
                                  <p:stCondLst>
                                    <p:cond delay="0"/>
                                  </p:stCondLst>
                                  <p:iterate type="wd">
                                    <p:tmPct val="10000"/>
                                  </p:iterate>
                                  <p:childTnLst>
                                    <p:set>
                                      <p:cBhvr>
                                        <p:cTn id="26" dur="1" fill="hold">
                                          <p:stCondLst>
                                            <p:cond delay="0"/>
                                          </p:stCondLst>
                                        </p:cTn>
                                        <p:tgtEl>
                                          <p:spTgt spid="111619">
                                            <p:txEl>
                                              <p:pRg st="5" end="5"/>
                                            </p:txEl>
                                          </p:spTgt>
                                        </p:tgtEl>
                                        <p:attrNameLst>
                                          <p:attrName>style.visibility</p:attrName>
                                        </p:attrNameLst>
                                      </p:cBhvr>
                                      <p:to>
                                        <p:strVal val="visible"/>
                                      </p:to>
                                    </p:set>
                                    <p:animEffect transition="in" filter="wipe(left)">
                                      <p:cBhvr>
                                        <p:cTn id="27" dur="500"/>
                                        <p:tgtEl>
                                          <p:spTgt spid="111619">
                                            <p:txEl>
                                              <p:pRg st="5" end="5"/>
                                            </p:txEl>
                                          </p:spTgt>
                                        </p:tgtEl>
                                      </p:cBhvr>
                                    </p:animEffect>
                                  </p:childTnLst>
                                </p:cTn>
                              </p:par>
                            </p:childTnLst>
                          </p:cTn>
                        </p:par>
                        <p:par>
                          <p:cTn id="28" fill="hold">
                            <p:stCondLst>
                              <p:cond delay="1285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111619">
                                            <p:txEl>
                                              <p:pRg st="6" end="6"/>
                                            </p:txEl>
                                          </p:spTgt>
                                        </p:tgtEl>
                                        <p:attrNameLst>
                                          <p:attrName>style.visibility</p:attrName>
                                        </p:attrNameLst>
                                      </p:cBhvr>
                                      <p:to>
                                        <p:strVal val="visible"/>
                                      </p:to>
                                    </p:set>
                                    <p:animEffect transition="in" filter="wipe(left)">
                                      <p:cBhvr>
                                        <p:cTn id="31" dur="500"/>
                                        <p:tgtEl>
                                          <p:spTgt spid="111619">
                                            <p:txEl>
                                              <p:pRg st="6" end="6"/>
                                            </p:txEl>
                                          </p:spTgt>
                                        </p:tgtEl>
                                      </p:cBhvr>
                                    </p:animEffect>
                                  </p:childTnLst>
                                </p:cTn>
                              </p:par>
                            </p:childTnLst>
                          </p:cTn>
                        </p:par>
                        <p:par>
                          <p:cTn id="32" fill="hold">
                            <p:stCondLst>
                              <p:cond delay="1465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111619">
                                            <p:txEl>
                                              <p:pRg st="7" end="7"/>
                                            </p:txEl>
                                          </p:spTgt>
                                        </p:tgtEl>
                                        <p:attrNameLst>
                                          <p:attrName>style.visibility</p:attrName>
                                        </p:attrNameLst>
                                      </p:cBhvr>
                                      <p:to>
                                        <p:strVal val="visible"/>
                                      </p:to>
                                    </p:set>
                                    <p:animEffect transition="in" filter="wipe(left)">
                                      <p:cBhvr>
                                        <p:cTn id="35"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July 8, 2015</a:t>
            </a:r>
            <a:endParaRPr lang="en-US"/>
          </a:p>
        </p:txBody>
      </p:sp>
      <p:sp>
        <p:nvSpPr>
          <p:cNvPr id="5" name="Footer Placeholder 4"/>
          <p:cNvSpPr>
            <a:spLocks noGrp="1"/>
          </p:cNvSpPr>
          <p:nvPr>
            <p:ph type="ftr" sz="quarter" idx="11"/>
          </p:nvPr>
        </p:nvSpPr>
        <p:spPr/>
        <p:txBody>
          <a:bodyPr/>
          <a:lstStyle/>
          <a:p>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4</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Special Project Spread Sheet</a:t>
            </a:r>
            <a:endParaRPr lang="en-US" dirty="0"/>
          </a:p>
        </p:txBody>
      </p:sp>
      <p:pic>
        <p:nvPicPr>
          <p:cNvPr id="3" name="Picture 2" descr="sp6-spead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9321800" cy="6858000"/>
          </a:xfrm>
          <a:prstGeom prst="rect">
            <a:avLst/>
          </a:prstGeom>
        </p:spPr>
      </p:pic>
      <p:sp>
        <p:nvSpPr>
          <p:cNvPr id="8" name="TextBox 7"/>
          <p:cNvSpPr txBox="1"/>
          <p:nvPr/>
        </p:nvSpPr>
        <p:spPr>
          <a:xfrm>
            <a:off x="707360" y="914400"/>
            <a:ext cx="7763964" cy="584776"/>
          </a:xfrm>
          <a:prstGeom prst="rect">
            <a:avLst/>
          </a:prstGeom>
          <a:noFill/>
        </p:spPr>
        <p:txBody>
          <a:bodyPr wrap="none" rtlCol="0">
            <a:spAutoFit/>
          </a:bodyPr>
          <a:lstStyle/>
          <a:p>
            <a:r>
              <a:rPr lang="en-US" sz="1600" dirty="0" smtClean="0">
                <a:latin typeface="Arial Narrow"/>
                <a:cs typeface="Arial Narrow"/>
              </a:rPr>
              <a:t>Download this spread sheet from URL: </a:t>
            </a:r>
            <a:r>
              <a:rPr lang="en-US" sz="1600" b="1" dirty="0" smtClean="0">
                <a:latin typeface="Arial Narrow"/>
                <a:cs typeface="Arial Narrow"/>
                <a:hlinkClick r:id="rId3"/>
              </a:rPr>
              <a:t>http://www-hep.uta.edu/~yu/teaching/summer15-1441-001/ </a:t>
            </a:r>
            <a:endParaRPr lang="en-US" sz="1600" b="1" dirty="0" smtClean="0">
              <a:latin typeface="Arial Narrow"/>
              <a:cs typeface="Arial Narrow"/>
            </a:endParaRPr>
          </a:p>
          <a:p>
            <a:r>
              <a:rPr lang="en-US" sz="1600" b="1" dirty="0" smtClean="0">
                <a:latin typeface="Arial Narrow"/>
                <a:cs typeface="Arial Narrow"/>
              </a:rPr>
              <a:t>Just click the file with the name: sp6-spreadsheet.xlsx</a:t>
            </a:r>
            <a:endParaRPr lang="en-US" sz="1600" b="1" dirty="0">
              <a:latin typeface="Arial Narrow"/>
              <a:cs typeface="Arial Narrow"/>
            </a:endParaRPr>
          </a:p>
        </p:txBody>
      </p:sp>
      <p:sp>
        <p:nvSpPr>
          <p:cNvPr id="9" name="TextBox 8"/>
          <p:cNvSpPr txBox="1"/>
          <p:nvPr/>
        </p:nvSpPr>
        <p:spPr>
          <a:xfrm>
            <a:off x="762000" y="1447800"/>
            <a:ext cx="6519734" cy="338554"/>
          </a:xfrm>
          <a:prstGeom prst="rect">
            <a:avLst/>
          </a:prstGeom>
          <a:noFill/>
        </p:spPr>
        <p:txBody>
          <a:bodyPr wrap="none" rtlCol="0">
            <a:spAutoFit/>
          </a:bodyPr>
          <a:lstStyle/>
          <a:p>
            <a:r>
              <a:rPr lang="en-US" sz="1600" dirty="0" smtClean="0">
                <a:latin typeface="Arial Narrow"/>
                <a:cs typeface="Arial Narrow"/>
              </a:rPr>
              <a:t>Write down at the top your name and the charge per kwh by your electricity company </a:t>
            </a:r>
            <a:endParaRPr lang="en-US" sz="1600" b="1" dirty="0">
              <a:latin typeface="Arial Narrow"/>
              <a:cs typeface="Arial Narrow"/>
            </a:endParaRPr>
          </a:p>
        </p:txBody>
      </p:sp>
    </p:spTree>
    <p:extLst>
      <p:ext uri="{BB962C8B-B14F-4D97-AF65-F5344CB8AC3E}">
        <p14:creationId xmlns:p14="http://schemas.microsoft.com/office/powerpoint/2010/main" val="3228249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358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58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F576C53-A666-AC4D-864B-6561BA440810}"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35849" name="Rectangle 2"/>
          <p:cNvSpPr>
            <a:spLocks noGrp="1" noChangeArrowheads="1"/>
          </p:cNvSpPr>
          <p:nvPr>
            <p:ph type="title"/>
          </p:nvPr>
        </p:nvSpPr>
        <p:spPr>
          <a:xfrm>
            <a:off x="685800" y="152400"/>
            <a:ext cx="7772400" cy="533400"/>
          </a:xfrm>
        </p:spPr>
        <p:txBody>
          <a:bodyPr/>
          <a:lstStyle/>
          <a:p>
            <a:r>
              <a:rPr lang="en-US" sz="3600" dirty="0">
                <a:latin typeface="Arial Narrow" charset="0"/>
                <a:ea typeface="ＭＳ Ｐゴシック" charset="0"/>
                <a:cs typeface="ＭＳ Ｐゴシック" charset="0"/>
              </a:rPr>
              <a:t>Center of Mass</a:t>
            </a:r>
          </a:p>
        </p:txBody>
      </p:sp>
      <p:sp>
        <p:nvSpPr>
          <p:cNvPr id="763907" name="Text Box 3"/>
          <p:cNvSpPr txBox="1">
            <a:spLocks noChangeArrowheads="1"/>
          </p:cNvSpPr>
          <p:nvPr/>
        </p:nvSpPr>
        <p:spPr bwMode="auto">
          <a:xfrm>
            <a:off x="533400" y="685800"/>
            <a:ext cx="8077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smtClean="0">
                <a:solidFill>
                  <a:schemeClr val="accent2"/>
                </a:solidFill>
                <a:latin typeface="Monotype Corsiva" charset="0"/>
              </a:rPr>
              <a:t>We’ve </a:t>
            </a:r>
            <a:r>
              <a:rPr lang="en-US" sz="2600" dirty="0">
                <a:solidFill>
                  <a:schemeClr val="accent2"/>
                </a:solidFill>
                <a:latin typeface="Monotype Corsiva" charset="0"/>
              </a:rPr>
              <a:t>been solving physical problems treating objects as </a:t>
            </a:r>
            <a:r>
              <a:rPr lang="en-US" sz="2600" dirty="0" err="1">
                <a:solidFill>
                  <a:schemeClr val="accent2"/>
                </a:solidFill>
                <a:latin typeface="Monotype Corsiva" charset="0"/>
              </a:rPr>
              <a:t>sizeless</a:t>
            </a:r>
            <a:r>
              <a:rPr lang="en-US" sz="2600" dirty="0">
                <a:solidFill>
                  <a:schemeClr val="accent2"/>
                </a:solidFill>
                <a:latin typeface="Monotype Corsiva" charset="0"/>
              </a:rPr>
              <a:t> points with masses, but in realistic situations objects have shapes with masses distributed throughout the body.    </a:t>
            </a:r>
          </a:p>
        </p:txBody>
      </p:sp>
      <p:sp>
        <p:nvSpPr>
          <p:cNvPr id="763908" name="Text Box 4"/>
          <p:cNvSpPr txBox="1">
            <a:spLocks noChangeArrowheads="1"/>
          </p:cNvSpPr>
          <p:nvPr/>
        </p:nvSpPr>
        <p:spPr bwMode="auto">
          <a:xfrm>
            <a:off x="685800" y="1938338"/>
            <a:ext cx="7391400" cy="7302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Center of mass of a system is the average position of the </a:t>
            </a:r>
            <a:r>
              <a:rPr lang="en-US" sz="2000" dirty="0" smtClean="0">
                <a:solidFill>
                  <a:srgbClr val="FF0000"/>
                </a:solidFill>
                <a:latin typeface="Arial Narrow" charset="0"/>
              </a:rPr>
              <a:t>system’s </a:t>
            </a:r>
            <a:r>
              <a:rPr lang="en-US" sz="2000" dirty="0">
                <a:solidFill>
                  <a:srgbClr val="FF0000"/>
                </a:solidFill>
                <a:latin typeface="Arial Narrow" charset="0"/>
              </a:rPr>
              <a:t>mass and represents the motion of the system as if all the mass is </a:t>
            </a:r>
            <a:r>
              <a:rPr lang="en-US" altLang="ko-KR" sz="2000" dirty="0">
                <a:solidFill>
                  <a:srgbClr val="FF0000"/>
                </a:solidFill>
                <a:latin typeface="Arial Narrow" charset="0"/>
                <a:ea typeface="굴림" charset="0"/>
                <a:cs typeface="굴림" charset="0"/>
              </a:rPr>
              <a:t>on</a:t>
            </a:r>
            <a:r>
              <a:rPr lang="en-US" sz="2000" dirty="0">
                <a:solidFill>
                  <a:srgbClr val="FF0000"/>
                </a:solidFill>
                <a:latin typeface="Arial Narrow" charset="0"/>
                <a:ea typeface="굴림" charset="0"/>
                <a:cs typeface="굴림" charset="0"/>
              </a:rPr>
              <a:t> th</a:t>
            </a:r>
            <a:r>
              <a:rPr lang="en-US" altLang="ko-KR" sz="2000" dirty="0">
                <a:solidFill>
                  <a:srgbClr val="FF0000"/>
                </a:solidFill>
                <a:latin typeface="Arial Narrow" charset="0"/>
                <a:ea typeface="굴림" charset="0"/>
                <a:cs typeface="굴림" charset="0"/>
              </a:rPr>
              <a:t>at</a:t>
            </a:r>
            <a:r>
              <a:rPr lang="en-US" sz="2000" dirty="0">
                <a:solidFill>
                  <a:srgbClr val="FF0000"/>
                </a:solidFill>
                <a:latin typeface="Arial Narrow" charset="0"/>
                <a:ea typeface="굴림" charset="0"/>
                <a:cs typeface="굴림" charset="0"/>
              </a:rPr>
              <a:t> point. </a:t>
            </a:r>
          </a:p>
        </p:txBody>
      </p:sp>
      <p:sp>
        <p:nvSpPr>
          <p:cNvPr id="763909" name="Text Box 5"/>
          <p:cNvSpPr txBox="1">
            <a:spLocks noChangeArrowheads="1"/>
          </p:cNvSpPr>
          <p:nvPr/>
        </p:nvSpPr>
        <p:spPr bwMode="auto">
          <a:xfrm>
            <a:off x="3124200" y="4343400"/>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Consider a massless rod with two balls attached at either end.</a:t>
            </a:r>
          </a:p>
        </p:txBody>
      </p:sp>
      <p:graphicFrame>
        <p:nvGraphicFramePr>
          <p:cNvPr id="763910" name="Object 2"/>
          <p:cNvGraphicFramePr>
            <a:graphicFrameLocks noChangeAspect="1"/>
          </p:cNvGraphicFramePr>
          <p:nvPr/>
        </p:nvGraphicFramePr>
        <p:xfrm>
          <a:off x="3962400" y="5627688"/>
          <a:ext cx="725488" cy="376237"/>
        </p:xfrm>
        <a:graphic>
          <a:graphicData uri="http://schemas.openxmlformats.org/presentationml/2006/ole">
            <mc:AlternateContent xmlns:mc="http://schemas.openxmlformats.org/markup-compatibility/2006">
              <mc:Choice xmlns:v="urn:schemas-microsoft-com:vml" Requires="v">
                <p:oleObj spid="_x0000_s1418" name="Equation" r:id="rId3" imgW="406080" imgH="228600" progId="Equation.DSMT4">
                  <p:embed/>
                </p:oleObj>
              </mc:Choice>
              <mc:Fallback>
                <p:oleObj name="Equation" r:id="rId3" imgW="40608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627688"/>
                        <a:ext cx="725488" cy="376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3911" name="Text Box 7"/>
          <p:cNvSpPr txBox="1">
            <a:spLocks noChangeArrowheads="1"/>
          </p:cNvSpPr>
          <p:nvPr/>
        </p:nvSpPr>
        <p:spPr bwMode="auto">
          <a:xfrm>
            <a:off x="3810000" y="2867025"/>
            <a:ext cx="464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The total external force exerted on the system of total mass M causes the center of mass to move at an acceleration given by                         as if the entire mass of the system is on the center of mass.</a:t>
            </a:r>
          </a:p>
        </p:txBody>
      </p:sp>
      <p:graphicFrame>
        <p:nvGraphicFramePr>
          <p:cNvPr id="763912" name="Object 3"/>
          <p:cNvGraphicFramePr>
            <a:graphicFrameLocks noChangeAspect="1"/>
          </p:cNvGraphicFramePr>
          <p:nvPr>
            <p:extLst>
              <p:ext uri="{D42A27DB-BD31-4B8C-83A1-F6EECF244321}">
                <p14:modId xmlns:p14="http://schemas.microsoft.com/office/powerpoint/2010/main" val="1372587278"/>
              </p:ext>
            </p:extLst>
          </p:nvPr>
        </p:nvGraphicFramePr>
        <p:xfrm>
          <a:off x="6096000" y="3487738"/>
          <a:ext cx="1349375" cy="450850"/>
        </p:xfrm>
        <a:graphic>
          <a:graphicData uri="http://schemas.openxmlformats.org/presentationml/2006/ole">
            <mc:AlternateContent xmlns:mc="http://schemas.openxmlformats.org/markup-compatibility/2006">
              <mc:Choice xmlns:v="urn:schemas-microsoft-com:vml" Requires="v">
                <p:oleObj spid="_x0000_s1419" name="Equation" r:id="rId5" imgW="850900" imgH="304800" progId="Equation.DSMT4">
                  <p:embed/>
                </p:oleObj>
              </mc:Choice>
              <mc:Fallback>
                <p:oleObj name="Equation" r:id="rId5" imgW="850900" imgH="304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487738"/>
                        <a:ext cx="1349375" cy="450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63913" name="Text Box 9"/>
          <p:cNvSpPr txBox="1">
            <a:spLocks noChangeArrowheads="1"/>
          </p:cNvSpPr>
          <p:nvPr/>
        </p:nvSpPr>
        <p:spPr bwMode="auto">
          <a:xfrm>
            <a:off x="685800" y="2819400"/>
            <a:ext cx="3048000" cy="14605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above statement tell you concerning the forces being exerted on the system?</a:t>
            </a:r>
          </a:p>
        </p:txBody>
      </p:sp>
      <p:grpSp>
        <p:nvGrpSpPr>
          <p:cNvPr id="2" name="Group 10"/>
          <p:cNvGrpSpPr>
            <a:grpSpLocks/>
          </p:cNvGrpSpPr>
          <p:nvPr/>
        </p:nvGrpSpPr>
        <p:grpSpPr bwMode="auto">
          <a:xfrm>
            <a:off x="381000" y="4343400"/>
            <a:ext cx="2667000" cy="914400"/>
            <a:chOff x="240" y="2736"/>
            <a:chExt cx="1680" cy="576"/>
          </a:xfrm>
        </p:grpSpPr>
        <p:sp>
          <p:nvSpPr>
            <p:cNvPr id="35861" name="Line 11"/>
            <p:cNvSpPr>
              <a:spLocks noChangeShapeType="1"/>
            </p:cNvSpPr>
            <p:nvPr/>
          </p:nvSpPr>
          <p:spPr bwMode="auto">
            <a:xfrm>
              <a:off x="240" y="3024"/>
              <a:ext cx="1680"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5862" name="Group 12"/>
            <p:cNvGrpSpPr>
              <a:grpSpLocks/>
            </p:cNvGrpSpPr>
            <p:nvPr/>
          </p:nvGrpSpPr>
          <p:grpSpPr bwMode="auto">
            <a:xfrm>
              <a:off x="576" y="2880"/>
              <a:ext cx="1200" cy="288"/>
              <a:chOff x="336" y="2064"/>
              <a:chExt cx="1200" cy="288"/>
            </a:xfrm>
          </p:grpSpPr>
          <p:sp>
            <p:nvSpPr>
              <p:cNvPr id="763917" name="Oval 13"/>
              <p:cNvSpPr>
                <a:spLocks noChangeArrowheads="1"/>
              </p:cNvSpPr>
              <p:nvPr/>
            </p:nvSpPr>
            <p:spPr bwMode="auto">
              <a:xfrm>
                <a:off x="336" y="2112"/>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r>
                  <a:rPr lang="en-US" sz="2000">
                    <a:solidFill>
                      <a:srgbClr val="FFFF00"/>
                    </a:solidFill>
                    <a:latin typeface="Monotype Corsiva" charset="0"/>
                  </a:rPr>
                  <a:t>m</a:t>
                </a:r>
                <a:r>
                  <a:rPr lang="en-US" sz="2000" baseline="-25000">
                    <a:solidFill>
                      <a:srgbClr val="FFFF00"/>
                    </a:solidFill>
                    <a:latin typeface="Monotype Corsiva" charset="0"/>
                  </a:rPr>
                  <a:t>1</a:t>
                </a:r>
              </a:p>
            </p:txBody>
          </p:sp>
          <p:sp>
            <p:nvSpPr>
              <p:cNvPr id="35867" name="Oval 14"/>
              <p:cNvSpPr>
                <a:spLocks noChangeArrowheads="1"/>
              </p:cNvSpPr>
              <p:nvPr/>
            </p:nvSpPr>
            <p:spPr bwMode="auto">
              <a:xfrm>
                <a:off x="1248" y="2064"/>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solidFill>
                      <a:srgbClr val="FFFF00"/>
                    </a:solidFill>
                    <a:latin typeface="Monotype Corsiva" charset="0"/>
                  </a:rPr>
                  <a:t>m</a:t>
                </a:r>
                <a:r>
                  <a:rPr lang="en-US" baseline="-25000">
                    <a:solidFill>
                      <a:srgbClr val="FFFF00"/>
                    </a:solidFill>
                    <a:latin typeface="Monotype Corsiva" charset="0"/>
                  </a:rPr>
                  <a:t>2</a:t>
                </a:r>
              </a:p>
            </p:txBody>
          </p:sp>
          <p:cxnSp>
            <p:nvCxnSpPr>
              <p:cNvPr id="35868" name="AutoShape 15"/>
              <p:cNvCxnSpPr>
                <a:cxnSpLocks noChangeShapeType="1"/>
                <a:stCxn id="763917" idx="6"/>
                <a:endCxn id="35867" idx="2"/>
              </p:cNvCxnSpPr>
              <p:nvPr/>
            </p:nvCxnSpPr>
            <p:spPr bwMode="auto">
              <a:xfrm>
                <a:off x="528" y="2208"/>
                <a:ext cx="720" cy="0"/>
              </a:xfrm>
              <a:prstGeom prst="straightConnector1">
                <a:avLst/>
              </a:prstGeom>
              <a:noFill/>
              <a:ln w="19050">
                <a:solidFill>
                  <a:srgbClr val="FF3399"/>
                </a:solidFill>
                <a:round/>
                <a:headEnd/>
                <a:tailEnd/>
              </a:ln>
              <a:extLst>
                <a:ext uri="{909E8E84-426E-40dd-AFC4-6F175D3DCCD1}">
                  <a14:hiddenFill xmlns:a14="http://schemas.microsoft.com/office/drawing/2010/main">
                    <a:noFill/>
                  </a14:hiddenFill>
                </a:ext>
              </a:extLst>
            </p:spPr>
          </p:cxnSp>
        </p:grpSp>
        <p:sp>
          <p:nvSpPr>
            <p:cNvPr id="35863" name="Line 16"/>
            <p:cNvSpPr>
              <a:spLocks noChangeShapeType="1"/>
            </p:cNvSpPr>
            <p:nvPr/>
          </p:nvSpPr>
          <p:spPr bwMode="auto">
            <a:xfrm>
              <a:off x="240" y="2736"/>
              <a:ext cx="0" cy="528"/>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64" name="Text Box 17"/>
            <p:cNvSpPr txBox="1">
              <a:spLocks noChangeArrowheads="1"/>
            </p:cNvSpPr>
            <p:nvPr/>
          </p:nvSpPr>
          <p:spPr bwMode="auto">
            <a:xfrm>
              <a:off x="528" y="3062"/>
              <a:ext cx="2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r>
                <a:rPr lang="en-US" sz="2000" baseline="-25000">
                  <a:solidFill>
                    <a:schemeClr val="accent2"/>
                  </a:solidFill>
                  <a:latin typeface="Monotype Corsiva" charset="0"/>
                </a:rPr>
                <a:t>1</a:t>
              </a:r>
            </a:p>
          </p:txBody>
        </p:sp>
        <p:sp>
          <p:nvSpPr>
            <p:cNvPr id="35865" name="Text Box 18"/>
            <p:cNvSpPr txBox="1">
              <a:spLocks noChangeArrowheads="1"/>
            </p:cNvSpPr>
            <p:nvPr/>
          </p:nvSpPr>
          <p:spPr bwMode="auto">
            <a:xfrm>
              <a:off x="1488" y="3062"/>
              <a:ext cx="2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r>
                <a:rPr lang="en-US" sz="2000" baseline="-25000">
                  <a:solidFill>
                    <a:schemeClr val="accent2"/>
                  </a:solidFill>
                  <a:latin typeface="Monotype Corsiva" charset="0"/>
                </a:rPr>
                <a:t>2</a:t>
              </a:r>
            </a:p>
          </p:txBody>
        </p:sp>
      </p:grpSp>
      <p:sp>
        <p:nvSpPr>
          <p:cNvPr id="763923" name="Text Box 19"/>
          <p:cNvSpPr txBox="1">
            <a:spLocks noChangeArrowheads="1"/>
          </p:cNvSpPr>
          <p:nvPr/>
        </p:nvSpPr>
        <p:spPr bwMode="auto">
          <a:xfrm>
            <a:off x="3276600" y="4724400"/>
            <a:ext cx="464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The position of the center of mass of this system is the mass averaged position of the system</a:t>
            </a:r>
          </a:p>
        </p:txBody>
      </p:sp>
      <p:grpSp>
        <p:nvGrpSpPr>
          <p:cNvPr id="4" name="Group 20"/>
          <p:cNvGrpSpPr>
            <a:grpSpLocks/>
          </p:cNvGrpSpPr>
          <p:nvPr/>
        </p:nvGrpSpPr>
        <p:grpSpPr bwMode="auto">
          <a:xfrm>
            <a:off x="1771650" y="4800600"/>
            <a:ext cx="514350" cy="838200"/>
            <a:chOff x="1116" y="3024"/>
            <a:chExt cx="324" cy="528"/>
          </a:xfrm>
        </p:grpSpPr>
        <p:sp>
          <p:nvSpPr>
            <p:cNvPr id="35859" name="Line 21"/>
            <p:cNvSpPr>
              <a:spLocks noChangeShapeType="1"/>
            </p:cNvSpPr>
            <p:nvPr/>
          </p:nvSpPr>
          <p:spPr bwMode="auto">
            <a:xfrm>
              <a:off x="1296" y="3024"/>
              <a:ext cx="0" cy="336"/>
            </a:xfrm>
            <a:prstGeom prst="line">
              <a:avLst/>
            </a:prstGeom>
            <a:noFill/>
            <a:ln w="28575">
              <a:solidFill>
                <a:srgbClr val="FF33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5860" name="Text Box 22"/>
            <p:cNvSpPr txBox="1">
              <a:spLocks noChangeArrowheads="1"/>
            </p:cNvSpPr>
            <p:nvPr/>
          </p:nvSpPr>
          <p:spPr bwMode="auto">
            <a:xfrm>
              <a:off x="1116" y="3302"/>
              <a:ext cx="3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r>
                <a:rPr lang="en-US" sz="2000" baseline="-25000">
                  <a:solidFill>
                    <a:schemeClr val="accent2"/>
                  </a:solidFill>
                  <a:latin typeface="Monotype Corsiva" charset="0"/>
                </a:rPr>
                <a:t>CM</a:t>
              </a:r>
              <a:endParaRPr lang="en-US">
                <a:latin typeface="Monotype Corsiva" charset="0"/>
              </a:endParaRPr>
            </a:p>
          </p:txBody>
        </p:sp>
      </p:grpSp>
      <p:sp>
        <p:nvSpPr>
          <p:cNvPr id="763927" name="Text Box 23"/>
          <p:cNvSpPr txBox="1">
            <a:spLocks noChangeArrowheads="1"/>
          </p:cNvSpPr>
          <p:nvPr/>
        </p:nvSpPr>
        <p:spPr bwMode="auto">
          <a:xfrm>
            <a:off x="6400800" y="5486400"/>
            <a:ext cx="22098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CM is closer to the heavier object</a:t>
            </a:r>
          </a:p>
        </p:txBody>
      </p:sp>
      <p:graphicFrame>
        <p:nvGraphicFramePr>
          <p:cNvPr id="763928" name="Object 4"/>
          <p:cNvGraphicFramePr>
            <a:graphicFrameLocks noChangeAspect="1"/>
          </p:cNvGraphicFramePr>
          <p:nvPr/>
        </p:nvGraphicFramePr>
        <p:xfrm>
          <a:off x="4748213" y="5410200"/>
          <a:ext cx="1271587" cy="376238"/>
        </p:xfrm>
        <a:graphic>
          <a:graphicData uri="http://schemas.openxmlformats.org/presentationml/2006/ole">
            <mc:AlternateContent xmlns:mc="http://schemas.openxmlformats.org/markup-compatibility/2006">
              <mc:Choice xmlns:v="urn:schemas-microsoft-com:vml" Requires="v">
                <p:oleObj spid="_x0000_s1420" name="Equation" r:id="rId7" imgW="711000" imgH="228600" progId="Equation.DSMT4">
                  <p:embed/>
                </p:oleObj>
              </mc:Choice>
              <mc:Fallback>
                <p:oleObj name="Equation" r:id="rId7" imgW="7110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8213" y="5410200"/>
                        <a:ext cx="1271587" cy="376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3929" name="Object 5"/>
          <p:cNvGraphicFramePr>
            <a:graphicFrameLocks noChangeAspect="1"/>
          </p:cNvGraphicFramePr>
          <p:nvPr/>
        </p:nvGraphicFramePr>
        <p:xfrm>
          <a:off x="4724400" y="5486400"/>
          <a:ext cx="1362075" cy="711200"/>
        </p:xfrm>
        <a:graphic>
          <a:graphicData uri="http://schemas.openxmlformats.org/presentationml/2006/ole">
            <mc:AlternateContent xmlns:mc="http://schemas.openxmlformats.org/markup-compatibility/2006">
              <mc:Choice xmlns:v="urn:schemas-microsoft-com:vml" Requires="v">
                <p:oleObj spid="_x0000_s1421" name="Equation" r:id="rId9" imgW="761760" imgH="431640" progId="Equation.DSMT4">
                  <p:embed/>
                </p:oleObj>
              </mc:Choice>
              <mc:Fallback>
                <p:oleObj name="Equation" r:id="rId9" imgW="76176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5486400"/>
                        <a:ext cx="1362075"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972108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63907"/>
                                        </p:tgtEl>
                                        <p:attrNameLst>
                                          <p:attrName>style.visibility</p:attrName>
                                        </p:attrNameLst>
                                      </p:cBhvr>
                                      <p:to>
                                        <p:strVal val="visible"/>
                                      </p:to>
                                    </p:set>
                                    <p:animEffect transition="in" filter="wipe(left)">
                                      <p:cBhvr>
                                        <p:cTn id="7" dur="500"/>
                                        <p:tgtEl>
                                          <p:spTgt spid="763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63908"/>
                                        </p:tgtEl>
                                        <p:attrNameLst>
                                          <p:attrName>style.visibility</p:attrName>
                                        </p:attrNameLst>
                                      </p:cBhvr>
                                      <p:to>
                                        <p:strVal val="visible"/>
                                      </p:to>
                                    </p:set>
                                    <p:animEffect transition="in" filter="wipe(left)">
                                      <p:cBhvr>
                                        <p:cTn id="12" dur="500"/>
                                        <p:tgtEl>
                                          <p:spTgt spid="7639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63913"/>
                                        </p:tgtEl>
                                        <p:attrNameLst>
                                          <p:attrName>style.visibility</p:attrName>
                                        </p:attrNameLst>
                                      </p:cBhvr>
                                      <p:to>
                                        <p:strVal val="visible"/>
                                      </p:to>
                                    </p:set>
                                    <p:animEffect transition="in" filter="wipe(left)">
                                      <p:cBhvr>
                                        <p:cTn id="17" dur="500"/>
                                        <p:tgtEl>
                                          <p:spTgt spid="7639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63911"/>
                                        </p:tgtEl>
                                        <p:attrNameLst>
                                          <p:attrName>style.visibility</p:attrName>
                                        </p:attrNameLst>
                                      </p:cBhvr>
                                      <p:to>
                                        <p:strVal val="visible"/>
                                      </p:to>
                                    </p:set>
                                    <p:animEffect transition="in" filter="wipe(left)">
                                      <p:cBhvr>
                                        <p:cTn id="22" dur="500"/>
                                        <p:tgtEl>
                                          <p:spTgt spid="763911"/>
                                        </p:tgtEl>
                                      </p:cBhvr>
                                    </p:animEffect>
                                  </p:childTnLst>
                                </p:cTn>
                              </p:par>
                            </p:childTnLst>
                          </p:cTn>
                        </p:par>
                        <p:par>
                          <p:cTn id="23" fill="hold" nodeType="afterGroup">
                            <p:stCondLst>
                              <p:cond delay="2400"/>
                            </p:stCondLst>
                            <p:childTnLst>
                              <p:par>
                                <p:cTn id="24" presetID="22" presetClass="entr" presetSubtype="8" fill="hold" nodeType="afterEffect">
                                  <p:stCondLst>
                                    <p:cond delay="0"/>
                                  </p:stCondLst>
                                  <p:childTnLst>
                                    <p:set>
                                      <p:cBhvr>
                                        <p:cTn id="25" dur="1" fill="hold">
                                          <p:stCondLst>
                                            <p:cond delay="0"/>
                                          </p:stCondLst>
                                        </p:cTn>
                                        <p:tgtEl>
                                          <p:spTgt spid="763912"/>
                                        </p:tgtEl>
                                        <p:attrNameLst>
                                          <p:attrName>style.visibility</p:attrName>
                                        </p:attrNameLst>
                                      </p:cBhvr>
                                      <p:to>
                                        <p:strVal val="visible"/>
                                      </p:to>
                                    </p:set>
                                    <p:animEffect transition="in" filter="wipe(left)">
                                      <p:cBhvr>
                                        <p:cTn id="26" dur="500"/>
                                        <p:tgtEl>
                                          <p:spTgt spid="7639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763909"/>
                                        </p:tgtEl>
                                        <p:attrNameLst>
                                          <p:attrName>style.visibility</p:attrName>
                                        </p:attrNameLst>
                                      </p:cBhvr>
                                      <p:to>
                                        <p:strVal val="visible"/>
                                      </p:to>
                                    </p:set>
                                    <p:animEffect transition="in" filter="wipe(left)">
                                      <p:cBhvr>
                                        <p:cTn id="31" dur="500"/>
                                        <p:tgtEl>
                                          <p:spTgt spid="763909"/>
                                        </p:tgtEl>
                                      </p:cBhvr>
                                    </p:animEffect>
                                  </p:childTnLst>
                                </p:cTn>
                              </p:par>
                            </p:childTnLst>
                          </p:cTn>
                        </p:par>
                        <p:par>
                          <p:cTn id="32" fill="hold" nodeType="afterGroup">
                            <p:stCondLst>
                              <p:cond delay="1050"/>
                            </p:stCondLst>
                            <p:childTnLst>
                              <p:par>
                                <p:cTn id="33" presetID="22" presetClass="entr" presetSubtype="8" fill="hold" nodeType="afterEffect">
                                  <p:stCondLst>
                                    <p:cond delay="0"/>
                                  </p:stCondLst>
                                  <p:iterate type="wd">
                                    <p:tmPct val="10000"/>
                                  </p:iterate>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763923"/>
                                        </p:tgtEl>
                                        <p:attrNameLst>
                                          <p:attrName>style.visibility</p:attrName>
                                        </p:attrNameLst>
                                      </p:cBhvr>
                                      <p:to>
                                        <p:strVal val="visible"/>
                                      </p:to>
                                    </p:set>
                                    <p:animEffect transition="in" filter="wipe(left)">
                                      <p:cBhvr>
                                        <p:cTn id="40" dur="500"/>
                                        <p:tgtEl>
                                          <p:spTgt spid="76392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763910"/>
                                        </p:tgtEl>
                                        <p:attrNameLst>
                                          <p:attrName>style.visibility</p:attrName>
                                        </p:attrNameLst>
                                      </p:cBhvr>
                                      <p:to>
                                        <p:strVal val="visible"/>
                                      </p:to>
                                    </p:set>
                                    <p:animEffect transition="in" filter="wipe(left)">
                                      <p:cBhvr>
                                        <p:cTn id="45" dur="500"/>
                                        <p:tgtEl>
                                          <p:spTgt spid="76391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763928"/>
                                        </p:tgtEl>
                                        <p:attrNameLst>
                                          <p:attrName>style.visibility</p:attrName>
                                        </p:attrNameLst>
                                      </p:cBhvr>
                                      <p:to>
                                        <p:strVal val="visible"/>
                                      </p:to>
                                    </p:set>
                                    <p:animEffect transition="in" filter="wipe(left)">
                                      <p:cBhvr>
                                        <p:cTn id="50" dur="500"/>
                                        <p:tgtEl>
                                          <p:spTgt spid="76392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763929"/>
                                        </p:tgtEl>
                                        <p:attrNameLst>
                                          <p:attrName>style.visibility</p:attrName>
                                        </p:attrNameLst>
                                      </p:cBhvr>
                                      <p:to>
                                        <p:strVal val="visible"/>
                                      </p:to>
                                    </p:set>
                                    <p:animEffect transition="in" filter="wipe(left)">
                                      <p:cBhvr>
                                        <p:cTn id="55" dur="500"/>
                                        <p:tgtEl>
                                          <p:spTgt spid="76392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4"/>
                                        </p:tgtEl>
                                        <p:attrNameLst>
                                          <p:attrName>style.visibility</p:attrName>
                                        </p:attrNameLst>
                                      </p:cBhvr>
                                      <p:to>
                                        <p:strVal val="visible"/>
                                      </p:to>
                                    </p:set>
                                    <p:animEffect transition="in" filter="wipe(left)">
                                      <p:cBhvr>
                                        <p:cTn id="60" dur="500"/>
                                        <p:tgtEl>
                                          <p:spTgt spid="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763927"/>
                                        </p:tgtEl>
                                        <p:attrNameLst>
                                          <p:attrName>style.visibility</p:attrName>
                                        </p:attrNameLst>
                                      </p:cBhvr>
                                      <p:to>
                                        <p:strVal val="visible"/>
                                      </p:to>
                                    </p:set>
                                    <p:animEffect transition="in" filter="wipe(left)">
                                      <p:cBhvr>
                                        <p:cTn id="65" dur="500"/>
                                        <p:tgtEl>
                                          <p:spTgt spid="763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07" grpId="0"/>
      <p:bldP spid="763908" grpId="0" animBg="1"/>
      <p:bldP spid="763909" grpId="0"/>
      <p:bldP spid="763911" grpId="0"/>
      <p:bldP spid="763913" grpId="0" animBg="1"/>
      <p:bldP spid="763923" grpId="0"/>
      <p:bldP spid="7639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368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68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0B9938-AA97-5D47-B8A5-3402FF79FA43}"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36869" name="Rectangle 2"/>
          <p:cNvSpPr>
            <a:spLocks noGrp="1" noChangeArrowheads="1"/>
          </p:cNvSpPr>
          <p:nvPr>
            <p:ph type="title"/>
          </p:nvPr>
        </p:nvSpPr>
        <p:spPr>
          <a:xfrm>
            <a:off x="533400" y="0"/>
            <a:ext cx="8610600" cy="1143000"/>
          </a:xfrm>
        </p:spPr>
        <p:txBody>
          <a:bodyPr/>
          <a:lstStyle/>
          <a:p>
            <a:r>
              <a:rPr lang="en-US">
                <a:latin typeface="Arial Narrow" charset="0"/>
                <a:ea typeface="ＭＳ Ｐゴシック" charset="0"/>
                <a:cs typeface="ＭＳ Ｐゴシック" charset="0"/>
              </a:rPr>
              <a:t>Motion of a Diver and the Center of Mass</a:t>
            </a:r>
          </a:p>
        </p:txBody>
      </p:sp>
      <p:pic>
        <p:nvPicPr>
          <p:cNvPr id="764931" name="Picture 3" descr="FG09_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143000"/>
            <a:ext cx="17754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4932" name="Text Box 4"/>
          <p:cNvSpPr txBox="1">
            <a:spLocks noChangeArrowheads="1"/>
          </p:cNvSpPr>
          <p:nvPr/>
        </p:nvSpPr>
        <p:spPr bwMode="auto">
          <a:xfrm>
            <a:off x="4800600" y="1600200"/>
            <a:ext cx="3886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Diver performs a simple dive.</a:t>
            </a:r>
          </a:p>
          <a:p>
            <a:pPr eaLnBrk="1" hangingPunct="1"/>
            <a:r>
              <a:rPr lang="en-US">
                <a:solidFill>
                  <a:srgbClr val="A50021"/>
                </a:solidFill>
                <a:latin typeface="Arial Narrow" charset="0"/>
              </a:rPr>
              <a:t>The motion of the center of mass follows a parabola since it is a projectile motion.</a:t>
            </a:r>
          </a:p>
        </p:txBody>
      </p:sp>
      <p:sp>
        <p:nvSpPr>
          <p:cNvPr id="764933" name="Text Box 5"/>
          <p:cNvSpPr txBox="1">
            <a:spLocks noChangeArrowheads="1"/>
          </p:cNvSpPr>
          <p:nvPr/>
        </p:nvSpPr>
        <p:spPr bwMode="auto">
          <a:xfrm>
            <a:off x="4876800" y="3933825"/>
            <a:ext cx="4191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Diver performs a complicated dive.</a:t>
            </a:r>
          </a:p>
          <a:p>
            <a:pPr eaLnBrk="1" hangingPunct="1"/>
            <a:r>
              <a:rPr lang="en-US">
                <a:solidFill>
                  <a:srgbClr val="A50021"/>
                </a:solidFill>
                <a:latin typeface="Arial Narrow" charset="0"/>
              </a:rPr>
              <a:t>The motion of the center of mass still follows the same parabola since it still is a projectile motion.</a:t>
            </a:r>
          </a:p>
        </p:txBody>
      </p:sp>
      <p:sp>
        <p:nvSpPr>
          <p:cNvPr id="764934" name="Text Box 6"/>
          <p:cNvSpPr txBox="1">
            <a:spLocks noChangeArrowheads="1"/>
          </p:cNvSpPr>
          <p:nvPr/>
        </p:nvSpPr>
        <p:spPr bwMode="auto">
          <a:xfrm>
            <a:off x="4876800" y="5654675"/>
            <a:ext cx="4191000" cy="850900"/>
          </a:xfrm>
          <a:prstGeom prst="rect">
            <a:avLst/>
          </a:prstGeom>
          <a:solidFill>
            <a:srgbClr val="FFFF99"/>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A50021"/>
                </a:solidFill>
                <a:latin typeface="Arial Narrow" charset="0"/>
              </a:rPr>
              <a:t>The motion of the center of mass of the diver is always the same. </a:t>
            </a:r>
          </a:p>
        </p:txBody>
      </p:sp>
    </p:spTree>
    <p:extLst>
      <p:ext uri="{BB962C8B-B14F-4D97-AF65-F5344CB8AC3E}">
        <p14:creationId xmlns:p14="http://schemas.microsoft.com/office/powerpoint/2010/main" val="3544207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iterate type="wd">
                                    <p:tmPct val="10000"/>
                                  </p:iterate>
                                  <p:childTnLst>
                                    <p:set>
                                      <p:cBhvr>
                                        <p:cTn id="6" dur="1" fill="hold">
                                          <p:stCondLst>
                                            <p:cond delay="0"/>
                                          </p:stCondLst>
                                        </p:cTn>
                                        <p:tgtEl>
                                          <p:spTgt spid="764931"/>
                                        </p:tgtEl>
                                        <p:attrNameLst>
                                          <p:attrName>style.visibility</p:attrName>
                                        </p:attrNameLst>
                                      </p:cBhvr>
                                      <p:to>
                                        <p:strVal val="visible"/>
                                      </p:to>
                                    </p:set>
                                    <p:anim calcmode="lin" valueType="num">
                                      <p:cBhvr>
                                        <p:cTn id="7" dur="500" fill="hold"/>
                                        <p:tgtEl>
                                          <p:spTgt spid="764931"/>
                                        </p:tgtEl>
                                        <p:attrNameLst>
                                          <p:attrName>ppt_w</p:attrName>
                                        </p:attrNameLst>
                                      </p:cBhvr>
                                      <p:tavLst>
                                        <p:tav tm="0">
                                          <p:val>
                                            <p:fltVal val="0"/>
                                          </p:val>
                                        </p:tav>
                                        <p:tav tm="100000">
                                          <p:val>
                                            <p:strVal val="#ppt_w"/>
                                          </p:val>
                                        </p:tav>
                                      </p:tavLst>
                                    </p:anim>
                                    <p:anim calcmode="lin" valueType="num">
                                      <p:cBhvr>
                                        <p:cTn id="8" dur="500" fill="hold"/>
                                        <p:tgtEl>
                                          <p:spTgt spid="764931"/>
                                        </p:tgtEl>
                                        <p:attrNameLst>
                                          <p:attrName>ppt_h</p:attrName>
                                        </p:attrNameLst>
                                      </p:cBhvr>
                                      <p:tavLst>
                                        <p:tav tm="0">
                                          <p:val>
                                            <p:fltVal val="0"/>
                                          </p:val>
                                        </p:tav>
                                        <p:tav tm="100000">
                                          <p:val>
                                            <p:strVal val="#ppt_h"/>
                                          </p:val>
                                        </p:tav>
                                      </p:tavLst>
                                    </p:anim>
                                    <p:animEffect transition="in" filter="fade">
                                      <p:cBhvr>
                                        <p:cTn id="9" dur="500"/>
                                        <p:tgtEl>
                                          <p:spTgt spid="7649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764932"/>
                                        </p:tgtEl>
                                        <p:attrNameLst>
                                          <p:attrName>style.visibility</p:attrName>
                                        </p:attrNameLst>
                                      </p:cBhvr>
                                      <p:to>
                                        <p:strVal val="visible"/>
                                      </p:to>
                                    </p:set>
                                    <p:animEffect transition="in" filter="wipe(left)">
                                      <p:cBhvr>
                                        <p:cTn id="14" dur="500"/>
                                        <p:tgtEl>
                                          <p:spTgt spid="76493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64933"/>
                                        </p:tgtEl>
                                        <p:attrNameLst>
                                          <p:attrName>style.visibility</p:attrName>
                                        </p:attrNameLst>
                                      </p:cBhvr>
                                      <p:to>
                                        <p:strVal val="visible"/>
                                      </p:to>
                                    </p:set>
                                    <p:animEffect transition="in" filter="wipe(left)">
                                      <p:cBhvr>
                                        <p:cTn id="19" dur="500"/>
                                        <p:tgtEl>
                                          <p:spTgt spid="7649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764934"/>
                                        </p:tgtEl>
                                        <p:attrNameLst>
                                          <p:attrName>style.visibility</p:attrName>
                                        </p:attrNameLst>
                                      </p:cBhvr>
                                      <p:to>
                                        <p:strVal val="visible"/>
                                      </p:to>
                                    </p:set>
                                    <p:animEffect transition="in" filter="wipe(left)">
                                      <p:cBhvr>
                                        <p:cTn id="24" dur="500"/>
                                        <p:tgtEl>
                                          <p:spTgt spid="764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2" grpId="0"/>
      <p:bldP spid="764933" grpId="0"/>
      <p:bldP spid="76493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378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79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4C9C963-77FF-0945-A7D1-C7B399C84ADB}"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pic>
        <p:nvPicPr>
          <p:cNvPr id="765954" name="Picture 2" descr="FG09_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6019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Rectangle 3"/>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 7 – 12 </a:t>
            </a:r>
            <a:r>
              <a:rPr lang="en-US" altLang="ko-KR" sz="4000">
                <a:latin typeface="Arial Narrow" charset="0"/>
                <a:ea typeface="굴림" charset="0"/>
                <a:cs typeface="굴림" charset="0"/>
              </a:rPr>
              <a:t>Center of Mass</a:t>
            </a:r>
            <a:endParaRPr lang="en-US">
              <a:latin typeface="Arial Narrow" charset="0"/>
              <a:ea typeface="ＭＳ Ｐゴシック" charset="0"/>
              <a:cs typeface="ＭＳ Ｐゴシック" charset="0"/>
            </a:endParaRPr>
          </a:p>
        </p:txBody>
      </p:sp>
      <p:sp>
        <p:nvSpPr>
          <p:cNvPr id="765956" name="Text Box 4"/>
          <p:cNvSpPr txBox="1">
            <a:spLocks noChangeArrowheads="1"/>
          </p:cNvSpPr>
          <p:nvPr/>
        </p:nvSpPr>
        <p:spPr bwMode="auto">
          <a:xfrm>
            <a:off x="457200" y="762000"/>
            <a:ext cx="8001000" cy="1216025"/>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800000"/>
                </a:solidFill>
                <a:latin typeface="Arial Narrow" charset="0"/>
              </a:rPr>
              <a:t>Thee people of roughly equivalent mass M on a lightweight (air-filled) banana boat sit along the x axis at positions x</a:t>
            </a:r>
            <a:r>
              <a:rPr lang="en-US" baseline="-25000">
                <a:solidFill>
                  <a:srgbClr val="800000"/>
                </a:solidFill>
                <a:latin typeface="Arial Narrow" charset="0"/>
              </a:rPr>
              <a:t>1</a:t>
            </a:r>
            <a:r>
              <a:rPr lang="en-US">
                <a:solidFill>
                  <a:srgbClr val="800000"/>
                </a:solidFill>
                <a:latin typeface="Arial Narrow" charset="0"/>
              </a:rPr>
              <a:t>=1.0m, x</a:t>
            </a:r>
            <a:r>
              <a:rPr lang="en-US" baseline="-25000">
                <a:solidFill>
                  <a:srgbClr val="800000"/>
                </a:solidFill>
                <a:latin typeface="Arial Narrow" charset="0"/>
              </a:rPr>
              <a:t>2</a:t>
            </a:r>
            <a:r>
              <a:rPr lang="en-US">
                <a:solidFill>
                  <a:srgbClr val="800000"/>
                </a:solidFill>
                <a:latin typeface="Arial Narrow" charset="0"/>
              </a:rPr>
              <a:t>=5.0m, and x</a:t>
            </a:r>
            <a:r>
              <a:rPr lang="en-US" baseline="-25000">
                <a:solidFill>
                  <a:srgbClr val="800000"/>
                </a:solidFill>
                <a:latin typeface="Arial Narrow" charset="0"/>
              </a:rPr>
              <a:t>3</a:t>
            </a:r>
            <a:r>
              <a:rPr lang="en-US">
                <a:solidFill>
                  <a:srgbClr val="800000"/>
                </a:solidFill>
                <a:latin typeface="Arial Narrow" charset="0"/>
              </a:rPr>
              <a:t>=6.0m.  Find the position of CM. </a:t>
            </a:r>
          </a:p>
        </p:txBody>
      </p:sp>
      <p:sp>
        <p:nvSpPr>
          <p:cNvPr id="765957" name="Text Box 5"/>
          <p:cNvSpPr txBox="1">
            <a:spLocks noChangeArrowheads="1"/>
          </p:cNvSpPr>
          <p:nvPr/>
        </p:nvSpPr>
        <p:spPr bwMode="auto">
          <a:xfrm>
            <a:off x="6553200" y="22098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Using the formula for CM</a:t>
            </a:r>
          </a:p>
        </p:txBody>
      </p:sp>
      <p:graphicFrame>
        <p:nvGraphicFramePr>
          <p:cNvPr id="765958" name="Object 2"/>
          <p:cNvGraphicFramePr>
            <a:graphicFrameLocks noChangeAspect="1"/>
          </p:cNvGraphicFramePr>
          <p:nvPr/>
        </p:nvGraphicFramePr>
        <p:xfrm>
          <a:off x="6019800" y="3027363"/>
          <a:ext cx="2743200" cy="1854200"/>
        </p:xfrm>
        <a:graphic>
          <a:graphicData uri="http://schemas.openxmlformats.org/presentationml/2006/ole">
            <mc:AlternateContent xmlns:mc="http://schemas.openxmlformats.org/markup-compatibility/2006">
              <mc:Choice xmlns:v="urn:schemas-microsoft-com:vml" Requires="v">
                <p:oleObj spid="_x0000_s288530" name="Equation" r:id="rId4" imgW="901440" imgH="660240" progId="Equation.3">
                  <p:embed/>
                </p:oleObj>
              </mc:Choice>
              <mc:Fallback>
                <p:oleObj name="Equation" r:id="rId4" imgW="901440" imgH="660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027363"/>
                        <a:ext cx="2743200" cy="1854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59" name="Object 3"/>
          <p:cNvGraphicFramePr>
            <a:graphicFrameLocks noChangeAspect="1"/>
          </p:cNvGraphicFramePr>
          <p:nvPr/>
        </p:nvGraphicFramePr>
        <p:xfrm>
          <a:off x="1066800" y="4953000"/>
          <a:ext cx="1193800" cy="554038"/>
        </p:xfrm>
        <a:graphic>
          <a:graphicData uri="http://schemas.openxmlformats.org/presentationml/2006/ole">
            <mc:AlternateContent xmlns:mc="http://schemas.openxmlformats.org/markup-compatibility/2006">
              <mc:Choice xmlns:v="urn:schemas-microsoft-com:vml" Requires="v">
                <p:oleObj spid="_x0000_s288531" name="Equation" r:id="rId6" imgW="444240" imgH="177480" progId="Equation.DSMT4">
                  <p:embed/>
                </p:oleObj>
              </mc:Choice>
              <mc:Fallback>
                <p:oleObj name="Equation" r:id="rId6" imgW="44424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953000"/>
                        <a:ext cx="1193800"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60" name="Object 4"/>
          <p:cNvGraphicFramePr>
            <a:graphicFrameLocks noChangeAspect="1"/>
          </p:cNvGraphicFramePr>
          <p:nvPr/>
        </p:nvGraphicFramePr>
        <p:xfrm>
          <a:off x="5562600" y="4922838"/>
          <a:ext cx="1535113" cy="1173162"/>
        </p:xfrm>
        <a:graphic>
          <a:graphicData uri="http://schemas.openxmlformats.org/presentationml/2006/ole">
            <mc:AlternateContent xmlns:mc="http://schemas.openxmlformats.org/markup-compatibility/2006">
              <mc:Choice xmlns:v="urn:schemas-microsoft-com:vml" Requires="v">
                <p:oleObj spid="_x0000_s288532" name="Equation" r:id="rId8" imgW="596880" imgH="393480" progId="Equation.DSMT4">
                  <p:embed/>
                </p:oleObj>
              </mc:Choice>
              <mc:Fallback>
                <p:oleObj name="Equation" r:id="rId8" imgW="59688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4922838"/>
                        <a:ext cx="1535113" cy="1173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61" name="Object 5"/>
          <p:cNvGraphicFramePr>
            <a:graphicFrameLocks noChangeAspect="1"/>
          </p:cNvGraphicFramePr>
          <p:nvPr/>
        </p:nvGraphicFramePr>
        <p:xfrm>
          <a:off x="644525" y="4953000"/>
          <a:ext cx="4841875" cy="1227138"/>
        </p:xfrm>
        <a:graphic>
          <a:graphicData uri="http://schemas.openxmlformats.org/presentationml/2006/ole">
            <mc:AlternateContent xmlns:mc="http://schemas.openxmlformats.org/markup-compatibility/2006">
              <mc:Choice xmlns:v="urn:schemas-microsoft-com:vml" Requires="v">
                <p:oleObj spid="_x0000_s288533" name="Equation" r:id="rId10" imgW="1803240" imgH="393480" progId="Equation.DSMT4">
                  <p:embed/>
                </p:oleObj>
              </mc:Choice>
              <mc:Fallback>
                <p:oleObj name="Equation" r:id="rId10" imgW="180324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525" y="4953000"/>
                        <a:ext cx="4841875" cy="1227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62" name="Object 6"/>
          <p:cNvGraphicFramePr>
            <a:graphicFrameLocks noChangeAspect="1"/>
          </p:cNvGraphicFramePr>
          <p:nvPr/>
        </p:nvGraphicFramePr>
        <p:xfrm>
          <a:off x="1924050" y="5638800"/>
          <a:ext cx="2114550" cy="514350"/>
        </p:xfrm>
        <a:graphic>
          <a:graphicData uri="http://schemas.openxmlformats.org/presentationml/2006/ole">
            <mc:AlternateContent xmlns:mc="http://schemas.openxmlformats.org/markup-compatibility/2006">
              <mc:Choice xmlns:v="urn:schemas-microsoft-com:vml" Requires="v">
                <p:oleObj spid="_x0000_s288534" name="Equation" r:id="rId12" imgW="787320" imgH="164880" progId="Equation.DSMT4">
                  <p:embed/>
                </p:oleObj>
              </mc:Choice>
              <mc:Fallback>
                <p:oleObj name="Equation" r:id="rId12" imgW="78732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4050" y="5638800"/>
                        <a:ext cx="2114550" cy="514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63" name="Object 7"/>
          <p:cNvGraphicFramePr>
            <a:graphicFrameLocks noChangeAspect="1"/>
          </p:cNvGraphicFramePr>
          <p:nvPr/>
        </p:nvGraphicFramePr>
        <p:xfrm>
          <a:off x="7140575" y="5262563"/>
          <a:ext cx="1470025" cy="604837"/>
        </p:xfrm>
        <a:graphic>
          <a:graphicData uri="http://schemas.openxmlformats.org/presentationml/2006/ole">
            <mc:AlternateContent xmlns:mc="http://schemas.openxmlformats.org/markup-compatibility/2006">
              <mc:Choice xmlns:v="urn:schemas-microsoft-com:vml" Requires="v">
                <p:oleObj spid="_x0000_s288535" name="Equation" r:id="rId14" imgW="571320" imgH="203040" progId="Equation.DSMT4">
                  <p:embed/>
                </p:oleObj>
              </mc:Choice>
              <mc:Fallback>
                <p:oleObj name="Equation" r:id="rId14" imgW="57132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0575" y="5262563"/>
                        <a:ext cx="1470025" cy="604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64" name="Object 8"/>
          <p:cNvGraphicFramePr>
            <a:graphicFrameLocks noChangeAspect="1"/>
          </p:cNvGraphicFramePr>
          <p:nvPr/>
        </p:nvGraphicFramePr>
        <p:xfrm>
          <a:off x="2286000" y="4953000"/>
          <a:ext cx="1466850" cy="554038"/>
        </p:xfrm>
        <a:graphic>
          <a:graphicData uri="http://schemas.openxmlformats.org/presentationml/2006/ole">
            <mc:AlternateContent xmlns:mc="http://schemas.openxmlformats.org/markup-compatibility/2006">
              <mc:Choice xmlns:v="urn:schemas-microsoft-com:vml" Requires="v">
                <p:oleObj spid="_x0000_s288536" name="Equation" r:id="rId16" imgW="545760" imgH="177480" progId="Equation.DSMT4">
                  <p:embed/>
                </p:oleObj>
              </mc:Choice>
              <mc:Fallback>
                <p:oleObj name="Equation" r:id="rId16" imgW="545760" imgH="177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953000"/>
                        <a:ext cx="1466850"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5965" name="Object 9"/>
          <p:cNvGraphicFramePr>
            <a:graphicFrameLocks noChangeAspect="1"/>
          </p:cNvGraphicFramePr>
          <p:nvPr/>
        </p:nvGraphicFramePr>
        <p:xfrm>
          <a:off x="3756025" y="4953000"/>
          <a:ext cx="1501775" cy="554038"/>
        </p:xfrm>
        <a:graphic>
          <a:graphicData uri="http://schemas.openxmlformats.org/presentationml/2006/ole">
            <mc:AlternateContent xmlns:mc="http://schemas.openxmlformats.org/markup-compatibility/2006">
              <mc:Choice xmlns:v="urn:schemas-microsoft-com:vml" Requires="v">
                <p:oleObj spid="_x0000_s288537" name="Equation" r:id="rId18" imgW="558720" imgH="177480" progId="Equation.DSMT4">
                  <p:embed/>
                </p:oleObj>
              </mc:Choice>
              <mc:Fallback>
                <p:oleObj name="Equation" r:id="rId18" imgW="558720" imgH="177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56025" y="4953000"/>
                        <a:ext cx="1501775"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182058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65956"/>
                                        </p:tgtEl>
                                        <p:attrNameLst>
                                          <p:attrName>style.visibility</p:attrName>
                                        </p:attrNameLst>
                                      </p:cBhvr>
                                      <p:to>
                                        <p:strVal val="visible"/>
                                      </p:to>
                                    </p:set>
                                    <p:animEffect transition="in" filter="wipe(left)">
                                      <p:cBhvr>
                                        <p:cTn id="7" dur="300"/>
                                        <p:tgtEl>
                                          <p:spTgt spid="765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765954"/>
                                        </p:tgtEl>
                                        <p:attrNameLst>
                                          <p:attrName>style.visibility</p:attrName>
                                        </p:attrNameLst>
                                      </p:cBhvr>
                                      <p:to>
                                        <p:strVal val="visible"/>
                                      </p:to>
                                    </p:set>
                                    <p:anim calcmode="lin" valueType="num">
                                      <p:cBhvr>
                                        <p:cTn id="12" dur="500" fill="hold"/>
                                        <p:tgtEl>
                                          <p:spTgt spid="765954"/>
                                        </p:tgtEl>
                                        <p:attrNameLst>
                                          <p:attrName>ppt_w</p:attrName>
                                        </p:attrNameLst>
                                      </p:cBhvr>
                                      <p:tavLst>
                                        <p:tav tm="0">
                                          <p:val>
                                            <p:fltVal val="0"/>
                                          </p:val>
                                        </p:tav>
                                        <p:tav tm="100000">
                                          <p:val>
                                            <p:strVal val="#ppt_w"/>
                                          </p:val>
                                        </p:tav>
                                      </p:tavLst>
                                    </p:anim>
                                    <p:anim calcmode="lin" valueType="num">
                                      <p:cBhvr>
                                        <p:cTn id="13" dur="500" fill="hold"/>
                                        <p:tgtEl>
                                          <p:spTgt spid="765954"/>
                                        </p:tgtEl>
                                        <p:attrNameLst>
                                          <p:attrName>ppt_h</p:attrName>
                                        </p:attrNameLst>
                                      </p:cBhvr>
                                      <p:tavLst>
                                        <p:tav tm="0">
                                          <p:val>
                                            <p:fltVal val="0"/>
                                          </p:val>
                                        </p:tav>
                                        <p:tav tm="100000">
                                          <p:val>
                                            <p:strVal val="#ppt_h"/>
                                          </p:val>
                                        </p:tav>
                                      </p:tavLst>
                                    </p:anim>
                                    <p:animEffect transition="in" filter="fade">
                                      <p:cBhvr>
                                        <p:cTn id="14" dur="500"/>
                                        <p:tgtEl>
                                          <p:spTgt spid="7659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65957">
                                            <p:txEl>
                                              <p:pRg st="0" end="0"/>
                                            </p:txEl>
                                          </p:spTgt>
                                        </p:tgtEl>
                                        <p:attrNameLst>
                                          <p:attrName>style.visibility</p:attrName>
                                        </p:attrNameLst>
                                      </p:cBhvr>
                                      <p:to>
                                        <p:strVal val="visible"/>
                                      </p:to>
                                    </p:set>
                                    <p:animEffect transition="in" filter="wipe(left)">
                                      <p:cBhvr>
                                        <p:cTn id="19" dur="500"/>
                                        <p:tgtEl>
                                          <p:spTgt spid="76595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765958"/>
                                        </p:tgtEl>
                                        <p:attrNameLst>
                                          <p:attrName>style.visibility</p:attrName>
                                        </p:attrNameLst>
                                      </p:cBhvr>
                                      <p:to>
                                        <p:strVal val="visible"/>
                                      </p:to>
                                    </p:set>
                                    <p:animEffect transition="in" filter="wipe(left)">
                                      <p:cBhvr>
                                        <p:cTn id="24" dur="500"/>
                                        <p:tgtEl>
                                          <p:spTgt spid="76595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765959"/>
                                        </p:tgtEl>
                                        <p:attrNameLst>
                                          <p:attrName>style.visibility</p:attrName>
                                        </p:attrNameLst>
                                      </p:cBhvr>
                                      <p:to>
                                        <p:strVal val="visible"/>
                                      </p:to>
                                    </p:set>
                                    <p:animEffect transition="in" filter="wipe(left)">
                                      <p:cBhvr>
                                        <p:cTn id="29" dur="500"/>
                                        <p:tgtEl>
                                          <p:spTgt spid="76595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765964"/>
                                        </p:tgtEl>
                                        <p:attrNameLst>
                                          <p:attrName>style.visibility</p:attrName>
                                        </p:attrNameLst>
                                      </p:cBhvr>
                                      <p:to>
                                        <p:strVal val="visible"/>
                                      </p:to>
                                    </p:set>
                                    <p:animEffect transition="in" filter="wipe(left)">
                                      <p:cBhvr>
                                        <p:cTn id="34" dur="500"/>
                                        <p:tgtEl>
                                          <p:spTgt spid="76596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765965"/>
                                        </p:tgtEl>
                                        <p:attrNameLst>
                                          <p:attrName>style.visibility</p:attrName>
                                        </p:attrNameLst>
                                      </p:cBhvr>
                                      <p:to>
                                        <p:strVal val="visible"/>
                                      </p:to>
                                    </p:set>
                                    <p:animEffect transition="in" filter="wipe(left)">
                                      <p:cBhvr>
                                        <p:cTn id="39" dur="500"/>
                                        <p:tgtEl>
                                          <p:spTgt spid="76596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765961"/>
                                        </p:tgtEl>
                                        <p:attrNameLst>
                                          <p:attrName>style.visibility</p:attrName>
                                        </p:attrNameLst>
                                      </p:cBhvr>
                                      <p:to>
                                        <p:strVal val="visible"/>
                                      </p:to>
                                    </p:set>
                                    <p:animEffect transition="in" filter="wipe(left)">
                                      <p:cBhvr>
                                        <p:cTn id="44" dur="500"/>
                                        <p:tgtEl>
                                          <p:spTgt spid="76596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765962"/>
                                        </p:tgtEl>
                                        <p:attrNameLst>
                                          <p:attrName>style.visibility</p:attrName>
                                        </p:attrNameLst>
                                      </p:cBhvr>
                                      <p:to>
                                        <p:strVal val="visible"/>
                                      </p:to>
                                    </p:set>
                                    <p:animEffect transition="in" filter="wipe(left)">
                                      <p:cBhvr>
                                        <p:cTn id="49" dur="500"/>
                                        <p:tgtEl>
                                          <p:spTgt spid="76596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765960"/>
                                        </p:tgtEl>
                                        <p:attrNameLst>
                                          <p:attrName>style.visibility</p:attrName>
                                        </p:attrNameLst>
                                      </p:cBhvr>
                                      <p:to>
                                        <p:strVal val="visible"/>
                                      </p:to>
                                    </p:set>
                                    <p:animEffect transition="in" filter="wipe(left)">
                                      <p:cBhvr>
                                        <p:cTn id="54" dur="500"/>
                                        <p:tgtEl>
                                          <p:spTgt spid="76596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765963"/>
                                        </p:tgtEl>
                                        <p:attrNameLst>
                                          <p:attrName>style.visibility</p:attrName>
                                        </p:attrNameLst>
                                      </p:cBhvr>
                                      <p:to>
                                        <p:strVal val="visible"/>
                                      </p:to>
                                    </p:set>
                                    <p:animEffect transition="in" filter="wipe(left)">
                                      <p:cBhvr>
                                        <p:cTn id="59" dur="500"/>
                                        <p:tgtEl>
                                          <p:spTgt spid="765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6" grpId="0" animBg="1" autoUpdateAnimBg="0"/>
      <p:bldP spid="76595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sz="1400">
              <a:solidFill>
                <a:srgbClr val="FF0066"/>
              </a:solidFill>
              <a:latin typeface="Arial Narrow" charset="0"/>
            </a:endParaRPr>
          </a:p>
        </p:txBody>
      </p:sp>
      <p:sp>
        <p:nvSpPr>
          <p:cNvPr id="368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68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4C42D1-9C99-4C46-915D-9A7150369B1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36885" name="Rectangle 2"/>
          <p:cNvSpPr>
            <a:spLocks noGrp="1" noChangeArrowheads="1"/>
          </p:cNvSpPr>
          <p:nvPr>
            <p:ph type="title"/>
          </p:nvPr>
        </p:nvSpPr>
        <p:spPr>
          <a:xfrm>
            <a:off x="685800" y="0"/>
            <a:ext cx="7772400" cy="609600"/>
          </a:xfrm>
        </p:spPr>
        <p:txBody>
          <a:bodyPr/>
          <a:lstStyle/>
          <a:p>
            <a:r>
              <a:rPr lang="en-US" sz="4000" dirty="0" smtClean="0">
                <a:latin typeface="Arial Narrow" charset="0"/>
                <a:ea typeface="ＭＳ Ｐゴシック" charset="0"/>
                <a:cs typeface="ＭＳ Ｐゴシック" charset="0"/>
              </a:rPr>
              <a:t>Example for </a:t>
            </a:r>
            <a:r>
              <a:rPr lang="en-US" sz="4000" dirty="0">
                <a:latin typeface="Arial Narrow" charset="0"/>
                <a:ea typeface="ＭＳ Ｐゴシック" charset="0"/>
                <a:cs typeface="ＭＳ Ｐゴシック" charset="0"/>
              </a:rPr>
              <a:t>Center of Mass in 2-D</a:t>
            </a:r>
            <a:endParaRPr lang="en-US" dirty="0">
              <a:latin typeface="Arial Narrow" charset="0"/>
              <a:ea typeface="ＭＳ Ｐゴシック" charset="0"/>
              <a:cs typeface="ＭＳ Ｐゴシック" charset="0"/>
            </a:endParaRPr>
          </a:p>
        </p:txBody>
      </p:sp>
      <p:sp>
        <p:nvSpPr>
          <p:cNvPr id="364547" name="Text Box 3"/>
          <p:cNvSpPr txBox="1">
            <a:spLocks noChangeArrowheads="1"/>
          </p:cNvSpPr>
          <p:nvPr/>
        </p:nvSpPr>
        <p:spPr bwMode="auto">
          <a:xfrm>
            <a:off x="685800" y="762000"/>
            <a:ext cx="7772400" cy="850900"/>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dirty="0">
                <a:solidFill>
                  <a:srgbClr val="800000"/>
                </a:solidFill>
                <a:latin typeface="Arial Narrow" charset="0"/>
              </a:rPr>
              <a:t>A system consists of three particles as shown in the figure.  Find the position of the center of mass of this system.</a:t>
            </a:r>
          </a:p>
        </p:txBody>
      </p:sp>
      <p:sp>
        <p:nvSpPr>
          <p:cNvPr id="364548" name="Text Box 4"/>
          <p:cNvSpPr txBox="1">
            <a:spLocks noChangeArrowheads="1"/>
          </p:cNvSpPr>
          <p:nvPr/>
        </p:nvSpPr>
        <p:spPr bwMode="auto">
          <a:xfrm>
            <a:off x="4038600" y="1752600"/>
            <a:ext cx="419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Using the formula for CM for each position vector component</a:t>
            </a:r>
          </a:p>
        </p:txBody>
      </p:sp>
      <p:graphicFrame>
        <p:nvGraphicFramePr>
          <p:cNvPr id="364549" name="Object 2"/>
          <p:cNvGraphicFramePr>
            <a:graphicFrameLocks noChangeAspect="1"/>
          </p:cNvGraphicFramePr>
          <p:nvPr/>
        </p:nvGraphicFramePr>
        <p:xfrm>
          <a:off x="4267200" y="2646363"/>
          <a:ext cx="1609725" cy="1087437"/>
        </p:xfrm>
        <a:graphic>
          <a:graphicData uri="http://schemas.openxmlformats.org/presentationml/2006/ole">
            <mc:AlternateContent xmlns:mc="http://schemas.openxmlformats.org/markup-compatibility/2006">
              <mc:Choice xmlns:v="urn:schemas-microsoft-com:vml" Requires="v">
                <p:oleObj spid="_x0000_s339154" name="Equation" r:id="rId3" imgW="901440" imgH="660240" progId="Equation.3">
                  <p:embed/>
                </p:oleObj>
              </mc:Choice>
              <mc:Fallback>
                <p:oleObj name="Equation" r:id="rId3" imgW="901440" imgH="660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646363"/>
                        <a:ext cx="1609725" cy="1087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4550" name="Text Box 6"/>
          <p:cNvSpPr txBox="1">
            <a:spLocks noChangeArrowheads="1"/>
          </p:cNvSpPr>
          <p:nvPr/>
        </p:nvSpPr>
        <p:spPr bwMode="auto">
          <a:xfrm>
            <a:off x="3200400" y="4114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One obtains</a:t>
            </a:r>
          </a:p>
        </p:txBody>
      </p:sp>
      <p:graphicFrame>
        <p:nvGraphicFramePr>
          <p:cNvPr id="364551" name="Object 3"/>
          <p:cNvGraphicFramePr>
            <a:graphicFrameLocks noChangeAspect="1"/>
          </p:cNvGraphicFramePr>
          <p:nvPr/>
        </p:nvGraphicFramePr>
        <p:xfrm>
          <a:off x="693738" y="4862513"/>
          <a:ext cx="496887" cy="425450"/>
        </p:xfrm>
        <a:graphic>
          <a:graphicData uri="http://schemas.openxmlformats.org/presentationml/2006/ole">
            <mc:AlternateContent xmlns:mc="http://schemas.openxmlformats.org/markup-compatibility/2006">
              <mc:Choice xmlns:v="urn:schemas-microsoft-com:vml" Requires="v">
                <p:oleObj spid="_x0000_s339155" name="Equation" r:id="rId5" imgW="266400" imgH="228600" progId="Equation.3">
                  <p:embed/>
                </p:oleObj>
              </mc:Choice>
              <mc:Fallback>
                <p:oleObj name="Equation" r:id="rId5" imgW="2664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38" y="4862513"/>
                        <a:ext cx="496887" cy="425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52" name="Object 4"/>
          <p:cNvGraphicFramePr>
            <a:graphicFrameLocks noChangeAspect="1"/>
          </p:cNvGraphicFramePr>
          <p:nvPr>
            <p:extLst>
              <p:ext uri="{D42A27DB-BD31-4B8C-83A1-F6EECF244321}">
                <p14:modId xmlns:p14="http://schemas.microsoft.com/office/powerpoint/2010/main" val="2539230533"/>
              </p:ext>
            </p:extLst>
          </p:nvPr>
        </p:nvGraphicFramePr>
        <p:xfrm>
          <a:off x="4572000" y="4114800"/>
          <a:ext cx="433388" cy="454025"/>
        </p:xfrm>
        <a:graphic>
          <a:graphicData uri="http://schemas.openxmlformats.org/presentationml/2006/ole">
            <mc:AlternateContent xmlns:mc="http://schemas.openxmlformats.org/markup-compatibility/2006">
              <mc:Choice xmlns:v="urn:schemas-microsoft-com:vml" Requires="v">
                <p:oleObj spid="_x0000_s339156" name="Equation" r:id="rId7" imgW="266700" imgH="241300" progId="Equation.DSMT4">
                  <p:embed/>
                </p:oleObj>
              </mc:Choice>
              <mc:Fallback>
                <p:oleObj name="Equation" r:id="rId7" imgW="266700" imgH="241300" progId="Equation.DSMT4">
                  <p:embed/>
                  <p:pic>
                    <p:nvPicPr>
                      <p:cNvPr id="0" name=""/>
                      <p:cNvPicPr>
                        <a:picLocks noChangeAspect="1" noChangeArrowheads="1"/>
                      </p:cNvPicPr>
                      <p:nvPr/>
                    </p:nvPicPr>
                    <p:blipFill>
                      <a:blip r:embed="rId8"/>
                      <a:srcRect/>
                      <a:stretch>
                        <a:fillRect/>
                      </a:stretch>
                    </p:blipFill>
                    <p:spPr bwMode="auto">
                      <a:xfrm>
                        <a:off x="4572000" y="4114800"/>
                        <a:ext cx="433388"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4553" name="Text Box 9"/>
          <p:cNvSpPr txBox="1">
            <a:spLocks noChangeArrowheads="1"/>
          </p:cNvSpPr>
          <p:nvPr/>
        </p:nvSpPr>
        <p:spPr bwMode="auto">
          <a:xfrm>
            <a:off x="5715000" y="4876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rgbClr val="FF0000"/>
                </a:solidFill>
                <a:latin typeface="Arial Narrow" charset="0"/>
              </a:rPr>
              <a:t>If</a:t>
            </a:r>
          </a:p>
        </p:txBody>
      </p:sp>
      <p:graphicFrame>
        <p:nvGraphicFramePr>
          <p:cNvPr id="364554" name="Object 5"/>
          <p:cNvGraphicFramePr>
            <a:graphicFrameLocks noChangeAspect="1"/>
          </p:cNvGraphicFramePr>
          <p:nvPr/>
        </p:nvGraphicFramePr>
        <p:xfrm>
          <a:off x="6019800" y="4953000"/>
          <a:ext cx="2514600" cy="398463"/>
        </p:xfrm>
        <a:graphic>
          <a:graphicData uri="http://schemas.openxmlformats.org/presentationml/2006/ole">
            <mc:AlternateContent xmlns:mc="http://schemas.openxmlformats.org/markup-compatibility/2006">
              <mc:Choice xmlns:v="urn:schemas-microsoft-com:vml" Requires="v">
                <p:oleObj spid="_x0000_s339157" name="Equation" r:id="rId9" imgW="1485720" imgH="228600" progId="Equation.3">
                  <p:embed/>
                </p:oleObj>
              </mc:Choice>
              <mc:Fallback>
                <p:oleObj name="Equation" r:id="rId9" imgW="148572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4953000"/>
                        <a:ext cx="2514600" cy="398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55" name="Object 6"/>
          <p:cNvGraphicFramePr>
            <a:graphicFrameLocks noChangeAspect="1"/>
          </p:cNvGraphicFramePr>
          <p:nvPr>
            <p:extLst>
              <p:ext uri="{D42A27DB-BD31-4B8C-83A1-F6EECF244321}">
                <p14:modId xmlns:p14="http://schemas.microsoft.com/office/powerpoint/2010/main" val="3530540239"/>
              </p:ext>
            </p:extLst>
          </p:nvPr>
        </p:nvGraphicFramePr>
        <p:xfrm>
          <a:off x="5651500" y="5475288"/>
          <a:ext cx="2870200" cy="850900"/>
        </p:xfrm>
        <a:graphic>
          <a:graphicData uri="http://schemas.openxmlformats.org/presentationml/2006/ole">
            <mc:AlternateContent xmlns:mc="http://schemas.openxmlformats.org/markup-compatibility/2006">
              <mc:Choice xmlns:v="urn:schemas-microsoft-com:vml" Requires="v">
                <p:oleObj spid="_x0000_s339158" name="Equation" r:id="rId11" imgW="1524000" imgH="457200" progId="Equation.DSMT4">
                  <p:embed/>
                </p:oleObj>
              </mc:Choice>
              <mc:Fallback>
                <p:oleObj name="Equation" r:id="rId11" imgW="1524000" imgH="457200" progId="Equation.DSMT4">
                  <p:embed/>
                  <p:pic>
                    <p:nvPicPr>
                      <p:cNvPr id="0" name=""/>
                      <p:cNvPicPr>
                        <a:picLocks noChangeAspect="1" noChangeArrowheads="1"/>
                      </p:cNvPicPr>
                      <p:nvPr/>
                    </p:nvPicPr>
                    <p:blipFill>
                      <a:blip r:embed="rId12"/>
                      <a:srcRect/>
                      <a:stretch>
                        <a:fillRect/>
                      </a:stretch>
                    </p:blipFill>
                    <p:spPr bwMode="auto">
                      <a:xfrm>
                        <a:off x="5651500" y="5475288"/>
                        <a:ext cx="2870200" cy="850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2"/>
          <p:cNvGrpSpPr>
            <a:grpSpLocks/>
          </p:cNvGrpSpPr>
          <p:nvPr/>
        </p:nvGrpSpPr>
        <p:grpSpPr bwMode="auto">
          <a:xfrm>
            <a:off x="76200" y="1676400"/>
            <a:ext cx="3505200" cy="2743200"/>
            <a:chOff x="48" y="1056"/>
            <a:chExt cx="2208" cy="1728"/>
          </a:xfrm>
        </p:grpSpPr>
        <p:sp>
          <p:nvSpPr>
            <p:cNvPr id="36891" name="Rectangle 13" descr="Large grid"/>
            <p:cNvSpPr>
              <a:spLocks noChangeArrowheads="1"/>
            </p:cNvSpPr>
            <p:nvPr/>
          </p:nvSpPr>
          <p:spPr bwMode="auto">
            <a:xfrm>
              <a:off x="432" y="1056"/>
              <a:ext cx="1824" cy="1440"/>
            </a:xfrm>
            <a:prstGeom prst="rect">
              <a:avLst/>
            </a:prstGeom>
            <a:pattFill prst="lgGrid">
              <a:fgClr>
                <a:schemeClr val="accent1"/>
              </a:fgClr>
              <a:bgClr>
                <a:schemeClr val="bg1"/>
              </a:bgClr>
            </a:pattFill>
            <a:ln w="9525">
              <a:solidFill>
                <a:schemeClr val="tx1"/>
              </a:solidFill>
              <a:miter lim="800000"/>
              <a:headEnd/>
              <a:tailEnd/>
            </a:ln>
          </p:spPr>
          <p:txBody>
            <a:bodyPr wrap="none" anchor="ctr"/>
            <a:lstStyle/>
            <a:p>
              <a:endParaRPr lang="en-US"/>
            </a:p>
          </p:txBody>
        </p:sp>
        <p:grpSp>
          <p:nvGrpSpPr>
            <p:cNvPr id="36892" name="Group 14"/>
            <p:cNvGrpSpPr>
              <a:grpSpLocks/>
            </p:cNvGrpSpPr>
            <p:nvPr/>
          </p:nvGrpSpPr>
          <p:grpSpPr bwMode="auto">
            <a:xfrm>
              <a:off x="48" y="1344"/>
              <a:ext cx="823" cy="269"/>
              <a:chOff x="48" y="1344"/>
              <a:chExt cx="823" cy="269"/>
            </a:xfrm>
          </p:grpSpPr>
          <p:grpSp>
            <p:nvGrpSpPr>
              <p:cNvPr id="36909" name="Group 15"/>
              <p:cNvGrpSpPr>
                <a:grpSpLocks/>
              </p:cNvGrpSpPr>
              <p:nvPr/>
            </p:nvGrpSpPr>
            <p:grpSpPr bwMode="auto">
              <a:xfrm>
                <a:off x="48" y="1344"/>
                <a:ext cx="487" cy="269"/>
                <a:chOff x="48" y="1344"/>
                <a:chExt cx="487" cy="269"/>
              </a:xfrm>
            </p:grpSpPr>
            <p:sp>
              <p:nvSpPr>
                <p:cNvPr id="364560" name="Oval 16"/>
                <p:cNvSpPr>
                  <a:spLocks noChangeArrowheads="1"/>
                </p:cNvSpPr>
                <p:nvPr/>
              </p:nvSpPr>
              <p:spPr bwMode="auto">
                <a:xfrm>
                  <a:off x="336" y="1392"/>
                  <a:ext cx="192" cy="192"/>
                </a:xfrm>
                <a:prstGeom prst="ellipse">
                  <a:avLst/>
                </a:prstGeom>
                <a:gradFill rotWithShape="0">
                  <a:gsLst>
                    <a:gs pos="0">
                      <a:schemeClr val="accent2"/>
                    </a:gs>
                    <a:gs pos="100000">
                      <a:schemeClr val="accent2">
                        <a:gamma/>
                        <a:shade val="46275"/>
                        <a:invGamma/>
                      </a:schemeClr>
                    </a:gs>
                  </a:gsLst>
                  <a:path path="shape">
                    <a:fillToRect l="50000" t="50000" r="50000" b="50000"/>
                  </a:path>
                </a:gradFill>
                <a:ln w="9525">
                  <a:noFill/>
                  <a:round/>
                  <a:headEnd/>
                  <a:tailEnd/>
                </a:ln>
                <a:effectLst/>
              </p:spPr>
              <p:txBody>
                <a:bodyPr wrap="none" anchor="ctr"/>
                <a:lstStyle/>
                <a:p>
                  <a:pPr algn="ctr">
                    <a:defRPr/>
                  </a:pPr>
                  <a:endParaRPr lang="en-US">
                    <a:latin typeface="Monotype Corsiva" charset="0"/>
                    <a:ea typeface="+mn-ea"/>
                    <a:cs typeface="+mn-cs"/>
                  </a:endParaRPr>
                </a:p>
              </p:txBody>
            </p:sp>
            <p:sp>
              <p:nvSpPr>
                <p:cNvPr id="36912" name="Text Box 17"/>
                <p:cNvSpPr txBox="1">
                  <a:spLocks noChangeArrowheads="1"/>
                </p:cNvSpPr>
                <p:nvPr/>
              </p:nvSpPr>
              <p:spPr bwMode="auto">
                <a:xfrm>
                  <a:off x="288" y="1382"/>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Monotype Corsiva" charset="0"/>
                    </a:rPr>
                    <a:t>m</a:t>
                  </a:r>
                  <a:r>
                    <a:rPr lang="en-US" sz="1800" baseline="-25000">
                      <a:solidFill>
                        <a:srgbClr val="FFFF99"/>
                      </a:solidFill>
                      <a:latin typeface="Monotype Corsiva" charset="0"/>
                    </a:rPr>
                    <a:t>1</a:t>
                  </a:r>
                </a:p>
              </p:txBody>
            </p:sp>
            <p:sp>
              <p:nvSpPr>
                <p:cNvPr id="36913" name="Text Box 18"/>
                <p:cNvSpPr txBox="1">
                  <a:spLocks noChangeArrowheads="1"/>
                </p:cNvSpPr>
                <p:nvPr/>
              </p:nvSpPr>
              <p:spPr bwMode="auto">
                <a:xfrm>
                  <a:off x="48" y="1344"/>
                  <a:ext cx="3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y=2</a:t>
                  </a:r>
                  <a:endParaRPr lang="en-US" sz="1800" baseline="-25000">
                    <a:solidFill>
                      <a:schemeClr val="accent2"/>
                    </a:solidFill>
                    <a:latin typeface="Monotype Corsiva" charset="0"/>
                  </a:endParaRPr>
                </a:p>
              </p:txBody>
            </p:sp>
          </p:grpSp>
          <p:sp>
            <p:nvSpPr>
              <p:cNvPr id="36910" name="Text Box 19"/>
              <p:cNvSpPr txBox="1">
                <a:spLocks noChangeArrowheads="1"/>
              </p:cNvSpPr>
              <p:nvPr/>
            </p:nvSpPr>
            <p:spPr bwMode="auto">
              <a:xfrm>
                <a:off x="528" y="1353"/>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(0,2)</a:t>
                </a:r>
                <a:endParaRPr lang="en-US" sz="1800" baseline="-25000">
                  <a:solidFill>
                    <a:srgbClr val="FF0000"/>
                  </a:solidFill>
                  <a:latin typeface="Monotype Corsiva" charset="0"/>
                </a:endParaRPr>
              </a:p>
            </p:txBody>
          </p:sp>
        </p:grpSp>
        <p:grpSp>
          <p:nvGrpSpPr>
            <p:cNvPr id="36893" name="Group 20"/>
            <p:cNvGrpSpPr>
              <a:grpSpLocks/>
            </p:cNvGrpSpPr>
            <p:nvPr/>
          </p:nvGrpSpPr>
          <p:grpSpPr bwMode="auto">
            <a:xfrm>
              <a:off x="816" y="2169"/>
              <a:ext cx="384" cy="615"/>
              <a:chOff x="816" y="2169"/>
              <a:chExt cx="384" cy="615"/>
            </a:xfrm>
          </p:grpSpPr>
          <p:grpSp>
            <p:nvGrpSpPr>
              <p:cNvPr id="36904" name="Group 21"/>
              <p:cNvGrpSpPr>
                <a:grpSpLocks/>
              </p:cNvGrpSpPr>
              <p:nvPr/>
            </p:nvGrpSpPr>
            <p:grpSpPr bwMode="auto">
              <a:xfrm>
                <a:off x="816" y="2361"/>
                <a:ext cx="314" cy="423"/>
                <a:chOff x="816" y="2361"/>
                <a:chExt cx="314" cy="423"/>
              </a:xfrm>
            </p:grpSpPr>
            <p:sp>
              <p:nvSpPr>
                <p:cNvPr id="36906" name="Oval 22"/>
                <p:cNvSpPr>
                  <a:spLocks noChangeArrowheads="1"/>
                </p:cNvSpPr>
                <p:nvPr/>
              </p:nvSpPr>
              <p:spPr bwMode="auto">
                <a:xfrm>
                  <a:off x="912" y="2400"/>
                  <a:ext cx="192" cy="192"/>
                </a:xfrm>
                <a:prstGeom prst="ellipse">
                  <a:avLst/>
                </a:prstGeom>
                <a:gradFill rotWithShape="0">
                  <a:gsLst>
                    <a:gs pos="0">
                      <a:srgbClr val="FF3399"/>
                    </a:gs>
                    <a:gs pos="100000">
                      <a:srgbClr val="7618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907" name="Text Box 23"/>
                <p:cNvSpPr txBox="1">
                  <a:spLocks noChangeArrowheads="1"/>
                </p:cNvSpPr>
                <p:nvPr/>
              </p:nvSpPr>
              <p:spPr bwMode="auto">
                <a:xfrm>
                  <a:off x="864" y="2361"/>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Monotype Corsiva" charset="0"/>
                    </a:rPr>
                    <a:t>m</a:t>
                  </a:r>
                  <a:r>
                    <a:rPr lang="en-US" sz="1800" baseline="-25000">
                      <a:solidFill>
                        <a:srgbClr val="FFFF99"/>
                      </a:solidFill>
                      <a:latin typeface="Monotype Corsiva" charset="0"/>
                    </a:rPr>
                    <a:t>2</a:t>
                  </a:r>
                </a:p>
              </p:txBody>
            </p:sp>
            <p:sp>
              <p:nvSpPr>
                <p:cNvPr id="36908" name="Text Box 24"/>
                <p:cNvSpPr txBox="1">
                  <a:spLocks noChangeArrowheads="1"/>
                </p:cNvSpPr>
                <p:nvPr/>
              </p:nvSpPr>
              <p:spPr bwMode="auto">
                <a:xfrm>
                  <a:off x="816" y="2553"/>
                  <a:ext cx="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x=1</a:t>
                  </a:r>
                  <a:endParaRPr lang="en-US" sz="1800" baseline="-25000">
                    <a:solidFill>
                      <a:schemeClr val="accent2"/>
                    </a:solidFill>
                    <a:latin typeface="Monotype Corsiva" charset="0"/>
                  </a:endParaRPr>
                </a:p>
              </p:txBody>
            </p:sp>
          </p:grpSp>
          <p:sp>
            <p:nvSpPr>
              <p:cNvPr id="36905" name="Text Box 25"/>
              <p:cNvSpPr txBox="1">
                <a:spLocks noChangeArrowheads="1"/>
              </p:cNvSpPr>
              <p:nvPr/>
            </p:nvSpPr>
            <p:spPr bwMode="auto">
              <a:xfrm>
                <a:off x="857" y="2169"/>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(1,0)</a:t>
                </a:r>
                <a:endParaRPr lang="en-US" sz="1800" baseline="-25000">
                  <a:solidFill>
                    <a:srgbClr val="FF0000"/>
                  </a:solidFill>
                  <a:latin typeface="Monotype Corsiva" charset="0"/>
                </a:endParaRPr>
              </a:p>
            </p:txBody>
          </p:sp>
        </p:grpSp>
        <p:grpSp>
          <p:nvGrpSpPr>
            <p:cNvPr id="36894" name="Group 26"/>
            <p:cNvGrpSpPr>
              <a:grpSpLocks/>
            </p:cNvGrpSpPr>
            <p:nvPr/>
          </p:nvGrpSpPr>
          <p:grpSpPr bwMode="auto">
            <a:xfrm>
              <a:off x="1440" y="2160"/>
              <a:ext cx="343" cy="615"/>
              <a:chOff x="1440" y="2160"/>
              <a:chExt cx="343" cy="615"/>
            </a:xfrm>
          </p:grpSpPr>
          <p:grpSp>
            <p:nvGrpSpPr>
              <p:cNvPr id="36899" name="Group 27"/>
              <p:cNvGrpSpPr>
                <a:grpSpLocks/>
              </p:cNvGrpSpPr>
              <p:nvPr/>
            </p:nvGrpSpPr>
            <p:grpSpPr bwMode="auto">
              <a:xfrm>
                <a:off x="1462" y="2361"/>
                <a:ext cx="314" cy="414"/>
                <a:chOff x="1462" y="2361"/>
                <a:chExt cx="314" cy="414"/>
              </a:xfrm>
            </p:grpSpPr>
            <p:sp>
              <p:nvSpPr>
                <p:cNvPr id="36901" name="Oval 28"/>
                <p:cNvSpPr>
                  <a:spLocks noChangeArrowheads="1"/>
                </p:cNvSpPr>
                <p:nvPr/>
              </p:nvSpPr>
              <p:spPr bwMode="auto">
                <a:xfrm>
                  <a:off x="1536" y="2400"/>
                  <a:ext cx="192" cy="192"/>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902" name="Text Box 29"/>
                <p:cNvSpPr txBox="1">
                  <a:spLocks noChangeArrowheads="1"/>
                </p:cNvSpPr>
                <p:nvPr/>
              </p:nvSpPr>
              <p:spPr bwMode="auto">
                <a:xfrm>
                  <a:off x="1488" y="2361"/>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99"/>
                      </a:solidFill>
                      <a:latin typeface="Monotype Corsiva" charset="0"/>
                    </a:rPr>
                    <a:t>m</a:t>
                  </a:r>
                  <a:r>
                    <a:rPr lang="en-US" sz="1800" baseline="-25000">
                      <a:solidFill>
                        <a:srgbClr val="FFFF99"/>
                      </a:solidFill>
                      <a:latin typeface="Monotype Corsiva" charset="0"/>
                    </a:rPr>
                    <a:t>3</a:t>
                  </a:r>
                </a:p>
              </p:txBody>
            </p:sp>
            <p:sp>
              <p:nvSpPr>
                <p:cNvPr id="36903" name="Text Box 30"/>
                <p:cNvSpPr txBox="1">
                  <a:spLocks noChangeArrowheads="1"/>
                </p:cNvSpPr>
                <p:nvPr/>
              </p:nvSpPr>
              <p:spPr bwMode="auto">
                <a:xfrm>
                  <a:off x="1462" y="2544"/>
                  <a:ext cx="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Monotype Corsiva" charset="0"/>
                    </a:rPr>
                    <a:t>x=2</a:t>
                  </a:r>
                  <a:endParaRPr lang="en-US" sz="1800" baseline="-25000">
                    <a:solidFill>
                      <a:schemeClr val="accent2"/>
                    </a:solidFill>
                    <a:latin typeface="Monotype Corsiva" charset="0"/>
                  </a:endParaRPr>
                </a:p>
              </p:txBody>
            </p:sp>
          </p:grpSp>
          <p:sp>
            <p:nvSpPr>
              <p:cNvPr id="36900" name="Text Box 31"/>
              <p:cNvSpPr txBox="1">
                <a:spLocks noChangeArrowheads="1"/>
              </p:cNvSpPr>
              <p:nvPr/>
            </p:nvSpPr>
            <p:spPr bwMode="auto">
              <a:xfrm>
                <a:off x="1440" y="2160"/>
                <a:ext cx="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Monotype Corsiva" charset="0"/>
                  </a:rPr>
                  <a:t>(2,0)</a:t>
                </a:r>
                <a:endParaRPr lang="en-US" sz="1800" baseline="-25000">
                  <a:solidFill>
                    <a:srgbClr val="FF0000"/>
                  </a:solidFill>
                  <a:latin typeface="Monotype Corsiva" charset="0"/>
                </a:endParaRPr>
              </a:p>
            </p:txBody>
          </p:sp>
        </p:grpSp>
        <p:grpSp>
          <p:nvGrpSpPr>
            <p:cNvPr id="36895" name="Group 32"/>
            <p:cNvGrpSpPr>
              <a:grpSpLocks/>
            </p:cNvGrpSpPr>
            <p:nvPr/>
          </p:nvGrpSpPr>
          <p:grpSpPr bwMode="auto">
            <a:xfrm>
              <a:off x="384" y="1776"/>
              <a:ext cx="818" cy="720"/>
              <a:chOff x="384" y="1776"/>
              <a:chExt cx="818" cy="720"/>
            </a:xfrm>
          </p:grpSpPr>
          <p:sp>
            <p:nvSpPr>
              <p:cNvPr id="36896" name="Line 33"/>
              <p:cNvSpPr>
                <a:spLocks noChangeShapeType="1"/>
              </p:cNvSpPr>
              <p:nvPr/>
            </p:nvSpPr>
            <p:spPr bwMode="auto">
              <a:xfrm flipV="1">
                <a:off x="432" y="1968"/>
                <a:ext cx="288" cy="52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7" name="Text Box 34"/>
              <p:cNvSpPr txBox="1">
                <a:spLocks noChangeArrowheads="1"/>
              </p:cNvSpPr>
              <p:nvPr/>
            </p:nvSpPr>
            <p:spPr bwMode="auto">
              <a:xfrm>
                <a:off x="555" y="1776"/>
                <a:ext cx="64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smtClean="0">
                    <a:solidFill>
                      <a:srgbClr val="FF0000"/>
                    </a:solidFill>
                    <a:latin typeface="Monotype Corsiva" charset="0"/>
                  </a:rPr>
                  <a:t>(</a:t>
                </a:r>
                <a:r>
                  <a:rPr lang="en-US" sz="1800" dirty="0" err="1" smtClean="0">
                    <a:solidFill>
                      <a:srgbClr val="FF0000"/>
                    </a:solidFill>
                    <a:latin typeface="Monotype Corsiva" charset="0"/>
                  </a:rPr>
                  <a:t>x</a:t>
                </a:r>
                <a:r>
                  <a:rPr lang="en-US" sz="1800" baseline="-25000" dirty="0" err="1" smtClean="0">
                    <a:solidFill>
                      <a:srgbClr val="FF0000"/>
                    </a:solidFill>
                    <a:latin typeface="Monotype Corsiva" charset="0"/>
                  </a:rPr>
                  <a:t>CM</a:t>
                </a:r>
                <a:r>
                  <a:rPr lang="en-US" sz="1800" dirty="0" err="1" smtClean="0">
                    <a:solidFill>
                      <a:srgbClr val="FF0000"/>
                    </a:solidFill>
                    <a:latin typeface="Monotype Corsiva" charset="0"/>
                  </a:rPr>
                  <a:t>,y</a:t>
                </a:r>
                <a:r>
                  <a:rPr lang="en-US" sz="1800" baseline="-25000" dirty="0" err="1" smtClean="0">
                    <a:solidFill>
                      <a:srgbClr val="FF0000"/>
                    </a:solidFill>
                    <a:latin typeface="Monotype Corsiva" charset="0"/>
                  </a:rPr>
                  <a:t>CM</a:t>
                </a:r>
                <a:r>
                  <a:rPr lang="en-US" sz="1800" dirty="0" smtClean="0">
                    <a:solidFill>
                      <a:srgbClr val="FF0000"/>
                    </a:solidFill>
                    <a:latin typeface="Monotype Corsiva" charset="0"/>
                  </a:rPr>
                  <a:t>)</a:t>
                </a:r>
                <a:endParaRPr lang="en-US" dirty="0">
                  <a:latin typeface="Monotype Corsiva" charset="0"/>
                </a:endParaRPr>
              </a:p>
            </p:txBody>
          </p:sp>
          <p:sp>
            <p:nvSpPr>
              <p:cNvPr id="36898" name="Text Box 35"/>
              <p:cNvSpPr txBox="1">
                <a:spLocks noChangeArrowheads="1"/>
              </p:cNvSpPr>
              <p:nvPr/>
            </p:nvSpPr>
            <p:spPr bwMode="auto">
              <a:xfrm>
                <a:off x="384" y="1948"/>
                <a:ext cx="2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r</a:t>
                </a:r>
                <a:r>
                  <a:rPr lang="en-US" sz="2000" baseline="-25000">
                    <a:solidFill>
                      <a:srgbClr val="FF0000"/>
                    </a:solidFill>
                    <a:latin typeface="Arial Narrow" charset="0"/>
                  </a:rPr>
                  <a:t>CM</a:t>
                </a:r>
                <a:endParaRPr lang="en-US" sz="2000">
                  <a:solidFill>
                    <a:srgbClr val="FF0000"/>
                  </a:solidFill>
                  <a:latin typeface="Arial Narrow" charset="0"/>
                </a:endParaRPr>
              </a:p>
            </p:txBody>
          </p:sp>
        </p:grpSp>
      </p:grpSp>
      <p:graphicFrame>
        <p:nvGraphicFramePr>
          <p:cNvPr id="364580" name="Object 7"/>
          <p:cNvGraphicFramePr>
            <a:graphicFrameLocks noChangeAspect="1"/>
          </p:cNvGraphicFramePr>
          <p:nvPr/>
        </p:nvGraphicFramePr>
        <p:xfrm>
          <a:off x="6096000" y="2646363"/>
          <a:ext cx="1655763" cy="1087437"/>
        </p:xfrm>
        <a:graphic>
          <a:graphicData uri="http://schemas.openxmlformats.org/presentationml/2006/ole">
            <mc:AlternateContent xmlns:mc="http://schemas.openxmlformats.org/markup-compatibility/2006">
              <mc:Choice xmlns:v="urn:schemas-microsoft-com:vml" Requires="v">
                <p:oleObj spid="_x0000_s339159" name="Equation" r:id="rId13" imgW="927000" imgH="660240" progId="Equation.3">
                  <p:embed/>
                </p:oleObj>
              </mc:Choice>
              <mc:Fallback>
                <p:oleObj name="Equation" r:id="rId13" imgW="927000" imgH="6602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2646363"/>
                        <a:ext cx="1655763" cy="1087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1" name="Object 8"/>
          <p:cNvGraphicFramePr>
            <a:graphicFrameLocks noChangeAspect="1"/>
          </p:cNvGraphicFramePr>
          <p:nvPr/>
        </p:nvGraphicFramePr>
        <p:xfrm>
          <a:off x="1143000" y="4648200"/>
          <a:ext cx="819150" cy="854075"/>
        </p:xfrm>
        <a:graphic>
          <a:graphicData uri="http://schemas.openxmlformats.org/presentationml/2006/ole">
            <mc:AlternateContent xmlns:mc="http://schemas.openxmlformats.org/markup-compatibility/2006">
              <mc:Choice xmlns:v="urn:schemas-microsoft-com:vml" Requires="v">
                <p:oleObj spid="_x0000_s339160" name="Equation" r:id="rId15" imgW="634680" imgH="660240" progId="Equation.3">
                  <p:embed/>
                </p:oleObj>
              </mc:Choice>
              <mc:Fallback>
                <p:oleObj name="Equation" r:id="rId15" imgW="634680" imgH="6602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3000" y="4648200"/>
                        <a:ext cx="819150" cy="854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2" name="Object 9"/>
          <p:cNvGraphicFramePr>
            <a:graphicFrameLocks noChangeAspect="1"/>
          </p:cNvGraphicFramePr>
          <p:nvPr/>
        </p:nvGraphicFramePr>
        <p:xfrm>
          <a:off x="1905000" y="4795838"/>
          <a:ext cx="1687513" cy="558800"/>
        </p:xfrm>
        <a:graphic>
          <a:graphicData uri="http://schemas.openxmlformats.org/presentationml/2006/ole">
            <mc:AlternateContent xmlns:mc="http://schemas.openxmlformats.org/markup-compatibility/2006">
              <mc:Choice xmlns:v="urn:schemas-microsoft-com:vml" Requires="v">
                <p:oleObj spid="_x0000_s339161" name="Equation" r:id="rId17" imgW="1307880" imgH="431640" progId="Equation.3">
                  <p:embed/>
                </p:oleObj>
              </mc:Choice>
              <mc:Fallback>
                <p:oleObj name="Equation" r:id="rId17" imgW="1307880" imgH="431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000" y="4795838"/>
                        <a:ext cx="1687513" cy="558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3" name="Object 10"/>
          <p:cNvGraphicFramePr>
            <a:graphicFrameLocks noChangeAspect="1"/>
          </p:cNvGraphicFramePr>
          <p:nvPr/>
        </p:nvGraphicFramePr>
        <p:xfrm>
          <a:off x="3581400" y="4795838"/>
          <a:ext cx="1230313" cy="560387"/>
        </p:xfrm>
        <a:graphic>
          <a:graphicData uri="http://schemas.openxmlformats.org/presentationml/2006/ole">
            <mc:AlternateContent xmlns:mc="http://schemas.openxmlformats.org/markup-compatibility/2006">
              <mc:Choice xmlns:v="urn:schemas-microsoft-com:vml" Requires="v">
                <p:oleObj spid="_x0000_s339162" name="Equation" r:id="rId19" imgW="952200" imgH="431640" progId="Equation.3">
                  <p:embed/>
                </p:oleObj>
              </mc:Choice>
              <mc:Fallback>
                <p:oleObj name="Equation" r:id="rId19" imgW="952200" imgH="431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1400" y="4795838"/>
                        <a:ext cx="1230313" cy="560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4" name="Object 11"/>
          <p:cNvGraphicFramePr>
            <a:graphicFrameLocks noChangeAspect="1"/>
          </p:cNvGraphicFramePr>
          <p:nvPr/>
        </p:nvGraphicFramePr>
        <p:xfrm>
          <a:off x="676275" y="5778500"/>
          <a:ext cx="512763" cy="420688"/>
        </p:xfrm>
        <a:graphic>
          <a:graphicData uri="http://schemas.openxmlformats.org/presentationml/2006/ole">
            <mc:AlternateContent xmlns:mc="http://schemas.openxmlformats.org/markup-compatibility/2006">
              <mc:Choice xmlns:v="urn:schemas-microsoft-com:vml" Requires="v">
                <p:oleObj spid="_x0000_s339163" name="Equation" r:id="rId21" imgW="279360" imgH="228600" progId="Equation.3">
                  <p:embed/>
                </p:oleObj>
              </mc:Choice>
              <mc:Fallback>
                <p:oleObj name="Equation" r:id="rId21" imgW="27936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6275" y="5778500"/>
                        <a:ext cx="512763" cy="420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5" name="Object 12"/>
          <p:cNvGraphicFramePr>
            <a:graphicFrameLocks noChangeAspect="1"/>
          </p:cNvGraphicFramePr>
          <p:nvPr/>
        </p:nvGraphicFramePr>
        <p:xfrm>
          <a:off x="1143000" y="5562600"/>
          <a:ext cx="836613" cy="854075"/>
        </p:xfrm>
        <a:graphic>
          <a:graphicData uri="http://schemas.openxmlformats.org/presentationml/2006/ole">
            <mc:AlternateContent xmlns:mc="http://schemas.openxmlformats.org/markup-compatibility/2006">
              <mc:Choice xmlns:v="urn:schemas-microsoft-com:vml" Requires="v">
                <p:oleObj spid="_x0000_s339164" name="Equation" r:id="rId23" imgW="647640" imgH="660240" progId="Equation.3">
                  <p:embed/>
                </p:oleObj>
              </mc:Choice>
              <mc:Fallback>
                <p:oleObj name="Equation" r:id="rId23" imgW="647640" imgH="6602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43000" y="5562600"/>
                        <a:ext cx="836613" cy="854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6" name="Object 13"/>
          <p:cNvGraphicFramePr>
            <a:graphicFrameLocks noChangeAspect="1"/>
          </p:cNvGraphicFramePr>
          <p:nvPr/>
        </p:nvGraphicFramePr>
        <p:xfrm>
          <a:off x="1981200" y="5710238"/>
          <a:ext cx="1738313" cy="560387"/>
        </p:xfrm>
        <a:graphic>
          <a:graphicData uri="http://schemas.openxmlformats.org/presentationml/2006/ole">
            <mc:AlternateContent xmlns:mc="http://schemas.openxmlformats.org/markup-compatibility/2006">
              <mc:Choice xmlns:v="urn:schemas-microsoft-com:vml" Requires="v">
                <p:oleObj spid="_x0000_s339165" name="Equation" r:id="rId25" imgW="1346040" imgH="431640" progId="Equation.3">
                  <p:embed/>
                </p:oleObj>
              </mc:Choice>
              <mc:Fallback>
                <p:oleObj name="Equation" r:id="rId25" imgW="1346040" imgH="431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81200" y="5710238"/>
                        <a:ext cx="1738313" cy="560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7" name="Object 14"/>
          <p:cNvGraphicFramePr>
            <a:graphicFrameLocks noChangeAspect="1"/>
          </p:cNvGraphicFramePr>
          <p:nvPr/>
        </p:nvGraphicFramePr>
        <p:xfrm>
          <a:off x="3724275" y="5710238"/>
          <a:ext cx="1228725" cy="560387"/>
        </p:xfrm>
        <a:graphic>
          <a:graphicData uri="http://schemas.openxmlformats.org/presentationml/2006/ole">
            <mc:AlternateContent xmlns:mc="http://schemas.openxmlformats.org/markup-compatibility/2006">
              <mc:Choice xmlns:v="urn:schemas-microsoft-com:vml" Requires="v">
                <p:oleObj spid="_x0000_s339166" name="Equation" r:id="rId27" imgW="952200" imgH="431640" progId="Equation.3">
                  <p:embed/>
                </p:oleObj>
              </mc:Choice>
              <mc:Fallback>
                <p:oleObj name="Equation" r:id="rId27" imgW="952200" imgH="4316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24275" y="5710238"/>
                        <a:ext cx="1228725" cy="560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8" name="Object 15"/>
          <p:cNvGraphicFramePr>
            <a:graphicFrameLocks noChangeAspect="1"/>
          </p:cNvGraphicFramePr>
          <p:nvPr>
            <p:extLst>
              <p:ext uri="{D42A27DB-BD31-4B8C-83A1-F6EECF244321}">
                <p14:modId xmlns:p14="http://schemas.microsoft.com/office/powerpoint/2010/main" val="3907297252"/>
              </p:ext>
            </p:extLst>
          </p:nvPr>
        </p:nvGraphicFramePr>
        <p:xfrm>
          <a:off x="5038725" y="4103688"/>
          <a:ext cx="823913" cy="525462"/>
        </p:xfrm>
        <a:graphic>
          <a:graphicData uri="http://schemas.openxmlformats.org/presentationml/2006/ole">
            <mc:AlternateContent xmlns:mc="http://schemas.openxmlformats.org/markup-compatibility/2006">
              <mc:Choice xmlns:v="urn:schemas-microsoft-com:vml" Requires="v">
                <p:oleObj spid="_x0000_s339167" name="Equation" r:id="rId29" imgW="508000" imgH="279400" progId="Equation.DSMT4">
                  <p:embed/>
                </p:oleObj>
              </mc:Choice>
              <mc:Fallback>
                <p:oleObj name="Equation" r:id="rId29" imgW="508000" imgH="279400" progId="Equation.DSMT4">
                  <p:embed/>
                  <p:pic>
                    <p:nvPicPr>
                      <p:cNvPr id="0" name=""/>
                      <p:cNvPicPr>
                        <a:picLocks noChangeAspect="1" noChangeArrowheads="1"/>
                      </p:cNvPicPr>
                      <p:nvPr/>
                    </p:nvPicPr>
                    <p:blipFill>
                      <a:blip r:embed="rId30"/>
                      <a:srcRect/>
                      <a:stretch>
                        <a:fillRect/>
                      </a:stretch>
                    </p:blipFill>
                    <p:spPr bwMode="auto">
                      <a:xfrm>
                        <a:off x="5038725" y="4103688"/>
                        <a:ext cx="823913"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89" name="Object 16"/>
          <p:cNvGraphicFramePr>
            <a:graphicFrameLocks noChangeAspect="1"/>
          </p:cNvGraphicFramePr>
          <p:nvPr>
            <p:extLst>
              <p:ext uri="{D42A27DB-BD31-4B8C-83A1-F6EECF244321}">
                <p14:modId xmlns:p14="http://schemas.microsoft.com/office/powerpoint/2010/main" val="1295660663"/>
              </p:ext>
            </p:extLst>
          </p:nvPr>
        </p:nvGraphicFramePr>
        <p:xfrm>
          <a:off x="6521450" y="3849688"/>
          <a:ext cx="2249488" cy="982662"/>
        </p:xfrm>
        <a:graphic>
          <a:graphicData uri="http://schemas.openxmlformats.org/presentationml/2006/ole">
            <mc:AlternateContent xmlns:mc="http://schemas.openxmlformats.org/markup-compatibility/2006">
              <mc:Choice xmlns:v="urn:schemas-microsoft-com:vml" Requires="v">
                <p:oleObj spid="_x0000_s339168" name="Equation" r:id="rId31" imgW="1384300" imgH="520700" progId="Equation.DSMT4">
                  <p:embed/>
                </p:oleObj>
              </mc:Choice>
              <mc:Fallback>
                <p:oleObj name="Equation" r:id="rId31" imgW="1384300" imgH="520700" progId="Equation.DSMT4">
                  <p:embed/>
                  <p:pic>
                    <p:nvPicPr>
                      <p:cNvPr id="0" name=""/>
                      <p:cNvPicPr>
                        <a:picLocks noChangeAspect="1" noChangeArrowheads="1"/>
                      </p:cNvPicPr>
                      <p:nvPr/>
                    </p:nvPicPr>
                    <p:blipFill>
                      <a:blip r:embed="rId32"/>
                      <a:srcRect/>
                      <a:stretch>
                        <a:fillRect/>
                      </a:stretch>
                    </p:blipFill>
                    <p:spPr bwMode="auto">
                      <a:xfrm>
                        <a:off x="6521450" y="3849688"/>
                        <a:ext cx="2249488" cy="982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4590" name="Object 17"/>
          <p:cNvGraphicFramePr>
            <a:graphicFrameLocks noChangeAspect="1"/>
          </p:cNvGraphicFramePr>
          <p:nvPr>
            <p:extLst>
              <p:ext uri="{D42A27DB-BD31-4B8C-83A1-F6EECF244321}">
                <p14:modId xmlns:p14="http://schemas.microsoft.com/office/powerpoint/2010/main" val="4274669843"/>
              </p:ext>
            </p:extLst>
          </p:nvPr>
        </p:nvGraphicFramePr>
        <p:xfrm>
          <a:off x="5800725" y="4103688"/>
          <a:ext cx="739775" cy="525462"/>
        </p:xfrm>
        <a:graphic>
          <a:graphicData uri="http://schemas.openxmlformats.org/presentationml/2006/ole">
            <mc:AlternateContent xmlns:mc="http://schemas.openxmlformats.org/markup-compatibility/2006">
              <mc:Choice xmlns:v="urn:schemas-microsoft-com:vml" Requires="v">
                <p:oleObj spid="_x0000_s339169" name="Equation" r:id="rId33" imgW="457200" imgH="279400" progId="Equation.DSMT4">
                  <p:embed/>
                </p:oleObj>
              </mc:Choice>
              <mc:Fallback>
                <p:oleObj name="Equation" r:id="rId33" imgW="457200" imgH="279400" progId="Equation.DSMT4">
                  <p:embed/>
                  <p:pic>
                    <p:nvPicPr>
                      <p:cNvPr id="0" name=""/>
                      <p:cNvPicPr>
                        <a:picLocks noChangeAspect="1" noChangeArrowheads="1"/>
                      </p:cNvPicPr>
                      <p:nvPr/>
                    </p:nvPicPr>
                    <p:blipFill>
                      <a:blip r:embed="rId34"/>
                      <a:srcRect/>
                      <a:stretch>
                        <a:fillRect/>
                      </a:stretch>
                    </p:blipFill>
                    <p:spPr bwMode="auto">
                      <a:xfrm>
                        <a:off x="5800725" y="4103688"/>
                        <a:ext cx="739775" cy="525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469504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4547"/>
                                        </p:tgtEl>
                                        <p:attrNameLst>
                                          <p:attrName>style.visibility</p:attrName>
                                        </p:attrNameLst>
                                      </p:cBhvr>
                                      <p:to>
                                        <p:strVal val="visible"/>
                                      </p:to>
                                    </p:set>
                                    <p:animEffect transition="in" filter="wipe(left)">
                                      <p:cBhvr>
                                        <p:cTn id="7" dur="500"/>
                                        <p:tgtEl>
                                          <p:spTgt spid="364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64548"/>
                                        </p:tgtEl>
                                        <p:attrNameLst>
                                          <p:attrName>style.visibility</p:attrName>
                                        </p:attrNameLst>
                                      </p:cBhvr>
                                      <p:to>
                                        <p:strVal val="visible"/>
                                      </p:to>
                                    </p:set>
                                    <p:animEffect transition="in" filter="wipe(left)">
                                      <p:cBhvr>
                                        <p:cTn id="19" dur="500"/>
                                        <p:tgtEl>
                                          <p:spTgt spid="3645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364549"/>
                                        </p:tgtEl>
                                        <p:attrNameLst>
                                          <p:attrName>style.visibility</p:attrName>
                                        </p:attrNameLst>
                                      </p:cBhvr>
                                      <p:to>
                                        <p:strVal val="visible"/>
                                      </p:to>
                                    </p:set>
                                    <p:animEffect transition="in" filter="wipe(left)">
                                      <p:cBhvr>
                                        <p:cTn id="24" dur="500"/>
                                        <p:tgtEl>
                                          <p:spTgt spid="3645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64580"/>
                                        </p:tgtEl>
                                        <p:attrNameLst>
                                          <p:attrName>style.visibility</p:attrName>
                                        </p:attrNameLst>
                                      </p:cBhvr>
                                      <p:to>
                                        <p:strVal val="visible"/>
                                      </p:to>
                                    </p:set>
                                    <p:animEffect transition="in" filter="wipe(left)">
                                      <p:cBhvr>
                                        <p:cTn id="29" dur="500"/>
                                        <p:tgtEl>
                                          <p:spTgt spid="36458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364551"/>
                                        </p:tgtEl>
                                        <p:attrNameLst>
                                          <p:attrName>style.visibility</p:attrName>
                                        </p:attrNameLst>
                                      </p:cBhvr>
                                      <p:to>
                                        <p:strVal val="visible"/>
                                      </p:to>
                                    </p:set>
                                    <p:animEffect transition="in" filter="wipe(left)">
                                      <p:cBhvr>
                                        <p:cTn id="34" dur="500"/>
                                        <p:tgtEl>
                                          <p:spTgt spid="36455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364581"/>
                                        </p:tgtEl>
                                        <p:attrNameLst>
                                          <p:attrName>style.visibility</p:attrName>
                                        </p:attrNameLst>
                                      </p:cBhvr>
                                      <p:to>
                                        <p:strVal val="visible"/>
                                      </p:to>
                                    </p:set>
                                    <p:animEffect transition="in" filter="wipe(left)">
                                      <p:cBhvr>
                                        <p:cTn id="39" dur="500"/>
                                        <p:tgtEl>
                                          <p:spTgt spid="36458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364582"/>
                                        </p:tgtEl>
                                        <p:attrNameLst>
                                          <p:attrName>style.visibility</p:attrName>
                                        </p:attrNameLst>
                                      </p:cBhvr>
                                      <p:to>
                                        <p:strVal val="visible"/>
                                      </p:to>
                                    </p:set>
                                    <p:animEffect transition="in" filter="wipe(left)">
                                      <p:cBhvr>
                                        <p:cTn id="44" dur="500"/>
                                        <p:tgtEl>
                                          <p:spTgt spid="36458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64583"/>
                                        </p:tgtEl>
                                        <p:attrNameLst>
                                          <p:attrName>style.visibility</p:attrName>
                                        </p:attrNameLst>
                                      </p:cBhvr>
                                      <p:to>
                                        <p:strVal val="visible"/>
                                      </p:to>
                                    </p:set>
                                    <p:animEffect transition="in" filter="wipe(left)">
                                      <p:cBhvr>
                                        <p:cTn id="49" dur="500"/>
                                        <p:tgtEl>
                                          <p:spTgt spid="36458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364584"/>
                                        </p:tgtEl>
                                        <p:attrNameLst>
                                          <p:attrName>style.visibility</p:attrName>
                                        </p:attrNameLst>
                                      </p:cBhvr>
                                      <p:to>
                                        <p:strVal val="visible"/>
                                      </p:to>
                                    </p:set>
                                    <p:animEffect transition="in" filter="wipe(left)">
                                      <p:cBhvr>
                                        <p:cTn id="54" dur="500"/>
                                        <p:tgtEl>
                                          <p:spTgt spid="36458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64585"/>
                                        </p:tgtEl>
                                        <p:attrNameLst>
                                          <p:attrName>style.visibility</p:attrName>
                                        </p:attrNameLst>
                                      </p:cBhvr>
                                      <p:to>
                                        <p:strVal val="visible"/>
                                      </p:to>
                                    </p:set>
                                    <p:animEffect transition="in" filter="wipe(left)">
                                      <p:cBhvr>
                                        <p:cTn id="59" dur="500"/>
                                        <p:tgtEl>
                                          <p:spTgt spid="36458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64586"/>
                                        </p:tgtEl>
                                        <p:attrNameLst>
                                          <p:attrName>style.visibility</p:attrName>
                                        </p:attrNameLst>
                                      </p:cBhvr>
                                      <p:to>
                                        <p:strVal val="visible"/>
                                      </p:to>
                                    </p:set>
                                    <p:animEffect transition="in" filter="wipe(left)">
                                      <p:cBhvr>
                                        <p:cTn id="64" dur="500"/>
                                        <p:tgtEl>
                                          <p:spTgt spid="36458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64587"/>
                                        </p:tgtEl>
                                        <p:attrNameLst>
                                          <p:attrName>style.visibility</p:attrName>
                                        </p:attrNameLst>
                                      </p:cBhvr>
                                      <p:to>
                                        <p:strVal val="visible"/>
                                      </p:to>
                                    </p:set>
                                    <p:animEffect transition="in" filter="wipe(left)">
                                      <p:cBhvr>
                                        <p:cTn id="69" dur="500"/>
                                        <p:tgtEl>
                                          <p:spTgt spid="36458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64550">
                                            <p:txEl>
                                              <p:pRg st="0" end="0"/>
                                            </p:txEl>
                                          </p:spTgt>
                                        </p:tgtEl>
                                        <p:attrNameLst>
                                          <p:attrName>style.visibility</p:attrName>
                                        </p:attrNameLst>
                                      </p:cBhvr>
                                      <p:to>
                                        <p:strVal val="visible"/>
                                      </p:to>
                                    </p:set>
                                    <p:animEffect transition="in" filter="wipe(left)">
                                      <p:cBhvr>
                                        <p:cTn id="74" dur="500"/>
                                        <p:tgtEl>
                                          <p:spTgt spid="364550">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364552"/>
                                        </p:tgtEl>
                                        <p:attrNameLst>
                                          <p:attrName>style.visibility</p:attrName>
                                        </p:attrNameLst>
                                      </p:cBhvr>
                                      <p:to>
                                        <p:strVal val="visible"/>
                                      </p:to>
                                    </p:set>
                                    <p:animEffect transition="in" filter="wipe(left)">
                                      <p:cBhvr>
                                        <p:cTn id="79" dur="500"/>
                                        <p:tgtEl>
                                          <p:spTgt spid="36455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364588"/>
                                        </p:tgtEl>
                                        <p:attrNameLst>
                                          <p:attrName>style.visibility</p:attrName>
                                        </p:attrNameLst>
                                      </p:cBhvr>
                                      <p:to>
                                        <p:strVal val="visible"/>
                                      </p:to>
                                    </p:set>
                                    <p:animEffect transition="in" filter="wipe(left)">
                                      <p:cBhvr>
                                        <p:cTn id="84" dur="500"/>
                                        <p:tgtEl>
                                          <p:spTgt spid="36458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364590"/>
                                        </p:tgtEl>
                                        <p:attrNameLst>
                                          <p:attrName>style.visibility</p:attrName>
                                        </p:attrNameLst>
                                      </p:cBhvr>
                                      <p:to>
                                        <p:strVal val="visible"/>
                                      </p:to>
                                    </p:set>
                                    <p:animEffect transition="in" filter="wipe(left)">
                                      <p:cBhvr>
                                        <p:cTn id="89" dur="500"/>
                                        <p:tgtEl>
                                          <p:spTgt spid="36459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364589"/>
                                        </p:tgtEl>
                                        <p:attrNameLst>
                                          <p:attrName>style.visibility</p:attrName>
                                        </p:attrNameLst>
                                      </p:cBhvr>
                                      <p:to>
                                        <p:strVal val="visible"/>
                                      </p:to>
                                    </p:set>
                                    <p:animEffect transition="in" filter="wipe(left)">
                                      <p:cBhvr>
                                        <p:cTn id="94" dur="500"/>
                                        <p:tgtEl>
                                          <p:spTgt spid="36458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364553">
                                            <p:txEl>
                                              <p:pRg st="0" end="0"/>
                                            </p:txEl>
                                          </p:spTgt>
                                        </p:tgtEl>
                                        <p:attrNameLst>
                                          <p:attrName>style.visibility</p:attrName>
                                        </p:attrNameLst>
                                      </p:cBhvr>
                                      <p:to>
                                        <p:strVal val="visible"/>
                                      </p:to>
                                    </p:set>
                                    <p:animEffect transition="in" filter="wipe(left)">
                                      <p:cBhvr>
                                        <p:cTn id="99" dur="500"/>
                                        <p:tgtEl>
                                          <p:spTgt spid="364553">
                                            <p:txEl>
                                              <p:pRg st="0" end="0"/>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364554"/>
                                        </p:tgtEl>
                                        <p:attrNameLst>
                                          <p:attrName>style.visibility</p:attrName>
                                        </p:attrNameLst>
                                      </p:cBhvr>
                                      <p:to>
                                        <p:strVal val="visible"/>
                                      </p:to>
                                    </p:set>
                                    <p:animEffect transition="in" filter="wipe(left)">
                                      <p:cBhvr>
                                        <p:cTn id="104" dur="500"/>
                                        <p:tgtEl>
                                          <p:spTgt spid="364554"/>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364555"/>
                                        </p:tgtEl>
                                        <p:attrNameLst>
                                          <p:attrName>style.visibility</p:attrName>
                                        </p:attrNameLst>
                                      </p:cBhvr>
                                      <p:to>
                                        <p:strVal val="visible"/>
                                      </p:to>
                                    </p:set>
                                    <p:animEffect transition="in" filter="wipe(left)">
                                      <p:cBhvr>
                                        <p:cTn id="109" dur="500"/>
                                        <p:tgtEl>
                                          <p:spTgt spid="364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animBg="1"/>
      <p:bldP spid="364548" grpId="0"/>
      <p:bldP spid="364550" grpId="0" build="p" autoUpdateAnimBg="0"/>
      <p:bldP spid="36455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July 8, 2015</a:t>
            </a:r>
            <a:endParaRPr lang="en-US" altLang="ko-KR" sz="1400">
              <a:solidFill>
                <a:srgbClr val="FF0066"/>
              </a:solidFill>
              <a:latin typeface="Arial Narrow" charset="0"/>
              <a:ea typeface="굴림" charset="0"/>
              <a:cs typeface="굴림" charset="0"/>
            </a:endParaRPr>
          </a:p>
        </p:txBody>
      </p:sp>
      <p:sp>
        <p:nvSpPr>
          <p:cNvPr id="3892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892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DF4B765-6B50-3047-8BB7-3CA7F9B2EC9B}"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803843" name="Picture 3" descr="F07.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09600"/>
            <a:ext cx="5715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03844" name="Object 2"/>
          <p:cNvGraphicFramePr>
            <a:graphicFrameLocks noChangeAspect="1"/>
          </p:cNvGraphicFramePr>
          <p:nvPr/>
        </p:nvGraphicFramePr>
        <p:xfrm>
          <a:off x="1600200" y="3290888"/>
          <a:ext cx="801688" cy="411162"/>
        </p:xfrm>
        <a:graphic>
          <a:graphicData uri="http://schemas.openxmlformats.org/presentationml/2006/ole">
            <mc:AlternateContent xmlns:mc="http://schemas.openxmlformats.org/markup-compatibility/2006">
              <mc:Choice xmlns:v="urn:schemas-microsoft-com:vml" Requires="v">
                <p:oleObj spid="_x0000_s289358" name="Equation" r:id="rId5" imgW="444240" imgH="228600" progId="Equation.DSMT4">
                  <p:embed/>
                </p:oleObj>
              </mc:Choice>
              <mc:Fallback>
                <p:oleObj name="Equation" r:id="rId5" imgW="4442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290888"/>
                        <a:ext cx="801688"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45" name="Object 3"/>
          <p:cNvGraphicFramePr>
            <a:graphicFrameLocks noChangeAspect="1"/>
          </p:cNvGraphicFramePr>
          <p:nvPr/>
        </p:nvGraphicFramePr>
        <p:xfrm>
          <a:off x="1371600" y="4191000"/>
          <a:ext cx="871538" cy="561975"/>
        </p:xfrm>
        <a:graphic>
          <a:graphicData uri="http://schemas.openxmlformats.org/presentationml/2006/ole">
            <mc:AlternateContent xmlns:mc="http://schemas.openxmlformats.org/markup-compatibility/2006">
              <mc:Choice xmlns:v="urn:schemas-microsoft-com:vml" Requires="v">
                <p:oleObj spid="_x0000_s289359" name="Equation" r:id="rId7" imgW="355320" imgH="228600" progId="Equation.DSMT4">
                  <p:embed/>
                </p:oleObj>
              </mc:Choice>
              <mc:Fallback>
                <p:oleObj name="Equation" r:id="rId7" imgW="35532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191000"/>
                        <a:ext cx="871538"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3846" name="AutoShape 6"/>
          <p:cNvSpPr>
            <a:spLocks noChangeArrowheads="1"/>
          </p:cNvSpPr>
          <p:nvPr/>
        </p:nvSpPr>
        <p:spPr bwMode="auto">
          <a:xfrm>
            <a:off x="762000" y="4343400"/>
            <a:ext cx="533400" cy="228600"/>
          </a:xfrm>
          <a:prstGeom prst="rightArrow">
            <a:avLst>
              <a:gd name="adj1" fmla="val 50000"/>
              <a:gd name="adj2" fmla="val 58333"/>
            </a:avLst>
          </a:prstGeom>
          <a:solidFill>
            <a:schemeClr val="accent1"/>
          </a:solidFill>
          <a:ln w="9525">
            <a:solidFill>
              <a:schemeClr val="tx1"/>
            </a:solidFill>
            <a:miter lim="800000"/>
            <a:headEnd/>
            <a:tailEnd/>
          </a:ln>
        </p:spPr>
        <p:txBody>
          <a:bodyPr wrap="none" anchor="ctr"/>
          <a:lstStyle/>
          <a:p>
            <a:endParaRPr lang="en-US"/>
          </a:p>
        </p:txBody>
      </p:sp>
      <p:sp>
        <p:nvSpPr>
          <p:cNvPr id="38925" name="Rectangle 7"/>
          <p:cNvSpPr>
            <a:spLocks noGrp="1" noChangeArrowheads="1"/>
          </p:cNvSpPr>
          <p:nvPr>
            <p:ph type="title"/>
          </p:nvPr>
        </p:nvSpPr>
        <p:spPr>
          <a:xfrm>
            <a:off x="685800" y="0"/>
            <a:ext cx="7772400" cy="685800"/>
          </a:xfrm>
        </p:spPr>
        <p:txBody>
          <a:bodyPr/>
          <a:lstStyle/>
          <a:p>
            <a:r>
              <a:rPr lang="en-US" altLang="ko-KR" sz="4000" dirty="0">
                <a:latin typeface="Arial Narrow" charset="0"/>
                <a:ea typeface="굴림" charset="0"/>
                <a:cs typeface="굴림" charset="0"/>
              </a:rPr>
              <a:t>Velocity of </a:t>
            </a:r>
            <a:r>
              <a:rPr lang="en-US" altLang="ko-KR" sz="4000" dirty="0" smtClean="0">
                <a:latin typeface="Arial Narrow" charset="0"/>
                <a:ea typeface="굴림" charset="0"/>
                <a:cs typeface="굴림" charset="0"/>
              </a:rPr>
              <a:t>the Center </a:t>
            </a:r>
            <a:r>
              <a:rPr lang="en-US" altLang="ko-KR" sz="4000" dirty="0">
                <a:latin typeface="Arial Narrow" charset="0"/>
                <a:ea typeface="굴림" charset="0"/>
                <a:cs typeface="굴림" charset="0"/>
              </a:rPr>
              <a:t>of Mass</a:t>
            </a:r>
            <a:endParaRPr lang="en-US" sz="4000" dirty="0">
              <a:latin typeface="Arial Narrow" charset="0"/>
              <a:ea typeface="ＭＳ Ｐゴシック" charset="0"/>
              <a:cs typeface="ＭＳ Ｐゴシック" charset="0"/>
            </a:endParaRPr>
          </a:p>
        </p:txBody>
      </p:sp>
      <p:sp>
        <p:nvSpPr>
          <p:cNvPr id="803848" name="Text Box 8"/>
          <p:cNvSpPr txBox="1">
            <a:spLocks noChangeArrowheads="1"/>
          </p:cNvSpPr>
          <p:nvPr/>
        </p:nvSpPr>
        <p:spPr bwMode="auto">
          <a:xfrm>
            <a:off x="838200" y="5181600"/>
            <a:ext cx="762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In an isolated system, the total linear momentum does not change,</a:t>
            </a:r>
            <a:r>
              <a:rPr lang="en-US" altLang="ko-KR">
                <a:solidFill>
                  <a:schemeClr val="accent2"/>
                </a:solidFill>
                <a:latin typeface="Arial Narrow" charset="0"/>
                <a:ea typeface="굴림" charset="0"/>
                <a:cs typeface="굴림" charset="0"/>
              </a:rPr>
              <a:t> </a:t>
            </a:r>
            <a:r>
              <a:rPr lang="en-US">
                <a:solidFill>
                  <a:schemeClr val="accent2"/>
                </a:solidFill>
                <a:latin typeface="Arial Narrow" charset="0"/>
                <a:ea typeface="굴림" charset="0"/>
                <a:cs typeface="굴림" charset="0"/>
              </a:rPr>
              <a:t>therefore the velocity of the center of mass does not change.</a:t>
            </a:r>
          </a:p>
        </p:txBody>
      </p:sp>
      <p:graphicFrame>
        <p:nvGraphicFramePr>
          <p:cNvPr id="803849" name="Object 4"/>
          <p:cNvGraphicFramePr>
            <a:graphicFrameLocks noChangeAspect="1"/>
          </p:cNvGraphicFramePr>
          <p:nvPr/>
        </p:nvGraphicFramePr>
        <p:xfrm>
          <a:off x="2443163" y="3108325"/>
          <a:ext cx="1671637" cy="777875"/>
        </p:xfrm>
        <a:graphic>
          <a:graphicData uri="http://schemas.openxmlformats.org/presentationml/2006/ole">
            <mc:AlternateContent xmlns:mc="http://schemas.openxmlformats.org/markup-compatibility/2006">
              <mc:Choice xmlns:v="urn:schemas-microsoft-com:vml" Requires="v">
                <p:oleObj spid="_x0000_s289360" name="Equation" r:id="rId9" imgW="927000" imgH="431640" progId="Equation.DSMT4">
                  <p:embed/>
                </p:oleObj>
              </mc:Choice>
              <mc:Fallback>
                <p:oleObj name="Equation" r:id="rId9" imgW="92700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3163" y="3108325"/>
                        <a:ext cx="1671637"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50" name="Object 5"/>
          <p:cNvGraphicFramePr>
            <a:graphicFrameLocks noChangeAspect="1"/>
          </p:cNvGraphicFramePr>
          <p:nvPr/>
        </p:nvGraphicFramePr>
        <p:xfrm>
          <a:off x="2209800" y="3962400"/>
          <a:ext cx="1150938" cy="965200"/>
        </p:xfrm>
        <a:graphic>
          <a:graphicData uri="http://schemas.openxmlformats.org/presentationml/2006/ole">
            <mc:AlternateContent xmlns:mc="http://schemas.openxmlformats.org/markup-compatibility/2006">
              <mc:Choice xmlns:v="urn:schemas-microsoft-com:vml" Requires="v">
                <p:oleObj spid="_x0000_s289361" name="Equation" r:id="rId11" imgW="469800" imgH="393480" progId="Equation.DSMT4">
                  <p:embed/>
                </p:oleObj>
              </mc:Choice>
              <mc:Fallback>
                <p:oleObj name="Equation" r:id="rId11" imgW="46980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3962400"/>
                        <a:ext cx="115093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51" name="Object 6"/>
          <p:cNvGraphicFramePr>
            <a:graphicFrameLocks noChangeAspect="1"/>
          </p:cNvGraphicFramePr>
          <p:nvPr/>
        </p:nvGraphicFramePr>
        <p:xfrm>
          <a:off x="3321050" y="3962400"/>
          <a:ext cx="3765550" cy="1058863"/>
        </p:xfrm>
        <a:graphic>
          <a:graphicData uri="http://schemas.openxmlformats.org/presentationml/2006/ole">
            <mc:AlternateContent xmlns:mc="http://schemas.openxmlformats.org/markup-compatibility/2006">
              <mc:Choice xmlns:v="urn:schemas-microsoft-com:vml" Requires="v">
                <p:oleObj spid="_x0000_s289362" name="Equation" r:id="rId13" imgW="1536480" imgH="431640" progId="Equation.DSMT4">
                  <p:embed/>
                </p:oleObj>
              </mc:Choice>
              <mc:Fallback>
                <p:oleObj name="Equation" r:id="rId13" imgW="1536480" imgH="4316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21050" y="3962400"/>
                        <a:ext cx="3765550"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3852" name="Object 7"/>
          <p:cNvGraphicFramePr>
            <a:graphicFrameLocks noChangeAspect="1"/>
          </p:cNvGraphicFramePr>
          <p:nvPr/>
        </p:nvGraphicFramePr>
        <p:xfrm>
          <a:off x="7034213" y="3962400"/>
          <a:ext cx="1804987" cy="1058863"/>
        </p:xfrm>
        <a:graphic>
          <a:graphicData uri="http://schemas.openxmlformats.org/presentationml/2006/ole">
            <mc:AlternateContent xmlns:mc="http://schemas.openxmlformats.org/markup-compatibility/2006">
              <mc:Choice xmlns:v="urn:schemas-microsoft-com:vml" Requires="v">
                <p:oleObj spid="_x0000_s289363" name="Equation" r:id="rId15" imgW="736560" imgH="431640" progId="Equation.DSMT4">
                  <p:embed/>
                </p:oleObj>
              </mc:Choice>
              <mc:Fallback>
                <p:oleObj name="Equation" r:id="rId15" imgW="73656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4213" y="3962400"/>
                        <a:ext cx="1804987"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3853" name="Oval 13"/>
          <p:cNvSpPr>
            <a:spLocks noChangeArrowheads="1"/>
          </p:cNvSpPr>
          <p:nvPr/>
        </p:nvSpPr>
        <p:spPr bwMode="auto">
          <a:xfrm>
            <a:off x="3810000" y="3962400"/>
            <a:ext cx="1143000" cy="5334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3854" name="Oval 14"/>
          <p:cNvSpPr>
            <a:spLocks noChangeArrowheads="1"/>
          </p:cNvSpPr>
          <p:nvPr/>
        </p:nvSpPr>
        <p:spPr bwMode="auto">
          <a:xfrm>
            <a:off x="5638800" y="3962400"/>
            <a:ext cx="1143000" cy="5334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3855" name="Oval 15"/>
          <p:cNvSpPr>
            <a:spLocks noChangeArrowheads="1"/>
          </p:cNvSpPr>
          <p:nvPr/>
        </p:nvSpPr>
        <p:spPr bwMode="auto">
          <a:xfrm>
            <a:off x="7010400" y="4038600"/>
            <a:ext cx="914400" cy="4572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03856" name="Oval 16"/>
          <p:cNvSpPr>
            <a:spLocks noChangeArrowheads="1"/>
          </p:cNvSpPr>
          <p:nvPr/>
        </p:nvSpPr>
        <p:spPr bwMode="auto">
          <a:xfrm>
            <a:off x="8001000" y="4038600"/>
            <a:ext cx="914400" cy="457200"/>
          </a:xfrm>
          <a:prstGeom prst="ellipse">
            <a:avLst/>
          </a:prstGeom>
          <a:noFill/>
          <a:ln w="28575">
            <a:solidFill>
              <a:srgbClr val="A5002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Tree>
    <p:extLst>
      <p:ext uri="{BB962C8B-B14F-4D97-AF65-F5344CB8AC3E}">
        <p14:creationId xmlns:p14="http://schemas.microsoft.com/office/powerpoint/2010/main" val="424900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03843"/>
                                        </p:tgtEl>
                                        <p:attrNameLst>
                                          <p:attrName>style.visibility</p:attrName>
                                        </p:attrNameLst>
                                      </p:cBhvr>
                                      <p:to>
                                        <p:strVal val="visible"/>
                                      </p:to>
                                    </p:set>
                                    <p:animEffect transition="in" filter="barn(inVertical)">
                                      <p:cBhvr>
                                        <p:cTn id="7" dur="500"/>
                                        <p:tgtEl>
                                          <p:spTgt spid="803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03844"/>
                                        </p:tgtEl>
                                        <p:attrNameLst>
                                          <p:attrName>style.visibility</p:attrName>
                                        </p:attrNameLst>
                                      </p:cBhvr>
                                      <p:to>
                                        <p:strVal val="visible"/>
                                      </p:to>
                                    </p:set>
                                    <p:animEffect transition="in" filter="wipe(left)">
                                      <p:cBhvr>
                                        <p:cTn id="12" dur="500"/>
                                        <p:tgtEl>
                                          <p:spTgt spid="8038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03849"/>
                                        </p:tgtEl>
                                        <p:attrNameLst>
                                          <p:attrName>style.visibility</p:attrName>
                                        </p:attrNameLst>
                                      </p:cBhvr>
                                      <p:to>
                                        <p:strVal val="visible"/>
                                      </p:to>
                                    </p:set>
                                    <p:animEffect transition="in" filter="wipe(left)">
                                      <p:cBhvr>
                                        <p:cTn id="17" dur="500"/>
                                        <p:tgtEl>
                                          <p:spTgt spid="8038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3846"/>
                                        </p:tgtEl>
                                        <p:attrNameLst>
                                          <p:attrName>style.visibility</p:attrName>
                                        </p:attrNameLst>
                                      </p:cBhvr>
                                      <p:to>
                                        <p:strVal val="visible"/>
                                      </p:to>
                                    </p:set>
                                    <p:animEffect transition="in" filter="wipe(left)">
                                      <p:cBhvr>
                                        <p:cTn id="22" dur="500"/>
                                        <p:tgtEl>
                                          <p:spTgt spid="8038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03845"/>
                                        </p:tgtEl>
                                        <p:attrNameLst>
                                          <p:attrName>style.visibility</p:attrName>
                                        </p:attrNameLst>
                                      </p:cBhvr>
                                      <p:to>
                                        <p:strVal val="visible"/>
                                      </p:to>
                                    </p:set>
                                    <p:animEffect transition="in" filter="wipe(left)">
                                      <p:cBhvr>
                                        <p:cTn id="27" dur="500"/>
                                        <p:tgtEl>
                                          <p:spTgt spid="8038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03850"/>
                                        </p:tgtEl>
                                        <p:attrNameLst>
                                          <p:attrName>style.visibility</p:attrName>
                                        </p:attrNameLst>
                                      </p:cBhvr>
                                      <p:to>
                                        <p:strVal val="visible"/>
                                      </p:to>
                                    </p:set>
                                    <p:animEffect transition="in" filter="wipe(left)">
                                      <p:cBhvr>
                                        <p:cTn id="32" dur="500"/>
                                        <p:tgtEl>
                                          <p:spTgt spid="8038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03851"/>
                                        </p:tgtEl>
                                        <p:attrNameLst>
                                          <p:attrName>style.visibility</p:attrName>
                                        </p:attrNameLst>
                                      </p:cBhvr>
                                      <p:to>
                                        <p:strVal val="visible"/>
                                      </p:to>
                                    </p:set>
                                    <p:animEffect transition="in" filter="wipe(left)">
                                      <p:cBhvr>
                                        <p:cTn id="37" dur="500"/>
                                        <p:tgtEl>
                                          <p:spTgt spid="8038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03853"/>
                                        </p:tgtEl>
                                        <p:attrNameLst>
                                          <p:attrName>style.visibility</p:attrName>
                                        </p:attrNameLst>
                                      </p:cBhvr>
                                      <p:to>
                                        <p:strVal val="visible"/>
                                      </p:to>
                                    </p:set>
                                    <p:anim calcmode="lin" valueType="num">
                                      <p:cBhvr>
                                        <p:cTn id="42" dur="500" fill="hold"/>
                                        <p:tgtEl>
                                          <p:spTgt spid="803853"/>
                                        </p:tgtEl>
                                        <p:attrNameLst>
                                          <p:attrName>ppt_w</p:attrName>
                                        </p:attrNameLst>
                                      </p:cBhvr>
                                      <p:tavLst>
                                        <p:tav tm="0">
                                          <p:val>
                                            <p:fltVal val="0"/>
                                          </p:val>
                                        </p:tav>
                                        <p:tav tm="100000">
                                          <p:val>
                                            <p:strVal val="#ppt_w"/>
                                          </p:val>
                                        </p:tav>
                                      </p:tavLst>
                                    </p:anim>
                                    <p:anim calcmode="lin" valueType="num">
                                      <p:cBhvr>
                                        <p:cTn id="43" dur="500" fill="hold"/>
                                        <p:tgtEl>
                                          <p:spTgt spid="803853"/>
                                        </p:tgtEl>
                                        <p:attrNameLst>
                                          <p:attrName>ppt_h</p:attrName>
                                        </p:attrNameLst>
                                      </p:cBhvr>
                                      <p:tavLst>
                                        <p:tav tm="0">
                                          <p:val>
                                            <p:fltVal val="0"/>
                                          </p:val>
                                        </p:tav>
                                        <p:tav tm="100000">
                                          <p:val>
                                            <p:strVal val="#ppt_h"/>
                                          </p:val>
                                        </p:tav>
                                      </p:tavLst>
                                    </p:anim>
                                    <p:animEffect transition="in" filter="fade">
                                      <p:cBhvr>
                                        <p:cTn id="44" dur="500"/>
                                        <p:tgtEl>
                                          <p:spTgt spid="803853"/>
                                        </p:tgtEl>
                                      </p:cBhvr>
                                    </p:animEffect>
                                  </p:childTnLst>
                                </p:cTn>
                              </p:par>
                            </p:childTnLst>
                          </p:cTn>
                        </p:par>
                        <p:par>
                          <p:cTn id="45" fill="hold" nodeType="afterGroup">
                            <p:stCondLst>
                              <p:cond delay="500"/>
                            </p:stCondLst>
                            <p:childTnLst>
                              <p:par>
                                <p:cTn id="46" presetID="53" presetClass="entr" presetSubtype="0" fill="hold" grpId="0" nodeType="afterEffect">
                                  <p:stCondLst>
                                    <p:cond delay="0"/>
                                  </p:stCondLst>
                                  <p:childTnLst>
                                    <p:set>
                                      <p:cBhvr>
                                        <p:cTn id="47" dur="1" fill="hold">
                                          <p:stCondLst>
                                            <p:cond delay="0"/>
                                          </p:stCondLst>
                                        </p:cTn>
                                        <p:tgtEl>
                                          <p:spTgt spid="803854"/>
                                        </p:tgtEl>
                                        <p:attrNameLst>
                                          <p:attrName>style.visibility</p:attrName>
                                        </p:attrNameLst>
                                      </p:cBhvr>
                                      <p:to>
                                        <p:strVal val="visible"/>
                                      </p:to>
                                    </p:set>
                                    <p:anim calcmode="lin" valueType="num">
                                      <p:cBhvr>
                                        <p:cTn id="48" dur="500" fill="hold"/>
                                        <p:tgtEl>
                                          <p:spTgt spid="803854"/>
                                        </p:tgtEl>
                                        <p:attrNameLst>
                                          <p:attrName>ppt_w</p:attrName>
                                        </p:attrNameLst>
                                      </p:cBhvr>
                                      <p:tavLst>
                                        <p:tav tm="0">
                                          <p:val>
                                            <p:fltVal val="0"/>
                                          </p:val>
                                        </p:tav>
                                        <p:tav tm="100000">
                                          <p:val>
                                            <p:strVal val="#ppt_w"/>
                                          </p:val>
                                        </p:tav>
                                      </p:tavLst>
                                    </p:anim>
                                    <p:anim calcmode="lin" valueType="num">
                                      <p:cBhvr>
                                        <p:cTn id="49" dur="500" fill="hold"/>
                                        <p:tgtEl>
                                          <p:spTgt spid="803854"/>
                                        </p:tgtEl>
                                        <p:attrNameLst>
                                          <p:attrName>ppt_h</p:attrName>
                                        </p:attrNameLst>
                                      </p:cBhvr>
                                      <p:tavLst>
                                        <p:tav tm="0">
                                          <p:val>
                                            <p:fltVal val="0"/>
                                          </p:val>
                                        </p:tav>
                                        <p:tav tm="100000">
                                          <p:val>
                                            <p:strVal val="#ppt_h"/>
                                          </p:val>
                                        </p:tav>
                                      </p:tavLst>
                                    </p:anim>
                                    <p:animEffect transition="in" filter="fade">
                                      <p:cBhvr>
                                        <p:cTn id="50" dur="500"/>
                                        <p:tgtEl>
                                          <p:spTgt spid="80385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803852"/>
                                        </p:tgtEl>
                                        <p:attrNameLst>
                                          <p:attrName>style.visibility</p:attrName>
                                        </p:attrNameLst>
                                      </p:cBhvr>
                                      <p:to>
                                        <p:strVal val="visible"/>
                                      </p:to>
                                    </p:set>
                                    <p:animEffect transition="in" filter="wipe(left)">
                                      <p:cBhvr>
                                        <p:cTn id="55" dur="500"/>
                                        <p:tgtEl>
                                          <p:spTgt spid="80385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803848"/>
                                        </p:tgtEl>
                                        <p:attrNameLst>
                                          <p:attrName>style.visibility</p:attrName>
                                        </p:attrNameLst>
                                      </p:cBhvr>
                                      <p:to>
                                        <p:strVal val="visible"/>
                                      </p:to>
                                    </p:set>
                                    <p:animEffect transition="in" filter="wipe(left)">
                                      <p:cBhvr>
                                        <p:cTn id="60" dur="500"/>
                                        <p:tgtEl>
                                          <p:spTgt spid="80384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803855"/>
                                        </p:tgtEl>
                                        <p:attrNameLst>
                                          <p:attrName>style.visibility</p:attrName>
                                        </p:attrNameLst>
                                      </p:cBhvr>
                                      <p:to>
                                        <p:strVal val="visible"/>
                                      </p:to>
                                    </p:set>
                                    <p:anim calcmode="lin" valueType="num">
                                      <p:cBhvr>
                                        <p:cTn id="65" dur="500" fill="hold"/>
                                        <p:tgtEl>
                                          <p:spTgt spid="803855"/>
                                        </p:tgtEl>
                                        <p:attrNameLst>
                                          <p:attrName>ppt_w</p:attrName>
                                        </p:attrNameLst>
                                      </p:cBhvr>
                                      <p:tavLst>
                                        <p:tav tm="0">
                                          <p:val>
                                            <p:fltVal val="0"/>
                                          </p:val>
                                        </p:tav>
                                        <p:tav tm="100000">
                                          <p:val>
                                            <p:strVal val="#ppt_w"/>
                                          </p:val>
                                        </p:tav>
                                      </p:tavLst>
                                    </p:anim>
                                    <p:anim calcmode="lin" valueType="num">
                                      <p:cBhvr>
                                        <p:cTn id="66" dur="500" fill="hold"/>
                                        <p:tgtEl>
                                          <p:spTgt spid="803855"/>
                                        </p:tgtEl>
                                        <p:attrNameLst>
                                          <p:attrName>ppt_h</p:attrName>
                                        </p:attrNameLst>
                                      </p:cBhvr>
                                      <p:tavLst>
                                        <p:tav tm="0">
                                          <p:val>
                                            <p:fltVal val="0"/>
                                          </p:val>
                                        </p:tav>
                                        <p:tav tm="100000">
                                          <p:val>
                                            <p:strVal val="#ppt_h"/>
                                          </p:val>
                                        </p:tav>
                                      </p:tavLst>
                                    </p:anim>
                                    <p:animEffect transition="in" filter="fade">
                                      <p:cBhvr>
                                        <p:cTn id="67" dur="500"/>
                                        <p:tgtEl>
                                          <p:spTgt spid="803855"/>
                                        </p:tgtEl>
                                      </p:cBhvr>
                                    </p:animEffect>
                                  </p:childTnLst>
                                </p:cTn>
                              </p:par>
                            </p:childTnLst>
                          </p:cTn>
                        </p:par>
                        <p:par>
                          <p:cTn id="68" fill="hold" nodeType="afterGroup">
                            <p:stCondLst>
                              <p:cond delay="500"/>
                            </p:stCondLst>
                            <p:childTnLst>
                              <p:par>
                                <p:cTn id="69" presetID="53" presetClass="entr" presetSubtype="0" fill="hold" grpId="0" nodeType="afterEffect">
                                  <p:stCondLst>
                                    <p:cond delay="0"/>
                                  </p:stCondLst>
                                  <p:childTnLst>
                                    <p:set>
                                      <p:cBhvr>
                                        <p:cTn id="70" dur="1" fill="hold">
                                          <p:stCondLst>
                                            <p:cond delay="0"/>
                                          </p:stCondLst>
                                        </p:cTn>
                                        <p:tgtEl>
                                          <p:spTgt spid="803856"/>
                                        </p:tgtEl>
                                        <p:attrNameLst>
                                          <p:attrName>style.visibility</p:attrName>
                                        </p:attrNameLst>
                                      </p:cBhvr>
                                      <p:to>
                                        <p:strVal val="visible"/>
                                      </p:to>
                                    </p:set>
                                    <p:anim calcmode="lin" valueType="num">
                                      <p:cBhvr>
                                        <p:cTn id="71" dur="500" fill="hold"/>
                                        <p:tgtEl>
                                          <p:spTgt spid="803856"/>
                                        </p:tgtEl>
                                        <p:attrNameLst>
                                          <p:attrName>ppt_w</p:attrName>
                                        </p:attrNameLst>
                                      </p:cBhvr>
                                      <p:tavLst>
                                        <p:tav tm="0">
                                          <p:val>
                                            <p:fltVal val="0"/>
                                          </p:val>
                                        </p:tav>
                                        <p:tav tm="100000">
                                          <p:val>
                                            <p:strVal val="#ppt_w"/>
                                          </p:val>
                                        </p:tav>
                                      </p:tavLst>
                                    </p:anim>
                                    <p:anim calcmode="lin" valueType="num">
                                      <p:cBhvr>
                                        <p:cTn id="72" dur="500" fill="hold"/>
                                        <p:tgtEl>
                                          <p:spTgt spid="803856"/>
                                        </p:tgtEl>
                                        <p:attrNameLst>
                                          <p:attrName>ppt_h</p:attrName>
                                        </p:attrNameLst>
                                      </p:cBhvr>
                                      <p:tavLst>
                                        <p:tav tm="0">
                                          <p:val>
                                            <p:fltVal val="0"/>
                                          </p:val>
                                        </p:tav>
                                        <p:tav tm="100000">
                                          <p:val>
                                            <p:strVal val="#ppt_h"/>
                                          </p:val>
                                        </p:tav>
                                      </p:tavLst>
                                    </p:anim>
                                    <p:animEffect transition="in" filter="fade">
                                      <p:cBhvr>
                                        <p:cTn id="73" dur="500"/>
                                        <p:tgtEl>
                                          <p:spTgt spid="803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6" grpId="0" animBg="1"/>
      <p:bldP spid="803848" grpId="0"/>
      <p:bldP spid="803853" grpId="0" animBg="1"/>
      <p:bldP spid="803854" grpId="0" animBg="1"/>
      <p:bldP spid="803855" grpId="0" animBg="1"/>
      <p:bldP spid="803856"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26361</TotalTime>
  <Words>2660</Words>
  <Application>Microsoft Macintosh PowerPoint</Application>
  <PresentationFormat>On-screen Show (4:3)</PresentationFormat>
  <Paragraphs>275</Paragraphs>
  <Slides>25</Slides>
  <Notes>10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phys1443-spring02</vt:lpstr>
      <vt:lpstr>Equation</vt:lpstr>
      <vt:lpstr>PHYS 1441 – Section 001 Lecture #15</vt:lpstr>
      <vt:lpstr>Announcements</vt:lpstr>
      <vt:lpstr>Reminder: Special Project #6</vt:lpstr>
      <vt:lpstr>Special Project Spread Sheet</vt:lpstr>
      <vt:lpstr>Center of Mass</vt:lpstr>
      <vt:lpstr>Motion of a Diver and the Center of Mass</vt:lpstr>
      <vt:lpstr>Ex. 7 – 12 Center of Mass</vt:lpstr>
      <vt:lpstr>Example for Center of Mass in 2-D</vt:lpstr>
      <vt:lpstr>Velocity of the Center of Mass</vt:lpstr>
      <vt:lpstr>Another Look at the Ice Skater Problem</vt:lpstr>
      <vt:lpstr>Center of Mass and Center of Gravity</vt:lpstr>
      <vt:lpstr>Rotational Motion and Angular Displacement</vt:lpstr>
      <vt:lpstr>SI Unit of the Angular Displacement</vt:lpstr>
      <vt:lpstr>Unit of the Angular Displacement</vt:lpstr>
      <vt:lpstr>Example 8-2</vt:lpstr>
      <vt:lpstr>Ex. Adjacent Synchronous Satellites</vt:lpstr>
      <vt:lpstr>Ex.  A Total Eclipse of the Sun</vt:lpstr>
      <vt:lpstr>Angular Displacement, Velocity, and Acceleration</vt:lpstr>
      <vt:lpstr>Ex. Gymnast on a High Bar</vt:lpstr>
      <vt:lpstr>Ex. A Jet Revving Its Engines</vt:lpstr>
      <vt:lpstr>Rotational Kinematics</vt:lpstr>
      <vt:lpstr>Rotational Kinematics Problem Solving Strategy</vt:lpstr>
      <vt:lpstr>Example for Rotational Kinematics</vt:lpstr>
      <vt:lpstr>Example for Rotational Kinematics cnt’d</vt:lpstr>
      <vt:lpstr>Ex. Blending with a Blender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776</cp:revision>
  <dcterms:created xsi:type="dcterms:W3CDTF">2012-06-05T17:02:23Z</dcterms:created>
  <dcterms:modified xsi:type="dcterms:W3CDTF">2015-07-08T18:10:23Z</dcterms:modified>
</cp:coreProperties>
</file>